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21" r:id="rId2"/>
    <p:sldId id="401" r:id="rId3"/>
    <p:sldId id="402" r:id="rId4"/>
    <p:sldId id="430" r:id="rId5"/>
    <p:sldId id="383" r:id="rId6"/>
    <p:sldId id="393" r:id="rId7"/>
    <p:sldId id="414" r:id="rId8"/>
    <p:sldId id="387" r:id="rId9"/>
    <p:sldId id="407" r:id="rId10"/>
    <p:sldId id="408" r:id="rId11"/>
    <p:sldId id="429" r:id="rId12"/>
    <p:sldId id="410" r:id="rId13"/>
    <p:sldId id="388"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99CCFF"/>
    <a:srgbClr val="75D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6649" autoAdjust="0"/>
  </p:normalViewPr>
  <p:slideViewPr>
    <p:cSldViewPr snapToGrid="0">
      <p:cViewPr varScale="1">
        <p:scale>
          <a:sx n="51" d="100"/>
          <a:sy n="51" d="100"/>
        </p:scale>
        <p:origin x="1192" y="264"/>
      </p:cViewPr>
      <p:guideLst/>
    </p:cSldViewPr>
  </p:slideViewPr>
  <p:notesTextViewPr>
    <p:cViewPr>
      <p:scale>
        <a:sx n="1" d="1"/>
        <a:sy n="1" d="1"/>
      </p:scale>
      <p:origin x="0" y="0"/>
    </p:cViewPr>
  </p:notesTextViewPr>
  <p:notesViewPr>
    <p:cSldViewPr snapToGrid="0">
      <p:cViewPr varScale="1">
        <p:scale>
          <a:sx n="56" d="100"/>
          <a:sy n="56" d="100"/>
        </p:scale>
        <p:origin x="2588"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9:59:03.593"/>
    </inkml:context>
    <inkml:brush xml:id="br0">
      <inkml:brushProperty name="width" value="0.05" units="cm"/>
      <inkml:brushProperty name="height" value="0.05" units="cm"/>
      <inkml:brushProperty name="color" value="#CC0066"/>
    </inkml:brush>
  </inkml:definitions>
  <inkml:trace contextRef="#ctx0" brushRef="#br0">0 0 1313,'0'0'4645,"0"0"-5094,0 0-191,0 3 544,0 5-1,0 2-928,0 2-1057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988A505-7228-4715-92D7-CBF23D4AFF12}" type="datetimeFigureOut">
              <a:rPr lang="en-US" smtClean="0"/>
              <a:t>9/19/2025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FDC63F9-AE46-4D1C-BB44-41C92F2D01CA}" type="slidenum">
              <a:rPr lang="en-US" smtClean="0"/>
              <a:t>‹#›</a:t>
            </a:fld>
            <a:endParaRPr lang="en-US"/>
          </a:p>
        </p:txBody>
      </p:sp>
    </p:spTree>
    <p:extLst>
      <p:ext uri="{BB962C8B-B14F-4D97-AF65-F5344CB8AC3E}">
        <p14:creationId xmlns:p14="http://schemas.microsoft.com/office/powerpoint/2010/main" val="107216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543683-61DF-4FE5-95DC-D73197FDC1FE}"/>
              </a:ext>
            </a:extLst>
          </p:cNvPr>
          <p:cNvSpPr>
            <a:spLocks noGrp="1" noRot="1" noChangeAspect="1" noChangeArrowheads="1" noTextEdit="1"/>
          </p:cNvSpPr>
          <p:nvPr>
            <p:ph type="sldImg"/>
          </p:nvPr>
        </p:nvSpPr>
        <p:spPr>
          <a:xfrm>
            <a:off x="803275" y="654050"/>
            <a:ext cx="5770563" cy="3246438"/>
          </a:xfrm>
          <a:ln/>
        </p:spPr>
      </p:sp>
      <p:sp>
        <p:nvSpPr>
          <p:cNvPr id="7171" name="Rectangle 3">
            <a:extLst>
              <a:ext uri="{FF2B5EF4-FFF2-40B4-BE49-F238E27FC236}">
                <a16:creationId xmlns:a16="http://schemas.microsoft.com/office/drawing/2014/main" id="{225B9A1F-4D05-40A9-B6E9-B014CBBA8FCB}"/>
              </a:ext>
            </a:extLst>
          </p:cNvPr>
          <p:cNvSpPr>
            <a:spLocks noGrp="1" noChangeArrowheads="1"/>
          </p:cNvSpPr>
          <p:nvPr>
            <p:ph type="body" idx="1"/>
          </p:nvPr>
        </p:nvSpPr>
        <p:spPr>
          <a:xfrm>
            <a:off x="756921" y="4152154"/>
            <a:ext cx="5862320" cy="4135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endParaRPr lang="en-US" dirty="0">
              <a:latin typeface="Arial" panose="020B0604020202020204" pitchFamily="34" charset="0"/>
              <a:cs typeface="Arial" panose="020B0604020202020204" pitchFamily="34" charset="0"/>
            </a:endParaRPr>
          </a:p>
          <a:p>
            <a:pPr marL="169863" indent="-169863" algn="l" rtl="0" eaLnBrk="0" fontAlgn="base" hangingPunct="0">
              <a:spcBef>
                <a:spcPct val="30000"/>
              </a:spcBef>
              <a:spcAft>
                <a:spcPct val="0"/>
              </a:spcAft>
              <a:buSzPct val="100000"/>
            </a:pPr>
            <a:r>
              <a:rPr lang="en-US" dirty="0"/>
              <a:t>This module defines the “Principal Roles” involved in defining and maintaining the Cybersecurity of  Industrial Automation and Control Systems (ACS) </a:t>
            </a:r>
          </a:p>
          <a:p>
            <a:pPr marL="169863" indent="-169863" algn="l" rtl="0" eaLnBrk="0" fontAlgn="base" hangingPunct="0">
              <a:spcBef>
                <a:spcPct val="30000"/>
              </a:spcBef>
              <a:spcAft>
                <a:spcPct val="0"/>
              </a:spcAft>
              <a:buSzPct val="100000"/>
            </a:pPr>
            <a:r>
              <a:rPr lang="en-US" dirty="0"/>
              <a:t> Its intended audience is anyone with an interest in ACS Cybersecurity </a:t>
            </a:r>
          </a:p>
          <a:p>
            <a:endParaRPr lang="en-US" dirty="0">
              <a:latin typeface="Arial" panose="020B0604020202020204" pitchFamily="34" charset="0"/>
              <a:cs typeface="Arial" panose="020B0604020202020204" pitchFamily="34" charset="0"/>
            </a:endParaRPr>
          </a:p>
          <a:p>
            <a:pPr lvl="0">
              <a:buNone/>
              <a:defRPr/>
            </a:pPr>
            <a:r>
              <a:rPr lang="en-US" dirty="0">
                <a:latin typeface="Arial" panose="020B0604020202020204" pitchFamily="34" charset="0"/>
                <a:cs typeface="Arial" panose="020B0604020202020204" pitchFamily="34" charset="0"/>
              </a:rPr>
              <a:t>Click the NEXT button when you are ready to advance to the next slide.</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37DAD90B-40ED-E441-400B-9B263C2D4625}"/>
              </a:ext>
            </a:extLst>
          </p:cNvPr>
          <p:cNvSpPr>
            <a:spLocks noGrp="1"/>
          </p:cNvSpPr>
          <p:nvPr>
            <p:ph type="sldNum" sz="quarter" idx="5"/>
          </p:nvPr>
        </p:nvSpPr>
        <p:spPr>
          <a:xfrm>
            <a:off x="4143587" y="9119474"/>
            <a:ext cx="3169920" cy="481726"/>
          </a:xfrm>
        </p:spPr>
        <p:txBody>
          <a:bodyPr lIns="97099" tIns="48549" rIns="97099" bIns="48549"/>
          <a:lstStyle/>
          <a:p>
            <a:pPr defTabSz="970992">
              <a:defRPr/>
            </a:pPr>
            <a:fld id="{938E238B-0027-441C-B6C6-5C79594C47B5}" type="slidenum">
              <a:rPr lang="en-US">
                <a:solidFill>
                  <a:prstClr val="black"/>
                </a:solidFill>
                <a:latin typeface="Calibri"/>
              </a:rPr>
              <a:pPr defTabSz="970992">
                <a:defRPr/>
              </a:pPr>
              <a:t>1</a:t>
            </a:fld>
            <a:endParaRPr lang="en-US" dirty="0">
              <a:solidFill>
                <a:prstClr val="black"/>
              </a:solidFill>
              <a:latin typeface="Calibri"/>
            </a:endParaRPr>
          </a:p>
        </p:txBody>
      </p:sp>
    </p:spTree>
    <p:extLst>
      <p:ext uri="{BB962C8B-B14F-4D97-AF65-F5344CB8AC3E}">
        <p14:creationId xmlns:p14="http://schemas.microsoft.com/office/powerpoint/2010/main" val="122556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646113"/>
            <a:ext cx="5772150" cy="3248025"/>
          </a:xfrm>
        </p:spPr>
      </p:sp>
      <p:sp>
        <p:nvSpPr>
          <p:cNvPr id="3" name="Notes Placeholder 2"/>
          <p:cNvSpPr>
            <a:spLocks noGrp="1"/>
          </p:cNvSpPr>
          <p:nvPr>
            <p:ph type="body" idx="1"/>
          </p:nvPr>
        </p:nvSpPr>
        <p:spPr>
          <a:xfrm>
            <a:off x="765175" y="4108846"/>
            <a:ext cx="5772150" cy="4252981"/>
          </a:xfrm>
        </p:spPr>
        <p:txBody>
          <a:bodyPr/>
          <a:lstStyle/>
          <a:p>
            <a:pPr>
              <a:spcBef>
                <a:spcPts val="528"/>
              </a:spcBef>
              <a:spcAft>
                <a:spcPts val="0"/>
              </a:spcAft>
              <a:buNone/>
            </a:pPr>
            <a:r>
              <a:rPr lang="en-US" b="1" spc="42" dirty="0">
                <a:ea typeface="Times New Roman" panose="02020603050405020304" pitchFamily="18" charset="0"/>
              </a:rPr>
              <a:t>Only Owner/Operator Deliverables are listed in the previous few slides.  However,</a:t>
            </a:r>
          </a:p>
          <a:p>
            <a:pPr>
              <a:spcBef>
                <a:spcPts val="528"/>
              </a:spcBef>
              <a:spcAft>
                <a:spcPts val="0"/>
              </a:spcAft>
              <a:buNone/>
            </a:pPr>
            <a:r>
              <a:rPr lang="en-US" b="1" spc="42" dirty="0">
                <a:ea typeface="Times New Roman" panose="02020603050405020304" pitchFamily="18" charset="0"/>
              </a:rPr>
              <a:t>Deliverables for each Principal Role are defined in more detail in </a:t>
            </a:r>
            <a:r>
              <a:rPr lang="en-US" b="1" i="1" spc="42" dirty="0">
                <a:ea typeface="Times New Roman" panose="02020603050405020304" pitchFamily="18" charset="0"/>
              </a:rPr>
              <a:t>MLM-022-A Swim Lane Interfaces between Principal Roles.</a:t>
            </a:r>
            <a:r>
              <a:rPr lang="en-US" b="1" spc="42" dirty="0">
                <a:ea typeface="Times New Roman" panose="02020603050405020304" pitchFamily="18" charset="0"/>
              </a:rPr>
              <a:t>  </a:t>
            </a:r>
          </a:p>
          <a:p>
            <a:pPr>
              <a:spcBef>
                <a:spcPts val="528"/>
              </a:spcBef>
              <a:spcAft>
                <a:spcPts val="0"/>
              </a:spcAft>
              <a:buNone/>
            </a:pPr>
            <a:r>
              <a:rPr lang="en-US" b="1" spc="42" dirty="0">
                <a:ea typeface="Times New Roman" panose="02020603050405020304" pitchFamily="18" charset="0"/>
              </a:rPr>
              <a:t>The Principal Roles defined here include:</a:t>
            </a:r>
            <a:endParaRPr lang="en-US" spc="42" dirty="0">
              <a:ea typeface="Times New Roman" panose="02020603050405020304" pitchFamily="18" charset="0"/>
            </a:endParaRPr>
          </a:p>
          <a:p>
            <a:pPr lvl="1" eaLnBrk="1" fontAlgn="ctr" hangingPunct="1">
              <a:spcBef>
                <a:spcPts val="0"/>
              </a:spcBef>
              <a:spcAft>
                <a:spcPts val="0"/>
              </a:spcAft>
            </a:pPr>
            <a:r>
              <a:rPr lang="en-US" dirty="0"/>
              <a:t>The Owner/Operator, </a:t>
            </a:r>
          </a:p>
          <a:p>
            <a:pPr lvl="1" eaLnBrk="1" fontAlgn="ctr" hangingPunct="1">
              <a:spcBef>
                <a:spcPts val="0"/>
              </a:spcBef>
              <a:spcAft>
                <a:spcPts val="0"/>
              </a:spcAft>
            </a:pPr>
            <a:r>
              <a:rPr lang="en-US" dirty="0"/>
              <a:t>The Integrator/EPC,</a:t>
            </a:r>
          </a:p>
          <a:p>
            <a:pPr lvl="1" eaLnBrk="1" fontAlgn="ctr" hangingPunct="1">
              <a:spcBef>
                <a:spcPts val="0"/>
              </a:spcBef>
              <a:spcAft>
                <a:spcPts val="0"/>
              </a:spcAft>
            </a:pPr>
            <a:r>
              <a:rPr lang="en-US" dirty="0"/>
              <a:t>Product Supplier,</a:t>
            </a:r>
          </a:p>
          <a:p>
            <a:pPr lvl="1" eaLnBrk="1" fontAlgn="ctr" hangingPunct="1">
              <a:spcBef>
                <a:spcPts val="0"/>
              </a:spcBef>
              <a:spcAft>
                <a:spcPts val="0"/>
              </a:spcAft>
            </a:pPr>
            <a:r>
              <a:rPr lang="en-US" dirty="0"/>
              <a:t>Asset Operator, and</a:t>
            </a:r>
          </a:p>
          <a:p>
            <a:pPr lvl="1" eaLnBrk="1" fontAlgn="ctr" hangingPunct="1">
              <a:spcBef>
                <a:spcPts val="0"/>
              </a:spcBef>
              <a:spcAft>
                <a:spcPts val="0"/>
              </a:spcAft>
            </a:pPr>
            <a:r>
              <a:rPr lang="en-US" dirty="0"/>
              <a:t>Asset Maintainer.</a:t>
            </a:r>
          </a:p>
          <a:p>
            <a:pPr eaLnBrk="1" fontAlgn="ctr" hangingPunct="1">
              <a:spcBef>
                <a:spcPts val="0"/>
              </a:spcBef>
              <a:spcAft>
                <a:spcPts val="0"/>
              </a:spcAft>
              <a:buNone/>
            </a:pPr>
            <a:br>
              <a:rPr lang="en-US" dirty="0"/>
            </a:br>
            <a:r>
              <a:rPr lang="en-US" b="1" spc="42" dirty="0"/>
              <a:t>In addition to these, other Principal Roles may be required by a given Enterprise’s ACS Cybersecurity Program.  </a:t>
            </a:r>
          </a:p>
          <a:p>
            <a:pPr eaLnBrk="1" fontAlgn="ctr" hangingPunct="1">
              <a:spcBef>
                <a:spcPts val="0"/>
              </a:spcBef>
              <a:spcAft>
                <a:spcPts val="0"/>
              </a:spcAft>
              <a:buNone/>
            </a:pPr>
            <a:r>
              <a:rPr lang="en-US" b="1" spc="42" dirty="0"/>
              <a:t>These extra Principal Roles may include:</a:t>
            </a:r>
          </a:p>
          <a:p>
            <a:pPr lvl="1" eaLnBrk="1" fontAlgn="ctr" hangingPunct="1">
              <a:spcBef>
                <a:spcPts val="0"/>
              </a:spcBef>
              <a:spcAft>
                <a:spcPts val="0"/>
              </a:spcAft>
            </a:pPr>
            <a:r>
              <a:rPr lang="en-US" spc="42" dirty="0">
                <a:ea typeface="Times New Roman" panose="02020603050405020304" pitchFamily="18" charset="0"/>
              </a:rPr>
              <a:t>Regulators (e.g. government bodies)</a:t>
            </a:r>
          </a:p>
          <a:p>
            <a:pPr lvl="1" eaLnBrk="1" fontAlgn="ctr" hangingPunct="1">
              <a:spcBef>
                <a:spcPts val="0"/>
              </a:spcBef>
              <a:spcAft>
                <a:spcPts val="0"/>
              </a:spcAft>
            </a:pPr>
            <a:r>
              <a:rPr lang="en-US" spc="42" dirty="0">
                <a:ea typeface="Times New Roman" panose="02020603050405020304" pitchFamily="18" charset="0"/>
              </a:rPr>
              <a:t>Approvers (e.g. insurers, or financers)</a:t>
            </a:r>
          </a:p>
          <a:p>
            <a:pPr lvl="1" eaLnBrk="1" fontAlgn="ctr" hangingPunct="1">
              <a:spcBef>
                <a:spcPts val="0"/>
              </a:spcBef>
              <a:spcAft>
                <a:spcPts val="0"/>
              </a:spcAft>
            </a:pPr>
            <a:r>
              <a:rPr lang="en-US" spc="42" dirty="0">
                <a:ea typeface="Times New Roman" panose="02020603050405020304" pitchFamily="18" charset="0"/>
              </a:rPr>
              <a:t>Contractors (e.g., Commissioning, Auditors)</a:t>
            </a:r>
          </a:p>
          <a:p>
            <a:pPr lvl="1" eaLnBrk="1" fontAlgn="ctr" hangingPunct="1">
              <a:spcBef>
                <a:spcPts val="0"/>
              </a:spcBef>
              <a:spcAft>
                <a:spcPts val="0"/>
              </a:spcAft>
            </a:pPr>
            <a:r>
              <a:rPr lang="en-US" spc="42" dirty="0">
                <a:ea typeface="Times New Roman" panose="02020603050405020304" pitchFamily="18" charset="0"/>
              </a:rPr>
              <a:t>and perhaps others)</a:t>
            </a:r>
          </a:p>
          <a:p>
            <a:pPr eaLnBrk="1" fontAlgn="ctr" hangingPunct="1">
              <a:spcBef>
                <a:spcPts val="0"/>
              </a:spcBef>
              <a:spcAft>
                <a:spcPts val="0"/>
              </a:spcAft>
              <a:buNone/>
            </a:pPr>
            <a:r>
              <a:rPr lang="en-US" spc="42" dirty="0">
                <a:ea typeface="Times New Roman" panose="02020603050405020304" pitchFamily="18" charset="0"/>
              </a:rPr>
              <a:t>See Use Case MLMs for specific examples of these Principal Roles</a:t>
            </a:r>
            <a:endParaRPr lang="en-US" sz="1100" spc="42" dirty="0">
              <a:ea typeface="Times New Roman" panose="02020603050405020304" pitchFamily="18" charset="0"/>
            </a:endParaRPr>
          </a:p>
        </p:txBody>
      </p:sp>
      <p:sp>
        <p:nvSpPr>
          <p:cNvPr id="5" name="Slide Number Placeholder 3">
            <a:extLst>
              <a:ext uri="{FF2B5EF4-FFF2-40B4-BE49-F238E27FC236}">
                <a16:creationId xmlns:a16="http://schemas.microsoft.com/office/drawing/2014/main" id="{18A0A9B5-D446-5265-DE77-8BA93D39A78E}"/>
              </a:ext>
            </a:extLst>
          </p:cNvPr>
          <p:cNvSpPr>
            <a:spLocks noGrp="1"/>
          </p:cNvSpPr>
          <p:nvPr>
            <p:ph type="sldNum" sz="quarter" idx="5"/>
          </p:nvPr>
        </p:nvSpPr>
        <p:spPr>
          <a:xfrm>
            <a:off x="4143587" y="9119474"/>
            <a:ext cx="3169920" cy="481726"/>
          </a:xfrm>
        </p:spPr>
        <p:txBody>
          <a:bodyPr lIns="97099" tIns="48549" rIns="97099" bIns="48549"/>
          <a:lstStyle/>
          <a:p>
            <a:pPr defTabSz="970992">
              <a:defRPr/>
            </a:pPr>
            <a:fld id="{938E238B-0027-441C-B6C6-5C79594C47B5}" type="slidenum">
              <a:rPr lang="en-US">
                <a:solidFill>
                  <a:prstClr val="black"/>
                </a:solidFill>
                <a:latin typeface="Calibri"/>
              </a:rPr>
              <a:pPr defTabSz="970992">
                <a:defRPr/>
              </a:pPr>
              <a:t>10</a:t>
            </a:fld>
            <a:endParaRPr lang="en-US" dirty="0">
              <a:solidFill>
                <a:prstClr val="black"/>
              </a:solidFill>
              <a:latin typeface="Calibri"/>
            </a:endParaRPr>
          </a:p>
        </p:txBody>
      </p:sp>
    </p:spTree>
    <p:extLst>
      <p:ext uri="{BB962C8B-B14F-4D97-AF65-F5344CB8AC3E}">
        <p14:creationId xmlns:p14="http://schemas.microsoft.com/office/powerpoint/2010/main" val="327996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5025" y="914400"/>
            <a:ext cx="5748338" cy="3233738"/>
          </a:xfrm>
        </p:spPr>
      </p:sp>
      <p:sp>
        <p:nvSpPr>
          <p:cNvPr id="3" name="Notes Placeholder 2"/>
          <p:cNvSpPr>
            <a:spLocks noGrp="1"/>
          </p:cNvSpPr>
          <p:nvPr>
            <p:ph type="body" idx="1"/>
          </p:nvPr>
        </p:nvSpPr>
        <p:spPr>
          <a:xfrm>
            <a:off x="835024" y="4289107"/>
            <a:ext cx="5748339" cy="3780473"/>
          </a:xfrm>
        </p:spPr>
        <p:txBody>
          <a:bodyPr/>
          <a:lstStyle/>
          <a:p>
            <a:pPr>
              <a:buNone/>
            </a:pPr>
            <a:endParaRPr lang="en-US" sz="1100" dirty="0"/>
          </a:p>
          <a:p>
            <a:pPr>
              <a:buNone/>
            </a:pPr>
            <a:r>
              <a:rPr lang="en-US" sz="1100" b="1" dirty="0"/>
              <a:t>The following are the key messages in this MLM:</a:t>
            </a:r>
          </a:p>
          <a:p>
            <a:pPr>
              <a:spcBef>
                <a:spcPts val="487"/>
              </a:spcBef>
            </a:pPr>
            <a:r>
              <a:rPr lang="en-US" sz="1100" spc="39" dirty="0">
                <a:latin typeface="Arial" panose="020B0604020202020204" pitchFamily="34" charset="0"/>
              </a:rPr>
              <a:t>Principal Roles are performed by organizations</a:t>
            </a:r>
          </a:p>
          <a:p>
            <a:pPr>
              <a:spcBef>
                <a:spcPts val="487"/>
              </a:spcBef>
            </a:pPr>
            <a:r>
              <a:rPr lang="en-US" sz="1100" spc="39" dirty="0">
                <a:latin typeface="Arial" panose="020B0604020202020204" pitchFamily="34" charset="0"/>
              </a:rPr>
              <a:t>Interfaces between Principal Roles may be shown with “Swim Lane Diagrams”.</a:t>
            </a:r>
          </a:p>
          <a:p>
            <a:pPr>
              <a:spcBef>
                <a:spcPts val="487"/>
              </a:spcBef>
            </a:pPr>
            <a:r>
              <a:rPr lang="en-US" sz="1100" spc="39" dirty="0">
                <a:latin typeface="Arial" panose="020B0604020202020204" pitchFamily="34" charset="0"/>
              </a:rPr>
              <a:t>Each Principal Role has multiple Professional Roles that are assigned to individuals or positions</a:t>
            </a:r>
          </a:p>
          <a:p>
            <a:pPr>
              <a:spcBef>
                <a:spcPts val="487"/>
              </a:spcBef>
            </a:pPr>
            <a:r>
              <a:rPr lang="en-US" sz="1100" spc="39" dirty="0">
                <a:latin typeface="Arial" panose="020B0604020202020204" pitchFamily="34" charset="0"/>
              </a:rPr>
              <a:t>Requirements established by ISA 62443 are accomplished by Professional Roles within Principal Roles.</a:t>
            </a:r>
          </a:p>
          <a:p>
            <a:pPr>
              <a:spcBef>
                <a:spcPts val="487"/>
              </a:spcBef>
            </a:pPr>
            <a:r>
              <a:rPr lang="en-US" sz="1100" spc="39" dirty="0">
                <a:latin typeface="Arial" panose="020B0604020202020204" pitchFamily="34" charset="0"/>
              </a:rPr>
              <a:t>Requirements may be addressed in Deliverables.</a:t>
            </a:r>
          </a:p>
        </p:txBody>
      </p:sp>
      <p:sp>
        <p:nvSpPr>
          <p:cNvPr id="4" name="Slide Number Placeholder 3"/>
          <p:cNvSpPr>
            <a:spLocks noGrp="1"/>
          </p:cNvSpPr>
          <p:nvPr>
            <p:ph type="sldNum" sz="quarter" idx="5"/>
          </p:nvPr>
        </p:nvSpPr>
        <p:spPr/>
        <p:txBody>
          <a:bodyPr lIns="97099" tIns="48549" rIns="97099" bIns="48549"/>
          <a:lstStyle/>
          <a:p>
            <a:pPr defTabSz="970992">
              <a:defRPr/>
            </a:pPr>
            <a:fld id="{938E238B-0027-441C-B6C6-5C79594C47B5}" type="slidenum">
              <a:rPr lang="en-US">
                <a:solidFill>
                  <a:prstClr val="black"/>
                </a:solidFill>
                <a:latin typeface="Calibri"/>
              </a:rPr>
              <a:pPr defTabSz="970992">
                <a:defRPr/>
              </a:pPr>
              <a:t>11</a:t>
            </a:fld>
            <a:endParaRPr lang="en-US" dirty="0">
              <a:solidFill>
                <a:prstClr val="black"/>
              </a:solidFill>
              <a:latin typeface="Calibri"/>
            </a:endParaRPr>
          </a:p>
        </p:txBody>
      </p:sp>
    </p:spTree>
    <p:extLst>
      <p:ext uri="{BB962C8B-B14F-4D97-AF65-F5344CB8AC3E}">
        <p14:creationId xmlns:p14="http://schemas.microsoft.com/office/powerpoint/2010/main" val="265314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90E978D-5459-4DBC-85E2-3737F6327F65}"/>
              </a:ext>
            </a:extLst>
          </p:cNvPr>
          <p:cNvSpPr>
            <a:spLocks noGrp="1" noRot="1" noChangeAspect="1" noChangeArrowheads="1" noTextEdit="1"/>
          </p:cNvSpPr>
          <p:nvPr>
            <p:ph type="sldImg"/>
          </p:nvPr>
        </p:nvSpPr>
        <p:spPr>
          <a:xfrm>
            <a:off x="777875" y="582613"/>
            <a:ext cx="5759450" cy="3240087"/>
          </a:xfrm>
          <a:ln/>
        </p:spPr>
      </p:sp>
      <p:sp>
        <p:nvSpPr>
          <p:cNvPr id="25603" name="Notes Placeholder 2">
            <a:extLst>
              <a:ext uri="{FF2B5EF4-FFF2-40B4-BE49-F238E27FC236}">
                <a16:creationId xmlns:a16="http://schemas.microsoft.com/office/drawing/2014/main" id="{8E3BCBAD-F5F7-4FEB-812C-220F56D13C7D}"/>
              </a:ext>
            </a:extLst>
          </p:cNvPr>
          <p:cNvSpPr>
            <a:spLocks noGrp="1" noChangeArrowheads="1"/>
          </p:cNvSpPr>
          <p:nvPr>
            <p:ph type="body" idx="1"/>
          </p:nvPr>
        </p:nvSpPr>
        <p:spPr>
          <a:xfrm>
            <a:off x="777874" y="4048442"/>
            <a:ext cx="5759449" cy="40782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None/>
            </a:pPr>
            <a:r>
              <a:rPr lang="en-US" baseline="0" dirty="0"/>
              <a:t>For more information on cybersecurity Roles, view MLM-001-B Professional Roles in Cybersecurity.</a:t>
            </a:r>
          </a:p>
          <a:p>
            <a:pPr algn="l">
              <a:buNone/>
            </a:pPr>
            <a:r>
              <a:rPr lang="en-US" baseline="0" dirty="0"/>
              <a:t>Please give us your feedback on this MLM by clicking here.</a:t>
            </a:r>
            <a:endParaRPr lang="en-US" dirty="0"/>
          </a:p>
        </p:txBody>
      </p:sp>
      <p:sp>
        <p:nvSpPr>
          <p:cNvPr id="2" name="Slide Number Placeholder 3">
            <a:extLst>
              <a:ext uri="{FF2B5EF4-FFF2-40B4-BE49-F238E27FC236}">
                <a16:creationId xmlns:a16="http://schemas.microsoft.com/office/drawing/2014/main" id="{D7500D17-6B27-F8BC-FC2B-163C6E8BEBB3}"/>
              </a:ext>
            </a:extLst>
          </p:cNvPr>
          <p:cNvSpPr>
            <a:spLocks noGrp="1"/>
          </p:cNvSpPr>
          <p:nvPr>
            <p:ph type="sldNum" sz="quarter" idx="5"/>
          </p:nvPr>
        </p:nvSpPr>
        <p:spPr>
          <a:xfrm>
            <a:off x="4143587" y="9119474"/>
            <a:ext cx="3169920" cy="481726"/>
          </a:xfrm>
        </p:spPr>
        <p:txBody>
          <a:bodyPr lIns="97099" tIns="48549" rIns="97099" bIns="48549"/>
          <a:lstStyle/>
          <a:p>
            <a:pPr defTabSz="970992">
              <a:defRPr/>
            </a:pPr>
            <a:fld id="{938E238B-0027-441C-B6C6-5C79594C47B5}" type="slidenum">
              <a:rPr lang="en-US">
                <a:solidFill>
                  <a:prstClr val="black"/>
                </a:solidFill>
                <a:latin typeface="Calibri"/>
              </a:rPr>
              <a:pPr defTabSz="970992">
                <a:defRPr/>
              </a:pPr>
              <a:t>12</a:t>
            </a:fld>
            <a:endParaRPr lang="en-US" dirty="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04850"/>
            <a:ext cx="5759450" cy="3240088"/>
          </a:xfrm>
        </p:spPr>
      </p:sp>
      <p:sp>
        <p:nvSpPr>
          <p:cNvPr id="3" name="Notes Placeholder 2"/>
          <p:cNvSpPr>
            <a:spLocks noGrp="1"/>
          </p:cNvSpPr>
          <p:nvPr>
            <p:ph type="body" idx="1"/>
          </p:nvPr>
        </p:nvSpPr>
        <p:spPr>
          <a:xfrm>
            <a:off x="731520" y="4105874"/>
            <a:ext cx="5852160" cy="4168975"/>
          </a:xfrm>
        </p:spPr>
        <p:txBody>
          <a:bodyPr/>
          <a:lstStyle/>
          <a:p>
            <a:pPr>
              <a:spcAft>
                <a:spcPts val="1121"/>
              </a:spcAft>
            </a:pPr>
            <a:r>
              <a:rPr lang="en-AU" sz="1300" dirty="0">
                <a:solidFill>
                  <a:srgbClr val="000000"/>
                </a:solidFill>
                <a:latin typeface="Arial" panose="020B0604020202020204" pitchFamily="34" charset="0"/>
                <a:ea typeface="Arial" panose="020B0604020202020204" pitchFamily="34" charset="0"/>
                <a:cs typeface="Arial" panose="020B0604020202020204" pitchFamily="34" charset="0"/>
              </a:rPr>
              <a:t>Gary has m</a:t>
            </a: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ore than 40 years of experience with enterprise integration and optimization projects, including PERA master planning and project management. </a:t>
            </a:r>
            <a:endParaRPr lang="en-US" dirty="0">
              <a:latin typeface="Arial" panose="020B0604020202020204" pitchFamily="34" charset="0"/>
              <a:ea typeface="Arial" panose="020B0604020202020204" pitchFamily="34" charset="0"/>
              <a:cs typeface="Arial" panose="020B0604020202020204" pitchFamily="34" charset="0"/>
            </a:endParaRPr>
          </a:p>
          <a:p>
            <a:pPr>
              <a:spcAft>
                <a:spcPts val="1121"/>
              </a:spcAft>
            </a:pP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As one of the initial authors of the PERA Handbook of Master Planning, he has used PERA Enterprise Architecture and Master Planning methodologies throughout his career including control and information systems for oil production, pipelines, refining and marine loading, petrochemicals, coal, gas, and oil-fired power plants, polyethylene, ammonia, explosives, paint, pulp and paper, food and beverage</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and pharmaceuticals</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LNG facilities included world-scale Arctic, European, and US Gulf coast complexes.</a:t>
            </a:r>
            <a:endParaRPr lang="en-U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spcAft>
                <a:spcPts val="1121"/>
              </a:spcAft>
            </a:pP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infrastructure facilities included Fire, Police, and Emergency Response systems for major US cities, as well as emissions reporting and trading systems for more than 100 US Power Plants</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dirty="0">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1F02DA9-B522-1F64-9D67-398280A03679}"/>
              </a:ext>
            </a:extLst>
          </p:cNvPr>
          <p:cNvSpPr>
            <a:spLocks noGrp="1"/>
          </p:cNvSpPr>
          <p:nvPr>
            <p:ph type="sldNum" sz="quarter" idx="5"/>
          </p:nvPr>
        </p:nvSpPr>
        <p:spPr>
          <a:xfrm>
            <a:off x="4143587" y="9119474"/>
            <a:ext cx="3169920" cy="481726"/>
          </a:xfrm>
        </p:spPr>
        <p:txBody>
          <a:bodyPr lIns="97099" tIns="48549" rIns="97099" bIns="48549"/>
          <a:lstStyle/>
          <a:p>
            <a:pPr defTabSz="970992">
              <a:defRPr/>
            </a:pPr>
            <a:fld id="{938E238B-0027-441C-B6C6-5C79594C47B5}" type="slidenum">
              <a:rPr lang="en-US">
                <a:solidFill>
                  <a:prstClr val="black"/>
                </a:solidFill>
                <a:latin typeface="Calibri"/>
              </a:rPr>
              <a:pPr defTabSz="970992">
                <a:defRPr/>
              </a:pPr>
              <a:t>13</a:t>
            </a:fld>
            <a:endParaRPr lang="en-US" dirty="0">
              <a:solidFill>
                <a:prstClr val="black"/>
              </a:solidFill>
              <a:latin typeface="Calibri"/>
            </a:endParaRPr>
          </a:p>
        </p:txBody>
      </p:sp>
    </p:spTree>
    <p:extLst>
      <p:ext uri="{BB962C8B-B14F-4D97-AF65-F5344CB8AC3E}">
        <p14:creationId xmlns:p14="http://schemas.microsoft.com/office/powerpoint/2010/main" val="276976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a:xfrm>
            <a:off x="777875" y="4060507"/>
            <a:ext cx="5759450" cy="3780473"/>
          </a:xfrm>
        </p:spPr>
        <p:txBody>
          <a:bodyPr/>
          <a:lstStyle/>
          <a:p>
            <a:pPr algn="ctr">
              <a:buNone/>
            </a:pPr>
            <a:endParaRPr lang="en-US" dirty="0"/>
          </a:p>
          <a:p>
            <a:pPr>
              <a:buNone/>
            </a:pPr>
            <a:r>
              <a:rPr lang="en-US" b="1" dirty="0"/>
              <a:t>In ISA 62443-1-1, a “Principal Role“ is defined as “</a:t>
            </a:r>
            <a:r>
              <a:rPr lang="en-US" dirty="0"/>
              <a:t>an organizational entity that includes the facility Owner, Operator, Maintainer, Integrator, Commissioner, or Supplier”.</a:t>
            </a:r>
          </a:p>
          <a:p>
            <a:pPr marL="176673" indent="-176673"/>
            <a:r>
              <a:rPr lang="en-US" dirty="0"/>
              <a:t>Each Principal Role has different responsibilities during the Enterprise Lifecycle, such as an Owner/Operator or a Product Supplier.</a:t>
            </a:r>
          </a:p>
          <a:p>
            <a:pPr marL="176673" indent="-176673" defTabSz="942253">
              <a:defRPr/>
            </a:pPr>
            <a:r>
              <a:rPr lang="en-US" dirty="0"/>
              <a:t>Swimlane diagrams may be used to show the exchange of Deliverables between Principal Roles. These Deliverables are often exchanged at the beginning or end of Enterprise Phases.</a:t>
            </a:r>
          </a:p>
          <a:p>
            <a:pPr marL="176673" indent="-176673" defTabSz="942253">
              <a:defRPr/>
            </a:pPr>
            <a:r>
              <a:rPr lang="en-US" dirty="0"/>
              <a:t>Enterprise Phase boundaries are also a useful “break point” because Principal Roles often begin or end their involvement at these points. (“Divide and conquer”, but “Don’t cut where it is thickest”)</a:t>
            </a:r>
          </a:p>
          <a:p>
            <a:pPr marL="176673" indent="-176673"/>
            <a:r>
              <a:rPr lang="en-US" dirty="0"/>
              <a:t>This MLM describes Principal Roles, their responsibilities, and deliverables during each Enterprise Phase.</a:t>
            </a:r>
          </a:p>
        </p:txBody>
      </p:sp>
      <p:sp>
        <p:nvSpPr>
          <p:cNvPr id="4" name="Slide Number Placeholder 3"/>
          <p:cNvSpPr>
            <a:spLocks noGrp="1"/>
          </p:cNvSpPr>
          <p:nvPr>
            <p:ph type="sldNum" sz="quarter" idx="5"/>
          </p:nvPr>
        </p:nvSpPr>
        <p:spPr/>
        <p:txBody>
          <a:bodyPr lIns="97099" tIns="48549" rIns="97099" bIns="48549"/>
          <a:lstStyle/>
          <a:p>
            <a:fld id="{25F15F07-9F80-44C3-A0B9-752A4ECB8E6E}" type="slidenum">
              <a:rPr lang="en-GB" altLang="en-US" smtClean="0"/>
              <a:pPr/>
              <a:t>2</a:t>
            </a:fld>
            <a:endParaRPr lang="en-GB" altLang="en-US"/>
          </a:p>
        </p:txBody>
      </p:sp>
    </p:spTree>
    <p:extLst>
      <p:ext uri="{BB962C8B-B14F-4D97-AF65-F5344CB8AC3E}">
        <p14:creationId xmlns:p14="http://schemas.microsoft.com/office/powerpoint/2010/main" val="214610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914400"/>
            <a:ext cx="5727700" cy="3222625"/>
          </a:xfrm>
        </p:spPr>
      </p:sp>
      <p:sp>
        <p:nvSpPr>
          <p:cNvPr id="3" name="Notes Placeholder 2"/>
          <p:cNvSpPr>
            <a:spLocks noGrp="1"/>
          </p:cNvSpPr>
          <p:nvPr>
            <p:ph type="body" idx="1"/>
          </p:nvPr>
        </p:nvSpPr>
        <p:spPr>
          <a:xfrm>
            <a:off x="800100" y="4272157"/>
            <a:ext cx="5698156" cy="3873500"/>
          </a:xfrm>
        </p:spPr>
        <p:txBody>
          <a:bodyPr/>
          <a:lstStyle/>
          <a:p>
            <a:pPr marL="169863" indent="-169863"/>
            <a:endParaRPr lang="en-US" dirty="0"/>
          </a:p>
          <a:p>
            <a:pPr marL="169863" indent="-169863"/>
            <a:r>
              <a:rPr lang="en-US" dirty="0"/>
              <a:t>Principal Roles contain Professional Roles, and these Professional Roles are assigned to organization chart positions that are, in turn, assigned to employees or third-party contractors.</a:t>
            </a:r>
          </a:p>
          <a:p>
            <a:pPr marL="169863" indent="-169863">
              <a:spcBef>
                <a:spcPts val="0"/>
              </a:spcBef>
              <a:buNone/>
            </a:pPr>
            <a:r>
              <a:rPr lang="en-US" dirty="0"/>
              <a:t>		</a:t>
            </a:r>
            <a:r>
              <a:rPr lang="en-US" u="sng" dirty="0"/>
              <a:t>Principal Role</a:t>
            </a:r>
          </a:p>
          <a:p>
            <a:pPr marL="169863" indent="-169863">
              <a:spcBef>
                <a:spcPts val="0"/>
              </a:spcBef>
              <a:buNone/>
            </a:pPr>
            <a:r>
              <a:rPr lang="en-US" dirty="0"/>
              <a:t>		      </a:t>
            </a:r>
            <a:r>
              <a:rPr lang="en-US" u="sng" dirty="0"/>
              <a:t>| Professional Roles </a:t>
            </a:r>
          </a:p>
          <a:p>
            <a:pPr marL="169863" indent="-169863">
              <a:spcBef>
                <a:spcPts val="0"/>
              </a:spcBef>
              <a:buNone/>
            </a:pPr>
            <a:r>
              <a:rPr lang="en-US" dirty="0"/>
              <a:t>		            </a:t>
            </a:r>
            <a:r>
              <a:rPr lang="en-US" u="sng" dirty="0"/>
              <a:t>| Org. Chart Positions</a:t>
            </a:r>
          </a:p>
          <a:p>
            <a:pPr marL="169863" indent="-169863">
              <a:spcBef>
                <a:spcPts val="0"/>
              </a:spcBef>
              <a:buNone/>
            </a:pPr>
            <a:endParaRPr lang="en-US" u="sng" dirty="0"/>
          </a:p>
          <a:p>
            <a:pPr marL="169863" indent="-169863"/>
            <a:r>
              <a:rPr lang="en-US" dirty="0"/>
              <a:t>The 62443 standard includes only the first two items in this hierarchy. Professional Roles are assigned to organization chart positions when establishing the company’s cybersecurity program.</a:t>
            </a:r>
          </a:p>
          <a:p>
            <a:pPr marL="169863" indent="-169863"/>
            <a:r>
              <a:rPr lang="en-US" dirty="0"/>
              <a:t>Requirements, as defined by ISA/IEC 62443, may be assigned to both Principal Roles and Professional Roles.</a:t>
            </a:r>
          </a:p>
          <a:p>
            <a:pPr marL="169863" indent="-169863">
              <a:spcBef>
                <a:spcPts val="0"/>
              </a:spcBef>
            </a:pPr>
            <a:r>
              <a:rPr lang="en-US" dirty="0"/>
              <a:t>Swimlane diagrams may be used to show the exchange of deliverables between Principal Roles.</a:t>
            </a:r>
          </a:p>
          <a:p>
            <a:pPr marL="169863" marR="0" lvl="0" indent="-169863" algn="l" defTabSz="914400" rtl="0" eaLnBrk="0" fontAlgn="base" latinLnBrk="0" hangingPunct="0">
              <a:lnSpc>
                <a:spcPct val="100000"/>
              </a:lnSpc>
              <a:spcBef>
                <a:spcPts val="0"/>
              </a:spcBef>
              <a:spcAft>
                <a:spcPct val="0"/>
              </a:spcAft>
              <a:buClrTx/>
              <a:buSzPct val="100000"/>
              <a:buFontTx/>
              <a:buChar char="•"/>
              <a:tabLst/>
              <a:defRPr/>
            </a:pPr>
            <a:r>
              <a:rPr lang="en-US" dirty="0"/>
              <a:t>Workflow diagrams may be used to show the exchange of deliverables between Professional Roles.</a:t>
            </a:r>
          </a:p>
          <a:p>
            <a:pPr marL="169863" indent="-169863">
              <a:spcBef>
                <a:spcPts val="0"/>
              </a:spcBef>
            </a:pPr>
            <a:r>
              <a:rPr lang="en-US" dirty="0"/>
              <a:t>These relationships are described in </a:t>
            </a:r>
            <a:r>
              <a:rPr lang="en-US" i="1" dirty="0"/>
              <a:t>MLM-001-B Professional Roles in Cybersecurity.</a:t>
            </a:r>
          </a:p>
          <a:p>
            <a:pPr>
              <a:buNone/>
            </a:pPr>
            <a:endParaRPr lang="en-US" baseline="0" dirty="0"/>
          </a:p>
        </p:txBody>
      </p:sp>
      <p:sp>
        <p:nvSpPr>
          <p:cNvPr id="5" name="Slide Number Placeholder 3">
            <a:extLst>
              <a:ext uri="{FF2B5EF4-FFF2-40B4-BE49-F238E27FC236}">
                <a16:creationId xmlns:a16="http://schemas.microsoft.com/office/drawing/2014/main" id="{BC09EE08-FC9A-E965-2B49-637F1CD1AD9B}"/>
              </a:ext>
            </a:extLst>
          </p:cNvPr>
          <p:cNvSpPr>
            <a:spLocks noGrp="1"/>
          </p:cNvSpPr>
          <p:nvPr>
            <p:ph type="sldNum" sz="quarter" idx="5"/>
          </p:nvPr>
        </p:nvSpPr>
        <p:spPr>
          <a:xfrm>
            <a:off x="4059555" y="9119474"/>
            <a:ext cx="3169920" cy="481726"/>
          </a:xfrm>
        </p:spPr>
        <p:txBody>
          <a:bodyPr lIns="97099" tIns="48549" rIns="97099" bIns="48549"/>
          <a:lstStyle/>
          <a:p>
            <a:pPr defTabSz="970992">
              <a:defRPr/>
            </a:pPr>
            <a:fld id="{938E238B-0027-441C-B6C6-5C79594C47B5}" type="slidenum">
              <a:rPr lang="en-US">
                <a:solidFill>
                  <a:prstClr val="black"/>
                </a:solidFill>
                <a:latin typeface="Calibri"/>
              </a:rPr>
              <a:pPr defTabSz="970992">
                <a:defRPr/>
              </a:pPr>
              <a:t>3</a:t>
            </a:fld>
            <a:endParaRPr lang="en-US" dirty="0">
              <a:solidFill>
                <a:prstClr val="black"/>
              </a:solidFill>
              <a:latin typeface="Calibri"/>
            </a:endParaRPr>
          </a:p>
        </p:txBody>
      </p:sp>
    </p:spTree>
    <p:extLst>
      <p:ext uri="{BB962C8B-B14F-4D97-AF65-F5344CB8AC3E}">
        <p14:creationId xmlns:p14="http://schemas.microsoft.com/office/powerpoint/2010/main" val="97157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58800"/>
            <a:ext cx="5759450" cy="3240088"/>
          </a:xfrm>
        </p:spPr>
      </p:sp>
      <p:sp>
        <p:nvSpPr>
          <p:cNvPr id="3" name="Notes Placeholder 2"/>
          <p:cNvSpPr>
            <a:spLocks noGrp="1"/>
          </p:cNvSpPr>
          <p:nvPr>
            <p:ph type="body" idx="1"/>
          </p:nvPr>
        </p:nvSpPr>
        <p:spPr>
          <a:xfrm>
            <a:off x="777875" y="3980497"/>
            <a:ext cx="5759450" cy="3780473"/>
          </a:xfrm>
        </p:spPr>
        <p:txBody>
          <a:bodyPr/>
          <a:lstStyle/>
          <a:p>
            <a:pPr>
              <a:buNone/>
            </a:pPr>
            <a:endParaRPr lang="en-US" sz="1300" dirty="0"/>
          </a:p>
          <a:p>
            <a:pPr>
              <a:spcBef>
                <a:spcPts val="487"/>
              </a:spcBef>
            </a:pPr>
            <a:r>
              <a:rPr lang="en-US" b="1" spc="39" dirty="0">
                <a:latin typeface="Arial" panose="020B0604020202020204" pitchFamily="34" charset="0"/>
                <a:ea typeface="Times New Roman" panose="02020603050405020304" pitchFamily="18" charset="0"/>
              </a:rPr>
              <a:t>The following Principal Roles are described in MLM-001-B Interfaces between Principal Roles</a:t>
            </a:r>
            <a:endParaRPr lang="en-US" spc="39" dirty="0">
              <a:latin typeface="Arial" panose="020B0604020202020204" pitchFamily="34" charset="0"/>
              <a:ea typeface="Times New Roman" panose="02020603050405020304" pitchFamily="18" charset="0"/>
            </a:endParaRPr>
          </a:p>
          <a:p>
            <a:pPr marL="445679" lvl="1" fontAlgn="ctr"/>
            <a:r>
              <a:rPr lang="en-US" dirty="0">
                <a:solidFill>
                  <a:srgbClr val="000000"/>
                </a:solidFill>
                <a:latin typeface="Arial" panose="020B0604020202020204" pitchFamily="34" charset="0"/>
              </a:rPr>
              <a:t>  Owner / Operator </a:t>
            </a:r>
          </a:p>
          <a:p>
            <a:pPr marL="445679" lvl="1" fontAlgn="ctr"/>
            <a:r>
              <a:rPr lang="en-US" dirty="0">
                <a:solidFill>
                  <a:srgbClr val="000000"/>
                </a:solidFill>
                <a:latin typeface="Arial" panose="020B0604020202020204" pitchFamily="34" charset="0"/>
              </a:rPr>
              <a:t>  Integrator EPC</a:t>
            </a:r>
            <a:endParaRPr lang="en-US" dirty="0">
              <a:latin typeface="Arial" panose="020B0604020202020204" pitchFamily="34" charset="0"/>
            </a:endParaRPr>
          </a:p>
          <a:p>
            <a:pPr marL="445679" lvl="1" fontAlgn="ctr"/>
            <a:r>
              <a:rPr lang="en-US" dirty="0">
                <a:solidFill>
                  <a:srgbClr val="000000"/>
                </a:solidFill>
                <a:latin typeface="Arial" panose="020B0604020202020204" pitchFamily="34" charset="0"/>
              </a:rPr>
              <a:t>  Vendor / Product Supplier</a:t>
            </a:r>
            <a:endParaRPr lang="en-US" dirty="0">
              <a:latin typeface="Arial" panose="020B0604020202020204" pitchFamily="34" charset="0"/>
            </a:endParaRPr>
          </a:p>
          <a:p>
            <a:pPr marL="445679" lvl="1" fontAlgn="ctr"/>
            <a:r>
              <a:rPr lang="en-US" dirty="0">
                <a:solidFill>
                  <a:srgbClr val="000000"/>
                </a:solidFill>
                <a:latin typeface="Arial" panose="020B0604020202020204" pitchFamily="34" charset="0"/>
              </a:rPr>
              <a:t>  Asset Maintainer</a:t>
            </a:r>
          </a:p>
          <a:p>
            <a:pPr marL="445679" lvl="1" fontAlgn="ctr"/>
            <a:r>
              <a:rPr lang="en-US" spc="39" dirty="0">
                <a:solidFill>
                  <a:srgbClr val="000000"/>
                </a:solidFill>
                <a:latin typeface="Arial" panose="020B0604020202020204" pitchFamily="34" charset="0"/>
                <a:ea typeface="Times New Roman" panose="02020603050405020304" pitchFamily="18" charset="0"/>
              </a:rPr>
              <a:t>  Regulators (e.g., Government)</a:t>
            </a:r>
          </a:p>
          <a:p>
            <a:pPr marL="445679" lvl="1" fontAlgn="ctr"/>
            <a:r>
              <a:rPr lang="en-US" spc="39" dirty="0">
                <a:solidFill>
                  <a:srgbClr val="000000"/>
                </a:solidFill>
                <a:latin typeface="Arial" panose="020B0604020202020204" pitchFamily="34" charset="0"/>
                <a:ea typeface="Times New Roman" panose="02020603050405020304" pitchFamily="18" charset="0"/>
              </a:rPr>
              <a:t>  Approvers (e.g., Insurers / Financiers)</a:t>
            </a:r>
          </a:p>
          <a:p>
            <a:pPr marL="445679" lvl="1" fontAlgn="ctr"/>
            <a:r>
              <a:rPr lang="en-US" spc="39" dirty="0">
                <a:solidFill>
                  <a:srgbClr val="000000"/>
                </a:solidFill>
                <a:latin typeface="Arial" panose="020B0604020202020204" pitchFamily="34" charset="0"/>
                <a:ea typeface="Times New Roman" panose="02020603050405020304" pitchFamily="18" charset="0"/>
              </a:rPr>
              <a:t>  A</a:t>
            </a:r>
            <a:r>
              <a:rPr lang="en-US" spc="39" dirty="0">
                <a:latin typeface="Arial" panose="020B0604020202020204" pitchFamily="34" charset="0"/>
                <a:ea typeface="Times New Roman" panose="02020603050405020304" pitchFamily="18" charset="0"/>
              </a:rPr>
              <a:t>dditional Principal Roles may be involved.</a:t>
            </a:r>
          </a:p>
          <a:p>
            <a:pPr fontAlgn="ctr"/>
            <a:endParaRPr lang="en-US" spc="39" dirty="0">
              <a:latin typeface="Arial" panose="020B0604020202020204" pitchFamily="34" charset="0"/>
              <a:ea typeface="Times New Roman" panose="02020603050405020304" pitchFamily="18" charset="0"/>
            </a:endParaRPr>
          </a:p>
          <a:p>
            <a:pPr fontAlgn="ctr"/>
            <a:r>
              <a:rPr lang="en-US" b="1" spc="39" dirty="0">
                <a:latin typeface="Arial" panose="020B0604020202020204" pitchFamily="34" charset="0"/>
              </a:rPr>
              <a:t>Interfaces between these Principal Roles are typically shown as “Swim Lane Diagrams”.</a:t>
            </a:r>
          </a:p>
          <a:p>
            <a:pPr>
              <a:buNone/>
            </a:pPr>
            <a:endParaRPr lang="en-US" baseline="0" dirty="0"/>
          </a:p>
        </p:txBody>
      </p:sp>
      <p:sp>
        <p:nvSpPr>
          <p:cNvPr id="4" name="Slide Number Placeholder 3"/>
          <p:cNvSpPr>
            <a:spLocks noGrp="1"/>
          </p:cNvSpPr>
          <p:nvPr>
            <p:ph type="sldNum" sz="quarter" idx="5"/>
          </p:nvPr>
        </p:nvSpPr>
        <p:spPr/>
        <p:txBody>
          <a:bodyPr lIns="97099" tIns="48549" rIns="97099" bIns="48549"/>
          <a:lstStyle/>
          <a:p>
            <a:fld id="{25F15F07-9F80-44C3-A0B9-752A4ECB8E6E}" type="slidenum">
              <a:rPr lang="en-GB" altLang="en-US" smtClean="0"/>
              <a:pPr/>
              <a:t>4</a:t>
            </a:fld>
            <a:endParaRPr lang="en-GB" altLang="en-US"/>
          </a:p>
        </p:txBody>
      </p:sp>
    </p:spTree>
    <p:extLst>
      <p:ext uri="{BB962C8B-B14F-4D97-AF65-F5344CB8AC3E}">
        <p14:creationId xmlns:p14="http://schemas.microsoft.com/office/powerpoint/2010/main" val="228943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06425"/>
            <a:ext cx="5759450" cy="3240088"/>
          </a:xfrm>
        </p:spPr>
      </p:sp>
      <p:sp>
        <p:nvSpPr>
          <p:cNvPr id="3" name="Notes Placeholder 2"/>
          <p:cNvSpPr>
            <a:spLocks noGrp="1"/>
          </p:cNvSpPr>
          <p:nvPr>
            <p:ph type="body" idx="1"/>
          </p:nvPr>
        </p:nvSpPr>
        <p:spPr>
          <a:xfrm>
            <a:off x="777875" y="3845379"/>
            <a:ext cx="5759450" cy="4625884"/>
          </a:xfrm>
        </p:spPr>
        <p:txBody>
          <a:bodyPr/>
          <a:lstStyle/>
          <a:p>
            <a:pPr marL="0" marR="0" lvl="0" indent="0" algn="l" defTabSz="914400" rtl="0" eaLnBrk="0" fontAlgn="base" latinLnBrk="0" hangingPunct="0">
              <a:lnSpc>
                <a:spcPct val="100000"/>
              </a:lnSpc>
              <a:spcBef>
                <a:spcPct val="30000"/>
              </a:spcBef>
              <a:spcAft>
                <a:spcPct val="0"/>
              </a:spcAft>
              <a:buClrTx/>
              <a:buSzPct val="100000"/>
              <a:buFontTx/>
              <a:buNone/>
              <a:tabLst/>
              <a:defRPr/>
            </a:pPr>
            <a:endParaRPr lang="en-US" sz="1100" dirty="0"/>
          </a:p>
          <a:p>
            <a:pPr lvl="0" eaLnBrk="0" fontAlgn="base" hangingPunct="0">
              <a:spcBef>
                <a:spcPct val="30000"/>
              </a:spcBef>
              <a:spcAft>
                <a:spcPct val="0"/>
              </a:spcAft>
              <a:buSzPct val="100000"/>
              <a:defRPr/>
            </a:pPr>
            <a:r>
              <a:rPr lang="en-US" sz="1100" dirty="0"/>
              <a:t>This is a simplified example of a horizontal swimlane type diagram. Each row represents a different principal role, and time progresses left to right. As you can see, the degree of involvement of different principal roles varies during different phases of the enterprise lifecycle. Solid bars indicate phases where each principal role has a high degree of involvement; stripes indicate some involvement. Dashed boxes indicate a potential for limited involvement, such as troubleshooting. In phases without any color, that principal role has no involvement.</a:t>
            </a:r>
          </a:p>
          <a:p>
            <a:pPr>
              <a:buNone/>
            </a:pPr>
            <a:r>
              <a:rPr lang="en-US" sz="1100" dirty="0"/>
              <a:t>The interface between different principal roles can be summarized by the information they are exchanging. An asset owner hands off their cybersecurity requirements to the integrator or EPC, who perform their 62443 requirements and hand off the necessary information to suppliers so they can complete their requirements, etc. At the end of the cycle, the integrator sends all of the information to the owner. The arrows become wider and darker, indicating that more work is being done and information is being generated at each step. Each group has requirements under 62443 to perform, which ultimately begin and end with the asset owner.</a:t>
            </a:r>
          </a:p>
          <a:p>
            <a:pPr>
              <a:buNone/>
            </a:pPr>
            <a:r>
              <a:rPr lang="en-US" sz="1100" dirty="0"/>
              <a:t>Many other cycles like this take place throughout the life of a facility. Some will be loops between maintenance, the asset owner, and product suppliers, and almost any combination of principal roles you can think of. </a:t>
            </a:r>
          </a:p>
          <a:p>
            <a:pPr marL="0" marR="0" lvl="0" indent="0" algn="l" defTabSz="914400" rtl="0" eaLnBrk="0" fontAlgn="base" latinLnBrk="0" hangingPunct="0">
              <a:lnSpc>
                <a:spcPct val="100000"/>
              </a:lnSpc>
              <a:spcBef>
                <a:spcPct val="30000"/>
              </a:spcBef>
              <a:spcAft>
                <a:spcPct val="0"/>
              </a:spcAft>
              <a:buClrTx/>
              <a:buSzPct val="100000"/>
              <a:buFontTx/>
              <a:buNone/>
              <a:tabLst/>
              <a:defRPr/>
            </a:pPr>
            <a:r>
              <a:rPr lang="en-US" sz="1100" dirty="0"/>
              <a:t>Note the slashes between the phase names. This shows that different principal roles will refer to these phases by different names. For example, what an asset owner calls the development phase, an EPC will call design phase. Sometimes, an owner will see an activity as a single phase while the integrator might see it as two or even three phases because of the nature of their work. As long as the deliverables to be exchanged between principal roles have been agreed upon, the phase divisions being different are not problematic.</a:t>
            </a:r>
          </a:p>
          <a:p>
            <a:pPr>
              <a:buNone/>
            </a:pPr>
            <a:endParaRPr lang="en-US" sz="1100" dirty="0"/>
          </a:p>
        </p:txBody>
      </p:sp>
      <p:sp>
        <p:nvSpPr>
          <p:cNvPr id="4" name="Slide Number Placeholder 3">
            <a:extLst>
              <a:ext uri="{FF2B5EF4-FFF2-40B4-BE49-F238E27FC236}">
                <a16:creationId xmlns:a16="http://schemas.microsoft.com/office/drawing/2014/main" id="{13075507-586A-FCEF-9DA5-2D7DB2FE78B2}"/>
              </a:ext>
            </a:extLst>
          </p:cNvPr>
          <p:cNvSpPr>
            <a:spLocks noGrp="1"/>
          </p:cNvSpPr>
          <p:nvPr>
            <p:ph type="sldNum" sz="quarter" idx="5"/>
          </p:nvPr>
        </p:nvSpPr>
        <p:spPr>
          <a:xfrm>
            <a:off x="4145280" y="9052527"/>
            <a:ext cx="3169920" cy="481726"/>
          </a:xfrm>
        </p:spPr>
        <p:txBody>
          <a:bodyPr lIns="97099" tIns="48549" rIns="97099" bIns="48549"/>
          <a:lstStyle/>
          <a:p>
            <a:pPr defTabSz="970992">
              <a:defRPr/>
            </a:pPr>
            <a:fld id="{938E238B-0027-441C-B6C6-5C79594C47B5}" type="slidenum">
              <a:rPr lang="en-US">
                <a:solidFill>
                  <a:prstClr val="black"/>
                </a:solidFill>
                <a:latin typeface="Calibri"/>
              </a:rPr>
              <a:pPr defTabSz="970992">
                <a:defRPr/>
              </a:pPr>
              <a:t>5</a:t>
            </a:fld>
            <a:endParaRPr lang="en-US" dirty="0">
              <a:solidFill>
                <a:prstClr val="black"/>
              </a:solidFill>
              <a:latin typeface="Calibri"/>
            </a:endParaRPr>
          </a:p>
        </p:txBody>
      </p:sp>
    </p:spTree>
    <p:extLst>
      <p:ext uri="{BB962C8B-B14F-4D97-AF65-F5344CB8AC3E}">
        <p14:creationId xmlns:p14="http://schemas.microsoft.com/office/powerpoint/2010/main" val="193929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596900"/>
            <a:ext cx="5759450" cy="3240088"/>
          </a:xfrm>
        </p:spPr>
      </p:sp>
      <p:sp>
        <p:nvSpPr>
          <p:cNvPr id="3" name="Notes Placeholder 2"/>
          <p:cNvSpPr>
            <a:spLocks noGrp="1"/>
          </p:cNvSpPr>
          <p:nvPr>
            <p:ph type="body" idx="1"/>
          </p:nvPr>
        </p:nvSpPr>
        <p:spPr>
          <a:xfrm>
            <a:off x="811213" y="3968116"/>
            <a:ext cx="5759450" cy="4077176"/>
          </a:xfrm>
        </p:spPr>
        <p:txBody>
          <a:bodyPr/>
          <a:lstStyle/>
          <a:p>
            <a:pPr>
              <a:spcBef>
                <a:spcPts val="513"/>
              </a:spcBef>
              <a:spcAft>
                <a:spcPts val="0"/>
              </a:spcAft>
              <a:buNone/>
            </a:pPr>
            <a:endParaRPr lang="en-US" b="1" spc="41" dirty="0">
              <a:ea typeface="Times New Roman" panose="02020603050405020304" pitchFamily="18" charset="0"/>
            </a:endParaRPr>
          </a:p>
          <a:p>
            <a:pPr>
              <a:spcBef>
                <a:spcPts val="513"/>
              </a:spcBef>
              <a:spcAft>
                <a:spcPts val="0"/>
              </a:spcAft>
              <a:buNone/>
            </a:pPr>
            <a:r>
              <a:rPr lang="en-US" b="1" spc="41" dirty="0">
                <a:ea typeface="Times New Roman" panose="02020603050405020304" pitchFamily="18" charset="0"/>
              </a:rPr>
              <a:t>For each Requirement, the 62443 standard establishes a set of Inputs and Deliverables.</a:t>
            </a:r>
            <a:endParaRPr lang="en-US" b="1" spc="41" dirty="0"/>
          </a:p>
          <a:p>
            <a:pPr>
              <a:spcBef>
                <a:spcPts val="528"/>
              </a:spcBef>
              <a:spcAft>
                <a:spcPts val="0"/>
              </a:spcAft>
              <a:buNone/>
            </a:pPr>
            <a:r>
              <a:rPr lang="en-US" spc="42" dirty="0"/>
              <a:t>For example, during the Design Phase, the Owner/Operator must</a:t>
            </a:r>
          </a:p>
          <a:p>
            <a:pPr marL="171450" indent="-171450">
              <a:spcBef>
                <a:spcPts val="545"/>
              </a:spcBef>
              <a:spcAft>
                <a:spcPts val="0"/>
              </a:spcAft>
            </a:pPr>
            <a:r>
              <a:rPr lang="en-US" spc="43" dirty="0">
                <a:ea typeface="Times New Roman" panose="02020603050405020304" pitchFamily="18" charset="0"/>
              </a:rPr>
              <a:t>“Define the risk tolerance for the ACS in operation, based on a business impact analysis”.  </a:t>
            </a:r>
          </a:p>
          <a:p>
            <a:pPr marL="171450" indent="-171450">
              <a:spcBef>
                <a:spcPts val="545"/>
              </a:spcBef>
              <a:spcAft>
                <a:spcPts val="0"/>
              </a:spcAft>
            </a:pPr>
            <a:r>
              <a:rPr lang="en-US" spc="43" dirty="0">
                <a:ea typeface="Times New Roman" panose="02020603050405020304" pitchFamily="18" charset="0"/>
              </a:rPr>
              <a:t>To do this, the Owner/Operator must define Inputs and Outputs for each Deliverable.</a:t>
            </a:r>
          </a:p>
          <a:p>
            <a:pPr marL="857653" lvl="1" indent="-373493">
              <a:spcBef>
                <a:spcPts val="545"/>
              </a:spcBef>
              <a:spcAft>
                <a:spcPts val="0"/>
              </a:spcAft>
              <a:buFont typeface="Arial" panose="020B0604020202020204" pitchFamily="34" charset="0"/>
              <a:buChar char="‒"/>
            </a:pPr>
            <a:r>
              <a:rPr lang="en-US" spc="43" dirty="0">
                <a:ea typeface="Times New Roman" panose="02020603050405020304" pitchFamily="18" charset="0"/>
              </a:rPr>
              <a:t>Inputs – might include the potential impact of misuse of the ACS on the business of the asset owner (such as finances, HSE, reputation, legal obligations)</a:t>
            </a:r>
          </a:p>
          <a:p>
            <a:pPr marL="857653" lvl="1" indent="-373493">
              <a:spcBef>
                <a:spcPts val="545"/>
              </a:spcBef>
              <a:spcAft>
                <a:spcPts val="0"/>
              </a:spcAft>
              <a:buFont typeface="Arial" panose="020B0604020202020204" pitchFamily="34" charset="0"/>
              <a:buChar char="‒"/>
            </a:pPr>
            <a:r>
              <a:rPr lang="en-US" spc="43" dirty="0">
                <a:ea typeface="Times New Roman" panose="02020603050405020304" pitchFamily="18" charset="0"/>
              </a:rPr>
              <a:t>Deliverables - might include a consequence matrix and a risk tolerance statement.</a:t>
            </a:r>
          </a:p>
          <a:p>
            <a:pPr>
              <a:buNone/>
            </a:pPr>
            <a:endParaRPr lang="en-US" baseline="0" dirty="0"/>
          </a:p>
        </p:txBody>
      </p:sp>
      <p:sp>
        <p:nvSpPr>
          <p:cNvPr id="5" name="Slide Number Placeholder 3">
            <a:extLst>
              <a:ext uri="{FF2B5EF4-FFF2-40B4-BE49-F238E27FC236}">
                <a16:creationId xmlns:a16="http://schemas.microsoft.com/office/drawing/2014/main" id="{B7746495-D87F-79A4-27E0-A96034E08955}"/>
              </a:ext>
            </a:extLst>
          </p:cNvPr>
          <p:cNvSpPr>
            <a:spLocks noGrp="1"/>
          </p:cNvSpPr>
          <p:nvPr>
            <p:ph type="sldNum" sz="quarter" idx="5"/>
          </p:nvPr>
        </p:nvSpPr>
        <p:spPr>
          <a:xfrm>
            <a:off x="4143587" y="9119474"/>
            <a:ext cx="3169920" cy="481726"/>
          </a:xfrm>
        </p:spPr>
        <p:txBody>
          <a:bodyPr lIns="97099" tIns="48549" rIns="97099" bIns="48549"/>
          <a:lstStyle/>
          <a:p>
            <a:pPr defTabSz="970992">
              <a:defRPr/>
            </a:pPr>
            <a:fld id="{938E238B-0027-441C-B6C6-5C79594C47B5}" type="slidenum">
              <a:rPr lang="en-US">
                <a:solidFill>
                  <a:prstClr val="black"/>
                </a:solidFill>
                <a:latin typeface="Calibri"/>
              </a:rPr>
              <a:pPr defTabSz="970992">
                <a:defRPr/>
              </a:pPr>
              <a:t>6</a:t>
            </a:fld>
            <a:endParaRPr lang="en-US" dirty="0">
              <a:solidFill>
                <a:prstClr val="black"/>
              </a:solidFill>
              <a:latin typeface="Calibri"/>
            </a:endParaRPr>
          </a:p>
        </p:txBody>
      </p:sp>
    </p:spTree>
    <p:extLst>
      <p:ext uri="{BB962C8B-B14F-4D97-AF65-F5344CB8AC3E}">
        <p14:creationId xmlns:p14="http://schemas.microsoft.com/office/powerpoint/2010/main" val="153346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87388"/>
            <a:ext cx="5759450" cy="3240087"/>
          </a:xfrm>
        </p:spPr>
      </p:sp>
      <p:sp>
        <p:nvSpPr>
          <p:cNvPr id="3" name="Notes Placeholder 2"/>
          <p:cNvSpPr>
            <a:spLocks noGrp="1"/>
          </p:cNvSpPr>
          <p:nvPr>
            <p:ph type="body" idx="1"/>
          </p:nvPr>
        </p:nvSpPr>
        <p:spPr>
          <a:xfrm>
            <a:off x="777875" y="4116706"/>
            <a:ext cx="5759449" cy="4388847"/>
          </a:xfrm>
        </p:spPr>
        <p:txBody>
          <a:bodyPr/>
          <a:lstStyle/>
          <a:p>
            <a:pPr>
              <a:spcBef>
                <a:spcPts val="528"/>
              </a:spcBef>
              <a:spcAft>
                <a:spcPts val="0"/>
              </a:spcAft>
              <a:buNone/>
            </a:pPr>
            <a:r>
              <a:rPr lang="en-US" b="1" spc="42" dirty="0">
                <a:ea typeface="Times New Roman" panose="02020603050405020304" pitchFamily="18" charset="0"/>
              </a:rPr>
              <a:t>As an example, let’s look at cybersecurity Requirements for the Owner/ Operator during the Design and Fabrication Phases.</a:t>
            </a:r>
          </a:p>
          <a:p>
            <a:pPr>
              <a:spcBef>
                <a:spcPts val="528"/>
              </a:spcBef>
              <a:spcAft>
                <a:spcPts val="0"/>
              </a:spcAft>
              <a:buNone/>
            </a:pPr>
            <a:endParaRPr lang="en-US" b="1" spc="42" dirty="0">
              <a:ea typeface="Times New Roman" panose="02020603050405020304" pitchFamily="18" charset="0"/>
            </a:endParaRPr>
          </a:p>
          <a:p>
            <a:pPr>
              <a:spcBef>
                <a:spcPts val="528"/>
              </a:spcBef>
              <a:spcAft>
                <a:spcPts val="0"/>
              </a:spcAft>
              <a:buNone/>
            </a:pPr>
            <a:r>
              <a:rPr lang="en-US" b="1" spc="42" dirty="0">
                <a:ea typeface="Times New Roman" panose="02020603050405020304" pitchFamily="18" charset="0"/>
              </a:rPr>
              <a:t>During the Design Phase, by the Owner</a:t>
            </a:r>
          </a:p>
          <a:p>
            <a:pPr marL="362439" indent="-362439">
              <a:spcBef>
                <a:spcPts val="0"/>
              </a:spcBef>
              <a:spcAft>
                <a:spcPts val="0"/>
              </a:spcAft>
              <a:buFont typeface="Symbol" panose="05050102010706020507" pitchFamily="18" charset="2"/>
              <a:buChar char=""/>
            </a:pPr>
            <a:r>
              <a:rPr lang="en-US" spc="42" dirty="0"/>
              <a:t>Defines the risk tolerance for ACS Cybersecurity</a:t>
            </a:r>
          </a:p>
          <a:p>
            <a:pPr marL="362439" indent="-362439">
              <a:spcBef>
                <a:spcPts val="0"/>
              </a:spcBef>
              <a:spcAft>
                <a:spcPts val="0"/>
              </a:spcAft>
              <a:buFont typeface="Symbol" panose="05050102010706020507" pitchFamily="18" charset="2"/>
              <a:buChar char=""/>
            </a:pPr>
            <a:r>
              <a:rPr lang="en-US" spc="42" dirty="0"/>
              <a:t>They also develop requirements of ACS Cybersecurity, and</a:t>
            </a:r>
          </a:p>
          <a:p>
            <a:pPr marL="362439" indent="-362439">
              <a:spcBef>
                <a:spcPts val="0"/>
              </a:spcBef>
              <a:spcAft>
                <a:spcPts val="0"/>
              </a:spcAft>
              <a:buFont typeface="Symbol" panose="05050102010706020507" pitchFamily="18" charset="2"/>
              <a:buChar char=""/>
            </a:pPr>
            <a:r>
              <a:rPr lang="en-US" spc="42" dirty="0"/>
              <a:t>Verify that the Integrator achieves and maintains an adequate cybersecurity maturity level.</a:t>
            </a:r>
            <a:br>
              <a:rPr lang="en-US" spc="42" dirty="0"/>
            </a:br>
            <a:endParaRPr lang="en-US" spc="42" dirty="0"/>
          </a:p>
          <a:p>
            <a:pPr algn="just">
              <a:spcBef>
                <a:spcPts val="600"/>
              </a:spcBef>
              <a:spcAft>
                <a:spcPts val="0"/>
              </a:spcAft>
              <a:buNone/>
            </a:pPr>
            <a:r>
              <a:rPr lang="en-US" b="1" spc="42" dirty="0">
                <a:ea typeface="Times New Roman" panose="02020603050405020304" pitchFamily="18" charset="0"/>
              </a:rPr>
              <a:t>During the Fabrication/Construction Phase, by the Owner</a:t>
            </a:r>
            <a:endParaRPr lang="en-US" spc="42" dirty="0">
              <a:ea typeface="Times New Roman" panose="02020603050405020304" pitchFamily="18" charset="0"/>
            </a:endParaRPr>
          </a:p>
          <a:p>
            <a:pPr marL="362439" indent="-362439">
              <a:spcBef>
                <a:spcPts val="0"/>
              </a:spcBef>
              <a:spcAft>
                <a:spcPts val="0"/>
              </a:spcAft>
              <a:buFont typeface="Symbol" panose="05050102010706020507" pitchFamily="18" charset="2"/>
              <a:buChar char=""/>
            </a:pPr>
            <a:r>
              <a:rPr lang="en-US" spc="42" dirty="0"/>
              <a:t>Supports the Commissioner with information for the deployment of ACS cybersecurity,</a:t>
            </a:r>
          </a:p>
          <a:p>
            <a:pPr marL="362439" indent="-362439">
              <a:spcBef>
                <a:spcPts val="0"/>
              </a:spcBef>
              <a:spcAft>
                <a:spcPts val="0"/>
              </a:spcAft>
              <a:buFont typeface="Symbol" panose="05050102010706020507" pitchFamily="18" charset="2"/>
              <a:buChar char=""/>
            </a:pPr>
            <a:r>
              <a:rPr lang="en-US" spc="42" dirty="0"/>
              <a:t>Approves the cybersecurity solution deployed by Constructor, and</a:t>
            </a:r>
          </a:p>
          <a:p>
            <a:pPr marL="362439" indent="-362439">
              <a:spcBef>
                <a:spcPts val="0"/>
              </a:spcBef>
              <a:spcAft>
                <a:spcPts val="0"/>
              </a:spcAft>
              <a:buFont typeface="Symbol" panose="05050102010706020507" pitchFamily="18" charset="2"/>
              <a:buChar char=""/>
            </a:pPr>
            <a:r>
              <a:rPr lang="en-US" spc="42" dirty="0"/>
              <a:t>Accepts the residual risk when organizational measures are implemented with the required maturity level.</a:t>
            </a:r>
          </a:p>
        </p:txBody>
      </p:sp>
      <p:sp>
        <p:nvSpPr>
          <p:cNvPr id="4" name="Slide Number Placeholder 3"/>
          <p:cNvSpPr>
            <a:spLocks noGrp="1"/>
          </p:cNvSpPr>
          <p:nvPr>
            <p:ph type="sldNum" sz="quarter" idx="5"/>
          </p:nvPr>
        </p:nvSpPr>
        <p:spPr/>
        <p:txBody>
          <a:bodyPr lIns="99599" tIns="49799" rIns="99599" bIns="49799"/>
          <a:lstStyle/>
          <a:p>
            <a:fld id="{25F15F07-9F80-44C3-A0B9-752A4ECB8E6E}" type="slidenum">
              <a:rPr lang="en-GB" altLang="en-US" smtClean="0">
                <a:solidFill>
                  <a:srgbClr val="FFFFFF"/>
                </a:solidFill>
              </a:rPr>
              <a:pPr/>
              <a:t>7</a:t>
            </a:fld>
            <a:endParaRPr lang="en-GB" altLang="en-US" dirty="0">
              <a:solidFill>
                <a:srgbClr val="FFFFFF"/>
              </a:solidFill>
            </a:endParaRPr>
          </a:p>
        </p:txBody>
      </p:sp>
      <p:sp>
        <p:nvSpPr>
          <p:cNvPr id="5" name="Slide Number Placeholder 3">
            <a:extLst>
              <a:ext uri="{FF2B5EF4-FFF2-40B4-BE49-F238E27FC236}">
                <a16:creationId xmlns:a16="http://schemas.microsoft.com/office/drawing/2014/main" id="{96749EC1-C0E1-7A0D-DB72-D703F660DC1E}"/>
              </a:ext>
            </a:extLst>
          </p:cNvPr>
          <p:cNvSpPr txBox="1">
            <a:spLocks/>
          </p:cNvSpPr>
          <p:nvPr/>
        </p:nvSpPr>
        <p:spPr>
          <a:xfrm>
            <a:off x="4033097" y="9031844"/>
            <a:ext cx="3169920" cy="481726"/>
          </a:xfrm>
          <a:prstGeom prst="rect">
            <a:avLst/>
          </a:prstGeom>
        </p:spPr>
        <p:txBody>
          <a:bodyPr vert="horz" lIns="97099" tIns="48549" rIns="97099" bIns="48549" rtlCol="0" anchor="b"/>
          <a:lstStyle>
            <a:defPPr>
              <a:defRPr lang="en-US"/>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0992">
              <a:defRPr/>
            </a:pPr>
            <a:fld id="{938E238B-0027-441C-B6C6-5C79594C47B5}" type="slidenum">
              <a:rPr lang="en-US" smtClean="0">
                <a:solidFill>
                  <a:prstClr val="black"/>
                </a:solidFill>
                <a:latin typeface="Calibri"/>
              </a:rPr>
              <a:pPr defTabSz="970992">
                <a:defRPr/>
              </a:pPr>
              <a:t>7</a:t>
            </a:fld>
            <a:endParaRPr lang="en-US" dirty="0">
              <a:solidFill>
                <a:prstClr val="black"/>
              </a:solidFill>
              <a:latin typeface="Calibri"/>
            </a:endParaRPr>
          </a:p>
        </p:txBody>
      </p:sp>
    </p:spTree>
    <p:extLst>
      <p:ext uri="{BB962C8B-B14F-4D97-AF65-F5344CB8AC3E}">
        <p14:creationId xmlns:p14="http://schemas.microsoft.com/office/powerpoint/2010/main" val="276603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76275"/>
            <a:ext cx="5759450" cy="3240088"/>
          </a:xfrm>
        </p:spPr>
      </p:sp>
      <p:sp>
        <p:nvSpPr>
          <p:cNvPr id="3" name="Notes Placeholder 2"/>
          <p:cNvSpPr>
            <a:spLocks noGrp="1"/>
          </p:cNvSpPr>
          <p:nvPr>
            <p:ph type="body" idx="1"/>
          </p:nvPr>
        </p:nvSpPr>
        <p:spPr>
          <a:xfrm>
            <a:off x="777875" y="4101465"/>
            <a:ext cx="5759449" cy="4380197"/>
          </a:xfrm>
        </p:spPr>
        <p:txBody>
          <a:bodyPr/>
          <a:lstStyle/>
          <a:p>
            <a:pPr>
              <a:spcBef>
                <a:spcPts val="0"/>
              </a:spcBef>
              <a:spcAft>
                <a:spcPts val="0"/>
              </a:spcAft>
              <a:buNone/>
            </a:pPr>
            <a:endParaRPr lang="en-US" spc="42" dirty="0">
              <a:ea typeface="Times New Roman" panose="02020603050405020304" pitchFamily="18" charset="0"/>
            </a:endParaRPr>
          </a:p>
          <a:p>
            <a:pPr>
              <a:spcBef>
                <a:spcPts val="0"/>
              </a:spcBef>
              <a:spcAft>
                <a:spcPts val="0"/>
              </a:spcAft>
              <a:buNone/>
            </a:pPr>
            <a:r>
              <a:rPr lang="en-US" spc="42" dirty="0">
                <a:ea typeface="Times New Roman" panose="02020603050405020304" pitchFamily="18" charset="0"/>
              </a:rPr>
              <a:t>Similarly, owner/operator Requirements are listed for each subsequent phase. </a:t>
            </a:r>
          </a:p>
          <a:p>
            <a:pPr>
              <a:spcBef>
                <a:spcPts val="0"/>
              </a:spcBef>
              <a:spcAft>
                <a:spcPts val="0"/>
              </a:spcAft>
              <a:buNone/>
            </a:pPr>
            <a:r>
              <a:rPr lang="en-US" spc="42" dirty="0">
                <a:ea typeface="Times New Roman" panose="02020603050405020304" pitchFamily="18" charset="0"/>
              </a:rPr>
              <a:t>These are provided so that you may examine them before proceeding to the next slide; however, they will not be discussed in this MLM.</a:t>
            </a:r>
          </a:p>
          <a:p>
            <a:pPr>
              <a:spcBef>
                <a:spcPts val="0"/>
              </a:spcBef>
              <a:spcAft>
                <a:spcPts val="0"/>
              </a:spcAft>
              <a:buNone/>
            </a:pPr>
            <a:r>
              <a:rPr lang="en-US" spc="42" dirty="0">
                <a:ea typeface="Times New Roman" panose="02020603050405020304" pitchFamily="18" charset="0"/>
              </a:rPr>
              <a:t>Click next when you are ready to proceed.</a:t>
            </a:r>
            <a:endParaRPr lang="en-US" sz="1400" spc="42" dirty="0">
              <a:ea typeface="Times New Roman" panose="02020603050405020304" pitchFamily="18" charset="0"/>
            </a:endParaRPr>
          </a:p>
        </p:txBody>
      </p:sp>
      <p:sp>
        <p:nvSpPr>
          <p:cNvPr id="4" name="Slide Number Placeholder 3"/>
          <p:cNvSpPr>
            <a:spLocks noGrp="1"/>
          </p:cNvSpPr>
          <p:nvPr>
            <p:ph type="sldNum" sz="quarter" idx="5"/>
          </p:nvPr>
        </p:nvSpPr>
        <p:spPr/>
        <p:txBody>
          <a:bodyPr lIns="105285" tIns="52642" rIns="105285" bIns="52642"/>
          <a:lstStyle/>
          <a:p>
            <a:fld id="{25F15F07-9F80-44C3-A0B9-752A4ECB8E6E}" type="slidenum">
              <a:rPr lang="en-GB" altLang="en-US" smtClean="0">
                <a:solidFill>
                  <a:srgbClr val="FFFFFF"/>
                </a:solidFill>
              </a:rPr>
              <a:pPr/>
              <a:t>8</a:t>
            </a:fld>
            <a:endParaRPr lang="en-GB" altLang="en-US" dirty="0">
              <a:solidFill>
                <a:srgbClr val="FFFFFF"/>
              </a:solidFill>
            </a:endParaRPr>
          </a:p>
        </p:txBody>
      </p:sp>
      <p:sp>
        <p:nvSpPr>
          <p:cNvPr id="5" name="Slide Number Placeholder 3">
            <a:extLst>
              <a:ext uri="{FF2B5EF4-FFF2-40B4-BE49-F238E27FC236}">
                <a16:creationId xmlns:a16="http://schemas.microsoft.com/office/drawing/2014/main" id="{93FB8BC1-2DEC-6569-DE9C-BCD2C65168BA}"/>
              </a:ext>
            </a:extLst>
          </p:cNvPr>
          <p:cNvSpPr txBox="1">
            <a:spLocks/>
          </p:cNvSpPr>
          <p:nvPr/>
        </p:nvSpPr>
        <p:spPr>
          <a:xfrm>
            <a:off x="3998807" y="9020414"/>
            <a:ext cx="3169920" cy="481726"/>
          </a:xfrm>
          <a:prstGeom prst="rect">
            <a:avLst/>
          </a:prstGeom>
        </p:spPr>
        <p:txBody>
          <a:bodyPr vert="horz" lIns="97099" tIns="48549" rIns="97099" bIns="48549" rtlCol="0" anchor="b"/>
          <a:lstStyle>
            <a:defPPr>
              <a:defRPr lang="en-US"/>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0992">
              <a:defRPr/>
            </a:pPr>
            <a:fld id="{938E238B-0027-441C-B6C6-5C79594C47B5}" type="slidenum">
              <a:rPr lang="en-US" smtClean="0">
                <a:solidFill>
                  <a:prstClr val="black"/>
                </a:solidFill>
                <a:latin typeface="Calibri"/>
              </a:rPr>
              <a:pPr defTabSz="970992">
                <a:defRPr/>
              </a:pPr>
              <a:t>8</a:t>
            </a:fld>
            <a:endParaRPr lang="en-US" dirty="0">
              <a:solidFill>
                <a:prstClr val="black"/>
              </a:solidFill>
              <a:latin typeface="Calibri"/>
            </a:endParaRPr>
          </a:p>
        </p:txBody>
      </p:sp>
    </p:spTree>
    <p:extLst>
      <p:ext uri="{BB962C8B-B14F-4D97-AF65-F5344CB8AC3E}">
        <p14:creationId xmlns:p14="http://schemas.microsoft.com/office/powerpoint/2010/main" val="71694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623888"/>
            <a:ext cx="5692775" cy="3201987"/>
          </a:xfrm>
        </p:spPr>
      </p:sp>
      <p:sp>
        <p:nvSpPr>
          <p:cNvPr id="3" name="Notes Placeholder 2"/>
          <p:cNvSpPr>
            <a:spLocks noGrp="1"/>
          </p:cNvSpPr>
          <p:nvPr>
            <p:ph type="body" idx="1"/>
          </p:nvPr>
        </p:nvSpPr>
        <p:spPr>
          <a:xfrm>
            <a:off x="811213" y="4000739"/>
            <a:ext cx="5692775" cy="3843814"/>
          </a:xfrm>
        </p:spPr>
        <p:txBody>
          <a:bodyPr/>
          <a:lstStyle/>
          <a:p>
            <a:pPr algn="ctr">
              <a:buNone/>
            </a:pPr>
            <a:endParaRPr lang="en-US" dirty="0"/>
          </a:p>
          <a:p>
            <a:pPr>
              <a:buNone/>
            </a:pPr>
            <a:r>
              <a:rPr lang="en-US" baseline="0" dirty="0"/>
              <a:t>Now review these Requirements for the Maintainer of the Owner’s facility, and for the Renewal or Decommissioning Phase.</a:t>
            </a:r>
          </a:p>
          <a:p>
            <a:pPr>
              <a:buNone/>
            </a:pPr>
            <a:r>
              <a:rPr lang="en-US" baseline="0" dirty="0"/>
              <a:t>Click “NEXT” when you are ready to proceed to the next slide.</a:t>
            </a:r>
          </a:p>
        </p:txBody>
      </p:sp>
      <p:sp>
        <p:nvSpPr>
          <p:cNvPr id="4" name="Slide Number Placeholder 3"/>
          <p:cNvSpPr>
            <a:spLocks noGrp="1"/>
          </p:cNvSpPr>
          <p:nvPr>
            <p:ph type="sldNum" sz="quarter" idx="5"/>
          </p:nvPr>
        </p:nvSpPr>
        <p:spPr/>
        <p:txBody>
          <a:bodyPr lIns="105285" tIns="52642" rIns="105285" bIns="52642"/>
          <a:lstStyle/>
          <a:p>
            <a:fld id="{25F15F07-9F80-44C3-A0B9-752A4ECB8E6E}" type="slidenum">
              <a:rPr lang="en-GB" altLang="en-US" smtClean="0">
                <a:solidFill>
                  <a:schemeClr val="bg1"/>
                </a:solidFill>
              </a:rPr>
              <a:pPr/>
              <a:t>9</a:t>
            </a:fld>
            <a:endParaRPr lang="en-GB" altLang="en-US" dirty="0">
              <a:solidFill>
                <a:schemeClr val="bg1"/>
              </a:solidFill>
            </a:endParaRPr>
          </a:p>
        </p:txBody>
      </p:sp>
      <p:sp>
        <p:nvSpPr>
          <p:cNvPr id="5" name="Slide Number Placeholder 3">
            <a:extLst>
              <a:ext uri="{FF2B5EF4-FFF2-40B4-BE49-F238E27FC236}">
                <a16:creationId xmlns:a16="http://schemas.microsoft.com/office/drawing/2014/main" id="{7E4688F2-751F-F44E-DAFE-ACA064B8283E}"/>
              </a:ext>
            </a:extLst>
          </p:cNvPr>
          <p:cNvSpPr txBox="1">
            <a:spLocks/>
          </p:cNvSpPr>
          <p:nvPr/>
        </p:nvSpPr>
        <p:spPr>
          <a:xfrm>
            <a:off x="4090247" y="9111854"/>
            <a:ext cx="3169920" cy="481726"/>
          </a:xfrm>
          <a:prstGeom prst="rect">
            <a:avLst/>
          </a:prstGeom>
        </p:spPr>
        <p:txBody>
          <a:bodyPr vert="horz" lIns="97099" tIns="48549" rIns="97099" bIns="48549" rtlCol="0" anchor="b"/>
          <a:lstStyle>
            <a:defPPr>
              <a:defRPr lang="en-US"/>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70992">
              <a:defRPr/>
            </a:pPr>
            <a:fld id="{938E238B-0027-441C-B6C6-5C79594C47B5}" type="slidenum">
              <a:rPr lang="en-US" smtClean="0">
                <a:solidFill>
                  <a:prstClr val="black"/>
                </a:solidFill>
                <a:latin typeface="Calibri"/>
              </a:rPr>
              <a:pPr defTabSz="970992">
                <a:defRPr/>
              </a:pPr>
              <a:t>9</a:t>
            </a:fld>
            <a:endParaRPr lang="en-US" dirty="0">
              <a:solidFill>
                <a:prstClr val="black"/>
              </a:solidFill>
              <a:latin typeface="Calibri"/>
            </a:endParaRPr>
          </a:p>
        </p:txBody>
      </p:sp>
    </p:spTree>
    <p:extLst>
      <p:ext uri="{BB962C8B-B14F-4D97-AF65-F5344CB8AC3E}">
        <p14:creationId xmlns:p14="http://schemas.microsoft.com/office/powerpoint/2010/main" val="652007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bwMode="auto">
          <a:xfrm>
            <a:off x="3879273" y="3115236"/>
            <a:ext cx="7048501" cy="1371320"/>
          </a:xfrm>
        </p:spPr>
        <p:txBody>
          <a:bodyPr/>
          <a:lstStyle>
            <a:lvl1pPr>
              <a:defRPr sz="3177">
                <a:solidFill>
                  <a:schemeClr val="tx1"/>
                </a:solidFill>
              </a:defRPr>
            </a:lvl1pPr>
          </a:lstStyle>
          <a:p>
            <a:pPr lvl="0"/>
            <a:r>
              <a:rPr lang="en-US" altLang="en-US" noProof="0" dirty="0"/>
              <a:t>Click to edit Master title style</a:t>
            </a:r>
          </a:p>
        </p:txBody>
      </p:sp>
      <p:sp>
        <p:nvSpPr>
          <p:cNvPr id="60420" name="Rectangle 4"/>
          <p:cNvSpPr>
            <a:spLocks noGrp="1" noChangeArrowheads="1"/>
          </p:cNvSpPr>
          <p:nvPr>
            <p:ph type="subTitle" idx="1"/>
          </p:nvPr>
        </p:nvSpPr>
        <p:spPr bwMode="auto">
          <a:xfrm>
            <a:off x="3879273" y="4496361"/>
            <a:ext cx="7048501" cy="1294279"/>
          </a:xfrm>
        </p:spPr>
        <p:txBody>
          <a:bodyPr/>
          <a:lstStyle>
            <a:lvl1pPr marL="0" indent="0">
              <a:buFontTx/>
              <a:buNone/>
              <a:defRPr/>
            </a:lvl1pPr>
          </a:lstStyle>
          <a:p>
            <a:pPr lvl="0"/>
            <a:r>
              <a:rPr lang="en-US" altLang="en-US" noProof="0" dirty="0"/>
              <a:t>Click to edit Master subtitle style</a:t>
            </a:r>
          </a:p>
        </p:txBody>
      </p:sp>
      <p:sp>
        <p:nvSpPr>
          <p:cNvPr id="5" name="Date Placeholder 5">
            <a:extLst>
              <a:ext uri="{FF2B5EF4-FFF2-40B4-BE49-F238E27FC236}">
                <a16:creationId xmlns:a16="http://schemas.microsoft.com/office/drawing/2014/main" id="{F415BB7A-1662-4831-80E2-75EDF4639B6F}"/>
              </a:ext>
            </a:extLst>
          </p:cNvPr>
          <p:cNvSpPr>
            <a:spLocks noGrp="1" noChangeArrowheads="1"/>
          </p:cNvSpPr>
          <p:nvPr>
            <p:ph type="dt" sz="half" idx="10"/>
          </p:nvPr>
        </p:nvSpPr>
        <p:spPr bwMode="auto">
          <a:xfrm>
            <a:off x="3879273" y="6256274"/>
            <a:ext cx="2540000" cy="458041"/>
          </a:xfrm>
          <a:prstGeom prst="rect">
            <a:avLst/>
          </a:prstGeom>
        </p:spPr>
        <p:txBody>
          <a:bodyPr vert="horz" wrap="square" lIns="101870" tIns="50935" rIns="101870" bIns="50935" numCol="1" anchor="t" anchorCtr="0" compatLnSpc="1">
            <a:prstTxWarp prst="textNoShape">
              <a:avLst/>
            </a:prstTxWarp>
          </a:bodyPr>
          <a:lstStyle>
            <a:lvl1pPr defTabSz="899320">
              <a:defRPr lang="en-US" altLang="en-US" sz="1059" kern="1200" dirty="0">
                <a:solidFill>
                  <a:schemeClr val="tx1"/>
                </a:solidFill>
                <a:latin typeface="+mn-lt"/>
                <a:ea typeface="+mn-ea"/>
                <a:cs typeface="+mn-cs"/>
              </a:defRPr>
            </a:lvl1pPr>
          </a:lstStyle>
          <a:p>
            <a:pPr>
              <a:defRPr/>
            </a:pPr>
            <a:endParaRPr lang="en-US" dirty="0"/>
          </a:p>
        </p:txBody>
      </p:sp>
      <p:sp>
        <p:nvSpPr>
          <p:cNvPr id="6" name="Slide Number Placeholder 6">
            <a:extLst>
              <a:ext uri="{FF2B5EF4-FFF2-40B4-BE49-F238E27FC236}">
                <a16:creationId xmlns:a16="http://schemas.microsoft.com/office/drawing/2014/main" id="{609B4D88-08EA-41F5-A2BD-84F92E54B182}"/>
              </a:ext>
            </a:extLst>
          </p:cNvPr>
          <p:cNvSpPr>
            <a:spLocks noGrp="1" noChangeArrowheads="1"/>
          </p:cNvSpPr>
          <p:nvPr>
            <p:ph type="sldNum" sz="quarter" idx="11"/>
          </p:nvPr>
        </p:nvSpPr>
        <p:spPr bwMode="black">
          <a:xfrm>
            <a:off x="8927577" y="6266890"/>
            <a:ext cx="2540000" cy="458041"/>
          </a:xfrm>
          <a:prstGeom prst="rect">
            <a:avLst/>
          </a:prstGeom>
        </p:spPr>
        <p:txBody>
          <a:bodyPr vert="horz" wrap="square" lIns="101870" tIns="50935" rIns="101870" bIns="50935" numCol="1" anchor="t" anchorCtr="0" compatLnSpc="1">
            <a:prstTxWarp prst="textNoShape">
              <a:avLst/>
            </a:prstTxWarp>
          </a:bodyPr>
          <a:lstStyle>
            <a:lvl1pPr algn="r" defTabSz="899320">
              <a:defRPr sz="971">
                <a:latin typeface="Arial" panose="020B0604020202020204" pitchFamily="34" charset="0"/>
              </a:defRPr>
            </a:lvl1pPr>
          </a:lstStyle>
          <a:p>
            <a:pPr>
              <a:defRPr/>
            </a:pPr>
            <a:fld id="{3F9BFECF-A7EE-41A2-85EB-1E98BD6C3CFB}" type="slidenum">
              <a:rPr lang="en-US" altLang="en-US"/>
              <a:pPr>
                <a:defRPr/>
              </a:pPr>
              <a:t>‹#›</a:t>
            </a:fld>
            <a:endParaRPr lang="en-US" altLang="en-US" dirty="0"/>
          </a:p>
        </p:txBody>
      </p:sp>
      <p:pic>
        <p:nvPicPr>
          <p:cNvPr id="3" name="Picture 2" descr="A diagram of a diagram&#10;&#10;Description automatically generated with medium confidence">
            <a:extLst>
              <a:ext uri="{FF2B5EF4-FFF2-40B4-BE49-F238E27FC236}">
                <a16:creationId xmlns:a16="http://schemas.microsoft.com/office/drawing/2014/main" id="{461098F5-F551-793F-7B9D-0D40E9E4A7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7030" y="261016"/>
            <a:ext cx="953000" cy="893414"/>
          </a:xfrm>
          <a:prstGeom prst="rect">
            <a:avLst/>
          </a:prstGeom>
        </p:spPr>
      </p:pic>
    </p:spTree>
    <p:custDataLst>
      <p:tags r:id="rId1"/>
    </p:custDataLst>
    <p:extLst>
      <p:ext uri="{BB962C8B-B14F-4D97-AF65-F5344CB8AC3E}">
        <p14:creationId xmlns:p14="http://schemas.microsoft.com/office/powerpoint/2010/main" val="362391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105" y="301887"/>
            <a:ext cx="9938713" cy="537882"/>
          </a:xfrm>
        </p:spPr>
        <p:txBody>
          <a:bodyPr/>
          <a:lstStyle/>
          <a:p>
            <a:r>
              <a:rPr lang="en-US" dirty="0"/>
              <a:t>Click to edit Master title style</a:t>
            </a:r>
          </a:p>
        </p:txBody>
      </p:sp>
      <p:sp>
        <p:nvSpPr>
          <p:cNvPr id="3" name="Content Placeholder 2"/>
          <p:cNvSpPr>
            <a:spLocks noGrp="1"/>
          </p:cNvSpPr>
          <p:nvPr>
            <p:ph idx="1"/>
          </p:nvPr>
        </p:nvSpPr>
        <p:spPr>
          <a:xfrm>
            <a:off x="683107" y="1344706"/>
            <a:ext cx="10776247"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8246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942" y="251460"/>
            <a:ext cx="10228057" cy="908350"/>
          </a:xfrm>
        </p:spPr>
        <p:txBody>
          <a:bodyPr/>
          <a:lstStyle/>
          <a:p>
            <a:r>
              <a:rPr lang="en-US" dirty="0"/>
              <a:t>Click to edit Master title style</a:t>
            </a:r>
          </a:p>
        </p:txBody>
      </p:sp>
      <p:sp>
        <p:nvSpPr>
          <p:cNvPr id="3" name="Text Placeholder 2"/>
          <p:cNvSpPr>
            <a:spLocks noGrp="1"/>
          </p:cNvSpPr>
          <p:nvPr>
            <p:ph type="body" idx="1"/>
          </p:nvPr>
        </p:nvSpPr>
        <p:spPr>
          <a:xfrm>
            <a:off x="947942" y="1503111"/>
            <a:ext cx="5049922"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a:t>Click to edit Master text styles</a:t>
            </a:r>
          </a:p>
        </p:txBody>
      </p:sp>
      <p:sp>
        <p:nvSpPr>
          <p:cNvPr id="4" name="Content Placeholder 3"/>
          <p:cNvSpPr>
            <a:spLocks noGrp="1"/>
          </p:cNvSpPr>
          <p:nvPr>
            <p:ph sz="half" idx="2" hasCustomPrompt="1"/>
          </p:nvPr>
        </p:nvSpPr>
        <p:spPr>
          <a:xfrm>
            <a:off x="947942" y="2326744"/>
            <a:ext cx="5049922"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970" y="1503111"/>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hasCustomPrompt="1"/>
          </p:nvPr>
        </p:nvSpPr>
        <p:spPr>
          <a:xfrm>
            <a:off x="6172970" y="2326744"/>
            <a:ext cx="5181985"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908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9585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6278" y="268941"/>
            <a:ext cx="7898202" cy="605118"/>
          </a:xfrm>
        </p:spPr>
        <p:txBody>
          <a:bodyPr anchor="b"/>
          <a:lstStyle>
            <a:lvl1pPr>
              <a:defRPr sz="2824"/>
            </a:lvl1pPr>
          </a:lstStyle>
          <a:p>
            <a:r>
              <a:rPr lang="en-US" dirty="0"/>
              <a:t>Click to edit Master title style</a:t>
            </a:r>
          </a:p>
        </p:txBody>
      </p:sp>
      <p:sp>
        <p:nvSpPr>
          <p:cNvPr id="3" name="Content Placeholder 2"/>
          <p:cNvSpPr>
            <a:spLocks noGrp="1"/>
          </p:cNvSpPr>
          <p:nvPr>
            <p:ph idx="1"/>
          </p:nvPr>
        </p:nvSpPr>
        <p:spPr>
          <a:xfrm>
            <a:off x="5183910" y="1479176"/>
            <a:ext cx="6171046" cy="4571999"/>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3980" y="1479176"/>
            <a:ext cx="3933152" cy="45720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05757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hyperlink" Target="https://creativecommons.org/share-your-work/cclicenses/" TargetMode="Externa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6F6C7780-C851-4520-B02E-3053AE2CF5CD}"/>
              </a:ext>
            </a:extLst>
          </p:cNvPr>
          <p:cNvSpPr>
            <a:spLocks noGrp="1" noChangeArrowheads="1"/>
          </p:cNvSpPr>
          <p:nvPr>
            <p:ph type="title"/>
          </p:nvPr>
        </p:nvSpPr>
        <p:spPr bwMode="black">
          <a:xfrm>
            <a:off x="993072" y="293711"/>
            <a:ext cx="9536383" cy="5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BFE21187-D957-4EBC-A84A-B0E3991B5A2F}"/>
              </a:ext>
            </a:extLst>
          </p:cNvPr>
          <p:cNvSpPr>
            <a:spLocks noGrp="1" noChangeArrowheads="1"/>
          </p:cNvSpPr>
          <p:nvPr>
            <p:ph type="body" idx="1"/>
          </p:nvPr>
        </p:nvSpPr>
        <p:spPr bwMode="black">
          <a:xfrm>
            <a:off x="993071" y="1371320"/>
            <a:ext cx="10484779"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6">
            <a:extLst>
              <a:ext uri="{FF2B5EF4-FFF2-40B4-BE49-F238E27FC236}">
                <a16:creationId xmlns:a16="http://schemas.microsoft.com/office/drawing/2014/main" id="{F0633E3E-D016-4AD1-BB78-764691151E7F}"/>
              </a:ext>
            </a:extLst>
          </p:cNvPr>
          <p:cNvSpPr txBox="1">
            <a:spLocks noChangeArrowheads="1"/>
          </p:cNvSpPr>
          <p:nvPr userDrawn="1"/>
        </p:nvSpPr>
        <p:spPr bwMode="auto">
          <a:xfrm>
            <a:off x="11144593" y="6367321"/>
            <a:ext cx="711970" cy="309637"/>
          </a:xfrm>
          <a:prstGeom prst="rect">
            <a:avLst/>
          </a:prstGeom>
          <a:noFill/>
          <a:ln>
            <a:noFill/>
          </a:ln>
          <a:effec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64458543-3D9D-4BFB-95C3-772B1AA483AD}" type="slidenum">
              <a:rPr lang="en-US" altLang="en-US" sz="1412" smtClean="0">
                <a:latin typeface="+mn-lt"/>
              </a:rPr>
              <a:pPr>
                <a:spcBef>
                  <a:spcPct val="50000"/>
                </a:spcBef>
                <a:defRPr/>
              </a:pPr>
              <a:t>‹#›</a:t>
            </a:fld>
            <a:endParaRPr lang="en-US" altLang="en-US" sz="1412" dirty="0">
              <a:latin typeface="+mn-lt"/>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5D474127-0F43-42B8-9839-50D8980947E6}"/>
                  </a:ext>
                </a:extLst>
              </p14:cNvPr>
              <p14:cNvContentPartPr/>
              <p14:nvPr userDrawn="1"/>
            </p14:nvContentPartPr>
            <p14:xfrm>
              <a:off x="12740325" y="5479562"/>
              <a:ext cx="436" cy="12071"/>
            </p14:xfrm>
          </p:contentPart>
        </mc:Choice>
        <mc:Fallback xmlns="">
          <p:pic>
            <p:nvPicPr>
              <p:cNvPr id="3" name="Ink 2">
                <a:extLst>
                  <a:ext uri="{FF2B5EF4-FFF2-40B4-BE49-F238E27FC236}">
                    <a16:creationId xmlns:a16="http://schemas.microsoft.com/office/drawing/2014/main" id="{5D474127-0F43-42B8-9839-50D8980947E6}"/>
                  </a:ext>
                </a:extLst>
              </p:cNvPr>
              <p:cNvPicPr/>
              <p:nvPr/>
            </p:nvPicPr>
            <p:blipFill>
              <a:blip r:embed="rId9"/>
              <a:stretch>
                <a:fillRect/>
              </a:stretch>
            </p:blipFill>
            <p:spPr>
              <a:xfrm>
                <a:off x="12729425" y="5470686"/>
                <a:ext cx="21800" cy="29467"/>
              </a:xfrm>
              <a:prstGeom prst="rect">
                <a:avLst/>
              </a:prstGeom>
            </p:spPr>
          </p:pic>
        </mc:Fallback>
      </mc:AlternateContent>
      <p:pic>
        <p:nvPicPr>
          <p:cNvPr id="4" name="Picture 3" descr="A diagram of a diagram&#10;&#10;Description automatically generated with medium confidence">
            <a:extLst>
              <a:ext uri="{FF2B5EF4-FFF2-40B4-BE49-F238E27FC236}">
                <a16:creationId xmlns:a16="http://schemas.microsoft.com/office/drawing/2014/main" id="{BA3C8928-4A64-E0FA-EB17-4FCB55402E9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29455" y="261015"/>
            <a:ext cx="950575" cy="961991"/>
          </a:xfrm>
          <a:prstGeom prst="rect">
            <a:avLst/>
          </a:prstGeom>
        </p:spPr>
      </p:pic>
      <p:cxnSp>
        <p:nvCxnSpPr>
          <p:cNvPr id="5" name="Straight Connector 4">
            <a:extLst>
              <a:ext uri="{FF2B5EF4-FFF2-40B4-BE49-F238E27FC236}">
                <a16:creationId xmlns:a16="http://schemas.microsoft.com/office/drawing/2014/main" id="{762467E6-E784-6337-5855-14FFEAA4CADD}"/>
              </a:ext>
            </a:extLst>
          </p:cNvPr>
          <p:cNvCxnSpPr/>
          <p:nvPr userDrawn="1"/>
        </p:nvCxnSpPr>
        <p:spPr bwMode="auto">
          <a:xfrm flipH="1">
            <a:off x="993072" y="1169518"/>
            <a:ext cx="9226417"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CC BY SA image">
            <a:hlinkClick r:id="rId11"/>
            <a:extLst>
              <a:ext uri="{FF2B5EF4-FFF2-40B4-BE49-F238E27FC236}">
                <a16:creationId xmlns:a16="http://schemas.microsoft.com/office/drawing/2014/main" id="{9AA145BA-F87D-D462-EEB8-8BE22415435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05433" y="6252259"/>
            <a:ext cx="1570518" cy="400136"/>
          </a:xfrm>
          <a:prstGeom prst="rect">
            <a:avLst/>
          </a:prstGeom>
          <a:noFill/>
          <a:ln>
            <a:noFill/>
          </a:ln>
        </p:spPr>
      </p:pic>
    </p:spTree>
    <p:custDataLst>
      <p:tags r:id="rId7"/>
    </p:custDataLst>
    <p:extLst>
      <p:ext uri="{BB962C8B-B14F-4D97-AF65-F5344CB8AC3E}">
        <p14:creationId xmlns:p14="http://schemas.microsoft.com/office/powerpoint/2010/main" val="359175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899320" rtl="0" eaLnBrk="0" fontAlgn="base" hangingPunct="0">
        <a:spcBef>
          <a:spcPct val="0"/>
        </a:spcBef>
        <a:spcAft>
          <a:spcPct val="0"/>
        </a:spcAft>
        <a:defRPr sz="2471" b="1" kern="1200">
          <a:solidFill>
            <a:srgbClr val="072B5F"/>
          </a:solidFill>
          <a:latin typeface="+mj-lt"/>
          <a:ea typeface="+mj-ea"/>
          <a:cs typeface="+mj-cs"/>
        </a:defRPr>
      </a:lvl1pPr>
      <a:lvl2pPr algn="l" defTabSz="899320" rtl="0" eaLnBrk="0" fontAlgn="base" hangingPunct="0">
        <a:spcBef>
          <a:spcPct val="0"/>
        </a:spcBef>
        <a:spcAft>
          <a:spcPct val="0"/>
        </a:spcAft>
        <a:defRPr sz="2471" b="1">
          <a:solidFill>
            <a:srgbClr val="072B5F"/>
          </a:solidFill>
          <a:latin typeface="Arial" panose="020B0604020202020204" pitchFamily="34" charset="0"/>
        </a:defRPr>
      </a:lvl2pPr>
      <a:lvl3pPr algn="l" defTabSz="899320" rtl="0" eaLnBrk="0" fontAlgn="base" hangingPunct="0">
        <a:spcBef>
          <a:spcPct val="0"/>
        </a:spcBef>
        <a:spcAft>
          <a:spcPct val="0"/>
        </a:spcAft>
        <a:defRPr sz="2471" b="1">
          <a:solidFill>
            <a:srgbClr val="072B5F"/>
          </a:solidFill>
          <a:latin typeface="Arial" panose="020B0604020202020204" pitchFamily="34" charset="0"/>
        </a:defRPr>
      </a:lvl3pPr>
      <a:lvl4pPr algn="l" defTabSz="899320" rtl="0" eaLnBrk="0" fontAlgn="base" hangingPunct="0">
        <a:spcBef>
          <a:spcPct val="0"/>
        </a:spcBef>
        <a:spcAft>
          <a:spcPct val="0"/>
        </a:spcAft>
        <a:defRPr sz="2471" b="1">
          <a:solidFill>
            <a:srgbClr val="072B5F"/>
          </a:solidFill>
          <a:latin typeface="Arial" panose="020B0604020202020204" pitchFamily="34" charset="0"/>
        </a:defRPr>
      </a:lvl4pPr>
      <a:lvl5pPr algn="l" defTabSz="899320" rtl="0" eaLnBrk="0" fontAlgn="base" hangingPunct="0">
        <a:spcBef>
          <a:spcPct val="0"/>
        </a:spcBef>
        <a:spcAft>
          <a:spcPct val="0"/>
        </a:spcAft>
        <a:defRPr sz="2471" b="1">
          <a:solidFill>
            <a:srgbClr val="072B5F"/>
          </a:solidFill>
          <a:latin typeface="Arial" panose="020B0604020202020204" pitchFamily="34" charset="0"/>
        </a:defRPr>
      </a:lvl5pPr>
      <a:lvl6pPr marL="403433" algn="l" defTabSz="899320" rtl="0" fontAlgn="base">
        <a:spcBef>
          <a:spcPct val="0"/>
        </a:spcBef>
        <a:spcAft>
          <a:spcPct val="0"/>
        </a:spcAft>
        <a:defRPr sz="2471" b="1">
          <a:solidFill>
            <a:srgbClr val="072B5F"/>
          </a:solidFill>
          <a:latin typeface="Arial" panose="020B0604020202020204" pitchFamily="34" charset="0"/>
        </a:defRPr>
      </a:lvl6pPr>
      <a:lvl7pPr marL="806867" algn="l" defTabSz="899320" rtl="0" fontAlgn="base">
        <a:spcBef>
          <a:spcPct val="0"/>
        </a:spcBef>
        <a:spcAft>
          <a:spcPct val="0"/>
        </a:spcAft>
        <a:defRPr sz="2471" b="1">
          <a:solidFill>
            <a:srgbClr val="072B5F"/>
          </a:solidFill>
          <a:latin typeface="Arial" panose="020B0604020202020204" pitchFamily="34" charset="0"/>
        </a:defRPr>
      </a:lvl7pPr>
      <a:lvl8pPr marL="1210300" algn="l" defTabSz="899320" rtl="0" fontAlgn="base">
        <a:spcBef>
          <a:spcPct val="0"/>
        </a:spcBef>
        <a:spcAft>
          <a:spcPct val="0"/>
        </a:spcAft>
        <a:defRPr sz="2471" b="1">
          <a:solidFill>
            <a:srgbClr val="072B5F"/>
          </a:solidFill>
          <a:latin typeface="Arial" panose="020B0604020202020204" pitchFamily="34" charset="0"/>
        </a:defRPr>
      </a:lvl8pPr>
      <a:lvl9pPr marL="1613733" algn="l" defTabSz="899320" rtl="0" fontAlgn="base">
        <a:spcBef>
          <a:spcPct val="0"/>
        </a:spcBef>
        <a:spcAft>
          <a:spcPct val="0"/>
        </a:spcAft>
        <a:defRPr sz="2471" b="1">
          <a:solidFill>
            <a:srgbClr val="072B5F"/>
          </a:solidFill>
          <a:latin typeface="Arial" panose="020B0604020202020204" pitchFamily="34" charset="0"/>
        </a:defRPr>
      </a:lvl9pPr>
    </p:titleStyle>
    <p:body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8.mp3"/><Relationship Id="rId7" Type="http://schemas.openxmlformats.org/officeDocument/2006/relationships/hyperlink" Target="https://rate.engwb.com/?t=0ae7acc704395aaaeea660d6ee8a19b3&amp;f=dc8e5313bf51c4dd485f9da60df6945f&amp;m=c481e9ed342b46c27ae6f2aef41b0051" TargetMode="External"/><Relationship Id="rId2" Type="http://schemas.microsoft.com/office/2007/relationships/media" Target="../media/media8.mp3"/><Relationship Id="rId1" Type="http://schemas.openxmlformats.org/officeDocument/2006/relationships/tags" Target="../tags/tag18.xml"/><Relationship Id="rId6" Type="http://schemas.openxmlformats.org/officeDocument/2006/relationships/hyperlink" Target="https://ispri.ng/Xv0Kq" TargetMode="Externa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7.jpeg"/><Relationship Id="rId5" Type="http://schemas.openxmlformats.org/officeDocument/2006/relationships/hyperlink" Target="mailto:gary.rathwell@outlook.com" TargetMode="External"/><Relationship Id="rId4"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1CDD43D-D8F5-46AA-B4D0-2380709D2083}"/>
              </a:ext>
            </a:extLst>
          </p:cNvPr>
          <p:cNvSpPr txBox="1"/>
          <p:nvPr/>
        </p:nvSpPr>
        <p:spPr>
          <a:xfrm>
            <a:off x="1090668" y="949160"/>
            <a:ext cx="6988620" cy="1292662"/>
          </a:xfrm>
          <a:prstGeom prst="rect">
            <a:avLst/>
          </a:prstGeom>
          <a:noFill/>
        </p:spPr>
        <p:txBody>
          <a:bodyPr wrap="square" lIns="0" tIns="0" rIns="0" bIns="0" rtlCol="0">
            <a:spAutoFit/>
          </a:bodyPr>
          <a:lstStyle/>
          <a:p>
            <a:pPr algn="ctr"/>
            <a:r>
              <a:rPr lang="en-US" sz="2800" dirty="0">
                <a:solidFill>
                  <a:srgbClr val="003E6B"/>
                </a:solidFill>
                <a:latin typeface="Arial Black" panose="020B0A04020102020204" pitchFamily="34" charset="0"/>
              </a:rPr>
              <a:t>Principal Roles in Automation and Control System (ACS) Cybersecurity</a:t>
            </a:r>
          </a:p>
        </p:txBody>
      </p:sp>
      <p:sp>
        <p:nvSpPr>
          <p:cNvPr id="17" name="TextBox 16">
            <a:extLst>
              <a:ext uri="{FF2B5EF4-FFF2-40B4-BE49-F238E27FC236}">
                <a16:creationId xmlns:a16="http://schemas.microsoft.com/office/drawing/2014/main" id="{5DE5965B-8ACE-4192-B5D2-A3B7BCE516D2}"/>
              </a:ext>
            </a:extLst>
          </p:cNvPr>
          <p:cNvSpPr txBox="1"/>
          <p:nvPr/>
        </p:nvSpPr>
        <p:spPr>
          <a:xfrm>
            <a:off x="1291084" y="2713659"/>
            <a:ext cx="5625910" cy="2036711"/>
          </a:xfrm>
          <a:prstGeom prst="rect">
            <a:avLst/>
          </a:prstGeom>
          <a:noFill/>
        </p:spPr>
        <p:txBody>
          <a:bodyPr wrap="square" lIns="0" tIns="0" rIns="0" bIns="0" rtlCol="0">
            <a:spAutoFit/>
          </a:bodyPr>
          <a:lstStyle/>
          <a:p>
            <a:pPr algn="ctr"/>
            <a:r>
              <a:rPr lang="en-US" sz="24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rPr>
              <a:t>MLM-001-A</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Industry 		–  All</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Principal Role 		–  All</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Professional Role	–  All</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Enterprise Phase 	–  All</a:t>
            </a:r>
          </a:p>
          <a:p>
            <a:endParaRPr lang="en-US" sz="1235" dirty="0">
              <a:solidFill>
                <a:schemeClr val="tx2"/>
              </a:solidFill>
            </a:endParaRPr>
          </a:p>
        </p:txBody>
      </p:sp>
      <p:pic>
        <p:nvPicPr>
          <p:cNvPr id="18" name="Picture 17" descr="Icon&#10;&#10;Description automatically generated">
            <a:extLst>
              <a:ext uri="{FF2B5EF4-FFF2-40B4-BE49-F238E27FC236}">
                <a16:creationId xmlns:a16="http://schemas.microsoft.com/office/drawing/2014/main" id="{5F21DABD-379B-468D-B8DE-DF4271049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978" y="5694044"/>
            <a:ext cx="686911" cy="627380"/>
          </a:xfrm>
          <a:prstGeom prst="rect">
            <a:avLst/>
          </a:prstGeom>
        </p:spPr>
      </p:pic>
      <p:sp>
        <p:nvSpPr>
          <p:cNvPr id="19" name="TextBox 18">
            <a:extLst>
              <a:ext uri="{FF2B5EF4-FFF2-40B4-BE49-F238E27FC236}">
                <a16:creationId xmlns:a16="http://schemas.microsoft.com/office/drawing/2014/main" id="{5E00BCE0-3B0B-45E1-9C9B-495C65EBD17E}"/>
              </a:ext>
            </a:extLst>
          </p:cNvPr>
          <p:cNvSpPr txBox="1"/>
          <p:nvPr/>
        </p:nvSpPr>
        <p:spPr>
          <a:xfrm>
            <a:off x="2645230" y="5708020"/>
            <a:ext cx="2759528" cy="553998"/>
          </a:xfrm>
          <a:prstGeom prst="rect">
            <a:avLst/>
          </a:prstGeom>
          <a:noFill/>
        </p:spPr>
        <p:txBody>
          <a:bodyPr wrap="square" lIns="0" tIns="0" rIns="0" bIns="0" rtlCol="0">
            <a:spAutoFit/>
          </a:bodyPr>
          <a:lstStyle/>
          <a:p>
            <a:r>
              <a:rPr lang="en-US" dirty="0">
                <a:latin typeface="Arial" panose="020B0604020202020204" pitchFamily="34" charset="0"/>
                <a:cs typeface="Arial" panose="020B0604020202020204" pitchFamily="34" charset="0"/>
              </a:rPr>
              <a:t>Turn on your audio and click start to begin video</a:t>
            </a:r>
          </a:p>
        </p:txBody>
      </p:sp>
      <p:pic>
        <p:nvPicPr>
          <p:cNvPr id="20" name="Picture 19">
            <a:extLst>
              <a:ext uri="{FF2B5EF4-FFF2-40B4-BE49-F238E27FC236}">
                <a16:creationId xmlns:a16="http://schemas.microsoft.com/office/drawing/2014/main" id="{F9324F00-E31A-446C-9531-DF1E5BED4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213" y="5783086"/>
            <a:ext cx="936031" cy="449295"/>
          </a:xfrm>
          <a:prstGeom prst="rect">
            <a:avLst/>
          </a:prstGeom>
        </p:spPr>
      </p:pic>
      <p:pic>
        <p:nvPicPr>
          <p:cNvPr id="3" name="Picture 2" descr="A shield with a computer and a bow tie&#10;&#10;AI-generated content may be incorrect.">
            <a:extLst>
              <a:ext uri="{FF2B5EF4-FFF2-40B4-BE49-F238E27FC236}">
                <a16:creationId xmlns:a16="http://schemas.microsoft.com/office/drawing/2014/main" id="{8895C4FA-1E16-A456-3249-C4DC63406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3284" y="2194562"/>
            <a:ext cx="2634149" cy="3024553"/>
          </a:xfrm>
          <a:prstGeom prst="rect">
            <a:avLst/>
          </a:prstGeom>
        </p:spPr>
      </p:pic>
    </p:spTree>
    <p:custDataLst>
      <p:tags r:id="rId1"/>
    </p:custDataLst>
    <p:extLst>
      <p:ext uri="{BB962C8B-B14F-4D97-AF65-F5344CB8AC3E}">
        <p14:creationId xmlns:p14="http://schemas.microsoft.com/office/powerpoint/2010/main" val="345120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1995651" y="322705"/>
            <a:ext cx="7454086" cy="625097"/>
          </a:xfrm>
          <a:solidFill>
            <a:schemeClr val="accent3">
              <a:lumMod val="20000"/>
              <a:lumOff val="80000"/>
            </a:schemeClr>
          </a:solidFill>
        </p:spPr>
        <p:txBody>
          <a:bodyPr/>
          <a:lstStyle/>
          <a:p>
            <a:pPr algn="ctr"/>
            <a:r>
              <a:rPr lang="en-US" dirty="0"/>
              <a:t>Additional Principal </a:t>
            </a:r>
            <a:r>
              <a:rPr lang="en-US" b="1" dirty="0"/>
              <a:t>Roles</a:t>
            </a:r>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1277579" y="3377378"/>
            <a:ext cx="7657598" cy="2998366"/>
          </a:xfrm>
        </p:spPr>
        <p:txBody>
          <a:bodyPr>
            <a:normAutofit/>
          </a:bodyPr>
          <a:lstStyle/>
          <a:p>
            <a:pPr marL="0" eaLnBrk="1" fontAlgn="ctr" hangingPunct="1">
              <a:spcBef>
                <a:spcPts val="0"/>
              </a:spcBef>
              <a:spcAft>
                <a:spcPts val="0"/>
              </a:spcAft>
            </a:pPr>
            <a:r>
              <a:rPr lang="en-US" sz="2000" dirty="0">
                <a:latin typeface="Arial" panose="020B0604020202020204" pitchFamily="34" charset="0"/>
              </a:rPr>
              <a:t>Owner/Operator</a:t>
            </a:r>
          </a:p>
          <a:p>
            <a:pPr marL="0" eaLnBrk="1" fontAlgn="ctr" hangingPunct="1">
              <a:spcBef>
                <a:spcPts val="0"/>
              </a:spcBef>
              <a:spcAft>
                <a:spcPts val="0"/>
              </a:spcAft>
            </a:pPr>
            <a:r>
              <a:rPr lang="en-US" sz="2000" dirty="0">
                <a:latin typeface="Arial" panose="020B0604020202020204" pitchFamily="34" charset="0"/>
              </a:rPr>
              <a:t>Integrator/EPC</a:t>
            </a:r>
          </a:p>
          <a:p>
            <a:pPr marL="0" eaLnBrk="1" fontAlgn="ctr" hangingPunct="1">
              <a:spcBef>
                <a:spcPts val="0"/>
              </a:spcBef>
              <a:spcAft>
                <a:spcPts val="0"/>
              </a:spcAft>
            </a:pPr>
            <a:r>
              <a:rPr lang="en-US" sz="2000" dirty="0">
                <a:latin typeface="Arial" panose="020B0604020202020204" pitchFamily="34" charset="0"/>
              </a:rPr>
              <a:t>Product Supplier</a:t>
            </a:r>
          </a:p>
          <a:p>
            <a:pPr marL="0" eaLnBrk="1" fontAlgn="ctr" hangingPunct="1">
              <a:spcBef>
                <a:spcPts val="0"/>
              </a:spcBef>
              <a:spcAft>
                <a:spcPts val="0"/>
              </a:spcAft>
            </a:pPr>
            <a:r>
              <a:rPr lang="en-US" sz="2000" dirty="0">
                <a:latin typeface="Arial" panose="020B0604020202020204" pitchFamily="34" charset="0"/>
              </a:rPr>
              <a:t>Asset Operator</a:t>
            </a:r>
          </a:p>
          <a:p>
            <a:pPr marL="0" eaLnBrk="1" fontAlgn="ctr" hangingPunct="1">
              <a:spcBef>
                <a:spcPts val="0"/>
              </a:spcBef>
              <a:spcAft>
                <a:spcPts val="0"/>
              </a:spcAft>
            </a:pPr>
            <a:r>
              <a:rPr lang="en-US" sz="2000" dirty="0">
                <a:latin typeface="Arial" panose="020B0604020202020204" pitchFamily="34" charset="0"/>
              </a:rPr>
              <a:t>Asset Maintainer</a:t>
            </a:r>
            <a:br>
              <a:rPr lang="en-US" sz="2000" dirty="0">
                <a:latin typeface="Arial" panose="020B0604020202020204" pitchFamily="34" charset="0"/>
              </a:rPr>
            </a:br>
            <a:endParaRPr lang="en-US" sz="2000" dirty="0">
              <a:latin typeface="Arial" panose="020B0604020202020204" pitchFamily="34" charset="0"/>
            </a:endParaRPr>
          </a:p>
          <a:p>
            <a:pPr marL="0" eaLnBrk="1" fontAlgn="ctr" hangingPunct="1">
              <a:spcBef>
                <a:spcPts val="0"/>
              </a:spcBef>
              <a:spcAft>
                <a:spcPts val="0"/>
              </a:spcAft>
            </a:pPr>
            <a:r>
              <a:rPr lang="en-US" sz="2000" dirty="0">
                <a:latin typeface="Arial" panose="020B0604020202020204" pitchFamily="34" charset="0"/>
              </a:rPr>
              <a:t>Regulators </a:t>
            </a:r>
          </a:p>
          <a:p>
            <a:pPr marL="0" eaLnBrk="1" fontAlgn="ctr" hangingPunct="1">
              <a:spcBef>
                <a:spcPts val="0"/>
              </a:spcBef>
              <a:spcAft>
                <a:spcPts val="0"/>
              </a:spcAft>
            </a:pPr>
            <a:r>
              <a:rPr lang="en-US" sz="2000" dirty="0">
                <a:latin typeface="Arial" panose="020B0604020202020204" pitchFamily="34" charset="0"/>
              </a:rPr>
              <a:t>Approvers </a:t>
            </a:r>
          </a:p>
          <a:p>
            <a:pPr marL="0" eaLnBrk="1" fontAlgn="ctr" hangingPunct="1">
              <a:spcBef>
                <a:spcPts val="0"/>
              </a:spcBef>
              <a:spcAft>
                <a:spcPts val="0"/>
              </a:spcAft>
            </a:pPr>
            <a:r>
              <a:rPr lang="en-US" sz="2000" dirty="0">
                <a:latin typeface="Arial" panose="020B0604020202020204" pitchFamily="34" charset="0"/>
              </a:rPr>
              <a:t>Contractors</a:t>
            </a:r>
          </a:p>
        </p:txBody>
      </p:sp>
      <p:sp>
        <p:nvSpPr>
          <p:cNvPr id="4" name="Right Brace 3">
            <a:extLst>
              <a:ext uri="{FF2B5EF4-FFF2-40B4-BE49-F238E27FC236}">
                <a16:creationId xmlns:a16="http://schemas.microsoft.com/office/drawing/2014/main" id="{BBD1DA55-97B4-4C30-AD3A-72472E78C2C3}"/>
              </a:ext>
            </a:extLst>
          </p:cNvPr>
          <p:cNvSpPr/>
          <p:nvPr/>
        </p:nvSpPr>
        <p:spPr bwMode="auto">
          <a:xfrm>
            <a:off x="3944003" y="3377378"/>
            <a:ext cx="637651" cy="1869966"/>
          </a:xfrm>
          <a:prstGeom prst="rightBrace">
            <a:avLst>
              <a:gd name="adj1" fmla="val 8333"/>
              <a:gd name="adj2" fmla="val 50624"/>
            </a:avLst>
          </a:prstGeom>
          <a:noFill/>
          <a:ln w="28575" cap="flat" cmpd="sng" algn="ctr">
            <a:solidFill>
              <a:srgbClr val="003F6B"/>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latin typeface="Times" panose="02020603050405020304" pitchFamily="18" charset="0"/>
            </a:endParaRPr>
          </a:p>
        </p:txBody>
      </p:sp>
      <p:sp>
        <p:nvSpPr>
          <p:cNvPr id="8" name="TextBox 7">
            <a:extLst>
              <a:ext uri="{FF2B5EF4-FFF2-40B4-BE49-F238E27FC236}">
                <a16:creationId xmlns:a16="http://schemas.microsoft.com/office/drawing/2014/main" id="{3992B0F5-B8B0-445B-B6E1-0F786098867A}"/>
              </a:ext>
            </a:extLst>
          </p:cNvPr>
          <p:cNvSpPr txBox="1"/>
          <p:nvPr/>
        </p:nvSpPr>
        <p:spPr>
          <a:xfrm>
            <a:off x="4578242" y="4085244"/>
            <a:ext cx="4393325" cy="635559"/>
          </a:xfrm>
          <a:prstGeom prst="rect">
            <a:avLst/>
          </a:prstGeom>
          <a:noFill/>
        </p:spPr>
        <p:txBody>
          <a:bodyPr wrap="square">
            <a:spAutoFit/>
          </a:bodyPr>
          <a:lstStyle/>
          <a:p>
            <a:pPr algn="ctr"/>
            <a:r>
              <a:rPr lang="en-US" sz="1765" dirty="0">
                <a:latin typeface="Arial" panose="020B0604020202020204" pitchFamily="34" charset="0"/>
              </a:rPr>
              <a:t>Discussed in MLM “Swimlane Interfaces between Principal Roles”</a:t>
            </a:r>
            <a:endParaRPr lang="en-US" sz="1765" dirty="0"/>
          </a:p>
        </p:txBody>
      </p:sp>
      <p:sp>
        <p:nvSpPr>
          <p:cNvPr id="9" name="Right Brace 8">
            <a:extLst>
              <a:ext uri="{FF2B5EF4-FFF2-40B4-BE49-F238E27FC236}">
                <a16:creationId xmlns:a16="http://schemas.microsoft.com/office/drawing/2014/main" id="{2E8C4506-86C9-4A40-8819-0AC289FED416}"/>
              </a:ext>
            </a:extLst>
          </p:cNvPr>
          <p:cNvSpPr/>
          <p:nvPr/>
        </p:nvSpPr>
        <p:spPr bwMode="auto">
          <a:xfrm>
            <a:off x="3940591" y="5257796"/>
            <a:ext cx="637651" cy="971871"/>
          </a:xfrm>
          <a:prstGeom prst="rightBrace">
            <a:avLst>
              <a:gd name="adj1" fmla="val 8333"/>
              <a:gd name="adj2" fmla="val 47812"/>
            </a:avLst>
          </a:prstGeom>
          <a:noFill/>
          <a:ln w="28575" cap="flat" cmpd="sng" algn="ctr">
            <a:solidFill>
              <a:srgbClr val="003F6B"/>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latin typeface="Times" panose="02020603050405020304" pitchFamily="18" charset="0"/>
            </a:endParaRPr>
          </a:p>
        </p:txBody>
      </p:sp>
      <p:sp>
        <p:nvSpPr>
          <p:cNvPr id="10" name="TextBox 9">
            <a:extLst>
              <a:ext uri="{FF2B5EF4-FFF2-40B4-BE49-F238E27FC236}">
                <a16:creationId xmlns:a16="http://schemas.microsoft.com/office/drawing/2014/main" id="{12F1DA12-3B70-4626-AB41-E688E0B23483}"/>
              </a:ext>
            </a:extLst>
          </p:cNvPr>
          <p:cNvSpPr txBox="1"/>
          <p:nvPr/>
        </p:nvSpPr>
        <p:spPr>
          <a:xfrm>
            <a:off x="4742404" y="5428668"/>
            <a:ext cx="3242951" cy="635559"/>
          </a:xfrm>
          <a:prstGeom prst="rect">
            <a:avLst/>
          </a:prstGeom>
          <a:noFill/>
        </p:spPr>
        <p:txBody>
          <a:bodyPr wrap="square">
            <a:spAutoFit/>
          </a:bodyPr>
          <a:lstStyle/>
          <a:p>
            <a:pPr algn="ctr"/>
            <a:r>
              <a:rPr lang="en-US" sz="1765" dirty="0">
                <a:latin typeface="Arial" panose="020B0604020202020204" pitchFamily="34" charset="0"/>
              </a:rPr>
              <a:t>Potential additional Principal Roles for an ACS program</a:t>
            </a:r>
            <a:endParaRPr lang="en-US" sz="1765" dirty="0"/>
          </a:p>
        </p:txBody>
      </p:sp>
      <p:pic>
        <p:nvPicPr>
          <p:cNvPr id="5" name="slide 11b">
            <a:hlinkClick r:id="" action="ppaction://media"/>
            <a:extLst>
              <a:ext uri="{FF2B5EF4-FFF2-40B4-BE49-F238E27FC236}">
                <a16:creationId xmlns:a16="http://schemas.microsoft.com/office/drawing/2014/main" id="{6B07381E-326A-44FF-A04A-20B0D895616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0609842" y="5875715"/>
            <a:ext cx="537882" cy="537882"/>
          </a:xfrm>
          <a:prstGeom prst="rect">
            <a:avLst/>
          </a:prstGeom>
        </p:spPr>
      </p:pic>
      <p:sp>
        <p:nvSpPr>
          <p:cNvPr id="6" name="TextBox 5">
            <a:extLst>
              <a:ext uri="{FF2B5EF4-FFF2-40B4-BE49-F238E27FC236}">
                <a16:creationId xmlns:a16="http://schemas.microsoft.com/office/drawing/2014/main" id="{04657014-E02F-678A-45FB-DF97A34723C0}"/>
              </a:ext>
            </a:extLst>
          </p:cNvPr>
          <p:cNvSpPr txBox="1"/>
          <p:nvPr/>
        </p:nvSpPr>
        <p:spPr>
          <a:xfrm>
            <a:off x="858033" y="1457233"/>
            <a:ext cx="10081440" cy="1759456"/>
          </a:xfrm>
          <a:prstGeom prst="rect">
            <a:avLst/>
          </a:prstGeom>
          <a:noFill/>
        </p:spPr>
        <p:txBody>
          <a:bodyPr wrap="square">
            <a:spAutoFit/>
          </a:bodyPr>
          <a:lstStyle/>
          <a:p>
            <a:pPr>
              <a:spcBef>
                <a:spcPts val="528"/>
              </a:spcBef>
              <a:spcAft>
                <a:spcPts val="0"/>
              </a:spcAft>
              <a:buNone/>
            </a:pPr>
            <a:r>
              <a:rPr lang="en-US" sz="2000" b="1" spc="42" dirty="0">
                <a:ea typeface="Times New Roman" panose="02020603050405020304" pitchFamily="18" charset="0"/>
              </a:rPr>
              <a:t>Only Owner/Operator Deliverables are listed in the previous few slides.  </a:t>
            </a:r>
            <a:br>
              <a:rPr lang="en-US" sz="2000" b="1" spc="42" dirty="0">
                <a:ea typeface="Times New Roman" panose="02020603050405020304" pitchFamily="18" charset="0"/>
              </a:rPr>
            </a:br>
            <a:r>
              <a:rPr lang="en-US" sz="2000" b="1" spc="42" dirty="0">
                <a:ea typeface="Times New Roman" panose="02020603050405020304" pitchFamily="18" charset="0"/>
              </a:rPr>
              <a:t>However, Deliverables for each Principal Role are defined in more detail in </a:t>
            </a:r>
          </a:p>
          <a:p>
            <a:pPr>
              <a:spcBef>
                <a:spcPts val="528"/>
              </a:spcBef>
              <a:spcAft>
                <a:spcPts val="0"/>
              </a:spcAft>
              <a:buNone/>
            </a:pPr>
            <a:r>
              <a:rPr lang="en-US" sz="2000" b="1" i="1" spc="42" dirty="0">
                <a:ea typeface="Times New Roman" panose="02020603050405020304" pitchFamily="18" charset="0"/>
              </a:rPr>
              <a:t>MLM-022-A Swim Lane Interfaces between Principal Roles.</a:t>
            </a:r>
            <a:r>
              <a:rPr lang="en-US" sz="2000" b="1" spc="42" dirty="0">
                <a:ea typeface="Times New Roman" panose="02020603050405020304" pitchFamily="18" charset="0"/>
              </a:rPr>
              <a:t>  </a:t>
            </a:r>
            <a:br>
              <a:rPr lang="en-US" sz="2000" b="1" spc="42" dirty="0">
                <a:ea typeface="Times New Roman" panose="02020603050405020304" pitchFamily="18" charset="0"/>
              </a:rPr>
            </a:br>
            <a:endParaRPr lang="en-US" sz="2000" b="1" spc="42" dirty="0">
              <a:ea typeface="Times New Roman" panose="02020603050405020304" pitchFamily="18" charset="0"/>
            </a:endParaRPr>
          </a:p>
          <a:p>
            <a:pPr>
              <a:spcBef>
                <a:spcPts val="528"/>
              </a:spcBef>
              <a:spcAft>
                <a:spcPts val="0"/>
              </a:spcAft>
              <a:buNone/>
            </a:pPr>
            <a:r>
              <a:rPr lang="en-US" sz="2000" b="1" spc="42" dirty="0">
                <a:ea typeface="Times New Roman" panose="02020603050405020304" pitchFamily="18" charset="0"/>
              </a:rPr>
              <a:t>The Principal Roles defined in MLM-022-A include:</a:t>
            </a:r>
            <a:endParaRPr lang="en-US" sz="2000" spc="42" dirty="0">
              <a:ea typeface="Times New Roman" panose="02020603050405020304" pitchFamily="18" charset="0"/>
            </a:endParaRPr>
          </a:p>
        </p:txBody>
      </p:sp>
    </p:spTree>
    <p:custDataLst>
      <p:tags r:id="rId1"/>
    </p:custDataLst>
    <p:extLst>
      <p:ext uri="{BB962C8B-B14F-4D97-AF65-F5344CB8AC3E}">
        <p14:creationId xmlns:p14="http://schemas.microsoft.com/office/powerpoint/2010/main" val="411515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96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5"/>
                </p:tgtEl>
              </p:cMediaNode>
            </p:audio>
          </p:childTnLst>
        </p:cTn>
      </p:par>
    </p:tnLst>
    <p:bldLst>
      <p:bldP spid="7" grpId="0" uiExpand="1" build="p"/>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75A9-5F53-4AB9-900E-140675A89616}"/>
              </a:ext>
            </a:extLst>
          </p:cNvPr>
          <p:cNvSpPr>
            <a:spLocks noGrp="1"/>
          </p:cNvSpPr>
          <p:nvPr>
            <p:ph type="title"/>
          </p:nvPr>
        </p:nvSpPr>
        <p:spPr>
          <a:xfrm>
            <a:off x="2513465" y="232871"/>
            <a:ext cx="6533025" cy="405362"/>
          </a:xfrm>
        </p:spPr>
        <p:txBody>
          <a:bodyPr>
            <a:noAutofit/>
          </a:bodyPr>
          <a:lstStyle/>
          <a:p>
            <a:pPr algn="ctr"/>
            <a:r>
              <a:rPr lang="en-US" dirty="0"/>
              <a:t>Key Messages in this MLM</a:t>
            </a:r>
          </a:p>
        </p:txBody>
      </p:sp>
      <p:sp>
        <p:nvSpPr>
          <p:cNvPr id="3" name="Content Placeholder 2">
            <a:extLst>
              <a:ext uri="{FF2B5EF4-FFF2-40B4-BE49-F238E27FC236}">
                <a16:creationId xmlns:a16="http://schemas.microsoft.com/office/drawing/2014/main" id="{8E6B3B00-9DB4-4B7C-A930-214059C7C7F2}"/>
              </a:ext>
            </a:extLst>
          </p:cNvPr>
          <p:cNvSpPr>
            <a:spLocks noGrp="1"/>
          </p:cNvSpPr>
          <p:nvPr>
            <p:ph idx="1"/>
          </p:nvPr>
        </p:nvSpPr>
        <p:spPr>
          <a:xfrm>
            <a:off x="901336" y="1384663"/>
            <a:ext cx="10215155" cy="4904894"/>
          </a:xfrm>
        </p:spPr>
        <p:txBody>
          <a:bodyPr>
            <a:normAutofit/>
          </a:bodyPr>
          <a:lstStyle/>
          <a:p>
            <a:pPr>
              <a:spcBef>
                <a:spcPts val="441"/>
              </a:spcBef>
              <a:spcAft>
                <a:spcPts val="0"/>
              </a:spcAft>
            </a:pPr>
            <a:r>
              <a:rPr lang="en-US" sz="1765" spc="35" dirty="0">
                <a:latin typeface="Arial" panose="020B0604020202020204" pitchFamily="34" charset="0"/>
              </a:rPr>
              <a:t>Principal Roles are performed by organizations such as Owner/Operator or Vendor.</a:t>
            </a:r>
            <a:br>
              <a:rPr lang="en-US" sz="1765" spc="35" dirty="0">
                <a:latin typeface="Arial" panose="020B0604020202020204" pitchFamily="34" charset="0"/>
              </a:rPr>
            </a:br>
            <a:endParaRPr lang="en-US" sz="1765" spc="35" dirty="0">
              <a:latin typeface="Arial" panose="020B0604020202020204" pitchFamily="34" charset="0"/>
            </a:endParaRPr>
          </a:p>
          <a:p>
            <a:pPr>
              <a:spcBef>
                <a:spcPts val="441"/>
              </a:spcBef>
              <a:spcAft>
                <a:spcPts val="0"/>
              </a:spcAft>
            </a:pPr>
            <a:r>
              <a:rPr lang="en-US" sz="1765" spc="35" dirty="0">
                <a:latin typeface="Arial" panose="020B0604020202020204" pitchFamily="34" charset="0"/>
              </a:rPr>
              <a:t>Interfaces between Principal Roles may be shown with “Swim Lane Diagrams”.</a:t>
            </a:r>
            <a:br>
              <a:rPr lang="en-US" sz="1765" spc="35" dirty="0">
                <a:latin typeface="Arial" panose="020B0604020202020204" pitchFamily="34" charset="0"/>
              </a:rPr>
            </a:br>
            <a:endParaRPr lang="en-US" sz="1765" spc="35" dirty="0">
              <a:latin typeface="Arial" panose="020B0604020202020204" pitchFamily="34" charset="0"/>
            </a:endParaRPr>
          </a:p>
          <a:p>
            <a:pPr>
              <a:spcBef>
                <a:spcPts val="441"/>
              </a:spcBef>
              <a:spcAft>
                <a:spcPts val="0"/>
              </a:spcAft>
            </a:pPr>
            <a:r>
              <a:rPr lang="en-US" sz="1765" spc="35" dirty="0">
                <a:latin typeface="Arial" panose="020B0604020202020204" pitchFamily="34" charset="0"/>
              </a:rPr>
              <a:t>Each Principal Role has multiple Professional Roles that are assigned to individuals or positions</a:t>
            </a:r>
            <a:br>
              <a:rPr lang="en-US" sz="1765" spc="35" dirty="0">
                <a:latin typeface="Arial" panose="020B0604020202020204" pitchFamily="34" charset="0"/>
              </a:rPr>
            </a:br>
            <a:endParaRPr lang="en-US" sz="1765" spc="35" dirty="0">
              <a:latin typeface="Arial" panose="020B0604020202020204" pitchFamily="34" charset="0"/>
            </a:endParaRPr>
          </a:p>
          <a:p>
            <a:pPr>
              <a:spcBef>
                <a:spcPts val="441"/>
              </a:spcBef>
              <a:spcAft>
                <a:spcPts val="0"/>
              </a:spcAft>
            </a:pPr>
            <a:r>
              <a:rPr lang="en-US" sz="1765" spc="35" dirty="0">
                <a:latin typeface="Arial" panose="020B0604020202020204" pitchFamily="34" charset="0"/>
              </a:rPr>
              <a:t>Requirements established by ISA 62443 are assigned to Professional Roles (within Principal Roles).</a:t>
            </a:r>
            <a:br>
              <a:rPr lang="en-US" sz="1765" spc="35" dirty="0">
                <a:latin typeface="Arial" panose="020B0604020202020204" pitchFamily="34" charset="0"/>
              </a:rPr>
            </a:br>
            <a:endParaRPr lang="en-US" sz="1765" spc="35" dirty="0">
              <a:latin typeface="Arial" panose="020B0604020202020204" pitchFamily="34" charset="0"/>
            </a:endParaRPr>
          </a:p>
          <a:p>
            <a:pPr>
              <a:spcBef>
                <a:spcPts val="441"/>
              </a:spcBef>
              <a:spcAft>
                <a:spcPts val="0"/>
              </a:spcAft>
            </a:pPr>
            <a:r>
              <a:rPr lang="en-US" sz="1765" spc="35" dirty="0">
                <a:latin typeface="Arial" panose="020B0604020202020204" pitchFamily="34" charset="0"/>
              </a:rPr>
              <a:t>Requirements are addressed as “Deliverables” provided by one Professional Role to another Professional Role.</a:t>
            </a:r>
            <a:br>
              <a:rPr lang="en-US" sz="1765" spc="35" dirty="0">
                <a:latin typeface="Arial" panose="020B0604020202020204" pitchFamily="34" charset="0"/>
              </a:rPr>
            </a:br>
            <a:endParaRPr lang="en-US" sz="1765" spc="35" dirty="0">
              <a:latin typeface="Arial" panose="020B0604020202020204" pitchFamily="34" charset="0"/>
            </a:endParaRPr>
          </a:p>
          <a:p>
            <a:pPr>
              <a:spcBef>
                <a:spcPts val="441"/>
              </a:spcBef>
              <a:spcAft>
                <a:spcPts val="0"/>
              </a:spcAft>
            </a:pPr>
            <a:r>
              <a:rPr lang="en-US" sz="1765" spc="35" dirty="0">
                <a:latin typeface="Arial" panose="020B0604020202020204" pitchFamily="34" charset="0"/>
              </a:rPr>
              <a:t>Exchange of Deliverables between Professional Roles may be shown in Workflow Diagrams</a:t>
            </a:r>
          </a:p>
        </p:txBody>
      </p:sp>
    </p:spTree>
    <p:custDataLst>
      <p:tags r:id="rId1"/>
    </p:custDataLst>
    <p:extLst>
      <p:ext uri="{BB962C8B-B14F-4D97-AF65-F5344CB8AC3E}">
        <p14:creationId xmlns:p14="http://schemas.microsoft.com/office/powerpoint/2010/main" val="385146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26F0204-E415-4A70-824F-C36CA7B82559}"/>
              </a:ext>
            </a:extLst>
          </p:cNvPr>
          <p:cNvSpPr>
            <a:spLocks noGrp="1" noChangeArrowheads="1"/>
          </p:cNvSpPr>
          <p:nvPr>
            <p:ph type="title"/>
          </p:nvPr>
        </p:nvSpPr>
        <p:spPr>
          <a:xfrm>
            <a:off x="2429168" y="169490"/>
            <a:ext cx="6759656" cy="537882"/>
          </a:xfrm>
        </p:spPr>
        <p:txBody>
          <a:bodyPr/>
          <a:lstStyle/>
          <a:p>
            <a:pPr algn="ctr"/>
            <a:r>
              <a:rPr lang="en-US" altLang="en-US" dirty="0"/>
              <a:t>More Reading</a:t>
            </a:r>
          </a:p>
        </p:txBody>
      </p:sp>
      <p:sp>
        <p:nvSpPr>
          <p:cNvPr id="24579" name="Content Placeholder 2">
            <a:extLst>
              <a:ext uri="{FF2B5EF4-FFF2-40B4-BE49-F238E27FC236}">
                <a16:creationId xmlns:a16="http://schemas.microsoft.com/office/drawing/2014/main" id="{E7B1CEC1-A8C8-4CF3-8E21-64273F06003C}"/>
              </a:ext>
            </a:extLst>
          </p:cNvPr>
          <p:cNvSpPr>
            <a:spLocks noGrp="1" noChangeArrowheads="1"/>
          </p:cNvSpPr>
          <p:nvPr>
            <p:ph idx="1"/>
          </p:nvPr>
        </p:nvSpPr>
        <p:spPr>
          <a:xfrm>
            <a:off x="1065499" y="1683920"/>
            <a:ext cx="9936798" cy="2930254"/>
          </a:xfrm>
        </p:spPr>
        <p:txBody>
          <a:bodyPr/>
          <a:lstStyle/>
          <a:p>
            <a:pPr eaLnBrk="1" hangingPunct="1">
              <a:spcBef>
                <a:spcPts val="441"/>
              </a:spcBef>
              <a:spcAft>
                <a:spcPts val="441"/>
              </a:spcAft>
            </a:pPr>
            <a:r>
              <a:rPr lang="en-US" altLang="en-US" b="1" dirty="0"/>
              <a:t>Related MLMs </a:t>
            </a:r>
          </a:p>
          <a:p>
            <a:pPr lvl="1" eaLnBrk="1" hangingPunct="1">
              <a:spcBef>
                <a:spcPts val="441"/>
              </a:spcBef>
              <a:spcAft>
                <a:spcPts val="441"/>
              </a:spcAft>
            </a:pPr>
            <a:r>
              <a:rPr lang="en-US" dirty="0"/>
              <a:t>MLM-001-B Professional Roles in Cybersecurity</a:t>
            </a:r>
          </a:p>
          <a:p>
            <a:pPr lvl="1" eaLnBrk="1" hangingPunct="1">
              <a:spcBef>
                <a:spcPts val="441"/>
              </a:spcBef>
              <a:spcAft>
                <a:spcPts val="441"/>
              </a:spcAft>
            </a:pPr>
            <a:r>
              <a:rPr lang="en-US" altLang="en-US" dirty="0"/>
              <a:t>MLM-022-A Swim Lane Interfaces between Principal Roles</a:t>
            </a:r>
          </a:p>
          <a:p>
            <a:pPr lvl="1" eaLnBrk="1" hangingPunct="1">
              <a:spcBef>
                <a:spcPts val="441"/>
              </a:spcBef>
              <a:spcAft>
                <a:spcPts val="441"/>
              </a:spcAft>
            </a:pPr>
            <a:endParaRPr lang="en-US" altLang="en-US" dirty="0"/>
          </a:p>
          <a:p>
            <a:r>
              <a:rPr lang="en-US" dirty="0"/>
              <a:t>To learn more about this MLM user interface, click </a:t>
            </a:r>
            <a:r>
              <a:rPr lang="en-US" dirty="0">
                <a:solidFill>
                  <a:srgbClr val="002060"/>
                </a:solidFill>
                <a:hlinkClick r:id="rId6"/>
              </a:rPr>
              <a:t>here</a:t>
            </a:r>
            <a:r>
              <a:rPr lang="en-US" dirty="0">
                <a:solidFill>
                  <a:srgbClr val="002060"/>
                </a:solidFill>
              </a:rPr>
              <a:t>.</a:t>
            </a:r>
            <a:endParaRPr lang="en-US" sz="1765" dirty="0">
              <a:solidFill>
                <a:srgbClr val="002060"/>
              </a:solidFill>
            </a:endParaRPr>
          </a:p>
          <a:p>
            <a:endParaRPr lang="en-US" altLang="en-US" dirty="0"/>
          </a:p>
          <a:p>
            <a:r>
              <a:rPr lang="en-US" altLang="en-US" dirty="0"/>
              <a:t>Please give us your feedback on this learning module </a:t>
            </a:r>
            <a:r>
              <a:rPr lang="en-US" altLang="en-US" dirty="0">
                <a:hlinkClick r:id="rId7"/>
              </a:rPr>
              <a:t>here</a:t>
            </a:r>
            <a:r>
              <a:rPr lang="en-US" altLang="en-US" dirty="0"/>
              <a:t>.</a:t>
            </a:r>
            <a:br>
              <a:rPr lang="en-US" altLang="en-US" dirty="0"/>
            </a:br>
            <a:endParaRPr lang="en-US" altLang="en-US" dirty="0"/>
          </a:p>
          <a:p>
            <a:pPr marL="0" indent="0">
              <a:buNone/>
            </a:pPr>
            <a:endParaRPr lang="en-US" altLang="en-US" dirty="0"/>
          </a:p>
        </p:txBody>
      </p:sp>
      <p:pic>
        <p:nvPicPr>
          <p:cNvPr id="2" name="slide 13">
            <a:hlinkClick r:id="" action="ppaction://media"/>
            <a:extLst>
              <a:ext uri="{FF2B5EF4-FFF2-40B4-BE49-F238E27FC236}">
                <a16:creationId xmlns:a16="http://schemas.microsoft.com/office/drawing/2014/main" id="{D982ACA0-976D-4CE2-8E8A-0687C096714A}"/>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2455562" y="5919395"/>
            <a:ext cx="537882" cy="53788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8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3" fill="hold" display="0">
                  <p:stCondLst>
                    <p:cond delay="indefinite"/>
                  </p:stCondLst>
                  <p:endCondLst>
                    <p:cond evt="onStopAudio" delay="0">
                      <p:tgtEl>
                        <p:sldTgt/>
                      </p:tgtEl>
                    </p:cond>
                  </p:endCondLst>
                </p:cTn>
                <p:tgtEl>
                  <p:spTgt spid="2"/>
                </p:tgtEl>
              </p:cMediaNode>
            </p:audio>
          </p:childTnLst>
        </p:cTn>
      </p:par>
    </p:tnLst>
    <p:bldLst>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DBBF-E539-4CF5-BE3F-5130527A502F}"/>
              </a:ext>
            </a:extLst>
          </p:cNvPr>
          <p:cNvSpPr txBox="1">
            <a:spLocks/>
          </p:cNvSpPr>
          <p:nvPr/>
        </p:nvSpPr>
        <p:spPr>
          <a:xfrm>
            <a:off x="2788528" y="291520"/>
            <a:ext cx="6201703" cy="557611"/>
          </a:xfrm>
          <a:prstGeom prst="rect">
            <a:avLst/>
          </a:prstGeom>
          <a:solidFill>
            <a:schemeClr val="accent3">
              <a:lumMod val="20000"/>
              <a:lumOff val="80000"/>
            </a:schemeClr>
          </a:solidFill>
        </p:spPr>
        <p:txBody>
          <a:bodyPr/>
          <a:lstStyle>
            <a:lvl1pPr algn="l" defTabSz="1019175" rtl="0" eaLnBrk="0" fontAlgn="base" hangingPunct="0">
              <a:spcBef>
                <a:spcPct val="0"/>
              </a:spcBef>
              <a:spcAft>
                <a:spcPct val="0"/>
              </a:spcAft>
              <a:defRPr sz="2800" b="1" kern="1200">
                <a:solidFill>
                  <a:srgbClr val="072B5F"/>
                </a:solidFill>
                <a:latin typeface="+mj-lt"/>
                <a:ea typeface="+mj-ea"/>
                <a:cs typeface="+mj-cs"/>
              </a:defRPr>
            </a:lvl1pPr>
            <a:lvl2pPr algn="l" defTabSz="1019175" rtl="0" eaLnBrk="0" fontAlgn="base" hangingPunct="0">
              <a:spcBef>
                <a:spcPct val="0"/>
              </a:spcBef>
              <a:spcAft>
                <a:spcPct val="0"/>
              </a:spcAft>
              <a:defRPr sz="2800" b="1">
                <a:solidFill>
                  <a:srgbClr val="072B5F"/>
                </a:solidFill>
                <a:latin typeface="Arial" panose="020B0604020202020204" pitchFamily="34" charset="0"/>
              </a:defRPr>
            </a:lvl2pPr>
            <a:lvl3pPr algn="l" defTabSz="1019175" rtl="0" eaLnBrk="0" fontAlgn="base" hangingPunct="0">
              <a:spcBef>
                <a:spcPct val="0"/>
              </a:spcBef>
              <a:spcAft>
                <a:spcPct val="0"/>
              </a:spcAft>
              <a:defRPr sz="2800" b="1">
                <a:solidFill>
                  <a:srgbClr val="072B5F"/>
                </a:solidFill>
                <a:latin typeface="Arial" panose="020B0604020202020204" pitchFamily="34" charset="0"/>
              </a:defRPr>
            </a:lvl3pPr>
            <a:lvl4pPr algn="l" defTabSz="1019175" rtl="0" eaLnBrk="0" fontAlgn="base" hangingPunct="0">
              <a:spcBef>
                <a:spcPct val="0"/>
              </a:spcBef>
              <a:spcAft>
                <a:spcPct val="0"/>
              </a:spcAft>
              <a:defRPr sz="2800" b="1">
                <a:solidFill>
                  <a:srgbClr val="072B5F"/>
                </a:solidFill>
                <a:latin typeface="Arial" panose="020B0604020202020204" pitchFamily="34" charset="0"/>
              </a:defRPr>
            </a:lvl4pPr>
            <a:lvl5pPr algn="l" defTabSz="1019175" rtl="0" eaLnBrk="0" fontAlgn="base" hangingPunct="0">
              <a:spcBef>
                <a:spcPct val="0"/>
              </a:spcBef>
              <a:spcAft>
                <a:spcPct val="0"/>
              </a:spcAft>
              <a:defRPr sz="2800" b="1">
                <a:solidFill>
                  <a:srgbClr val="072B5F"/>
                </a:solidFill>
                <a:latin typeface="Arial" panose="020B0604020202020204" pitchFamily="34" charset="0"/>
              </a:defRPr>
            </a:lvl5pPr>
            <a:lvl6pPr marL="457200" algn="l" defTabSz="1019175" rtl="0" fontAlgn="base">
              <a:spcBef>
                <a:spcPct val="0"/>
              </a:spcBef>
              <a:spcAft>
                <a:spcPct val="0"/>
              </a:spcAft>
              <a:defRPr sz="2800" b="1">
                <a:solidFill>
                  <a:srgbClr val="072B5F"/>
                </a:solidFill>
                <a:latin typeface="Arial" panose="020B0604020202020204" pitchFamily="34" charset="0"/>
              </a:defRPr>
            </a:lvl6pPr>
            <a:lvl7pPr marL="914400" algn="l" defTabSz="1019175" rtl="0" fontAlgn="base">
              <a:spcBef>
                <a:spcPct val="0"/>
              </a:spcBef>
              <a:spcAft>
                <a:spcPct val="0"/>
              </a:spcAft>
              <a:defRPr sz="2800" b="1">
                <a:solidFill>
                  <a:srgbClr val="072B5F"/>
                </a:solidFill>
                <a:latin typeface="Arial" panose="020B0604020202020204" pitchFamily="34" charset="0"/>
              </a:defRPr>
            </a:lvl7pPr>
            <a:lvl8pPr marL="1371600" algn="l" defTabSz="1019175" rtl="0" fontAlgn="base">
              <a:spcBef>
                <a:spcPct val="0"/>
              </a:spcBef>
              <a:spcAft>
                <a:spcPct val="0"/>
              </a:spcAft>
              <a:defRPr sz="2800" b="1">
                <a:solidFill>
                  <a:srgbClr val="072B5F"/>
                </a:solidFill>
                <a:latin typeface="Arial" panose="020B0604020202020204" pitchFamily="34" charset="0"/>
              </a:defRPr>
            </a:lvl8pPr>
            <a:lvl9pPr marL="1828800" algn="l" defTabSz="1019175" rtl="0" fontAlgn="base">
              <a:spcBef>
                <a:spcPct val="0"/>
              </a:spcBef>
              <a:spcAft>
                <a:spcPct val="0"/>
              </a:spcAft>
              <a:defRPr sz="2800" b="1">
                <a:solidFill>
                  <a:srgbClr val="072B5F"/>
                </a:solidFill>
                <a:latin typeface="Arial" panose="020B0604020202020204" pitchFamily="34" charset="0"/>
              </a:defRPr>
            </a:lvl9pPr>
          </a:lstStyle>
          <a:p>
            <a:pPr algn="ctr"/>
            <a:r>
              <a:rPr lang="en-US" sz="3200" dirty="0">
                <a:solidFill>
                  <a:srgbClr val="003F6B"/>
                </a:solidFill>
                <a:latin typeface="Calibri" panose="020F0502020204030204" pitchFamily="34" charset="0"/>
                <a:ea typeface="Calibri" panose="020F0502020204030204" pitchFamily="34" charset="0"/>
                <a:cs typeface="Calibri" panose="020F0502020204030204" pitchFamily="34" charset="0"/>
              </a:rPr>
              <a:t>Author</a:t>
            </a:r>
          </a:p>
        </p:txBody>
      </p:sp>
      <p:sp>
        <p:nvSpPr>
          <p:cNvPr id="7" name="TextBox 6">
            <a:extLst>
              <a:ext uri="{FF2B5EF4-FFF2-40B4-BE49-F238E27FC236}">
                <a16:creationId xmlns:a16="http://schemas.microsoft.com/office/drawing/2014/main" id="{CD51850B-8613-F126-7929-260211D0FC30}"/>
              </a:ext>
            </a:extLst>
          </p:cNvPr>
          <p:cNvSpPr txBox="1"/>
          <p:nvPr/>
        </p:nvSpPr>
        <p:spPr>
          <a:xfrm>
            <a:off x="924647" y="5907930"/>
            <a:ext cx="4139447" cy="307777"/>
          </a:xfrm>
          <a:prstGeom prst="rect">
            <a:avLst/>
          </a:prstGeom>
          <a:noFill/>
        </p:spPr>
        <p:txBody>
          <a:bodyPr wrap="square">
            <a:spAutoFit/>
          </a:bodyPr>
          <a:lstStyle/>
          <a:p>
            <a:pPr marL="0" indent="0">
              <a:spcAft>
                <a:spcPts val="1059"/>
              </a:spcAft>
              <a:buNone/>
            </a:pPr>
            <a:r>
              <a:rPr lang="en-US" altLang="en-US" sz="1400" b="1" dirty="0">
                <a:solidFill>
                  <a:srgbClr val="00B050"/>
                </a:solidFill>
                <a:latin typeface="Calibri" panose="020F0502020204030204" pitchFamily="34" charset="0"/>
                <a:ea typeface="Calibri" panose="020F0502020204030204" pitchFamily="34" charset="0"/>
                <a:cs typeface="Calibri" panose="020F0502020204030204" pitchFamily="34" charset="0"/>
                <a:hlinkClick r:id="rId4"/>
              </a:rPr>
              <a:t>https://creativecommons.org/licenses/by-sa/4.0/</a:t>
            </a:r>
            <a:r>
              <a:rPr lang="en-US" altLang="en-US" sz="14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34B09C74-3D3C-F076-4B37-10796C2691A8}"/>
              </a:ext>
            </a:extLst>
          </p:cNvPr>
          <p:cNvSpPr txBox="1"/>
          <p:nvPr/>
        </p:nvSpPr>
        <p:spPr>
          <a:xfrm>
            <a:off x="4527933" y="5907930"/>
            <a:ext cx="6931315" cy="461665"/>
          </a:xfrm>
          <a:prstGeom prst="rect">
            <a:avLst/>
          </a:prstGeom>
          <a:noFill/>
        </p:spPr>
        <p:txBody>
          <a:bodyPr wrap="square">
            <a:spAutoFit/>
          </a:bodyPr>
          <a:lstStyle/>
          <a:p>
            <a:pPr marL="449660" lvl="1" indent="0">
              <a:spcAft>
                <a:spcPts val="1059"/>
              </a:spcAft>
              <a:buNone/>
            </a:pPr>
            <a:r>
              <a:rPr lang="en-US" altLang="en-US" sz="2400" dirty="0">
                <a:latin typeface="Calibri" panose="020F0502020204030204" pitchFamily="34" charset="0"/>
                <a:ea typeface="Calibri" panose="020F0502020204030204" pitchFamily="34" charset="0"/>
                <a:cs typeface="Calibri" panose="020F0502020204030204" pitchFamily="34" charset="0"/>
              </a:rPr>
              <a:t>Please click </a:t>
            </a:r>
            <a:r>
              <a:rPr lang="en-US" altLang="en-US" sz="2400" dirty="0">
                <a:latin typeface="Calibri" panose="020F0502020204030204" pitchFamily="34" charset="0"/>
                <a:ea typeface="Calibri" panose="020F0502020204030204" pitchFamily="34" charset="0"/>
                <a:cs typeface="Calibri" panose="020F0502020204030204" pitchFamily="34" charset="0"/>
                <a:hlinkClick r:id="rId5"/>
              </a:rPr>
              <a:t>here</a:t>
            </a:r>
            <a:r>
              <a:rPr lang="en-US" altLang="en-US" sz="2400" dirty="0">
                <a:latin typeface="Calibri" panose="020F0502020204030204" pitchFamily="34" charset="0"/>
                <a:ea typeface="Calibri" panose="020F0502020204030204" pitchFamily="34" charset="0"/>
                <a:cs typeface="Calibri" panose="020F0502020204030204" pitchFamily="34" charset="0"/>
              </a:rPr>
              <a:t> to provide feedback on this MLM.</a:t>
            </a:r>
          </a:p>
        </p:txBody>
      </p:sp>
      <p:pic>
        <p:nvPicPr>
          <p:cNvPr id="4" name="Picture 3" descr="A person wearing a suit and tie&#10;&#10;Description generated with very high confidence">
            <a:extLst>
              <a:ext uri="{FF2B5EF4-FFF2-40B4-BE49-F238E27FC236}">
                <a16:creationId xmlns:a16="http://schemas.microsoft.com/office/drawing/2014/main" id="{88B0676C-020B-3B84-3F94-43F4816BCBE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08420" y="2073740"/>
            <a:ext cx="2455398" cy="2455398"/>
          </a:xfrm>
          <a:prstGeom prst="rect">
            <a:avLst/>
          </a:prstGeom>
        </p:spPr>
      </p:pic>
      <p:sp>
        <p:nvSpPr>
          <p:cNvPr id="10" name="TextBox 9">
            <a:extLst>
              <a:ext uri="{FF2B5EF4-FFF2-40B4-BE49-F238E27FC236}">
                <a16:creationId xmlns:a16="http://schemas.microsoft.com/office/drawing/2014/main" id="{50E93500-1BF3-3153-2A39-B4BF748C7839}"/>
              </a:ext>
            </a:extLst>
          </p:cNvPr>
          <p:cNvSpPr txBox="1"/>
          <p:nvPr/>
        </p:nvSpPr>
        <p:spPr>
          <a:xfrm>
            <a:off x="3872585" y="1473941"/>
            <a:ext cx="7586663" cy="4252446"/>
          </a:xfrm>
          <a:prstGeom prst="rect">
            <a:avLst/>
          </a:prstGeom>
          <a:noFill/>
        </p:spPr>
        <p:txBody>
          <a:bodyPr wrap="square">
            <a:spAutoFit/>
          </a:bodyPr>
          <a:lstStyle/>
          <a:p>
            <a:pPr marL="0" marR="0">
              <a:spcBef>
                <a:spcPts val="0"/>
              </a:spcBef>
              <a:spcAft>
                <a:spcPts val="1060"/>
              </a:spcAft>
            </a:pPr>
            <a:r>
              <a:rPr lang="en-AU"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Gary has m</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ore than 40 years of experience with enterprise integration and optimization projects, including PERA master planning and project management. </a:t>
            </a:r>
            <a:endParaRPr lang="en-US"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1060"/>
              </a:spcAft>
            </a:pP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As one of the initial authors of the PERA Handbook of Master Planning, he has used PERA Enterprise Architecture and Master Planning methodologies throughout his career including control and information systems for oil production, pipelines, refining and marine loading, petrochemicals, coal, gas, and oil-fired power plants, polyethylene, ammonia, explosives, paint, pulp and paper, food and beverage</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and pharmaceuticals</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LNG facilities included world-scale arctic, European, and US Gulf coast complexes.</a:t>
            </a:r>
            <a:endParaRPr lang="en-U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1060"/>
              </a:spcAft>
            </a:pP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infrastructure facilities included Fire, Police, and Emergency Response systems for major US cities, as well as emissions reporting and trading systems for more than 100 US Power Plants</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dirty="0">
              <a:effectLst/>
              <a:latin typeface="Arial" panose="020B0604020202020204" pitchFamily="34" charset="0"/>
              <a:ea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5545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2700453" y="313110"/>
            <a:ext cx="6201703" cy="557611"/>
          </a:xfrm>
          <a:solidFill>
            <a:schemeClr val="accent3">
              <a:lumMod val="20000"/>
              <a:lumOff val="80000"/>
            </a:schemeClr>
          </a:solidFill>
        </p:spPr>
        <p:txBody>
          <a:bodyPr/>
          <a:lstStyle/>
          <a:p>
            <a:pPr algn="ctr"/>
            <a:r>
              <a:rPr lang="en-US" b="1" dirty="0"/>
              <a:t>What is a “Principal Role”</a:t>
            </a:r>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993635" y="1703834"/>
            <a:ext cx="9964650" cy="1243033"/>
          </a:xfrm>
        </p:spPr>
        <p:txBody>
          <a:bodyPr>
            <a:normAutofit/>
          </a:bodyPr>
          <a:lstStyle/>
          <a:p>
            <a:pPr marL="0" indent="0" algn="ctr">
              <a:buNone/>
            </a:pPr>
            <a:r>
              <a:rPr lang="en-US" b="1" dirty="0"/>
              <a:t>In ISA 62443-1-1 a “Principal Role” is defined as: </a:t>
            </a:r>
          </a:p>
          <a:p>
            <a:pPr marL="0" indent="0" algn="ctr">
              <a:buNone/>
            </a:pPr>
            <a:r>
              <a:rPr lang="en-US" i="1" dirty="0"/>
              <a:t>an organizational entity such as Owner, Operator, Maintainer, Integrator, Commissioner, or Supplier.</a:t>
            </a:r>
          </a:p>
          <a:p>
            <a:pPr marL="0" indent="0">
              <a:buNone/>
            </a:pPr>
            <a:endParaRPr lang="en-US" b="1" i="1" dirty="0"/>
          </a:p>
        </p:txBody>
      </p:sp>
      <p:sp>
        <p:nvSpPr>
          <p:cNvPr id="3" name="Content Placeholder 6">
            <a:extLst>
              <a:ext uri="{FF2B5EF4-FFF2-40B4-BE49-F238E27FC236}">
                <a16:creationId xmlns:a16="http://schemas.microsoft.com/office/drawing/2014/main" id="{DDDDAA6B-9583-9939-60D5-AC8048F23269}"/>
              </a:ext>
            </a:extLst>
          </p:cNvPr>
          <p:cNvSpPr txBox="1">
            <a:spLocks/>
          </p:cNvSpPr>
          <p:nvPr/>
        </p:nvSpPr>
        <p:spPr bwMode="black">
          <a:xfrm>
            <a:off x="1409166" y="3181953"/>
            <a:ext cx="9694263" cy="226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normAutofit/>
          </a:bodyPr>
          <a:lst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a:lstStyle>
          <a:p>
            <a:r>
              <a:rPr lang="en-US" sz="1765" dirty="0"/>
              <a:t>Each Principal Role has different responsibilities.</a:t>
            </a:r>
            <a:br>
              <a:rPr lang="en-US" sz="1765" dirty="0"/>
            </a:br>
            <a:endParaRPr lang="en-US" sz="1765" dirty="0"/>
          </a:p>
          <a:p>
            <a:r>
              <a:rPr lang="en-US" sz="1765" dirty="0"/>
              <a:t>Swimlane diagrams may be used to show the exchange of Deliverables between Principal Roles. </a:t>
            </a:r>
            <a:br>
              <a:rPr lang="en-US" sz="1765" dirty="0"/>
            </a:br>
            <a:endParaRPr lang="en-US" sz="1765" dirty="0"/>
          </a:p>
          <a:p>
            <a:r>
              <a:rPr lang="en-US" sz="1765" dirty="0"/>
              <a:t>This MLM describes Principal Roles and their “Deliverables” during each Enterprise Phase.</a:t>
            </a:r>
          </a:p>
        </p:txBody>
      </p:sp>
    </p:spTree>
    <p:custDataLst>
      <p:tags r:id="rId1"/>
    </p:custDataLst>
    <p:extLst>
      <p:ext uri="{BB962C8B-B14F-4D97-AF65-F5344CB8AC3E}">
        <p14:creationId xmlns:p14="http://schemas.microsoft.com/office/powerpoint/2010/main" val="289092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2862685" y="180631"/>
            <a:ext cx="6201703" cy="557611"/>
          </a:xfrm>
          <a:solidFill>
            <a:schemeClr val="accent3">
              <a:lumMod val="20000"/>
              <a:lumOff val="80000"/>
            </a:schemeClr>
          </a:solidFill>
        </p:spPr>
        <p:txBody>
          <a:bodyPr/>
          <a:lstStyle/>
          <a:p>
            <a:pPr algn="ctr"/>
            <a:r>
              <a:rPr lang="en-US" b="1" dirty="0"/>
              <a:t>Principal Roles vs. Professional Roles</a:t>
            </a:r>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964504" y="1683841"/>
            <a:ext cx="10045873" cy="3825795"/>
          </a:xfrm>
        </p:spPr>
        <p:txBody>
          <a:bodyPr>
            <a:normAutofit/>
          </a:bodyPr>
          <a:lstStyle/>
          <a:p>
            <a:pPr marL="0" indent="0">
              <a:buNone/>
            </a:pPr>
            <a:endParaRPr lang="en-US" dirty="0"/>
          </a:p>
          <a:p>
            <a:pPr>
              <a:spcBef>
                <a:spcPts val="0"/>
              </a:spcBef>
              <a:buNone/>
            </a:pPr>
            <a:r>
              <a:rPr lang="en-US" sz="2800" dirty="0">
                <a:latin typeface="Aptos" panose="020B0004020202020204" pitchFamily="34" charset="0"/>
                <a:cs typeface="Aptos Serif" panose="020B0502040204020203" pitchFamily="18" charset="0"/>
              </a:rPr>
              <a:t>			</a:t>
            </a:r>
            <a:r>
              <a:rPr lang="en-US" sz="2800" u="sng" dirty="0">
                <a:latin typeface="Aptos" panose="020B0004020202020204" pitchFamily="34" charset="0"/>
                <a:cs typeface="Aptos Serif" panose="020B0502040204020203" pitchFamily="18" charset="0"/>
              </a:rPr>
              <a:t>Principal Role</a:t>
            </a:r>
          </a:p>
          <a:p>
            <a:pPr>
              <a:spcBef>
                <a:spcPts val="0"/>
              </a:spcBef>
              <a:buNone/>
            </a:pPr>
            <a:r>
              <a:rPr lang="en-US" sz="2800" dirty="0">
                <a:latin typeface="Aptos" panose="020B0004020202020204" pitchFamily="34" charset="0"/>
                <a:cs typeface="Aptos Serif" panose="020B0502040204020203" pitchFamily="18" charset="0"/>
              </a:rPr>
              <a:t>			      </a:t>
            </a:r>
            <a:r>
              <a:rPr lang="en-US" sz="2800" u="sng" dirty="0">
                <a:latin typeface="Aptos" panose="020B0004020202020204" pitchFamily="34" charset="0"/>
                <a:cs typeface="Aptos Serif" panose="020B0502040204020203" pitchFamily="18" charset="0"/>
              </a:rPr>
              <a:t>| Professional Roles </a:t>
            </a:r>
          </a:p>
          <a:p>
            <a:pPr>
              <a:spcBef>
                <a:spcPts val="0"/>
              </a:spcBef>
              <a:buNone/>
            </a:pPr>
            <a:r>
              <a:rPr lang="en-US" sz="2800" dirty="0">
                <a:latin typeface="Aptos" panose="020B0004020202020204" pitchFamily="34" charset="0"/>
                <a:cs typeface="Aptos Serif" panose="020B0502040204020203" pitchFamily="18" charset="0"/>
              </a:rPr>
              <a:t>				</a:t>
            </a:r>
            <a:r>
              <a:rPr lang="en-US" sz="2800" u="sng" dirty="0">
                <a:latin typeface="Aptos" panose="020B0004020202020204" pitchFamily="34" charset="0"/>
                <a:cs typeface="Aptos Serif" panose="020B0502040204020203" pitchFamily="18" charset="0"/>
              </a:rPr>
              <a:t>| Organization Chart Positions</a:t>
            </a:r>
          </a:p>
          <a:p>
            <a:pPr>
              <a:spcBef>
                <a:spcPts val="0"/>
              </a:spcBef>
              <a:buNone/>
            </a:pPr>
            <a:endParaRPr lang="en-US" sz="2800" i="1" dirty="0">
              <a:latin typeface="Aptos" panose="020B0004020202020204" pitchFamily="34" charset="0"/>
              <a:cs typeface="Aptos Serif" panose="020B0502040204020203" pitchFamily="18" charset="0"/>
            </a:endParaRPr>
          </a:p>
          <a:p>
            <a:pPr marL="0" indent="0">
              <a:buNone/>
            </a:pPr>
            <a:r>
              <a:rPr lang="en-US" sz="1000" dirty="0">
                <a:latin typeface="Aptos" panose="020B0004020202020204" pitchFamily="34" charset="0"/>
                <a:cs typeface="Aptos Serif" panose="020B0502040204020203" pitchFamily="18" charset="0"/>
              </a:rPr>
              <a:t>   </a:t>
            </a:r>
          </a:p>
          <a:p>
            <a:pPr>
              <a:spcBef>
                <a:spcPts val="0"/>
              </a:spcBef>
            </a:pPr>
            <a:r>
              <a:rPr lang="en-US" sz="2400" dirty="0">
                <a:latin typeface="Aptos" panose="020B0004020202020204" pitchFamily="34" charset="0"/>
                <a:cs typeface="Aptos Serif" panose="020B0502040204020203" pitchFamily="18" charset="0"/>
              </a:rPr>
              <a:t>Swimlane diagrams show deliverables exchanged between Principal Roles</a:t>
            </a:r>
          </a:p>
          <a:p>
            <a:pPr>
              <a:spcBef>
                <a:spcPts val="0"/>
              </a:spcBef>
            </a:pPr>
            <a:r>
              <a:rPr lang="en-US" sz="2400" dirty="0">
                <a:latin typeface="Aptos" panose="020B0004020202020204" pitchFamily="34" charset="0"/>
                <a:cs typeface="Aptos Serif" panose="020B0502040204020203" pitchFamily="18" charset="0"/>
              </a:rPr>
              <a:t>Workflow diagrams show deliverables exchanged between Professional Roles</a:t>
            </a:r>
          </a:p>
          <a:p>
            <a:pPr marL="0" indent="0">
              <a:spcBef>
                <a:spcPts val="0"/>
              </a:spcBef>
              <a:buNone/>
            </a:pPr>
            <a:endParaRPr lang="en-US" sz="1765" dirty="0"/>
          </a:p>
          <a:p>
            <a:pPr marL="0" indent="0">
              <a:spcBef>
                <a:spcPts val="0"/>
              </a:spcBef>
              <a:buNone/>
            </a:pPr>
            <a:endParaRPr lang="en-US" sz="1765" dirty="0"/>
          </a:p>
        </p:txBody>
      </p:sp>
      <p:sp>
        <p:nvSpPr>
          <p:cNvPr id="9" name="Arrow: Striped Right 8">
            <a:extLst>
              <a:ext uri="{FF2B5EF4-FFF2-40B4-BE49-F238E27FC236}">
                <a16:creationId xmlns:a16="http://schemas.microsoft.com/office/drawing/2014/main" id="{8CB8F568-F8ED-4E74-B8A3-825C24984080}"/>
              </a:ext>
            </a:extLst>
          </p:cNvPr>
          <p:cNvSpPr/>
          <p:nvPr/>
        </p:nvSpPr>
        <p:spPr bwMode="auto">
          <a:xfrm>
            <a:off x="824195" y="2021983"/>
            <a:ext cx="1742741" cy="407352"/>
          </a:xfrm>
          <a:prstGeom prst="striped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latin typeface="Times" panose="02020603050405020304" pitchFamily="18" charset="0"/>
            </a:endParaRPr>
          </a:p>
        </p:txBody>
      </p:sp>
      <p:sp>
        <p:nvSpPr>
          <p:cNvPr id="10" name="TextBox 9">
            <a:extLst>
              <a:ext uri="{FF2B5EF4-FFF2-40B4-BE49-F238E27FC236}">
                <a16:creationId xmlns:a16="http://schemas.microsoft.com/office/drawing/2014/main" id="{AFA51710-73EA-495C-8DF3-8DAA25353016}"/>
              </a:ext>
            </a:extLst>
          </p:cNvPr>
          <p:cNvSpPr txBox="1"/>
          <p:nvPr/>
        </p:nvSpPr>
        <p:spPr>
          <a:xfrm>
            <a:off x="851644" y="2031093"/>
            <a:ext cx="1742741" cy="369332"/>
          </a:xfrm>
          <a:prstGeom prst="rect">
            <a:avLst/>
          </a:prstGeom>
          <a:noFill/>
        </p:spPr>
        <p:txBody>
          <a:bodyPr wrap="square" rtlCol="0">
            <a:spAutoFit/>
          </a:bodyPr>
          <a:lstStyle/>
          <a:p>
            <a:r>
              <a:rPr lang="en-US" b="1" dirty="0"/>
              <a:t>requirement</a:t>
            </a:r>
          </a:p>
        </p:txBody>
      </p:sp>
      <p:pic>
        <p:nvPicPr>
          <p:cNvPr id="5" name="slide 11">
            <a:hlinkClick r:id="" action="ppaction://media"/>
            <a:extLst>
              <a:ext uri="{FF2B5EF4-FFF2-40B4-BE49-F238E27FC236}">
                <a16:creationId xmlns:a16="http://schemas.microsoft.com/office/drawing/2014/main" id="{E2D18FC2-CE7F-4403-9F32-AF49D464CA1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374880" y="5601162"/>
            <a:ext cx="537882" cy="537882"/>
          </a:xfrm>
          <a:prstGeom prst="rect">
            <a:avLst/>
          </a:prstGeom>
        </p:spPr>
      </p:pic>
      <p:sp>
        <p:nvSpPr>
          <p:cNvPr id="12" name="TextBox 11">
            <a:extLst>
              <a:ext uri="{FF2B5EF4-FFF2-40B4-BE49-F238E27FC236}">
                <a16:creationId xmlns:a16="http://schemas.microsoft.com/office/drawing/2014/main" id="{F641521A-59F2-4F28-A4F1-A70FB5AC437A}"/>
              </a:ext>
            </a:extLst>
          </p:cNvPr>
          <p:cNvSpPr txBox="1"/>
          <p:nvPr/>
        </p:nvSpPr>
        <p:spPr>
          <a:xfrm>
            <a:off x="736513" y="1633536"/>
            <a:ext cx="2711994" cy="369332"/>
          </a:xfrm>
          <a:prstGeom prst="rect">
            <a:avLst/>
          </a:prstGeom>
          <a:noFill/>
        </p:spPr>
        <p:txBody>
          <a:bodyPr wrap="square" rtlCol="0">
            <a:spAutoFit/>
          </a:bodyPr>
          <a:lstStyle/>
          <a:p>
            <a:r>
              <a:rPr lang="en-US" b="1" dirty="0"/>
              <a:t>From ISA 62443</a:t>
            </a:r>
          </a:p>
        </p:txBody>
      </p:sp>
    </p:spTree>
    <p:custDataLst>
      <p:tags r:id="rId1"/>
    </p:custDataLst>
    <p:extLst>
      <p:ext uri="{BB962C8B-B14F-4D97-AF65-F5344CB8AC3E}">
        <p14:creationId xmlns:p14="http://schemas.microsoft.com/office/powerpoint/2010/main" val="187246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21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5" fill="hold" display="0">
                  <p:stCondLst>
                    <p:cond delay="indefinite"/>
                  </p:stCondLst>
                  <p:endCondLst>
                    <p:cond evt="onStopAudio" delay="0">
                      <p:tgtEl>
                        <p:sldTgt/>
                      </p:tgtEl>
                    </p:cond>
                  </p:endCondLst>
                </p:cTn>
                <p:tgtEl>
                  <p:spTgt spid="5"/>
                </p:tgtEl>
              </p:cMediaNode>
            </p:audio>
          </p:childTnLst>
        </p:cTn>
      </p:par>
    </p:tnLst>
    <p:bldLst>
      <p:bldP spid="7" grpId="0" uiExpand="1" build="p"/>
      <p:bldP spid="9" grpId="0" animBg="1"/>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1995651" y="302366"/>
            <a:ext cx="7454086" cy="625097"/>
          </a:xfrm>
          <a:solidFill>
            <a:schemeClr val="accent3">
              <a:lumMod val="20000"/>
              <a:lumOff val="80000"/>
            </a:schemeClr>
          </a:solidFill>
        </p:spPr>
        <p:txBody>
          <a:bodyPr/>
          <a:lstStyle/>
          <a:p>
            <a:pPr algn="ctr"/>
            <a:r>
              <a:rPr lang="en-US" dirty="0"/>
              <a:t>Principal </a:t>
            </a:r>
            <a:r>
              <a:rPr lang="en-US" b="1" dirty="0"/>
              <a:t>Roles</a:t>
            </a:r>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1346207" y="1547414"/>
            <a:ext cx="9613530" cy="4383123"/>
          </a:xfrm>
        </p:spPr>
        <p:txBody>
          <a:bodyPr>
            <a:normAutofit/>
          </a:bodyPr>
          <a:lstStyle/>
          <a:p>
            <a:pPr marL="0" indent="0">
              <a:spcBef>
                <a:spcPts val="441"/>
              </a:spcBef>
              <a:spcAft>
                <a:spcPts val="0"/>
              </a:spcAft>
              <a:buNone/>
            </a:pPr>
            <a:r>
              <a:rPr lang="en-US" sz="2000" b="1" spc="35" dirty="0">
                <a:latin typeface="Arial" panose="020B0604020202020204" pitchFamily="34" charset="0"/>
                <a:ea typeface="Times New Roman" panose="02020603050405020304" pitchFamily="18" charset="0"/>
              </a:rPr>
              <a:t>The following </a:t>
            </a:r>
            <a:r>
              <a:rPr lang="en-US" sz="2000" b="1" spc="35" dirty="0">
                <a:solidFill>
                  <a:srgbClr val="00B050"/>
                </a:solidFill>
                <a:latin typeface="Arial" panose="020B0604020202020204" pitchFamily="34" charset="0"/>
                <a:ea typeface="Times New Roman" panose="02020603050405020304" pitchFamily="18" charset="0"/>
              </a:rPr>
              <a:t>(green) </a:t>
            </a:r>
            <a:r>
              <a:rPr lang="en-US" sz="2000" b="1" spc="35" dirty="0">
                <a:latin typeface="Arial" panose="020B0604020202020204" pitchFamily="34" charset="0"/>
                <a:ea typeface="Times New Roman" panose="02020603050405020304" pitchFamily="18" charset="0"/>
              </a:rPr>
              <a:t>Principal Roles are described in </a:t>
            </a:r>
            <a:r>
              <a:rPr lang="en-US" sz="2000" b="1" i="1" spc="35" dirty="0">
                <a:latin typeface="Arial" panose="020B0604020202020204" pitchFamily="34" charset="0"/>
                <a:ea typeface="Times New Roman" panose="02020603050405020304" pitchFamily="18" charset="0"/>
              </a:rPr>
              <a:t>IEC/ISA 62443-1-1  ACS Cybersecurity. </a:t>
            </a:r>
            <a:r>
              <a:rPr lang="en-US" sz="2000" b="1" i="1" spc="35" dirty="0">
                <a:solidFill>
                  <a:srgbClr val="0070C0"/>
                </a:solidFill>
                <a:latin typeface="Arial" panose="020B0604020202020204" pitchFamily="34" charset="0"/>
                <a:ea typeface="Times New Roman" panose="02020603050405020304" pitchFamily="18" charset="0"/>
              </a:rPr>
              <a:t>Blue</a:t>
            </a:r>
            <a:r>
              <a:rPr lang="en-US" sz="2000" b="1" i="1" spc="35" dirty="0">
                <a:latin typeface="Arial" panose="020B0604020202020204" pitchFamily="34" charset="0"/>
                <a:ea typeface="Times New Roman" panose="02020603050405020304" pitchFamily="18" charset="0"/>
              </a:rPr>
              <a:t> items were added or modified by PERA:</a:t>
            </a:r>
            <a:br>
              <a:rPr lang="en-US" sz="1765" b="1" i="1" spc="35" dirty="0">
                <a:latin typeface="Arial" panose="020B0604020202020204" pitchFamily="34" charset="0"/>
                <a:ea typeface="Times New Roman" panose="02020603050405020304" pitchFamily="18" charset="0"/>
              </a:rPr>
            </a:br>
            <a:endParaRPr lang="en-US" sz="1765" i="1" spc="35" dirty="0">
              <a:latin typeface="Arial" panose="020B0604020202020204" pitchFamily="34" charset="0"/>
              <a:ea typeface="Times New Roman" panose="02020603050405020304" pitchFamily="18" charset="0"/>
            </a:endParaRPr>
          </a:p>
          <a:p>
            <a:pPr marL="0" eaLnBrk="1" fontAlgn="ctr" hangingPunct="1">
              <a:spcBef>
                <a:spcPts val="0"/>
              </a:spcBef>
              <a:spcAft>
                <a:spcPts val="0"/>
              </a:spcAft>
            </a:pPr>
            <a:r>
              <a:rPr lang="en-US" sz="1800" dirty="0">
                <a:solidFill>
                  <a:srgbClr val="00B050"/>
                </a:solidFill>
                <a:latin typeface="Arial" panose="020B0604020202020204" pitchFamily="34" charset="0"/>
              </a:rPr>
              <a:t>Owner / </a:t>
            </a:r>
            <a:r>
              <a:rPr lang="en-US" sz="1800" dirty="0">
                <a:solidFill>
                  <a:srgbClr val="0070C0"/>
                </a:solidFill>
                <a:latin typeface="Arial" panose="020B0604020202020204" pitchFamily="34" charset="0"/>
              </a:rPr>
              <a:t>Operator </a:t>
            </a:r>
          </a:p>
          <a:p>
            <a:pPr marL="0" eaLnBrk="1" fontAlgn="ctr" hangingPunct="1">
              <a:spcBef>
                <a:spcPts val="0"/>
              </a:spcBef>
              <a:spcAft>
                <a:spcPts val="0"/>
              </a:spcAft>
            </a:pPr>
            <a:r>
              <a:rPr lang="en-US" sz="1800" dirty="0">
                <a:solidFill>
                  <a:srgbClr val="00B050"/>
                </a:solidFill>
                <a:latin typeface="Arial" panose="020B0604020202020204" pitchFamily="34" charset="0"/>
              </a:rPr>
              <a:t>Integrator </a:t>
            </a:r>
            <a:r>
              <a:rPr lang="en-US" sz="1800" dirty="0">
                <a:solidFill>
                  <a:srgbClr val="0070C0"/>
                </a:solidFill>
                <a:latin typeface="Arial" panose="020B0604020202020204" pitchFamily="34" charset="0"/>
              </a:rPr>
              <a:t>(Engineer, Procure, Constructor)</a:t>
            </a:r>
          </a:p>
          <a:p>
            <a:pPr marL="0" eaLnBrk="1" fontAlgn="ctr" hangingPunct="1">
              <a:spcBef>
                <a:spcPts val="0"/>
              </a:spcBef>
              <a:spcAft>
                <a:spcPts val="0"/>
              </a:spcAft>
            </a:pPr>
            <a:r>
              <a:rPr lang="en-US" sz="1800" dirty="0">
                <a:solidFill>
                  <a:srgbClr val="00B050"/>
                </a:solidFill>
                <a:latin typeface="Arial" panose="020B0604020202020204" pitchFamily="34" charset="0"/>
              </a:rPr>
              <a:t>Vendor (Product Supplier)</a:t>
            </a:r>
          </a:p>
          <a:p>
            <a:pPr marL="0" eaLnBrk="1" fontAlgn="ctr" hangingPunct="1">
              <a:spcBef>
                <a:spcPts val="0"/>
              </a:spcBef>
              <a:spcAft>
                <a:spcPts val="0"/>
              </a:spcAft>
            </a:pPr>
            <a:r>
              <a:rPr lang="en-US" sz="1800" dirty="0">
                <a:solidFill>
                  <a:srgbClr val="00B050"/>
                </a:solidFill>
                <a:latin typeface="Arial" panose="020B0604020202020204" pitchFamily="34" charset="0"/>
              </a:rPr>
              <a:t>Service Provider (including Maintainer)</a:t>
            </a:r>
          </a:p>
          <a:p>
            <a:pPr marL="0" eaLnBrk="1" fontAlgn="ctr" hangingPunct="1">
              <a:spcBef>
                <a:spcPts val="0"/>
              </a:spcBef>
              <a:spcAft>
                <a:spcPts val="0"/>
              </a:spcAft>
            </a:pPr>
            <a:r>
              <a:rPr lang="en-US" sz="1800" spc="35" dirty="0">
                <a:solidFill>
                  <a:srgbClr val="0070C0"/>
                </a:solidFill>
                <a:latin typeface="Arial" panose="020B0604020202020204" pitchFamily="34" charset="0"/>
                <a:ea typeface="Times New Roman" panose="02020603050405020304" pitchFamily="18" charset="0"/>
              </a:rPr>
              <a:t>Regulator (e.g., Government )</a:t>
            </a:r>
          </a:p>
          <a:p>
            <a:pPr marL="0" eaLnBrk="1" fontAlgn="ctr" hangingPunct="1">
              <a:spcBef>
                <a:spcPts val="0"/>
              </a:spcBef>
              <a:spcAft>
                <a:spcPts val="0"/>
              </a:spcAft>
            </a:pPr>
            <a:r>
              <a:rPr lang="en-US" sz="1800" spc="35" dirty="0">
                <a:solidFill>
                  <a:srgbClr val="0070C0"/>
                </a:solidFill>
                <a:latin typeface="Arial" panose="020B0604020202020204" pitchFamily="34" charset="0"/>
                <a:ea typeface="Times New Roman" panose="02020603050405020304" pitchFamily="18" charset="0"/>
              </a:rPr>
              <a:t>Approvers (e.g., Insurers, Financers)</a:t>
            </a:r>
          </a:p>
          <a:p>
            <a:pPr marL="0" eaLnBrk="1" fontAlgn="ctr" hangingPunct="1">
              <a:spcBef>
                <a:spcPts val="0"/>
              </a:spcBef>
              <a:spcAft>
                <a:spcPts val="0"/>
              </a:spcAft>
            </a:pPr>
            <a:r>
              <a:rPr lang="en-US" sz="1800" spc="35" dirty="0">
                <a:solidFill>
                  <a:srgbClr val="0070C0"/>
                </a:solidFill>
                <a:latin typeface="Arial" panose="020B0604020202020204" pitchFamily="34" charset="0"/>
                <a:ea typeface="Times New Roman" panose="02020603050405020304" pitchFamily="18" charset="0"/>
              </a:rPr>
              <a:t>Additional Principal Roles may be involved.</a:t>
            </a:r>
          </a:p>
          <a:p>
            <a:pPr marL="0" indent="0" eaLnBrk="1" fontAlgn="ctr" hangingPunct="1">
              <a:spcBef>
                <a:spcPts val="0"/>
              </a:spcBef>
              <a:spcAft>
                <a:spcPts val="0"/>
              </a:spcAft>
              <a:buNone/>
            </a:pPr>
            <a:endParaRPr lang="en-US" sz="1588" spc="35" dirty="0">
              <a:latin typeface="Arial" panose="020B0604020202020204" pitchFamily="34" charset="0"/>
              <a:ea typeface="Times New Roman" panose="02020603050405020304" pitchFamily="18" charset="0"/>
            </a:endParaRPr>
          </a:p>
          <a:p>
            <a:pPr marL="0" indent="0" eaLnBrk="1" fontAlgn="ctr" hangingPunct="1">
              <a:spcBef>
                <a:spcPts val="0"/>
              </a:spcBef>
              <a:spcAft>
                <a:spcPts val="0"/>
              </a:spcAft>
              <a:buNone/>
            </a:pPr>
            <a:r>
              <a:rPr lang="en-US" sz="2000" b="1" spc="35" dirty="0">
                <a:latin typeface="Arial" panose="020B0604020202020204" pitchFamily="34" charset="0"/>
              </a:rPr>
              <a:t>Interfaces between these Principal Roles are typically shown as “Swim Lane Diagrams”.</a:t>
            </a:r>
            <a:endParaRPr lang="en-US" sz="2000" b="1" spc="35" dirty="0">
              <a:highlight>
                <a:srgbClr val="FFFF00"/>
              </a:highlight>
              <a:latin typeface="Arial" panose="020B0604020202020204" pitchFamily="34" charset="0"/>
            </a:endParaRPr>
          </a:p>
        </p:txBody>
      </p:sp>
    </p:spTree>
    <p:custDataLst>
      <p:tags r:id="rId1"/>
    </p:custDataLst>
    <p:extLst>
      <p:ext uri="{BB962C8B-B14F-4D97-AF65-F5344CB8AC3E}">
        <p14:creationId xmlns:p14="http://schemas.microsoft.com/office/powerpoint/2010/main" val="413539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9BF8E6-D125-4FCD-AAA6-FE8897C4FB0C}"/>
              </a:ext>
            </a:extLst>
          </p:cNvPr>
          <p:cNvSpPr>
            <a:spLocks noGrp="1"/>
          </p:cNvSpPr>
          <p:nvPr>
            <p:ph type="title"/>
          </p:nvPr>
        </p:nvSpPr>
        <p:spPr>
          <a:xfrm>
            <a:off x="1780080" y="387257"/>
            <a:ext cx="8122270" cy="493715"/>
          </a:xfrm>
          <a:solidFill>
            <a:schemeClr val="accent3">
              <a:lumMod val="20000"/>
              <a:lumOff val="80000"/>
            </a:schemeClr>
          </a:solidFill>
        </p:spPr>
        <p:txBody>
          <a:bodyPr>
            <a:normAutofit fontScale="90000"/>
          </a:bodyPr>
          <a:lstStyle/>
          <a:p>
            <a:r>
              <a:rPr lang="en-US" dirty="0"/>
              <a:t>Principal Roles’ Engagement Changes Across Phases</a:t>
            </a:r>
            <a:endParaRPr lang="en-US" b="1" dirty="0"/>
          </a:p>
        </p:txBody>
      </p:sp>
      <p:graphicFrame>
        <p:nvGraphicFramePr>
          <p:cNvPr id="6" name="Table 5">
            <a:extLst>
              <a:ext uri="{FF2B5EF4-FFF2-40B4-BE49-F238E27FC236}">
                <a16:creationId xmlns:a16="http://schemas.microsoft.com/office/drawing/2014/main" id="{B1C77D7B-5BA9-47FB-B853-CD9349521316}"/>
              </a:ext>
            </a:extLst>
          </p:cNvPr>
          <p:cNvGraphicFramePr>
            <a:graphicFrameLocks noGrp="1"/>
          </p:cNvGraphicFramePr>
          <p:nvPr>
            <p:extLst>
              <p:ext uri="{D42A27DB-BD31-4B8C-83A1-F6EECF244321}">
                <p14:modId xmlns:p14="http://schemas.microsoft.com/office/powerpoint/2010/main" val="3122833771"/>
              </p:ext>
            </p:extLst>
          </p:nvPr>
        </p:nvGraphicFramePr>
        <p:xfrm>
          <a:off x="2054117" y="1924632"/>
          <a:ext cx="8300419" cy="3344508"/>
        </p:xfrm>
        <a:graphic>
          <a:graphicData uri="http://schemas.openxmlformats.org/drawingml/2006/table">
            <a:tbl>
              <a:tblPr firstRow="1" bandRow="1">
                <a:tableStyleId>{5940675A-B579-460E-94D1-54222C63F5DA}</a:tableStyleId>
              </a:tblPr>
              <a:tblGrid>
                <a:gridCol w="1433070">
                  <a:extLst>
                    <a:ext uri="{9D8B030D-6E8A-4147-A177-3AD203B41FA5}">
                      <a16:colId xmlns:a16="http://schemas.microsoft.com/office/drawing/2014/main" val="20000"/>
                    </a:ext>
                  </a:extLst>
                </a:gridCol>
                <a:gridCol w="1333737">
                  <a:extLst>
                    <a:ext uri="{9D8B030D-6E8A-4147-A177-3AD203B41FA5}">
                      <a16:colId xmlns:a16="http://schemas.microsoft.com/office/drawing/2014/main" val="20001"/>
                    </a:ext>
                  </a:extLst>
                </a:gridCol>
                <a:gridCol w="1383403">
                  <a:extLst>
                    <a:ext uri="{9D8B030D-6E8A-4147-A177-3AD203B41FA5}">
                      <a16:colId xmlns:a16="http://schemas.microsoft.com/office/drawing/2014/main" val="20002"/>
                    </a:ext>
                  </a:extLst>
                </a:gridCol>
                <a:gridCol w="1383403">
                  <a:extLst>
                    <a:ext uri="{9D8B030D-6E8A-4147-A177-3AD203B41FA5}">
                      <a16:colId xmlns:a16="http://schemas.microsoft.com/office/drawing/2014/main" val="20003"/>
                    </a:ext>
                  </a:extLst>
                </a:gridCol>
                <a:gridCol w="1383403">
                  <a:extLst>
                    <a:ext uri="{9D8B030D-6E8A-4147-A177-3AD203B41FA5}">
                      <a16:colId xmlns:a16="http://schemas.microsoft.com/office/drawing/2014/main" val="20004"/>
                    </a:ext>
                  </a:extLst>
                </a:gridCol>
                <a:gridCol w="1383403">
                  <a:extLst>
                    <a:ext uri="{9D8B030D-6E8A-4147-A177-3AD203B41FA5}">
                      <a16:colId xmlns:a16="http://schemas.microsoft.com/office/drawing/2014/main" val="20005"/>
                    </a:ext>
                  </a:extLst>
                </a:gridCol>
              </a:tblGrid>
              <a:tr h="895574">
                <a:tc>
                  <a:txBody>
                    <a:bodyPr/>
                    <a:lstStyle/>
                    <a:p>
                      <a:pPr algn="l"/>
                      <a:r>
                        <a:rPr lang="en-US" sz="1300" b="1" dirty="0">
                          <a:solidFill>
                            <a:schemeClr val="tx1">
                              <a:lumMod val="75000"/>
                              <a:lumOff val="25000"/>
                            </a:schemeClr>
                          </a:solidFill>
                        </a:rPr>
                        <a:t>            Phase →</a:t>
                      </a:r>
                    </a:p>
                    <a:p>
                      <a:pPr algn="l"/>
                      <a:endParaRPr lang="en-US" sz="1300" b="1" dirty="0">
                        <a:solidFill>
                          <a:schemeClr val="tx1">
                            <a:lumMod val="75000"/>
                            <a:lumOff val="25000"/>
                          </a:schemeClr>
                        </a:solidFill>
                      </a:endParaRPr>
                    </a:p>
                    <a:p>
                      <a:pPr algn="l"/>
                      <a:r>
                        <a:rPr lang="en-US" sz="1300" b="1" dirty="0">
                          <a:solidFill>
                            <a:schemeClr val="tx1">
                              <a:lumMod val="75000"/>
                              <a:lumOff val="25000"/>
                            </a:schemeClr>
                          </a:solidFill>
                        </a:rPr>
                        <a:t>Principal Role</a:t>
                      </a:r>
                    </a:p>
                  </a:txBody>
                  <a:tcPr marL="88751" marR="88751" marT="44375" marB="44375" anchor="ctr">
                    <a:solidFill>
                      <a:schemeClr val="accent5">
                        <a:lumMod val="20000"/>
                        <a:lumOff val="80000"/>
                      </a:schemeClr>
                    </a:solidFill>
                  </a:tcPr>
                </a:tc>
                <a:tc>
                  <a:txBody>
                    <a:bodyPr/>
                    <a:lstStyle/>
                    <a:p>
                      <a:r>
                        <a:rPr lang="en-US" sz="1300" b="1" dirty="0">
                          <a:solidFill>
                            <a:schemeClr val="tx1">
                              <a:lumMod val="75000"/>
                              <a:lumOff val="25000"/>
                            </a:schemeClr>
                          </a:solidFill>
                        </a:rPr>
                        <a:t>Phase 1</a:t>
                      </a:r>
                      <a:br>
                        <a:rPr lang="en-US" sz="1300" b="0" dirty="0">
                          <a:solidFill>
                            <a:schemeClr val="tx1">
                              <a:lumMod val="75000"/>
                              <a:lumOff val="25000"/>
                            </a:schemeClr>
                          </a:solidFill>
                        </a:rPr>
                      </a:br>
                      <a:r>
                        <a:rPr lang="en-US" sz="1300" b="0" dirty="0">
                          <a:solidFill>
                            <a:schemeClr val="tx1">
                              <a:lumMod val="75000"/>
                              <a:lumOff val="25000"/>
                            </a:schemeClr>
                          </a:solidFill>
                        </a:rPr>
                        <a:t>Concept/ Planning</a:t>
                      </a:r>
                    </a:p>
                  </a:txBody>
                  <a:tcPr marL="88751" marR="88751" marT="44375" marB="44375" anchor="ctr">
                    <a:solidFill>
                      <a:schemeClr val="accent5">
                        <a:lumMod val="20000"/>
                        <a:lumOff val="80000"/>
                      </a:schemeClr>
                    </a:solidFill>
                  </a:tcPr>
                </a:tc>
                <a:tc>
                  <a:txBody>
                    <a:bodyPr/>
                    <a:lstStyle/>
                    <a:p>
                      <a:r>
                        <a:rPr lang="en-US" sz="1300" b="1" dirty="0">
                          <a:solidFill>
                            <a:schemeClr val="tx1">
                              <a:lumMod val="75000"/>
                              <a:lumOff val="25000"/>
                            </a:schemeClr>
                          </a:solidFill>
                        </a:rPr>
                        <a:t>Phase 2</a:t>
                      </a:r>
                      <a:br>
                        <a:rPr lang="en-US" sz="1300" b="0" dirty="0">
                          <a:solidFill>
                            <a:schemeClr val="tx1">
                              <a:lumMod val="75000"/>
                              <a:lumOff val="25000"/>
                            </a:schemeClr>
                          </a:solidFill>
                        </a:rPr>
                      </a:br>
                      <a:r>
                        <a:rPr lang="en-US" sz="1300" b="0" dirty="0">
                          <a:solidFill>
                            <a:schemeClr val="tx1">
                              <a:lumMod val="75000"/>
                              <a:lumOff val="25000"/>
                            </a:schemeClr>
                          </a:solidFill>
                        </a:rPr>
                        <a:t>Development / Design</a:t>
                      </a:r>
                    </a:p>
                  </a:txBody>
                  <a:tcPr marL="88751" marR="88751" marT="44375" marB="44375" anchor="ctr">
                    <a:solidFill>
                      <a:schemeClr val="accent5">
                        <a:lumMod val="20000"/>
                        <a:lumOff val="80000"/>
                      </a:schemeClr>
                    </a:solidFill>
                  </a:tcPr>
                </a:tc>
                <a:tc>
                  <a:txBody>
                    <a:bodyPr/>
                    <a:lstStyle/>
                    <a:p>
                      <a:r>
                        <a:rPr lang="en-US" sz="1300" b="1" dirty="0">
                          <a:solidFill>
                            <a:schemeClr val="tx1">
                              <a:lumMod val="75000"/>
                              <a:lumOff val="25000"/>
                            </a:schemeClr>
                          </a:solidFill>
                        </a:rPr>
                        <a:t>Phase 3</a:t>
                      </a:r>
                      <a:br>
                        <a:rPr lang="en-US" sz="1300" b="0" dirty="0">
                          <a:solidFill>
                            <a:schemeClr val="tx1">
                              <a:lumMod val="75000"/>
                              <a:lumOff val="25000"/>
                            </a:schemeClr>
                          </a:solidFill>
                        </a:rPr>
                      </a:br>
                      <a:r>
                        <a:rPr lang="en-US" sz="1300" b="0" dirty="0">
                          <a:solidFill>
                            <a:schemeClr val="tx1">
                              <a:lumMod val="75000"/>
                              <a:lumOff val="25000"/>
                            </a:schemeClr>
                          </a:solidFill>
                        </a:rPr>
                        <a:t>Implement / Construct</a:t>
                      </a:r>
                    </a:p>
                  </a:txBody>
                  <a:tcPr marL="88751" marR="88751" marT="44375" marB="44375" anchor="ctr">
                    <a:solidFill>
                      <a:schemeClr val="accent5">
                        <a:lumMod val="20000"/>
                        <a:lumOff val="80000"/>
                      </a:schemeClr>
                    </a:solidFill>
                  </a:tcPr>
                </a:tc>
                <a:tc>
                  <a:txBody>
                    <a:bodyPr/>
                    <a:lstStyle/>
                    <a:p>
                      <a:r>
                        <a:rPr lang="en-US" sz="1300" b="1" dirty="0">
                          <a:solidFill>
                            <a:schemeClr val="tx1">
                              <a:lumMod val="75000"/>
                              <a:lumOff val="25000"/>
                            </a:schemeClr>
                          </a:solidFill>
                        </a:rPr>
                        <a:t>Phase 4</a:t>
                      </a:r>
                      <a:br>
                        <a:rPr lang="en-US" sz="1300" b="0" dirty="0">
                          <a:solidFill>
                            <a:schemeClr val="tx1">
                              <a:lumMod val="75000"/>
                              <a:lumOff val="25000"/>
                            </a:schemeClr>
                          </a:solidFill>
                        </a:rPr>
                      </a:br>
                      <a:r>
                        <a:rPr lang="en-US" sz="1300" b="0" dirty="0">
                          <a:solidFill>
                            <a:schemeClr val="tx1">
                              <a:lumMod val="75000"/>
                              <a:lumOff val="25000"/>
                            </a:schemeClr>
                          </a:solidFill>
                        </a:rPr>
                        <a:t>Operations / Maintenance</a:t>
                      </a:r>
                    </a:p>
                  </a:txBody>
                  <a:tcPr marL="88751" marR="88751" marT="44375" marB="44375" anchor="ctr">
                    <a:solidFill>
                      <a:schemeClr val="accent5">
                        <a:lumMod val="20000"/>
                        <a:lumOff val="80000"/>
                      </a:schemeClr>
                    </a:solidFill>
                  </a:tcPr>
                </a:tc>
                <a:tc>
                  <a:txBody>
                    <a:bodyPr/>
                    <a:lstStyle/>
                    <a:p>
                      <a:r>
                        <a:rPr lang="en-US" sz="1300" b="1" dirty="0">
                          <a:solidFill>
                            <a:schemeClr val="tx1">
                              <a:lumMod val="75000"/>
                              <a:lumOff val="25000"/>
                            </a:schemeClr>
                          </a:solidFill>
                        </a:rPr>
                        <a:t>Phase 5</a:t>
                      </a:r>
                      <a:br>
                        <a:rPr lang="en-US" sz="1300" b="0" dirty="0">
                          <a:solidFill>
                            <a:schemeClr val="tx1">
                              <a:lumMod val="75000"/>
                              <a:lumOff val="25000"/>
                            </a:schemeClr>
                          </a:solidFill>
                        </a:rPr>
                      </a:br>
                      <a:r>
                        <a:rPr lang="en-US" sz="1300" b="0" dirty="0">
                          <a:solidFill>
                            <a:schemeClr val="tx1">
                              <a:lumMod val="75000"/>
                              <a:lumOff val="25000"/>
                            </a:schemeClr>
                          </a:solidFill>
                        </a:rPr>
                        <a:t>Renewal / Decommission</a:t>
                      </a:r>
                    </a:p>
                  </a:txBody>
                  <a:tcPr marL="88751" marR="88751" marT="44375" marB="44375" anchor="ctr">
                    <a:solidFill>
                      <a:schemeClr val="accent5">
                        <a:lumMod val="20000"/>
                        <a:lumOff val="80000"/>
                      </a:schemeClr>
                    </a:solidFill>
                  </a:tcPr>
                </a:tc>
                <a:extLst>
                  <a:ext uri="{0D108BD9-81ED-4DB2-BD59-A6C34878D82A}">
                    <a16:rowId xmlns:a16="http://schemas.microsoft.com/office/drawing/2014/main" val="10000"/>
                  </a:ext>
                </a:extLst>
              </a:tr>
              <a:tr h="478822">
                <a:tc>
                  <a:txBody>
                    <a:bodyPr/>
                    <a:lstStyle/>
                    <a:p>
                      <a:r>
                        <a:rPr lang="en-US" sz="1300" b="1" dirty="0">
                          <a:solidFill>
                            <a:schemeClr val="tx1">
                              <a:lumMod val="75000"/>
                              <a:lumOff val="25000"/>
                            </a:schemeClr>
                          </a:solidFill>
                        </a:rPr>
                        <a:t>Asset Owner</a:t>
                      </a:r>
                    </a:p>
                  </a:txBody>
                  <a:tcPr marL="88751" marR="88751" marT="44375" marB="44375" anchor="ctr">
                    <a:solidFill>
                      <a:schemeClr val="accent5">
                        <a:lumMod val="20000"/>
                        <a:lumOff val="80000"/>
                      </a:schemeClr>
                    </a:solidFill>
                  </a:tcPr>
                </a:tc>
                <a:tc>
                  <a:txBody>
                    <a:bodyPr/>
                    <a:lstStyle/>
                    <a:p>
                      <a:endParaRPr lang="en-US" sz="1100" dirty="0">
                        <a:solidFill>
                          <a:schemeClr val="tx1">
                            <a:lumMod val="75000"/>
                            <a:lumOff val="25000"/>
                          </a:schemeClr>
                        </a:solidFill>
                      </a:endParaRPr>
                    </a:p>
                  </a:txBody>
                  <a:tcPr marL="88751" marR="88751" marT="44375" marB="44375" anchor="ctr"/>
                </a:tc>
                <a:tc>
                  <a:txBody>
                    <a:bodyPr/>
                    <a:lstStyle/>
                    <a:p>
                      <a:endParaRPr lang="en-US" sz="1100" dirty="0">
                        <a:solidFill>
                          <a:schemeClr val="tx1">
                            <a:lumMod val="75000"/>
                            <a:lumOff val="25000"/>
                          </a:schemeClr>
                        </a:solidFill>
                      </a:endParaRPr>
                    </a:p>
                  </a:txBody>
                  <a:tcPr marL="88751" marR="88751" marT="44375" marB="44375" anchor="ctr"/>
                </a:tc>
                <a:tc>
                  <a:txBody>
                    <a:bodyPr/>
                    <a:lstStyle/>
                    <a:p>
                      <a:endParaRPr lang="en-US" sz="1100" dirty="0">
                        <a:solidFill>
                          <a:schemeClr val="tx1">
                            <a:lumMod val="75000"/>
                            <a:lumOff val="25000"/>
                          </a:schemeClr>
                        </a:solidFill>
                      </a:endParaRPr>
                    </a:p>
                  </a:txBody>
                  <a:tcPr marL="88751" marR="88751" marT="44375" marB="4437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lumMod val="75000"/>
                            <a:lumOff val="25000"/>
                          </a:schemeClr>
                        </a:solidFill>
                      </a:endParaRPr>
                    </a:p>
                  </a:txBody>
                  <a:tcPr marL="88751" marR="88751" marT="44375" marB="44375" anchor="ctr">
                    <a:noFill/>
                  </a:tcPr>
                </a:tc>
                <a:tc>
                  <a:txBody>
                    <a:bodyPr/>
                    <a:lstStyle/>
                    <a:p>
                      <a:endParaRPr lang="en-US" sz="1100" dirty="0">
                        <a:solidFill>
                          <a:schemeClr val="tx1">
                            <a:lumMod val="75000"/>
                            <a:lumOff val="25000"/>
                          </a:schemeClr>
                        </a:solidFill>
                      </a:endParaRPr>
                    </a:p>
                  </a:txBody>
                  <a:tcPr marL="88751" marR="88751" marT="44375" marB="44375" anchor="ctr">
                    <a:noFill/>
                  </a:tcPr>
                </a:tc>
                <a:extLst>
                  <a:ext uri="{0D108BD9-81ED-4DB2-BD59-A6C34878D82A}">
                    <a16:rowId xmlns:a16="http://schemas.microsoft.com/office/drawing/2014/main" val="10003"/>
                  </a:ext>
                </a:extLst>
              </a:tr>
              <a:tr h="492162">
                <a:tc>
                  <a:txBody>
                    <a:bodyPr/>
                    <a:lstStyle/>
                    <a:p>
                      <a:r>
                        <a:rPr lang="en-US" sz="1300" b="1" dirty="0">
                          <a:solidFill>
                            <a:schemeClr val="tx1">
                              <a:lumMod val="75000"/>
                              <a:lumOff val="25000"/>
                            </a:schemeClr>
                          </a:solidFill>
                        </a:rPr>
                        <a:t>Asset Operator</a:t>
                      </a:r>
                    </a:p>
                  </a:txBody>
                  <a:tcPr marL="88751" marR="88751" marT="44375" marB="44375" anchor="ctr">
                    <a:solidFill>
                      <a:schemeClr val="accent5">
                        <a:lumMod val="20000"/>
                        <a:lumOff val="80000"/>
                      </a:schemeClr>
                    </a:solidFill>
                  </a:tcPr>
                </a:tc>
                <a:tc>
                  <a:txBody>
                    <a:bodyPr/>
                    <a:lstStyle/>
                    <a:p>
                      <a:endParaRPr lang="en-US" sz="1100" dirty="0">
                        <a:solidFill>
                          <a:schemeClr val="tx1">
                            <a:lumMod val="75000"/>
                            <a:lumOff val="25000"/>
                          </a:schemeClr>
                        </a:solidFill>
                      </a:endParaRPr>
                    </a:p>
                  </a:txBody>
                  <a:tcPr marL="88751" marR="88751" marT="44375" marB="44375" anchor="ctr"/>
                </a:tc>
                <a:tc>
                  <a:txBody>
                    <a:bodyPr/>
                    <a:lstStyle/>
                    <a:p>
                      <a:endParaRPr lang="en-US" sz="1100" dirty="0">
                        <a:solidFill>
                          <a:schemeClr val="tx1">
                            <a:lumMod val="75000"/>
                            <a:lumOff val="25000"/>
                          </a:schemeClr>
                        </a:solidFill>
                      </a:endParaRPr>
                    </a:p>
                  </a:txBody>
                  <a:tcPr marL="88751" marR="88751" marT="44375" marB="44375" anchor="ctr"/>
                </a:tc>
                <a:tc>
                  <a:txBody>
                    <a:bodyPr/>
                    <a:lstStyle/>
                    <a:p>
                      <a:endParaRPr lang="en-US" sz="1100" dirty="0">
                        <a:solidFill>
                          <a:schemeClr val="tx1">
                            <a:lumMod val="75000"/>
                            <a:lumOff val="25000"/>
                          </a:schemeClr>
                        </a:solidFill>
                      </a:endParaRPr>
                    </a:p>
                  </a:txBody>
                  <a:tcPr marL="88751" marR="88751" marT="44375" marB="4437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lumMod val="75000"/>
                            <a:lumOff val="25000"/>
                          </a:schemeClr>
                        </a:solidFill>
                      </a:endParaRPr>
                    </a:p>
                  </a:txBody>
                  <a:tcPr marL="88751" marR="88751" marT="44375" marB="44375" anchor="ctr">
                    <a:noFill/>
                  </a:tcPr>
                </a:tc>
                <a:tc>
                  <a:txBody>
                    <a:bodyPr/>
                    <a:lstStyle/>
                    <a:p>
                      <a:endParaRPr lang="en-US" sz="1100" dirty="0">
                        <a:solidFill>
                          <a:schemeClr val="tx1">
                            <a:lumMod val="75000"/>
                            <a:lumOff val="25000"/>
                          </a:schemeClr>
                        </a:solidFill>
                      </a:endParaRPr>
                    </a:p>
                  </a:txBody>
                  <a:tcPr marL="88751" marR="88751" marT="44375" marB="44375" anchor="ctr">
                    <a:noFill/>
                  </a:tcPr>
                </a:tc>
                <a:extLst>
                  <a:ext uri="{0D108BD9-81ED-4DB2-BD59-A6C34878D82A}">
                    <a16:rowId xmlns:a16="http://schemas.microsoft.com/office/drawing/2014/main" val="2153280704"/>
                  </a:ext>
                </a:extLst>
              </a:tr>
              <a:tr h="492650">
                <a:tc>
                  <a:txBody>
                    <a:bodyPr/>
                    <a:lstStyle/>
                    <a:p>
                      <a:r>
                        <a:rPr lang="en-US" sz="1300" b="1" dirty="0">
                          <a:solidFill>
                            <a:schemeClr val="tx1">
                              <a:lumMod val="75000"/>
                              <a:lumOff val="25000"/>
                            </a:schemeClr>
                          </a:solidFill>
                        </a:rPr>
                        <a:t>Integration Supplier / EPC</a:t>
                      </a:r>
                    </a:p>
                  </a:txBody>
                  <a:tcPr marL="88751" marR="88751" marT="44375" marB="44375" anchor="ctr">
                    <a:solidFill>
                      <a:schemeClr val="accent5">
                        <a:lumMod val="20000"/>
                        <a:lumOff val="80000"/>
                      </a:schemeClr>
                    </a:solidFill>
                  </a:tcPr>
                </a:tc>
                <a:tc>
                  <a:txBody>
                    <a:bodyPr/>
                    <a:lstStyle/>
                    <a:p>
                      <a:endParaRPr lang="en-US" sz="1100" dirty="0">
                        <a:solidFill>
                          <a:schemeClr val="tx1">
                            <a:lumMod val="75000"/>
                            <a:lumOff val="25000"/>
                          </a:schemeClr>
                        </a:solidFill>
                      </a:endParaRPr>
                    </a:p>
                  </a:txBody>
                  <a:tcPr marL="88751" marR="88751" marT="44375" marB="44375" anchor="ctr"/>
                </a:tc>
                <a:tc>
                  <a:txBody>
                    <a:bodyPr/>
                    <a:lstStyle/>
                    <a:p>
                      <a:endParaRPr lang="en-US" sz="1100" dirty="0">
                        <a:solidFill>
                          <a:schemeClr val="tx1">
                            <a:lumMod val="75000"/>
                            <a:lumOff val="25000"/>
                          </a:schemeClr>
                        </a:solidFill>
                      </a:endParaRPr>
                    </a:p>
                  </a:txBody>
                  <a:tcPr marL="88751" marR="88751" marT="44375" marB="44375" anchor="ctr"/>
                </a:tc>
                <a:tc>
                  <a:txBody>
                    <a:bodyPr/>
                    <a:lstStyle/>
                    <a:p>
                      <a:endParaRPr lang="en-US" sz="1100" dirty="0">
                        <a:solidFill>
                          <a:schemeClr val="tx1">
                            <a:lumMod val="75000"/>
                            <a:lumOff val="25000"/>
                          </a:schemeClr>
                        </a:solidFill>
                      </a:endParaRPr>
                    </a:p>
                  </a:txBody>
                  <a:tcPr marL="88751" marR="88751" marT="44375" marB="4437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lumMod val="75000"/>
                            <a:lumOff val="25000"/>
                          </a:schemeClr>
                        </a:solidFill>
                      </a:endParaRPr>
                    </a:p>
                  </a:txBody>
                  <a:tcPr marL="88751" marR="88751" marT="44375" marB="44375" anchor="ctr">
                    <a:noFill/>
                  </a:tcPr>
                </a:tc>
                <a:tc>
                  <a:txBody>
                    <a:bodyPr/>
                    <a:lstStyle/>
                    <a:p>
                      <a:endParaRPr lang="en-US" sz="1100" dirty="0">
                        <a:solidFill>
                          <a:schemeClr val="tx1">
                            <a:lumMod val="75000"/>
                            <a:lumOff val="25000"/>
                          </a:schemeClr>
                        </a:solidFill>
                      </a:endParaRPr>
                    </a:p>
                  </a:txBody>
                  <a:tcPr marL="88751" marR="88751" marT="44375" marB="44375" anchor="ctr">
                    <a:noFill/>
                  </a:tcPr>
                </a:tc>
                <a:extLst>
                  <a:ext uri="{0D108BD9-81ED-4DB2-BD59-A6C34878D82A}">
                    <a16:rowId xmlns:a16="http://schemas.microsoft.com/office/drawing/2014/main" val="10004"/>
                  </a:ext>
                </a:extLst>
              </a:tr>
              <a:tr h="492650">
                <a:tc>
                  <a:txBody>
                    <a:bodyPr/>
                    <a:lstStyle/>
                    <a:p>
                      <a:r>
                        <a:rPr lang="en-US" sz="1300" b="1" dirty="0">
                          <a:solidFill>
                            <a:schemeClr val="tx1">
                              <a:lumMod val="75000"/>
                              <a:lumOff val="25000"/>
                            </a:schemeClr>
                          </a:solidFill>
                        </a:rPr>
                        <a:t>Product Supplier</a:t>
                      </a:r>
                    </a:p>
                  </a:txBody>
                  <a:tcPr marL="88751" marR="88751" marT="44375" marB="44375" anchor="ctr">
                    <a:solidFill>
                      <a:schemeClr val="accent5">
                        <a:lumMod val="20000"/>
                        <a:lumOff val="80000"/>
                      </a:schemeClr>
                    </a:solidFill>
                  </a:tcPr>
                </a:tc>
                <a:tc>
                  <a:txBody>
                    <a:bodyPr/>
                    <a:lstStyle/>
                    <a:p>
                      <a:endParaRPr lang="en-US" sz="1100" dirty="0">
                        <a:solidFill>
                          <a:schemeClr val="tx1">
                            <a:lumMod val="75000"/>
                            <a:lumOff val="25000"/>
                          </a:schemeClr>
                        </a:solidFill>
                      </a:endParaRPr>
                    </a:p>
                  </a:txBody>
                  <a:tcPr marL="88751" marR="88751" marT="44375" marB="44375" anchor="ctr"/>
                </a:tc>
                <a:tc>
                  <a:txBody>
                    <a:bodyPr/>
                    <a:lstStyle/>
                    <a:p>
                      <a:endParaRPr lang="en-US" sz="1100" dirty="0">
                        <a:solidFill>
                          <a:schemeClr val="tx1">
                            <a:lumMod val="75000"/>
                            <a:lumOff val="25000"/>
                          </a:schemeClr>
                        </a:solidFill>
                      </a:endParaRPr>
                    </a:p>
                  </a:txBody>
                  <a:tcPr marL="88751" marR="88751" marT="44375" marB="44375" anchor="ctr"/>
                </a:tc>
                <a:tc>
                  <a:txBody>
                    <a:bodyPr/>
                    <a:lstStyle/>
                    <a:p>
                      <a:endParaRPr lang="en-US" sz="1100" dirty="0">
                        <a:solidFill>
                          <a:schemeClr val="tx1">
                            <a:lumMod val="75000"/>
                            <a:lumOff val="25000"/>
                          </a:schemeClr>
                        </a:solidFill>
                      </a:endParaRPr>
                    </a:p>
                  </a:txBody>
                  <a:tcPr marL="88751" marR="88751" marT="44375" marB="4437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lumMod val="75000"/>
                            <a:lumOff val="25000"/>
                          </a:schemeClr>
                        </a:solidFill>
                      </a:endParaRPr>
                    </a:p>
                  </a:txBody>
                  <a:tcPr marL="88751" marR="88751" marT="44375" marB="44375" anchor="ctr">
                    <a:noFill/>
                  </a:tcPr>
                </a:tc>
                <a:tc>
                  <a:txBody>
                    <a:bodyPr/>
                    <a:lstStyle/>
                    <a:p>
                      <a:endParaRPr lang="en-US" sz="1100" dirty="0">
                        <a:solidFill>
                          <a:schemeClr val="tx1">
                            <a:lumMod val="75000"/>
                            <a:lumOff val="25000"/>
                          </a:schemeClr>
                        </a:solidFill>
                      </a:endParaRPr>
                    </a:p>
                  </a:txBody>
                  <a:tcPr marL="88751" marR="88751" marT="44375" marB="44375" anchor="ctr">
                    <a:noFill/>
                  </a:tcPr>
                </a:tc>
                <a:extLst>
                  <a:ext uri="{0D108BD9-81ED-4DB2-BD59-A6C34878D82A}">
                    <a16:rowId xmlns:a16="http://schemas.microsoft.com/office/drawing/2014/main" val="10005"/>
                  </a:ext>
                </a:extLst>
              </a:tr>
              <a:tr h="492650">
                <a:tc>
                  <a:txBody>
                    <a:bodyPr/>
                    <a:lstStyle/>
                    <a:p>
                      <a:r>
                        <a:rPr lang="en-US" sz="1300" b="1" dirty="0">
                          <a:solidFill>
                            <a:schemeClr val="tx1">
                              <a:lumMod val="75000"/>
                              <a:lumOff val="25000"/>
                            </a:schemeClr>
                          </a:solidFill>
                        </a:rPr>
                        <a:t>Maintenance</a:t>
                      </a:r>
                      <a:br>
                        <a:rPr lang="en-US" sz="1300" b="1" dirty="0">
                          <a:solidFill>
                            <a:schemeClr val="tx1">
                              <a:lumMod val="75000"/>
                              <a:lumOff val="25000"/>
                            </a:schemeClr>
                          </a:solidFill>
                        </a:rPr>
                      </a:br>
                      <a:r>
                        <a:rPr lang="en-US" sz="1300" b="1" dirty="0">
                          <a:solidFill>
                            <a:schemeClr val="tx1">
                              <a:lumMod val="75000"/>
                              <a:lumOff val="25000"/>
                            </a:schemeClr>
                          </a:solidFill>
                        </a:rPr>
                        <a:t>(in/out-source)</a:t>
                      </a:r>
                    </a:p>
                  </a:txBody>
                  <a:tcPr marL="88751" marR="88751" marT="44375" marB="44375" anchor="ctr">
                    <a:solidFill>
                      <a:schemeClr val="accent5">
                        <a:lumMod val="20000"/>
                        <a:lumOff val="80000"/>
                      </a:schemeClr>
                    </a:solidFill>
                  </a:tcPr>
                </a:tc>
                <a:tc>
                  <a:txBody>
                    <a:bodyPr/>
                    <a:lstStyle/>
                    <a:p>
                      <a:endParaRPr lang="en-US" sz="1100" dirty="0">
                        <a:solidFill>
                          <a:schemeClr val="tx1">
                            <a:lumMod val="75000"/>
                            <a:lumOff val="25000"/>
                          </a:schemeClr>
                        </a:solidFill>
                      </a:endParaRPr>
                    </a:p>
                  </a:txBody>
                  <a:tcPr marL="88751" marR="88751" marT="44375" marB="44375" anchor="ctr"/>
                </a:tc>
                <a:tc>
                  <a:txBody>
                    <a:bodyPr/>
                    <a:lstStyle/>
                    <a:p>
                      <a:endParaRPr lang="en-US" sz="1100" dirty="0">
                        <a:solidFill>
                          <a:schemeClr val="tx1">
                            <a:lumMod val="75000"/>
                            <a:lumOff val="25000"/>
                          </a:schemeClr>
                        </a:solidFill>
                      </a:endParaRPr>
                    </a:p>
                  </a:txBody>
                  <a:tcPr marL="88751" marR="88751" marT="44375" marB="44375" anchor="ctr"/>
                </a:tc>
                <a:tc>
                  <a:txBody>
                    <a:bodyPr/>
                    <a:lstStyle/>
                    <a:p>
                      <a:endParaRPr lang="en-US" sz="1100" dirty="0">
                        <a:solidFill>
                          <a:schemeClr val="tx1">
                            <a:lumMod val="75000"/>
                            <a:lumOff val="25000"/>
                          </a:schemeClr>
                        </a:solidFill>
                      </a:endParaRPr>
                    </a:p>
                  </a:txBody>
                  <a:tcPr marL="88751" marR="88751" marT="44375" marB="4437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lumMod val="75000"/>
                            <a:lumOff val="25000"/>
                          </a:schemeClr>
                        </a:solidFill>
                      </a:endParaRPr>
                    </a:p>
                  </a:txBody>
                  <a:tcPr marL="88751" marR="88751" marT="44375" marB="44375" anchor="ctr">
                    <a:noFill/>
                  </a:tcPr>
                </a:tc>
                <a:tc>
                  <a:txBody>
                    <a:bodyPr/>
                    <a:lstStyle/>
                    <a:p>
                      <a:endParaRPr lang="en-US" sz="1100" dirty="0">
                        <a:solidFill>
                          <a:schemeClr val="tx1">
                            <a:lumMod val="75000"/>
                            <a:lumOff val="25000"/>
                          </a:schemeClr>
                        </a:solidFill>
                      </a:endParaRPr>
                    </a:p>
                  </a:txBody>
                  <a:tcPr marL="88751" marR="88751" marT="44375" marB="44375" anchor="ctr">
                    <a:noFill/>
                  </a:tcPr>
                </a:tc>
                <a:extLst>
                  <a:ext uri="{0D108BD9-81ED-4DB2-BD59-A6C34878D82A}">
                    <a16:rowId xmlns:a16="http://schemas.microsoft.com/office/drawing/2014/main" val="10006"/>
                  </a:ext>
                </a:extLst>
              </a:tr>
            </a:tbl>
          </a:graphicData>
        </a:graphic>
      </p:graphicFrame>
      <p:sp>
        <p:nvSpPr>
          <p:cNvPr id="8" name="Rectangle 7">
            <a:extLst>
              <a:ext uri="{FF2B5EF4-FFF2-40B4-BE49-F238E27FC236}">
                <a16:creationId xmlns:a16="http://schemas.microsoft.com/office/drawing/2014/main" id="{8EA10F35-495B-4A8C-8434-E99CA8BF9817}"/>
              </a:ext>
            </a:extLst>
          </p:cNvPr>
          <p:cNvSpPr/>
          <p:nvPr/>
        </p:nvSpPr>
        <p:spPr>
          <a:xfrm>
            <a:off x="3580548" y="2932258"/>
            <a:ext cx="6703510" cy="260815"/>
          </a:xfrm>
          <a:prstGeom prst="rect">
            <a:avLst/>
          </a:prstGeom>
          <a:solidFill>
            <a:srgbClr val="00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dirty="0"/>
          </a:p>
        </p:txBody>
      </p:sp>
      <p:sp>
        <p:nvSpPr>
          <p:cNvPr id="9" name="Rectangle 8">
            <a:extLst>
              <a:ext uri="{FF2B5EF4-FFF2-40B4-BE49-F238E27FC236}">
                <a16:creationId xmlns:a16="http://schemas.microsoft.com/office/drawing/2014/main" id="{F34B6822-9EE6-4FC3-A81C-95D5AD91CBC4}"/>
              </a:ext>
            </a:extLst>
          </p:cNvPr>
          <p:cNvSpPr/>
          <p:nvPr/>
        </p:nvSpPr>
        <p:spPr>
          <a:xfrm>
            <a:off x="4695397" y="4433428"/>
            <a:ext cx="654001" cy="260815"/>
          </a:xfrm>
          <a:prstGeom prst="rect">
            <a:avLst/>
          </a:prstGeom>
          <a:pattFill prst="dkVert">
            <a:fgClr>
              <a:srgbClr val="003F6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10" name="Rectangle 9">
            <a:extLst>
              <a:ext uri="{FF2B5EF4-FFF2-40B4-BE49-F238E27FC236}">
                <a16:creationId xmlns:a16="http://schemas.microsoft.com/office/drawing/2014/main" id="{2425B79C-A236-4208-AC3D-C8F3CF259781}"/>
              </a:ext>
            </a:extLst>
          </p:cNvPr>
          <p:cNvSpPr/>
          <p:nvPr/>
        </p:nvSpPr>
        <p:spPr>
          <a:xfrm>
            <a:off x="5427330" y="4414464"/>
            <a:ext cx="2246471" cy="292090"/>
          </a:xfrm>
          <a:prstGeom prst="rect">
            <a:avLst/>
          </a:prstGeom>
          <a:solidFill>
            <a:srgbClr val="00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11" name="Rectangle 10">
            <a:extLst>
              <a:ext uri="{FF2B5EF4-FFF2-40B4-BE49-F238E27FC236}">
                <a16:creationId xmlns:a16="http://schemas.microsoft.com/office/drawing/2014/main" id="{04D1B32E-F4D8-4739-A913-4C7D8F5ABB98}"/>
              </a:ext>
            </a:extLst>
          </p:cNvPr>
          <p:cNvSpPr/>
          <p:nvPr/>
        </p:nvSpPr>
        <p:spPr>
          <a:xfrm>
            <a:off x="4406066" y="3911734"/>
            <a:ext cx="3267735" cy="283468"/>
          </a:xfrm>
          <a:prstGeom prst="rect">
            <a:avLst/>
          </a:prstGeom>
          <a:solidFill>
            <a:srgbClr val="00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12" name="Rectangle 11">
            <a:extLst>
              <a:ext uri="{FF2B5EF4-FFF2-40B4-BE49-F238E27FC236}">
                <a16:creationId xmlns:a16="http://schemas.microsoft.com/office/drawing/2014/main" id="{62233C92-76EA-459F-B49A-25239E7D764C}"/>
              </a:ext>
            </a:extLst>
          </p:cNvPr>
          <p:cNvSpPr/>
          <p:nvPr/>
        </p:nvSpPr>
        <p:spPr>
          <a:xfrm>
            <a:off x="8923420" y="3422963"/>
            <a:ext cx="687541" cy="260815"/>
          </a:xfrm>
          <a:prstGeom prst="rect">
            <a:avLst/>
          </a:prstGeom>
          <a:pattFill prst="dkVert">
            <a:fgClr>
              <a:srgbClr val="003F6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13" name="Rectangle 12">
            <a:extLst>
              <a:ext uri="{FF2B5EF4-FFF2-40B4-BE49-F238E27FC236}">
                <a16:creationId xmlns:a16="http://schemas.microsoft.com/office/drawing/2014/main" id="{FF7794FB-BBD3-4650-B04D-76C9C4BA90B3}"/>
              </a:ext>
            </a:extLst>
          </p:cNvPr>
          <p:cNvSpPr/>
          <p:nvPr/>
        </p:nvSpPr>
        <p:spPr>
          <a:xfrm>
            <a:off x="7543641" y="3420580"/>
            <a:ext cx="1367758" cy="260816"/>
          </a:xfrm>
          <a:prstGeom prst="rect">
            <a:avLst/>
          </a:prstGeom>
          <a:solidFill>
            <a:srgbClr val="00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14" name="Rectangle 13">
            <a:extLst>
              <a:ext uri="{FF2B5EF4-FFF2-40B4-BE49-F238E27FC236}">
                <a16:creationId xmlns:a16="http://schemas.microsoft.com/office/drawing/2014/main" id="{51AFC82F-455C-4798-8331-980305B5A291}"/>
              </a:ext>
            </a:extLst>
          </p:cNvPr>
          <p:cNvSpPr/>
          <p:nvPr/>
        </p:nvSpPr>
        <p:spPr>
          <a:xfrm>
            <a:off x="3746070" y="3911735"/>
            <a:ext cx="574702" cy="283468"/>
          </a:xfrm>
          <a:prstGeom prst="rect">
            <a:avLst/>
          </a:prstGeom>
          <a:pattFill prst="dkVert">
            <a:fgClr>
              <a:srgbClr val="003F6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15" name="Content Placeholder 10">
            <a:extLst>
              <a:ext uri="{FF2B5EF4-FFF2-40B4-BE49-F238E27FC236}">
                <a16:creationId xmlns:a16="http://schemas.microsoft.com/office/drawing/2014/main" id="{D6D0BC17-5B63-43D5-922B-77FD10684791}"/>
              </a:ext>
            </a:extLst>
          </p:cNvPr>
          <p:cNvSpPr>
            <a:spLocks noGrp="1"/>
          </p:cNvSpPr>
          <p:nvPr>
            <p:ph idx="1"/>
          </p:nvPr>
        </p:nvSpPr>
        <p:spPr>
          <a:xfrm>
            <a:off x="889348" y="1393125"/>
            <a:ext cx="10058400" cy="505659"/>
          </a:xfrm>
        </p:spPr>
        <p:txBody>
          <a:bodyPr>
            <a:noAutofit/>
          </a:bodyPr>
          <a:lstStyle/>
          <a:p>
            <a:pPr marL="0" indent="0">
              <a:buNone/>
            </a:pPr>
            <a:r>
              <a:rPr lang="en-US" sz="2000" b="1" dirty="0">
                <a:latin typeface="Aptos" panose="020B0004020202020204" pitchFamily="34" charset="0"/>
              </a:rPr>
              <a:t>Each Principal Role is engaged to a different degree as the ACS lifecycle progresses</a:t>
            </a:r>
            <a:r>
              <a:rPr lang="en-US" sz="1765" dirty="0"/>
              <a:t>.</a:t>
            </a:r>
            <a:endParaRPr lang="en-US" sz="1588" dirty="0"/>
          </a:p>
        </p:txBody>
      </p:sp>
      <p:sp>
        <p:nvSpPr>
          <p:cNvPr id="16" name="Rectangle 15">
            <a:extLst>
              <a:ext uri="{FF2B5EF4-FFF2-40B4-BE49-F238E27FC236}">
                <a16:creationId xmlns:a16="http://schemas.microsoft.com/office/drawing/2014/main" id="{6357E92D-3ED9-4230-ABF9-EF3214776D4C}"/>
              </a:ext>
            </a:extLst>
          </p:cNvPr>
          <p:cNvSpPr/>
          <p:nvPr/>
        </p:nvSpPr>
        <p:spPr>
          <a:xfrm>
            <a:off x="7381614" y="4933298"/>
            <a:ext cx="2902443" cy="292089"/>
          </a:xfrm>
          <a:prstGeom prst="rect">
            <a:avLst/>
          </a:prstGeom>
          <a:solidFill>
            <a:srgbClr val="00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17" name="Rectangle 16">
            <a:extLst>
              <a:ext uri="{FF2B5EF4-FFF2-40B4-BE49-F238E27FC236}">
                <a16:creationId xmlns:a16="http://schemas.microsoft.com/office/drawing/2014/main" id="{C74FCACF-00BB-4A1E-A308-7BD832D28A19}"/>
              </a:ext>
            </a:extLst>
          </p:cNvPr>
          <p:cNvSpPr/>
          <p:nvPr/>
        </p:nvSpPr>
        <p:spPr>
          <a:xfrm>
            <a:off x="6632255" y="4947707"/>
            <a:ext cx="673601" cy="263149"/>
          </a:xfrm>
          <a:prstGeom prst="rect">
            <a:avLst/>
          </a:prstGeom>
          <a:pattFill prst="dkVert">
            <a:fgClr>
              <a:srgbClr val="003F6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19" name="Rectangle 18">
            <a:extLst>
              <a:ext uri="{FF2B5EF4-FFF2-40B4-BE49-F238E27FC236}">
                <a16:creationId xmlns:a16="http://schemas.microsoft.com/office/drawing/2014/main" id="{6FDD56D9-54AA-4C0A-924E-AD5A84653718}"/>
              </a:ext>
            </a:extLst>
          </p:cNvPr>
          <p:cNvSpPr/>
          <p:nvPr/>
        </p:nvSpPr>
        <p:spPr>
          <a:xfrm>
            <a:off x="8778319" y="3932477"/>
            <a:ext cx="196581" cy="283468"/>
          </a:xfrm>
          <a:prstGeom prst="rect">
            <a:avLst/>
          </a:prstGeom>
          <a:pattFill prst="dkVert">
            <a:fgClr>
              <a:srgbClr val="003F6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20" name="Rectangle 19">
            <a:extLst>
              <a:ext uri="{FF2B5EF4-FFF2-40B4-BE49-F238E27FC236}">
                <a16:creationId xmlns:a16="http://schemas.microsoft.com/office/drawing/2014/main" id="{A44B290A-437B-4813-A6A4-A18B21D50CF7}"/>
              </a:ext>
            </a:extLst>
          </p:cNvPr>
          <p:cNvSpPr/>
          <p:nvPr/>
        </p:nvSpPr>
        <p:spPr>
          <a:xfrm>
            <a:off x="6107410" y="2928329"/>
            <a:ext cx="1069158" cy="260814"/>
          </a:xfrm>
          <a:prstGeom prst="rect">
            <a:avLst/>
          </a:prstGeom>
          <a:pattFill prst="dkVert">
            <a:fgClr>
              <a:srgbClr val="003F6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21" name="Rectangle 20">
            <a:extLst>
              <a:ext uri="{FF2B5EF4-FFF2-40B4-BE49-F238E27FC236}">
                <a16:creationId xmlns:a16="http://schemas.microsoft.com/office/drawing/2014/main" id="{C26CD899-C0BE-4960-B540-3CD9CEE84D40}"/>
              </a:ext>
            </a:extLst>
          </p:cNvPr>
          <p:cNvSpPr/>
          <p:nvPr/>
        </p:nvSpPr>
        <p:spPr>
          <a:xfrm>
            <a:off x="7724086" y="4426606"/>
            <a:ext cx="1187314" cy="266082"/>
          </a:xfrm>
          <a:prstGeom prst="rect">
            <a:avLst/>
          </a:prstGeom>
          <a:pattFill prst="dkVert">
            <a:fgClr>
              <a:srgbClr val="003F6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22" name="Rectangle 21">
            <a:extLst>
              <a:ext uri="{FF2B5EF4-FFF2-40B4-BE49-F238E27FC236}">
                <a16:creationId xmlns:a16="http://schemas.microsoft.com/office/drawing/2014/main" id="{2232D0CD-1930-45CE-A1DB-F19814F1865B}"/>
              </a:ext>
            </a:extLst>
          </p:cNvPr>
          <p:cNvSpPr/>
          <p:nvPr/>
        </p:nvSpPr>
        <p:spPr>
          <a:xfrm>
            <a:off x="7185105" y="3413354"/>
            <a:ext cx="327143" cy="267894"/>
          </a:xfrm>
          <a:prstGeom prst="rect">
            <a:avLst/>
          </a:prstGeom>
          <a:pattFill prst="dkVert">
            <a:fgClr>
              <a:srgbClr val="003F6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23" name="Rectangle 22">
            <a:extLst>
              <a:ext uri="{FF2B5EF4-FFF2-40B4-BE49-F238E27FC236}">
                <a16:creationId xmlns:a16="http://schemas.microsoft.com/office/drawing/2014/main" id="{20DD7044-2A3F-4499-B271-4446ECF71DEA}"/>
              </a:ext>
            </a:extLst>
          </p:cNvPr>
          <p:cNvSpPr/>
          <p:nvPr/>
        </p:nvSpPr>
        <p:spPr>
          <a:xfrm>
            <a:off x="8943156" y="4420327"/>
            <a:ext cx="640691" cy="259398"/>
          </a:xfrm>
          <a:prstGeom prst="rect">
            <a:avLst/>
          </a:prstGeom>
          <a:solidFill>
            <a:schemeClr val="bg1"/>
          </a:solidFill>
          <a:ln w="25400">
            <a:solidFill>
              <a:srgbClr val="003F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24" name="Rectangle 23">
            <a:extLst>
              <a:ext uri="{FF2B5EF4-FFF2-40B4-BE49-F238E27FC236}">
                <a16:creationId xmlns:a16="http://schemas.microsoft.com/office/drawing/2014/main" id="{505F2B23-9635-463C-83B1-B0D89425FEAB}"/>
              </a:ext>
            </a:extLst>
          </p:cNvPr>
          <p:cNvSpPr/>
          <p:nvPr/>
        </p:nvSpPr>
        <p:spPr>
          <a:xfrm>
            <a:off x="8984629" y="3943128"/>
            <a:ext cx="640691" cy="259398"/>
          </a:xfrm>
          <a:prstGeom prst="rect">
            <a:avLst/>
          </a:prstGeom>
          <a:solidFill>
            <a:schemeClr val="bg1"/>
          </a:solidFill>
          <a:ln w="25400">
            <a:solidFill>
              <a:srgbClr val="003F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0"/>
          </a:p>
        </p:txBody>
      </p:sp>
      <p:sp>
        <p:nvSpPr>
          <p:cNvPr id="3" name="Arrow: Down 2">
            <a:extLst>
              <a:ext uri="{FF2B5EF4-FFF2-40B4-BE49-F238E27FC236}">
                <a16:creationId xmlns:a16="http://schemas.microsoft.com/office/drawing/2014/main" id="{8400A9E3-7FC8-456C-B1A9-EBC3A21EFEC3}"/>
              </a:ext>
            </a:extLst>
          </p:cNvPr>
          <p:cNvSpPr/>
          <p:nvPr/>
        </p:nvSpPr>
        <p:spPr bwMode="auto">
          <a:xfrm>
            <a:off x="4329679" y="3155252"/>
            <a:ext cx="167254" cy="869043"/>
          </a:xfrm>
          <a:prstGeom prst="downArrow">
            <a:avLst/>
          </a:prstGeom>
          <a:gradFill>
            <a:gsLst>
              <a:gs pos="0">
                <a:srgbClr val="FFFFFF"/>
              </a:gs>
              <a:gs pos="84000">
                <a:srgbClr val="FF0000">
                  <a:alpha val="67000"/>
                </a:srgbClr>
              </a:gs>
              <a:gs pos="62000">
                <a:srgbClr val="FFFFFF"/>
              </a:gs>
              <a:gs pos="100000">
                <a:srgbClr val="FF0000"/>
              </a:gs>
            </a:gsLst>
            <a:lin ang="5400000" scaled="1"/>
          </a:gradFill>
          <a:ln w="12700" cap="flat" cmpd="sng" algn="ctr">
            <a:solidFill>
              <a:srgbClr val="FF00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solidFill>
                <a:srgbClr val="FF0000"/>
              </a:solidFill>
              <a:latin typeface="Times" panose="02020603050405020304" pitchFamily="18" charset="0"/>
            </a:endParaRPr>
          </a:p>
        </p:txBody>
      </p:sp>
      <p:sp>
        <p:nvSpPr>
          <p:cNvPr id="4" name="TextBox 3">
            <a:extLst>
              <a:ext uri="{FF2B5EF4-FFF2-40B4-BE49-F238E27FC236}">
                <a16:creationId xmlns:a16="http://schemas.microsoft.com/office/drawing/2014/main" id="{2C0A0857-3A23-4598-BA4F-5A619CE911EB}"/>
              </a:ext>
            </a:extLst>
          </p:cNvPr>
          <p:cNvSpPr txBox="1"/>
          <p:nvPr/>
        </p:nvSpPr>
        <p:spPr>
          <a:xfrm>
            <a:off x="4501663" y="3479277"/>
            <a:ext cx="1880072" cy="336695"/>
          </a:xfrm>
          <a:prstGeom prst="rect">
            <a:avLst/>
          </a:prstGeom>
          <a:noFill/>
        </p:spPr>
        <p:txBody>
          <a:bodyPr wrap="square" rtlCol="0">
            <a:spAutoFit/>
          </a:bodyPr>
          <a:lstStyle/>
          <a:p>
            <a:r>
              <a:rPr lang="en-US" sz="1588" b="1" dirty="0">
                <a:solidFill>
                  <a:srgbClr val="FF0000"/>
                </a:solidFill>
                <a:latin typeface="+mj-lt"/>
              </a:rPr>
              <a:t>Requirements</a:t>
            </a:r>
          </a:p>
        </p:txBody>
      </p:sp>
      <p:sp>
        <p:nvSpPr>
          <p:cNvPr id="25" name="Arrow: Down 24">
            <a:extLst>
              <a:ext uri="{FF2B5EF4-FFF2-40B4-BE49-F238E27FC236}">
                <a16:creationId xmlns:a16="http://schemas.microsoft.com/office/drawing/2014/main" id="{A747412A-64C5-43A6-BE40-6795FEC6CF88}"/>
              </a:ext>
            </a:extLst>
          </p:cNvPr>
          <p:cNvSpPr/>
          <p:nvPr/>
        </p:nvSpPr>
        <p:spPr bwMode="auto">
          <a:xfrm>
            <a:off x="5095865" y="4026441"/>
            <a:ext cx="265160" cy="585207"/>
          </a:xfrm>
          <a:prstGeom prst="downArrow">
            <a:avLst/>
          </a:prstGeom>
          <a:gradFill>
            <a:gsLst>
              <a:gs pos="0">
                <a:srgbClr val="FFFFFF"/>
              </a:gs>
              <a:gs pos="37000">
                <a:schemeClr val="bg1"/>
              </a:gs>
              <a:gs pos="71000">
                <a:srgbClr val="FF0000">
                  <a:alpha val="77000"/>
                </a:srgbClr>
              </a:gs>
              <a:gs pos="100000">
                <a:srgbClr val="FF0000"/>
              </a:gs>
            </a:gsLst>
            <a:lin ang="5400000" scaled="1"/>
          </a:gradFill>
          <a:ln w="12700" cap="flat" cmpd="sng" algn="ctr">
            <a:solidFill>
              <a:srgbClr val="FF00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74" name="Arrow: Down 73">
            <a:extLst>
              <a:ext uri="{FF2B5EF4-FFF2-40B4-BE49-F238E27FC236}">
                <a16:creationId xmlns:a16="http://schemas.microsoft.com/office/drawing/2014/main" id="{04BBCB97-2E3F-4514-97D4-2DE5B550EBE8}"/>
              </a:ext>
            </a:extLst>
          </p:cNvPr>
          <p:cNvSpPr/>
          <p:nvPr/>
        </p:nvSpPr>
        <p:spPr bwMode="auto">
          <a:xfrm flipV="1">
            <a:off x="6037376" y="3985429"/>
            <a:ext cx="419116" cy="610058"/>
          </a:xfrm>
          <a:prstGeom prst="downArrow">
            <a:avLst/>
          </a:prstGeom>
          <a:gradFill>
            <a:gsLst>
              <a:gs pos="0">
                <a:schemeClr val="bg1"/>
              </a:gs>
              <a:gs pos="62000">
                <a:srgbClr val="FF0000">
                  <a:alpha val="84000"/>
                </a:srgbClr>
              </a:gs>
              <a:gs pos="22000">
                <a:schemeClr val="bg1"/>
              </a:gs>
              <a:gs pos="100000">
                <a:srgbClr val="FF0000"/>
              </a:gs>
            </a:gsLst>
            <a:lin ang="5400000" scaled="1"/>
          </a:gradFill>
          <a:ln w="12700" cap="flat" cmpd="sng" algn="ctr">
            <a:solidFill>
              <a:srgbClr val="FF00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27" name="Arrow: Down 26">
            <a:extLst>
              <a:ext uri="{FF2B5EF4-FFF2-40B4-BE49-F238E27FC236}">
                <a16:creationId xmlns:a16="http://schemas.microsoft.com/office/drawing/2014/main" id="{751FA6A7-AD12-4C51-8E19-6596C1F818EC}"/>
              </a:ext>
            </a:extLst>
          </p:cNvPr>
          <p:cNvSpPr/>
          <p:nvPr/>
        </p:nvSpPr>
        <p:spPr bwMode="auto">
          <a:xfrm rot="10800000">
            <a:off x="7121198" y="3071669"/>
            <a:ext cx="563069" cy="881537"/>
          </a:xfrm>
          <a:prstGeom prst="downArrow">
            <a:avLst/>
          </a:prstGeom>
          <a:gradFill>
            <a:gsLst>
              <a:gs pos="0">
                <a:schemeClr val="bg1"/>
              </a:gs>
              <a:gs pos="24000">
                <a:srgbClr val="FF0000">
                  <a:alpha val="81000"/>
                </a:srgbClr>
              </a:gs>
              <a:gs pos="100000">
                <a:srgbClr val="FF0000"/>
              </a:gs>
            </a:gsLst>
            <a:lin ang="5400000" scaled="1"/>
          </a:gradFill>
          <a:ln w="12700" cap="flat" cmpd="sng" algn="ctr">
            <a:solidFill>
              <a:srgbClr val="FF00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76" name="Arrow: Down 75">
            <a:extLst>
              <a:ext uri="{FF2B5EF4-FFF2-40B4-BE49-F238E27FC236}">
                <a16:creationId xmlns:a16="http://schemas.microsoft.com/office/drawing/2014/main" id="{DF22B8F3-75A8-4E1F-833E-EF9F28EC277F}"/>
              </a:ext>
            </a:extLst>
          </p:cNvPr>
          <p:cNvSpPr/>
          <p:nvPr/>
        </p:nvSpPr>
        <p:spPr bwMode="auto">
          <a:xfrm rot="16200000">
            <a:off x="4694579" y="3759457"/>
            <a:ext cx="239981" cy="579814"/>
          </a:xfrm>
          <a:prstGeom prst="downArrow">
            <a:avLst/>
          </a:prstGeom>
          <a:gradFill>
            <a:gsLst>
              <a:gs pos="0">
                <a:srgbClr val="FFFFFF"/>
              </a:gs>
              <a:gs pos="33000">
                <a:schemeClr val="bg1"/>
              </a:gs>
              <a:gs pos="72000">
                <a:srgbClr val="FF0000">
                  <a:alpha val="83000"/>
                </a:srgbClr>
              </a:gs>
              <a:gs pos="100000">
                <a:srgbClr val="FF0000"/>
              </a:gs>
            </a:gsLst>
            <a:lin ang="5400000" scaled="1"/>
          </a:gradFill>
          <a:ln w="12700" cap="flat" cmpd="sng" algn="ctr">
            <a:solidFill>
              <a:srgbClr val="FF00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77" name="Arrow: Down 76">
            <a:extLst>
              <a:ext uri="{FF2B5EF4-FFF2-40B4-BE49-F238E27FC236}">
                <a16:creationId xmlns:a16="http://schemas.microsoft.com/office/drawing/2014/main" id="{94B9E582-AABA-4F0F-ABDB-72B316C39673}"/>
              </a:ext>
            </a:extLst>
          </p:cNvPr>
          <p:cNvSpPr/>
          <p:nvPr/>
        </p:nvSpPr>
        <p:spPr bwMode="auto">
          <a:xfrm rot="5400000" flipV="1">
            <a:off x="5553046" y="4256744"/>
            <a:ext cx="372546" cy="589233"/>
          </a:xfrm>
          <a:prstGeom prst="downArrow">
            <a:avLst/>
          </a:prstGeom>
          <a:gradFill>
            <a:gsLst>
              <a:gs pos="0">
                <a:schemeClr val="bg1"/>
              </a:gs>
              <a:gs pos="62000">
                <a:srgbClr val="FF0000">
                  <a:alpha val="84000"/>
                </a:srgbClr>
              </a:gs>
              <a:gs pos="22000">
                <a:schemeClr val="bg1"/>
              </a:gs>
              <a:gs pos="100000">
                <a:srgbClr val="FF0000"/>
              </a:gs>
            </a:gsLst>
            <a:lin ang="5400000" scaled="1"/>
          </a:gradFill>
          <a:ln w="12700" cap="flat" cmpd="sng" algn="ctr">
            <a:solidFill>
              <a:srgbClr val="FF00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78" name="Arrow: Down 77">
            <a:extLst>
              <a:ext uri="{FF2B5EF4-FFF2-40B4-BE49-F238E27FC236}">
                <a16:creationId xmlns:a16="http://schemas.microsoft.com/office/drawing/2014/main" id="{65CDE9CE-A626-4301-8BD8-9C6C632B4F52}"/>
              </a:ext>
            </a:extLst>
          </p:cNvPr>
          <p:cNvSpPr/>
          <p:nvPr/>
        </p:nvSpPr>
        <p:spPr bwMode="auto">
          <a:xfrm rot="16200000">
            <a:off x="6642522" y="3662603"/>
            <a:ext cx="511211" cy="758726"/>
          </a:xfrm>
          <a:prstGeom prst="downArrow">
            <a:avLst/>
          </a:prstGeom>
          <a:gradFill>
            <a:gsLst>
              <a:gs pos="0">
                <a:schemeClr val="bg1"/>
              </a:gs>
              <a:gs pos="57000">
                <a:srgbClr val="FF0000">
                  <a:alpha val="81000"/>
                </a:srgbClr>
              </a:gs>
              <a:gs pos="100000">
                <a:srgbClr val="FF0000"/>
              </a:gs>
            </a:gsLst>
            <a:lin ang="5400000" scaled="1"/>
          </a:gradFill>
          <a:ln w="12700" cap="flat" cmpd="sng" algn="ctr">
            <a:solidFill>
              <a:srgbClr val="FF00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pic>
        <p:nvPicPr>
          <p:cNvPr id="2" name="slide 6b">
            <a:hlinkClick r:id="" action="ppaction://media"/>
            <a:extLst>
              <a:ext uri="{FF2B5EF4-FFF2-40B4-BE49-F238E27FC236}">
                <a16:creationId xmlns:a16="http://schemas.microsoft.com/office/drawing/2014/main" id="{94F059EB-88B5-4F1D-A261-D9E9E24C5B4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096330" y="5553437"/>
            <a:ext cx="537882" cy="537882"/>
          </a:xfrm>
          <a:prstGeom prst="rect">
            <a:avLst/>
          </a:prstGeom>
        </p:spPr>
      </p:pic>
    </p:spTree>
    <p:custDataLst>
      <p:tags r:id="rId1"/>
    </p:custDataLst>
    <p:extLst>
      <p:ext uri="{BB962C8B-B14F-4D97-AF65-F5344CB8AC3E}">
        <p14:creationId xmlns:p14="http://schemas.microsoft.com/office/powerpoint/2010/main" val="28946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88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
                </p:tgtEl>
              </p:cMediaNode>
            </p:audio>
          </p:childTnLst>
        </p:cTn>
      </p:par>
    </p:tnLst>
    <p:bldLst>
      <p:bldP spid="3" grpId="0" animBg="1"/>
      <p:bldP spid="4" grpId="0"/>
      <p:bldP spid="25" grpId="0" animBg="1"/>
      <p:bldP spid="74" grpId="0" animBg="1"/>
      <p:bldP spid="27" grpId="0" animBg="1"/>
      <p:bldP spid="76" grpId="0" animBg="1"/>
      <p:bldP spid="77" grpId="0" animBg="1"/>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2582527" y="413254"/>
            <a:ext cx="6695431" cy="481103"/>
          </a:xfrm>
          <a:solidFill>
            <a:schemeClr val="accent3">
              <a:lumMod val="20000"/>
              <a:lumOff val="80000"/>
            </a:schemeClr>
          </a:solidFill>
        </p:spPr>
        <p:txBody>
          <a:bodyPr/>
          <a:lstStyle/>
          <a:p>
            <a:pPr algn="ctr"/>
            <a:r>
              <a:rPr lang="en-US" b="1" dirty="0"/>
              <a:t>Anatomy of an ISA-62443 Requirement</a:t>
            </a:r>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958646" y="1430593"/>
            <a:ext cx="8782216" cy="4773601"/>
          </a:xfrm>
        </p:spPr>
        <p:txBody>
          <a:bodyPr>
            <a:normAutofit/>
          </a:bodyPr>
          <a:lstStyle/>
          <a:p>
            <a:pPr marL="0" indent="0">
              <a:spcBef>
                <a:spcPts val="441"/>
              </a:spcBef>
              <a:spcAft>
                <a:spcPts val="0"/>
              </a:spcAft>
              <a:buNone/>
            </a:pPr>
            <a:r>
              <a:rPr lang="en-US" b="1" spc="35" dirty="0">
                <a:latin typeface="Arial" panose="020B0604020202020204" pitchFamily="34" charset="0"/>
                <a:ea typeface="Times New Roman" panose="02020603050405020304" pitchFamily="18" charset="0"/>
              </a:rPr>
              <a:t>For each requirement, the 62443 standard establishes a set of inputs and deliverables.</a:t>
            </a:r>
          </a:p>
          <a:p>
            <a:pPr marL="0" indent="0">
              <a:spcBef>
                <a:spcPts val="441"/>
              </a:spcBef>
              <a:spcAft>
                <a:spcPts val="0"/>
              </a:spcAft>
              <a:buNone/>
            </a:pPr>
            <a:endParaRPr lang="en-US" spc="35" dirty="0">
              <a:latin typeface="Arial" panose="020B0604020202020204" pitchFamily="34" charset="0"/>
            </a:endParaRPr>
          </a:p>
          <a:p>
            <a:pPr marL="0" indent="0">
              <a:spcBef>
                <a:spcPts val="441"/>
              </a:spcBef>
              <a:spcAft>
                <a:spcPts val="0"/>
              </a:spcAft>
              <a:buNone/>
            </a:pPr>
            <a:r>
              <a:rPr lang="en-US" spc="35" dirty="0">
                <a:latin typeface="Arial" panose="020B0604020202020204" pitchFamily="34" charset="0"/>
              </a:rPr>
              <a:t>Example requirements (during design phase, by Owner/Operator):</a:t>
            </a:r>
          </a:p>
          <a:p>
            <a:pPr marL="0" indent="0">
              <a:spcBef>
                <a:spcPts val="441"/>
              </a:spcBef>
              <a:spcAft>
                <a:spcPts val="0"/>
              </a:spcAft>
              <a:buNone/>
            </a:pPr>
            <a:endParaRPr lang="en-US" sz="1941" b="1" spc="35" dirty="0">
              <a:latin typeface="Arial" panose="020B0604020202020204" pitchFamily="34" charset="0"/>
            </a:endParaRPr>
          </a:p>
          <a:p>
            <a:pPr>
              <a:spcBef>
                <a:spcPts val="454"/>
              </a:spcBef>
              <a:spcAft>
                <a:spcPts val="0"/>
              </a:spcAft>
              <a:buFont typeface="Arial" panose="020B0604020202020204" pitchFamily="34" charset="0"/>
              <a:buChar char="•"/>
            </a:pPr>
            <a:r>
              <a:rPr lang="en-US" spc="36" dirty="0">
                <a:ea typeface="Times New Roman" panose="02020603050405020304" pitchFamily="18" charset="0"/>
              </a:rPr>
              <a:t>“Define the risk tolerance for the ACS in operation, based on a business impact analysis.”</a:t>
            </a:r>
          </a:p>
          <a:p>
            <a:pPr marL="715993" lvl="1" indent="-311803">
              <a:spcBef>
                <a:spcPts val="454"/>
              </a:spcBef>
              <a:spcAft>
                <a:spcPts val="0"/>
              </a:spcAft>
              <a:buFont typeface="Arial" panose="020B0604020202020204" pitchFamily="34" charset="0"/>
              <a:buChar char="‒"/>
            </a:pPr>
            <a:r>
              <a:rPr lang="en-US" sz="2118" spc="36" dirty="0">
                <a:ea typeface="Times New Roman" panose="02020603050405020304" pitchFamily="18" charset="0"/>
              </a:rPr>
              <a:t>Inputs - potential impact of misuse of the ACS on the business of the asset owner</a:t>
            </a:r>
          </a:p>
          <a:p>
            <a:pPr marL="715993" lvl="1" indent="-311803">
              <a:spcBef>
                <a:spcPts val="454"/>
              </a:spcBef>
              <a:spcAft>
                <a:spcPts val="0"/>
              </a:spcAft>
              <a:buFont typeface="Arial" panose="020B0604020202020204" pitchFamily="34" charset="0"/>
              <a:buChar char="‒"/>
            </a:pPr>
            <a:r>
              <a:rPr lang="en-US" sz="2118" spc="36" dirty="0">
                <a:ea typeface="Times New Roman" panose="02020603050405020304" pitchFamily="18" charset="0"/>
              </a:rPr>
              <a:t>Deliverables - consequence matrix, risk tolerance</a:t>
            </a:r>
          </a:p>
          <a:p>
            <a:pPr marL="0" indent="0">
              <a:spcBef>
                <a:spcPts val="441"/>
              </a:spcBef>
              <a:spcAft>
                <a:spcPts val="0"/>
              </a:spcAft>
              <a:buNone/>
            </a:pPr>
            <a:endParaRPr lang="en-US" sz="1677" spc="35" dirty="0">
              <a:latin typeface="Arial" panose="020B0604020202020204" pitchFamily="34" charset="0"/>
            </a:endParaRPr>
          </a:p>
          <a:p>
            <a:pPr marL="0" indent="0">
              <a:spcBef>
                <a:spcPts val="441"/>
              </a:spcBef>
              <a:spcAft>
                <a:spcPts val="882"/>
              </a:spcAft>
              <a:buNone/>
            </a:pPr>
            <a:endParaRPr lang="en-US" sz="1677" spc="35" dirty="0">
              <a:latin typeface="Arial" panose="020B0604020202020204" pitchFamily="34" charset="0"/>
            </a:endParaRPr>
          </a:p>
        </p:txBody>
      </p:sp>
      <p:pic>
        <p:nvPicPr>
          <p:cNvPr id="3" name="slide 6">
            <a:hlinkClick r:id="" action="ppaction://media"/>
            <a:extLst>
              <a:ext uri="{FF2B5EF4-FFF2-40B4-BE49-F238E27FC236}">
                <a16:creationId xmlns:a16="http://schemas.microsoft.com/office/drawing/2014/main" id="{B3041498-65BF-46FF-BA21-09C45F960CC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288819" y="5935254"/>
            <a:ext cx="537882" cy="537882"/>
          </a:xfrm>
          <a:prstGeom prst="rect">
            <a:avLst/>
          </a:prstGeom>
        </p:spPr>
      </p:pic>
    </p:spTree>
    <p:custDataLst>
      <p:tags r:id="rId1"/>
    </p:custDataLst>
    <p:extLst>
      <p:ext uri="{BB962C8B-B14F-4D97-AF65-F5344CB8AC3E}">
        <p14:creationId xmlns:p14="http://schemas.microsoft.com/office/powerpoint/2010/main" val="191930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9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3" fill="hold" display="0">
                  <p:stCondLst>
                    <p:cond delay="indefinite"/>
                  </p:stCondLst>
                  <p:endCondLst>
                    <p:cond evt="onStopAudio" delay="0">
                      <p:tgtEl>
                        <p:sldTgt/>
                      </p:tgtEl>
                    </p:cond>
                  </p:endCondLst>
                </p:cTn>
                <p:tgtEl>
                  <p:spTgt spid="3"/>
                </p:tgtEl>
              </p:cMediaNode>
            </p:audio>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2574719" y="133878"/>
            <a:ext cx="6695431" cy="893805"/>
          </a:xfrm>
          <a:solidFill>
            <a:schemeClr val="accent3">
              <a:lumMod val="20000"/>
              <a:lumOff val="80000"/>
            </a:schemeClr>
          </a:solidFill>
        </p:spPr>
        <p:txBody>
          <a:bodyPr/>
          <a:lstStyle/>
          <a:p>
            <a:pPr algn="ctr"/>
            <a:r>
              <a:rPr lang="en-US" b="1" dirty="0"/>
              <a:t>Owner/Operator Deliverables </a:t>
            </a:r>
            <a:br>
              <a:rPr lang="en-US" b="1" dirty="0"/>
            </a:br>
            <a:r>
              <a:rPr lang="en-US" b="1" dirty="0"/>
              <a:t>During Design and Fabrication</a:t>
            </a:r>
            <a:r>
              <a:rPr lang="en-US" dirty="0"/>
              <a:t> </a:t>
            </a:r>
            <a:r>
              <a:rPr lang="en-US" b="1" dirty="0"/>
              <a:t>Phase</a:t>
            </a:r>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1033621" y="1407522"/>
            <a:ext cx="9894933" cy="5075658"/>
          </a:xfrm>
        </p:spPr>
        <p:txBody>
          <a:bodyPr>
            <a:normAutofit/>
          </a:bodyPr>
          <a:lstStyle/>
          <a:p>
            <a:pPr marL="0" indent="0">
              <a:spcBef>
                <a:spcPts val="441"/>
              </a:spcBef>
              <a:spcAft>
                <a:spcPts val="0"/>
              </a:spcAft>
              <a:buNone/>
            </a:pPr>
            <a:r>
              <a:rPr lang="en-US" sz="2400" b="1" spc="35" dirty="0">
                <a:latin typeface="Arial" panose="020B0604020202020204" pitchFamily="34" charset="0"/>
                <a:ea typeface="Times New Roman" panose="02020603050405020304" pitchFamily="18" charset="0"/>
              </a:rPr>
              <a:t>Example owner/operator cybersecurity requirements:</a:t>
            </a:r>
          </a:p>
          <a:p>
            <a:pPr marL="0" indent="0">
              <a:spcBef>
                <a:spcPts val="441"/>
              </a:spcBef>
              <a:spcAft>
                <a:spcPts val="0"/>
              </a:spcAft>
              <a:buNone/>
            </a:pPr>
            <a:endParaRPr lang="en-US" sz="1941" b="1" spc="35" dirty="0">
              <a:latin typeface="Arial" panose="020B0604020202020204" pitchFamily="34" charset="0"/>
              <a:ea typeface="Times New Roman" panose="02020603050405020304" pitchFamily="18" charset="0"/>
            </a:endParaRPr>
          </a:p>
          <a:p>
            <a:pPr marL="0" indent="0">
              <a:spcBef>
                <a:spcPts val="441"/>
              </a:spcBef>
              <a:spcAft>
                <a:spcPts val="0"/>
              </a:spcAft>
              <a:buNone/>
            </a:pPr>
            <a:r>
              <a:rPr lang="en-US" sz="1941" b="1" spc="35" dirty="0">
                <a:latin typeface="Arial" panose="020B0604020202020204" pitchFamily="34" charset="0"/>
                <a:ea typeface="Times New Roman" panose="02020603050405020304" pitchFamily="18" charset="0"/>
              </a:rPr>
              <a:t>Design Phase</a:t>
            </a:r>
          </a:p>
          <a:p>
            <a:pPr marL="302575" indent="-302575">
              <a:spcBef>
                <a:spcPts val="441"/>
              </a:spcBef>
              <a:spcAft>
                <a:spcPts val="882"/>
              </a:spcAft>
              <a:buFont typeface="Symbol" panose="05050102010706020507" pitchFamily="18" charset="2"/>
              <a:buChar char=""/>
            </a:pPr>
            <a:r>
              <a:rPr lang="en-US" sz="1941" spc="35" dirty="0">
                <a:latin typeface="Arial" panose="020B0604020202020204" pitchFamily="34" charset="0"/>
              </a:rPr>
              <a:t>Defines the risk tolerance for ACS Cybersecurity</a:t>
            </a:r>
          </a:p>
          <a:p>
            <a:pPr marL="302575" indent="-302575">
              <a:spcBef>
                <a:spcPts val="441"/>
              </a:spcBef>
              <a:spcAft>
                <a:spcPts val="882"/>
              </a:spcAft>
              <a:buFont typeface="Symbol" panose="05050102010706020507" pitchFamily="18" charset="2"/>
              <a:buChar char=""/>
            </a:pPr>
            <a:r>
              <a:rPr lang="en-US" sz="1941" spc="35" dirty="0">
                <a:latin typeface="Arial" panose="020B0604020202020204" pitchFamily="34" charset="0"/>
              </a:rPr>
              <a:t>Develops requirements of ACS Cybersecurity</a:t>
            </a:r>
          </a:p>
          <a:p>
            <a:pPr marL="302575" indent="-302575">
              <a:spcBef>
                <a:spcPts val="441"/>
              </a:spcBef>
              <a:spcAft>
                <a:spcPts val="882"/>
              </a:spcAft>
              <a:buFont typeface="Symbol" panose="05050102010706020507" pitchFamily="18" charset="2"/>
              <a:buChar char=""/>
            </a:pPr>
            <a:r>
              <a:rPr lang="en-US" sz="1941" spc="35" dirty="0">
                <a:latin typeface="Arial" panose="020B0604020202020204" pitchFamily="34" charset="0"/>
              </a:rPr>
              <a:t>Verifies that the integrator maintains adequate maturity level</a:t>
            </a:r>
          </a:p>
          <a:p>
            <a:pPr marL="0" indent="0">
              <a:spcBef>
                <a:spcPts val="441"/>
              </a:spcBef>
              <a:spcAft>
                <a:spcPts val="882"/>
              </a:spcAft>
              <a:buNone/>
            </a:pPr>
            <a:endParaRPr lang="en-US" sz="1677" spc="35" dirty="0">
              <a:latin typeface="Arial" panose="020B0604020202020204" pitchFamily="34" charset="0"/>
            </a:endParaRPr>
          </a:p>
          <a:p>
            <a:pPr marL="0" indent="0" algn="just">
              <a:spcBef>
                <a:spcPts val="0"/>
              </a:spcBef>
              <a:spcAft>
                <a:spcPts val="0"/>
              </a:spcAft>
              <a:buNone/>
            </a:pPr>
            <a:r>
              <a:rPr lang="en-US" sz="1941" b="1" spc="35" dirty="0">
                <a:latin typeface="Arial" panose="020B0604020202020204" pitchFamily="34" charset="0"/>
                <a:ea typeface="Times New Roman" panose="02020603050405020304" pitchFamily="18" charset="0"/>
              </a:rPr>
              <a:t>Fabrication/Construction Phase</a:t>
            </a:r>
            <a:endParaRPr lang="en-US" sz="1941" spc="35" dirty="0">
              <a:latin typeface="Arial" panose="020B0604020202020204" pitchFamily="34" charset="0"/>
              <a:ea typeface="Times New Roman" panose="02020603050405020304" pitchFamily="18" charset="0"/>
            </a:endParaRPr>
          </a:p>
          <a:p>
            <a:pPr marL="302575" indent="-302575">
              <a:spcBef>
                <a:spcPts val="441"/>
              </a:spcBef>
              <a:spcAft>
                <a:spcPts val="882"/>
              </a:spcAft>
              <a:buFont typeface="Symbol" panose="05050102010706020507" pitchFamily="18" charset="2"/>
              <a:buChar char=""/>
            </a:pPr>
            <a:r>
              <a:rPr lang="en-US" sz="1941" spc="35" dirty="0">
                <a:latin typeface="Arial" panose="020B0604020202020204" pitchFamily="34" charset="0"/>
              </a:rPr>
              <a:t>Supports the Commissioner with information for deployment of ACS cybersecurity</a:t>
            </a:r>
          </a:p>
          <a:p>
            <a:pPr marL="302575" indent="-302575">
              <a:spcBef>
                <a:spcPts val="441"/>
              </a:spcBef>
              <a:spcAft>
                <a:spcPts val="882"/>
              </a:spcAft>
              <a:buFont typeface="Symbol" panose="05050102010706020507" pitchFamily="18" charset="2"/>
              <a:buChar char=""/>
            </a:pPr>
            <a:r>
              <a:rPr lang="en-US" sz="1941" spc="35" dirty="0">
                <a:latin typeface="Arial" panose="020B0604020202020204" pitchFamily="34" charset="0"/>
              </a:rPr>
              <a:t>Approves the cybersecurity solution deployed by the constructor</a:t>
            </a:r>
          </a:p>
          <a:p>
            <a:pPr marL="302575" indent="-302575">
              <a:spcBef>
                <a:spcPts val="441"/>
              </a:spcBef>
              <a:spcAft>
                <a:spcPts val="882"/>
              </a:spcAft>
              <a:buFont typeface="Symbol" panose="05050102010706020507" pitchFamily="18" charset="2"/>
              <a:buChar char=""/>
            </a:pPr>
            <a:r>
              <a:rPr lang="en-US" sz="1941" spc="35" dirty="0">
                <a:latin typeface="Arial" panose="020B0604020202020204" pitchFamily="34" charset="0"/>
              </a:rPr>
              <a:t>Accepts the residual risk</a:t>
            </a:r>
            <a:endParaRPr lang="en-US" sz="1677" spc="35" dirty="0">
              <a:latin typeface="Arial" panose="020B0604020202020204" pitchFamily="34" charset="0"/>
            </a:endParaRPr>
          </a:p>
        </p:txBody>
      </p:sp>
      <p:pic>
        <p:nvPicPr>
          <p:cNvPr id="3" name="slide 7">
            <a:hlinkClick r:id="" action="ppaction://media"/>
            <a:extLst>
              <a:ext uri="{FF2B5EF4-FFF2-40B4-BE49-F238E27FC236}">
                <a16:creationId xmlns:a16="http://schemas.microsoft.com/office/drawing/2014/main" id="{BBF79F1C-8EC0-4F0C-A90E-EFB5F90EDE1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423289" y="5935254"/>
            <a:ext cx="537882" cy="537882"/>
          </a:xfrm>
          <a:prstGeom prst="rect">
            <a:avLst/>
          </a:prstGeom>
        </p:spPr>
      </p:pic>
    </p:spTree>
    <p:custDataLst>
      <p:tags r:id="rId1"/>
    </p:custDataLst>
    <p:extLst>
      <p:ext uri="{BB962C8B-B14F-4D97-AF65-F5344CB8AC3E}">
        <p14:creationId xmlns:p14="http://schemas.microsoft.com/office/powerpoint/2010/main" val="37054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88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98485">
                <p:cTn id="43" fill="hold" display="0">
                  <p:stCondLst>
                    <p:cond delay="indefinite"/>
                  </p:stCondLst>
                  <p:endCondLst>
                    <p:cond evt="onStopAudio" delay="0">
                      <p:tgtEl>
                        <p:sldTgt/>
                      </p:tgtEl>
                    </p:cond>
                  </p:endCondLst>
                </p:cTn>
                <p:tgtEl>
                  <p:spTgt spid="3"/>
                </p:tgtEl>
              </p:cMediaNode>
            </p:audio>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2096504" y="38846"/>
            <a:ext cx="7454086" cy="540802"/>
          </a:xfrm>
          <a:solidFill>
            <a:schemeClr val="accent3">
              <a:lumMod val="20000"/>
              <a:lumOff val="80000"/>
            </a:schemeClr>
          </a:solidFill>
        </p:spPr>
        <p:txBody>
          <a:bodyPr/>
          <a:lstStyle/>
          <a:p>
            <a:pPr algn="ctr"/>
            <a:r>
              <a:rPr lang="en-US" dirty="0"/>
              <a:t>Owner/Operator </a:t>
            </a:r>
            <a:r>
              <a:rPr lang="en-US" b="1" dirty="0"/>
              <a:t>Deliverables</a:t>
            </a:r>
            <a:br>
              <a:rPr lang="en-US" b="1" dirty="0"/>
            </a:br>
            <a:r>
              <a:rPr lang="en-US" b="1" dirty="0"/>
              <a:t>During the Operations Phase</a:t>
            </a:r>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1032388" y="1407886"/>
            <a:ext cx="9925664" cy="4859404"/>
          </a:xfrm>
        </p:spPr>
        <p:txBody>
          <a:bodyPr>
            <a:normAutofit fontScale="92500" lnSpcReduction="10000"/>
          </a:bodyPr>
          <a:lstStyle/>
          <a:p>
            <a:pPr marL="0" indent="0">
              <a:spcBef>
                <a:spcPts val="0"/>
              </a:spcBef>
              <a:spcAft>
                <a:spcPts val="0"/>
              </a:spcAft>
              <a:buNone/>
            </a:pPr>
            <a:r>
              <a:rPr lang="en-US" b="1" spc="35" dirty="0">
                <a:latin typeface="Arial" panose="020B0604020202020204" pitchFamily="34" charset="0"/>
                <a:ea typeface="Times New Roman" panose="02020603050405020304" pitchFamily="18" charset="0"/>
              </a:rPr>
              <a:t>Operations/Maintenance Phase</a:t>
            </a:r>
            <a:br>
              <a:rPr lang="en-US" b="1" spc="35" dirty="0">
                <a:latin typeface="Arial" panose="020B0604020202020204" pitchFamily="34" charset="0"/>
                <a:ea typeface="Times New Roman" panose="02020603050405020304" pitchFamily="18" charset="0"/>
              </a:rPr>
            </a:br>
            <a:endParaRPr lang="en-US" b="1" spc="35" dirty="0">
              <a:latin typeface="Arial" panose="020B0604020202020204" pitchFamily="34" charset="0"/>
              <a:ea typeface="Times New Roman" panose="02020603050405020304" pitchFamily="18" charset="0"/>
            </a:endParaRPr>
          </a:p>
          <a:p>
            <a:pPr marL="0" indent="0">
              <a:spcBef>
                <a:spcPts val="0"/>
              </a:spcBef>
              <a:spcAft>
                <a:spcPts val="0"/>
              </a:spcAft>
              <a:buNone/>
            </a:pPr>
            <a:r>
              <a:rPr lang="en-US" sz="1588" b="1" spc="35" dirty="0">
                <a:latin typeface="Arial" panose="020B0604020202020204" pitchFamily="34" charset="0"/>
              </a:rPr>
              <a:t>OWNER</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rPr>
              <a:t>Verifies that the asset operator achieves and maintains the required maturity level</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rPr>
              <a:t>Verifies that the maintainer achieves and maintains an adequate maturity level</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rPr>
              <a:t>Triggers a re-evaluation of the protection concept and the achieved PL-A</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rPr>
              <a:t>Supports the Maintainer with information for maintenance of the ACS</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rPr>
              <a:t>Approves the new protection concept </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rPr>
              <a:t>Approves the achieved protection levels (PL-A) of the new protection concept</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rPr>
              <a:t>Accepts the residual risk of the new protection concept.</a:t>
            </a:r>
          </a:p>
          <a:p>
            <a:pPr marL="0" indent="0">
              <a:spcBef>
                <a:spcPts val="0"/>
              </a:spcBef>
              <a:spcAft>
                <a:spcPts val="0"/>
              </a:spcAft>
              <a:buNone/>
            </a:pPr>
            <a:br>
              <a:rPr lang="en-US" b="1" spc="35" dirty="0">
                <a:latin typeface="Arial" panose="020B0604020202020204" pitchFamily="34" charset="0"/>
                <a:ea typeface="Times New Roman" panose="02020603050405020304" pitchFamily="18" charset="0"/>
              </a:rPr>
            </a:br>
            <a:r>
              <a:rPr lang="en-US" sz="1588" b="1" spc="35" dirty="0">
                <a:latin typeface="Arial" panose="020B0604020202020204" pitchFamily="34" charset="0"/>
                <a:ea typeface="Times New Roman" panose="02020603050405020304" pitchFamily="18" charset="0"/>
              </a:rPr>
              <a:t>OPERATOR</a:t>
            </a:r>
          </a:p>
          <a:p>
            <a:pPr>
              <a:spcBef>
                <a:spcPts val="441"/>
              </a:spcBef>
              <a:spcAft>
                <a:spcPts val="0"/>
              </a:spcAft>
              <a:buSzPct val="150000"/>
              <a:buFont typeface="Arial" panose="020B0604020202020204" pitchFamily="34" charset="0"/>
              <a:buChar char="•"/>
            </a:pPr>
            <a:r>
              <a:rPr lang="en-US" sz="1588" spc="35" dirty="0">
                <a:latin typeface="Arial" panose="020B0604020202020204" pitchFamily="34" charset="0"/>
              </a:rPr>
              <a:t>Set organizational measures for operation</a:t>
            </a:r>
          </a:p>
          <a:p>
            <a:pPr>
              <a:spcBef>
                <a:spcPts val="441"/>
              </a:spcBef>
              <a:spcAft>
                <a:spcPts val="0"/>
              </a:spcAft>
              <a:buSzPct val="150000"/>
              <a:buFont typeface="Arial" panose="020B0604020202020204" pitchFamily="34" charset="0"/>
              <a:buChar char="•"/>
            </a:pPr>
            <a:r>
              <a:rPr lang="en-US" sz="1588" spc="35" dirty="0">
                <a:latin typeface="Arial" panose="020B0604020202020204" pitchFamily="34" charset="0"/>
              </a:rPr>
              <a:t>Establish any compensating organizational measures for the ACS Solution</a:t>
            </a:r>
          </a:p>
          <a:p>
            <a:pPr>
              <a:spcBef>
                <a:spcPts val="441"/>
              </a:spcBef>
              <a:spcAft>
                <a:spcPts val="0"/>
              </a:spcAft>
              <a:buSzPct val="150000"/>
              <a:buFont typeface="Arial" panose="020B0604020202020204" pitchFamily="34" charset="0"/>
              <a:buChar char="•"/>
            </a:pPr>
            <a:r>
              <a:rPr lang="en-US" sz="1588" spc="35" dirty="0">
                <a:latin typeface="Arial" panose="020B0604020202020204" pitchFamily="34" charset="0"/>
              </a:rPr>
              <a:t>Operate the ACS according to the organizational measures:</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ea typeface="Times New Roman" panose="02020603050405020304" pitchFamily="18" charset="0"/>
              </a:rPr>
              <a:t>Ensure that operating personnel act according to procedures</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ea typeface="Times New Roman" panose="02020603050405020304" pitchFamily="18" charset="0"/>
              </a:rPr>
              <a:t>Ensure that operating personnel achieve an adequate maturity level</a:t>
            </a:r>
          </a:p>
          <a:p>
            <a:pPr marL="302575" indent="-302575" algn="just">
              <a:spcBef>
                <a:spcPts val="441"/>
              </a:spcBef>
              <a:spcAft>
                <a:spcPts val="882"/>
              </a:spcAft>
              <a:buFont typeface="Symbol" panose="05050102010706020507" pitchFamily="18" charset="2"/>
              <a:buChar char=""/>
            </a:pPr>
            <a:r>
              <a:rPr lang="en-US" sz="1588" spc="35" dirty="0">
                <a:latin typeface="Arial" panose="020B0604020202020204" pitchFamily="34" charset="0"/>
                <a:ea typeface="Times New Roman" panose="02020603050405020304" pitchFamily="18" charset="0"/>
              </a:rPr>
              <a:t>Get approval of the asset owner for achieved protection levels (PL-A)</a:t>
            </a:r>
          </a:p>
        </p:txBody>
      </p:sp>
      <p:pic>
        <p:nvPicPr>
          <p:cNvPr id="3" name="slide 8">
            <a:hlinkClick r:id="" action="ppaction://media"/>
            <a:extLst>
              <a:ext uri="{FF2B5EF4-FFF2-40B4-BE49-F238E27FC236}">
                <a16:creationId xmlns:a16="http://schemas.microsoft.com/office/drawing/2014/main" id="{6CEE75E7-2D73-4ED0-93B6-C4A720AC186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520108" y="5854850"/>
            <a:ext cx="537882" cy="537882"/>
          </a:xfrm>
          <a:prstGeom prst="rect">
            <a:avLst/>
          </a:prstGeom>
        </p:spPr>
      </p:pic>
    </p:spTree>
    <p:custDataLst>
      <p:tags r:id="rId1"/>
    </p:custDataLst>
    <p:extLst>
      <p:ext uri="{BB962C8B-B14F-4D97-AF65-F5344CB8AC3E}">
        <p14:creationId xmlns:p14="http://schemas.microsoft.com/office/powerpoint/2010/main" val="409812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2143041" y="181179"/>
            <a:ext cx="7454086" cy="540802"/>
          </a:xfrm>
          <a:solidFill>
            <a:schemeClr val="accent3">
              <a:lumMod val="20000"/>
              <a:lumOff val="80000"/>
            </a:schemeClr>
          </a:solidFill>
        </p:spPr>
        <p:txBody>
          <a:bodyPr/>
          <a:lstStyle/>
          <a:p>
            <a:pPr algn="ctr"/>
            <a:r>
              <a:rPr lang="en-US" dirty="0"/>
              <a:t>Owner/Operator </a:t>
            </a:r>
            <a:r>
              <a:rPr lang="en-US" b="1" dirty="0"/>
              <a:t>Deliverables </a:t>
            </a:r>
            <a:br>
              <a:rPr lang="en-US" b="1" dirty="0"/>
            </a:br>
            <a:r>
              <a:rPr lang="en-US" b="1" dirty="0"/>
              <a:t>(Continued)</a:t>
            </a:r>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928914" y="1095834"/>
            <a:ext cx="10043885" cy="5310586"/>
          </a:xfrm>
        </p:spPr>
        <p:txBody>
          <a:bodyPr>
            <a:normAutofit/>
          </a:bodyPr>
          <a:lstStyle/>
          <a:p>
            <a:pPr marL="0" indent="0" algn="just">
              <a:spcBef>
                <a:spcPts val="441"/>
              </a:spcBef>
              <a:spcAft>
                <a:spcPts val="0"/>
              </a:spcAft>
              <a:buNone/>
            </a:pPr>
            <a:endParaRPr lang="en-US" sz="1412" spc="35" dirty="0">
              <a:latin typeface="Arial" panose="020B0604020202020204" pitchFamily="34" charset="0"/>
            </a:endParaRPr>
          </a:p>
          <a:p>
            <a:pPr marL="0" indent="0" algn="just">
              <a:spcBef>
                <a:spcPts val="0"/>
              </a:spcBef>
              <a:spcAft>
                <a:spcPts val="0"/>
              </a:spcAft>
              <a:buNone/>
            </a:pPr>
            <a:r>
              <a:rPr lang="en-US" sz="1588" b="1" spc="35" dirty="0">
                <a:latin typeface="Arial" panose="020B0604020202020204" pitchFamily="34" charset="0"/>
                <a:ea typeface="Times New Roman" panose="02020603050405020304" pitchFamily="18" charset="0"/>
              </a:rPr>
              <a:t>MAINTAINER</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ea typeface="Times New Roman" panose="02020603050405020304" pitchFamily="18" charset="0"/>
              </a:rPr>
              <a:t>Maintain, and if necessary, update the protection concept for the ACS</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ea typeface="Times New Roman" panose="02020603050405020304" pitchFamily="18" charset="0"/>
              </a:rPr>
              <a:t>Actively purge classified data in assets that are put out of service</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ea typeface="Times New Roman" panose="02020603050405020304" pitchFamily="18" charset="0"/>
              </a:rPr>
              <a:t>Ensure that maintenance personnel act according to procedures</a:t>
            </a:r>
          </a:p>
          <a:p>
            <a:pPr marL="302575" indent="-302575">
              <a:spcBef>
                <a:spcPts val="441"/>
              </a:spcBef>
              <a:spcAft>
                <a:spcPts val="0"/>
              </a:spcAft>
              <a:buFont typeface="Symbol" panose="05050102010706020507" pitchFamily="18" charset="2"/>
              <a:buChar char=""/>
            </a:pPr>
            <a:r>
              <a:rPr lang="en-US" sz="1588" spc="35" dirty="0">
                <a:latin typeface="Arial" panose="020B0604020202020204" pitchFamily="34" charset="0"/>
                <a:ea typeface="Times New Roman" panose="02020603050405020304" pitchFamily="18" charset="0"/>
              </a:rPr>
              <a:t>Ensure that maintenance personnel achieve an adequate maturity level</a:t>
            </a:r>
            <a:br>
              <a:rPr lang="en-US" sz="1588" spc="35" dirty="0">
                <a:latin typeface="Arial" panose="020B0604020202020204" pitchFamily="34" charset="0"/>
                <a:ea typeface="Times New Roman" panose="02020603050405020304" pitchFamily="18" charset="0"/>
              </a:rPr>
            </a:br>
            <a:br>
              <a:rPr lang="en-US" sz="1588" spc="35" dirty="0">
                <a:latin typeface="Arial" panose="020B0604020202020204" pitchFamily="34" charset="0"/>
                <a:ea typeface="Times New Roman" panose="02020603050405020304" pitchFamily="18" charset="0"/>
              </a:rPr>
            </a:br>
            <a:endParaRPr lang="en-US" sz="1588" spc="35" dirty="0">
              <a:latin typeface="Arial" panose="020B0604020202020204" pitchFamily="34" charset="0"/>
              <a:ea typeface="Times New Roman" panose="02020603050405020304" pitchFamily="18" charset="0"/>
            </a:endParaRPr>
          </a:p>
          <a:p>
            <a:pPr marL="0" indent="0">
              <a:spcBef>
                <a:spcPts val="441"/>
              </a:spcBef>
              <a:spcAft>
                <a:spcPts val="0"/>
              </a:spcAft>
              <a:buNone/>
            </a:pPr>
            <a:r>
              <a:rPr lang="en-US" sz="2000" b="1" spc="35" dirty="0">
                <a:latin typeface="Arial" panose="020B0604020202020204" pitchFamily="34" charset="0"/>
                <a:ea typeface="Times New Roman" panose="02020603050405020304" pitchFamily="18" charset="0"/>
              </a:rPr>
              <a:t>Renewal / Decommissioning Phase</a:t>
            </a:r>
            <a:br>
              <a:rPr lang="en-US" sz="1588" b="1" spc="35" dirty="0">
                <a:latin typeface="Arial" panose="020B0604020202020204" pitchFamily="34" charset="0"/>
                <a:ea typeface="Times New Roman" panose="02020603050405020304" pitchFamily="18" charset="0"/>
              </a:rPr>
            </a:br>
            <a:endParaRPr lang="en-US" sz="1588" spc="35" dirty="0">
              <a:latin typeface="Arial" panose="020B0604020202020204" pitchFamily="34" charset="0"/>
              <a:ea typeface="Times New Roman" panose="02020603050405020304" pitchFamily="18" charset="0"/>
            </a:endParaRPr>
          </a:p>
          <a:p>
            <a:pPr marL="0" indent="0">
              <a:spcBef>
                <a:spcPts val="441"/>
              </a:spcBef>
              <a:spcAft>
                <a:spcPts val="0"/>
              </a:spcAft>
              <a:buNone/>
            </a:pPr>
            <a:r>
              <a:rPr lang="en-US" sz="1588" b="1" spc="35" dirty="0">
                <a:latin typeface="Arial" panose="020B0604020202020204" pitchFamily="34" charset="0"/>
              </a:rPr>
              <a:t>RENEWAL / UPGRADE</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rPr>
              <a:t>For Turnarounds and other renewals without upgrade, see MAINTAINER</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rPr>
              <a:t>For Upgrades, see Design and Construction Phase Roles</a:t>
            </a:r>
          </a:p>
          <a:p>
            <a:pPr marL="0" indent="0">
              <a:spcBef>
                <a:spcPts val="441"/>
              </a:spcBef>
              <a:spcAft>
                <a:spcPts val="0"/>
              </a:spcAft>
              <a:buNone/>
            </a:pPr>
            <a:br>
              <a:rPr lang="en-US" sz="1588" spc="35" dirty="0">
                <a:latin typeface="Arial" panose="020B0604020202020204" pitchFamily="34" charset="0"/>
                <a:ea typeface="Times New Roman" panose="02020603050405020304" pitchFamily="18" charset="0"/>
              </a:rPr>
            </a:br>
            <a:r>
              <a:rPr lang="en-US" sz="1588" b="1" spc="35" dirty="0">
                <a:latin typeface="Arial" panose="020B0604020202020204" pitchFamily="34" charset="0"/>
                <a:ea typeface="Times New Roman" panose="02020603050405020304" pitchFamily="18" charset="0"/>
              </a:rPr>
              <a:t>DECOMMISSIONING</a:t>
            </a:r>
          </a:p>
          <a:p>
            <a:pPr marL="302575" indent="-302575" algn="just">
              <a:spcBef>
                <a:spcPts val="441"/>
              </a:spcBef>
              <a:spcAft>
                <a:spcPts val="0"/>
              </a:spcAft>
              <a:buFont typeface="Symbol" panose="05050102010706020507" pitchFamily="18" charset="2"/>
              <a:buChar char=""/>
            </a:pPr>
            <a:r>
              <a:rPr lang="en-US" sz="1588" spc="35" dirty="0">
                <a:latin typeface="Arial" panose="020B0604020202020204" pitchFamily="34" charset="0"/>
              </a:rPr>
              <a:t>Verifies that the purging of classified data has been realized when decommissioning of the Automation Solution </a:t>
            </a:r>
          </a:p>
          <a:p>
            <a:pPr marL="0" indent="0" algn="just">
              <a:spcBef>
                <a:spcPts val="441"/>
              </a:spcBef>
              <a:spcAft>
                <a:spcPts val="0"/>
              </a:spcAft>
              <a:buNone/>
            </a:pPr>
            <a:endParaRPr lang="en-US" sz="1412" spc="35" dirty="0">
              <a:latin typeface="Arial" panose="020B0604020202020204" pitchFamily="34" charset="0"/>
              <a:ea typeface="Times New Roman" panose="02020603050405020304" pitchFamily="18" charset="0"/>
            </a:endParaRPr>
          </a:p>
        </p:txBody>
      </p:sp>
      <p:pic>
        <p:nvPicPr>
          <p:cNvPr id="3" name="slide 9">
            <a:hlinkClick r:id="" action="ppaction://media"/>
            <a:extLst>
              <a:ext uri="{FF2B5EF4-FFF2-40B4-BE49-F238E27FC236}">
                <a16:creationId xmlns:a16="http://schemas.microsoft.com/office/drawing/2014/main" id="{B8D08D31-358B-42E0-87C6-F82D11F4B3E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649200" y="5677348"/>
            <a:ext cx="537882" cy="537882"/>
          </a:xfrm>
          <a:prstGeom prst="rect">
            <a:avLst/>
          </a:prstGeom>
        </p:spPr>
      </p:pic>
    </p:spTree>
    <p:custDataLst>
      <p:tags r:id="rId1"/>
    </p:custDataLst>
    <p:extLst>
      <p:ext uri="{BB962C8B-B14F-4D97-AF65-F5344CB8AC3E}">
        <p14:creationId xmlns:p14="http://schemas.microsoft.com/office/powerpoint/2010/main" val="353534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0909">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9CECFD46-C266-4746-AA0D-B8B41E9181D6}"/>
  <p:tag name="TIMING" val="|0.001|0.001|0.001|0.001"/>
  <p:tag name="ISPRING_SLIDE_INDENT_LEVEL" val="0"/>
  <p:tag name="ISPRING_PRESENTER_ID" val="{D305227C-98B0-4AB0-B5E1-D25CE20F7A3B}"/>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110.984"/>
  <p:tag name="TIMING" val="|41.174|3.355|2.782|2.923|3.076|1.409|0.81|9.768|8.201"/>
  <p:tag name="ISPRING_CUSTOM_TIMING_USED" val="1"/>
  <p:tag name="ISPRING_SLIDE_ID_2" val="{BDEE1569-0716-48DC-8342-9E03112EE037}"/>
  <p:tag name="GENSWF_SLIDE_UID" val="{EC640F86-EE6D-4A41-B7E7-EF2DEE93755D}:383"/>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D305227C-98B0-4AB0-B5E1-D25CE20F7A3B}"/>
  <p:tag name="GENSWF_ADVANCE_TIME" val="45.000"/>
  <p:tag name="TIMING" val="|5.404|4.265|4.145|12.273|12.973"/>
  <p:tag name="ISPRING_SLIDE_ID_2" val="{6F9A8BA8-48A2-4137-BF63-AF17655A6EE3}"/>
  <p:tag name="GENSWF_SLIDE_UID" val="{AAAA6E7A-1412-40F3-BFF5-E99CF86D0807}:393"/>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D305227C-98B0-4AB0-B5E1-D25CE20F7A3B}"/>
  <p:tag name="GENSWF_ADVANCE_TIME" val="46.000"/>
  <p:tag name="TIMING" val="|5.436|2.64|5.563|3.501|3.328|7.609|2.704|5.249|5.611"/>
  <p:tag name="ISPRING_SLIDE_ID_2" val="{7BD6488B-649A-4469-8787-3854EEA1BB88}"/>
  <p:tag name="GENSWF_SLIDE_UID" val="{04CA6EDC-B88D-4649-A182-511C0D94746C}:414"/>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D305227C-98B0-4AB0-B5E1-D25CE20F7A3B}"/>
  <p:tag name="GENSWF_ADVANCE_TIME" val="13.587"/>
  <p:tag name="ISPRING_SLIDE_ID_2" val="{030226F7-865F-4469-9044-8985698FB590}"/>
  <p:tag name="GENSWF_SLIDE_UID" val="{4CD5496D-24BA-4AF9-9D5A-788735E0021D}:387"/>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D305227C-98B0-4AB0-B5E1-D25CE20F7A3B}"/>
  <p:tag name="GENSWF_ADVANCE_TIME" val="9.009"/>
  <p:tag name="ISPRING_SLIDE_ID_2" val="{8A1B8398-64A9-4FEA-8196-4A9D2A1DB400}"/>
  <p:tag name="GENSWF_SLIDE_UID" val="{6D0016FE-0369-4A0D-93D8-DBF067C1D063}:407"/>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D305227C-98B0-4AB0-B5E1-D25CE20F7A3B}"/>
  <p:tag name="GENSWF_ADVANCE_TIME" val="46.000"/>
  <p:tag name="TIMING" val="|29.12|2.858|1.002|2.186|5.749"/>
  <p:tag name="ISPRING_SLIDE_ID_2" val="{19CF4CFC-240F-41DF-BA01-BC167BDC2E5A}"/>
  <p:tag name="GENSWF_SLIDE_UID" val="{58097504-D27D-45A8-977F-FCB649A45D73}:408"/>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D37473ED-8277-4FFC-ABBC-AD311EBD6F93}"/>
  <p:tag name="ISPRING_SLIDE_INDENT_LEVEL" val="0"/>
  <p:tag name="ISPRING_PRESENTER_ID" val="{D305227C-98B0-4AB0-B5E1-D25CE20F7A3B}"/>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D305227C-98B0-4AB0-B5E1-D25CE20F7A3B}"/>
  <p:tag name="ISPRING_CUSTOM_TIMING_USED" val="1"/>
  <p:tag name="GENSWF_ADVANCE_TIME" val="14.047"/>
  <p:tag name="TIMING" val="|2.156|6.86|1.86"/>
  <p:tag name="ISPRING_SLIDE_ID_2" val="{4B538263-136D-4A12-B38C-F0CA834E0919}"/>
  <p:tag name="GENSWF_SLIDE_UID" val="{477FE1ED-EB04-488A-9B68-1F2E6579C391}:41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D305227C-98B0-4AB0-B5E1-D25CE20F7A3B}"/>
  <p:tag name="ISPRING_CUSTOM_TIMING_USED"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9CECFD46-C266-4746-AA0D-B8B41E9181D6}"/>
  <p:tag name="TIMING" val="|0.001|0.001|0.001|0.001"/>
  <p:tag name="ISPRING_SLIDE_INDENT_LEVEL" val="0"/>
  <p:tag name="ISPRING_PRESENTER_ID" val="{D305227C-98B0-4AB0-B5E1-D25CE20F7A3B}"/>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D305227C-98B0-4AB0-B5E1-D25CE20F7A3B}"/>
  <p:tag name="GENSWF_ADVANCE_TIME" val="48.000"/>
  <p:tag name="ISPRING_SLIDE_ID_2" val="{1E3B822C-D90D-49D6-A23A-24B538684D99}"/>
  <p:tag name="TIMING" val="|1.527|0.953|3.265|8.939|12.827|1.283|1.296|2.954"/>
  <p:tag name="GENSWF_SLIDE_UID" val="{2CEF1217-6502-4347-A451-423328C65108}:402"/>
  <p:tag name="ARTICULATE_SLIDE_THUMBNAIL_REFRESH" val="1"/>
</p:tagLst>
</file>

<file path=ppt/theme/theme1.xml><?xml version="1.0" encoding="utf-8"?>
<a:theme xmlns:a="http://schemas.openxmlformats.org/drawingml/2006/main" name="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2030</TotalTime>
  <Words>2512</Words>
  <Application>Microsoft Office PowerPoint</Application>
  <PresentationFormat>Widescreen</PresentationFormat>
  <Paragraphs>241</Paragraphs>
  <Slides>13</Slides>
  <Notes>13</Notes>
  <HiddenSlides>0</HiddenSlides>
  <MMClips>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Aptos</vt:lpstr>
      <vt:lpstr>Arial</vt:lpstr>
      <vt:lpstr>Arial Black</vt:lpstr>
      <vt:lpstr>Calibri</vt:lpstr>
      <vt:lpstr>Montserrat</vt:lpstr>
      <vt:lpstr>Open Sans</vt:lpstr>
      <vt:lpstr>Symbol</vt:lpstr>
      <vt:lpstr>Times</vt:lpstr>
      <vt:lpstr>Times New Roman</vt:lpstr>
      <vt:lpstr>OMAC_Blue</vt:lpstr>
      <vt:lpstr>PowerPoint Presentation</vt:lpstr>
      <vt:lpstr>What is a “Principal Role”</vt:lpstr>
      <vt:lpstr>Principal Roles vs. Professional Roles</vt:lpstr>
      <vt:lpstr>Principal Roles</vt:lpstr>
      <vt:lpstr>Principal Roles’ Engagement Changes Across Phases</vt:lpstr>
      <vt:lpstr>Anatomy of an ISA-62443 Requirement</vt:lpstr>
      <vt:lpstr>Owner/Operator Deliverables  During Design and Fabrication Phase</vt:lpstr>
      <vt:lpstr>Owner/Operator Deliverables During the Operations Phase</vt:lpstr>
      <vt:lpstr>Owner/Operator Deliverables  (Continued)</vt:lpstr>
      <vt:lpstr>Additional Principal Roles</vt:lpstr>
      <vt:lpstr>Key Messages in this MLM</vt:lpstr>
      <vt:lpstr>More Reading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Rathwell</dc:creator>
  <cp:lastModifiedBy>Gary Rathwell</cp:lastModifiedBy>
  <cp:revision>26</cp:revision>
  <cp:lastPrinted>2025-09-19T17:34:57Z</cp:lastPrinted>
  <dcterms:created xsi:type="dcterms:W3CDTF">2024-08-05T20:06:21Z</dcterms:created>
  <dcterms:modified xsi:type="dcterms:W3CDTF">2025-09-19T17:39:31Z</dcterms:modified>
</cp:coreProperties>
</file>