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notesSlides/notesSlide4.xml" ContentType="application/vnd.openxmlformats-officedocument.presentationml.notesSlide+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notesSlides/notesSlide7.xml" ContentType="application/vnd.openxmlformats-officedocument.presentationml.notesSlide+xml"/>
  <Override PartName="/ppt/tags/tag14.xml" ContentType="application/vnd.openxmlformats-officedocument.presentationml.tags+xml"/>
  <Override PartName="/ppt/notesSlides/notesSlide8.xml" ContentType="application/vnd.openxmlformats-officedocument.presentationml.notesSlide+xml"/>
  <Override PartName="/ppt/tags/tag15.xml" ContentType="application/vnd.openxmlformats-officedocument.presentationml.tags+xml"/>
  <Override PartName="/ppt/notesSlides/notesSlide9.xml" ContentType="application/vnd.openxmlformats-officedocument.presentationml.notesSlide+xml"/>
  <Override PartName="/ppt/tags/tag16.xml" ContentType="application/vnd.openxmlformats-officedocument.presentationml.tags+xml"/>
  <Override PartName="/ppt/notesSlides/notesSlide10.xml" ContentType="application/vnd.openxmlformats-officedocument.presentationml.notesSlide+xml"/>
  <Override PartName="/ppt/tags/tag17.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421" r:id="rId2"/>
    <p:sldId id="431" r:id="rId3"/>
    <p:sldId id="404" r:id="rId4"/>
    <p:sldId id="406" r:id="rId5"/>
    <p:sldId id="403" r:id="rId6"/>
    <p:sldId id="316" r:id="rId7"/>
    <p:sldId id="433" r:id="rId8"/>
    <p:sldId id="407" r:id="rId9"/>
    <p:sldId id="432" r:id="rId10"/>
    <p:sldId id="411" r:id="rId11"/>
    <p:sldId id="388" r:id="rId12"/>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99CCFF"/>
    <a:srgbClr val="75D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5" autoAdjust="0"/>
    <p:restoredTop sz="75960" autoAdjust="0"/>
  </p:normalViewPr>
  <p:slideViewPr>
    <p:cSldViewPr snapToGrid="0">
      <p:cViewPr varScale="1">
        <p:scale>
          <a:sx n="54" d="100"/>
          <a:sy n="54" d="100"/>
        </p:scale>
        <p:origin x="1434" y="276"/>
      </p:cViewPr>
      <p:guideLst/>
    </p:cSldViewPr>
  </p:slideViewPr>
  <p:notesTextViewPr>
    <p:cViewPr>
      <p:scale>
        <a:sx n="1" d="1"/>
        <a:sy n="1" d="1"/>
      </p:scale>
      <p:origin x="0" y="0"/>
    </p:cViewPr>
  </p:notesTextViewPr>
  <p:notesViewPr>
    <p:cSldViewPr snapToGrid="0">
      <p:cViewPr varScale="1">
        <p:scale>
          <a:sx n="74" d="100"/>
          <a:sy n="74" d="100"/>
        </p:scale>
        <p:origin x="2220" y="4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5" tIns="47113" rIns="94225" bIns="47113" rtlCol="0"/>
          <a:lstStyle>
            <a:lvl1pPr algn="l">
              <a:defRPr sz="13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5" tIns="47113" rIns="94225" bIns="47113" rtlCol="0"/>
          <a:lstStyle>
            <a:lvl1pPr algn="r">
              <a:defRPr sz="1300"/>
            </a:lvl1pPr>
          </a:lstStyle>
          <a:p>
            <a:fld id="{0988A505-7228-4715-92D7-CBF23D4AFF12}" type="datetimeFigureOut">
              <a:rPr lang="en-US" smtClean="0"/>
              <a:t>10/11/2025</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5" tIns="47113" rIns="94225" bIns="47113" rtlCol="0" anchor="ctr"/>
          <a:lstStyle/>
          <a:p>
            <a:endParaRPr lang="en-US"/>
          </a:p>
        </p:txBody>
      </p:sp>
      <p:sp>
        <p:nvSpPr>
          <p:cNvPr id="5" name="Notes Placeholder 4"/>
          <p:cNvSpPr>
            <a:spLocks noGrp="1"/>
          </p:cNvSpPr>
          <p:nvPr>
            <p:ph type="body" sz="quarter" idx="3"/>
          </p:nvPr>
        </p:nvSpPr>
        <p:spPr>
          <a:xfrm>
            <a:off x="710248" y="4518203"/>
            <a:ext cx="5681980" cy="3696713"/>
          </a:xfrm>
          <a:prstGeom prst="rect">
            <a:avLst/>
          </a:prstGeom>
        </p:spPr>
        <p:txBody>
          <a:bodyPr vert="horz" lIns="94225" tIns="47113" rIns="94225" bIns="471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5" tIns="47113" rIns="94225" bIns="47113" rtlCol="0" anchor="b"/>
          <a:lstStyle>
            <a:lvl1pPr algn="l">
              <a:defRPr sz="13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5" tIns="47113" rIns="94225" bIns="47113" rtlCol="0" anchor="b"/>
          <a:lstStyle>
            <a:lvl1pPr algn="r">
              <a:defRPr sz="13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760413" y="639763"/>
            <a:ext cx="5641975" cy="3175000"/>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734910" y="4060159"/>
            <a:ext cx="5691845" cy="4043922"/>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dirty="0">
              <a:latin typeface="Arial" panose="020B0604020202020204" pitchFamily="34" charset="0"/>
              <a:cs typeface="Arial" panose="020B0604020202020204" pitchFamily="34" charset="0"/>
            </a:endParaRPr>
          </a:p>
          <a:p>
            <a:pPr rtl="0"/>
            <a:r>
              <a:rPr lang="en-US" dirty="0">
                <a:latin typeface="Arial" panose="020B0604020202020204" pitchFamily="34" charset="0"/>
                <a:cs typeface="Arial" panose="020B0604020202020204" pitchFamily="34" charset="0"/>
              </a:rPr>
              <a:t>This MLM </a:t>
            </a:r>
            <a:r>
              <a:rPr lang="en-US" sz="1300" dirty="0">
                <a:latin typeface="Arial" panose="020B0604020202020204" pitchFamily="34" charset="0"/>
                <a:cs typeface="Arial" panose="020B0604020202020204" pitchFamily="34" charset="0"/>
              </a:rPr>
              <a:t>describes Professional Roles as used in PERA Human and </a:t>
            </a:r>
            <a:r>
              <a:rPr lang="en-US" sz="1300">
                <a:latin typeface="Arial" panose="020B0604020202020204" pitchFamily="34" charset="0"/>
                <a:cs typeface="Arial" panose="020B0604020202020204" pitchFamily="34" charset="0"/>
              </a:rPr>
              <a:t>Organizational Architectures, </a:t>
            </a:r>
            <a:r>
              <a:rPr lang="en-US" sz="1300" dirty="0">
                <a:latin typeface="Arial" panose="020B0604020202020204" pitchFamily="34" charset="0"/>
                <a:cs typeface="Arial" panose="020B0604020202020204" pitchFamily="34" charset="0"/>
              </a:rPr>
              <a:t>such as Control Engineer or </a:t>
            </a:r>
            <a:r>
              <a:rPr lang="en-US" sz="1300">
                <a:latin typeface="Arial" panose="020B0604020202020204" pitchFamily="34" charset="0"/>
                <a:cs typeface="Arial" panose="020B0604020202020204" pitchFamily="34" charset="0"/>
              </a:rPr>
              <a:t>IT Specialist.</a:t>
            </a:r>
            <a:endParaRPr lang="en-US" sz="1300" dirty="0">
              <a:latin typeface="Arial" panose="020B0604020202020204" pitchFamily="34" charset="0"/>
              <a:cs typeface="Arial" panose="020B0604020202020204" pitchFamily="34" charset="0"/>
            </a:endParaRPr>
          </a:p>
          <a:p>
            <a:pPr rtl="0"/>
            <a:endParaRPr lang="en-US" dirty="0">
              <a:latin typeface="Arial" panose="020B0604020202020204" pitchFamily="34" charset="0"/>
              <a:cs typeface="Arial" panose="020B0604020202020204" pitchFamily="34" charset="0"/>
            </a:endParaRPr>
          </a:p>
          <a:p>
            <a:pPr lvl="0">
              <a:buNone/>
              <a:defRPr/>
            </a:pPr>
            <a:r>
              <a:rPr lang="en-US" dirty="0">
                <a:latin typeface="Arial" panose="020B0604020202020204" pitchFamily="34" charset="0"/>
                <a:cs typeface="Arial" panose="020B0604020202020204" pitchFamily="34" charset="0"/>
              </a:rPr>
              <a:t>Click the NEXT button when you are ready to advance to the next slide.</a:t>
            </a:r>
            <a:br>
              <a:rPr lang="en-US" altLang="en-US" dirty="0">
                <a:latin typeface="Arial" panose="020B0604020202020204" pitchFamily="34" charset="0"/>
                <a:cs typeface="Arial" panose="020B0604020202020204" pitchFamily="34" charset="0"/>
              </a:rPr>
            </a:b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5565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735013" y="621075"/>
            <a:ext cx="5632450" cy="3168650"/>
          </a:xfrm>
          <a:ln/>
        </p:spPr>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xfrm>
            <a:off x="710248" y="3966115"/>
            <a:ext cx="5681980" cy="369671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688975"/>
            <a:ext cx="5632450" cy="3168650"/>
          </a:xfrm>
        </p:spPr>
      </p:sp>
      <p:sp>
        <p:nvSpPr>
          <p:cNvPr id="5" name="Notes Placeholder 4">
            <a:extLst>
              <a:ext uri="{FF2B5EF4-FFF2-40B4-BE49-F238E27FC236}">
                <a16:creationId xmlns:a16="http://schemas.microsoft.com/office/drawing/2014/main" id="{2CD6A240-1900-A8B6-7D8E-C32190BC5059}"/>
              </a:ext>
            </a:extLst>
          </p:cNvPr>
          <p:cNvSpPr>
            <a:spLocks noGrp="1"/>
          </p:cNvSpPr>
          <p:nvPr>
            <p:ph type="body" sz="quarter" idx="3"/>
          </p:nvPr>
        </p:nvSpPr>
        <p:spPr>
          <a:xfrm>
            <a:off x="735013" y="4052377"/>
            <a:ext cx="5632450" cy="3696713"/>
          </a:xfrm>
        </p:spPr>
        <p:txBody>
          <a:bodyPr/>
          <a:lstStyle/>
          <a:p>
            <a:endParaRPr lang="en-US" dirty="0"/>
          </a:p>
        </p:txBody>
      </p:sp>
    </p:spTree>
    <p:extLst>
      <p:ext uri="{BB962C8B-B14F-4D97-AF65-F5344CB8AC3E}">
        <p14:creationId xmlns:p14="http://schemas.microsoft.com/office/powerpoint/2010/main" val="2769761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1CF1D-5F90-B39C-B92B-D1D0C5B960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037E3C-6178-A38D-7943-A9A3CFC34342}"/>
              </a:ext>
            </a:extLst>
          </p:cNvPr>
          <p:cNvSpPr>
            <a:spLocks noGrp="1" noRot="1" noChangeAspect="1"/>
          </p:cNvSpPr>
          <p:nvPr>
            <p:ph type="sldImg"/>
          </p:nvPr>
        </p:nvSpPr>
        <p:spPr>
          <a:xfrm>
            <a:off x="735013" y="611188"/>
            <a:ext cx="5632450" cy="3168650"/>
          </a:xfrm>
        </p:spPr>
      </p:sp>
      <p:sp>
        <p:nvSpPr>
          <p:cNvPr id="3" name="Notes Placeholder 2">
            <a:extLst>
              <a:ext uri="{FF2B5EF4-FFF2-40B4-BE49-F238E27FC236}">
                <a16:creationId xmlns:a16="http://schemas.microsoft.com/office/drawing/2014/main" id="{4E46F7DC-4E75-D83C-FFE2-19CC1BB491CD}"/>
              </a:ext>
            </a:extLst>
          </p:cNvPr>
          <p:cNvSpPr>
            <a:spLocks noGrp="1"/>
          </p:cNvSpPr>
          <p:nvPr>
            <p:ph type="body" idx="1"/>
          </p:nvPr>
        </p:nvSpPr>
        <p:spPr>
          <a:xfrm>
            <a:off x="710248" y="3850363"/>
            <a:ext cx="5681980" cy="4473440"/>
          </a:xfrm>
        </p:spPr>
        <p:txBody>
          <a:bodyPr/>
          <a:lstStyle/>
          <a:p>
            <a:pPr algn="l">
              <a:buNone/>
            </a:pPr>
            <a:endParaRPr lang="en-US" baseline="0" dirty="0">
              <a:latin typeface="Arial" panose="020B0604020202020204" pitchFamily="34" charset="0"/>
              <a:cs typeface="Arial" panose="020B0604020202020204" pitchFamily="34" charset="0"/>
            </a:endParaRPr>
          </a:p>
          <a:p>
            <a:pPr algn="l">
              <a:buNone/>
            </a:pPr>
            <a:r>
              <a:rPr lang="en-US" baseline="0" dirty="0">
                <a:latin typeface="Arial" panose="020B0604020202020204" pitchFamily="34" charset="0"/>
                <a:cs typeface="Arial" panose="020B0604020202020204" pitchFamily="34" charset="0"/>
              </a:rPr>
              <a:t>A Professional Role is a widely recognized profession, such as a Functional Engineering Role or a Business Administration Role.  </a:t>
            </a:r>
          </a:p>
          <a:p>
            <a:pPr algn="l">
              <a:buNone/>
            </a:pPr>
            <a:endParaRPr lang="en-US" baseline="0" dirty="0">
              <a:latin typeface="Arial" panose="020B0604020202020204" pitchFamily="34" charset="0"/>
              <a:cs typeface="Arial" panose="020B0604020202020204" pitchFamily="34" charset="0"/>
            </a:endParaRPr>
          </a:p>
          <a:p>
            <a:pPr algn="l">
              <a:buNone/>
            </a:pPr>
            <a:r>
              <a:rPr lang="en-US" baseline="0" dirty="0">
                <a:latin typeface="Arial" panose="020B0604020202020204" pitchFamily="34" charset="0"/>
                <a:cs typeface="Arial" panose="020B0604020202020204" pitchFamily="34" charset="0"/>
              </a:rPr>
              <a:t>Courses to quality students for Professional Roles are typically offered by Universities and Community Colleges. </a:t>
            </a:r>
          </a:p>
          <a:p>
            <a:pPr algn="l">
              <a:buNone/>
            </a:pPr>
            <a:endParaRPr lang="en-US" baseline="0" dirty="0">
              <a:latin typeface="Arial" panose="020B0604020202020204" pitchFamily="34" charset="0"/>
              <a:cs typeface="Arial" panose="020B0604020202020204" pitchFamily="34" charset="0"/>
            </a:endParaRPr>
          </a:p>
          <a:p>
            <a:pPr algn="l">
              <a:buNone/>
            </a:pPr>
            <a:r>
              <a:rPr lang="en-US" baseline="0" dirty="0">
                <a:latin typeface="Arial" panose="020B0604020202020204" pitchFamily="34" charset="0"/>
                <a:cs typeface="Arial" panose="020B0604020202020204" pitchFamily="34" charset="0"/>
              </a:rPr>
              <a:t>Professional Roles may be assigned to “Organization Chart Positions” within a company.</a:t>
            </a:r>
          </a:p>
          <a:p>
            <a:pPr algn="l">
              <a:buNone/>
            </a:pPr>
            <a:endParaRPr lang="en-US" baseline="0" dirty="0">
              <a:latin typeface="Arial" panose="020B0604020202020204" pitchFamily="34" charset="0"/>
              <a:cs typeface="Arial" panose="020B0604020202020204" pitchFamily="34" charset="0"/>
            </a:endParaRPr>
          </a:p>
          <a:p>
            <a:pPr algn="l">
              <a:buNone/>
            </a:pPr>
            <a:r>
              <a:rPr lang="en-US" baseline="0" dirty="0">
                <a:latin typeface="Arial" panose="020B0604020202020204" pitchFamily="34" charset="0"/>
                <a:cs typeface="Arial" panose="020B0604020202020204" pitchFamily="34" charset="0"/>
              </a:rPr>
              <a:t>Courses to qualify personnel for Org Chart Positions may be provided by Internal company training groups.</a:t>
            </a:r>
          </a:p>
          <a:p>
            <a:pPr algn="l">
              <a:buNone/>
            </a:pPr>
            <a:endParaRPr lang="en-US" baseline="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AD39EE3E-814C-EA3A-6E72-46B7930C2F32}"/>
              </a:ext>
            </a:extLst>
          </p:cNvPr>
          <p:cNvSpPr>
            <a:spLocks noGrp="1"/>
          </p:cNvSpPr>
          <p:nvPr>
            <p:ph type="sldNum" sz="quarter" idx="5"/>
          </p:nvPr>
        </p:nvSpPr>
        <p:spPr/>
        <p:txBody>
          <a:bodyPr/>
          <a:lstStyle/>
          <a:p>
            <a:fld id="{25F15F07-9F80-44C3-A0B9-752A4ECB8E6E}" type="slidenum">
              <a:rPr lang="en-GB" altLang="en-US" smtClean="0"/>
              <a:pPr/>
              <a:t>2</a:t>
            </a:fld>
            <a:endParaRPr lang="en-GB" altLang="en-US"/>
          </a:p>
        </p:txBody>
      </p:sp>
    </p:spTree>
    <p:extLst>
      <p:ext uri="{BB962C8B-B14F-4D97-AF65-F5344CB8AC3E}">
        <p14:creationId xmlns:p14="http://schemas.microsoft.com/office/powerpoint/2010/main" val="2212953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9613" y="647700"/>
            <a:ext cx="5632450" cy="3168650"/>
          </a:xfrm>
        </p:spPr>
      </p:sp>
      <p:sp>
        <p:nvSpPr>
          <p:cNvPr id="3" name="Notes Placeholder 2"/>
          <p:cNvSpPr>
            <a:spLocks noGrp="1"/>
          </p:cNvSpPr>
          <p:nvPr>
            <p:ph type="body" idx="1"/>
          </p:nvPr>
        </p:nvSpPr>
        <p:spPr>
          <a:xfrm>
            <a:off x="710247" y="3931607"/>
            <a:ext cx="5631816" cy="3696713"/>
          </a:xfrm>
        </p:spPr>
        <p:txBody>
          <a:bodyPr/>
          <a:lstStyle/>
          <a:p>
            <a:pPr algn="ctr">
              <a:buNone/>
            </a:pPr>
            <a:endParaRPr lang="en-US" dirty="0"/>
          </a:p>
          <a:p>
            <a:pPr>
              <a:buNone/>
            </a:pPr>
            <a:r>
              <a:rPr lang="en-US" dirty="0"/>
              <a:t>The following are some Generic Professional Roles related to ACS Cybersecurity:</a:t>
            </a:r>
          </a:p>
          <a:p>
            <a:pPr>
              <a:buNone/>
            </a:pPr>
            <a:endParaRPr lang="en-US" b="1" u="sng" dirty="0"/>
          </a:p>
          <a:p>
            <a:pPr marL="171450" indent="-171450">
              <a:buFont typeface="Arial" panose="020B0604020202020204" pitchFamily="34" charset="0"/>
              <a:buChar char="•"/>
            </a:pPr>
            <a:r>
              <a:rPr lang="en-US" dirty="0"/>
              <a:t>Control Engineer</a:t>
            </a:r>
          </a:p>
          <a:p>
            <a:pPr marL="171450" indent="-171450">
              <a:buFont typeface="Arial" panose="020B0604020202020204" pitchFamily="34" charset="0"/>
              <a:buChar char="•"/>
            </a:pPr>
            <a:r>
              <a:rPr lang="en-US" dirty="0"/>
              <a:t>Chief Technical Officer (CTO)</a:t>
            </a:r>
          </a:p>
          <a:p>
            <a:pPr marL="171450" indent="-171450">
              <a:buFont typeface="Arial" panose="020B0604020202020204" pitchFamily="34" charset="0"/>
              <a:buChar char="•"/>
            </a:pPr>
            <a:r>
              <a:rPr lang="en-US" dirty="0"/>
              <a:t>Maintenance Technician</a:t>
            </a:r>
          </a:p>
          <a:p>
            <a:pPr marL="171450" indent="-171450">
              <a:buFont typeface="Arial" panose="020B0604020202020204" pitchFamily="34" charset="0"/>
              <a:buChar char="•"/>
            </a:pPr>
            <a:r>
              <a:rPr lang="en-US" dirty="0"/>
              <a:t>Industrial Networks Engineer</a:t>
            </a:r>
          </a:p>
          <a:p>
            <a:pPr marL="171450" indent="-171450">
              <a:buFont typeface="Arial" panose="020B0604020202020204" pitchFamily="34" charset="0"/>
              <a:buChar char="•"/>
            </a:pPr>
            <a:r>
              <a:rPr lang="en-US" dirty="0"/>
              <a:t>Chief Information Security Officer (CISO)</a:t>
            </a:r>
          </a:p>
          <a:p>
            <a:pPr marL="171450" indent="-171450">
              <a:buFont typeface="Arial" panose="020B0604020202020204" pitchFamily="34" charset="0"/>
              <a:buChar char="•"/>
            </a:pPr>
            <a:r>
              <a:rPr lang="en-US" dirty="0"/>
              <a:t>Human Resources Manager (H/R)</a:t>
            </a:r>
          </a:p>
          <a:p>
            <a:pPr marL="171450" indent="-171450">
              <a:buFont typeface="Arial" panose="020B0604020202020204" pitchFamily="34" charset="0"/>
              <a:buChar char="•"/>
            </a:pPr>
            <a:r>
              <a:rPr lang="en-US" dirty="0"/>
              <a:t>Procurement Manager</a:t>
            </a:r>
          </a:p>
          <a:p>
            <a:endParaRPr lang="en-US" dirty="0"/>
          </a:p>
          <a:p>
            <a:r>
              <a:rPr lang="en-US" dirty="0"/>
              <a:t>Note that the skills and responsibilities of each Professional Role will vary significantly during different ACS Lifecycle Phases.  For example, a control engineer requires different skills during the Engineering Phase to design a secure ACS system than are required to tune, troubleshoot, and maintain it during the Operations Phase.</a:t>
            </a:r>
          </a:p>
          <a:p>
            <a:pPr>
              <a:buNone/>
            </a:pPr>
            <a:endParaRPr lang="en-US" baseline="0" dirty="0"/>
          </a:p>
        </p:txBody>
      </p:sp>
      <p:sp>
        <p:nvSpPr>
          <p:cNvPr id="4" name="Slide Number Placeholder 3"/>
          <p:cNvSpPr>
            <a:spLocks noGrp="1"/>
          </p:cNvSpPr>
          <p:nvPr>
            <p:ph type="sldNum" sz="quarter" idx="5"/>
          </p:nvPr>
        </p:nvSpPr>
        <p:spPr/>
        <p:txBody>
          <a:bodyPr lIns="97099" tIns="48549" rIns="97099" bIns="48549"/>
          <a:lstStyle/>
          <a:p>
            <a:fld id="{25F15F07-9F80-44C3-A0B9-752A4ECB8E6E}" type="slidenum">
              <a:rPr lang="en-GB" altLang="en-US" smtClean="0">
                <a:solidFill>
                  <a:schemeClr val="bg1"/>
                </a:solidFill>
              </a:rPr>
              <a:pPr/>
              <a:t>3</a:t>
            </a:fld>
            <a:endParaRPr lang="en-GB" altLang="en-US" dirty="0">
              <a:solidFill>
                <a:schemeClr val="bg1"/>
              </a:solidFill>
            </a:endParaRPr>
          </a:p>
        </p:txBody>
      </p:sp>
    </p:spTree>
    <p:extLst>
      <p:ext uri="{BB962C8B-B14F-4D97-AF65-F5344CB8AC3E}">
        <p14:creationId xmlns:p14="http://schemas.microsoft.com/office/powerpoint/2010/main" val="625704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561975"/>
            <a:ext cx="5632450" cy="3168650"/>
          </a:xfrm>
        </p:spPr>
      </p:sp>
      <p:sp>
        <p:nvSpPr>
          <p:cNvPr id="3" name="Notes Placeholder 2"/>
          <p:cNvSpPr>
            <a:spLocks noGrp="1"/>
          </p:cNvSpPr>
          <p:nvPr>
            <p:ph type="body" idx="1"/>
          </p:nvPr>
        </p:nvSpPr>
        <p:spPr>
          <a:xfrm>
            <a:off x="735013" y="3888475"/>
            <a:ext cx="5632450" cy="3696713"/>
          </a:xfrm>
        </p:spPr>
        <p:txBody>
          <a:bodyPr/>
          <a:lstStyle/>
          <a:p>
            <a:pPr>
              <a:buNone/>
            </a:pPr>
            <a:r>
              <a:rPr lang="en-US" baseline="0" dirty="0"/>
              <a:t>A Principal Role, such as “Owner/Operator or Vendor, will contain multiple Professional Roles.   </a:t>
            </a:r>
          </a:p>
          <a:p>
            <a:pPr>
              <a:buNone/>
            </a:pPr>
            <a:endParaRPr lang="en-US" baseline="0" dirty="0"/>
          </a:p>
          <a:p>
            <a:pPr>
              <a:buNone/>
            </a:pPr>
            <a:r>
              <a:rPr lang="en-US" baseline="0" dirty="0"/>
              <a:t>	Principal Role</a:t>
            </a:r>
          </a:p>
          <a:p>
            <a:pPr>
              <a:buNone/>
            </a:pPr>
            <a:r>
              <a:rPr lang="en-US" baseline="0" dirty="0"/>
              <a:t>	      | Professional Role 1</a:t>
            </a:r>
          </a:p>
          <a:p>
            <a:pPr>
              <a:buNone/>
            </a:pPr>
            <a:r>
              <a:rPr lang="en-US" baseline="0" dirty="0"/>
              <a:t>	      | Professional Role 2</a:t>
            </a:r>
          </a:p>
          <a:p>
            <a:pPr>
              <a:buNone/>
            </a:pPr>
            <a:r>
              <a:rPr lang="en-US" baseline="0" dirty="0"/>
              <a:t>	      | Professional Role 3</a:t>
            </a:r>
          </a:p>
          <a:p>
            <a:pPr>
              <a:buNone/>
            </a:pPr>
            <a:endParaRPr lang="en-US" baseline="0" dirty="0"/>
          </a:p>
          <a:p>
            <a:pPr>
              <a:buNone/>
            </a:pPr>
            <a:r>
              <a:rPr lang="en-US" baseline="0" dirty="0"/>
              <a:t>“Requirements” defined by ISA/IEC 62443  are the responsibility of one Principal Role; however, in practice, these Requirements are assigned to specific Professional Roles to actually produce the deliverables.</a:t>
            </a:r>
            <a:br>
              <a:rPr lang="en-US" baseline="0" dirty="0"/>
            </a:br>
            <a:endParaRPr lang="en-US" baseline="0" dirty="0"/>
          </a:p>
          <a:p>
            <a:pPr>
              <a:buNone/>
            </a:pPr>
            <a:r>
              <a:rPr lang="en-US" baseline="0" dirty="0"/>
              <a:t>More commonly, engineering standards assign Requirements directly to Professional Roles.  </a:t>
            </a:r>
            <a:br>
              <a:rPr lang="en-US" baseline="0" dirty="0"/>
            </a:br>
            <a:endParaRPr lang="en-US" baseline="0" dirty="0"/>
          </a:p>
          <a:p>
            <a:pPr>
              <a:buNone/>
            </a:pPr>
            <a:r>
              <a:rPr lang="en-US" baseline="0" dirty="0"/>
              <a:t>ISA  62443 is unusual in that its standards apply to Enterprises in many different industries.  As a result, companies must assign standards Requirements to Professional Roles themselves (perhaps as part of a Cybersecurity Master Plan).</a:t>
            </a:r>
          </a:p>
          <a:p>
            <a:pPr>
              <a:buNone/>
            </a:pPr>
            <a:endParaRPr lang="en-US" baseline="0" dirty="0"/>
          </a:p>
        </p:txBody>
      </p:sp>
      <p:sp>
        <p:nvSpPr>
          <p:cNvPr id="4" name="Slide Number Placeholder 3"/>
          <p:cNvSpPr>
            <a:spLocks noGrp="1"/>
          </p:cNvSpPr>
          <p:nvPr>
            <p:ph type="sldNum" sz="quarter" idx="5"/>
          </p:nvPr>
        </p:nvSpPr>
        <p:spPr/>
        <p:txBody>
          <a:bodyPr lIns="97099" tIns="48549" rIns="97099" bIns="48549"/>
          <a:lstStyle/>
          <a:p>
            <a:fld id="{25F15F07-9F80-44C3-A0B9-752A4ECB8E6E}" type="slidenum">
              <a:rPr lang="en-GB" altLang="en-US" smtClean="0"/>
              <a:pPr/>
              <a:t>4</a:t>
            </a:fld>
            <a:endParaRPr lang="en-GB" altLang="en-US"/>
          </a:p>
        </p:txBody>
      </p:sp>
    </p:spTree>
    <p:extLst>
      <p:ext uri="{BB962C8B-B14F-4D97-AF65-F5344CB8AC3E}">
        <p14:creationId xmlns:p14="http://schemas.microsoft.com/office/powerpoint/2010/main" val="971570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7713" y="534988"/>
            <a:ext cx="5632450" cy="3168650"/>
          </a:xfrm>
        </p:spPr>
      </p:sp>
      <p:sp>
        <p:nvSpPr>
          <p:cNvPr id="3" name="Notes Placeholder 2"/>
          <p:cNvSpPr>
            <a:spLocks noGrp="1"/>
          </p:cNvSpPr>
          <p:nvPr>
            <p:ph type="body" idx="1"/>
          </p:nvPr>
        </p:nvSpPr>
        <p:spPr>
          <a:xfrm>
            <a:off x="747713" y="3836480"/>
            <a:ext cx="5632450" cy="3696713"/>
          </a:xfrm>
        </p:spPr>
        <p:txBody>
          <a:bodyPr/>
          <a:lstStyle/>
          <a:p>
            <a:pPr algn="ctr">
              <a:buNone/>
            </a:pPr>
            <a:endParaRPr lang="en-US" baseline="0" dirty="0"/>
          </a:p>
          <a:p>
            <a:pPr algn="l">
              <a:buNone/>
            </a:pPr>
            <a:r>
              <a:rPr lang="en-US" baseline="0" dirty="0"/>
              <a:t>When a company establishes its ACS Cybersecurity Program, Generic Professional Roles defined in 62443 are assigned to Organizational Positions in that enterprise.</a:t>
            </a:r>
          </a:p>
          <a:p>
            <a:pPr algn="l">
              <a:buNone/>
            </a:pPr>
            <a:r>
              <a:rPr lang="en-US" baseline="0" dirty="0"/>
              <a:t>	Principal Roles each contain</a:t>
            </a:r>
          </a:p>
          <a:p>
            <a:pPr algn="l">
              <a:buNone/>
            </a:pPr>
            <a:r>
              <a:rPr lang="en-US" baseline="0" dirty="0"/>
              <a:t>	      | Professional Roles that are assigned to</a:t>
            </a:r>
          </a:p>
          <a:p>
            <a:pPr algn="l">
              <a:buNone/>
            </a:pPr>
            <a:r>
              <a:rPr lang="en-US" baseline="0" dirty="0"/>
              <a:t>	              | Organizational Positions</a:t>
            </a:r>
            <a:br>
              <a:rPr lang="en-US" baseline="0" dirty="0"/>
            </a:br>
            <a:endParaRPr lang="en-US" baseline="0" dirty="0"/>
          </a:p>
          <a:p>
            <a:pPr algn="l">
              <a:buNone/>
            </a:pPr>
            <a:r>
              <a:rPr lang="en-US" baseline="0" dirty="0"/>
              <a:t>One Position may be assigned multiple Professional Roles, or one Professional Role may be assigned to multiple Positions.</a:t>
            </a:r>
          </a:p>
          <a:p>
            <a:pPr algn="l">
              <a:buNone/>
            </a:pPr>
            <a:br>
              <a:rPr lang="en-US" baseline="0" dirty="0"/>
            </a:br>
            <a:endParaRPr lang="en-US" dirty="0"/>
          </a:p>
          <a:p>
            <a:pPr>
              <a:buNone/>
            </a:pPr>
            <a:endParaRPr lang="en-US" baseline="0" dirty="0"/>
          </a:p>
        </p:txBody>
      </p:sp>
      <p:sp>
        <p:nvSpPr>
          <p:cNvPr id="4" name="Slide Number Placeholder 3"/>
          <p:cNvSpPr>
            <a:spLocks noGrp="1"/>
          </p:cNvSpPr>
          <p:nvPr>
            <p:ph type="sldNum" sz="quarter" idx="5"/>
          </p:nvPr>
        </p:nvSpPr>
        <p:spPr/>
        <p:txBody>
          <a:bodyPr lIns="97099" tIns="48549" rIns="97099" bIns="48549"/>
          <a:lstStyle/>
          <a:p>
            <a:fld id="{25F15F07-9F80-44C3-A0B9-752A4ECB8E6E}" type="slidenum">
              <a:rPr lang="en-GB" altLang="en-US" smtClean="0">
                <a:solidFill>
                  <a:schemeClr val="bg1"/>
                </a:solidFill>
              </a:rPr>
              <a:pPr/>
              <a:t>5</a:t>
            </a:fld>
            <a:endParaRPr lang="en-GB" altLang="en-US" dirty="0">
              <a:solidFill>
                <a:schemeClr val="bg1"/>
              </a:solidFill>
            </a:endParaRPr>
          </a:p>
        </p:txBody>
      </p:sp>
    </p:spTree>
    <p:extLst>
      <p:ext uri="{BB962C8B-B14F-4D97-AF65-F5344CB8AC3E}">
        <p14:creationId xmlns:p14="http://schemas.microsoft.com/office/powerpoint/2010/main" val="1773706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520700"/>
            <a:ext cx="5667375" cy="3187700"/>
          </a:xfrm>
        </p:spPr>
      </p:sp>
      <p:sp>
        <p:nvSpPr>
          <p:cNvPr id="3" name="Notes Placeholder 2"/>
          <p:cNvSpPr>
            <a:spLocks noGrp="1"/>
          </p:cNvSpPr>
          <p:nvPr>
            <p:ph type="body" idx="1"/>
          </p:nvPr>
        </p:nvSpPr>
        <p:spPr>
          <a:xfrm>
            <a:off x="717549" y="3831718"/>
            <a:ext cx="5667375" cy="4208101"/>
          </a:xfrm>
        </p:spPr>
        <p:txBody>
          <a:bodyPr/>
          <a:lstStyle/>
          <a:p>
            <a:pPr>
              <a:buNone/>
            </a:pPr>
            <a:endParaRPr lang="en-US" sz="1100" dirty="0"/>
          </a:p>
          <a:p>
            <a:pPr algn="l" rtl="0" eaLnBrk="0" fontAlgn="base" hangingPunct="0">
              <a:spcBef>
                <a:spcPct val="30000"/>
              </a:spcBef>
              <a:spcAft>
                <a:spcPct val="0"/>
              </a:spcAft>
              <a:buSzPct val="100000"/>
              <a:buNone/>
            </a:pPr>
            <a:r>
              <a:rPr lang="en-US" sz="1100" dirty="0"/>
              <a:t>Requirements established by standards are assigned to Professional Roles (such as generic engineering positions). </a:t>
            </a:r>
            <a:br>
              <a:rPr lang="en-US" sz="1100" dirty="0"/>
            </a:br>
            <a:endParaRPr lang="en-US" sz="1100" dirty="0"/>
          </a:p>
          <a:p>
            <a:pPr algn="l" rtl="0" eaLnBrk="0" fontAlgn="base" hangingPunct="0">
              <a:spcBef>
                <a:spcPct val="30000"/>
              </a:spcBef>
              <a:spcAft>
                <a:spcPct val="0"/>
              </a:spcAft>
              <a:buSzPct val="100000"/>
              <a:buNone/>
            </a:pPr>
            <a:r>
              <a:rPr lang="en-US" sz="1100" dirty="0"/>
              <a:t>Professional Roles are assigned to “Positions” in the organization (by company practices) </a:t>
            </a:r>
          </a:p>
          <a:p>
            <a:pPr algn="l" rtl="0" eaLnBrk="0" fontAlgn="base" hangingPunct="0">
              <a:spcBef>
                <a:spcPct val="30000"/>
              </a:spcBef>
              <a:spcAft>
                <a:spcPct val="0"/>
              </a:spcAft>
              <a:buSzPct val="100000"/>
              <a:buNone/>
            </a:pPr>
            <a:r>
              <a:rPr lang="en-US" sz="1100" dirty="0"/>
              <a:t>These assignments may exist in company practices, or new assignments may be recommended by Enterprise, Programs, or Project Master Plans. </a:t>
            </a:r>
          </a:p>
          <a:p>
            <a:pPr algn="l" rtl="0" eaLnBrk="0" fontAlgn="base" hangingPunct="0">
              <a:spcBef>
                <a:spcPct val="30000"/>
              </a:spcBef>
              <a:spcAft>
                <a:spcPct val="0"/>
              </a:spcAft>
              <a:buSzPct val="100000"/>
              <a:buNone/>
            </a:pPr>
            <a:endParaRPr lang="en-US" sz="1100" dirty="0"/>
          </a:p>
          <a:p>
            <a:pPr algn="l" rtl="0" eaLnBrk="0" fontAlgn="base" hangingPunct="0">
              <a:spcBef>
                <a:spcPct val="30000"/>
              </a:spcBef>
              <a:spcAft>
                <a:spcPct val="0"/>
              </a:spcAft>
              <a:buSzPct val="100000"/>
              <a:buNone/>
            </a:pPr>
            <a:r>
              <a:rPr lang="en-US" sz="1100" dirty="0"/>
              <a:t>Requirements between Principal Roles may be illustrated using Swim Lane Diagrams (literally, from one org chart group to another).  An example might be the Maintenance Group transitioning to the Site Procurement Group.</a:t>
            </a:r>
            <a:br>
              <a:rPr lang="en-US" sz="1100" dirty="0"/>
            </a:br>
            <a:endParaRPr lang="en-US" sz="1100" dirty="0"/>
          </a:p>
          <a:p>
            <a:pPr eaLnBrk="0" fontAlgn="base" hangingPunct="0">
              <a:spcBef>
                <a:spcPct val="30000"/>
              </a:spcBef>
              <a:spcAft>
                <a:spcPct val="0"/>
              </a:spcAft>
              <a:buSzPct val="100000"/>
            </a:pPr>
            <a:r>
              <a:rPr lang="en-US" sz="1100" dirty="0"/>
              <a:t>Requirements between Positions may be shown with Workflow Diagrams.  An example might be a Control Systems Engineer requests his supervisor to approve the procurement of test equipment and spare parts for a new plant device.  The Supervisor then requests that the Maintenance Stores Supervisor purchase the requested parts and test equipment, and maintain a minimum inventory level in the maintenance stores.</a:t>
            </a:r>
            <a:br>
              <a:rPr lang="en-US" sz="1100" dirty="0"/>
            </a:br>
            <a:endParaRPr lang="en-US" sz="1100" dirty="0"/>
          </a:p>
          <a:p>
            <a:pPr algn="l" rtl="0" eaLnBrk="0" fontAlgn="base" hangingPunct="0">
              <a:spcBef>
                <a:spcPct val="30000"/>
              </a:spcBef>
              <a:spcAft>
                <a:spcPct val="0"/>
              </a:spcAft>
              <a:buSzPct val="100000"/>
              <a:buNone/>
            </a:pPr>
            <a:r>
              <a:rPr lang="en-US" sz="1100" dirty="0"/>
              <a:t>These swimlane and workflow diagrams may include Engineering Deliverables (e.g., specification sheets, drawings, etc.).</a:t>
            </a:r>
          </a:p>
        </p:txBody>
      </p:sp>
      <p:sp>
        <p:nvSpPr>
          <p:cNvPr id="4" name="Slide Number Placeholder 3"/>
          <p:cNvSpPr>
            <a:spLocks noGrp="1"/>
          </p:cNvSpPr>
          <p:nvPr>
            <p:ph type="sldNum" sz="quarter" idx="5"/>
          </p:nvPr>
        </p:nvSpPr>
        <p:spPr/>
        <p:txBody>
          <a:bodyPr lIns="97099" tIns="48549" rIns="97099" bIns="48549"/>
          <a:lstStyle/>
          <a:p>
            <a:pPr defTabSz="970992">
              <a:defRPr/>
            </a:pPr>
            <a:fld id="{938E238B-0027-441C-B6C6-5C79594C47B5}" type="slidenum">
              <a:rPr lang="en-US">
                <a:solidFill>
                  <a:schemeClr val="bg1"/>
                </a:solidFill>
                <a:latin typeface="Calibri"/>
              </a:rPr>
              <a:pPr defTabSz="970992">
                <a:defRPr/>
              </a:pPr>
              <a:t>6</a:t>
            </a:fld>
            <a:endParaRPr lang="en-US" dirty="0">
              <a:solidFill>
                <a:schemeClr val="bg1"/>
              </a:solidFill>
              <a:latin typeface="Calibri"/>
            </a:endParaRPr>
          </a:p>
        </p:txBody>
      </p:sp>
    </p:spTree>
    <p:extLst>
      <p:ext uri="{BB962C8B-B14F-4D97-AF65-F5344CB8AC3E}">
        <p14:creationId xmlns:p14="http://schemas.microsoft.com/office/powerpoint/2010/main" val="39502318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59B3A-6E2B-27AB-BA12-3734572AE7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46A38D-94A6-B55D-74FC-AAE32814DFFB}"/>
              </a:ext>
            </a:extLst>
          </p:cNvPr>
          <p:cNvSpPr>
            <a:spLocks noGrp="1" noRot="1" noChangeAspect="1"/>
          </p:cNvSpPr>
          <p:nvPr>
            <p:ph type="sldImg"/>
          </p:nvPr>
        </p:nvSpPr>
        <p:spPr>
          <a:xfrm>
            <a:off x="717550" y="520700"/>
            <a:ext cx="5667375" cy="3187700"/>
          </a:xfrm>
        </p:spPr>
      </p:sp>
      <p:sp>
        <p:nvSpPr>
          <p:cNvPr id="3" name="Notes Placeholder 2">
            <a:extLst>
              <a:ext uri="{FF2B5EF4-FFF2-40B4-BE49-F238E27FC236}">
                <a16:creationId xmlns:a16="http://schemas.microsoft.com/office/drawing/2014/main" id="{CD3E9A75-E76B-2BAC-1252-6223E4029AA5}"/>
              </a:ext>
            </a:extLst>
          </p:cNvPr>
          <p:cNvSpPr>
            <a:spLocks noGrp="1"/>
          </p:cNvSpPr>
          <p:nvPr>
            <p:ph type="body" idx="1"/>
          </p:nvPr>
        </p:nvSpPr>
        <p:spPr>
          <a:xfrm>
            <a:off x="717549" y="3831718"/>
            <a:ext cx="5667375" cy="4208101"/>
          </a:xfrm>
        </p:spPr>
        <p:txBody>
          <a:bodyPr/>
          <a:lstStyle/>
          <a:p>
            <a:pPr>
              <a:buNone/>
            </a:pPr>
            <a:endParaRPr lang="en-US" sz="1100" dirty="0"/>
          </a:p>
          <a:p>
            <a:pPr algn="l" rtl="0" eaLnBrk="0" fontAlgn="base" hangingPunct="0">
              <a:spcBef>
                <a:spcPct val="30000"/>
              </a:spcBef>
              <a:spcAft>
                <a:spcPct val="0"/>
              </a:spcAft>
              <a:buSzPct val="100000"/>
              <a:buNone/>
            </a:pPr>
            <a:r>
              <a:rPr lang="en-US" sz="1100" dirty="0"/>
              <a:t>Requirements established by standards are assigned to Professional Roles (such as generic engineering positions). </a:t>
            </a:r>
            <a:br>
              <a:rPr lang="en-US" sz="1100" dirty="0"/>
            </a:br>
            <a:endParaRPr lang="en-US" sz="1100" dirty="0"/>
          </a:p>
          <a:p>
            <a:pPr algn="l" rtl="0" eaLnBrk="0" fontAlgn="base" hangingPunct="0">
              <a:spcBef>
                <a:spcPct val="30000"/>
              </a:spcBef>
              <a:spcAft>
                <a:spcPct val="0"/>
              </a:spcAft>
              <a:buSzPct val="100000"/>
              <a:buNone/>
            </a:pPr>
            <a:r>
              <a:rPr lang="en-US" sz="1100" dirty="0"/>
              <a:t>Professional Roles are assigned to “Positions” in the organization (by company practices) </a:t>
            </a:r>
          </a:p>
          <a:p>
            <a:pPr algn="l" rtl="0" eaLnBrk="0" fontAlgn="base" hangingPunct="0">
              <a:spcBef>
                <a:spcPct val="30000"/>
              </a:spcBef>
              <a:spcAft>
                <a:spcPct val="0"/>
              </a:spcAft>
              <a:buSzPct val="100000"/>
              <a:buNone/>
            </a:pPr>
            <a:r>
              <a:rPr lang="en-US" sz="1100" dirty="0"/>
              <a:t>These assignments may exist in company practices, or new assignments may be recommended by Enterprise, Programs, or Project Master Plans. </a:t>
            </a:r>
          </a:p>
          <a:p>
            <a:pPr algn="l" rtl="0" eaLnBrk="0" fontAlgn="base" hangingPunct="0">
              <a:spcBef>
                <a:spcPct val="30000"/>
              </a:spcBef>
              <a:spcAft>
                <a:spcPct val="0"/>
              </a:spcAft>
              <a:buSzPct val="100000"/>
              <a:buNone/>
            </a:pPr>
            <a:endParaRPr lang="en-US" sz="1100" dirty="0"/>
          </a:p>
          <a:p>
            <a:pPr algn="l" rtl="0" eaLnBrk="0" fontAlgn="base" hangingPunct="0">
              <a:spcBef>
                <a:spcPct val="30000"/>
              </a:spcBef>
              <a:spcAft>
                <a:spcPct val="0"/>
              </a:spcAft>
              <a:buSzPct val="100000"/>
              <a:buNone/>
            </a:pPr>
            <a:r>
              <a:rPr lang="en-US" sz="1100" dirty="0"/>
              <a:t>Requirements between Principal Roles may be illustrated using Swim Lane Diagrams (literally, from one org chart group to another).  An example might be the Maintenance Group transitioning to the Site Procurement Group.</a:t>
            </a:r>
            <a:br>
              <a:rPr lang="en-US" sz="1100" dirty="0"/>
            </a:br>
            <a:endParaRPr lang="en-US" sz="1100" dirty="0"/>
          </a:p>
          <a:p>
            <a:pPr eaLnBrk="0" fontAlgn="base" hangingPunct="0">
              <a:spcBef>
                <a:spcPct val="30000"/>
              </a:spcBef>
              <a:spcAft>
                <a:spcPct val="0"/>
              </a:spcAft>
              <a:buSzPct val="100000"/>
            </a:pPr>
            <a:r>
              <a:rPr lang="en-US" sz="1100" dirty="0"/>
              <a:t>Requirements between Positions may be shown with Workflow Diagrams.  An example might be a Control Systems Engineer requests his supervisor to approve the procurement of test equipment and spare parts for a new plant device.  The Supervisor then requests that the Maintenance Stores Supervisor purchase the requested parts and test equipment, and maintain a minimum inventory level in the maintenance stores.</a:t>
            </a:r>
            <a:br>
              <a:rPr lang="en-US" sz="1100" dirty="0"/>
            </a:br>
            <a:endParaRPr lang="en-US" sz="1100" dirty="0"/>
          </a:p>
          <a:p>
            <a:pPr algn="l" rtl="0" eaLnBrk="0" fontAlgn="base" hangingPunct="0">
              <a:spcBef>
                <a:spcPct val="30000"/>
              </a:spcBef>
              <a:spcAft>
                <a:spcPct val="0"/>
              </a:spcAft>
              <a:buSzPct val="100000"/>
              <a:buNone/>
            </a:pPr>
            <a:r>
              <a:rPr lang="en-US" sz="1100" dirty="0"/>
              <a:t>These swimlane and workflow diagrams may include Engineering Deliverables (e.g., specification sheets, drawings, etc.).</a:t>
            </a:r>
          </a:p>
        </p:txBody>
      </p:sp>
      <p:sp>
        <p:nvSpPr>
          <p:cNvPr id="4" name="Slide Number Placeholder 3">
            <a:extLst>
              <a:ext uri="{FF2B5EF4-FFF2-40B4-BE49-F238E27FC236}">
                <a16:creationId xmlns:a16="http://schemas.microsoft.com/office/drawing/2014/main" id="{EB6013B5-6182-168B-768F-7DD2EC9F682C}"/>
              </a:ext>
            </a:extLst>
          </p:cNvPr>
          <p:cNvSpPr>
            <a:spLocks noGrp="1"/>
          </p:cNvSpPr>
          <p:nvPr>
            <p:ph type="sldNum" sz="quarter" idx="5"/>
          </p:nvPr>
        </p:nvSpPr>
        <p:spPr/>
        <p:txBody>
          <a:bodyPr lIns="97099" tIns="48549" rIns="97099" bIns="48549"/>
          <a:lstStyle/>
          <a:p>
            <a:pPr defTabSz="970992">
              <a:defRPr/>
            </a:pPr>
            <a:fld id="{938E238B-0027-441C-B6C6-5C79594C47B5}" type="slidenum">
              <a:rPr lang="en-US">
                <a:solidFill>
                  <a:schemeClr val="bg1"/>
                </a:solidFill>
                <a:latin typeface="Calibri"/>
              </a:rPr>
              <a:pPr defTabSz="970992">
                <a:defRPr/>
              </a:pPr>
              <a:t>7</a:t>
            </a:fld>
            <a:endParaRPr lang="en-US" dirty="0">
              <a:solidFill>
                <a:schemeClr val="bg1"/>
              </a:solidFill>
              <a:latin typeface="Calibri"/>
            </a:endParaRPr>
          </a:p>
        </p:txBody>
      </p:sp>
    </p:spTree>
    <p:extLst>
      <p:ext uri="{BB962C8B-B14F-4D97-AF65-F5344CB8AC3E}">
        <p14:creationId xmlns:p14="http://schemas.microsoft.com/office/powerpoint/2010/main" val="2773321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20713" y="296863"/>
            <a:ext cx="5772150" cy="3248025"/>
          </a:xfrm>
        </p:spPr>
      </p:sp>
      <p:sp>
        <p:nvSpPr>
          <p:cNvPr id="3" name="Notes Placeholder 2"/>
          <p:cNvSpPr>
            <a:spLocks noGrp="1"/>
          </p:cNvSpPr>
          <p:nvPr>
            <p:ph type="body" idx="1"/>
          </p:nvPr>
        </p:nvSpPr>
        <p:spPr>
          <a:xfrm>
            <a:off x="620078" y="3672815"/>
            <a:ext cx="5772150" cy="3696713"/>
          </a:xfrm>
        </p:spPr>
        <p:txBody>
          <a:bodyPr/>
          <a:lstStyle/>
          <a:p>
            <a:pPr>
              <a:buNone/>
            </a:pPr>
            <a:endParaRPr lang="en-US" sz="1100" dirty="0"/>
          </a:p>
          <a:p>
            <a:pPr>
              <a:buNone/>
            </a:pPr>
            <a:r>
              <a:rPr lang="en-US" sz="1100" dirty="0"/>
              <a:t>Requirements exchanged between Principal Roles may be shown with “Swim Lane Diagrams”.</a:t>
            </a:r>
            <a:br>
              <a:rPr lang="en-US" sz="1100" dirty="0"/>
            </a:br>
            <a:endParaRPr lang="en-US" sz="1100" dirty="0"/>
          </a:p>
          <a:p>
            <a:pPr>
              <a:buNone/>
            </a:pPr>
            <a:r>
              <a:rPr lang="en-US" sz="1100" dirty="0"/>
              <a:t>Deliverables exchanged between Professional Roles may be shown in Workflow Diagrams</a:t>
            </a:r>
          </a:p>
          <a:p>
            <a:pPr>
              <a:buNone/>
            </a:pPr>
            <a:endParaRPr lang="en-US" sz="1100" dirty="0"/>
          </a:p>
          <a:p>
            <a:pPr>
              <a:buNone/>
            </a:pPr>
            <a:r>
              <a:rPr lang="en-US" sz="1100" dirty="0"/>
              <a:t>Tasks are completed by an individual in a certain Organization Chart Position</a:t>
            </a:r>
            <a:br>
              <a:rPr lang="en-US" sz="1100" dirty="0"/>
            </a:br>
            <a:endParaRPr lang="en-US" sz="1100" dirty="0"/>
          </a:p>
          <a:p>
            <a:pPr>
              <a:buNone/>
            </a:pPr>
            <a:r>
              <a:rPr lang="en-US" sz="1100" dirty="0"/>
              <a:t>Principal Role    - Swimlane Diagrams show exchanges between Principal Roles</a:t>
            </a:r>
          </a:p>
          <a:p>
            <a:pPr>
              <a:buNone/>
            </a:pPr>
            <a:r>
              <a:rPr lang="en-US" sz="1100" dirty="0"/>
              <a:t>    Professional Roles   - Workflow Diagrams show exchanges between Professional Roles</a:t>
            </a:r>
          </a:p>
          <a:p>
            <a:pPr>
              <a:buNone/>
            </a:pPr>
            <a:r>
              <a:rPr lang="en-US" sz="1100" dirty="0"/>
              <a:t>        Org Chart Position        -Task Descriptions show actions of an individual (Position)</a:t>
            </a:r>
          </a:p>
          <a:p>
            <a:pPr>
              <a:buNone/>
            </a:pPr>
            <a:endParaRPr lang="en-US" sz="1100" dirty="0"/>
          </a:p>
          <a:p>
            <a:pPr>
              <a:buNone/>
            </a:pPr>
            <a:r>
              <a:rPr lang="en-US" sz="1100" dirty="0"/>
              <a:t>Swimlane and Workflow diagrams may be shown using standard UML 2.0 formats and may be automated using various workflow software packages.</a:t>
            </a:r>
          </a:p>
          <a:p>
            <a:pPr>
              <a:buNone/>
            </a:pPr>
            <a:endParaRPr lang="en-US" sz="1100" dirty="0"/>
          </a:p>
          <a:p>
            <a:pPr>
              <a:buNone/>
            </a:pPr>
            <a:r>
              <a:rPr lang="en-US" sz="1100" dirty="0"/>
              <a:t>Tasks are defined as checklists or simple text descriptions of steps to be completed by one person.</a:t>
            </a:r>
          </a:p>
          <a:p>
            <a:pPr>
              <a:buNone/>
            </a:pPr>
            <a:endParaRPr lang="en-US" sz="1100" dirty="0"/>
          </a:p>
        </p:txBody>
      </p:sp>
      <p:sp>
        <p:nvSpPr>
          <p:cNvPr id="4" name="Slide Number Placeholder 3"/>
          <p:cNvSpPr>
            <a:spLocks noGrp="1"/>
          </p:cNvSpPr>
          <p:nvPr>
            <p:ph type="sldNum" sz="quarter" idx="5"/>
          </p:nvPr>
        </p:nvSpPr>
        <p:spPr/>
        <p:txBody>
          <a:bodyPr lIns="97099" tIns="48549" rIns="97099" bIns="48549"/>
          <a:lstStyle/>
          <a:p>
            <a:pPr defTabSz="970992">
              <a:defRPr/>
            </a:pPr>
            <a:fld id="{938E238B-0027-441C-B6C6-5C79594C47B5}" type="slidenum">
              <a:rPr lang="en-US">
                <a:solidFill>
                  <a:prstClr val="black"/>
                </a:solidFill>
                <a:latin typeface="Calibri"/>
              </a:rPr>
              <a:pPr defTabSz="970992">
                <a:defRPr/>
              </a:pPr>
              <a:t>8</a:t>
            </a:fld>
            <a:endParaRPr lang="en-US">
              <a:solidFill>
                <a:prstClr val="black"/>
              </a:solidFill>
              <a:latin typeface="Calibri"/>
            </a:endParaRPr>
          </a:p>
        </p:txBody>
      </p:sp>
    </p:spTree>
    <p:extLst>
      <p:ext uri="{BB962C8B-B14F-4D97-AF65-F5344CB8AC3E}">
        <p14:creationId xmlns:p14="http://schemas.microsoft.com/office/powerpoint/2010/main" val="39502318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B1125-334C-B060-758A-A90811155F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5737C2-7CD5-4883-CC8F-34EBE3F3ED5B}"/>
              </a:ext>
            </a:extLst>
          </p:cNvPr>
          <p:cNvSpPr>
            <a:spLocks noGrp="1" noRot="1" noChangeAspect="1"/>
          </p:cNvSpPr>
          <p:nvPr>
            <p:ph type="sldImg"/>
          </p:nvPr>
        </p:nvSpPr>
        <p:spPr>
          <a:xfrm>
            <a:off x="741363" y="595313"/>
            <a:ext cx="5651500" cy="3179762"/>
          </a:xfrm>
        </p:spPr>
      </p:sp>
      <p:sp>
        <p:nvSpPr>
          <p:cNvPr id="3" name="Notes Placeholder 2">
            <a:extLst>
              <a:ext uri="{FF2B5EF4-FFF2-40B4-BE49-F238E27FC236}">
                <a16:creationId xmlns:a16="http://schemas.microsoft.com/office/drawing/2014/main" id="{7F432B27-C40C-8DC2-1341-CDCF64048AD5}"/>
              </a:ext>
            </a:extLst>
          </p:cNvPr>
          <p:cNvSpPr>
            <a:spLocks noGrp="1"/>
          </p:cNvSpPr>
          <p:nvPr>
            <p:ph type="body" idx="1"/>
          </p:nvPr>
        </p:nvSpPr>
        <p:spPr>
          <a:xfrm>
            <a:off x="740728" y="3905727"/>
            <a:ext cx="5651500" cy="3696713"/>
          </a:xfrm>
        </p:spPr>
        <p:txBody>
          <a:bodyPr/>
          <a:lstStyle/>
          <a:p>
            <a:pPr>
              <a:buNone/>
            </a:pPr>
            <a:endParaRPr lang="en-US" sz="1100" dirty="0"/>
          </a:p>
          <a:p>
            <a:pPr>
              <a:buNone/>
            </a:pPr>
            <a:r>
              <a:rPr lang="en-US" sz="1100" b="1" dirty="0"/>
              <a:t>The following are the key messages in this MLM:</a:t>
            </a:r>
          </a:p>
          <a:p>
            <a:pPr>
              <a:buNone/>
            </a:pPr>
            <a:endParaRPr lang="en-US" sz="1100" b="1" dirty="0"/>
          </a:p>
          <a:p>
            <a:pPr>
              <a:spcBef>
                <a:spcPts val="487"/>
              </a:spcBef>
            </a:pPr>
            <a:r>
              <a:rPr lang="en-US" sz="1100" spc="39" dirty="0">
                <a:latin typeface="Arial" panose="020B0604020202020204" pitchFamily="34" charset="0"/>
              </a:rPr>
              <a:t>Requirements established by standards (such as ISA 62443 or ISO 27001 are assigned to Professional Roles (within Principal Roles).</a:t>
            </a:r>
            <a:br>
              <a:rPr lang="en-US" sz="1100" spc="39" dirty="0">
                <a:latin typeface="Arial" panose="020B0604020202020204" pitchFamily="34" charset="0"/>
              </a:rPr>
            </a:br>
            <a:endParaRPr lang="en-US" sz="1100" spc="39" dirty="0">
              <a:latin typeface="Arial" panose="020B0604020202020204" pitchFamily="34" charset="0"/>
            </a:endParaRPr>
          </a:p>
          <a:p>
            <a:pPr>
              <a:spcBef>
                <a:spcPts val="487"/>
              </a:spcBef>
            </a:pPr>
            <a:r>
              <a:rPr lang="en-US" sz="1100" spc="39" dirty="0">
                <a:latin typeface="Arial" panose="020B0604020202020204" pitchFamily="34" charset="0"/>
              </a:rPr>
              <a:t>Requirements are addressed as “Deliverables” provided by one Professional Role to another Professional Role.</a:t>
            </a:r>
            <a:br>
              <a:rPr lang="en-US" sz="1100" spc="39" dirty="0">
                <a:latin typeface="Arial" panose="020B0604020202020204" pitchFamily="34" charset="0"/>
              </a:rPr>
            </a:br>
            <a:endParaRPr lang="en-US" sz="1100" spc="39" dirty="0">
              <a:latin typeface="Arial" panose="020B0604020202020204" pitchFamily="34" charset="0"/>
            </a:endParaRPr>
          </a:p>
          <a:p>
            <a:pPr>
              <a:spcBef>
                <a:spcPts val="487"/>
              </a:spcBef>
            </a:pPr>
            <a:r>
              <a:rPr lang="en-US" sz="1100" spc="39" dirty="0">
                <a:latin typeface="Arial" panose="020B0604020202020204" pitchFamily="34" charset="0"/>
              </a:rPr>
              <a:t>The exchange of Deliverables between professional roles can be illustrated in Workflow Diagrams.</a:t>
            </a:r>
            <a:br>
              <a:rPr lang="en-US" sz="1100" spc="39" dirty="0">
                <a:latin typeface="Arial" panose="020B0604020202020204" pitchFamily="34" charset="0"/>
              </a:rPr>
            </a:br>
            <a:endParaRPr lang="en-US" sz="1100" spc="39" dirty="0">
              <a:latin typeface="Arial" panose="020B0604020202020204" pitchFamily="34" charset="0"/>
            </a:endParaRPr>
          </a:p>
          <a:p>
            <a:pPr>
              <a:spcBef>
                <a:spcPts val="487"/>
              </a:spcBef>
            </a:pPr>
            <a:r>
              <a:rPr lang="en-US" sz="1100" spc="39" dirty="0">
                <a:latin typeface="Arial" panose="020B0604020202020204" pitchFamily="34" charset="0"/>
              </a:rPr>
              <a:t>Organizations assign Professional Roles to organizational chart positions.</a:t>
            </a:r>
          </a:p>
        </p:txBody>
      </p:sp>
      <p:sp>
        <p:nvSpPr>
          <p:cNvPr id="4" name="Slide Number Placeholder 3">
            <a:extLst>
              <a:ext uri="{FF2B5EF4-FFF2-40B4-BE49-F238E27FC236}">
                <a16:creationId xmlns:a16="http://schemas.microsoft.com/office/drawing/2014/main" id="{35AB7059-3F69-234B-FD8D-468AE26B02D2}"/>
              </a:ext>
            </a:extLst>
          </p:cNvPr>
          <p:cNvSpPr>
            <a:spLocks noGrp="1"/>
          </p:cNvSpPr>
          <p:nvPr>
            <p:ph type="sldNum" sz="quarter" idx="5"/>
          </p:nvPr>
        </p:nvSpPr>
        <p:spPr/>
        <p:txBody>
          <a:bodyPr lIns="97099" tIns="48549" rIns="97099" bIns="48549"/>
          <a:lstStyle/>
          <a:p>
            <a:pPr defTabSz="970992">
              <a:defRPr/>
            </a:pPr>
            <a:fld id="{938E238B-0027-441C-B6C6-5C79594C47B5}" type="slidenum">
              <a:rPr lang="en-US">
                <a:solidFill>
                  <a:prstClr val="black"/>
                </a:solidFill>
                <a:latin typeface="Calibri"/>
              </a:rPr>
              <a:pPr defTabSz="970992">
                <a:defRPr/>
              </a:pPr>
              <a:t>9</a:t>
            </a:fld>
            <a:endParaRPr lang="en-US">
              <a:solidFill>
                <a:prstClr val="black"/>
              </a:solidFill>
              <a:latin typeface="Calibri"/>
            </a:endParaRPr>
          </a:p>
        </p:txBody>
      </p:sp>
    </p:spTree>
    <p:extLst>
      <p:ext uri="{BB962C8B-B14F-4D97-AF65-F5344CB8AC3E}">
        <p14:creationId xmlns:p14="http://schemas.microsoft.com/office/powerpoint/2010/main" val="25334479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hyperlink" Target="https://creativecommons.org/share-your-work/cclicenses/" TargetMode="External"/><Relationship Id="rId5" Type="http://schemas.openxmlformats.org/officeDocument/2006/relationships/slideLayout" Target="../slideLayouts/slideLayout5.xml"/><Relationship Id="rId10"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1"/>
            <a:extLst>
              <a:ext uri="{FF2B5EF4-FFF2-40B4-BE49-F238E27FC236}">
                <a16:creationId xmlns:a16="http://schemas.microsoft.com/office/drawing/2014/main" id="{9AA145BA-F87D-D462-EEB8-8BE224154350}"/>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899320" rtl="0" eaLnBrk="0" fontAlgn="base" hangingPunct="0">
        <a:spcBef>
          <a:spcPct val="0"/>
        </a:spcBef>
        <a:spcAft>
          <a:spcPct val="0"/>
        </a:spcAft>
        <a:defRPr sz="2471"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hyperlink" Target="mailto:%20gary.rathwell@entercon.biz"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xml"/><Relationship Id="rId1" Type="http://schemas.openxmlformats.org/officeDocument/2006/relationships/tags" Target="../tags/tag17.xml"/><Relationship Id="rId6" Type="http://schemas.openxmlformats.org/officeDocument/2006/relationships/image" Target="../media/image6.jpeg"/><Relationship Id="rId5" Type="http://schemas.openxmlformats.org/officeDocument/2006/relationships/hyperlink" Target="mailto:gary.rathwell@outlook.com" TargetMode="External"/><Relationship Id="rId4" Type="http://schemas.openxmlformats.org/officeDocument/2006/relationships/hyperlink" Target="https://creativecommons.org/licenses/by-sa/4.0/"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1992433" y="1125383"/>
            <a:ext cx="5883206" cy="430887"/>
          </a:xfrm>
          <a:prstGeom prst="rect">
            <a:avLst/>
          </a:prstGeom>
          <a:noFill/>
        </p:spPr>
        <p:txBody>
          <a:bodyPr wrap="square" lIns="0" tIns="0" rIns="0" bIns="0" rtlCol="0">
            <a:spAutoFit/>
          </a:bodyPr>
          <a:lstStyle/>
          <a:p>
            <a:pPr algn="ctr"/>
            <a:r>
              <a:rPr lang="en-US" sz="2800" dirty="0">
                <a:solidFill>
                  <a:srgbClr val="003E6B"/>
                </a:solidFill>
                <a:latin typeface="Arial Black" panose="020B0A04020102020204" pitchFamily="34" charset="0"/>
              </a:rPr>
              <a:t>What is a Professional Role?</a:t>
            </a:r>
          </a:p>
        </p:txBody>
      </p:sp>
      <p:sp>
        <p:nvSpPr>
          <p:cNvPr id="17" name="TextBox 16">
            <a:extLst>
              <a:ext uri="{FF2B5EF4-FFF2-40B4-BE49-F238E27FC236}">
                <a16:creationId xmlns:a16="http://schemas.microsoft.com/office/drawing/2014/main" id="{5DE5965B-8ACE-4192-B5D2-A3B7BCE516D2}"/>
              </a:ext>
            </a:extLst>
          </p:cNvPr>
          <p:cNvSpPr txBox="1"/>
          <p:nvPr/>
        </p:nvSpPr>
        <p:spPr>
          <a:xfrm>
            <a:off x="1291084" y="2713659"/>
            <a:ext cx="5625910" cy="2344488"/>
          </a:xfrm>
          <a:prstGeom prst="rect">
            <a:avLst/>
          </a:prstGeom>
          <a:noFill/>
        </p:spPr>
        <p:txBody>
          <a:bodyPr wrap="square" lIns="0" tIns="0" rIns="0" bIns="0" rtlCol="0">
            <a:spAutoFit/>
          </a:bodyPr>
          <a:lstStyle/>
          <a:p>
            <a:pPr algn="ctr"/>
            <a:r>
              <a:rPr lang="en-US" sz="2800" b="1" dirty="0">
                <a:solidFill>
                  <a:schemeClr val="tx2"/>
                </a:solidFill>
                <a:latin typeface="Aptos" panose="020B0004020202020204" pitchFamily="34" charset="0"/>
                <a:ea typeface="Open Sans Extrabold" panose="020B0906030804020204" pitchFamily="34" charset="0"/>
                <a:cs typeface="Open Sans Extrabold" panose="020B0906030804020204" pitchFamily="34" charset="0"/>
              </a:rPr>
              <a:t>MLM-001-B</a:t>
            </a:r>
          </a:p>
          <a:p>
            <a:r>
              <a:rPr lang="en-US" sz="2800" dirty="0">
                <a:solidFill>
                  <a:schemeClr val="tx2"/>
                </a:solidFill>
                <a:latin typeface="Aptos" panose="020B0004020202020204" pitchFamily="34" charset="0"/>
                <a:ea typeface="Calibri" panose="020F0502020204030204" pitchFamily="34" charset="0"/>
                <a:cs typeface="Calibri" panose="020F0502020204030204" pitchFamily="34" charset="0"/>
              </a:rPr>
              <a:t>Industry 		–  All</a:t>
            </a:r>
          </a:p>
          <a:p>
            <a:r>
              <a:rPr lang="en-US" sz="2800" dirty="0">
                <a:solidFill>
                  <a:schemeClr val="tx2"/>
                </a:solidFill>
                <a:latin typeface="Aptos" panose="020B0004020202020204" pitchFamily="34" charset="0"/>
                <a:ea typeface="Calibri" panose="020F0502020204030204" pitchFamily="34" charset="0"/>
                <a:cs typeface="Calibri" panose="020F0502020204030204" pitchFamily="34" charset="0"/>
              </a:rPr>
              <a:t>Principal Role 	–  All</a:t>
            </a:r>
          </a:p>
          <a:p>
            <a:r>
              <a:rPr lang="en-US" sz="2800" dirty="0">
                <a:solidFill>
                  <a:schemeClr val="tx2"/>
                </a:solidFill>
                <a:latin typeface="Aptos" panose="020B0004020202020204" pitchFamily="34" charset="0"/>
                <a:ea typeface="Calibri" panose="020F0502020204030204" pitchFamily="34" charset="0"/>
                <a:cs typeface="Calibri" panose="020F0502020204030204" pitchFamily="34" charset="0"/>
              </a:rPr>
              <a:t>Professional Role	–  All</a:t>
            </a:r>
          </a:p>
          <a:p>
            <a:r>
              <a:rPr lang="en-US" sz="2800" dirty="0">
                <a:solidFill>
                  <a:schemeClr val="tx2"/>
                </a:solidFill>
                <a:latin typeface="Aptos" panose="020B0004020202020204" pitchFamily="34" charset="0"/>
                <a:ea typeface="Calibri" panose="020F0502020204030204" pitchFamily="34" charset="0"/>
                <a:cs typeface="Calibri" panose="020F0502020204030204" pitchFamily="34" charset="0"/>
              </a:rPr>
              <a:t>Enterprise Phase 	–  All</a:t>
            </a:r>
          </a:p>
          <a:p>
            <a:endParaRPr lang="en-US" sz="1235" dirty="0">
              <a:solidFill>
                <a:schemeClr val="tx2"/>
              </a:solidFill>
            </a:endParaRPr>
          </a:p>
        </p:txBody>
      </p:sp>
      <p:pic>
        <p:nvPicPr>
          <p:cNvPr id="18" name="Picture 17" descr="Icon&#10;&#10;Description automatically generated">
            <a:extLst>
              <a:ext uri="{FF2B5EF4-FFF2-40B4-BE49-F238E27FC236}">
                <a16:creationId xmlns:a16="http://schemas.microsoft.com/office/drawing/2014/main" id="{5F21DABD-379B-468D-B8DE-DF42710494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8978" y="5694044"/>
            <a:ext cx="686911" cy="627380"/>
          </a:xfrm>
          <a:prstGeom prst="rect">
            <a:avLst/>
          </a:prstGeom>
        </p:spPr>
      </p:pic>
      <p:sp>
        <p:nvSpPr>
          <p:cNvPr id="19" name="TextBox 18">
            <a:extLst>
              <a:ext uri="{FF2B5EF4-FFF2-40B4-BE49-F238E27FC236}">
                <a16:creationId xmlns:a16="http://schemas.microsoft.com/office/drawing/2014/main" id="{5E00BCE0-3B0B-45E1-9C9B-495C65EBD17E}"/>
              </a:ext>
            </a:extLst>
          </p:cNvPr>
          <p:cNvSpPr txBox="1"/>
          <p:nvPr/>
        </p:nvSpPr>
        <p:spPr>
          <a:xfrm>
            <a:off x="2645230" y="5708020"/>
            <a:ext cx="2759528" cy="553998"/>
          </a:xfrm>
          <a:prstGeom prst="rect">
            <a:avLst/>
          </a:prstGeom>
          <a:noFill/>
        </p:spPr>
        <p:txBody>
          <a:bodyPr wrap="square" lIns="0" tIns="0" rIns="0" bIns="0" rtlCol="0">
            <a:spAutoFit/>
          </a:bodyPr>
          <a:lstStyle/>
          <a:p>
            <a:r>
              <a:rPr lang="en-US" dirty="0">
                <a:latin typeface="Arial" panose="020B0604020202020204" pitchFamily="34" charset="0"/>
                <a:cs typeface="Arial" panose="020B0604020202020204" pitchFamily="34" charset="0"/>
              </a:rPr>
              <a:t>Turn on your audio and click start to begin video</a:t>
            </a:r>
          </a:p>
        </p:txBody>
      </p:sp>
      <p:pic>
        <p:nvPicPr>
          <p:cNvPr id="20" name="Picture 19">
            <a:extLst>
              <a:ext uri="{FF2B5EF4-FFF2-40B4-BE49-F238E27FC236}">
                <a16:creationId xmlns:a16="http://schemas.microsoft.com/office/drawing/2014/main" id="{F9324F00-E31A-446C-9531-DF1E5BED4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51213" y="5783086"/>
            <a:ext cx="936031" cy="449295"/>
          </a:xfrm>
          <a:prstGeom prst="rect">
            <a:avLst/>
          </a:prstGeom>
        </p:spPr>
      </p:pic>
      <p:pic>
        <p:nvPicPr>
          <p:cNvPr id="3" name="Picture 2" descr="A shield with a computer and a bow tie&#10;&#10;AI-generated content may be incorrect.">
            <a:extLst>
              <a:ext uri="{FF2B5EF4-FFF2-40B4-BE49-F238E27FC236}">
                <a16:creationId xmlns:a16="http://schemas.microsoft.com/office/drawing/2014/main" id="{8895C4FA-1E16-A456-3249-C4DC6340677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413284" y="2194562"/>
            <a:ext cx="2634149" cy="3024553"/>
          </a:xfrm>
          <a:prstGeom prst="rect">
            <a:avLst/>
          </a:prstGeom>
        </p:spPr>
      </p:pic>
    </p:spTree>
    <p:custDataLst>
      <p:tags r:id="rId1"/>
    </p:custDataLst>
    <p:extLst>
      <p:ext uri="{BB962C8B-B14F-4D97-AF65-F5344CB8AC3E}">
        <p14:creationId xmlns:p14="http://schemas.microsoft.com/office/powerpoint/2010/main" val="3451208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2481420" y="352370"/>
            <a:ext cx="6759656" cy="537882"/>
          </a:xfrm>
        </p:spPr>
        <p:txBody>
          <a:bodyPr/>
          <a:lstStyle/>
          <a:p>
            <a:pPr algn="ctr"/>
            <a:r>
              <a:rPr lang="en-US" altLang="en-US" dirty="0"/>
              <a:t>More Reading</a:t>
            </a:r>
          </a:p>
        </p:txBody>
      </p:sp>
      <p:sp>
        <p:nvSpPr>
          <p:cNvPr id="24579" name="Content Placeholder 2">
            <a:extLst>
              <a:ext uri="{FF2B5EF4-FFF2-40B4-BE49-F238E27FC236}">
                <a16:creationId xmlns:a16="http://schemas.microsoft.com/office/drawing/2014/main" id="{E7B1CEC1-A8C8-4CF3-8E21-64273F06003C}"/>
              </a:ext>
            </a:extLst>
          </p:cNvPr>
          <p:cNvSpPr>
            <a:spLocks noGrp="1" noChangeArrowheads="1"/>
          </p:cNvSpPr>
          <p:nvPr>
            <p:ph idx="1"/>
          </p:nvPr>
        </p:nvSpPr>
        <p:spPr>
          <a:xfrm>
            <a:off x="875212" y="1344707"/>
            <a:ext cx="9134444" cy="2706593"/>
          </a:xfrm>
        </p:spPr>
        <p:txBody>
          <a:bodyPr/>
          <a:lstStyle/>
          <a:p>
            <a:pPr eaLnBrk="1" hangingPunct="1">
              <a:spcBef>
                <a:spcPts val="441"/>
              </a:spcBef>
              <a:spcAft>
                <a:spcPts val="441"/>
              </a:spcAft>
            </a:pPr>
            <a:r>
              <a:rPr lang="en-US" altLang="en-US" sz="2400" b="1" dirty="0"/>
              <a:t>Related MLMs </a:t>
            </a:r>
            <a:br>
              <a:rPr lang="en-US" altLang="en-US" sz="2400" b="1" dirty="0"/>
            </a:br>
            <a:endParaRPr lang="en-US" altLang="en-US" sz="2400" b="1" dirty="0"/>
          </a:p>
          <a:p>
            <a:pPr lvl="1" eaLnBrk="1" hangingPunct="1">
              <a:spcBef>
                <a:spcPts val="441"/>
              </a:spcBef>
              <a:spcAft>
                <a:spcPts val="441"/>
              </a:spcAft>
            </a:pPr>
            <a:r>
              <a:rPr lang="en-US" sz="2400" dirty="0"/>
              <a:t>MLM-001-A Principal Roles in Cybersecurity</a:t>
            </a:r>
          </a:p>
          <a:p>
            <a:pPr lvl="1" eaLnBrk="1" hangingPunct="1">
              <a:spcBef>
                <a:spcPts val="441"/>
              </a:spcBef>
              <a:spcAft>
                <a:spcPts val="441"/>
              </a:spcAft>
            </a:pPr>
            <a:r>
              <a:rPr lang="en-US" sz="2400" dirty="0">
                <a:solidFill>
                  <a:srgbClr val="002060"/>
                </a:solidFill>
              </a:rPr>
              <a:t>MLM-001-C Human Resources Role in ACS Cybersecurity</a:t>
            </a:r>
          </a:p>
          <a:p>
            <a:pPr lvl="1" eaLnBrk="1" hangingPunct="1">
              <a:spcBef>
                <a:spcPts val="441"/>
              </a:spcBef>
              <a:spcAft>
                <a:spcPts val="441"/>
              </a:spcAft>
            </a:pPr>
            <a:r>
              <a:rPr lang="en-US" sz="2400" dirty="0">
                <a:solidFill>
                  <a:srgbClr val="002060"/>
                </a:solidFill>
              </a:rPr>
              <a:t>MLM-001-D Procurement Role in ACS Cybersecurity</a:t>
            </a:r>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r>
              <a:rPr lang="en-US" altLang="en-US" dirty="0"/>
              <a:t>Please click </a:t>
            </a:r>
            <a:r>
              <a:rPr lang="en-US" altLang="en-US" dirty="0">
                <a:hlinkClick r:id="rId4"/>
              </a:rPr>
              <a:t>here</a:t>
            </a:r>
            <a:r>
              <a:rPr lang="en-US" altLang="en-US" dirty="0"/>
              <a:t> to comment on this learning module.</a:t>
            </a:r>
            <a:br>
              <a:rPr lang="en-US" altLang="en-US" dirty="0"/>
            </a:br>
            <a:endParaRPr lang="en-US" altLang="en-US" dirty="0"/>
          </a:p>
          <a:p>
            <a:pPr marL="0" indent="0">
              <a:buNone/>
            </a:pPr>
            <a:endParaRPr lang="en-US" altLang="en-US" dirty="0"/>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788528" y="291520"/>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3200" dirty="0">
                <a:solidFill>
                  <a:srgbClr val="003F6B"/>
                </a:solidFill>
                <a:latin typeface="Calibri" panose="020F0502020204030204" pitchFamily="34" charset="0"/>
                <a:ea typeface="Calibri" panose="020F0502020204030204" pitchFamily="34" charset="0"/>
                <a:cs typeface="Calibri" panose="020F0502020204030204" pitchFamily="34" charset="0"/>
              </a:rPr>
              <a:t>Author</a:t>
            </a:r>
          </a:p>
        </p:txBody>
      </p:sp>
      <p:sp>
        <p:nvSpPr>
          <p:cNvPr id="7" name="TextBox 6">
            <a:extLst>
              <a:ext uri="{FF2B5EF4-FFF2-40B4-BE49-F238E27FC236}">
                <a16:creationId xmlns:a16="http://schemas.microsoft.com/office/drawing/2014/main" id="{CD51850B-8613-F126-7929-260211D0FC30}"/>
              </a:ext>
            </a:extLst>
          </p:cNvPr>
          <p:cNvSpPr txBox="1"/>
          <p:nvPr/>
        </p:nvSpPr>
        <p:spPr>
          <a:xfrm>
            <a:off x="924647" y="5907930"/>
            <a:ext cx="4139447" cy="307777"/>
          </a:xfrm>
          <a:prstGeom prst="rect">
            <a:avLst/>
          </a:prstGeom>
          <a:noFill/>
        </p:spPr>
        <p:txBody>
          <a:bodyPr wrap="square">
            <a:spAutoFit/>
          </a:bodyPr>
          <a:lstStyle/>
          <a:p>
            <a:pPr marL="0" indent="0">
              <a:spcAft>
                <a:spcPts val="1059"/>
              </a:spcAft>
              <a:buNone/>
            </a:pP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hlinkClick r:id="rId4"/>
              </a:rPr>
              <a:t>https://creativecommons.org/licenses/by-sa/4.0/</a:t>
            </a: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 </a:t>
            </a:r>
          </a:p>
        </p:txBody>
      </p:sp>
      <p:sp>
        <p:nvSpPr>
          <p:cNvPr id="8" name="TextBox 7">
            <a:extLst>
              <a:ext uri="{FF2B5EF4-FFF2-40B4-BE49-F238E27FC236}">
                <a16:creationId xmlns:a16="http://schemas.microsoft.com/office/drawing/2014/main" id="{34B09C74-3D3C-F076-4B37-10796C2691A8}"/>
              </a:ext>
            </a:extLst>
          </p:cNvPr>
          <p:cNvSpPr txBox="1"/>
          <p:nvPr/>
        </p:nvSpPr>
        <p:spPr>
          <a:xfrm>
            <a:off x="4527933" y="5907930"/>
            <a:ext cx="6931315" cy="461665"/>
          </a:xfrm>
          <a:prstGeom prst="rect">
            <a:avLst/>
          </a:prstGeom>
          <a:noFill/>
        </p:spPr>
        <p:txBody>
          <a:bodyPr wrap="square">
            <a:spAutoFit/>
          </a:bodyPr>
          <a:lstStyle/>
          <a:p>
            <a:pPr marL="449660" lvl="1" indent="0">
              <a:spcAft>
                <a:spcPts val="1059"/>
              </a:spcAft>
              <a:buNone/>
            </a:pPr>
            <a:r>
              <a:rPr lang="en-US" altLang="en-US" sz="2400" dirty="0">
                <a:latin typeface="Calibri" panose="020F0502020204030204" pitchFamily="34" charset="0"/>
                <a:ea typeface="Calibri" panose="020F0502020204030204" pitchFamily="34" charset="0"/>
                <a:cs typeface="Calibri" panose="020F0502020204030204" pitchFamily="34" charset="0"/>
              </a:rPr>
              <a:t>Please click </a:t>
            </a:r>
            <a:r>
              <a:rPr lang="en-US" altLang="en-US" sz="2400" dirty="0">
                <a:latin typeface="Calibri" panose="020F0502020204030204" pitchFamily="34" charset="0"/>
                <a:ea typeface="Calibri" panose="020F0502020204030204" pitchFamily="34" charset="0"/>
                <a:cs typeface="Calibri" panose="020F0502020204030204" pitchFamily="34" charset="0"/>
                <a:hlinkClick r:id="rId5"/>
              </a:rPr>
              <a:t>here</a:t>
            </a:r>
            <a:r>
              <a:rPr lang="en-US" altLang="en-US" sz="2400" dirty="0">
                <a:latin typeface="Calibri" panose="020F0502020204030204" pitchFamily="34" charset="0"/>
                <a:ea typeface="Calibri" panose="020F0502020204030204" pitchFamily="34" charset="0"/>
                <a:cs typeface="Calibri" panose="020F0502020204030204" pitchFamily="34" charset="0"/>
              </a:rPr>
              <a:t> to provide feedback on this MLM.</a:t>
            </a:r>
          </a:p>
        </p:txBody>
      </p:sp>
      <p:pic>
        <p:nvPicPr>
          <p:cNvPr id="4" name="Picture 3" descr="A person wearing a suit and tie&#10;&#10;Description generated with very high confidence">
            <a:extLst>
              <a:ext uri="{FF2B5EF4-FFF2-40B4-BE49-F238E27FC236}">
                <a16:creationId xmlns:a16="http://schemas.microsoft.com/office/drawing/2014/main" id="{88B0676C-020B-3B84-3F94-43F4816BCBE7}"/>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1108420" y="2073740"/>
            <a:ext cx="2455398" cy="2455398"/>
          </a:xfrm>
          <a:prstGeom prst="rect">
            <a:avLst/>
          </a:prstGeom>
        </p:spPr>
      </p:pic>
      <p:sp>
        <p:nvSpPr>
          <p:cNvPr id="10" name="TextBox 9">
            <a:extLst>
              <a:ext uri="{FF2B5EF4-FFF2-40B4-BE49-F238E27FC236}">
                <a16:creationId xmlns:a16="http://schemas.microsoft.com/office/drawing/2014/main" id="{50E93500-1BF3-3153-2A39-B4BF748C7839}"/>
              </a:ext>
            </a:extLst>
          </p:cNvPr>
          <p:cNvSpPr txBox="1"/>
          <p:nvPr/>
        </p:nvSpPr>
        <p:spPr>
          <a:xfrm>
            <a:off x="3872585" y="1473941"/>
            <a:ext cx="7586663" cy="4252446"/>
          </a:xfrm>
          <a:prstGeom prst="rect">
            <a:avLst/>
          </a:prstGeom>
          <a:noFill/>
        </p:spPr>
        <p:txBody>
          <a:bodyPr wrap="square">
            <a:spAutoFit/>
          </a:bodyPr>
          <a:lstStyle/>
          <a:p>
            <a:pPr marL="0" marR="0">
              <a:spcBef>
                <a:spcPts val="0"/>
              </a:spcBef>
              <a:spcAft>
                <a:spcPts val="1060"/>
              </a:spcAft>
            </a:pPr>
            <a:r>
              <a:rPr lang="en-AU"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Gary has m</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effectLst/>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and pharmaceuticals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LNG facilities included world-scale arctic, European, and US Gulf coast complexes.</a:t>
            </a:r>
            <a:endParaRPr lang="en-US" dirty="0">
              <a:solidFill>
                <a:srgbClr val="000000"/>
              </a:solidFill>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infrastructure facilities included Fire, Police, and Emergency Response systems for major US cities, as well as emissions reporting and trading systems for more than 100 US Power Plants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 </a:t>
            </a:r>
            <a:endParaRPr lang="en-US" dirty="0">
              <a:effectLst/>
              <a:latin typeface="Arial" panose="020B0604020202020204" pitchFamily="34" charset="0"/>
              <a:ea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955458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AB435-284E-EC14-30C5-FCEA2EC61C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9650D4-C94F-53A3-F525-D34681F28746}"/>
              </a:ext>
            </a:extLst>
          </p:cNvPr>
          <p:cNvSpPr>
            <a:spLocks noGrp="1"/>
          </p:cNvSpPr>
          <p:nvPr>
            <p:ph type="title"/>
          </p:nvPr>
        </p:nvSpPr>
        <p:spPr>
          <a:xfrm>
            <a:off x="1393371" y="303294"/>
            <a:ext cx="8592458" cy="557611"/>
          </a:xfrm>
          <a:solidFill>
            <a:schemeClr val="accent3">
              <a:lumMod val="20000"/>
              <a:lumOff val="80000"/>
            </a:schemeClr>
          </a:solidFill>
        </p:spPr>
        <p:txBody>
          <a:bodyPr/>
          <a:lstStyle/>
          <a:p>
            <a:pPr algn="ctr"/>
            <a:r>
              <a:rPr lang="en-US" sz="3200" b="1" dirty="0">
                <a:latin typeface="Calibri" panose="020F0502020204030204" pitchFamily="34" charset="0"/>
                <a:ea typeface="Calibri" panose="020F0502020204030204" pitchFamily="34" charset="0"/>
                <a:cs typeface="Calibri" panose="020F0502020204030204" pitchFamily="34" charset="0"/>
              </a:rPr>
              <a:t>Definitio</a:t>
            </a:r>
            <a:r>
              <a:rPr lang="en-US" sz="3200" dirty="0">
                <a:latin typeface="Calibri" panose="020F0502020204030204" pitchFamily="34" charset="0"/>
                <a:ea typeface="Calibri" panose="020F0502020204030204" pitchFamily="34" charset="0"/>
                <a:cs typeface="Calibri" panose="020F0502020204030204" pitchFamily="34" charset="0"/>
              </a:rPr>
              <a:t>n of a Professional Role</a:t>
            </a:r>
            <a:endParaRPr lang="en-US" sz="3200" b="1"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C2302ED1-9C72-902A-048C-1241C82B56BD}"/>
              </a:ext>
            </a:extLst>
          </p:cNvPr>
          <p:cNvSpPr txBox="1"/>
          <p:nvPr/>
        </p:nvSpPr>
        <p:spPr>
          <a:xfrm>
            <a:off x="979714" y="1672612"/>
            <a:ext cx="9940835" cy="4154984"/>
          </a:xfrm>
          <a:prstGeom prst="rect">
            <a:avLst/>
          </a:prstGeom>
          <a:noFill/>
        </p:spPr>
        <p:txBody>
          <a:bodyPr wrap="square">
            <a:spAutoFit/>
          </a:bodyPr>
          <a:lstStyle/>
          <a:p>
            <a:pPr algn="ctr">
              <a:buNone/>
            </a:pPr>
            <a:r>
              <a:rPr lang="en-US" sz="2400" b="1" dirty="0"/>
              <a:t>A Professional Role is a</a:t>
            </a:r>
            <a:r>
              <a:rPr lang="en-US" sz="2400" b="1" i="1" dirty="0"/>
              <a:t> widely recognized profession, such as a Functional Engineering Role or a Business Administration Role.  </a:t>
            </a:r>
          </a:p>
          <a:p>
            <a:pPr marL="342900" indent="-342900">
              <a:buFont typeface="Arial" panose="020B0604020202020204" pitchFamily="34" charset="0"/>
              <a:buChar char="•"/>
            </a:pPr>
            <a:endParaRPr lang="en-US" sz="2400" i="1" dirty="0"/>
          </a:p>
          <a:p>
            <a:pPr marL="342900" indent="-342900">
              <a:buFont typeface="Arial" panose="020B0604020202020204" pitchFamily="34" charset="0"/>
              <a:buChar char="•"/>
            </a:pPr>
            <a:r>
              <a:rPr lang="en-US" sz="2400" i="1" dirty="0"/>
              <a:t>Courses to quality students for Professional Roles are typically offered by Universities and Community Colleges. </a:t>
            </a:r>
          </a:p>
          <a:p>
            <a:pPr marL="342900" indent="-342900">
              <a:buFont typeface="Arial" panose="020B0604020202020204" pitchFamily="34" charset="0"/>
              <a:buChar char="•"/>
            </a:pPr>
            <a:endParaRPr lang="en-US" sz="2400" i="1" dirty="0"/>
          </a:p>
          <a:p>
            <a:pPr marL="342900" indent="-342900">
              <a:buFont typeface="Arial" panose="020B0604020202020204" pitchFamily="34" charset="0"/>
              <a:buChar char="•"/>
            </a:pPr>
            <a:r>
              <a:rPr lang="en-US" sz="2400" i="1" dirty="0"/>
              <a:t>Professional Roles may be assigned to “Organization Chart Positions” within a company.</a:t>
            </a:r>
            <a:br>
              <a:rPr lang="en-US" sz="2400" i="1" dirty="0"/>
            </a:br>
            <a:endParaRPr lang="en-US" sz="2400" i="1" dirty="0"/>
          </a:p>
          <a:p>
            <a:pPr marL="342900" indent="-342900">
              <a:buFont typeface="Arial" panose="020B0604020202020204" pitchFamily="34" charset="0"/>
              <a:buChar char="•"/>
            </a:pPr>
            <a:r>
              <a:rPr lang="en-US" sz="2400" i="1" dirty="0">
                <a:solidFill>
                  <a:srgbClr val="202122"/>
                </a:solidFill>
                <a:latin typeface="Arial" panose="020B0604020202020204" pitchFamily="34" charset="0"/>
              </a:rPr>
              <a:t>Courses to qualify personnel for Org Chart Positions may be provided by Internal company training groups.</a:t>
            </a:r>
            <a:endParaRPr lang="en-US" sz="2000" i="1" dirty="0">
              <a:solidFill>
                <a:srgbClr val="202122"/>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196804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1297D-295D-4E57-B6D8-31E9190A6C5B}"/>
              </a:ext>
            </a:extLst>
          </p:cNvPr>
          <p:cNvSpPr>
            <a:spLocks noGrp="1"/>
          </p:cNvSpPr>
          <p:nvPr>
            <p:ph type="title"/>
          </p:nvPr>
        </p:nvSpPr>
        <p:spPr>
          <a:xfrm>
            <a:off x="1150373" y="366200"/>
            <a:ext cx="9126749" cy="557611"/>
          </a:xfrm>
          <a:solidFill>
            <a:schemeClr val="accent3">
              <a:lumMod val="20000"/>
              <a:lumOff val="80000"/>
            </a:schemeClr>
          </a:solidFill>
        </p:spPr>
        <p:txBody>
          <a:bodyPr/>
          <a:lstStyle/>
          <a:p>
            <a:pPr algn="ctr"/>
            <a:r>
              <a:rPr lang="en-US" dirty="0"/>
              <a:t>Examples of P</a:t>
            </a:r>
            <a:r>
              <a:rPr lang="en-US" b="1" dirty="0"/>
              <a:t>rofessional Roles in ACS Cybersecurity</a:t>
            </a:r>
          </a:p>
        </p:txBody>
      </p:sp>
      <p:sp>
        <p:nvSpPr>
          <p:cNvPr id="7" name="Content Placeholder 6">
            <a:extLst>
              <a:ext uri="{FF2B5EF4-FFF2-40B4-BE49-F238E27FC236}">
                <a16:creationId xmlns:a16="http://schemas.microsoft.com/office/drawing/2014/main" id="{22646176-ED61-4306-985C-0999EDFA89BD}"/>
              </a:ext>
            </a:extLst>
          </p:cNvPr>
          <p:cNvSpPr>
            <a:spLocks noGrp="1"/>
          </p:cNvSpPr>
          <p:nvPr>
            <p:ph idx="1"/>
          </p:nvPr>
        </p:nvSpPr>
        <p:spPr>
          <a:xfrm>
            <a:off x="908279" y="1514073"/>
            <a:ext cx="10049773" cy="4590351"/>
          </a:xfrm>
        </p:spPr>
        <p:txBody>
          <a:bodyPr>
            <a:normAutofit/>
          </a:bodyPr>
          <a:lstStyle/>
          <a:p>
            <a:pPr>
              <a:buNone/>
            </a:pPr>
            <a:r>
              <a:rPr lang="en-US" b="1" dirty="0"/>
              <a:t>The following are example generic Professional Roles related to Automation and Control Systems (ACS) in Process industries.</a:t>
            </a:r>
          </a:p>
          <a:p>
            <a:pPr>
              <a:buNone/>
            </a:pPr>
            <a:endParaRPr lang="en-US" b="1" u="sng" dirty="0"/>
          </a:p>
          <a:p>
            <a:pPr lvl="1">
              <a:spcBef>
                <a:spcPts val="0"/>
              </a:spcBef>
            </a:pPr>
            <a:r>
              <a:rPr lang="en-US" sz="2000" dirty="0"/>
              <a:t>Control Engineer</a:t>
            </a:r>
          </a:p>
          <a:p>
            <a:pPr lvl="1">
              <a:spcBef>
                <a:spcPts val="0"/>
              </a:spcBef>
            </a:pPr>
            <a:r>
              <a:rPr lang="en-US" sz="2000" dirty="0"/>
              <a:t>Chief Technical Officer (CTO)</a:t>
            </a:r>
          </a:p>
          <a:p>
            <a:pPr lvl="1">
              <a:spcBef>
                <a:spcPts val="0"/>
              </a:spcBef>
            </a:pPr>
            <a:r>
              <a:rPr lang="en-US" sz="2000" dirty="0"/>
              <a:t>Maintenance Technician</a:t>
            </a:r>
          </a:p>
          <a:p>
            <a:pPr lvl="1">
              <a:spcBef>
                <a:spcPts val="0"/>
              </a:spcBef>
            </a:pPr>
            <a:r>
              <a:rPr lang="en-US" sz="2000" dirty="0"/>
              <a:t>Industrial Networks Engineer</a:t>
            </a:r>
          </a:p>
          <a:p>
            <a:pPr lvl="1">
              <a:spcBef>
                <a:spcPts val="0"/>
              </a:spcBef>
            </a:pPr>
            <a:r>
              <a:rPr lang="en-US" sz="2000" dirty="0"/>
              <a:t>Chief Information Security Officer (CISO)</a:t>
            </a:r>
          </a:p>
          <a:p>
            <a:pPr lvl="1">
              <a:spcBef>
                <a:spcPts val="0"/>
              </a:spcBef>
            </a:pPr>
            <a:r>
              <a:rPr lang="en-US" sz="2000" dirty="0"/>
              <a:t>Human Resources Manager (H/R)</a:t>
            </a:r>
          </a:p>
          <a:p>
            <a:pPr lvl="1">
              <a:spcBef>
                <a:spcPts val="0"/>
              </a:spcBef>
            </a:pPr>
            <a:r>
              <a:rPr lang="en-US" sz="2000" dirty="0"/>
              <a:t>Procurement Manager</a:t>
            </a:r>
          </a:p>
          <a:p>
            <a:pPr marL="0" indent="0">
              <a:spcBef>
                <a:spcPts val="0"/>
              </a:spcBef>
              <a:buNone/>
            </a:pPr>
            <a:endParaRPr lang="en-US" dirty="0"/>
          </a:p>
          <a:p>
            <a:pPr marL="0" indent="0">
              <a:spcBef>
                <a:spcPts val="0"/>
              </a:spcBef>
              <a:buNone/>
            </a:pPr>
            <a:r>
              <a:rPr lang="en-US" dirty="0"/>
              <a:t>Note that the skills and responsibilities of each Professional Role may be similar across different industries and companies, but may vary significantly during different phases of the ACS Lifecycle.  </a:t>
            </a:r>
          </a:p>
        </p:txBody>
      </p:sp>
    </p:spTree>
    <p:custDataLst>
      <p:tags r:id="rId1"/>
    </p:custDataLst>
    <p:extLst>
      <p:ext uri="{BB962C8B-B14F-4D97-AF65-F5344CB8AC3E}">
        <p14:creationId xmlns:p14="http://schemas.microsoft.com/office/powerpoint/2010/main" val="4154824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1297D-295D-4E57-B6D8-31E9190A6C5B}"/>
              </a:ext>
            </a:extLst>
          </p:cNvPr>
          <p:cNvSpPr>
            <a:spLocks noGrp="1"/>
          </p:cNvSpPr>
          <p:nvPr>
            <p:ph type="title"/>
          </p:nvPr>
        </p:nvSpPr>
        <p:spPr>
          <a:xfrm>
            <a:off x="1135625" y="387109"/>
            <a:ext cx="9350477" cy="557611"/>
          </a:xfrm>
          <a:solidFill>
            <a:schemeClr val="accent3">
              <a:lumMod val="20000"/>
              <a:lumOff val="80000"/>
            </a:schemeClr>
          </a:solidFill>
        </p:spPr>
        <p:txBody>
          <a:bodyPr/>
          <a:lstStyle/>
          <a:p>
            <a:pPr algn="ctr"/>
            <a:r>
              <a:rPr lang="en-US" b="1" dirty="0"/>
              <a:t>How </a:t>
            </a:r>
            <a:r>
              <a:rPr lang="en-US" dirty="0"/>
              <a:t>are Professional and </a:t>
            </a:r>
            <a:r>
              <a:rPr lang="en-US" b="1" dirty="0"/>
              <a:t>Principal Role</a:t>
            </a:r>
            <a:r>
              <a:rPr lang="en-US" dirty="0"/>
              <a:t>s Related?</a:t>
            </a:r>
            <a:endParaRPr lang="en-US" b="1" dirty="0"/>
          </a:p>
        </p:txBody>
      </p:sp>
      <p:sp>
        <p:nvSpPr>
          <p:cNvPr id="7" name="Content Placeholder 6">
            <a:extLst>
              <a:ext uri="{FF2B5EF4-FFF2-40B4-BE49-F238E27FC236}">
                <a16:creationId xmlns:a16="http://schemas.microsoft.com/office/drawing/2014/main" id="{22646176-ED61-4306-985C-0999EDFA89BD}"/>
              </a:ext>
            </a:extLst>
          </p:cNvPr>
          <p:cNvSpPr>
            <a:spLocks noGrp="1"/>
          </p:cNvSpPr>
          <p:nvPr>
            <p:ph idx="1"/>
          </p:nvPr>
        </p:nvSpPr>
        <p:spPr>
          <a:xfrm>
            <a:off x="973395" y="1174860"/>
            <a:ext cx="9969908" cy="4899369"/>
          </a:xfrm>
        </p:spPr>
        <p:txBody>
          <a:bodyPr>
            <a:normAutofit fontScale="85000" lnSpcReduction="10000"/>
          </a:bodyPr>
          <a:lstStyle/>
          <a:p>
            <a:pPr>
              <a:buNone/>
            </a:pPr>
            <a:endParaRPr lang="en-US" i="1" dirty="0"/>
          </a:p>
          <a:p>
            <a:r>
              <a:rPr lang="en-US" dirty="0"/>
              <a:t>A Principal Role, such as “Owner/Operator or Vendor, will contain multiple Professional Roles.</a:t>
            </a:r>
            <a:r>
              <a:rPr lang="en-US" sz="882" dirty="0"/>
              <a:t>   </a:t>
            </a:r>
          </a:p>
          <a:p>
            <a:endParaRPr lang="en-US" sz="882" dirty="0"/>
          </a:p>
          <a:p>
            <a:pPr>
              <a:spcBef>
                <a:spcPts val="0"/>
              </a:spcBef>
              <a:buNone/>
            </a:pPr>
            <a:r>
              <a:rPr lang="en-US" dirty="0"/>
              <a:t>			</a:t>
            </a:r>
            <a:r>
              <a:rPr lang="en-US" u="sng" dirty="0"/>
              <a:t>Principal Role</a:t>
            </a:r>
          </a:p>
          <a:p>
            <a:pPr>
              <a:spcBef>
                <a:spcPts val="0"/>
              </a:spcBef>
              <a:buNone/>
            </a:pPr>
            <a:r>
              <a:rPr lang="en-US" dirty="0"/>
              <a:t>			      </a:t>
            </a:r>
            <a:r>
              <a:rPr lang="en-US" u="sng" dirty="0"/>
              <a:t>| Professional Role 1</a:t>
            </a:r>
          </a:p>
          <a:p>
            <a:pPr>
              <a:spcBef>
                <a:spcPts val="0"/>
              </a:spcBef>
              <a:buNone/>
            </a:pPr>
            <a:r>
              <a:rPr lang="en-US" dirty="0"/>
              <a:t>			      </a:t>
            </a:r>
            <a:r>
              <a:rPr lang="en-US" u="sng" dirty="0"/>
              <a:t>| Professional Role 2</a:t>
            </a:r>
          </a:p>
          <a:p>
            <a:pPr>
              <a:spcBef>
                <a:spcPts val="0"/>
              </a:spcBef>
              <a:buNone/>
            </a:pPr>
            <a:r>
              <a:rPr lang="en-US" dirty="0"/>
              <a:t>			      </a:t>
            </a:r>
            <a:r>
              <a:rPr lang="en-US" u="sng" dirty="0"/>
              <a:t>| Professional Role 3</a:t>
            </a:r>
          </a:p>
          <a:p>
            <a:pPr>
              <a:spcBef>
                <a:spcPts val="0"/>
              </a:spcBef>
              <a:buNone/>
            </a:pPr>
            <a:endParaRPr lang="en-US" u="sng" dirty="0"/>
          </a:p>
          <a:p>
            <a:pPr>
              <a:spcBef>
                <a:spcPts val="0"/>
              </a:spcBef>
            </a:pPr>
            <a:r>
              <a:rPr lang="en-US" dirty="0"/>
              <a:t>“Requirements” defined by ISA/IEC 62443  are the responsibility of one Principal Role; however, in practice, these Requirements are assigned to specific Professional Roles to actually produce the deliverables.</a:t>
            </a:r>
            <a:br>
              <a:rPr lang="en-US" dirty="0"/>
            </a:br>
            <a:endParaRPr lang="en-US" dirty="0"/>
          </a:p>
          <a:p>
            <a:pPr>
              <a:spcBef>
                <a:spcPts val="0"/>
              </a:spcBef>
            </a:pPr>
            <a:r>
              <a:rPr lang="en-US" dirty="0"/>
              <a:t>More commonly, engineering standards assign Requirements directly to Professional Roles.  </a:t>
            </a:r>
            <a:br>
              <a:rPr lang="en-US" dirty="0"/>
            </a:br>
            <a:endParaRPr lang="en-US" dirty="0"/>
          </a:p>
          <a:p>
            <a:pPr>
              <a:spcBef>
                <a:spcPts val="0"/>
              </a:spcBef>
            </a:pPr>
            <a:r>
              <a:rPr lang="en-US" dirty="0"/>
              <a:t>ISA  62443 is unusual in that its standards are applied to Enterprises in many different industries.  As a result, companies must assign standards Requirements to Professional Roles themselves (perhaps as part of a Cybersecurity Master Plan).</a:t>
            </a:r>
            <a:endParaRPr lang="en-US" u="sng" dirty="0"/>
          </a:p>
        </p:txBody>
      </p:sp>
    </p:spTree>
    <p:custDataLst>
      <p:tags r:id="rId1"/>
    </p:custDataLst>
    <p:extLst>
      <p:ext uri="{BB962C8B-B14F-4D97-AF65-F5344CB8AC3E}">
        <p14:creationId xmlns:p14="http://schemas.microsoft.com/office/powerpoint/2010/main" val="770774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1297D-295D-4E57-B6D8-31E9190A6C5B}"/>
              </a:ext>
            </a:extLst>
          </p:cNvPr>
          <p:cNvSpPr>
            <a:spLocks noGrp="1"/>
          </p:cNvSpPr>
          <p:nvPr>
            <p:ph type="title"/>
          </p:nvPr>
        </p:nvSpPr>
        <p:spPr>
          <a:xfrm>
            <a:off x="2254453" y="222069"/>
            <a:ext cx="7001587" cy="752124"/>
          </a:xfrm>
          <a:solidFill>
            <a:schemeClr val="accent3">
              <a:lumMod val="20000"/>
              <a:lumOff val="80000"/>
            </a:schemeClr>
          </a:solidFill>
        </p:spPr>
        <p:txBody>
          <a:bodyPr/>
          <a:lstStyle/>
          <a:p>
            <a:pPr algn="ctr"/>
            <a:r>
              <a:rPr lang="en-US" b="1" dirty="0"/>
              <a:t>Professional Roles are assigned to Organizational Positions</a:t>
            </a:r>
          </a:p>
        </p:txBody>
      </p:sp>
      <p:sp>
        <p:nvSpPr>
          <p:cNvPr id="7" name="Content Placeholder 6">
            <a:extLst>
              <a:ext uri="{FF2B5EF4-FFF2-40B4-BE49-F238E27FC236}">
                <a16:creationId xmlns:a16="http://schemas.microsoft.com/office/drawing/2014/main" id="{22646176-ED61-4306-985C-0999EDFA89BD}"/>
              </a:ext>
            </a:extLst>
          </p:cNvPr>
          <p:cNvSpPr>
            <a:spLocks noGrp="1"/>
          </p:cNvSpPr>
          <p:nvPr>
            <p:ph idx="1"/>
          </p:nvPr>
        </p:nvSpPr>
        <p:spPr>
          <a:xfrm>
            <a:off x="870155" y="1174860"/>
            <a:ext cx="10087897" cy="4590351"/>
          </a:xfrm>
        </p:spPr>
        <p:txBody>
          <a:bodyPr>
            <a:normAutofit/>
          </a:bodyPr>
          <a:lstStyle/>
          <a:p>
            <a:pPr marL="44826" indent="0">
              <a:buNone/>
            </a:pPr>
            <a:endParaRPr lang="en-US" dirty="0"/>
          </a:p>
          <a:p>
            <a:pPr marL="44826" indent="0">
              <a:buNone/>
            </a:pPr>
            <a:r>
              <a:rPr lang="en-US" dirty="0"/>
              <a:t>When a company establishes its ACS Cybersecurity Program, Generic Professional Roles defined in 62443 are assigned to Organizational Positions in that enterprise.</a:t>
            </a:r>
            <a:br>
              <a:rPr lang="en-US" i="1" dirty="0"/>
            </a:br>
            <a:endParaRPr lang="en-US" sz="882" dirty="0"/>
          </a:p>
          <a:p>
            <a:pPr>
              <a:spcBef>
                <a:spcPts val="0"/>
              </a:spcBef>
              <a:buNone/>
            </a:pPr>
            <a:r>
              <a:rPr lang="en-US" dirty="0"/>
              <a:t>			</a:t>
            </a:r>
            <a:r>
              <a:rPr lang="en-US" u="sng" dirty="0"/>
              <a:t>Principal Roles</a:t>
            </a:r>
            <a:r>
              <a:rPr lang="en-US" u="sng" dirty="0">
                <a:solidFill>
                  <a:srgbClr val="FF0000"/>
                </a:solidFill>
              </a:rPr>
              <a:t> each contain</a:t>
            </a:r>
          </a:p>
          <a:p>
            <a:pPr>
              <a:spcBef>
                <a:spcPts val="0"/>
              </a:spcBef>
              <a:buNone/>
            </a:pPr>
            <a:r>
              <a:rPr lang="en-US" dirty="0"/>
              <a:t>			      </a:t>
            </a:r>
            <a:r>
              <a:rPr lang="en-US" u="sng" dirty="0"/>
              <a:t>| Professional Roles</a:t>
            </a:r>
            <a:r>
              <a:rPr lang="en-US" dirty="0">
                <a:solidFill>
                  <a:srgbClr val="FF0000"/>
                </a:solidFill>
              </a:rPr>
              <a:t> that are assigned to</a:t>
            </a:r>
          </a:p>
          <a:p>
            <a:pPr>
              <a:spcBef>
                <a:spcPts val="0"/>
              </a:spcBef>
              <a:buNone/>
            </a:pPr>
            <a:r>
              <a:rPr lang="en-US" dirty="0"/>
              <a:t>				</a:t>
            </a:r>
            <a:r>
              <a:rPr lang="en-US" u="sng" dirty="0"/>
              <a:t>| Organizational Positions</a:t>
            </a:r>
            <a:br>
              <a:rPr lang="en-US" u="sng" dirty="0"/>
            </a:br>
            <a:endParaRPr lang="en-US" u="sng" dirty="0"/>
          </a:p>
          <a:p>
            <a:pPr>
              <a:spcBef>
                <a:spcPts val="0"/>
              </a:spcBef>
            </a:pPr>
            <a:r>
              <a:rPr lang="en-US" dirty="0"/>
              <a:t>One Position may be assigned multiple Professional Roles, or one Professional Role may be assigned to multiple Positions.</a:t>
            </a:r>
          </a:p>
          <a:p>
            <a:pPr>
              <a:spcBef>
                <a:spcPts val="0"/>
              </a:spcBef>
            </a:pPr>
            <a:endParaRPr lang="en-US" dirty="0"/>
          </a:p>
        </p:txBody>
      </p:sp>
    </p:spTree>
    <p:custDataLst>
      <p:tags r:id="rId1"/>
    </p:custDataLst>
    <p:extLst>
      <p:ext uri="{BB962C8B-B14F-4D97-AF65-F5344CB8AC3E}">
        <p14:creationId xmlns:p14="http://schemas.microsoft.com/office/powerpoint/2010/main" val="3563148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943897" y="433479"/>
            <a:ext cx="9219005" cy="405362"/>
          </a:xfrm>
        </p:spPr>
        <p:txBody>
          <a:bodyPr>
            <a:noAutofit/>
          </a:bodyPr>
          <a:lstStyle/>
          <a:p>
            <a:pPr algn="ctr"/>
            <a:r>
              <a:rPr lang="en-US" dirty="0"/>
              <a:t>Assignment of Standards Requirements (1 of 2)</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43897" y="1489587"/>
            <a:ext cx="10073148" cy="4934934"/>
          </a:xfrm>
        </p:spPr>
        <p:txBody>
          <a:bodyPr>
            <a:normAutofit fontScale="92500" lnSpcReduction="10000"/>
          </a:bodyPr>
          <a:lstStyle/>
          <a:p>
            <a:pPr>
              <a:spcBef>
                <a:spcPts val="441"/>
              </a:spcBef>
              <a:spcAft>
                <a:spcPts val="0"/>
              </a:spcAft>
            </a:pPr>
            <a:r>
              <a:rPr lang="en-US" sz="2400" dirty="0"/>
              <a:t>Requirements established by standards are assigned to Professional Roles (such as generic engineering positions). </a:t>
            </a:r>
            <a:br>
              <a:rPr lang="en-US" sz="2400" dirty="0"/>
            </a:br>
            <a:endParaRPr lang="en-US" sz="2400" dirty="0"/>
          </a:p>
          <a:p>
            <a:pPr>
              <a:spcBef>
                <a:spcPts val="441"/>
              </a:spcBef>
              <a:spcAft>
                <a:spcPts val="0"/>
              </a:spcAft>
            </a:pPr>
            <a:r>
              <a:rPr lang="en-US" sz="2400" dirty="0"/>
              <a:t>Professional Roles are assigned to “Positions” in the organization (by company practices) </a:t>
            </a:r>
          </a:p>
          <a:p>
            <a:pPr>
              <a:spcBef>
                <a:spcPts val="441"/>
              </a:spcBef>
              <a:spcAft>
                <a:spcPts val="0"/>
              </a:spcAft>
            </a:pPr>
            <a:endParaRPr lang="en-US" sz="2400" dirty="0"/>
          </a:p>
          <a:p>
            <a:pPr>
              <a:spcBef>
                <a:spcPts val="441"/>
              </a:spcBef>
              <a:spcAft>
                <a:spcPts val="0"/>
              </a:spcAft>
            </a:pPr>
            <a:r>
              <a:rPr lang="en-US" sz="2400" dirty="0"/>
              <a:t>These assignments may exist in company practices, or new assignments may be recommended by Enterprise, Programs, or Project Master Plans. </a:t>
            </a:r>
          </a:p>
          <a:p>
            <a:pPr>
              <a:spcBef>
                <a:spcPts val="441"/>
              </a:spcBef>
              <a:spcAft>
                <a:spcPts val="0"/>
              </a:spcAft>
            </a:pPr>
            <a:endParaRPr lang="en-US" sz="2400" dirty="0"/>
          </a:p>
          <a:p>
            <a:pPr>
              <a:spcBef>
                <a:spcPts val="441"/>
              </a:spcBef>
              <a:spcAft>
                <a:spcPts val="0"/>
              </a:spcAft>
            </a:pPr>
            <a:r>
              <a:rPr lang="en-US" sz="2400" dirty="0"/>
              <a:t>Requirements between Principal Roles may be shown with Swim Lane Diagrams (literally Org Chart Group to Org Chart Group).  An example might be the Maintenance Group transitioning to the Site Procurement Group.</a:t>
            </a:r>
            <a:br>
              <a:rPr lang="en-US" sz="1765" spc="35" dirty="0">
                <a:latin typeface="Arial" panose="020B0604020202020204" pitchFamily="34" charset="0"/>
              </a:rPr>
            </a:br>
            <a:endParaRPr lang="en-US" sz="1765" spc="35" dirty="0">
              <a:latin typeface="Arial" panose="020B0604020202020204" pitchFamily="34" charset="0"/>
            </a:endParaRPr>
          </a:p>
        </p:txBody>
      </p:sp>
    </p:spTree>
    <p:custDataLst>
      <p:tags r:id="rId1"/>
    </p:custDataLst>
    <p:extLst>
      <p:ext uri="{BB962C8B-B14F-4D97-AF65-F5344CB8AC3E}">
        <p14:creationId xmlns:p14="http://schemas.microsoft.com/office/powerpoint/2010/main" val="307151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60767-3CFC-EEAB-7373-F43369C2B8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447CC4-233D-DABF-4F7A-032432C3BF79}"/>
              </a:ext>
            </a:extLst>
          </p:cNvPr>
          <p:cNvSpPr>
            <a:spLocks noGrp="1"/>
          </p:cNvSpPr>
          <p:nvPr>
            <p:ph type="title"/>
          </p:nvPr>
        </p:nvSpPr>
        <p:spPr>
          <a:xfrm>
            <a:off x="943897" y="433479"/>
            <a:ext cx="9219005" cy="405362"/>
          </a:xfrm>
        </p:spPr>
        <p:txBody>
          <a:bodyPr>
            <a:noAutofit/>
          </a:bodyPr>
          <a:lstStyle/>
          <a:p>
            <a:pPr algn="ctr"/>
            <a:r>
              <a:rPr lang="en-US" dirty="0"/>
              <a:t>Assignment of Standards Requirements (2 of 2)</a:t>
            </a:r>
          </a:p>
        </p:txBody>
      </p:sp>
      <p:sp>
        <p:nvSpPr>
          <p:cNvPr id="3" name="Content Placeholder 2">
            <a:extLst>
              <a:ext uri="{FF2B5EF4-FFF2-40B4-BE49-F238E27FC236}">
                <a16:creationId xmlns:a16="http://schemas.microsoft.com/office/drawing/2014/main" id="{EE28B644-0658-FD7F-BFBA-011CE12F26A9}"/>
              </a:ext>
            </a:extLst>
          </p:cNvPr>
          <p:cNvSpPr>
            <a:spLocks noGrp="1"/>
          </p:cNvSpPr>
          <p:nvPr>
            <p:ph idx="1"/>
          </p:nvPr>
        </p:nvSpPr>
        <p:spPr>
          <a:xfrm>
            <a:off x="943897" y="1489587"/>
            <a:ext cx="10073148" cy="4934934"/>
          </a:xfrm>
        </p:spPr>
        <p:txBody>
          <a:bodyPr>
            <a:normAutofit/>
          </a:bodyPr>
          <a:lstStyle/>
          <a:p>
            <a:pPr>
              <a:spcBef>
                <a:spcPts val="441"/>
              </a:spcBef>
              <a:spcAft>
                <a:spcPts val="0"/>
              </a:spcAft>
            </a:pPr>
            <a:r>
              <a:rPr lang="en-US" sz="2200" spc="35" dirty="0">
                <a:latin typeface="Arial" panose="020B0604020202020204" pitchFamily="34" charset="0"/>
              </a:rPr>
              <a:t>Requirements between Positions may be shown with Workflow Diagrams.  </a:t>
            </a:r>
            <a:br>
              <a:rPr lang="en-US" sz="2200" spc="35" dirty="0">
                <a:latin typeface="Arial" panose="020B0604020202020204" pitchFamily="34" charset="0"/>
              </a:rPr>
            </a:br>
            <a:r>
              <a:rPr lang="en-US" sz="2200" spc="35" dirty="0">
                <a:latin typeface="Arial" panose="020B0604020202020204" pitchFamily="34" charset="0"/>
              </a:rPr>
              <a:t>An example might be a Control Systems Engineer requests his supervisor to approve the procurement of test equipment and spare parts for a new plant device.  </a:t>
            </a:r>
            <a:br>
              <a:rPr lang="en-US" sz="2200" spc="35" dirty="0">
                <a:latin typeface="Arial" panose="020B0604020202020204" pitchFamily="34" charset="0"/>
              </a:rPr>
            </a:br>
            <a:r>
              <a:rPr lang="en-US" sz="2200" spc="35" dirty="0">
                <a:latin typeface="Arial" panose="020B0604020202020204" pitchFamily="34" charset="0"/>
              </a:rPr>
              <a:t>The Supervisor then requests that the Maintenance Stores Supervisor purchase the requested parts and test equipment and maintain a minimum inventory level in the maintenance stores.</a:t>
            </a:r>
            <a:br>
              <a:rPr lang="en-US" sz="2200" spc="35" dirty="0">
                <a:latin typeface="Arial" panose="020B0604020202020204" pitchFamily="34" charset="0"/>
              </a:rPr>
            </a:br>
            <a:endParaRPr lang="en-US" sz="2200" spc="35" dirty="0">
              <a:latin typeface="Arial" panose="020B0604020202020204" pitchFamily="34" charset="0"/>
            </a:endParaRPr>
          </a:p>
          <a:p>
            <a:pPr>
              <a:spcBef>
                <a:spcPts val="441"/>
              </a:spcBef>
              <a:spcAft>
                <a:spcPts val="0"/>
              </a:spcAft>
            </a:pPr>
            <a:r>
              <a:rPr lang="en-US" sz="2200" spc="35" dirty="0">
                <a:latin typeface="Arial" panose="020B0604020202020204" pitchFamily="34" charset="0"/>
              </a:rPr>
              <a:t>These swimlane and workflow diagrams may include Engineering Deliverables (e.g., specification sheets, drawings, etc.).</a:t>
            </a:r>
            <a:br>
              <a:rPr lang="en-US" sz="1765" spc="35" dirty="0">
                <a:latin typeface="Arial" panose="020B0604020202020204" pitchFamily="34" charset="0"/>
              </a:rPr>
            </a:br>
            <a:endParaRPr lang="en-US" sz="1765" spc="35" dirty="0">
              <a:latin typeface="Arial" panose="020B0604020202020204" pitchFamily="34" charset="0"/>
            </a:endParaRPr>
          </a:p>
        </p:txBody>
      </p:sp>
    </p:spTree>
    <p:custDataLst>
      <p:tags r:id="rId1"/>
    </p:custDataLst>
    <p:extLst>
      <p:ext uri="{BB962C8B-B14F-4D97-AF65-F5344CB8AC3E}">
        <p14:creationId xmlns:p14="http://schemas.microsoft.com/office/powerpoint/2010/main" val="485235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526528" y="433479"/>
            <a:ext cx="6533025" cy="405362"/>
          </a:xfrm>
        </p:spPr>
        <p:txBody>
          <a:bodyPr>
            <a:noAutofit/>
          </a:bodyPr>
          <a:lstStyle/>
          <a:p>
            <a:pPr algn="ctr"/>
            <a:r>
              <a:rPr lang="en-US" dirty="0"/>
              <a:t>Swimlane and Workflow Diagrams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1017638" y="1232576"/>
            <a:ext cx="10255607" cy="4786583"/>
          </a:xfrm>
        </p:spPr>
        <p:txBody>
          <a:bodyPr>
            <a:normAutofit/>
          </a:bodyPr>
          <a:lstStyle/>
          <a:p>
            <a:pPr>
              <a:spcBef>
                <a:spcPts val="441"/>
              </a:spcBef>
              <a:spcAft>
                <a:spcPts val="0"/>
              </a:spcAft>
            </a:pPr>
            <a:r>
              <a:rPr lang="en-US" sz="1765" spc="35" dirty="0">
                <a:latin typeface="Arial" panose="020B0604020202020204" pitchFamily="34" charset="0"/>
              </a:rPr>
              <a:t>Requirements exchanged between Principal Roles may be shown with “Swim Lane Diagrams”.</a:t>
            </a:r>
            <a:br>
              <a:rPr lang="en-US" sz="1765" spc="35" dirty="0">
                <a:latin typeface="Arial" panose="020B0604020202020204" pitchFamily="34" charset="0"/>
              </a:rPr>
            </a:br>
            <a:endParaRPr lang="en-US" sz="1765" spc="35" dirty="0">
              <a:latin typeface="Arial" panose="020B0604020202020204" pitchFamily="34" charset="0"/>
            </a:endParaRPr>
          </a:p>
          <a:p>
            <a:pPr>
              <a:spcBef>
                <a:spcPts val="441"/>
              </a:spcBef>
              <a:spcAft>
                <a:spcPts val="0"/>
              </a:spcAft>
            </a:pPr>
            <a:r>
              <a:rPr lang="en-US" sz="1765" spc="35" dirty="0">
                <a:latin typeface="Arial" panose="020B0604020202020204" pitchFamily="34" charset="0"/>
              </a:rPr>
              <a:t>Deliverables exchanged between Professional Roles may be shown in Workflow Diagrams</a:t>
            </a:r>
          </a:p>
          <a:p>
            <a:pPr>
              <a:spcBef>
                <a:spcPts val="441"/>
              </a:spcBef>
              <a:spcAft>
                <a:spcPts val="0"/>
              </a:spcAft>
            </a:pPr>
            <a:endParaRPr lang="en-US" sz="1765" spc="35" dirty="0">
              <a:latin typeface="Arial" panose="020B0604020202020204" pitchFamily="34" charset="0"/>
            </a:endParaRPr>
          </a:p>
          <a:p>
            <a:pPr>
              <a:spcBef>
                <a:spcPts val="441"/>
              </a:spcBef>
              <a:spcAft>
                <a:spcPts val="0"/>
              </a:spcAft>
            </a:pPr>
            <a:r>
              <a:rPr lang="en-US" sz="1765" spc="35" dirty="0">
                <a:latin typeface="Arial" panose="020B0604020202020204" pitchFamily="34" charset="0"/>
              </a:rPr>
              <a:t>Tasks are completed by an individual in a certain Org Chart Position</a:t>
            </a:r>
            <a:br>
              <a:rPr lang="en-US" sz="1765" spc="35" dirty="0">
                <a:latin typeface="Arial" panose="020B0604020202020204" pitchFamily="34" charset="0"/>
              </a:rPr>
            </a:br>
            <a:endParaRPr lang="en-US" sz="1765" spc="35" dirty="0">
              <a:latin typeface="Arial" panose="020B0604020202020204" pitchFamily="34" charset="0"/>
            </a:endParaRPr>
          </a:p>
          <a:p>
            <a:pPr>
              <a:spcBef>
                <a:spcPts val="0"/>
              </a:spcBef>
              <a:buNone/>
            </a:pPr>
            <a:r>
              <a:rPr lang="en-US" sz="1765" dirty="0"/>
              <a:t>	</a:t>
            </a:r>
            <a:r>
              <a:rPr lang="en-US" sz="1765" u="sng" dirty="0"/>
              <a:t>Principal Role     </a:t>
            </a:r>
            <a:r>
              <a:rPr lang="en-US" sz="1765" u="sng" dirty="0">
                <a:sym typeface="Wingdings" panose="05000000000000000000" pitchFamily="2" charset="2"/>
              </a:rPr>
              <a:t></a:t>
            </a:r>
            <a:r>
              <a:rPr lang="en-US" sz="1765" u="sng" dirty="0"/>
              <a:t> Swimlane Diagrams show exchanges between Principal Roles</a:t>
            </a:r>
          </a:p>
          <a:p>
            <a:pPr>
              <a:spcBef>
                <a:spcPts val="0"/>
              </a:spcBef>
              <a:buNone/>
            </a:pPr>
            <a:r>
              <a:rPr lang="en-US" sz="1765" dirty="0"/>
              <a:t>	      </a:t>
            </a:r>
            <a:r>
              <a:rPr lang="en-US" sz="1765" u="sng" dirty="0"/>
              <a:t>| Professional Roles   </a:t>
            </a:r>
            <a:r>
              <a:rPr lang="en-US" sz="1765" u="sng" dirty="0">
                <a:sym typeface="Wingdings" panose="05000000000000000000" pitchFamily="2" charset="2"/>
              </a:rPr>
              <a:t></a:t>
            </a:r>
            <a:r>
              <a:rPr lang="en-US" sz="1765" u="sng" dirty="0"/>
              <a:t>  Workflow Diagrams show exchanges between Professional Roles</a:t>
            </a:r>
          </a:p>
          <a:p>
            <a:pPr>
              <a:spcBef>
                <a:spcPts val="0"/>
              </a:spcBef>
              <a:buNone/>
            </a:pPr>
            <a:r>
              <a:rPr lang="en-US" sz="1765" dirty="0"/>
              <a:t>                   </a:t>
            </a:r>
            <a:r>
              <a:rPr lang="en-US" sz="1765" u="sng" dirty="0"/>
              <a:t>| Org Chart Position        </a:t>
            </a:r>
            <a:r>
              <a:rPr lang="en-US" sz="1765" u="sng" dirty="0">
                <a:sym typeface="Wingdings" panose="05000000000000000000" pitchFamily="2" charset="2"/>
              </a:rPr>
              <a:t></a:t>
            </a:r>
            <a:r>
              <a:rPr lang="en-US" sz="1765" u="sng" dirty="0"/>
              <a:t> Task Descriptions show actions of an individual (Position)</a:t>
            </a:r>
          </a:p>
          <a:p>
            <a:pPr marL="0" indent="0">
              <a:spcBef>
                <a:spcPts val="441"/>
              </a:spcBef>
              <a:spcAft>
                <a:spcPts val="0"/>
              </a:spcAft>
              <a:buNone/>
            </a:pPr>
            <a:endParaRPr lang="en-US" sz="1765" spc="35" dirty="0">
              <a:latin typeface="Arial" panose="020B0604020202020204" pitchFamily="34" charset="0"/>
            </a:endParaRPr>
          </a:p>
          <a:p>
            <a:pPr marL="0" indent="0">
              <a:spcBef>
                <a:spcPts val="441"/>
              </a:spcBef>
              <a:spcAft>
                <a:spcPts val="0"/>
              </a:spcAft>
              <a:buNone/>
            </a:pPr>
            <a:r>
              <a:rPr lang="en-US" sz="1765" spc="35" dirty="0">
                <a:latin typeface="Arial" panose="020B0604020202020204" pitchFamily="34" charset="0"/>
              </a:rPr>
              <a:t>Swimlane and Workflow diagrams may be shown using standard UML2.0 formats and may be automated using various workflow software packages.</a:t>
            </a:r>
          </a:p>
          <a:p>
            <a:pPr marL="0" indent="0">
              <a:spcBef>
                <a:spcPts val="441"/>
              </a:spcBef>
              <a:spcAft>
                <a:spcPts val="0"/>
              </a:spcAft>
              <a:buNone/>
            </a:pPr>
            <a:endParaRPr lang="en-US" sz="1765" spc="35" dirty="0">
              <a:latin typeface="Arial" panose="020B0604020202020204" pitchFamily="34" charset="0"/>
            </a:endParaRPr>
          </a:p>
          <a:p>
            <a:pPr marL="0" indent="0">
              <a:spcBef>
                <a:spcPts val="441"/>
              </a:spcBef>
              <a:spcAft>
                <a:spcPts val="0"/>
              </a:spcAft>
              <a:buNone/>
            </a:pPr>
            <a:r>
              <a:rPr lang="en-US" sz="1765" spc="35" dirty="0">
                <a:latin typeface="Arial" panose="020B0604020202020204" pitchFamily="34" charset="0"/>
              </a:rPr>
              <a:t>Tasks may be checklists or a simple text description of steps to be completed by one person.</a:t>
            </a:r>
          </a:p>
        </p:txBody>
      </p:sp>
    </p:spTree>
    <p:custDataLst>
      <p:tags r:id="rId1"/>
    </p:custDataLst>
    <p:extLst>
      <p:ext uri="{BB962C8B-B14F-4D97-AF65-F5344CB8AC3E}">
        <p14:creationId xmlns:p14="http://schemas.microsoft.com/office/powerpoint/2010/main" val="1157843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14F94F-0F90-D2F2-2B64-F23002AF6B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30DF03-34A9-BA7E-615F-39820C013E90}"/>
              </a:ext>
            </a:extLst>
          </p:cNvPr>
          <p:cNvSpPr>
            <a:spLocks noGrp="1"/>
          </p:cNvSpPr>
          <p:nvPr>
            <p:ph type="title"/>
          </p:nvPr>
        </p:nvSpPr>
        <p:spPr>
          <a:xfrm>
            <a:off x="2532515" y="365762"/>
            <a:ext cx="6533025" cy="405362"/>
          </a:xfrm>
        </p:spPr>
        <p:txBody>
          <a:bodyPr>
            <a:noAutofit/>
          </a:bodyPr>
          <a:lstStyle/>
          <a:p>
            <a:pPr algn="ctr"/>
            <a:r>
              <a:rPr lang="en-US" dirty="0"/>
              <a:t>Key Messages in this MLM</a:t>
            </a:r>
          </a:p>
        </p:txBody>
      </p:sp>
      <p:sp>
        <p:nvSpPr>
          <p:cNvPr id="3" name="Content Placeholder 2">
            <a:extLst>
              <a:ext uri="{FF2B5EF4-FFF2-40B4-BE49-F238E27FC236}">
                <a16:creationId xmlns:a16="http://schemas.microsoft.com/office/drawing/2014/main" id="{D77A9DD6-354B-AEFE-4BBC-A3A5695A1B59}"/>
              </a:ext>
            </a:extLst>
          </p:cNvPr>
          <p:cNvSpPr>
            <a:spLocks noGrp="1"/>
          </p:cNvSpPr>
          <p:nvPr>
            <p:ph idx="1"/>
          </p:nvPr>
        </p:nvSpPr>
        <p:spPr>
          <a:xfrm>
            <a:off x="901336" y="1384663"/>
            <a:ext cx="10215155" cy="4904894"/>
          </a:xfrm>
        </p:spPr>
        <p:txBody>
          <a:bodyPr>
            <a:normAutofit/>
          </a:bodyPr>
          <a:lstStyle/>
          <a:p>
            <a:pPr>
              <a:spcBef>
                <a:spcPts val="441"/>
              </a:spcBef>
              <a:spcAft>
                <a:spcPts val="0"/>
              </a:spcAft>
            </a:pPr>
            <a:r>
              <a:rPr lang="en-US" sz="2400" spc="35" dirty="0">
                <a:latin typeface="Arial" panose="020B0604020202020204" pitchFamily="34" charset="0"/>
              </a:rPr>
              <a:t>Requirements established by standards (such as ISA 62443 or ISO 27001 are assigned to Professional Roles (within Principal Roles).</a:t>
            </a:r>
            <a:br>
              <a:rPr lang="en-US" sz="2400" spc="35" dirty="0">
                <a:latin typeface="Arial" panose="020B0604020202020204" pitchFamily="34" charset="0"/>
              </a:rPr>
            </a:br>
            <a:endParaRPr lang="en-US" sz="2400" spc="35" dirty="0">
              <a:latin typeface="Arial" panose="020B0604020202020204" pitchFamily="34" charset="0"/>
            </a:endParaRPr>
          </a:p>
          <a:p>
            <a:pPr>
              <a:spcBef>
                <a:spcPts val="441"/>
              </a:spcBef>
              <a:spcAft>
                <a:spcPts val="0"/>
              </a:spcAft>
            </a:pPr>
            <a:r>
              <a:rPr lang="en-US" sz="2400" spc="35" dirty="0">
                <a:latin typeface="Arial" panose="020B0604020202020204" pitchFamily="34" charset="0"/>
              </a:rPr>
              <a:t>Requirements are addressed as “Deliverables” provided by one Professional Role to another Professional Role.</a:t>
            </a:r>
            <a:br>
              <a:rPr lang="en-US" sz="2400" spc="35" dirty="0">
                <a:latin typeface="Arial" panose="020B0604020202020204" pitchFamily="34" charset="0"/>
              </a:rPr>
            </a:br>
            <a:endParaRPr lang="en-US" sz="2400" spc="35" dirty="0">
              <a:latin typeface="Arial" panose="020B0604020202020204" pitchFamily="34" charset="0"/>
            </a:endParaRPr>
          </a:p>
          <a:p>
            <a:pPr>
              <a:spcBef>
                <a:spcPts val="441"/>
              </a:spcBef>
              <a:spcAft>
                <a:spcPts val="0"/>
              </a:spcAft>
            </a:pPr>
            <a:r>
              <a:rPr lang="en-US" sz="2400" spc="35" dirty="0">
                <a:latin typeface="Arial" panose="020B0604020202020204" pitchFamily="34" charset="0"/>
              </a:rPr>
              <a:t>Exchange of Deliverables between Professional Roles may be shown in Workflow Diagrams.</a:t>
            </a:r>
            <a:br>
              <a:rPr lang="en-US" sz="2400" spc="35" dirty="0">
                <a:latin typeface="Arial" panose="020B0604020202020204" pitchFamily="34" charset="0"/>
              </a:rPr>
            </a:br>
            <a:endParaRPr lang="en-US" sz="2400" spc="35" dirty="0">
              <a:latin typeface="Arial" panose="020B0604020202020204" pitchFamily="34" charset="0"/>
            </a:endParaRPr>
          </a:p>
          <a:p>
            <a:pPr>
              <a:spcBef>
                <a:spcPts val="441"/>
              </a:spcBef>
              <a:spcAft>
                <a:spcPts val="0"/>
              </a:spcAft>
            </a:pPr>
            <a:r>
              <a:rPr lang="en-US" sz="2400" spc="35" dirty="0">
                <a:latin typeface="Arial" panose="020B0604020202020204" pitchFamily="34" charset="0"/>
              </a:rPr>
              <a:t>Organizations assign Professional Roles to Org Chart Positions.</a:t>
            </a:r>
          </a:p>
        </p:txBody>
      </p:sp>
    </p:spTree>
    <p:custDataLst>
      <p:tags r:id="rId1"/>
    </p:custDataLst>
    <p:extLst>
      <p:ext uri="{BB962C8B-B14F-4D97-AF65-F5344CB8AC3E}">
        <p14:creationId xmlns:p14="http://schemas.microsoft.com/office/powerpoint/2010/main" val="41850058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D37473ED-8277-4FFC-ABBC-AD311EBD6F93}"/>
  <p:tag name="ISPRING_SLIDE_INDENT_LEVEL" val="0"/>
  <p:tag name="ISPRING_PRESENTER_ID" val="{D305227C-98B0-4AB0-B5E1-D25CE20F7A3B}"/>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D37473ED-8277-4FFC-ABBC-AD311EBD6F93}"/>
  <p:tag name="ISPRING_SLIDE_INDENT_LEVEL" val="0"/>
  <p:tag name="ISPRING_PRESENTER_ID" val="{D305227C-98B0-4AB0-B5E1-D25CE20F7A3B}"/>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D37473ED-8277-4FFC-ABBC-AD311EBD6F93}"/>
  <p:tag name="ISPRING_SLIDE_INDENT_LEVEL" val="0"/>
  <p:tag name="ISPRING_PRESENTER_ID" val="{D305227C-98B0-4AB0-B5E1-D25CE20F7A3B}"/>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D37473ED-8277-4FFC-ABBC-AD311EBD6F93}"/>
  <p:tag name="ISPRING_SLIDE_INDENT_LEVEL" val="0"/>
  <p:tag name="ISPRING_PRESENTER_ID" val="{D305227C-98B0-4AB0-B5E1-D25CE20F7A3B}"/>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2750</TotalTime>
  <Words>1972</Words>
  <Application>Microsoft Office PowerPoint</Application>
  <PresentationFormat>Widescreen</PresentationFormat>
  <Paragraphs>175</Paragraphs>
  <Slides>11</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Aptos</vt:lpstr>
      <vt:lpstr>Arial</vt:lpstr>
      <vt:lpstr>Arial Black</vt:lpstr>
      <vt:lpstr>Calibri</vt:lpstr>
      <vt:lpstr>Montserrat</vt:lpstr>
      <vt:lpstr>Open Sans</vt:lpstr>
      <vt:lpstr>Wingdings</vt:lpstr>
      <vt:lpstr>OMAC_Blue</vt:lpstr>
      <vt:lpstr>PowerPoint Presentation</vt:lpstr>
      <vt:lpstr>Definition of a Professional Role</vt:lpstr>
      <vt:lpstr>Examples of Professional Roles in ACS Cybersecurity</vt:lpstr>
      <vt:lpstr>How are Professional and Principal Roles Related?</vt:lpstr>
      <vt:lpstr>Professional Roles are assigned to Organizational Positions</vt:lpstr>
      <vt:lpstr>Assignment of Standards Requirements (1 of 2)</vt:lpstr>
      <vt:lpstr>Assignment of Standards Requirements (2 of 2)</vt:lpstr>
      <vt:lpstr>Swimlane and Workflow Diagrams</vt:lpstr>
      <vt:lpstr>Key Messages in this MLM</vt:lpstr>
      <vt:lpstr>More Reading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26</cp:revision>
  <cp:lastPrinted>2025-08-28T22:03:39Z</cp:lastPrinted>
  <dcterms:created xsi:type="dcterms:W3CDTF">2024-08-05T20:06:21Z</dcterms:created>
  <dcterms:modified xsi:type="dcterms:W3CDTF">2025-10-12T03:13:34Z</dcterms:modified>
</cp:coreProperties>
</file>