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421" r:id="rId2"/>
    <p:sldId id="381" r:id="rId3"/>
    <p:sldId id="433" r:id="rId4"/>
    <p:sldId id="430" r:id="rId5"/>
    <p:sldId id="431" r:id="rId6"/>
    <p:sldId id="429" r:id="rId7"/>
    <p:sldId id="388" r:id="rId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F1CA"/>
    <a:srgbClr val="CC99FF"/>
    <a:srgbClr val="FF99CC"/>
    <a:srgbClr val="BBE0E3"/>
    <a:srgbClr val="99CC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7836" autoAdjust="0"/>
  </p:normalViewPr>
  <p:slideViewPr>
    <p:cSldViewPr snapToGrid="0">
      <p:cViewPr varScale="1">
        <p:scale>
          <a:sx n="55" d="100"/>
          <a:sy n="55" d="100"/>
        </p:scale>
        <p:origin x="1392" y="282"/>
      </p:cViewPr>
      <p:guideLst/>
    </p:cSldViewPr>
  </p:slideViewPr>
  <p:notesTextViewPr>
    <p:cViewPr>
      <p:scale>
        <a:sx n="1" d="1"/>
        <a:sy n="1" d="1"/>
      </p:scale>
      <p:origin x="0" y="0"/>
    </p:cViewPr>
  </p:notesTextViewPr>
  <p:notesViewPr>
    <p:cSldViewPr snapToGrid="0">
      <p:cViewPr varScale="1">
        <p:scale>
          <a:sx n="72" d="100"/>
          <a:sy n="72" d="100"/>
        </p:scale>
        <p:origin x="310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5" tIns="47113" rIns="94225" bIns="47113" rtlCol="0"/>
          <a:lstStyle>
            <a:lvl1pPr algn="l">
              <a:defRPr sz="13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5" tIns="47113" rIns="94225" bIns="47113" rtlCol="0"/>
          <a:lstStyle>
            <a:lvl1pPr algn="r">
              <a:defRPr sz="1300"/>
            </a:lvl1pPr>
          </a:lstStyle>
          <a:p>
            <a:fld id="{0988A505-7228-4715-92D7-CBF23D4AFF12}" type="datetimeFigureOut">
              <a:rPr lang="en-US" smtClean="0"/>
              <a:t>10/11/2025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5" tIns="47113" rIns="94225" bIns="47113"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5" tIns="47113" rIns="94225"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5" tIns="47113" rIns="94225" bIns="47113"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5" tIns="47113" rIns="94225" bIns="47113"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760413" y="639763"/>
            <a:ext cx="5641975" cy="3175000"/>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10543" y="3980646"/>
            <a:ext cx="5691845" cy="404392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the structure of information on the PERA website, beginning with the basic PERA Master Planning Handbook and the Purdue reference Model For CIM.  </a:t>
            </a:r>
          </a:p>
          <a:p>
            <a:r>
              <a:rPr lang="en-US" sz="1300" dirty="0">
                <a:latin typeface="Arial" panose="020B0604020202020204" pitchFamily="34" charset="0"/>
                <a:cs typeface="Arial" panose="020B0604020202020204" pitchFamily="34" charset="0"/>
              </a:rPr>
              <a:t>The concepts described in these documents are then developed in more detail using User Guides for each industry </a:t>
            </a:r>
          </a:p>
          <a:p>
            <a:r>
              <a:rPr lang="en-US" sz="1300" dirty="0">
                <a:latin typeface="Arial" panose="020B0604020202020204" pitchFamily="34" charset="0"/>
                <a:cs typeface="Arial" panose="020B0604020202020204" pitchFamily="34" charset="0"/>
              </a:rPr>
              <a:t>These User Guides are divided by Principal Role (e.g., Owner, Vendor, EPC, Service Provider, etc.).</a:t>
            </a:r>
          </a:p>
          <a:p>
            <a:endParaRPr lang="en-US" altLang="en-US" sz="1300" dirty="0">
              <a:latin typeface="Arial" panose="020B0604020202020204" pitchFamily="34" charset="0"/>
              <a:cs typeface="Arial" panose="020B0604020202020204" pitchFamily="34" charset="0"/>
            </a:endParaRPr>
          </a:p>
          <a:p>
            <a:r>
              <a:rPr lang="en-US" altLang="en-US" sz="1300" dirty="0">
                <a:latin typeface="Arial" panose="020B0604020202020204" pitchFamily="34" charset="0"/>
                <a:cs typeface="Arial" panose="020B0604020202020204" pitchFamily="34" charset="0"/>
              </a:rPr>
              <a:t>Each User Guide (for that Industry and Principal Role) provides links to other PERA resources such as MLMs, Learning Maps and discussion papers.</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611188"/>
            <a:ext cx="5632450" cy="3168650"/>
          </a:xfrm>
        </p:spPr>
      </p:sp>
      <p:sp>
        <p:nvSpPr>
          <p:cNvPr id="3" name="Notes Placeholder 2"/>
          <p:cNvSpPr>
            <a:spLocks noGrp="1"/>
          </p:cNvSpPr>
          <p:nvPr>
            <p:ph type="body" idx="1"/>
          </p:nvPr>
        </p:nvSpPr>
        <p:spPr>
          <a:xfrm>
            <a:off x="710248" y="3850363"/>
            <a:ext cx="5681980" cy="4473440"/>
          </a:xfrm>
        </p:spPr>
        <p:txBody>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PERA is a GERAM (General Enterprise Reference Architecture and Methodology).  It is designed to address Control and Information systems for:</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All Enterprises</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During all of its lifecycle phases, and</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All “architecture Levels” from field sensors to the corporate board room.</a:t>
            </a:r>
          </a:p>
          <a:p>
            <a:pPr marL="17145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PERA is based on two main documents that are used to produce “Deliverables” (shown in white).  The Handbook of Master Planning is used to prepare Master Plans for Enterprises, Programs, or Projects, and the Reference Model for CIM produces Facility Designs, Org. Charts, and System Designs.</a:t>
            </a:r>
          </a:p>
          <a:p>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PERA provides a classification system for industrial facilities based on common characteristics of Enterprise production facilities.</a:t>
            </a:r>
          </a:p>
        </p:txBody>
      </p:sp>
      <p:sp>
        <p:nvSpPr>
          <p:cNvPr id="4" name="Slide Number Placeholder 3"/>
          <p:cNvSpPr>
            <a:spLocks noGrp="1"/>
          </p:cNvSpPr>
          <p:nvPr>
            <p:ph type="sldNum" sz="quarter" idx="5"/>
          </p:nvPr>
        </p:nvSpPr>
        <p:spPr/>
        <p:txBody>
          <a:bodyPr/>
          <a:lstStyle/>
          <a:p>
            <a:fld id="{25F15F07-9F80-44C3-A0B9-752A4ECB8E6E}" type="slidenum">
              <a:rPr lang="en-GB" altLang="en-US" smtClean="0"/>
              <a:pPr/>
              <a:t>2</a:t>
            </a:fld>
            <a:endParaRPr lang="en-GB" altLang="en-US"/>
          </a:p>
        </p:txBody>
      </p:sp>
    </p:spTree>
    <p:extLst>
      <p:ext uri="{BB962C8B-B14F-4D97-AF65-F5344CB8AC3E}">
        <p14:creationId xmlns:p14="http://schemas.microsoft.com/office/powerpoint/2010/main" val="971570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70CA5-EB53-B9E3-765D-17A548AD7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6F7597-C137-1952-EA4A-6B8CB8584B69}"/>
              </a:ext>
            </a:extLst>
          </p:cNvPr>
          <p:cNvSpPr>
            <a:spLocks noGrp="1" noRot="1" noChangeAspect="1"/>
          </p:cNvSpPr>
          <p:nvPr>
            <p:ph type="sldImg"/>
          </p:nvPr>
        </p:nvSpPr>
        <p:spPr>
          <a:xfrm>
            <a:off x="735013" y="611188"/>
            <a:ext cx="5632450" cy="3168650"/>
          </a:xfrm>
        </p:spPr>
      </p:sp>
      <p:sp>
        <p:nvSpPr>
          <p:cNvPr id="3" name="Notes Placeholder 2">
            <a:extLst>
              <a:ext uri="{FF2B5EF4-FFF2-40B4-BE49-F238E27FC236}">
                <a16:creationId xmlns:a16="http://schemas.microsoft.com/office/drawing/2014/main" id="{892517F8-914E-4E44-6DC7-D85A4101308B}"/>
              </a:ext>
            </a:extLst>
          </p:cNvPr>
          <p:cNvSpPr>
            <a:spLocks noGrp="1"/>
          </p:cNvSpPr>
          <p:nvPr>
            <p:ph type="body" idx="1"/>
          </p:nvPr>
        </p:nvSpPr>
        <p:spPr>
          <a:xfrm>
            <a:off x="710248" y="3850363"/>
            <a:ext cx="5681980" cy="4473440"/>
          </a:xfrm>
        </p:spPr>
        <p:txBody>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PERA Handbook of Master Planning may be used to create:</a:t>
            </a:r>
          </a:p>
          <a:p>
            <a:pPr marL="171450" indent="-171450">
              <a:buFont typeface="Arial" panose="020B0604020202020204" pitchFamily="34" charset="0"/>
              <a:buChar char="•"/>
            </a:pPr>
            <a:r>
              <a:rPr lang="en-US" b="1" dirty="0">
                <a:latin typeface="Arial" panose="020B0604020202020204" pitchFamily="34" charset="0"/>
                <a:cs typeface="Arial" panose="020B0604020202020204" pitchFamily="34" charset="0"/>
              </a:rPr>
              <a:t>Enterprise Master Plans </a:t>
            </a:r>
            <a:r>
              <a:rPr lang="en-US" dirty="0">
                <a:latin typeface="Arial" panose="020B0604020202020204" pitchFamily="34" charset="0"/>
                <a:cs typeface="Arial" panose="020B0604020202020204" pitchFamily="34" charset="0"/>
              </a:rPr>
              <a:t>(for example for a new corporation)</a:t>
            </a:r>
          </a:p>
          <a:p>
            <a:pPr marL="171450" indent="-171450">
              <a:buFont typeface="Arial" panose="020B0604020202020204" pitchFamily="34" charset="0"/>
              <a:buChar char="•"/>
            </a:pPr>
            <a:r>
              <a:rPr lang="en-US" b="1" dirty="0">
                <a:latin typeface="Arial" panose="020B0604020202020204" pitchFamily="34" charset="0"/>
                <a:cs typeface="Arial" panose="020B0604020202020204" pitchFamily="34" charset="0"/>
              </a:rPr>
              <a:t>Program Master Plans </a:t>
            </a:r>
            <a:r>
              <a:rPr lang="en-US" dirty="0">
                <a:latin typeface="Arial" panose="020B0604020202020204" pitchFamily="34" charset="0"/>
                <a:cs typeface="Arial" panose="020B0604020202020204" pitchFamily="34" charset="0"/>
              </a:rPr>
              <a:t>(such as a Cybersecurity Master Plan for a company), or</a:t>
            </a:r>
          </a:p>
          <a:p>
            <a:pPr marL="171450" indent="-171450">
              <a:buFont typeface="Arial" panose="020B0604020202020204" pitchFamily="34" charset="0"/>
              <a:buChar char="•"/>
            </a:pPr>
            <a:r>
              <a:rPr lang="en-US" b="1" dirty="0">
                <a:latin typeface="Arial" panose="020B0604020202020204" pitchFamily="34" charset="0"/>
                <a:cs typeface="Arial" panose="020B0604020202020204" pitchFamily="34" charset="0"/>
              </a:rPr>
              <a:t>Project Master Plans </a:t>
            </a:r>
            <a:r>
              <a:rPr lang="en-US" dirty="0">
                <a:latin typeface="Arial" panose="020B0604020202020204" pitchFamily="34" charset="0"/>
                <a:cs typeface="Arial" panose="020B0604020202020204" pitchFamily="34" charset="0"/>
              </a:rPr>
              <a:t>(such as a major new facility or upgrade)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PERA master planning procedure is summarized in the diagram on the right.  Note the use of PERA colors to indicate People, Systems and Facilities.</a:t>
            </a:r>
          </a:p>
        </p:txBody>
      </p:sp>
      <p:sp>
        <p:nvSpPr>
          <p:cNvPr id="4" name="Slide Number Placeholder 3">
            <a:extLst>
              <a:ext uri="{FF2B5EF4-FFF2-40B4-BE49-F238E27FC236}">
                <a16:creationId xmlns:a16="http://schemas.microsoft.com/office/drawing/2014/main" id="{7AA906B1-7C43-8B2C-B77F-A1349D4330F9}"/>
              </a:ext>
            </a:extLst>
          </p:cNvPr>
          <p:cNvSpPr>
            <a:spLocks noGrp="1"/>
          </p:cNvSpPr>
          <p:nvPr>
            <p:ph type="sldNum" sz="quarter" idx="5"/>
          </p:nvPr>
        </p:nvSpPr>
        <p:spPr/>
        <p:txBody>
          <a:bodyPr/>
          <a:lstStyle/>
          <a:p>
            <a:fld id="{25F15F07-9F80-44C3-A0B9-752A4ECB8E6E}" type="slidenum">
              <a:rPr lang="en-GB" altLang="en-US" smtClean="0"/>
              <a:pPr/>
              <a:t>3</a:t>
            </a:fld>
            <a:endParaRPr lang="en-GB" altLang="en-US"/>
          </a:p>
        </p:txBody>
      </p:sp>
    </p:spTree>
    <p:extLst>
      <p:ext uri="{BB962C8B-B14F-4D97-AF65-F5344CB8AC3E}">
        <p14:creationId xmlns:p14="http://schemas.microsoft.com/office/powerpoint/2010/main" val="4095100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D1F20-3EA7-7A81-8C30-01ACF34DB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4BAA95-658D-B979-E489-ADB5B05E2475}"/>
              </a:ext>
            </a:extLst>
          </p:cNvPr>
          <p:cNvSpPr>
            <a:spLocks noGrp="1" noRot="1" noChangeAspect="1"/>
          </p:cNvSpPr>
          <p:nvPr>
            <p:ph type="sldImg"/>
          </p:nvPr>
        </p:nvSpPr>
        <p:spPr>
          <a:xfrm>
            <a:off x="735013" y="611188"/>
            <a:ext cx="5632450" cy="3168650"/>
          </a:xfrm>
        </p:spPr>
      </p:sp>
      <p:sp>
        <p:nvSpPr>
          <p:cNvPr id="3" name="Notes Placeholder 2">
            <a:extLst>
              <a:ext uri="{FF2B5EF4-FFF2-40B4-BE49-F238E27FC236}">
                <a16:creationId xmlns:a16="http://schemas.microsoft.com/office/drawing/2014/main" id="{989739BA-04A0-53F1-CA9E-A8455B225610}"/>
              </a:ext>
            </a:extLst>
          </p:cNvPr>
          <p:cNvSpPr>
            <a:spLocks noGrp="1"/>
          </p:cNvSpPr>
          <p:nvPr>
            <p:ph type="body" idx="1"/>
          </p:nvPr>
        </p:nvSpPr>
        <p:spPr>
          <a:xfrm>
            <a:off x="710248" y="3850363"/>
            <a:ext cx="5681980" cy="4473440"/>
          </a:xfrm>
        </p:spPr>
        <p:txBody>
          <a:bodyPr/>
          <a:lstStyle/>
          <a:p>
            <a:pPr algn="ctr">
              <a:buNone/>
            </a:pPr>
            <a:endParaRPr lang="en-US" baseline="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Purdue Reference Model for Computer Integrated Manufacturing (CIM):</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Is used during all Phases of the enterprise life cycle</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Separately addresses Facilities, Human and Organization, and Systems at each Phase</a:t>
            </a: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dirty="0">
                <a:latin typeface="Arial" panose="020B0604020202020204" pitchFamily="34" charset="0"/>
                <a:cs typeface="Arial" panose="020B0604020202020204" pitchFamily="34" charset="0"/>
              </a:rPr>
              <a:t>PERA Master Planning may be used to replace or supplement the Enterprise Definition and Conceptual Engineering Phases.</a:t>
            </a:r>
          </a:p>
        </p:txBody>
      </p:sp>
      <p:sp>
        <p:nvSpPr>
          <p:cNvPr id="4" name="Slide Number Placeholder 3">
            <a:extLst>
              <a:ext uri="{FF2B5EF4-FFF2-40B4-BE49-F238E27FC236}">
                <a16:creationId xmlns:a16="http://schemas.microsoft.com/office/drawing/2014/main" id="{08E21602-B107-A059-DB8C-007CA4DAA779}"/>
              </a:ext>
            </a:extLst>
          </p:cNvPr>
          <p:cNvSpPr>
            <a:spLocks noGrp="1"/>
          </p:cNvSpPr>
          <p:nvPr>
            <p:ph type="sldNum" sz="quarter" idx="5"/>
          </p:nvPr>
        </p:nvSpPr>
        <p:spPr/>
        <p:txBody>
          <a:bodyPr/>
          <a:lstStyle/>
          <a:p>
            <a:fld id="{25F15F07-9F80-44C3-A0B9-752A4ECB8E6E}" type="slidenum">
              <a:rPr lang="en-GB" altLang="en-US" smtClean="0"/>
              <a:pPr/>
              <a:t>4</a:t>
            </a:fld>
            <a:endParaRPr lang="en-GB" altLang="en-US"/>
          </a:p>
        </p:txBody>
      </p:sp>
    </p:spTree>
    <p:extLst>
      <p:ext uri="{BB962C8B-B14F-4D97-AF65-F5344CB8AC3E}">
        <p14:creationId xmlns:p14="http://schemas.microsoft.com/office/powerpoint/2010/main" val="4143780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C8CAD-2BC4-DC3C-CA6A-12C7823AB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85BDB3-DC27-8DB7-2BFD-1B997D18B32A}"/>
              </a:ext>
            </a:extLst>
          </p:cNvPr>
          <p:cNvSpPr>
            <a:spLocks noGrp="1" noRot="1" noChangeAspect="1"/>
          </p:cNvSpPr>
          <p:nvPr>
            <p:ph type="sldImg"/>
          </p:nvPr>
        </p:nvSpPr>
        <p:spPr>
          <a:xfrm>
            <a:off x="735013" y="611188"/>
            <a:ext cx="5632450" cy="3168650"/>
          </a:xfrm>
        </p:spPr>
      </p:sp>
      <p:sp>
        <p:nvSpPr>
          <p:cNvPr id="3" name="Notes Placeholder 2">
            <a:extLst>
              <a:ext uri="{FF2B5EF4-FFF2-40B4-BE49-F238E27FC236}">
                <a16:creationId xmlns:a16="http://schemas.microsoft.com/office/drawing/2014/main" id="{790D2AC3-0C81-70DB-F445-1142058499B7}"/>
              </a:ext>
            </a:extLst>
          </p:cNvPr>
          <p:cNvSpPr>
            <a:spLocks noGrp="1"/>
          </p:cNvSpPr>
          <p:nvPr>
            <p:ph type="body" idx="1"/>
          </p:nvPr>
        </p:nvSpPr>
        <p:spPr>
          <a:xfrm>
            <a:off x="710248" y="3850363"/>
            <a:ext cx="5681980" cy="4473440"/>
          </a:xfrm>
        </p:spPr>
        <p:txBody>
          <a:bodyPr/>
          <a:lstStyle/>
          <a:p>
            <a:pPr algn="l" defTabSz="891357"/>
            <a:endParaRPr lang="en-US" dirty="0">
              <a:latin typeface="Arial" panose="020B0604020202020204" pitchFamily="34" charset="0"/>
              <a:ea typeface="Calibri" panose="020F0502020204030204" pitchFamily="34" charset="0"/>
              <a:cs typeface="Arial" panose="020B0604020202020204" pitchFamily="34" charset="0"/>
            </a:endParaRPr>
          </a:p>
          <a:p>
            <a:pPr algn="l" defTabSz="891357"/>
            <a:r>
              <a:rPr lang="en-US" dirty="0">
                <a:latin typeface="Arial" panose="020B0604020202020204" pitchFamily="34" charset="0"/>
                <a:ea typeface="Calibri" panose="020F0502020204030204" pitchFamily="34" charset="0"/>
                <a:cs typeface="Arial" panose="020B0604020202020204" pitchFamily="34" charset="0"/>
              </a:rPr>
              <a:t>Because PERA is designed to address all Enterprises, an industry classification system (shown in pink) is necessary.  This classification recognizes similarities and differences in facilities, people and systems.</a:t>
            </a:r>
          </a:p>
          <a:p>
            <a:pPr algn="ctr">
              <a:buNone/>
            </a:pPr>
            <a:endParaRPr lang="en-US" baseline="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PERA Master Planning Handbook, the Model for CIM and the Industry Classification System are common across all Enterprises, however, because physical facilities, organizations, and systems vary widely across Enterprises, an industry-specific set of User Guides may be created for Principal Roles (such as Owner, Vendor and EPC).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Each User Guide includes a set of Professional Roles for that Principal Role.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Each User Guide also provides links to MLMs and procedures that use terminology and concepts commonly used by that Principal Role in that Industry.  Some of these are common across all Industries, and some are industry-specific.</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Finally, MLMs and procedures may be combined in Learning Maps for a particular Professional Role.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Click on any “box” in this diagram to see more information on each of the above. </a:t>
            </a:r>
          </a:p>
        </p:txBody>
      </p:sp>
      <p:sp>
        <p:nvSpPr>
          <p:cNvPr id="4" name="Slide Number Placeholder 3">
            <a:extLst>
              <a:ext uri="{FF2B5EF4-FFF2-40B4-BE49-F238E27FC236}">
                <a16:creationId xmlns:a16="http://schemas.microsoft.com/office/drawing/2014/main" id="{62D2C6FB-E70B-B20B-4C44-468FCE810DA6}"/>
              </a:ext>
            </a:extLst>
          </p:cNvPr>
          <p:cNvSpPr>
            <a:spLocks noGrp="1"/>
          </p:cNvSpPr>
          <p:nvPr>
            <p:ph type="sldNum" sz="quarter" idx="5"/>
          </p:nvPr>
        </p:nvSpPr>
        <p:spPr/>
        <p:txBody>
          <a:bodyPr/>
          <a:lstStyle/>
          <a:p>
            <a:fld id="{25F15F07-9F80-44C3-A0B9-752A4ECB8E6E}" type="slidenum">
              <a:rPr lang="en-GB" altLang="en-US" smtClean="0"/>
              <a:pPr/>
              <a:t>5</a:t>
            </a:fld>
            <a:endParaRPr lang="en-GB" altLang="en-US"/>
          </a:p>
        </p:txBody>
      </p:sp>
    </p:spTree>
    <p:extLst>
      <p:ext uri="{BB962C8B-B14F-4D97-AF65-F5344CB8AC3E}">
        <p14:creationId xmlns:p14="http://schemas.microsoft.com/office/powerpoint/2010/main" val="3623205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380CC-4641-5DEB-B992-6785C0F41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8110F-C18F-CDAE-9249-3CC65FDA8E56}"/>
              </a:ext>
            </a:extLst>
          </p:cNvPr>
          <p:cNvSpPr>
            <a:spLocks noGrp="1" noRot="1" noChangeAspect="1"/>
          </p:cNvSpPr>
          <p:nvPr>
            <p:ph type="sldImg"/>
          </p:nvPr>
        </p:nvSpPr>
        <p:spPr>
          <a:xfrm>
            <a:off x="735013" y="611188"/>
            <a:ext cx="5632450" cy="3168650"/>
          </a:xfrm>
        </p:spPr>
      </p:sp>
      <p:sp>
        <p:nvSpPr>
          <p:cNvPr id="3" name="Notes Placeholder 2">
            <a:extLst>
              <a:ext uri="{FF2B5EF4-FFF2-40B4-BE49-F238E27FC236}">
                <a16:creationId xmlns:a16="http://schemas.microsoft.com/office/drawing/2014/main" id="{BD846888-2BC3-C8BE-D918-40B723A2DD15}"/>
              </a:ext>
            </a:extLst>
          </p:cNvPr>
          <p:cNvSpPr>
            <a:spLocks noGrp="1"/>
          </p:cNvSpPr>
          <p:nvPr>
            <p:ph type="body" idx="1"/>
          </p:nvPr>
        </p:nvSpPr>
        <p:spPr>
          <a:xfrm>
            <a:off x="710248" y="3850363"/>
            <a:ext cx="5681980" cy="4473440"/>
          </a:xfrm>
        </p:spPr>
        <p:txBody>
          <a:bodyPr/>
          <a:lstStyle/>
          <a:p>
            <a:pPr algn="ctr">
              <a:buNone/>
            </a:pPr>
            <a:endParaRPr lang="en-US" baseline="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PERA is a GERAM (General Enterprise Reference Architecture and Methodology).  It is designed to address all Enterprises at all architectural levels for Facilities, People and Systems.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 PERA Industry Classification System is based on common characteristics of Enterprise production facilities, terminology and concepts.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User Guides for Owners, Vendors, and EPCs are used to incorporate generic PERA Master Planning and the PERA Model for CIM, with Industry-specific requirements, Professional Roles, Learning Materials and Procedures.</a:t>
            </a:r>
          </a:p>
        </p:txBody>
      </p:sp>
      <p:sp>
        <p:nvSpPr>
          <p:cNvPr id="4" name="Slide Number Placeholder 3">
            <a:extLst>
              <a:ext uri="{FF2B5EF4-FFF2-40B4-BE49-F238E27FC236}">
                <a16:creationId xmlns:a16="http://schemas.microsoft.com/office/drawing/2014/main" id="{2409DF5F-E6BF-5BC3-FEF6-F11C66792AC9}"/>
              </a:ext>
            </a:extLst>
          </p:cNvPr>
          <p:cNvSpPr>
            <a:spLocks noGrp="1"/>
          </p:cNvSpPr>
          <p:nvPr>
            <p:ph type="sldNum" sz="quarter" idx="5"/>
          </p:nvPr>
        </p:nvSpPr>
        <p:spPr/>
        <p:txBody>
          <a:bodyPr/>
          <a:lstStyle/>
          <a:p>
            <a:fld id="{25F15F07-9F80-44C3-A0B9-752A4ECB8E6E}" type="slidenum">
              <a:rPr lang="en-GB" altLang="en-US" smtClean="0"/>
              <a:pPr/>
              <a:t>6</a:t>
            </a:fld>
            <a:endParaRPr lang="en-GB" altLang="en-US"/>
          </a:p>
        </p:txBody>
      </p:sp>
    </p:spTree>
    <p:extLst>
      <p:ext uri="{BB962C8B-B14F-4D97-AF65-F5344CB8AC3E}">
        <p14:creationId xmlns:p14="http://schemas.microsoft.com/office/powerpoint/2010/main" val="594392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688975"/>
            <a:ext cx="5632450" cy="3168650"/>
          </a:xfrm>
        </p:spPr>
      </p:sp>
      <p:sp>
        <p:nvSpPr>
          <p:cNvPr id="3" name="Notes Placeholder 2"/>
          <p:cNvSpPr>
            <a:spLocks noGrp="1"/>
          </p:cNvSpPr>
          <p:nvPr>
            <p:ph type="body" idx="1"/>
          </p:nvPr>
        </p:nvSpPr>
        <p:spPr>
          <a:xfrm>
            <a:off x="710248" y="4014904"/>
            <a:ext cx="5681980" cy="4076607"/>
          </a:xfrm>
        </p:spPr>
        <p:txBody>
          <a:bodyPr/>
          <a:lstStyle/>
          <a:p>
            <a:pPr>
              <a:spcAft>
                <a:spcPts val="1093"/>
              </a:spcAft>
            </a:pPr>
            <a:r>
              <a:rPr lang="en-AU" dirty="0">
                <a:solidFill>
                  <a:srgbClr val="000000"/>
                </a:solidFill>
                <a:latin typeface="Arial" panose="020B0604020202020204" pitchFamily="34" charset="0"/>
                <a:ea typeface="Arial" panose="020B0604020202020204" pitchFamily="34" charset="0"/>
                <a:cs typeface="Arial" panose="020B0604020202020204" pitchFamily="34" charset="0"/>
              </a:rPr>
              <a:t>Gary has m</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latin typeface="Arial" panose="020B0604020202020204" pitchFamily="34" charset="0"/>
              <a:ea typeface="Arial" panose="020B0604020202020204" pitchFamily="34" charset="0"/>
              <a:cs typeface="Arial" panose="020B0604020202020204" pitchFamily="34" charset="0"/>
            </a:endParaRPr>
          </a:p>
          <a:p>
            <a:pPr>
              <a:spcAft>
                <a:spcPts val="1093"/>
              </a:spcAft>
            </a:pP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 and pharmaceuticals. LNG facilities included world-scale Arctic, European, and US Gulf coast complexes.</a:t>
            </a:r>
          </a:p>
          <a:p>
            <a:pPr>
              <a:spcAft>
                <a:spcPts val="1093"/>
              </a:spcAft>
            </a:pP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hyperlink" Target="https://www.pera.net/Cyber/1-1-1_MP_Guide-Cyber_Program.pdf"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www.pera.net/Pera/PERA_Industry_Classes.html" TargetMode="External"/><Relationship Id="rId5" Type="http://schemas.openxmlformats.org/officeDocument/2006/relationships/hyperlink" Target="https://www.pera.net/Pera/PurdueReferenceModel/ReferenceModel.html" TargetMode="External"/><Relationship Id="rId4" Type="http://schemas.openxmlformats.org/officeDocument/2006/relationships/hyperlink" Target="https://www.pera.net/Pera/Handbook.html"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13.xml"/><Relationship Id="rId6" Type="http://schemas.openxmlformats.org/officeDocument/2006/relationships/image" Target="../media/image8.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787345" y="1378602"/>
            <a:ext cx="5211810" cy="861774"/>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Structure of Information on PERA Website</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4708071" cy="2098267"/>
          </a:xfrm>
          <a:prstGeom prst="rect">
            <a:avLst/>
          </a:prstGeom>
          <a:noFill/>
        </p:spPr>
        <p:txBody>
          <a:bodyPr wrap="square" lIns="0" tIns="0" rIns="0" bIns="0" rtlCol="0">
            <a:spAutoFit/>
          </a:bodyPr>
          <a:lstStyle/>
          <a:p>
            <a:pPr algn="ctr"/>
            <a:r>
              <a:rPr lang="en-US" sz="28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MLM-002-A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logo of a computer&#10;&#10;AI-generated content may be incorrect.">
            <a:extLst>
              <a:ext uri="{FF2B5EF4-FFF2-40B4-BE49-F238E27FC236}">
                <a16:creationId xmlns:a16="http://schemas.microsoft.com/office/drawing/2014/main" id="{4D271C41-7372-C1A7-E3E4-E1FA64634F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81850" y="1621141"/>
            <a:ext cx="3400424" cy="3904395"/>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1">
            <a:extLst>
              <a:ext uri="{FF2B5EF4-FFF2-40B4-BE49-F238E27FC236}">
                <a16:creationId xmlns:a16="http://schemas.microsoft.com/office/drawing/2014/main" id="{5E878CB7-B982-B7A0-B0F0-4B44CF0A8453}"/>
              </a:ext>
            </a:extLst>
          </p:cNvPr>
          <p:cNvSpPr txBox="1"/>
          <p:nvPr/>
        </p:nvSpPr>
        <p:spPr>
          <a:xfrm>
            <a:off x="3360262" y="5721540"/>
            <a:ext cx="1632099" cy="646331"/>
          </a:xfrm>
          <a:prstGeom prst="rect">
            <a:avLst/>
          </a:prstGeom>
          <a:solidFill>
            <a:schemeClr val="bg1"/>
          </a:solidFill>
          <a:ln w="38100">
            <a:solidFill>
              <a:schemeClr val="tx1"/>
            </a:solidFill>
            <a:prstDash val="dash"/>
          </a:ln>
        </p:spPr>
        <p:txBody>
          <a:bodyPr wrap="square" rtlCol="0">
            <a:spAutoFit/>
          </a:bodyPr>
          <a:lstStyle/>
          <a:p>
            <a:pPr algn="ctr"/>
            <a:r>
              <a:rPr lang="en-US" b="1" dirty="0"/>
              <a:t>Project</a:t>
            </a:r>
          </a:p>
          <a:p>
            <a:pPr algn="ctr"/>
            <a:r>
              <a:rPr lang="en-US" b="1" dirty="0"/>
              <a:t>Master Plan</a:t>
            </a:r>
            <a:endParaRPr lang="en-US" dirty="0"/>
          </a:p>
        </p:txBody>
      </p:sp>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Purdue Master Planning &amp; Reference Model</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894887" y="1371600"/>
            <a:ext cx="10657775" cy="1254642"/>
          </a:xfrm>
        </p:spPr>
        <p:txBody>
          <a:bodyPr>
            <a:normAutofit fontScale="92500"/>
          </a:bodyPr>
          <a:lstStyle/>
          <a:p>
            <a:r>
              <a:rPr lang="en-US" sz="2400" dirty="0">
                <a:latin typeface="Calibri" panose="020F0502020204030204" pitchFamily="34" charset="0"/>
                <a:ea typeface="Calibri" panose="020F0502020204030204" pitchFamily="34" charset="0"/>
                <a:cs typeface="Calibri" panose="020F0502020204030204" pitchFamily="34" charset="0"/>
              </a:rPr>
              <a:t>PERA is designed to address Control and Information systems for all Enterprises, and ‘architecture Levels” from field sensors to the corporate board room.</a:t>
            </a:r>
          </a:p>
          <a:p>
            <a:r>
              <a:rPr lang="en-US" sz="2400" dirty="0">
                <a:latin typeface="Calibri" panose="020F0502020204030204" pitchFamily="34" charset="0"/>
                <a:ea typeface="Calibri" panose="020F0502020204030204" pitchFamily="34" charset="0"/>
                <a:cs typeface="Calibri" panose="020F0502020204030204" pitchFamily="34" charset="0"/>
              </a:rPr>
              <a:t>It is based on two main documents that are used to produce “Deliverables” as below.</a:t>
            </a:r>
          </a:p>
          <a:p>
            <a:pPr marL="0" indent="0">
              <a:buNone/>
            </a:pPr>
            <a:endParaRPr lang="en-US" dirty="0"/>
          </a:p>
        </p:txBody>
      </p:sp>
      <p:sp>
        <p:nvSpPr>
          <p:cNvPr id="4" name="Rectangle 3">
            <a:extLst>
              <a:ext uri="{FF2B5EF4-FFF2-40B4-BE49-F238E27FC236}">
                <a16:creationId xmlns:a16="http://schemas.microsoft.com/office/drawing/2014/main" id="{1DABBA42-E0B9-B52D-8D27-9D3EB28AA189}"/>
              </a:ext>
            </a:extLst>
          </p:cNvPr>
          <p:cNvSpPr/>
          <p:nvPr/>
        </p:nvSpPr>
        <p:spPr bwMode="auto">
          <a:xfrm>
            <a:off x="1074255" y="2725245"/>
            <a:ext cx="3848988" cy="1011331"/>
          </a:xfrm>
          <a:prstGeom prst="rect">
            <a:avLst/>
          </a:prstGeom>
          <a:solidFill>
            <a:srgbClr val="92D050">
              <a:alpha val="3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noFill/>
              <a:effectLst/>
              <a:latin typeface="Times" panose="02020603050405020304" pitchFamily="18" charset="0"/>
            </a:endParaRPr>
          </a:p>
        </p:txBody>
      </p:sp>
      <p:sp>
        <p:nvSpPr>
          <p:cNvPr id="5" name="Rectangle 4">
            <a:extLst>
              <a:ext uri="{FF2B5EF4-FFF2-40B4-BE49-F238E27FC236}">
                <a16:creationId xmlns:a16="http://schemas.microsoft.com/office/drawing/2014/main" id="{0CBC0728-FE7E-3303-5E03-4D5B995435D8}"/>
              </a:ext>
            </a:extLst>
          </p:cNvPr>
          <p:cNvSpPr/>
          <p:nvPr/>
        </p:nvSpPr>
        <p:spPr bwMode="auto">
          <a:xfrm>
            <a:off x="5698666" y="2738625"/>
            <a:ext cx="5783499" cy="1099343"/>
          </a:xfrm>
          <a:prstGeom prst="rect">
            <a:avLst/>
          </a:prstGeom>
          <a:solidFill>
            <a:srgbClr val="FFFF00">
              <a:alpha val="5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6" name="TextBox 5">
            <a:extLst>
              <a:ext uri="{FF2B5EF4-FFF2-40B4-BE49-F238E27FC236}">
                <a16:creationId xmlns:a16="http://schemas.microsoft.com/office/drawing/2014/main" id="{EE334424-92B0-E4E7-B70E-A8C2DE0DB4CA}"/>
              </a:ext>
            </a:extLst>
          </p:cNvPr>
          <p:cNvSpPr txBox="1"/>
          <p:nvPr/>
        </p:nvSpPr>
        <p:spPr>
          <a:xfrm>
            <a:off x="1260325" y="2732928"/>
            <a:ext cx="3662918" cy="646331"/>
          </a:xfrm>
          <a:prstGeom prst="rect">
            <a:avLst/>
          </a:prstGeom>
          <a:noFill/>
        </p:spPr>
        <p:txBody>
          <a:bodyPr wrap="square" rtlCol="0">
            <a:spAutoFit/>
          </a:bodyPr>
          <a:lstStyle/>
          <a:p>
            <a:r>
              <a:rPr lang="en-US" b="1" dirty="0"/>
              <a:t>Handbook of Master Planning</a:t>
            </a:r>
          </a:p>
          <a:p>
            <a:r>
              <a:rPr lang="en-US" dirty="0"/>
              <a:t> - 330 Pages + Appendices</a:t>
            </a:r>
          </a:p>
        </p:txBody>
      </p:sp>
      <p:sp>
        <p:nvSpPr>
          <p:cNvPr id="8" name="TextBox 7">
            <a:extLst>
              <a:ext uri="{FF2B5EF4-FFF2-40B4-BE49-F238E27FC236}">
                <a16:creationId xmlns:a16="http://schemas.microsoft.com/office/drawing/2014/main" id="{13B922CE-1D24-84FE-7E8E-C2529E14640D}"/>
              </a:ext>
            </a:extLst>
          </p:cNvPr>
          <p:cNvSpPr txBox="1"/>
          <p:nvPr/>
        </p:nvSpPr>
        <p:spPr>
          <a:xfrm>
            <a:off x="6457878" y="2830130"/>
            <a:ext cx="4377067" cy="923330"/>
          </a:xfrm>
          <a:prstGeom prst="rect">
            <a:avLst/>
          </a:prstGeom>
          <a:noFill/>
        </p:spPr>
        <p:txBody>
          <a:bodyPr wrap="square" rtlCol="0">
            <a:spAutoFit/>
          </a:bodyPr>
          <a:lstStyle/>
          <a:p>
            <a:r>
              <a:rPr lang="en-US" b="1" dirty="0"/>
              <a:t>Reference Model for CIM</a:t>
            </a:r>
          </a:p>
          <a:p>
            <a:r>
              <a:rPr lang="en-US" dirty="0"/>
              <a:t>( Computer Integrated Manufacturing ) </a:t>
            </a:r>
          </a:p>
          <a:p>
            <a:r>
              <a:rPr lang="en-US" dirty="0"/>
              <a:t> - 220 pages with Appendices</a:t>
            </a:r>
          </a:p>
        </p:txBody>
      </p:sp>
      <p:sp>
        <p:nvSpPr>
          <p:cNvPr id="12" name="TextBox 11">
            <a:extLst>
              <a:ext uri="{FF2B5EF4-FFF2-40B4-BE49-F238E27FC236}">
                <a16:creationId xmlns:a16="http://schemas.microsoft.com/office/drawing/2014/main" id="{F723A44D-3E4A-CF19-9B82-ACA538D6BA0C}"/>
              </a:ext>
            </a:extLst>
          </p:cNvPr>
          <p:cNvSpPr txBox="1"/>
          <p:nvPr/>
        </p:nvSpPr>
        <p:spPr>
          <a:xfrm>
            <a:off x="1074255" y="4079068"/>
            <a:ext cx="1632099" cy="646331"/>
          </a:xfrm>
          <a:prstGeom prst="rect">
            <a:avLst/>
          </a:prstGeom>
          <a:noFill/>
          <a:ln w="38100">
            <a:solidFill>
              <a:schemeClr val="tx1"/>
            </a:solidFill>
          </a:ln>
        </p:spPr>
        <p:txBody>
          <a:bodyPr wrap="square" rtlCol="0">
            <a:spAutoFit/>
          </a:bodyPr>
          <a:lstStyle/>
          <a:p>
            <a:pPr algn="ctr"/>
            <a:r>
              <a:rPr lang="en-US" b="1" dirty="0"/>
              <a:t>Enterprise </a:t>
            </a:r>
          </a:p>
          <a:p>
            <a:pPr algn="ctr"/>
            <a:r>
              <a:rPr lang="en-US" b="1" dirty="0"/>
              <a:t>Master Plan</a:t>
            </a:r>
            <a:endParaRPr lang="en-US" dirty="0"/>
          </a:p>
        </p:txBody>
      </p:sp>
      <p:sp>
        <p:nvSpPr>
          <p:cNvPr id="13" name="TextBox 12">
            <a:extLst>
              <a:ext uri="{FF2B5EF4-FFF2-40B4-BE49-F238E27FC236}">
                <a16:creationId xmlns:a16="http://schemas.microsoft.com/office/drawing/2014/main" id="{1B0278A5-FEB2-F2CB-9A5E-176F997861F9}"/>
              </a:ext>
            </a:extLst>
          </p:cNvPr>
          <p:cNvSpPr txBox="1"/>
          <p:nvPr/>
        </p:nvSpPr>
        <p:spPr>
          <a:xfrm>
            <a:off x="2194206" y="4840433"/>
            <a:ext cx="1632099" cy="646331"/>
          </a:xfrm>
          <a:prstGeom prst="rect">
            <a:avLst/>
          </a:prstGeom>
          <a:noFill/>
          <a:ln w="38100">
            <a:solidFill>
              <a:schemeClr val="tx1"/>
            </a:solidFill>
          </a:ln>
        </p:spPr>
        <p:txBody>
          <a:bodyPr wrap="square" rtlCol="0">
            <a:spAutoFit/>
          </a:bodyPr>
          <a:lstStyle/>
          <a:p>
            <a:pPr algn="ctr"/>
            <a:r>
              <a:rPr lang="en-US" b="1" dirty="0"/>
              <a:t>Program </a:t>
            </a:r>
          </a:p>
          <a:p>
            <a:pPr algn="ctr"/>
            <a:r>
              <a:rPr lang="en-US" b="1" dirty="0"/>
              <a:t>Master Plan</a:t>
            </a:r>
            <a:endParaRPr lang="en-US" dirty="0"/>
          </a:p>
        </p:txBody>
      </p:sp>
      <p:sp>
        <p:nvSpPr>
          <p:cNvPr id="14" name="TextBox 13">
            <a:extLst>
              <a:ext uri="{FF2B5EF4-FFF2-40B4-BE49-F238E27FC236}">
                <a16:creationId xmlns:a16="http://schemas.microsoft.com/office/drawing/2014/main" id="{CEB86F76-7E22-ECE2-5D87-B2D3A057DA1D}"/>
              </a:ext>
            </a:extLst>
          </p:cNvPr>
          <p:cNvSpPr txBox="1"/>
          <p:nvPr/>
        </p:nvSpPr>
        <p:spPr>
          <a:xfrm>
            <a:off x="3207862" y="5601798"/>
            <a:ext cx="1632099" cy="646331"/>
          </a:xfrm>
          <a:prstGeom prst="rect">
            <a:avLst/>
          </a:prstGeom>
          <a:solidFill>
            <a:schemeClr val="bg1"/>
          </a:solidFill>
          <a:ln w="38100">
            <a:solidFill>
              <a:schemeClr val="tx1"/>
            </a:solidFill>
            <a:prstDash val="dash"/>
          </a:ln>
        </p:spPr>
        <p:txBody>
          <a:bodyPr wrap="square" rtlCol="0">
            <a:spAutoFit/>
          </a:bodyPr>
          <a:lstStyle/>
          <a:p>
            <a:pPr algn="ctr"/>
            <a:r>
              <a:rPr lang="en-US" b="1" dirty="0"/>
              <a:t>Project</a:t>
            </a:r>
          </a:p>
          <a:p>
            <a:pPr algn="ctr"/>
            <a:r>
              <a:rPr lang="en-US" b="1" dirty="0"/>
              <a:t>Master Plan</a:t>
            </a:r>
            <a:endParaRPr lang="en-US" dirty="0"/>
          </a:p>
        </p:txBody>
      </p:sp>
      <p:sp>
        <p:nvSpPr>
          <p:cNvPr id="15" name="TextBox 14">
            <a:extLst>
              <a:ext uri="{FF2B5EF4-FFF2-40B4-BE49-F238E27FC236}">
                <a16:creationId xmlns:a16="http://schemas.microsoft.com/office/drawing/2014/main" id="{D2EC5998-EF14-6630-2258-C7D24CBD5CA4}"/>
              </a:ext>
            </a:extLst>
          </p:cNvPr>
          <p:cNvSpPr txBox="1"/>
          <p:nvPr/>
        </p:nvSpPr>
        <p:spPr>
          <a:xfrm>
            <a:off x="5733904" y="5438101"/>
            <a:ext cx="1761484" cy="1200329"/>
          </a:xfrm>
          <a:prstGeom prst="rect">
            <a:avLst/>
          </a:prstGeom>
          <a:noFill/>
          <a:ln w="38100">
            <a:solidFill>
              <a:schemeClr val="tx1"/>
            </a:solidFill>
          </a:ln>
        </p:spPr>
        <p:txBody>
          <a:bodyPr wrap="square" rtlCol="0">
            <a:spAutoFit/>
          </a:bodyPr>
          <a:lstStyle/>
          <a:p>
            <a:pPr algn="ctr"/>
            <a:r>
              <a:rPr lang="en-US" b="1" dirty="0"/>
              <a:t>Facilities Designs &amp; Operating Practices</a:t>
            </a:r>
            <a:endParaRPr lang="en-US" dirty="0"/>
          </a:p>
        </p:txBody>
      </p:sp>
      <p:sp>
        <p:nvSpPr>
          <p:cNvPr id="16" name="TextBox 15">
            <a:extLst>
              <a:ext uri="{FF2B5EF4-FFF2-40B4-BE49-F238E27FC236}">
                <a16:creationId xmlns:a16="http://schemas.microsoft.com/office/drawing/2014/main" id="{DA8B323A-756D-3924-9DD2-4A39A5598598}"/>
              </a:ext>
            </a:extLst>
          </p:cNvPr>
          <p:cNvSpPr txBox="1"/>
          <p:nvPr/>
        </p:nvSpPr>
        <p:spPr>
          <a:xfrm>
            <a:off x="7692143" y="5436444"/>
            <a:ext cx="1784497" cy="1200329"/>
          </a:xfrm>
          <a:prstGeom prst="rect">
            <a:avLst/>
          </a:prstGeom>
          <a:noFill/>
          <a:ln w="38100">
            <a:solidFill>
              <a:schemeClr val="tx1"/>
            </a:solidFill>
          </a:ln>
        </p:spPr>
        <p:txBody>
          <a:bodyPr wrap="square" rtlCol="0">
            <a:spAutoFit/>
          </a:bodyPr>
          <a:lstStyle/>
          <a:p>
            <a:pPr algn="ctr"/>
            <a:r>
              <a:rPr lang="en-US" b="1" dirty="0"/>
              <a:t>Org. Charts, Professional Roles &amp; Training</a:t>
            </a:r>
          </a:p>
        </p:txBody>
      </p:sp>
      <p:sp>
        <p:nvSpPr>
          <p:cNvPr id="17" name="TextBox 16">
            <a:extLst>
              <a:ext uri="{FF2B5EF4-FFF2-40B4-BE49-F238E27FC236}">
                <a16:creationId xmlns:a16="http://schemas.microsoft.com/office/drawing/2014/main" id="{76F01812-75E2-4AA5-03C0-A9E79E89296B}"/>
              </a:ext>
            </a:extLst>
          </p:cNvPr>
          <p:cNvSpPr txBox="1"/>
          <p:nvPr/>
        </p:nvSpPr>
        <p:spPr>
          <a:xfrm>
            <a:off x="9720683" y="5436443"/>
            <a:ext cx="1761484" cy="1200329"/>
          </a:xfrm>
          <a:prstGeom prst="rect">
            <a:avLst/>
          </a:prstGeom>
          <a:noFill/>
          <a:ln w="38100">
            <a:solidFill>
              <a:schemeClr val="tx1"/>
            </a:solidFill>
            <a:prstDash val="solid"/>
          </a:ln>
        </p:spPr>
        <p:txBody>
          <a:bodyPr wrap="square" rtlCol="0">
            <a:noAutofit/>
          </a:bodyPr>
          <a:lstStyle/>
          <a:p>
            <a:pPr algn="ctr"/>
            <a:r>
              <a:rPr lang="en-US" b="1" dirty="0"/>
              <a:t>Control &amp; Info Systems &amp; Network Designs</a:t>
            </a:r>
            <a:endParaRPr lang="en-US" dirty="0"/>
          </a:p>
        </p:txBody>
      </p:sp>
      <p:cxnSp>
        <p:nvCxnSpPr>
          <p:cNvPr id="21" name="Straight Arrow Connector 20">
            <a:extLst>
              <a:ext uri="{FF2B5EF4-FFF2-40B4-BE49-F238E27FC236}">
                <a16:creationId xmlns:a16="http://schemas.microsoft.com/office/drawing/2014/main" id="{164AF0E9-BACD-4C2C-DA90-8D2A90E919A7}"/>
              </a:ext>
            </a:extLst>
          </p:cNvPr>
          <p:cNvCxnSpPr>
            <a:stCxn id="13" idx="0"/>
            <a:endCxn id="4" idx="2"/>
          </p:cNvCxnSpPr>
          <p:nvPr/>
        </p:nvCxnSpPr>
        <p:spPr bwMode="auto">
          <a:xfrm flipH="1" flipV="1">
            <a:off x="2998749" y="3736576"/>
            <a:ext cx="11507" cy="1103857"/>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a:extLst>
              <a:ext uri="{FF2B5EF4-FFF2-40B4-BE49-F238E27FC236}">
                <a16:creationId xmlns:a16="http://schemas.microsoft.com/office/drawing/2014/main" id="{1544C5BA-3E24-32B1-E717-32D7C88E2176}"/>
              </a:ext>
            </a:extLst>
          </p:cNvPr>
          <p:cNvSpPr txBox="1"/>
          <p:nvPr/>
        </p:nvSpPr>
        <p:spPr>
          <a:xfrm>
            <a:off x="5733904" y="4202572"/>
            <a:ext cx="1784499" cy="923330"/>
          </a:xfrm>
          <a:prstGeom prst="rect">
            <a:avLst/>
          </a:prstGeom>
          <a:solidFill>
            <a:srgbClr val="FF99CC"/>
          </a:solidFill>
          <a:ln w="38100">
            <a:solidFill>
              <a:schemeClr val="tx1"/>
            </a:solidFill>
          </a:ln>
        </p:spPr>
        <p:txBody>
          <a:bodyPr wrap="square" rtlCol="0">
            <a:spAutoFit/>
          </a:bodyPr>
          <a:lstStyle/>
          <a:p>
            <a:pPr algn="ctr"/>
            <a:r>
              <a:rPr lang="en-US" b="1" dirty="0"/>
              <a:t>Physical</a:t>
            </a:r>
          </a:p>
          <a:p>
            <a:pPr algn="ctr"/>
            <a:r>
              <a:rPr lang="en-US" b="1" dirty="0"/>
              <a:t>Facilities Architecture</a:t>
            </a:r>
            <a:endParaRPr lang="en-US" dirty="0"/>
          </a:p>
        </p:txBody>
      </p:sp>
      <p:sp>
        <p:nvSpPr>
          <p:cNvPr id="10" name="TextBox 9">
            <a:extLst>
              <a:ext uri="{FF2B5EF4-FFF2-40B4-BE49-F238E27FC236}">
                <a16:creationId xmlns:a16="http://schemas.microsoft.com/office/drawing/2014/main" id="{19D26918-01C7-4501-0104-6E72324A4ED2}"/>
              </a:ext>
            </a:extLst>
          </p:cNvPr>
          <p:cNvSpPr txBox="1"/>
          <p:nvPr/>
        </p:nvSpPr>
        <p:spPr>
          <a:xfrm>
            <a:off x="7692144" y="4200915"/>
            <a:ext cx="1784498" cy="923330"/>
          </a:xfrm>
          <a:prstGeom prst="rect">
            <a:avLst/>
          </a:prstGeom>
          <a:solidFill>
            <a:srgbClr val="CC99FF"/>
          </a:solidFill>
          <a:ln w="38100">
            <a:solidFill>
              <a:schemeClr val="tx1"/>
            </a:solidFill>
          </a:ln>
        </p:spPr>
        <p:txBody>
          <a:bodyPr wrap="square" rtlCol="0">
            <a:spAutoFit/>
          </a:bodyPr>
          <a:lstStyle/>
          <a:p>
            <a:pPr algn="ctr"/>
            <a:r>
              <a:rPr lang="en-US" b="1" dirty="0"/>
              <a:t>Human </a:t>
            </a:r>
          </a:p>
          <a:p>
            <a:pPr algn="ctr"/>
            <a:r>
              <a:rPr lang="en-US" b="1" dirty="0"/>
              <a:t>Org.  &amp; Architecture</a:t>
            </a:r>
          </a:p>
        </p:txBody>
      </p:sp>
      <p:sp>
        <p:nvSpPr>
          <p:cNvPr id="11" name="TextBox 10">
            <a:extLst>
              <a:ext uri="{FF2B5EF4-FFF2-40B4-BE49-F238E27FC236}">
                <a16:creationId xmlns:a16="http://schemas.microsoft.com/office/drawing/2014/main" id="{1FD35C72-DB62-DBAC-928F-047FF2AD5192}"/>
              </a:ext>
            </a:extLst>
          </p:cNvPr>
          <p:cNvSpPr txBox="1"/>
          <p:nvPr/>
        </p:nvSpPr>
        <p:spPr>
          <a:xfrm>
            <a:off x="9720683" y="4200915"/>
            <a:ext cx="1761484" cy="923330"/>
          </a:xfrm>
          <a:prstGeom prst="rect">
            <a:avLst/>
          </a:prstGeom>
          <a:solidFill>
            <a:srgbClr val="99CCFF"/>
          </a:solidFill>
          <a:ln w="38100">
            <a:solidFill>
              <a:schemeClr val="tx1"/>
            </a:solidFill>
            <a:prstDash val="solid"/>
          </a:ln>
        </p:spPr>
        <p:txBody>
          <a:bodyPr wrap="square" rtlCol="0">
            <a:spAutoFit/>
          </a:bodyPr>
          <a:lstStyle/>
          <a:p>
            <a:pPr algn="ctr"/>
            <a:r>
              <a:rPr lang="en-US" b="1" dirty="0"/>
              <a:t>Control &amp; Info Systems Architecture</a:t>
            </a:r>
            <a:endParaRPr lang="en-US" dirty="0"/>
          </a:p>
        </p:txBody>
      </p:sp>
      <p:cxnSp>
        <p:nvCxnSpPr>
          <p:cNvPr id="18" name="Straight Arrow Connector 17">
            <a:extLst>
              <a:ext uri="{FF2B5EF4-FFF2-40B4-BE49-F238E27FC236}">
                <a16:creationId xmlns:a16="http://schemas.microsoft.com/office/drawing/2014/main" id="{1BA1BB82-7ED0-4A3F-6D16-5231FD583507}"/>
              </a:ext>
            </a:extLst>
          </p:cNvPr>
          <p:cNvCxnSpPr/>
          <p:nvPr/>
        </p:nvCxnSpPr>
        <p:spPr bwMode="auto">
          <a:xfrm flipH="1" flipV="1">
            <a:off x="4276073" y="3744259"/>
            <a:ext cx="11507" cy="1857539"/>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a:extLst>
              <a:ext uri="{FF2B5EF4-FFF2-40B4-BE49-F238E27FC236}">
                <a16:creationId xmlns:a16="http://schemas.microsoft.com/office/drawing/2014/main" id="{FA60EA77-9283-5B2B-B513-8EE3874A2A49}"/>
              </a:ext>
            </a:extLst>
          </p:cNvPr>
          <p:cNvCxnSpPr>
            <a:cxnSpLocks/>
            <a:stCxn id="9" idx="0"/>
            <a:endCxn id="5" idx="2"/>
          </p:cNvCxnSpPr>
          <p:nvPr/>
        </p:nvCxnSpPr>
        <p:spPr bwMode="auto">
          <a:xfrm flipV="1">
            <a:off x="6626154" y="3837968"/>
            <a:ext cx="1964262" cy="364604"/>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Arrow Connector 24">
            <a:extLst>
              <a:ext uri="{FF2B5EF4-FFF2-40B4-BE49-F238E27FC236}">
                <a16:creationId xmlns:a16="http://schemas.microsoft.com/office/drawing/2014/main" id="{A484D989-9FC5-67AF-4735-56245F05C76E}"/>
              </a:ext>
            </a:extLst>
          </p:cNvPr>
          <p:cNvCxnSpPr>
            <a:cxnSpLocks/>
            <a:stCxn id="11" idx="0"/>
            <a:endCxn id="5" idx="2"/>
          </p:cNvCxnSpPr>
          <p:nvPr/>
        </p:nvCxnSpPr>
        <p:spPr bwMode="auto">
          <a:xfrm flipH="1" flipV="1">
            <a:off x="8590416" y="3837968"/>
            <a:ext cx="2011009" cy="362947"/>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a:extLst>
              <a:ext uri="{FF2B5EF4-FFF2-40B4-BE49-F238E27FC236}">
                <a16:creationId xmlns:a16="http://schemas.microsoft.com/office/drawing/2014/main" id="{B6D8DF12-1C60-1854-D1C0-DA0B2A3C868C}"/>
              </a:ext>
            </a:extLst>
          </p:cNvPr>
          <p:cNvCxnSpPr>
            <a:stCxn id="12" idx="0"/>
          </p:cNvCxnSpPr>
          <p:nvPr/>
        </p:nvCxnSpPr>
        <p:spPr bwMode="auto">
          <a:xfrm flipH="1" flipV="1">
            <a:off x="1890304" y="3736576"/>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Straight Arrow Connector 32">
            <a:extLst>
              <a:ext uri="{FF2B5EF4-FFF2-40B4-BE49-F238E27FC236}">
                <a16:creationId xmlns:a16="http://schemas.microsoft.com/office/drawing/2014/main" id="{A9DFD24B-9A6B-79C6-46AD-62B258ED8E26}"/>
              </a:ext>
            </a:extLst>
          </p:cNvPr>
          <p:cNvCxnSpPr/>
          <p:nvPr/>
        </p:nvCxnSpPr>
        <p:spPr bwMode="auto">
          <a:xfrm flipH="1" flipV="1">
            <a:off x="8519525" y="3850382"/>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Arrow Connector 33">
            <a:extLst>
              <a:ext uri="{FF2B5EF4-FFF2-40B4-BE49-F238E27FC236}">
                <a16:creationId xmlns:a16="http://schemas.microsoft.com/office/drawing/2014/main" id="{A3BFCF7D-E63A-DD22-4C6E-9455692D827D}"/>
              </a:ext>
            </a:extLst>
          </p:cNvPr>
          <p:cNvCxnSpPr/>
          <p:nvPr/>
        </p:nvCxnSpPr>
        <p:spPr bwMode="auto">
          <a:xfrm flipH="1" flipV="1">
            <a:off x="8571909" y="5113133"/>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a:extLst>
              <a:ext uri="{FF2B5EF4-FFF2-40B4-BE49-F238E27FC236}">
                <a16:creationId xmlns:a16="http://schemas.microsoft.com/office/drawing/2014/main" id="{7212FBBC-290C-34C0-AF70-5A5C41041587}"/>
              </a:ext>
            </a:extLst>
          </p:cNvPr>
          <p:cNvCxnSpPr/>
          <p:nvPr/>
        </p:nvCxnSpPr>
        <p:spPr bwMode="auto">
          <a:xfrm flipH="1" flipV="1">
            <a:off x="6603638" y="5118572"/>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a:extLst>
              <a:ext uri="{FF2B5EF4-FFF2-40B4-BE49-F238E27FC236}">
                <a16:creationId xmlns:a16="http://schemas.microsoft.com/office/drawing/2014/main" id="{6B04CCDA-3912-7FA9-4C3A-802DC094F653}"/>
              </a:ext>
            </a:extLst>
          </p:cNvPr>
          <p:cNvCxnSpPr/>
          <p:nvPr/>
        </p:nvCxnSpPr>
        <p:spPr bwMode="auto">
          <a:xfrm flipH="1" flipV="1">
            <a:off x="10642241" y="5107690"/>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1369622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6AD7D-B7E8-070D-D1C0-2EC00591B07E}"/>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1C824D4-73E9-5EE0-DF38-3FECE611C9B8}"/>
              </a:ext>
            </a:extLst>
          </p:cNvPr>
          <p:cNvSpPr/>
          <p:nvPr/>
        </p:nvSpPr>
        <p:spPr bwMode="auto">
          <a:xfrm>
            <a:off x="6269596" y="1208612"/>
            <a:ext cx="4643571" cy="5649388"/>
          </a:xfrm>
          <a:prstGeom prst="rect">
            <a:avLst/>
          </a:prstGeom>
          <a:solidFill>
            <a:srgbClr val="DEF1CA"/>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32" name="TextBox 31">
            <a:extLst>
              <a:ext uri="{FF2B5EF4-FFF2-40B4-BE49-F238E27FC236}">
                <a16:creationId xmlns:a16="http://schemas.microsoft.com/office/drawing/2014/main" id="{2107D072-8B92-5981-06B2-4AC41BF12914}"/>
              </a:ext>
            </a:extLst>
          </p:cNvPr>
          <p:cNvSpPr txBox="1"/>
          <p:nvPr/>
        </p:nvSpPr>
        <p:spPr>
          <a:xfrm>
            <a:off x="3455512" y="5626290"/>
            <a:ext cx="1632099" cy="646331"/>
          </a:xfrm>
          <a:prstGeom prst="rect">
            <a:avLst/>
          </a:prstGeom>
          <a:solidFill>
            <a:schemeClr val="bg1"/>
          </a:solidFill>
          <a:ln w="38100">
            <a:solidFill>
              <a:schemeClr val="tx1"/>
            </a:solidFill>
            <a:prstDash val="dash"/>
          </a:ln>
        </p:spPr>
        <p:txBody>
          <a:bodyPr wrap="square" rtlCol="0">
            <a:spAutoFit/>
          </a:bodyPr>
          <a:lstStyle/>
          <a:p>
            <a:pPr algn="ctr"/>
            <a:r>
              <a:rPr lang="en-US" b="1" dirty="0"/>
              <a:t>Project</a:t>
            </a:r>
          </a:p>
          <a:p>
            <a:pPr algn="ctr"/>
            <a:r>
              <a:rPr lang="en-US" b="1" dirty="0"/>
              <a:t>Master Plan</a:t>
            </a:r>
            <a:endParaRPr lang="en-US" dirty="0"/>
          </a:p>
        </p:txBody>
      </p:sp>
      <p:sp>
        <p:nvSpPr>
          <p:cNvPr id="2" name="Title 1">
            <a:extLst>
              <a:ext uri="{FF2B5EF4-FFF2-40B4-BE49-F238E27FC236}">
                <a16:creationId xmlns:a16="http://schemas.microsoft.com/office/drawing/2014/main" id="{018BE214-E300-6CD0-A84D-74699F47CAE5}"/>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PERA Handbook of Master Planning</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39FE06A8-EDFD-8AD0-1059-F14F01122982}"/>
              </a:ext>
            </a:extLst>
          </p:cNvPr>
          <p:cNvSpPr/>
          <p:nvPr/>
        </p:nvSpPr>
        <p:spPr bwMode="auto">
          <a:xfrm>
            <a:off x="1169505" y="2629995"/>
            <a:ext cx="3848988" cy="1011331"/>
          </a:xfrm>
          <a:prstGeom prst="rect">
            <a:avLst/>
          </a:prstGeom>
          <a:solidFill>
            <a:srgbClr val="92D050">
              <a:alpha val="3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noFill/>
              <a:effectLst/>
              <a:latin typeface="Times" panose="02020603050405020304" pitchFamily="18" charset="0"/>
            </a:endParaRPr>
          </a:p>
        </p:txBody>
      </p:sp>
      <p:sp>
        <p:nvSpPr>
          <p:cNvPr id="6" name="TextBox 5">
            <a:extLst>
              <a:ext uri="{FF2B5EF4-FFF2-40B4-BE49-F238E27FC236}">
                <a16:creationId xmlns:a16="http://schemas.microsoft.com/office/drawing/2014/main" id="{1A3FE5CE-2BFD-5300-E1BC-2436BFD2FF4F}"/>
              </a:ext>
            </a:extLst>
          </p:cNvPr>
          <p:cNvSpPr txBox="1"/>
          <p:nvPr/>
        </p:nvSpPr>
        <p:spPr>
          <a:xfrm>
            <a:off x="1355575" y="2637678"/>
            <a:ext cx="3662918" cy="646331"/>
          </a:xfrm>
          <a:prstGeom prst="rect">
            <a:avLst/>
          </a:prstGeom>
          <a:noFill/>
        </p:spPr>
        <p:txBody>
          <a:bodyPr wrap="square" rtlCol="0">
            <a:spAutoFit/>
          </a:bodyPr>
          <a:lstStyle/>
          <a:p>
            <a:r>
              <a:rPr lang="en-US" b="1" dirty="0"/>
              <a:t>Handbook of Master Planning</a:t>
            </a:r>
          </a:p>
          <a:p>
            <a:r>
              <a:rPr lang="en-US" dirty="0"/>
              <a:t> - 330 Pages + Appendices</a:t>
            </a:r>
          </a:p>
        </p:txBody>
      </p:sp>
      <p:sp>
        <p:nvSpPr>
          <p:cNvPr id="12" name="TextBox 11">
            <a:extLst>
              <a:ext uri="{FF2B5EF4-FFF2-40B4-BE49-F238E27FC236}">
                <a16:creationId xmlns:a16="http://schemas.microsoft.com/office/drawing/2014/main" id="{290BF465-F58F-7CF1-27C7-E0FB5CBBE078}"/>
              </a:ext>
            </a:extLst>
          </p:cNvPr>
          <p:cNvSpPr txBox="1"/>
          <p:nvPr/>
        </p:nvSpPr>
        <p:spPr>
          <a:xfrm>
            <a:off x="1169505" y="3983818"/>
            <a:ext cx="1632099" cy="646331"/>
          </a:xfrm>
          <a:prstGeom prst="rect">
            <a:avLst/>
          </a:prstGeom>
          <a:noFill/>
          <a:ln w="38100">
            <a:solidFill>
              <a:schemeClr val="tx1"/>
            </a:solidFill>
          </a:ln>
        </p:spPr>
        <p:txBody>
          <a:bodyPr wrap="square" rtlCol="0">
            <a:spAutoFit/>
          </a:bodyPr>
          <a:lstStyle/>
          <a:p>
            <a:pPr algn="ctr"/>
            <a:r>
              <a:rPr lang="en-US" b="1" dirty="0"/>
              <a:t>Enterprise </a:t>
            </a:r>
          </a:p>
          <a:p>
            <a:pPr algn="ctr"/>
            <a:r>
              <a:rPr lang="en-US" b="1" dirty="0"/>
              <a:t>Master Plan</a:t>
            </a:r>
            <a:endParaRPr lang="en-US" dirty="0"/>
          </a:p>
        </p:txBody>
      </p:sp>
      <p:sp>
        <p:nvSpPr>
          <p:cNvPr id="13" name="TextBox 12">
            <a:extLst>
              <a:ext uri="{FF2B5EF4-FFF2-40B4-BE49-F238E27FC236}">
                <a16:creationId xmlns:a16="http://schemas.microsoft.com/office/drawing/2014/main" id="{089CDA9F-1558-22F0-71FD-E5CD59AF6881}"/>
              </a:ext>
            </a:extLst>
          </p:cNvPr>
          <p:cNvSpPr txBox="1"/>
          <p:nvPr/>
        </p:nvSpPr>
        <p:spPr>
          <a:xfrm>
            <a:off x="2289456" y="4745183"/>
            <a:ext cx="1632099" cy="646331"/>
          </a:xfrm>
          <a:prstGeom prst="rect">
            <a:avLst/>
          </a:prstGeom>
          <a:noFill/>
          <a:ln w="38100">
            <a:solidFill>
              <a:schemeClr val="tx1"/>
            </a:solidFill>
          </a:ln>
        </p:spPr>
        <p:txBody>
          <a:bodyPr wrap="square" rtlCol="0">
            <a:spAutoFit/>
          </a:bodyPr>
          <a:lstStyle/>
          <a:p>
            <a:pPr algn="ctr"/>
            <a:r>
              <a:rPr lang="en-US" b="1" dirty="0"/>
              <a:t>Program </a:t>
            </a:r>
          </a:p>
          <a:p>
            <a:pPr algn="ctr"/>
            <a:r>
              <a:rPr lang="en-US" b="1" dirty="0"/>
              <a:t>Master Plan</a:t>
            </a:r>
            <a:endParaRPr lang="en-US" dirty="0"/>
          </a:p>
        </p:txBody>
      </p:sp>
      <p:sp>
        <p:nvSpPr>
          <p:cNvPr id="14" name="TextBox 13">
            <a:extLst>
              <a:ext uri="{FF2B5EF4-FFF2-40B4-BE49-F238E27FC236}">
                <a16:creationId xmlns:a16="http://schemas.microsoft.com/office/drawing/2014/main" id="{39AE0EBA-5D5A-D31B-B16F-08471A262AB8}"/>
              </a:ext>
            </a:extLst>
          </p:cNvPr>
          <p:cNvSpPr txBox="1"/>
          <p:nvPr/>
        </p:nvSpPr>
        <p:spPr>
          <a:xfrm>
            <a:off x="3303112" y="5506548"/>
            <a:ext cx="1632099" cy="646331"/>
          </a:xfrm>
          <a:prstGeom prst="rect">
            <a:avLst/>
          </a:prstGeom>
          <a:solidFill>
            <a:schemeClr val="bg1"/>
          </a:solidFill>
          <a:ln w="38100">
            <a:solidFill>
              <a:schemeClr val="tx1"/>
            </a:solidFill>
            <a:prstDash val="dash"/>
          </a:ln>
        </p:spPr>
        <p:txBody>
          <a:bodyPr wrap="square" rtlCol="0">
            <a:spAutoFit/>
          </a:bodyPr>
          <a:lstStyle/>
          <a:p>
            <a:pPr algn="ctr"/>
            <a:r>
              <a:rPr lang="en-US" b="1" dirty="0"/>
              <a:t>Project</a:t>
            </a:r>
          </a:p>
          <a:p>
            <a:pPr algn="ctr"/>
            <a:r>
              <a:rPr lang="en-US" b="1" dirty="0"/>
              <a:t>Master Plan</a:t>
            </a:r>
            <a:endParaRPr lang="en-US" dirty="0"/>
          </a:p>
        </p:txBody>
      </p:sp>
      <p:cxnSp>
        <p:nvCxnSpPr>
          <p:cNvPr id="21" name="Straight Arrow Connector 20">
            <a:extLst>
              <a:ext uri="{FF2B5EF4-FFF2-40B4-BE49-F238E27FC236}">
                <a16:creationId xmlns:a16="http://schemas.microsoft.com/office/drawing/2014/main" id="{9B5E1509-27BC-8575-6770-D4FAD8209A45}"/>
              </a:ext>
            </a:extLst>
          </p:cNvPr>
          <p:cNvCxnSpPr>
            <a:stCxn id="13" idx="0"/>
            <a:endCxn id="4" idx="2"/>
          </p:cNvCxnSpPr>
          <p:nvPr/>
        </p:nvCxnSpPr>
        <p:spPr bwMode="auto">
          <a:xfrm flipH="1" flipV="1">
            <a:off x="3093999" y="3641326"/>
            <a:ext cx="11507" cy="1103857"/>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a:extLst>
              <a:ext uri="{FF2B5EF4-FFF2-40B4-BE49-F238E27FC236}">
                <a16:creationId xmlns:a16="http://schemas.microsoft.com/office/drawing/2014/main" id="{1A4E0356-AB9F-5B9B-409E-3A0C14098937}"/>
              </a:ext>
            </a:extLst>
          </p:cNvPr>
          <p:cNvCxnSpPr/>
          <p:nvPr/>
        </p:nvCxnSpPr>
        <p:spPr bwMode="auto">
          <a:xfrm flipH="1" flipV="1">
            <a:off x="4371323" y="3649009"/>
            <a:ext cx="11507" cy="1857539"/>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a:extLst>
              <a:ext uri="{FF2B5EF4-FFF2-40B4-BE49-F238E27FC236}">
                <a16:creationId xmlns:a16="http://schemas.microsoft.com/office/drawing/2014/main" id="{6965DC79-4A7B-7091-8D7C-05D6BDE7CD69}"/>
              </a:ext>
            </a:extLst>
          </p:cNvPr>
          <p:cNvCxnSpPr>
            <a:stCxn id="12" idx="0"/>
          </p:cNvCxnSpPr>
          <p:nvPr/>
        </p:nvCxnSpPr>
        <p:spPr bwMode="auto">
          <a:xfrm flipH="1" flipV="1">
            <a:off x="1985554" y="3641326"/>
            <a:ext cx="1" cy="342492"/>
          </a:xfrm>
          <a:prstGeom prst="straightConnector1">
            <a:avLst/>
          </a:prstGeom>
          <a:solidFill>
            <a:schemeClr val="accent1"/>
          </a:solidFill>
          <a:ln w="31750" cap="flat" cmpd="sng" algn="ctr">
            <a:solidFill>
              <a:schemeClr val="tx1"/>
            </a:solidFill>
            <a:prstDash val="solid"/>
            <a:round/>
            <a:headEnd type="triangle" w="lg" len="lg"/>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Box 22">
            <a:extLst>
              <a:ext uri="{FF2B5EF4-FFF2-40B4-BE49-F238E27FC236}">
                <a16:creationId xmlns:a16="http://schemas.microsoft.com/office/drawing/2014/main" id="{10E3BA9F-DE45-ACDA-5F47-A7BB56D3F0DD}"/>
              </a:ext>
            </a:extLst>
          </p:cNvPr>
          <p:cNvSpPr txBox="1"/>
          <p:nvPr/>
        </p:nvSpPr>
        <p:spPr>
          <a:xfrm>
            <a:off x="1121578" y="1284794"/>
            <a:ext cx="3848988" cy="923330"/>
          </a:xfrm>
          <a:prstGeom prst="rect">
            <a:avLst/>
          </a:prstGeom>
          <a:noFill/>
        </p:spPr>
        <p:txBody>
          <a:bodyPr wrap="square">
            <a:spAutoFit/>
          </a:bodyPr>
          <a:lstStyle/>
          <a:p>
            <a:pPr algn="ctr"/>
            <a:r>
              <a:rPr lang="en-US" b="1" dirty="0"/>
              <a:t>MAY BE USED TO PRODUCE</a:t>
            </a:r>
          </a:p>
          <a:p>
            <a:pPr algn="ctr"/>
            <a:r>
              <a:rPr lang="en-US" b="1" dirty="0"/>
              <a:t>ENTERPRISE, PROGRAM, OR PROJECT PLANS</a:t>
            </a:r>
          </a:p>
        </p:txBody>
      </p:sp>
      <p:sp>
        <p:nvSpPr>
          <p:cNvPr id="26" name="Arrow: Right 25">
            <a:extLst>
              <a:ext uri="{FF2B5EF4-FFF2-40B4-BE49-F238E27FC236}">
                <a16:creationId xmlns:a16="http://schemas.microsoft.com/office/drawing/2014/main" id="{683A76A2-01C3-6497-F4D2-D15C3304D882}"/>
              </a:ext>
            </a:extLst>
          </p:cNvPr>
          <p:cNvSpPr/>
          <p:nvPr/>
        </p:nvSpPr>
        <p:spPr bwMode="auto">
          <a:xfrm>
            <a:off x="4990335" y="1388940"/>
            <a:ext cx="1259492" cy="646332"/>
          </a:xfrm>
          <a:prstGeom prst="righ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b="1" dirty="0"/>
              <a:t>USING</a:t>
            </a:r>
            <a:endParaRPr kumimoji="0" 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A diagram of a company structure&#10;&#10;AI-generated content may be incorrect.">
            <a:extLst>
              <a:ext uri="{FF2B5EF4-FFF2-40B4-BE49-F238E27FC236}">
                <a16:creationId xmlns:a16="http://schemas.microsoft.com/office/drawing/2014/main" id="{A4581EAD-64BE-CAA3-1BDA-AAD042A2A5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8422" y="1325378"/>
            <a:ext cx="4237041" cy="5436369"/>
          </a:xfrm>
          <a:prstGeom prst="rect">
            <a:avLst/>
          </a:prstGeom>
        </p:spPr>
      </p:pic>
      <p:sp>
        <p:nvSpPr>
          <p:cNvPr id="24" name="TextBox 23">
            <a:extLst>
              <a:ext uri="{FF2B5EF4-FFF2-40B4-BE49-F238E27FC236}">
                <a16:creationId xmlns:a16="http://schemas.microsoft.com/office/drawing/2014/main" id="{EC50338E-8955-9AC5-2ECC-6DB4F1C14C39}"/>
              </a:ext>
            </a:extLst>
          </p:cNvPr>
          <p:cNvSpPr txBox="1"/>
          <p:nvPr/>
        </p:nvSpPr>
        <p:spPr>
          <a:xfrm>
            <a:off x="6692921" y="1325378"/>
            <a:ext cx="3871422" cy="646331"/>
          </a:xfrm>
          <a:prstGeom prst="rect">
            <a:avLst/>
          </a:prstGeom>
          <a:solidFill>
            <a:schemeClr val="bg1"/>
          </a:solidFill>
        </p:spPr>
        <p:txBody>
          <a:bodyPr wrap="square">
            <a:spAutoFit/>
          </a:bodyPr>
          <a:lstStyle/>
          <a:p>
            <a:pPr algn="ctr"/>
            <a:r>
              <a:rPr lang="en-US" b="1" dirty="0"/>
              <a:t>STEP-BY-STEP MASTER PLANNING PROCESS</a:t>
            </a:r>
          </a:p>
        </p:txBody>
      </p:sp>
    </p:spTree>
    <p:custDataLst>
      <p:tags r:id="rId1"/>
    </p:custDataLst>
    <p:extLst>
      <p:ext uri="{BB962C8B-B14F-4D97-AF65-F5344CB8AC3E}">
        <p14:creationId xmlns:p14="http://schemas.microsoft.com/office/powerpoint/2010/main" val="3002971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C0656-AC8D-03D2-AFC7-20F3135D395E}"/>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B9FE7D1-0A1D-1A02-3367-E041D24AF228}"/>
              </a:ext>
            </a:extLst>
          </p:cNvPr>
          <p:cNvSpPr/>
          <p:nvPr/>
        </p:nvSpPr>
        <p:spPr bwMode="auto">
          <a:xfrm>
            <a:off x="4895850" y="1428750"/>
            <a:ext cx="5943599" cy="5429249"/>
          </a:xfrm>
          <a:prstGeom prst="rect">
            <a:avLst/>
          </a:prstGeom>
          <a:solidFill>
            <a:srgbClr val="FFFF00">
              <a:alpha val="5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 name="Title 1">
            <a:extLst>
              <a:ext uri="{FF2B5EF4-FFF2-40B4-BE49-F238E27FC236}">
                <a16:creationId xmlns:a16="http://schemas.microsoft.com/office/drawing/2014/main" id="{A9B45891-D9FA-329F-496E-6911F30E887C}"/>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b="1" dirty="0">
                <a:latin typeface="Calibri" panose="020F0502020204030204" pitchFamily="34" charset="0"/>
                <a:ea typeface="Calibri" panose="020F0502020204030204" pitchFamily="34" charset="0"/>
                <a:cs typeface="Calibri" panose="020F0502020204030204" pitchFamily="34" charset="0"/>
              </a:rPr>
              <a:t>PURDUE REFERENCE MODEL FOR CIM</a:t>
            </a:r>
          </a:p>
        </p:txBody>
      </p:sp>
      <p:sp>
        <p:nvSpPr>
          <p:cNvPr id="7" name="Content Placeholder 6">
            <a:extLst>
              <a:ext uri="{FF2B5EF4-FFF2-40B4-BE49-F238E27FC236}">
                <a16:creationId xmlns:a16="http://schemas.microsoft.com/office/drawing/2014/main" id="{99B1D62B-303A-2E7A-20B7-BFABCB0F65AE}"/>
              </a:ext>
            </a:extLst>
          </p:cNvPr>
          <p:cNvSpPr>
            <a:spLocks noGrp="1"/>
          </p:cNvSpPr>
          <p:nvPr>
            <p:ph idx="1"/>
          </p:nvPr>
        </p:nvSpPr>
        <p:spPr>
          <a:xfrm>
            <a:off x="380537" y="1925053"/>
            <a:ext cx="4515313" cy="3958389"/>
          </a:xfrm>
        </p:spPr>
        <p:txBody>
          <a:bodyPr>
            <a:normAutofit/>
          </a:bodyPr>
          <a:lstStyle/>
          <a:p>
            <a:pPr marL="0" indent="0">
              <a:buNone/>
            </a:pPr>
            <a:r>
              <a:rPr lang="en-US" sz="2000" b="1" dirty="0">
                <a:latin typeface="Calibri" panose="020F0502020204030204" pitchFamily="34" charset="0"/>
                <a:ea typeface="Calibri" panose="020F0502020204030204" pitchFamily="34" charset="0"/>
                <a:cs typeface="Calibri" panose="020F0502020204030204" pitchFamily="34" charset="0"/>
              </a:rPr>
              <a:t>The Purdue Reference Model for CIM: </a:t>
            </a:r>
            <a:br>
              <a:rPr lang="en-US" sz="2000" b="1" dirty="0">
                <a:latin typeface="Calibri" panose="020F0502020204030204" pitchFamily="34" charset="0"/>
                <a:ea typeface="Calibri" panose="020F0502020204030204" pitchFamily="34" charset="0"/>
                <a:cs typeface="Calibri" panose="020F0502020204030204" pitchFamily="34" charset="0"/>
              </a:rPr>
            </a:br>
            <a:endParaRPr lang="en-US" sz="2000" b="1"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Is used during all Phases of the enterprise life cycle</a:t>
            </a:r>
            <a:br>
              <a:rPr lang="en-US"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Separately addresses Facilities, People and Systems at each Phase</a:t>
            </a:r>
            <a:br>
              <a:rPr lang="en-US"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PERA Master Planning may replace or supplement the Enterprise Definition and Conceptual Engineering Phases.</a:t>
            </a:r>
          </a:p>
        </p:txBody>
      </p:sp>
      <p:pic>
        <p:nvPicPr>
          <p:cNvPr id="15" name="Picture 14" descr="A diagram of a construction process&#10;&#10;AI-generated content may be incorrect.">
            <a:extLst>
              <a:ext uri="{FF2B5EF4-FFF2-40B4-BE49-F238E27FC236}">
                <a16:creationId xmlns:a16="http://schemas.microsoft.com/office/drawing/2014/main" id="{04F9DD4A-B4B2-0A46-6EB3-F917629E9D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16819" y="1676400"/>
            <a:ext cx="5314841" cy="4930784"/>
          </a:xfrm>
          <a:prstGeom prst="rect">
            <a:avLst/>
          </a:prstGeom>
        </p:spPr>
      </p:pic>
      <p:sp>
        <p:nvSpPr>
          <p:cNvPr id="6" name="Rectangle 5">
            <a:extLst>
              <a:ext uri="{FF2B5EF4-FFF2-40B4-BE49-F238E27FC236}">
                <a16:creationId xmlns:a16="http://schemas.microsoft.com/office/drawing/2014/main" id="{17C86A55-5267-382F-4A12-964C570727D1}"/>
              </a:ext>
            </a:extLst>
          </p:cNvPr>
          <p:cNvSpPr/>
          <p:nvPr/>
        </p:nvSpPr>
        <p:spPr bwMode="auto">
          <a:xfrm>
            <a:off x="8188657" y="1925052"/>
            <a:ext cx="2343003" cy="954625"/>
          </a:xfrm>
          <a:prstGeom prst="rect">
            <a:avLst/>
          </a:prstGeom>
          <a:noFill/>
          <a:ln w="38100"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ustDataLst>
      <p:tags r:id="rId1"/>
    </p:custDataLst>
    <p:extLst>
      <p:ext uri="{BB962C8B-B14F-4D97-AF65-F5344CB8AC3E}">
        <p14:creationId xmlns:p14="http://schemas.microsoft.com/office/powerpoint/2010/main" val="424830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7673C-D7C5-B0BF-C9B6-E31BBA42C7DC}"/>
            </a:ext>
          </a:extLst>
        </p:cNvPr>
        <p:cNvGrpSpPr/>
        <p:nvPr/>
      </p:nvGrpSpPr>
      <p:grpSpPr>
        <a:xfrm>
          <a:off x="0" y="0"/>
          <a:ext cx="0" cy="0"/>
          <a:chOff x="0" y="0"/>
          <a:chExt cx="0" cy="0"/>
        </a:xfrm>
      </p:grpSpPr>
      <p:cxnSp>
        <p:nvCxnSpPr>
          <p:cNvPr id="46" name="Straight Arrow Connector 45">
            <a:extLst>
              <a:ext uri="{FF2B5EF4-FFF2-40B4-BE49-F238E27FC236}">
                <a16:creationId xmlns:a16="http://schemas.microsoft.com/office/drawing/2014/main" id="{B32D228E-64B2-34C6-C77B-A58DF1F7DF13}"/>
              </a:ext>
            </a:extLst>
          </p:cNvPr>
          <p:cNvCxnSpPr/>
          <p:nvPr/>
        </p:nvCxnSpPr>
        <p:spPr bwMode="auto">
          <a:xfrm flipH="1">
            <a:off x="2923696" y="4743450"/>
            <a:ext cx="5205981" cy="0"/>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Straight Arrow Connector 43">
            <a:extLst>
              <a:ext uri="{FF2B5EF4-FFF2-40B4-BE49-F238E27FC236}">
                <a16:creationId xmlns:a16="http://schemas.microsoft.com/office/drawing/2014/main" id="{DC56B520-F3D6-AD47-DF59-95BB31B0E7E0}"/>
              </a:ext>
            </a:extLst>
          </p:cNvPr>
          <p:cNvCxnSpPr/>
          <p:nvPr/>
        </p:nvCxnSpPr>
        <p:spPr bwMode="auto">
          <a:xfrm flipH="1">
            <a:off x="5131772" y="4400550"/>
            <a:ext cx="3016955" cy="0"/>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a:extLst>
              <a:ext uri="{FF2B5EF4-FFF2-40B4-BE49-F238E27FC236}">
                <a16:creationId xmlns:a16="http://schemas.microsoft.com/office/drawing/2014/main" id="{7795626A-8320-FE34-782C-4E940B44BFDB}"/>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b="1" dirty="0">
                <a:latin typeface="Calibri" panose="020F0502020204030204" pitchFamily="34" charset="0"/>
                <a:ea typeface="Calibri" panose="020F0502020204030204" pitchFamily="34" charset="0"/>
                <a:cs typeface="Calibri" panose="020F0502020204030204" pitchFamily="34" charset="0"/>
              </a:rPr>
              <a:t>PERA Website Information Hierarchy</a:t>
            </a:r>
          </a:p>
        </p:txBody>
      </p:sp>
      <p:sp>
        <p:nvSpPr>
          <p:cNvPr id="3" name="Rectangle 2">
            <a:hlinkClick r:id="rId4"/>
            <a:extLst>
              <a:ext uri="{FF2B5EF4-FFF2-40B4-BE49-F238E27FC236}">
                <a16:creationId xmlns:a16="http://schemas.microsoft.com/office/drawing/2014/main" id="{AB9BECB8-AC6E-8BF3-22B3-F28FA16A6F25}"/>
              </a:ext>
            </a:extLst>
          </p:cNvPr>
          <p:cNvSpPr/>
          <p:nvPr/>
        </p:nvSpPr>
        <p:spPr bwMode="auto">
          <a:xfrm>
            <a:off x="1101545" y="1608930"/>
            <a:ext cx="2604977" cy="1005758"/>
          </a:xfrm>
          <a:prstGeom prst="rect">
            <a:avLst/>
          </a:prstGeom>
          <a:solidFill>
            <a:srgbClr val="92D050">
              <a:alpha val="3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noFill/>
              <a:effectLst/>
              <a:latin typeface="Times" panose="02020603050405020304" pitchFamily="18" charset="0"/>
            </a:endParaRPr>
          </a:p>
        </p:txBody>
      </p:sp>
      <p:sp>
        <p:nvSpPr>
          <p:cNvPr id="11" name="Rectangle 10">
            <a:hlinkClick r:id="rId5"/>
            <a:extLst>
              <a:ext uri="{FF2B5EF4-FFF2-40B4-BE49-F238E27FC236}">
                <a16:creationId xmlns:a16="http://schemas.microsoft.com/office/drawing/2014/main" id="{2E18833A-65C4-EA68-4E48-111C497F111E}"/>
              </a:ext>
            </a:extLst>
          </p:cNvPr>
          <p:cNvSpPr/>
          <p:nvPr/>
        </p:nvSpPr>
        <p:spPr bwMode="auto">
          <a:xfrm>
            <a:off x="4029516" y="1608929"/>
            <a:ext cx="3251348" cy="1014834"/>
          </a:xfrm>
          <a:prstGeom prst="rect">
            <a:avLst/>
          </a:prstGeom>
          <a:solidFill>
            <a:srgbClr val="FFFF00">
              <a:alpha val="5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2" name="TextBox 11">
            <a:extLst>
              <a:ext uri="{FF2B5EF4-FFF2-40B4-BE49-F238E27FC236}">
                <a16:creationId xmlns:a16="http://schemas.microsoft.com/office/drawing/2014/main" id="{921144C6-A0CC-72DD-0112-F0AED2587814}"/>
              </a:ext>
            </a:extLst>
          </p:cNvPr>
          <p:cNvSpPr txBox="1"/>
          <p:nvPr/>
        </p:nvSpPr>
        <p:spPr>
          <a:xfrm>
            <a:off x="1250400" y="1757584"/>
            <a:ext cx="2307265" cy="646331"/>
          </a:xfrm>
          <a:prstGeom prst="rect">
            <a:avLst/>
          </a:prstGeom>
          <a:noFill/>
        </p:spPr>
        <p:txBody>
          <a:bodyPr wrap="square" rtlCol="0">
            <a:spAutoFit/>
          </a:bodyPr>
          <a:lstStyle/>
          <a:p>
            <a:pPr algn="ctr"/>
            <a:r>
              <a:rPr lang="en-US" dirty="0"/>
              <a:t>Purdue Handbook of Master Planning</a:t>
            </a:r>
          </a:p>
        </p:txBody>
      </p:sp>
      <p:sp>
        <p:nvSpPr>
          <p:cNvPr id="13" name="TextBox 12">
            <a:extLst>
              <a:ext uri="{FF2B5EF4-FFF2-40B4-BE49-F238E27FC236}">
                <a16:creationId xmlns:a16="http://schemas.microsoft.com/office/drawing/2014/main" id="{A1D38291-E589-5894-8C77-7549ACFE914D}"/>
              </a:ext>
            </a:extLst>
          </p:cNvPr>
          <p:cNvSpPr txBox="1"/>
          <p:nvPr/>
        </p:nvSpPr>
        <p:spPr>
          <a:xfrm>
            <a:off x="4069817" y="1662047"/>
            <a:ext cx="3043661" cy="923330"/>
          </a:xfrm>
          <a:prstGeom prst="rect">
            <a:avLst/>
          </a:prstGeom>
          <a:noFill/>
        </p:spPr>
        <p:txBody>
          <a:bodyPr wrap="square" rtlCol="0">
            <a:spAutoFit/>
          </a:bodyPr>
          <a:lstStyle/>
          <a:p>
            <a:pPr algn="ctr"/>
            <a:r>
              <a:rPr lang="en-US" dirty="0"/>
              <a:t>Purdue Reference Model for Computer Integrated Manufacturing</a:t>
            </a:r>
          </a:p>
        </p:txBody>
      </p:sp>
      <p:sp>
        <p:nvSpPr>
          <p:cNvPr id="4" name="Rectangle 3">
            <a:hlinkClick r:id="rId6"/>
            <a:extLst>
              <a:ext uri="{FF2B5EF4-FFF2-40B4-BE49-F238E27FC236}">
                <a16:creationId xmlns:a16="http://schemas.microsoft.com/office/drawing/2014/main" id="{795D34EE-BFA8-342B-11AD-57BCE60BC0F5}"/>
              </a:ext>
            </a:extLst>
          </p:cNvPr>
          <p:cNvSpPr/>
          <p:nvPr/>
        </p:nvSpPr>
        <p:spPr bwMode="auto">
          <a:xfrm>
            <a:off x="1101545" y="3020183"/>
            <a:ext cx="6179319" cy="369332"/>
          </a:xfrm>
          <a:prstGeom prst="rect">
            <a:avLst/>
          </a:prstGeom>
          <a:solidFill>
            <a:srgbClr val="FF99CC"/>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5" name="TextBox 4">
            <a:extLst>
              <a:ext uri="{FF2B5EF4-FFF2-40B4-BE49-F238E27FC236}">
                <a16:creationId xmlns:a16="http://schemas.microsoft.com/office/drawing/2014/main" id="{54F2E164-11D6-D994-8F76-2610FB807D88}"/>
              </a:ext>
            </a:extLst>
          </p:cNvPr>
          <p:cNvSpPr txBox="1"/>
          <p:nvPr/>
        </p:nvSpPr>
        <p:spPr>
          <a:xfrm>
            <a:off x="1788705" y="3020183"/>
            <a:ext cx="4987999" cy="369332"/>
          </a:xfrm>
          <a:prstGeom prst="rect">
            <a:avLst/>
          </a:prstGeom>
          <a:noFill/>
        </p:spPr>
        <p:txBody>
          <a:bodyPr wrap="square" rtlCol="0">
            <a:spAutoFit/>
          </a:bodyPr>
          <a:lstStyle/>
          <a:p>
            <a:pPr algn="ctr"/>
            <a:r>
              <a:rPr lang="en-US" dirty="0"/>
              <a:t>PERA Industry Classification System</a:t>
            </a:r>
          </a:p>
        </p:txBody>
      </p:sp>
      <p:sp>
        <p:nvSpPr>
          <p:cNvPr id="6" name="Rectangle 5">
            <a:hlinkClick r:id="rId7"/>
            <a:extLst>
              <a:ext uri="{FF2B5EF4-FFF2-40B4-BE49-F238E27FC236}">
                <a16:creationId xmlns:a16="http://schemas.microsoft.com/office/drawing/2014/main" id="{2D3D0C2F-9469-0105-614B-F72CEA688841}"/>
              </a:ext>
            </a:extLst>
          </p:cNvPr>
          <p:cNvSpPr/>
          <p:nvPr/>
        </p:nvSpPr>
        <p:spPr bwMode="auto">
          <a:xfrm>
            <a:off x="1101545" y="3811620"/>
            <a:ext cx="1822151" cy="1334327"/>
          </a:xfrm>
          <a:prstGeom prst="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8" name="TextBox 7">
            <a:extLst>
              <a:ext uri="{FF2B5EF4-FFF2-40B4-BE49-F238E27FC236}">
                <a16:creationId xmlns:a16="http://schemas.microsoft.com/office/drawing/2014/main" id="{4CCD4907-E0BF-B6DF-CFA0-33968F490FE7}"/>
              </a:ext>
            </a:extLst>
          </p:cNvPr>
          <p:cNvSpPr txBox="1"/>
          <p:nvPr/>
        </p:nvSpPr>
        <p:spPr>
          <a:xfrm>
            <a:off x="1169373" y="3896490"/>
            <a:ext cx="1686493" cy="1200329"/>
          </a:xfrm>
          <a:prstGeom prst="rect">
            <a:avLst/>
          </a:prstGeom>
          <a:noFill/>
        </p:spPr>
        <p:txBody>
          <a:bodyPr wrap="square" rtlCol="0">
            <a:spAutoFit/>
          </a:bodyPr>
          <a:lstStyle/>
          <a:p>
            <a:pPr algn="ctr"/>
            <a:r>
              <a:rPr lang="en-US" b="1" dirty="0"/>
              <a:t>User Guide </a:t>
            </a:r>
          </a:p>
          <a:p>
            <a:pPr algn="ctr"/>
            <a:r>
              <a:rPr lang="en-US" dirty="0"/>
              <a:t>for Industry &amp; Principal Role</a:t>
            </a:r>
          </a:p>
          <a:p>
            <a:pPr algn="ctr"/>
            <a:r>
              <a:rPr lang="en-US" dirty="0"/>
              <a:t>(e.g. Owner)</a:t>
            </a:r>
          </a:p>
        </p:txBody>
      </p:sp>
      <p:sp>
        <p:nvSpPr>
          <p:cNvPr id="18" name="Rectangle 17">
            <a:extLst>
              <a:ext uri="{FF2B5EF4-FFF2-40B4-BE49-F238E27FC236}">
                <a16:creationId xmlns:a16="http://schemas.microsoft.com/office/drawing/2014/main" id="{CDF1DDC7-7887-75ED-DCC4-3DB49208CCF8}"/>
              </a:ext>
            </a:extLst>
          </p:cNvPr>
          <p:cNvSpPr/>
          <p:nvPr/>
        </p:nvSpPr>
        <p:spPr bwMode="auto">
          <a:xfrm>
            <a:off x="3354847" y="3811620"/>
            <a:ext cx="1822151" cy="1334327"/>
          </a:xfrm>
          <a:prstGeom prst="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9" name="TextBox 18">
            <a:extLst>
              <a:ext uri="{FF2B5EF4-FFF2-40B4-BE49-F238E27FC236}">
                <a16:creationId xmlns:a16="http://schemas.microsoft.com/office/drawing/2014/main" id="{E4900BF7-69B6-3908-22FC-3C47DA65F3CC}"/>
              </a:ext>
            </a:extLst>
          </p:cNvPr>
          <p:cNvSpPr txBox="1"/>
          <p:nvPr/>
        </p:nvSpPr>
        <p:spPr>
          <a:xfrm>
            <a:off x="3436323" y="3896490"/>
            <a:ext cx="1686493" cy="1200329"/>
          </a:xfrm>
          <a:prstGeom prst="rect">
            <a:avLst/>
          </a:prstGeom>
          <a:noFill/>
        </p:spPr>
        <p:txBody>
          <a:bodyPr wrap="square" rtlCol="0">
            <a:spAutoFit/>
          </a:bodyPr>
          <a:lstStyle/>
          <a:p>
            <a:pPr algn="ctr"/>
            <a:r>
              <a:rPr lang="en-US" b="1" dirty="0"/>
              <a:t>User Guide </a:t>
            </a:r>
          </a:p>
          <a:p>
            <a:pPr algn="ctr"/>
            <a:r>
              <a:rPr lang="en-US" dirty="0"/>
              <a:t>for Industry &amp; Principal Role</a:t>
            </a:r>
          </a:p>
          <a:p>
            <a:pPr algn="ctr"/>
            <a:r>
              <a:rPr lang="en-US" dirty="0"/>
              <a:t>(e.g. Vendor)</a:t>
            </a:r>
          </a:p>
        </p:txBody>
      </p:sp>
      <p:sp>
        <p:nvSpPr>
          <p:cNvPr id="20" name="Rectangle 19">
            <a:extLst>
              <a:ext uri="{FF2B5EF4-FFF2-40B4-BE49-F238E27FC236}">
                <a16:creationId xmlns:a16="http://schemas.microsoft.com/office/drawing/2014/main" id="{A4DEDCCE-FE6B-CEC2-DE05-2864D07692CF}"/>
              </a:ext>
            </a:extLst>
          </p:cNvPr>
          <p:cNvSpPr/>
          <p:nvPr/>
        </p:nvSpPr>
        <p:spPr bwMode="auto">
          <a:xfrm>
            <a:off x="5502095" y="3784324"/>
            <a:ext cx="1822151" cy="1334327"/>
          </a:xfrm>
          <a:prstGeom prst="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TextBox 20">
            <a:extLst>
              <a:ext uri="{FF2B5EF4-FFF2-40B4-BE49-F238E27FC236}">
                <a16:creationId xmlns:a16="http://schemas.microsoft.com/office/drawing/2014/main" id="{A378BCFF-661A-01F6-DE1C-F338BDBA7CA6}"/>
              </a:ext>
            </a:extLst>
          </p:cNvPr>
          <p:cNvSpPr txBox="1"/>
          <p:nvPr/>
        </p:nvSpPr>
        <p:spPr>
          <a:xfrm>
            <a:off x="5569923" y="3896490"/>
            <a:ext cx="1686493" cy="1200329"/>
          </a:xfrm>
          <a:prstGeom prst="rect">
            <a:avLst/>
          </a:prstGeom>
          <a:noFill/>
        </p:spPr>
        <p:txBody>
          <a:bodyPr wrap="square" rtlCol="0">
            <a:spAutoFit/>
          </a:bodyPr>
          <a:lstStyle/>
          <a:p>
            <a:pPr algn="ctr"/>
            <a:r>
              <a:rPr lang="en-US" b="1" dirty="0"/>
              <a:t>User Guide </a:t>
            </a:r>
          </a:p>
          <a:p>
            <a:pPr algn="ctr"/>
            <a:r>
              <a:rPr lang="en-US" dirty="0"/>
              <a:t>for Industry &amp; Principal Role</a:t>
            </a:r>
          </a:p>
          <a:p>
            <a:pPr algn="ctr"/>
            <a:r>
              <a:rPr lang="en-US" dirty="0"/>
              <a:t>(e.g. EPC)</a:t>
            </a:r>
          </a:p>
        </p:txBody>
      </p:sp>
      <p:sp>
        <p:nvSpPr>
          <p:cNvPr id="22" name="Rectangle 21">
            <a:extLst>
              <a:ext uri="{FF2B5EF4-FFF2-40B4-BE49-F238E27FC236}">
                <a16:creationId xmlns:a16="http://schemas.microsoft.com/office/drawing/2014/main" id="{C8014B40-5DB1-981A-F3DF-0B1C04070644}"/>
              </a:ext>
            </a:extLst>
          </p:cNvPr>
          <p:cNvSpPr/>
          <p:nvPr/>
        </p:nvSpPr>
        <p:spPr bwMode="auto">
          <a:xfrm>
            <a:off x="1169373" y="5591116"/>
            <a:ext cx="907077" cy="447734"/>
          </a:xfrm>
          <a:prstGeom prst="rect">
            <a:avLst/>
          </a:prstGeom>
          <a:solidFill>
            <a:srgbClr val="CC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MLM</a:t>
            </a:r>
          </a:p>
        </p:txBody>
      </p:sp>
      <p:sp>
        <p:nvSpPr>
          <p:cNvPr id="24" name="Rectangle 23">
            <a:extLst>
              <a:ext uri="{FF2B5EF4-FFF2-40B4-BE49-F238E27FC236}">
                <a16:creationId xmlns:a16="http://schemas.microsoft.com/office/drawing/2014/main" id="{E4646483-1CD6-3924-23F6-E988FBED9126}"/>
              </a:ext>
            </a:extLst>
          </p:cNvPr>
          <p:cNvSpPr/>
          <p:nvPr/>
        </p:nvSpPr>
        <p:spPr bwMode="auto">
          <a:xfrm>
            <a:off x="2484552" y="5591116"/>
            <a:ext cx="907077" cy="447734"/>
          </a:xfrm>
          <a:prstGeom prst="rect">
            <a:avLst/>
          </a:prstGeom>
          <a:solidFill>
            <a:srgbClr val="CC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MLM</a:t>
            </a:r>
          </a:p>
        </p:txBody>
      </p:sp>
      <p:sp>
        <p:nvSpPr>
          <p:cNvPr id="25" name="Rectangle 24">
            <a:extLst>
              <a:ext uri="{FF2B5EF4-FFF2-40B4-BE49-F238E27FC236}">
                <a16:creationId xmlns:a16="http://schemas.microsoft.com/office/drawing/2014/main" id="{B6E9A04E-042A-571C-9DFB-07601333EA8D}"/>
              </a:ext>
            </a:extLst>
          </p:cNvPr>
          <p:cNvSpPr/>
          <p:nvPr/>
        </p:nvSpPr>
        <p:spPr bwMode="auto">
          <a:xfrm>
            <a:off x="3779587" y="5581532"/>
            <a:ext cx="907077" cy="447734"/>
          </a:xfrm>
          <a:prstGeom prst="rect">
            <a:avLst/>
          </a:prstGeom>
          <a:solidFill>
            <a:srgbClr val="CC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MLM</a:t>
            </a:r>
          </a:p>
        </p:txBody>
      </p:sp>
      <p:sp>
        <p:nvSpPr>
          <p:cNvPr id="26" name="Rectangle 25">
            <a:extLst>
              <a:ext uri="{FF2B5EF4-FFF2-40B4-BE49-F238E27FC236}">
                <a16:creationId xmlns:a16="http://schemas.microsoft.com/office/drawing/2014/main" id="{593BD5DB-1EB3-EAFD-7DD8-458BD6D37748}"/>
              </a:ext>
            </a:extLst>
          </p:cNvPr>
          <p:cNvSpPr/>
          <p:nvPr/>
        </p:nvSpPr>
        <p:spPr bwMode="auto">
          <a:xfrm>
            <a:off x="5131772" y="5591116"/>
            <a:ext cx="907077" cy="447734"/>
          </a:xfrm>
          <a:prstGeom prst="rect">
            <a:avLst/>
          </a:prstGeom>
          <a:solidFill>
            <a:srgbClr val="CC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MLM</a:t>
            </a:r>
          </a:p>
        </p:txBody>
      </p:sp>
      <p:sp>
        <p:nvSpPr>
          <p:cNvPr id="27" name="Rectangle 26">
            <a:extLst>
              <a:ext uri="{FF2B5EF4-FFF2-40B4-BE49-F238E27FC236}">
                <a16:creationId xmlns:a16="http://schemas.microsoft.com/office/drawing/2014/main" id="{AA2CAA3A-0EF3-6AF4-19C7-DAD8F78CE390}"/>
              </a:ext>
            </a:extLst>
          </p:cNvPr>
          <p:cNvSpPr/>
          <p:nvPr/>
        </p:nvSpPr>
        <p:spPr bwMode="auto">
          <a:xfrm>
            <a:off x="6429303" y="5583828"/>
            <a:ext cx="907077" cy="447734"/>
          </a:xfrm>
          <a:prstGeom prst="rect">
            <a:avLst/>
          </a:prstGeom>
          <a:solidFill>
            <a:srgbClr val="CC99FF"/>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MLM</a:t>
            </a:r>
          </a:p>
        </p:txBody>
      </p:sp>
      <p:sp>
        <p:nvSpPr>
          <p:cNvPr id="29" name="Content Placeholder 28">
            <a:extLst>
              <a:ext uri="{FF2B5EF4-FFF2-40B4-BE49-F238E27FC236}">
                <a16:creationId xmlns:a16="http://schemas.microsoft.com/office/drawing/2014/main" id="{B8D278BC-F113-1EBA-C892-4B782F1BE865}"/>
              </a:ext>
            </a:extLst>
          </p:cNvPr>
          <p:cNvSpPr txBox="1">
            <a:spLocks noGrp="1"/>
          </p:cNvSpPr>
          <p:nvPr>
            <p:ph idx="1"/>
          </p:nvPr>
        </p:nvSpPr>
        <p:spPr>
          <a:xfrm>
            <a:off x="8148727" y="3872948"/>
            <a:ext cx="2941728" cy="1020039"/>
          </a:xfrm>
          <a:prstGeom prst="rect">
            <a:avLst/>
          </a:prstGeom>
          <a:solidFill>
            <a:srgbClr val="CC99FF"/>
          </a:solidFill>
          <a:ln w="38100">
            <a:solidFill>
              <a:schemeClr val="tx1"/>
            </a:solidFill>
          </a:ln>
        </p:spPr>
        <p:txBody>
          <a:bodyPr wrap="square" rtlCol="0">
            <a:spAutoFit/>
          </a:bodyPr>
          <a:lstStyle/>
          <a:p>
            <a:pPr marL="0" indent="0" algn="ctr" defTabSz="914400" eaLnBrk="1" hangingPunct="1">
              <a:buNone/>
            </a:pPr>
            <a:r>
              <a:rPr lang="en-US" sz="1800" b="1" dirty="0"/>
              <a:t>Professional Roles</a:t>
            </a:r>
          </a:p>
          <a:p>
            <a:pPr marL="0" indent="0" algn="ctr" defTabSz="914400" eaLnBrk="1" hangingPunct="1">
              <a:buNone/>
            </a:pPr>
            <a:r>
              <a:rPr lang="en-US" sz="1800" dirty="0"/>
              <a:t>(for each Industry and Principal Role)</a:t>
            </a:r>
          </a:p>
        </p:txBody>
      </p:sp>
      <p:cxnSp>
        <p:nvCxnSpPr>
          <p:cNvPr id="33" name="Straight Arrow Connector 32">
            <a:extLst>
              <a:ext uri="{FF2B5EF4-FFF2-40B4-BE49-F238E27FC236}">
                <a16:creationId xmlns:a16="http://schemas.microsoft.com/office/drawing/2014/main" id="{3106261D-4887-4BA1-19FC-16D3143C8F55}"/>
              </a:ext>
            </a:extLst>
          </p:cNvPr>
          <p:cNvCxnSpPr/>
          <p:nvPr/>
        </p:nvCxnSpPr>
        <p:spPr bwMode="auto">
          <a:xfrm>
            <a:off x="2438400" y="257673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Arrow Connector 33">
            <a:extLst>
              <a:ext uri="{FF2B5EF4-FFF2-40B4-BE49-F238E27FC236}">
                <a16:creationId xmlns:a16="http://schemas.microsoft.com/office/drawing/2014/main" id="{A676AFFF-0C9C-9EFB-1024-DEE2A40ECFA7}"/>
              </a:ext>
            </a:extLst>
          </p:cNvPr>
          <p:cNvCxnSpPr/>
          <p:nvPr/>
        </p:nvCxnSpPr>
        <p:spPr bwMode="auto">
          <a:xfrm>
            <a:off x="5638800" y="261483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a:extLst>
              <a:ext uri="{FF2B5EF4-FFF2-40B4-BE49-F238E27FC236}">
                <a16:creationId xmlns:a16="http://schemas.microsoft.com/office/drawing/2014/main" id="{029596AF-FB6E-758D-894B-23CB4F25A6E8}"/>
              </a:ext>
            </a:extLst>
          </p:cNvPr>
          <p:cNvCxnSpPr/>
          <p:nvPr/>
        </p:nvCxnSpPr>
        <p:spPr bwMode="auto">
          <a:xfrm>
            <a:off x="2098058" y="339588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a:extLst>
              <a:ext uri="{FF2B5EF4-FFF2-40B4-BE49-F238E27FC236}">
                <a16:creationId xmlns:a16="http://schemas.microsoft.com/office/drawing/2014/main" id="{74D5AAFE-29DD-A915-2505-87CAA89AF749}"/>
              </a:ext>
            </a:extLst>
          </p:cNvPr>
          <p:cNvCxnSpPr/>
          <p:nvPr/>
        </p:nvCxnSpPr>
        <p:spPr bwMode="auto">
          <a:xfrm>
            <a:off x="4261512" y="339588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Arrow Connector 36">
            <a:extLst>
              <a:ext uri="{FF2B5EF4-FFF2-40B4-BE49-F238E27FC236}">
                <a16:creationId xmlns:a16="http://schemas.microsoft.com/office/drawing/2014/main" id="{88A98A05-4878-2B16-10D7-A3388F287030}"/>
              </a:ext>
            </a:extLst>
          </p:cNvPr>
          <p:cNvCxnSpPr/>
          <p:nvPr/>
        </p:nvCxnSpPr>
        <p:spPr bwMode="auto">
          <a:xfrm>
            <a:off x="6400800" y="337683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Arrow Connector 37">
            <a:extLst>
              <a:ext uri="{FF2B5EF4-FFF2-40B4-BE49-F238E27FC236}">
                <a16:creationId xmlns:a16="http://schemas.microsoft.com/office/drawing/2014/main" id="{4CB3EC2E-D518-8A7E-CF2F-567330BAB41D}"/>
              </a:ext>
            </a:extLst>
          </p:cNvPr>
          <p:cNvCxnSpPr/>
          <p:nvPr/>
        </p:nvCxnSpPr>
        <p:spPr bwMode="auto">
          <a:xfrm>
            <a:off x="4229100" y="514848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Straight Arrow Connector 38">
            <a:extLst>
              <a:ext uri="{FF2B5EF4-FFF2-40B4-BE49-F238E27FC236}">
                <a16:creationId xmlns:a16="http://schemas.microsoft.com/office/drawing/2014/main" id="{E6359031-7ABF-9E6A-E3B5-CCC54E28E79C}"/>
              </a:ext>
            </a:extLst>
          </p:cNvPr>
          <p:cNvCxnSpPr/>
          <p:nvPr/>
        </p:nvCxnSpPr>
        <p:spPr bwMode="auto">
          <a:xfrm>
            <a:off x="1390650" y="5156729"/>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Straight Arrow Connector 39">
            <a:extLst>
              <a:ext uri="{FF2B5EF4-FFF2-40B4-BE49-F238E27FC236}">
                <a16:creationId xmlns:a16="http://schemas.microsoft.com/office/drawing/2014/main" id="{BF1FE05D-81DD-3371-83CD-2A3A414376E4}"/>
              </a:ext>
            </a:extLst>
          </p:cNvPr>
          <p:cNvCxnSpPr/>
          <p:nvPr/>
        </p:nvCxnSpPr>
        <p:spPr bwMode="auto">
          <a:xfrm>
            <a:off x="2623498" y="5151327"/>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Straight Arrow Connector 40">
            <a:extLst>
              <a:ext uri="{FF2B5EF4-FFF2-40B4-BE49-F238E27FC236}">
                <a16:creationId xmlns:a16="http://schemas.microsoft.com/office/drawing/2014/main" id="{4DF9FD51-72D8-C84D-779C-43403C6A781B}"/>
              </a:ext>
            </a:extLst>
          </p:cNvPr>
          <p:cNvCxnSpPr/>
          <p:nvPr/>
        </p:nvCxnSpPr>
        <p:spPr bwMode="auto">
          <a:xfrm flipH="1">
            <a:off x="7328608" y="4057650"/>
            <a:ext cx="820119" cy="0"/>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Straight Arrow Connector 47">
            <a:extLst>
              <a:ext uri="{FF2B5EF4-FFF2-40B4-BE49-F238E27FC236}">
                <a16:creationId xmlns:a16="http://schemas.microsoft.com/office/drawing/2014/main" id="{65B7E2B3-452A-0751-DB1B-B05629F3591C}"/>
              </a:ext>
            </a:extLst>
          </p:cNvPr>
          <p:cNvCxnSpPr/>
          <p:nvPr/>
        </p:nvCxnSpPr>
        <p:spPr bwMode="auto">
          <a:xfrm>
            <a:off x="5734050" y="512943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Arrow Connector 48">
            <a:extLst>
              <a:ext uri="{FF2B5EF4-FFF2-40B4-BE49-F238E27FC236}">
                <a16:creationId xmlns:a16="http://schemas.microsoft.com/office/drawing/2014/main" id="{B2B8F0A0-DB80-0DBD-E881-32FDA8C4FAE1}"/>
              </a:ext>
            </a:extLst>
          </p:cNvPr>
          <p:cNvCxnSpPr/>
          <p:nvPr/>
        </p:nvCxnSpPr>
        <p:spPr bwMode="auto">
          <a:xfrm>
            <a:off x="7010400" y="5129433"/>
            <a:ext cx="0" cy="4331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Arrow Connector 49">
            <a:extLst>
              <a:ext uri="{FF2B5EF4-FFF2-40B4-BE49-F238E27FC236}">
                <a16:creationId xmlns:a16="http://schemas.microsoft.com/office/drawing/2014/main" id="{D5AE44AC-0C77-259C-E8ED-DE19B1176720}"/>
              </a:ext>
            </a:extLst>
          </p:cNvPr>
          <p:cNvCxnSpPr/>
          <p:nvPr/>
        </p:nvCxnSpPr>
        <p:spPr bwMode="auto">
          <a:xfrm flipH="1">
            <a:off x="3124200" y="5162131"/>
            <a:ext cx="563472" cy="39506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Straight Arrow Connector 51">
            <a:extLst>
              <a:ext uri="{FF2B5EF4-FFF2-40B4-BE49-F238E27FC236}">
                <a16:creationId xmlns:a16="http://schemas.microsoft.com/office/drawing/2014/main" id="{C8B29C57-9FFA-4196-E443-56B9949E9B58}"/>
              </a:ext>
            </a:extLst>
          </p:cNvPr>
          <p:cNvCxnSpPr/>
          <p:nvPr/>
        </p:nvCxnSpPr>
        <p:spPr bwMode="auto">
          <a:xfrm>
            <a:off x="4825270" y="5175779"/>
            <a:ext cx="579528" cy="376017"/>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Arrow Connector 53">
            <a:extLst>
              <a:ext uri="{FF2B5EF4-FFF2-40B4-BE49-F238E27FC236}">
                <a16:creationId xmlns:a16="http://schemas.microsoft.com/office/drawing/2014/main" id="{C433EB18-E0B0-31EA-E2D4-45309EB37A4E}"/>
              </a:ext>
            </a:extLst>
          </p:cNvPr>
          <p:cNvCxnSpPr/>
          <p:nvPr/>
        </p:nvCxnSpPr>
        <p:spPr bwMode="auto">
          <a:xfrm flipH="1">
            <a:off x="5943601" y="5148483"/>
            <a:ext cx="563471" cy="474228"/>
          </a:xfrm>
          <a:prstGeom prst="straightConnector1">
            <a:avLst/>
          </a:prstGeom>
          <a:solidFill>
            <a:schemeClr val="accent1"/>
          </a:solidFill>
          <a:ln w="476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Content Placeholder 28">
            <a:extLst>
              <a:ext uri="{FF2B5EF4-FFF2-40B4-BE49-F238E27FC236}">
                <a16:creationId xmlns:a16="http://schemas.microsoft.com/office/drawing/2014/main" id="{06E3C08B-DAF9-A88E-C31A-BE50EEA066DD}"/>
              </a:ext>
            </a:extLst>
          </p:cNvPr>
          <p:cNvSpPr txBox="1">
            <a:spLocks/>
          </p:cNvSpPr>
          <p:nvPr/>
        </p:nvSpPr>
        <p:spPr bwMode="black">
          <a:xfrm>
            <a:off x="8148727" y="5436433"/>
            <a:ext cx="2922678" cy="749196"/>
          </a:xfrm>
          <a:prstGeom prst="rect">
            <a:avLst/>
          </a:prstGeom>
          <a:solidFill>
            <a:srgbClr val="CC99FF"/>
          </a:solidFill>
          <a:ln w="38100">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rtlCol="0" anchor="t" anchorCtr="0" compatLnSpc="1">
            <a:prstTxWarp prst="textNoShape">
              <a:avLst/>
            </a:prstTxWarp>
            <a:spAutoFit/>
          </a:bodyPr>
          <a:lst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marL="0" indent="0" algn="ctr" defTabSz="914400" eaLnBrk="1" hangingPunct="1">
              <a:buNone/>
            </a:pPr>
            <a:r>
              <a:rPr lang="en-US" sz="1800" b="1" dirty="0"/>
              <a:t>Learning Maps</a:t>
            </a:r>
          </a:p>
          <a:p>
            <a:pPr marL="0" indent="0" algn="ctr">
              <a:buFontTx/>
              <a:buNone/>
            </a:pPr>
            <a:r>
              <a:rPr lang="en-US" sz="1800" dirty="0"/>
              <a:t>(by Professional Role</a:t>
            </a:r>
            <a:r>
              <a:rPr lang="en-US" sz="2000" dirty="0"/>
              <a:t>)</a:t>
            </a:r>
          </a:p>
        </p:txBody>
      </p:sp>
      <p:sp>
        <p:nvSpPr>
          <p:cNvPr id="56" name="Right Brace 55">
            <a:extLst>
              <a:ext uri="{FF2B5EF4-FFF2-40B4-BE49-F238E27FC236}">
                <a16:creationId xmlns:a16="http://schemas.microsoft.com/office/drawing/2014/main" id="{39627C20-E68B-B1EB-3D27-EFD90A078F5C}"/>
              </a:ext>
            </a:extLst>
          </p:cNvPr>
          <p:cNvSpPr/>
          <p:nvPr/>
        </p:nvSpPr>
        <p:spPr bwMode="auto">
          <a:xfrm>
            <a:off x="7543799" y="5436433"/>
            <a:ext cx="541428" cy="779966"/>
          </a:xfrm>
          <a:prstGeom prst="rightBrace">
            <a:avLst/>
          </a:prstGeom>
          <a:solidFill>
            <a:schemeClr val="bg1"/>
          </a:solidFill>
          <a:ln w="38100" cap="flat" cmpd="sng" algn="ctr">
            <a:solidFill>
              <a:schemeClr val="tx1"/>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cxnSp>
        <p:nvCxnSpPr>
          <p:cNvPr id="58" name="Straight Connector 57">
            <a:extLst>
              <a:ext uri="{FF2B5EF4-FFF2-40B4-BE49-F238E27FC236}">
                <a16:creationId xmlns:a16="http://schemas.microsoft.com/office/drawing/2014/main" id="{5AF2DD8F-1961-B0EA-4423-A841B7623317}"/>
              </a:ext>
            </a:extLst>
          </p:cNvPr>
          <p:cNvCxnSpPr/>
          <p:nvPr/>
        </p:nvCxnSpPr>
        <p:spPr bwMode="auto">
          <a:xfrm>
            <a:off x="819150" y="6216399"/>
            <a:ext cx="6743699" cy="0"/>
          </a:xfrm>
          <a:prstGeom prst="line">
            <a:avLst/>
          </a:prstGeom>
          <a:solidFill>
            <a:schemeClr val="accent1"/>
          </a:solidFill>
          <a:ln w="38100"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Straight Connector 58">
            <a:extLst>
              <a:ext uri="{FF2B5EF4-FFF2-40B4-BE49-F238E27FC236}">
                <a16:creationId xmlns:a16="http://schemas.microsoft.com/office/drawing/2014/main" id="{1A4E35BB-A6ED-481C-0057-823B16B98D8A}"/>
              </a:ext>
            </a:extLst>
          </p:cNvPr>
          <p:cNvCxnSpPr/>
          <p:nvPr/>
        </p:nvCxnSpPr>
        <p:spPr bwMode="auto">
          <a:xfrm>
            <a:off x="800100" y="5435349"/>
            <a:ext cx="6743699" cy="0"/>
          </a:xfrm>
          <a:prstGeom prst="line">
            <a:avLst/>
          </a:prstGeom>
          <a:solidFill>
            <a:schemeClr val="accent1"/>
          </a:solidFill>
          <a:ln w="38100"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Straight Connector 59">
            <a:extLst>
              <a:ext uri="{FF2B5EF4-FFF2-40B4-BE49-F238E27FC236}">
                <a16:creationId xmlns:a16="http://schemas.microsoft.com/office/drawing/2014/main" id="{A33559B6-845F-07C2-D982-10E2A24E2089}"/>
              </a:ext>
            </a:extLst>
          </p:cNvPr>
          <p:cNvCxnSpPr/>
          <p:nvPr/>
        </p:nvCxnSpPr>
        <p:spPr bwMode="auto">
          <a:xfrm>
            <a:off x="800100" y="5435349"/>
            <a:ext cx="0" cy="779966"/>
          </a:xfrm>
          <a:prstGeom prst="line">
            <a:avLst/>
          </a:prstGeom>
          <a:solidFill>
            <a:schemeClr val="accent1"/>
          </a:solidFill>
          <a:ln w="38100"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374232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1C4A6-550C-B89A-8555-D525DBB240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73C1C8-16C5-2794-F8B4-47B2F8438D2E}"/>
              </a:ext>
            </a:extLst>
          </p:cNvPr>
          <p:cNvSpPr>
            <a:spLocks noGrp="1"/>
          </p:cNvSpPr>
          <p:nvPr>
            <p:ph type="title"/>
          </p:nvPr>
        </p:nvSpPr>
        <p:spPr>
          <a:xfrm>
            <a:off x="1393371" y="303294"/>
            <a:ext cx="8592458" cy="557611"/>
          </a:xfrm>
          <a:solidFill>
            <a:schemeClr val="accent3">
              <a:lumMod val="20000"/>
              <a:lumOff val="80000"/>
            </a:schemeClr>
          </a:solidFill>
        </p:spPr>
        <p:txBody>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Key “Take-away” Messages</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6">
            <a:extLst>
              <a:ext uri="{FF2B5EF4-FFF2-40B4-BE49-F238E27FC236}">
                <a16:creationId xmlns:a16="http://schemas.microsoft.com/office/drawing/2014/main" id="{E68A51A3-E750-B5C9-D77E-4097BC095120}"/>
              </a:ext>
            </a:extLst>
          </p:cNvPr>
          <p:cNvSpPr>
            <a:spLocks noGrp="1"/>
          </p:cNvSpPr>
          <p:nvPr>
            <p:ph idx="1"/>
          </p:nvPr>
        </p:nvSpPr>
        <p:spPr>
          <a:xfrm>
            <a:off x="908534" y="1617260"/>
            <a:ext cx="10657775" cy="4442346"/>
          </a:xfrm>
        </p:spPr>
        <p:txBody>
          <a:bodyPr>
            <a:normAutofit/>
          </a:bodyPr>
          <a:lstStyle/>
          <a:p>
            <a:r>
              <a:rPr lang="en-US" sz="2000" dirty="0">
                <a:latin typeface="Arial" panose="020B0604020202020204" pitchFamily="34" charset="0"/>
                <a:cs typeface="Arial" panose="020B0604020202020204" pitchFamily="34" charset="0"/>
              </a:rPr>
              <a:t>PERA is a GERAM (General Enterprise Reference Architecture and Methodology).  It is designed to address all Enterprises at all architectural levels for Facilities, People and Systems.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 PERA Industry Classification System is based on characteristics of Enterprise production facilities, terminology and concepts.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User Guides for Owners, Vendors, and EPCs are used to incorporate generic PERA Master Planning and the PERA Model for CIM, with Industry-specific requirements, Professional Roles, Learning Materials and Procedures.</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Learning Maps may be used to combine MLMs and Procedures for a Professional Role.</a:t>
            </a:r>
            <a:br>
              <a:rPr lang="en-US" dirty="0"/>
            </a:br>
            <a:endParaRPr lang="en-US" dirty="0"/>
          </a:p>
        </p:txBody>
      </p:sp>
    </p:spTree>
    <p:custDataLst>
      <p:tags r:id="rId1"/>
    </p:custDataLst>
    <p:extLst>
      <p:ext uri="{BB962C8B-B14F-4D97-AF65-F5344CB8AC3E}">
        <p14:creationId xmlns:p14="http://schemas.microsoft.com/office/powerpoint/2010/main" val="2647720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7068</TotalTime>
  <Words>1374</Words>
  <Application>Microsoft Office PowerPoint</Application>
  <PresentationFormat>Widescreen</PresentationFormat>
  <Paragraphs>140</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Aptos</vt:lpstr>
      <vt:lpstr>Arial</vt:lpstr>
      <vt:lpstr>Arial Black</vt:lpstr>
      <vt:lpstr>Calibri</vt:lpstr>
      <vt:lpstr>Montserrat</vt:lpstr>
      <vt:lpstr>Open Sans</vt:lpstr>
      <vt:lpstr>Times</vt:lpstr>
      <vt:lpstr>OMAC_Blue</vt:lpstr>
      <vt:lpstr>PowerPoint Presentation</vt:lpstr>
      <vt:lpstr>Purdue Master Planning &amp; Reference Model</vt:lpstr>
      <vt:lpstr>PERA Handbook of Master Planning</vt:lpstr>
      <vt:lpstr>PURDUE REFERENCE MODEL FOR CIM</vt:lpstr>
      <vt:lpstr>PERA Website Information Hierarchy</vt:lpstr>
      <vt:lpstr>Key “Take-away” Messages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28</cp:revision>
  <cp:lastPrinted>2025-08-04T03:59:17Z</cp:lastPrinted>
  <dcterms:created xsi:type="dcterms:W3CDTF">2024-08-05T20:06:21Z</dcterms:created>
  <dcterms:modified xsi:type="dcterms:W3CDTF">2025-10-12T03:30:01Z</dcterms:modified>
</cp:coreProperties>
</file>