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1.xml" ContentType="application/vnd.openxmlformats-officedocument.presentationml.tags+xml"/>
  <Override PartName="/ppt/ink/ink1.xml" ContentType="application/inkml+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7.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8.xml" ContentType="application/vnd.openxmlformats-officedocument.presentationml.tags+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6" r:id="rId2"/>
  </p:sldMasterIdLst>
  <p:notesMasterIdLst>
    <p:notesMasterId r:id="rId18"/>
  </p:notesMasterIdLst>
  <p:sldIdLst>
    <p:sldId id="421" r:id="rId3"/>
    <p:sldId id="286" r:id="rId4"/>
    <p:sldId id="285" r:id="rId5"/>
    <p:sldId id="288" r:id="rId6"/>
    <p:sldId id="307" r:id="rId7"/>
    <p:sldId id="308" r:id="rId8"/>
    <p:sldId id="309" r:id="rId9"/>
    <p:sldId id="310" r:id="rId10"/>
    <p:sldId id="311" r:id="rId11"/>
    <p:sldId id="297" r:id="rId12"/>
    <p:sldId id="312" r:id="rId13"/>
    <p:sldId id="298" r:id="rId14"/>
    <p:sldId id="299" r:id="rId15"/>
    <p:sldId id="306" r:id="rId16"/>
    <p:sldId id="388" r:id="rId17"/>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FF"/>
    <a:srgbClr val="99CCFF"/>
    <a:srgbClr val="75DB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05" autoAdjust="0"/>
    <p:restoredTop sz="75960" autoAdjust="0"/>
  </p:normalViewPr>
  <p:slideViewPr>
    <p:cSldViewPr snapToGrid="0">
      <p:cViewPr varScale="1">
        <p:scale>
          <a:sx n="67" d="100"/>
          <a:sy n="67" d="100"/>
        </p:scale>
        <p:origin x="1458" y="72"/>
      </p:cViewPr>
      <p:guideLst/>
    </p:cSldViewPr>
  </p:slideViewPr>
  <p:notesTextViewPr>
    <p:cViewPr>
      <p:scale>
        <a:sx n="1" d="1"/>
        <a:sy n="1" d="1"/>
      </p:scale>
      <p:origin x="0" y="0"/>
    </p:cViewPr>
  </p:notesTextViewPr>
  <p:notesViewPr>
    <p:cSldViewPr snapToGrid="0">
      <p:cViewPr varScale="1">
        <p:scale>
          <a:sx n="71" d="100"/>
          <a:sy n="71" d="100"/>
        </p:scale>
        <p:origin x="2718"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03T19:59:03.593"/>
    </inkml:context>
    <inkml:brush xml:id="br0">
      <inkml:brushProperty name="width" value="0.05" units="cm"/>
      <inkml:brushProperty name="height" value="0.05" units="cm"/>
      <inkml:brushProperty name="color" value="#CC0066"/>
    </inkml:brush>
  </inkml:definitions>
  <inkml:trace contextRef="#ctx0" brushRef="#br0">0 0 1313,'0'0'4645,"0"0"-5094,0 0-191,0 3 544,0 5-1,0 2-928,0 2-1057</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731520" y="551329"/>
            <a:ext cx="5852160" cy="3350824"/>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055801"/>
            <a:ext cx="5852160" cy="4994070"/>
          </a:xfrm>
          <a:prstGeom prst="rect">
            <a:avLst/>
          </a:prstGeom>
        </p:spPr>
        <p:txBody>
          <a:bodyPr vert="horz" lIns="96661" tIns="48331" rIns="96661" bIns="48331"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105882" y="9119474"/>
            <a:ext cx="3064037" cy="347255"/>
          </a:xfrm>
          <a:prstGeom prst="rect">
            <a:avLst/>
          </a:prstGeom>
        </p:spPr>
        <p:txBody>
          <a:bodyPr vert="horz" lIns="96661" tIns="48331" rIns="96661" bIns="48331" rtlCol="0" anchor="b"/>
          <a:lstStyle>
            <a:lvl1pPr algn="l">
              <a:defRPr sz="130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4143587" y="9119474"/>
            <a:ext cx="3064037" cy="347255"/>
          </a:xfrm>
          <a:prstGeom prst="rect">
            <a:avLst/>
          </a:prstGeom>
        </p:spPr>
        <p:txBody>
          <a:bodyPr vert="horz" lIns="96661" tIns="48331" rIns="96661" bIns="48331" rtlCol="0" anchor="b"/>
          <a:lstStyle>
            <a:lvl1pPr algn="r">
              <a:defRPr sz="1300">
                <a:latin typeface="Arial" panose="020B0604020202020204" pitchFamily="34" charset="0"/>
              </a:defRPr>
            </a:lvl1pPr>
          </a:lstStyle>
          <a:p>
            <a:fld id="{0FDC63F9-AE46-4D1C-BB44-41C92F2D01CA}" type="slidenum">
              <a:rPr lang="en-US" smtClean="0"/>
              <a:pPr/>
              <a:t>‹#›</a:t>
            </a:fld>
            <a:endParaRPr lang="en-US" dirty="0"/>
          </a:p>
        </p:txBody>
      </p:sp>
    </p:spTree>
    <p:extLst>
      <p:ext uri="{BB962C8B-B14F-4D97-AF65-F5344CB8AC3E}">
        <p14:creationId xmlns:p14="http://schemas.microsoft.com/office/powerpoint/2010/main" val="10721610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2D543683-61DF-4FE5-95DC-D73197FDC1FE}"/>
              </a:ext>
            </a:extLst>
          </p:cNvPr>
          <p:cNvSpPr>
            <a:spLocks noGrp="1" noRot="1" noChangeAspect="1" noChangeArrowheads="1" noTextEdit="1"/>
          </p:cNvSpPr>
          <p:nvPr>
            <p:ph type="sldImg"/>
          </p:nvPr>
        </p:nvSpPr>
        <p:spPr>
          <a:xfrm>
            <a:off x="803275" y="654050"/>
            <a:ext cx="5770563" cy="3246438"/>
          </a:xfrm>
          <a:ln/>
        </p:spPr>
      </p:sp>
      <p:sp>
        <p:nvSpPr>
          <p:cNvPr id="7171" name="Rectangle 3">
            <a:extLst>
              <a:ext uri="{FF2B5EF4-FFF2-40B4-BE49-F238E27FC236}">
                <a16:creationId xmlns:a16="http://schemas.microsoft.com/office/drawing/2014/main" id="{225B9A1F-4D05-40A9-B6E9-B014CBBA8FCB}"/>
              </a:ext>
            </a:extLst>
          </p:cNvPr>
          <p:cNvSpPr>
            <a:spLocks noGrp="1" noChangeArrowheads="1"/>
          </p:cNvSpPr>
          <p:nvPr>
            <p:ph type="body" idx="1"/>
          </p:nvPr>
        </p:nvSpPr>
        <p:spPr>
          <a:xfrm>
            <a:off x="803275" y="3900487"/>
            <a:ext cx="5770563" cy="5149383"/>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buNone/>
            </a:pP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This MLM provides an introduction to the concept of PERA Architecture Levels in process industry plants.  It is intended for Control Engineers and IT Specialists who will define these systems and the associated industrial and IT networks, maintain, and/or develop them in the future.</a:t>
            </a:r>
            <a:br>
              <a:rPr lang="en-US"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a:p>
            <a:pPr lvl="0">
              <a:buNone/>
              <a:defRPr/>
            </a:pPr>
            <a:r>
              <a:rPr lang="en-US" dirty="0">
                <a:latin typeface="Arial" panose="020B0604020202020204" pitchFamily="34" charset="0"/>
                <a:cs typeface="Arial" panose="020B0604020202020204" pitchFamily="34" charset="0"/>
              </a:rPr>
              <a:t>Click the START button when you are ready to advance to the next slide.</a:t>
            </a:r>
            <a:br>
              <a:rPr lang="en-US" altLang="en-US" dirty="0">
                <a:latin typeface="Arial" panose="020B0604020202020204" pitchFamily="34" charset="0"/>
                <a:cs typeface="Arial" panose="020B0604020202020204" pitchFamily="34" charset="0"/>
              </a:rPr>
            </a:br>
            <a:endParaRPr lang="en-US"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255653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79450" y="550863"/>
            <a:ext cx="5956300" cy="3351212"/>
          </a:xfrm>
        </p:spPr>
      </p:sp>
      <p:sp>
        <p:nvSpPr>
          <p:cNvPr id="3" name="Notes Placeholder 2"/>
          <p:cNvSpPr>
            <a:spLocks noGrp="1"/>
          </p:cNvSpPr>
          <p:nvPr>
            <p:ph type="body" idx="1"/>
          </p:nvPr>
        </p:nvSpPr>
        <p:spPr/>
        <p:txBody>
          <a:bodyPr/>
          <a:lstStyle/>
          <a:p>
            <a:endParaRPr lang="en-US" dirty="0"/>
          </a:p>
          <a:p>
            <a:r>
              <a:rPr lang="en-US" dirty="0"/>
              <a:t>Most major Enterprise Systems operate at several levels in the architecture, for example:</a:t>
            </a:r>
          </a:p>
          <a:p>
            <a:pPr marL="171450" indent="-171450">
              <a:buFont typeface="Arial" panose="020B0604020202020204" pitchFamily="34" charset="0"/>
              <a:buChar char="•"/>
            </a:pPr>
            <a:r>
              <a:rPr lang="en-US" dirty="0"/>
              <a:t>Production Management</a:t>
            </a:r>
          </a:p>
          <a:p>
            <a:pPr marL="171450" indent="-171450">
              <a:buFont typeface="Arial" panose="020B0604020202020204" pitchFamily="34" charset="0"/>
              <a:buChar char="•"/>
            </a:pPr>
            <a:r>
              <a:rPr lang="en-US" dirty="0"/>
              <a:t>Maintenance Management</a:t>
            </a:r>
          </a:p>
          <a:p>
            <a:pPr marL="171450" indent="-171450">
              <a:buFont typeface="Arial" panose="020B0604020202020204" pitchFamily="34" charset="0"/>
              <a:buChar char="•"/>
            </a:pPr>
            <a:r>
              <a:rPr lang="en-US" dirty="0"/>
              <a:t>Quality Control </a:t>
            </a:r>
          </a:p>
          <a:p>
            <a:pPr marL="171450" indent="-171450">
              <a:buFont typeface="Arial" panose="020B0604020202020204" pitchFamily="34" charset="0"/>
              <a:buChar char="•"/>
            </a:pPr>
            <a:r>
              <a:rPr lang="en-US" dirty="0"/>
              <a:t>Engineering</a:t>
            </a:r>
          </a:p>
          <a:p>
            <a:pPr marL="171450" indent="-171450">
              <a:buFont typeface="Arial" panose="020B0604020202020204" pitchFamily="34" charset="0"/>
              <a:buChar char="•"/>
            </a:pPr>
            <a:r>
              <a:rPr lang="en-US" dirty="0"/>
              <a:t>Research and Development</a:t>
            </a:r>
          </a:p>
          <a:p>
            <a:endParaRPr lang="en-US" dirty="0"/>
          </a:p>
          <a:p>
            <a:r>
              <a:rPr lang="en-US" dirty="0"/>
              <a:t>These systems typically comprise a large number of application programs designed for use by different Professional Roles to accomplish work processes and deliverables, as described below.</a:t>
            </a:r>
          </a:p>
          <a:p>
            <a:endParaRPr lang="en-US" dirty="0"/>
          </a:p>
        </p:txBody>
      </p:sp>
      <p:sp>
        <p:nvSpPr>
          <p:cNvPr id="4" name="Slide Number Placeholder 3"/>
          <p:cNvSpPr>
            <a:spLocks noGrp="1"/>
          </p:cNvSpPr>
          <p:nvPr>
            <p:ph type="sldNum" sz="quarter" idx="5"/>
          </p:nvPr>
        </p:nvSpPr>
        <p:spPr/>
        <p:txBody>
          <a:bodyPr/>
          <a:lstStyle/>
          <a:p>
            <a:fld id="{0FDC63F9-AE46-4D1C-BB44-41C92F2D01CA}" type="slidenum">
              <a:rPr lang="en-US" smtClean="0"/>
              <a:pPr/>
              <a:t>10</a:t>
            </a:fld>
            <a:endParaRPr lang="en-US" dirty="0"/>
          </a:p>
        </p:txBody>
      </p:sp>
    </p:spTree>
    <p:extLst>
      <p:ext uri="{BB962C8B-B14F-4D97-AF65-F5344CB8AC3E}">
        <p14:creationId xmlns:p14="http://schemas.microsoft.com/office/powerpoint/2010/main" val="485996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79450" y="550863"/>
            <a:ext cx="5956300" cy="3351212"/>
          </a:xfrm>
        </p:spPr>
      </p:sp>
      <p:sp>
        <p:nvSpPr>
          <p:cNvPr id="3" name="Notes Placeholder 2"/>
          <p:cNvSpPr>
            <a:spLocks noGrp="1"/>
          </p:cNvSpPr>
          <p:nvPr>
            <p:ph type="body" idx="1"/>
          </p:nvPr>
        </p:nvSpPr>
        <p:spPr/>
        <p:txBody>
          <a:bodyPr/>
          <a:lstStyle/>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solidFill>
                  <a:srgbClr val="000000"/>
                </a:solidFill>
              </a:rPr>
              <a:t>Production Management Systems span at least 5 levels in the architecture where they are used by different groups.</a:t>
            </a:r>
            <a:endParaRPr lang="en-US" altLang="en-US" sz="1600" dirty="0"/>
          </a:p>
          <a:p>
            <a:endParaRPr lang="en-US" dirty="0"/>
          </a:p>
        </p:txBody>
      </p:sp>
      <p:sp>
        <p:nvSpPr>
          <p:cNvPr id="4" name="Slide Number Placeholder 3"/>
          <p:cNvSpPr>
            <a:spLocks noGrp="1"/>
          </p:cNvSpPr>
          <p:nvPr>
            <p:ph type="sldNum" sz="quarter" idx="5"/>
          </p:nvPr>
        </p:nvSpPr>
        <p:spPr/>
        <p:txBody>
          <a:bodyPr/>
          <a:lstStyle/>
          <a:p>
            <a:fld id="{0FDC63F9-AE46-4D1C-BB44-41C92F2D01CA}" type="slidenum">
              <a:rPr lang="en-US" smtClean="0"/>
              <a:pPr/>
              <a:t>11</a:t>
            </a:fld>
            <a:endParaRPr lang="en-US" dirty="0"/>
          </a:p>
        </p:txBody>
      </p:sp>
    </p:spTree>
    <p:extLst>
      <p:ext uri="{BB962C8B-B14F-4D97-AF65-F5344CB8AC3E}">
        <p14:creationId xmlns:p14="http://schemas.microsoft.com/office/powerpoint/2010/main" val="39278746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79450" y="550863"/>
            <a:ext cx="5956300" cy="3351212"/>
          </a:xfrm>
        </p:spPr>
      </p:sp>
      <p:sp>
        <p:nvSpPr>
          <p:cNvPr id="3" name="Notes Placeholder 2"/>
          <p:cNvSpPr>
            <a:spLocks noGrp="1"/>
          </p:cNvSpPr>
          <p:nvPr>
            <p:ph type="body" idx="1"/>
          </p:nvPr>
        </p:nvSpPr>
        <p:spPr/>
        <p:txBody>
          <a:bodyPr/>
          <a:lstStyle/>
          <a:p>
            <a:endParaRPr lang="en-US" dirty="0"/>
          </a:p>
          <a:p>
            <a:r>
              <a:rPr lang="en-US" dirty="0"/>
              <a:t>Maintenance Applications may span 5 Levels in the Architecture, from Equipment Protection at Level 1, where 4Rs range from milliseconds to </a:t>
            </a:r>
            <a:r>
              <a:rPr lang="en-US" dirty="0" err="1"/>
              <a:t>hours,to</a:t>
            </a:r>
            <a:r>
              <a:rPr lang="en-US" dirty="0"/>
              <a:t> Maintenance Costing with 4Rs of days to months.</a:t>
            </a:r>
          </a:p>
          <a:p>
            <a:endParaRPr lang="en-US" dirty="0"/>
          </a:p>
          <a:p>
            <a:r>
              <a:rPr lang="en-US" dirty="0"/>
              <a:t>Some designers prefer to separate Maintenance Applications on a separate industrial network (below the plant firewall.  However, so many plant readings are shared with Production Management and even Quality Control that this creates more problems than benefits.</a:t>
            </a:r>
          </a:p>
        </p:txBody>
      </p:sp>
      <p:sp>
        <p:nvSpPr>
          <p:cNvPr id="4" name="Slide Number Placeholder 3"/>
          <p:cNvSpPr>
            <a:spLocks noGrp="1"/>
          </p:cNvSpPr>
          <p:nvPr>
            <p:ph type="sldNum" sz="quarter" idx="5"/>
          </p:nvPr>
        </p:nvSpPr>
        <p:spPr/>
        <p:txBody>
          <a:bodyPr/>
          <a:lstStyle/>
          <a:p>
            <a:fld id="{0FDC63F9-AE46-4D1C-BB44-41C92F2D01CA}" type="slidenum">
              <a:rPr lang="en-US" smtClean="0"/>
              <a:pPr/>
              <a:t>12</a:t>
            </a:fld>
            <a:endParaRPr lang="en-US" dirty="0"/>
          </a:p>
        </p:txBody>
      </p:sp>
    </p:spTree>
    <p:extLst>
      <p:ext uri="{BB962C8B-B14F-4D97-AF65-F5344CB8AC3E}">
        <p14:creationId xmlns:p14="http://schemas.microsoft.com/office/powerpoint/2010/main" val="9436640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79450" y="550863"/>
            <a:ext cx="5956300" cy="3351212"/>
          </a:xfrm>
        </p:spPr>
      </p:sp>
      <p:sp>
        <p:nvSpPr>
          <p:cNvPr id="3" name="Notes Placeholder 2"/>
          <p:cNvSpPr>
            <a:spLocks noGrp="1"/>
          </p:cNvSpPr>
          <p:nvPr>
            <p:ph type="body" idx="1"/>
          </p:nvPr>
        </p:nvSpPr>
        <p:spPr/>
        <p:txBody>
          <a:bodyPr/>
          <a:lstStyle/>
          <a:p>
            <a:endParaRPr lang="en-US" dirty="0"/>
          </a:p>
          <a:p>
            <a:r>
              <a:rPr lang="en-US" dirty="0"/>
              <a:t>Quality applications also span several levels, from online analyzers at Level 1 to Complaint Analysis at Level 5 or 6. </a:t>
            </a:r>
          </a:p>
          <a:p>
            <a:endParaRPr lang="en-US" dirty="0"/>
          </a:p>
          <a:p>
            <a:r>
              <a:rPr lang="en-US" dirty="0"/>
              <a:t>The nature of quality analyzers and measurements means that 4Rs at the control level may start at seconds rather than milliseconds.</a:t>
            </a:r>
          </a:p>
          <a:p>
            <a:endParaRPr lang="en-US" dirty="0"/>
          </a:p>
        </p:txBody>
      </p:sp>
      <p:sp>
        <p:nvSpPr>
          <p:cNvPr id="4" name="Slide Number Placeholder 3"/>
          <p:cNvSpPr>
            <a:spLocks noGrp="1"/>
          </p:cNvSpPr>
          <p:nvPr>
            <p:ph type="sldNum" sz="quarter" idx="5"/>
          </p:nvPr>
        </p:nvSpPr>
        <p:spPr/>
        <p:txBody>
          <a:bodyPr/>
          <a:lstStyle/>
          <a:p>
            <a:fld id="{0FDC63F9-AE46-4D1C-BB44-41C92F2D01CA}" type="slidenum">
              <a:rPr lang="en-US" smtClean="0"/>
              <a:pPr/>
              <a:t>13</a:t>
            </a:fld>
            <a:endParaRPr lang="en-US" dirty="0"/>
          </a:p>
        </p:txBody>
      </p:sp>
    </p:spTree>
    <p:extLst>
      <p:ext uri="{BB962C8B-B14F-4D97-AF65-F5344CB8AC3E}">
        <p14:creationId xmlns:p14="http://schemas.microsoft.com/office/powerpoint/2010/main" val="40566430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79450" y="550863"/>
            <a:ext cx="5956300" cy="3351212"/>
          </a:xfrm>
        </p:spPr>
      </p:sp>
      <p:sp>
        <p:nvSpPr>
          <p:cNvPr id="3" name="Notes Placeholder 2"/>
          <p:cNvSpPr>
            <a:spLocks noGrp="1"/>
          </p:cNvSpPr>
          <p:nvPr>
            <p:ph type="body" idx="1"/>
          </p:nvPr>
        </p:nvSpPr>
        <p:spPr/>
        <p:txBody>
          <a:bodyPr/>
          <a:lstStyle/>
          <a:p>
            <a:endParaRPr lang="en-US" dirty="0"/>
          </a:p>
          <a:p>
            <a:r>
              <a:rPr lang="en-US" dirty="0"/>
              <a:t>Logical and Physical Architectures provide a “framework” for the full set of Enterprise Systems.</a:t>
            </a:r>
          </a:p>
          <a:p>
            <a:r>
              <a:rPr lang="en-US" dirty="0"/>
              <a:t>Data highways and networks are shown as “horizontal” lines (since they connect devices at the same architectural level).</a:t>
            </a:r>
          </a:p>
          <a:p>
            <a:r>
              <a:rPr lang="en-US" dirty="0"/>
              <a:t>Data Flows that move up a level, immediately assume the 4Rs (Response, Resolution, Reliability and Resilience) of the higher level, even if the data flows back down.</a:t>
            </a:r>
          </a:p>
          <a:p>
            <a:r>
              <a:rPr lang="en-US" dirty="0"/>
              <a:t>Access between Levels (e.g., between Industrial and Office networks) should be controlled with Firewalls and/or Gateways.</a:t>
            </a:r>
          </a:p>
          <a:p>
            <a:r>
              <a:rPr lang="en-US" dirty="0"/>
              <a:t>Multi-level inter-application standards and protocols are required if applications are to communicate (e.g. OPC UA, ISA95, etc.).</a:t>
            </a:r>
          </a:p>
          <a:p>
            <a:r>
              <a:rPr lang="en-US" dirty="0"/>
              <a:t>Logical and Physical Architecture Diagrams are developed at increasing detail as a facility is designed and operated, and these provide a tool to communicate to the rest of the Enterprise.</a:t>
            </a:r>
          </a:p>
          <a:p>
            <a:endParaRPr lang="en-US" dirty="0"/>
          </a:p>
        </p:txBody>
      </p:sp>
      <p:sp>
        <p:nvSpPr>
          <p:cNvPr id="4" name="Slide Number Placeholder 3"/>
          <p:cNvSpPr>
            <a:spLocks noGrp="1"/>
          </p:cNvSpPr>
          <p:nvPr>
            <p:ph type="sldNum" sz="quarter" idx="5"/>
          </p:nvPr>
        </p:nvSpPr>
        <p:spPr/>
        <p:txBody>
          <a:bodyPr/>
          <a:lstStyle/>
          <a:p>
            <a:fld id="{0FDC63F9-AE46-4D1C-BB44-41C92F2D01CA}" type="slidenum">
              <a:rPr lang="en-US" smtClean="0"/>
              <a:pPr/>
              <a:t>14</a:t>
            </a:fld>
            <a:endParaRPr lang="en-US" dirty="0"/>
          </a:p>
        </p:txBody>
      </p:sp>
    </p:spTree>
    <p:extLst>
      <p:ext uri="{BB962C8B-B14F-4D97-AF65-F5344CB8AC3E}">
        <p14:creationId xmlns:p14="http://schemas.microsoft.com/office/powerpoint/2010/main" val="9917429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704850"/>
            <a:ext cx="5759450" cy="3240088"/>
          </a:xfrm>
        </p:spPr>
      </p:sp>
      <p:sp>
        <p:nvSpPr>
          <p:cNvPr id="3" name="Notes Placeholder 2"/>
          <p:cNvSpPr>
            <a:spLocks noGrp="1"/>
          </p:cNvSpPr>
          <p:nvPr>
            <p:ph type="body" idx="1"/>
          </p:nvPr>
        </p:nvSpPr>
        <p:spPr>
          <a:xfrm>
            <a:off x="824228" y="4105874"/>
            <a:ext cx="5713097" cy="4790476"/>
          </a:xfrm>
        </p:spPr>
        <p:txBody>
          <a:bodyPr/>
          <a:lstStyle/>
          <a:p>
            <a:pPr>
              <a:spcAft>
                <a:spcPts val="1121"/>
              </a:spcAft>
            </a:pPr>
            <a:endParaRPr lang="en-US" dirty="0">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9761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79450" y="550863"/>
            <a:ext cx="5956300" cy="3351212"/>
          </a:xfrm>
        </p:spPr>
      </p:sp>
      <p:sp>
        <p:nvSpPr>
          <p:cNvPr id="3" name="Notes Placeholder 2"/>
          <p:cNvSpPr>
            <a:spLocks noGrp="1"/>
          </p:cNvSpPr>
          <p:nvPr>
            <p:ph type="body" idx="1"/>
          </p:nvPr>
        </p:nvSpPr>
        <p:spPr/>
        <p:txBody>
          <a:bodyPr/>
          <a:lstStyle/>
          <a:p>
            <a:endParaRPr lang="en-US" dirty="0"/>
          </a:p>
          <a:p>
            <a:r>
              <a:rPr lang="en-US" dirty="0"/>
              <a:t>PERA defines three types of Enterprise Architecture:</a:t>
            </a:r>
          </a:p>
          <a:p>
            <a:pPr marL="171450" indent="-171450">
              <a:buFont typeface="Arial" panose="020B0604020202020204" pitchFamily="34" charset="0"/>
              <a:buChar char="•"/>
            </a:pPr>
            <a:r>
              <a:rPr lang="en-US" dirty="0"/>
              <a:t>Facilities Architecture</a:t>
            </a:r>
          </a:p>
          <a:p>
            <a:pPr marL="171450" indent="-171450">
              <a:buFont typeface="Arial" panose="020B0604020202020204" pitchFamily="34" charset="0"/>
              <a:buChar char="•"/>
            </a:pPr>
            <a:r>
              <a:rPr lang="en-US" dirty="0"/>
              <a:t>Human and Organizational Architecture</a:t>
            </a:r>
          </a:p>
          <a:p>
            <a:pPr marL="171450" indent="-171450">
              <a:buFont typeface="Arial" panose="020B0604020202020204" pitchFamily="34" charset="0"/>
              <a:buChar char="•"/>
            </a:pPr>
            <a:r>
              <a:rPr lang="en-US" dirty="0"/>
              <a:t>Control &amp; Information Systems Architecture</a:t>
            </a:r>
          </a:p>
          <a:p>
            <a:endParaRPr lang="en-US" dirty="0"/>
          </a:p>
          <a:p>
            <a:r>
              <a:rPr lang="en-US" dirty="0"/>
              <a:t>Control and Information Systems are further divided into Logical and Physical System Architectures.</a:t>
            </a:r>
          </a:p>
          <a:p>
            <a:endParaRPr lang="en-US" dirty="0"/>
          </a:p>
        </p:txBody>
      </p:sp>
      <p:sp>
        <p:nvSpPr>
          <p:cNvPr id="4" name="Slide Number Placeholder 3"/>
          <p:cNvSpPr>
            <a:spLocks noGrp="1"/>
          </p:cNvSpPr>
          <p:nvPr>
            <p:ph type="sldNum" sz="quarter" idx="5"/>
          </p:nvPr>
        </p:nvSpPr>
        <p:spPr/>
        <p:txBody>
          <a:bodyPr/>
          <a:lstStyle/>
          <a:p>
            <a:fld id="{0FDC63F9-AE46-4D1C-BB44-41C92F2D01CA}" type="slidenum">
              <a:rPr lang="en-US" smtClean="0"/>
              <a:pPr/>
              <a:t>2</a:t>
            </a:fld>
            <a:endParaRPr lang="en-US" dirty="0"/>
          </a:p>
        </p:txBody>
      </p:sp>
    </p:spTree>
    <p:extLst>
      <p:ext uri="{BB962C8B-B14F-4D97-AF65-F5344CB8AC3E}">
        <p14:creationId xmlns:p14="http://schemas.microsoft.com/office/powerpoint/2010/main" val="2679192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79450" y="550863"/>
            <a:ext cx="5956300" cy="3351212"/>
          </a:xfrm>
        </p:spPr>
      </p:sp>
      <p:sp>
        <p:nvSpPr>
          <p:cNvPr id="3" name="Notes Placeholder 2"/>
          <p:cNvSpPr>
            <a:spLocks noGrp="1"/>
          </p:cNvSpPr>
          <p:nvPr>
            <p:ph type="body" idx="1"/>
          </p:nvPr>
        </p:nvSpPr>
        <p:spPr/>
        <p:txBody>
          <a:bodyPr/>
          <a:lstStyle/>
          <a:p>
            <a:endParaRPr lang="en-US" dirty="0"/>
          </a:p>
          <a:p>
            <a:r>
              <a:rPr lang="en-US" dirty="0"/>
              <a:t>The Control and Information Systems of a process plant, pipeline, oil field or other process facility has an inherent structure, called an “Architecture.</a:t>
            </a:r>
          </a:p>
          <a:p>
            <a:endParaRPr lang="en-US" dirty="0"/>
          </a:p>
          <a:p>
            <a:r>
              <a:rPr lang="en-US" dirty="0"/>
              <a:t>This Control and Information Architecture consists of :</a:t>
            </a:r>
          </a:p>
          <a:p>
            <a:r>
              <a:rPr lang="en-US" dirty="0"/>
              <a:t> a Physical Architecture (Computer Hardware and Network Devices and Media), and </a:t>
            </a:r>
          </a:p>
          <a:p>
            <a:r>
              <a:rPr lang="en-US" dirty="0"/>
              <a:t> a Logical Architecture (Enterprise Systems, Application Software, and Protocols).</a:t>
            </a:r>
          </a:p>
          <a:p>
            <a:br>
              <a:rPr lang="en-US" dirty="0"/>
            </a:br>
            <a:r>
              <a:rPr lang="en-US" dirty="0"/>
              <a:t>The “PERA Levels” within this architecture may be characterized by a “Time Base” which may be expressed in terms of “4R’s”:</a:t>
            </a:r>
          </a:p>
          <a:p>
            <a:r>
              <a:rPr lang="en-US" dirty="0"/>
              <a:t>Response	Time delay between reading and reaction</a:t>
            </a:r>
          </a:p>
          <a:p>
            <a:r>
              <a:rPr lang="en-US" dirty="0"/>
              <a:t>Resolution	Time between readings</a:t>
            </a:r>
          </a:p>
          <a:p>
            <a:r>
              <a:rPr lang="en-US" dirty="0"/>
              <a:t>Reliability	Time between failures of readings or reaction</a:t>
            </a:r>
          </a:p>
          <a:p>
            <a:r>
              <a:rPr lang="en-US" dirty="0"/>
              <a:t>Resilience	Time to restore readings or resistance to failure or cyberattack</a:t>
            </a:r>
          </a:p>
          <a:p>
            <a:endParaRPr lang="en-US" dirty="0"/>
          </a:p>
        </p:txBody>
      </p:sp>
      <p:sp>
        <p:nvSpPr>
          <p:cNvPr id="4" name="Slide Number Placeholder 3"/>
          <p:cNvSpPr>
            <a:spLocks noGrp="1"/>
          </p:cNvSpPr>
          <p:nvPr>
            <p:ph type="sldNum" sz="quarter" idx="5"/>
          </p:nvPr>
        </p:nvSpPr>
        <p:spPr/>
        <p:txBody>
          <a:bodyPr/>
          <a:lstStyle/>
          <a:p>
            <a:fld id="{0FDC63F9-AE46-4D1C-BB44-41C92F2D01CA}" type="slidenum">
              <a:rPr lang="en-US" smtClean="0"/>
              <a:pPr/>
              <a:t>3</a:t>
            </a:fld>
            <a:endParaRPr lang="en-US" dirty="0"/>
          </a:p>
        </p:txBody>
      </p:sp>
    </p:spTree>
    <p:extLst>
      <p:ext uri="{BB962C8B-B14F-4D97-AF65-F5344CB8AC3E}">
        <p14:creationId xmlns:p14="http://schemas.microsoft.com/office/powerpoint/2010/main" val="23985895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79450" y="550863"/>
            <a:ext cx="5956300" cy="3351212"/>
          </a:xfrm>
        </p:spPr>
      </p:sp>
      <p:sp>
        <p:nvSpPr>
          <p:cNvPr id="3" name="Notes Placeholder 2"/>
          <p:cNvSpPr>
            <a:spLocks noGrp="1"/>
          </p:cNvSpPr>
          <p:nvPr>
            <p:ph type="body" idx="1"/>
          </p:nvPr>
        </p:nvSpPr>
        <p:spPr/>
        <p:txBody>
          <a:bodyPr/>
          <a:lstStyle/>
          <a:p>
            <a:endParaRPr lang="en-US" dirty="0"/>
          </a:p>
          <a:p>
            <a:r>
              <a:rPr lang="en-US" dirty="0"/>
              <a:t>Here is a typical Physical Architecture for a Process Industry Plant. </a:t>
            </a:r>
          </a:p>
          <a:p>
            <a:endParaRPr lang="en-US" dirty="0"/>
          </a:p>
          <a:p>
            <a:r>
              <a:rPr lang="en-US" dirty="0"/>
              <a:t>In this enterprise 7 Architectural Levels have been defined.</a:t>
            </a:r>
          </a:p>
          <a:p>
            <a:endParaRPr lang="en-US" dirty="0"/>
          </a:p>
        </p:txBody>
      </p:sp>
      <p:sp>
        <p:nvSpPr>
          <p:cNvPr id="4" name="Slide Number Placeholder 3"/>
          <p:cNvSpPr>
            <a:spLocks noGrp="1"/>
          </p:cNvSpPr>
          <p:nvPr>
            <p:ph type="sldNum" sz="quarter" idx="5"/>
          </p:nvPr>
        </p:nvSpPr>
        <p:spPr/>
        <p:txBody>
          <a:bodyPr/>
          <a:lstStyle/>
          <a:p>
            <a:fld id="{0FDC63F9-AE46-4D1C-BB44-41C92F2D01CA}" type="slidenum">
              <a:rPr lang="en-US" smtClean="0"/>
              <a:pPr/>
              <a:t>4</a:t>
            </a:fld>
            <a:endParaRPr lang="en-US" dirty="0"/>
          </a:p>
        </p:txBody>
      </p:sp>
    </p:spTree>
    <p:extLst>
      <p:ext uri="{BB962C8B-B14F-4D97-AF65-F5344CB8AC3E}">
        <p14:creationId xmlns:p14="http://schemas.microsoft.com/office/powerpoint/2010/main" val="38133152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79450" y="550863"/>
            <a:ext cx="5956300" cy="3351212"/>
          </a:xfrm>
        </p:spPr>
      </p:sp>
      <p:sp>
        <p:nvSpPr>
          <p:cNvPr id="3" name="Notes Placeholder 2"/>
          <p:cNvSpPr>
            <a:spLocks noGrp="1"/>
          </p:cNvSpPr>
          <p:nvPr>
            <p:ph type="body" idx="1"/>
          </p:nvPr>
        </p:nvSpPr>
        <p:spPr/>
        <p:txBody>
          <a:bodyPr/>
          <a:lstStyle/>
          <a:p>
            <a:endParaRPr lang="en-US" dirty="0"/>
          </a:p>
          <a:p>
            <a:r>
              <a:rPr lang="en-US" dirty="0"/>
              <a:t>Traditionally, IT (data storage, analysis &amp; presentation) predominated at higher levels in the architecture to the extent that OT was often described as “Industrial Control Systems” or ICS.</a:t>
            </a:r>
          </a:p>
          <a:p>
            <a:endParaRPr lang="en-US" dirty="0"/>
          </a:p>
        </p:txBody>
      </p:sp>
      <p:sp>
        <p:nvSpPr>
          <p:cNvPr id="4" name="Slide Number Placeholder 3"/>
          <p:cNvSpPr>
            <a:spLocks noGrp="1"/>
          </p:cNvSpPr>
          <p:nvPr>
            <p:ph type="sldNum" sz="quarter" idx="5"/>
          </p:nvPr>
        </p:nvSpPr>
        <p:spPr/>
        <p:txBody>
          <a:bodyPr/>
          <a:lstStyle/>
          <a:p>
            <a:fld id="{0FDC63F9-AE46-4D1C-BB44-41C92F2D01CA}" type="slidenum">
              <a:rPr lang="en-US" smtClean="0"/>
              <a:pPr/>
              <a:t>5</a:t>
            </a:fld>
            <a:endParaRPr lang="en-US" dirty="0"/>
          </a:p>
        </p:txBody>
      </p:sp>
    </p:spTree>
    <p:extLst>
      <p:ext uri="{BB962C8B-B14F-4D97-AF65-F5344CB8AC3E}">
        <p14:creationId xmlns:p14="http://schemas.microsoft.com/office/powerpoint/2010/main" val="31481552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79450" y="550863"/>
            <a:ext cx="5956300" cy="3351212"/>
          </a:xfrm>
        </p:spPr>
      </p:sp>
      <p:sp>
        <p:nvSpPr>
          <p:cNvPr id="3" name="Notes Placeholder 2"/>
          <p:cNvSpPr>
            <a:spLocks noGrp="1"/>
          </p:cNvSpPr>
          <p:nvPr>
            <p:ph type="body" idx="1"/>
          </p:nvPr>
        </p:nvSpPr>
        <p:spPr/>
        <p:txBody>
          <a:bodyPr/>
          <a:lstStyle/>
          <a:p>
            <a:r>
              <a:rPr lang="en-US" dirty="0"/>
              <a:t>With Enterprise Integration, “Digital Twin” Plant Optimization, AI-based Logistics, and MRP systems, more and more “high-level” applications involve real-time data acquisition and </a:t>
            </a:r>
            <a:br>
              <a:rPr lang="en-US" dirty="0"/>
            </a:br>
            <a:r>
              <a:rPr lang="en-US" dirty="0"/>
              <a:t>regulatory control.</a:t>
            </a:r>
          </a:p>
          <a:p>
            <a:endParaRPr lang="en-US" dirty="0"/>
          </a:p>
          <a:p>
            <a:r>
              <a:rPr lang="en-US" dirty="0"/>
              <a:t>OT is often used to describe the combination of new Operational Technology and conventional ICS systems.</a:t>
            </a:r>
          </a:p>
          <a:p>
            <a:endParaRPr lang="en-US" dirty="0"/>
          </a:p>
          <a:p>
            <a:r>
              <a:rPr lang="en-US" dirty="0"/>
              <a:t>Control Engineers often retain the conventional Industrial Control System (ICS) term, and use the OT definition only for applications that include IT infrastructure.  This was the original Gartner definition of OT, but this is awkward, as it does not identify what professional skills are required.  </a:t>
            </a:r>
          </a:p>
          <a:p>
            <a:endParaRPr lang="en-US" dirty="0"/>
          </a:p>
          <a:p>
            <a:r>
              <a:rPr lang="en-US" dirty="0"/>
              <a:t>PERA prefers to use the OT term for systems where Control Systems and IT professionals work together.  In this case, Control Engineers are responsible for ICS, IT Specialists are responsible for IT systems, and OT systems by definition require them to work together.</a:t>
            </a:r>
          </a:p>
          <a:p>
            <a:endParaRPr lang="en-US" dirty="0"/>
          </a:p>
          <a:p>
            <a:endParaRPr lang="en-US" dirty="0"/>
          </a:p>
        </p:txBody>
      </p:sp>
      <p:sp>
        <p:nvSpPr>
          <p:cNvPr id="4" name="Slide Number Placeholder 3"/>
          <p:cNvSpPr>
            <a:spLocks noGrp="1"/>
          </p:cNvSpPr>
          <p:nvPr>
            <p:ph type="sldNum" sz="quarter" idx="5"/>
          </p:nvPr>
        </p:nvSpPr>
        <p:spPr/>
        <p:txBody>
          <a:bodyPr/>
          <a:lstStyle/>
          <a:p>
            <a:fld id="{0FDC63F9-AE46-4D1C-BB44-41C92F2D01CA}" type="slidenum">
              <a:rPr lang="en-US" smtClean="0"/>
              <a:pPr/>
              <a:t>6</a:t>
            </a:fld>
            <a:endParaRPr lang="en-US" dirty="0"/>
          </a:p>
        </p:txBody>
      </p:sp>
    </p:spTree>
    <p:extLst>
      <p:ext uri="{BB962C8B-B14F-4D97-AF65-F5344CB8AC3E}">
        <p14:creationId xmlns:p14="http://schemas.microsoft.com/office/powerpoint/2010/main" val="36314590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79450" y="550863"/>
            <a:ext cx="5956300" cy="3351212"/>
          </a:xfrm>
        </p:spPr>
      </p:sp>
      <p:sp>
        <p:nvSpPr>
          <p:cNvPr id="3" name="Notes Placeholder 2"/>
          <p:cNvSpPr>
            <a:spLocks noGrp="1"/>
          </p:cNvSpPr>
          <p:nvPr>
            <p:ph type="body" idx="1"/>
          </p:nvPr>
        </p:nvSpPr>
        <p:spPr/>
        <p:txBody>
          <a:bodyPr/>
          <a:lstStyle/>
          <a:p>
            <a:endParaRPr lang="en-US" dirty="0"/>
          </a:p>
          <a:p>
            <a:r>
              <a:rPr lang="en-US" dirty="0"/>
              <a:t>OT and IT applications exist at all levels of the Enterprise.  The Risks associated with each application determine what Skills are needed to mitigate those Risks to meet company standards.</a:t>
            </a:r>
          </a:p>
          <a:p>
            <a:endParaRPr lang="en-US" dirty="0"/>
          </a:p>
          <a:p>
            <a:r>
              <a:rPr lang="en-US" dirty="0"/>
              <a:t>Required Engineering skills might include Control Engineers,  Industrial Network Engineers, Electrical Engineers, etc.</a:t>
            </a:r>
          </a:p>
          <a:p>
            <a:endParaRPr lang="en-US" dirty="0"/>
          </a:p>
          <a:p>
            <a:r>
              <a:rPr lang="en-US" dirty="0"/>
              <a:t>Engineering skills may be needed where:</a:t>
            </a:r>
          </a:p>
          <a:p>
            <a:pPr marL="171450" indent="-171450">
              <a:buFont typeface="Arial" panose="020B0604020202020204" pitchFamily="34" charset="0"/>
              <a:buChar char="•"/>
            </a:pPr>
            <a:r>
              <a:rPr lang="en-US" dirty="0"/>
              <a:t>Failures have severe consequences (at any level in the Enterprise Architecture.  For example:</a:t>
            </a:r>
            <a:br>
              <a:rPr lang="en-US" dirty="0"/>
            </a:br>
            <a:r>
              <a:rPr lang="en-US" dirty="0"/>
              <a:t>	(OT) Control and optimization of reactors, compressors, or other hazardous equipment</a:t>
            </a:r>
            <a:br>
              <a:rPr lang="en-US" dirty="0"/>
            </a:br>
            <a:r>
              <a:rPr lang="en-US" dirty="0"/>
              <a:t>	(IT) Continuous Environmental Monitoring Systems (CEMS) that may result in fines and/or plant shutdown.</a:t>
            </a:r>
          </a:p>
          <a:p>
            <a:pPr marL="171450" indent="-171450">
              <a:buFont typeface="Arial" panose="020B0604020202020204" pitchFamily="34" charset="0"/>
              <a:buChar char="•"/>
            </a:pPr>
            <a:r>
              <a:rPr lang="en-US" dirty="0"/>
              <a:t>Special equipment and network design are required for hazardous areas (e.g., Industrial networks, firewalls, etc.).</a:t>
            </a:r>
          </a:p>
          <a:p>
            <a:endParaRPr lang="en-US" dirty="0"/>
          </a:p>
        </p:txBody>
      </p:sp>
      <p:sp>
        <p:nvSpPr>
          <p:cNvPr id="4" name="Slide Number Placeholder 3"/>
          <p:cNvSpPr>
            <a:spLocks noGrp="1"/>
          </p:cNvSpPr>
          <p:nvPr>
            <p:ph type="sldNum" sz="quarter" idx="5"/>
          </p:nvPr>
        </p:nvSpPr>
        <p:spPr/>
        <p:txBody>
          <a:bodyPr/>
          <a:lstStyle/>
          <a:p>
            <a:fld id="{0FDC63F9-AE46-4D1C-BB44-41C92F2D01CA}" type="slidenum">
              <a:rPr lang="en-US" smtClean="0"/>
              <a:pPr/>
              <a:t>7</a:t>
            </a:fld>
            <a:endParaRPr lang="en-US" dirty="0"/>
          </a:p>
        </p:txBody>
      </p:sp>
    </p:spTree>
    <p:extLst>
      <p:ext uri="{BB962C8B-B14F-4D97-AF65-F5344CB8AC3E}">
        <p14:creationId xmlns:p14="http://schemas.microsoft.com/office/powerpoint/2010/main" val="26136742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79450" y="550863"/>
            <a:ext cx="5956300" cy="3351212"/>
          </a:xfrm>
        </p:spPr>
      </p:sp>
      <p:sp>
        <p:nvSpPr>
          <p:cNvPr id="3" name="Notes Placeholder 2"/>
          <p:cNvSpPr>
            <a:spLocks noGrp="1"/>
          </p:cNvSpPr>
          <p:nvPr>
            <p:ph type="body" idx="1"/>
          </p:nvPr>
        </p:nvSpPr>
        <p:spPr/>
        <p:txBody>
          <a:bodyPr/>
          <a:lstStyle/>
          <a:p>
            <a:endParaRPr lang="en-US" dirty="0"/>
          </a:p>
          <a:p>
            <a:pPr marL="285750" indent="-285750" eaLnBrk="1" hangingPunct="1">
              <a:spcBef>
                <a:spcPct val="0"/>
              </a:spcBef>
              <a:spcAft>
                <a:spcPct val="50000"/>
              </a:spcAft>
            </a:pPr>
            <a:r>
              <a:rPr lang="en-US" altLang="en-US" sz="1200" dirty="0">
                <a:solidFill>
                  <a:srgbClr val="000000"/>
                </a:solidFill>
              </a:rPr>
              <a:t>IT skills may be the best alternative to manage projects in plant areas such as warehouses, administration areas, research laboratories, computer centers, etc.</a:t>
            </a:r>
          </a:p>
          <a:p>
            <a:pPr marL="285750" indent="-285750" eaLnBrk="1" hangingPunct="1">
              <a:spcBef>
                <a:spcPct val="0"/>
              </a:spcBef>
              <a:spcAft>
                <a:spcPct val="50000"/>
              </a:spcAft>
            </a:pPr>
            <a:endParaRPr lang="en-US" altLang="en-US" sz="1200" dirty="0">
              <a:solidFill>
                <a:srgbClr val="000000"/>
              </a:solidFill>
            </a:endParaRPr>
          </a:p>
          <a:p>
            <a:pPr marL="285750" indent="-285750" eaLnBrk="1" hangingPunct="1">
              <a:spcBef>
                <a:spcPct val="0"/>
              </a:spcBef>
              <a:spcAft>
                <a:spcPct val="50000"/>
              </a:spcAft>
            </a:pPr>
            <a:r>
              <a:rPr lang="en-US" altLang="en-US" sz="1200" dirty="0">
                <a:solidFill>
                  <a:srgbClr val="000000"/>
                </a:solidFill>
              </a:rPr>
              <a:t> These IT skills might include specialists in Database Design and Operation, Commercial Networks, Data Security, etc.</a:t>
            </a:r>
          </a:p>
          <a:p>
            <a:pPr marL="285750" indent="-285750" eaLnBrk="1" hangingPunct="1">
              <a:spcBef>
                <a:spcPct val="0"/>
              </a:spcBef>
              <a:spcAft>
                <a:spcPct val="50000"/>
              </a:spcAft>
            </a:pPr>
            <a:endParaRPr lang="en-US" altLang="en-US" sz="1200" dirty="0">
              <a:solidFill>
                <a:srgbClr val="000000"/>
              </a:solidFill>
            </a:endParaRPr>
          </a:p>
          <a:p>
            <a:pPr marL="285750" indent="-285750" eaLnBrk="1" hangingPunct="1">
              <a:spcBef>
                <a:spcPct val="0"/>
              </a:spcBef>
              <a:spcAft>
                <a:spcPct val="50000"/>
              </a:spcAft>
            </a:pPr>
            <a:r>
              <a:rPr lang="en-US" altLang="en-US" sz="1200" dirty="0">
                <a:solidFill>
                  <a:srgbClr val="000000"/>
                </a:solidFill>
              </a:rPr>
              <a:t>IT or Commercial Telecom experts may be requested by Control Engineers to participate in the design and configuration of traditional Ethernet or cellular networks that form part of Industrial networks (e.g. Process Data Historians or cellular steam trap monitoring).  This is usually done through specifications written by IT and implemented by Control Systems.</a:t>
            </a:r>
          </a:p>
          <a:p>
            <a:pPr marL="285750" indent="-285750" eaLnBrk="1" hangingPunct="1">
              <a:spcBef>
                <a:spcPct val="0"/>
              </a:spcBef>
              <a:spcAft>
                <a:spcPct val="50000"/>
              </a:spcAft>
            </a:pPr>
            <a:endParaRPr lang="en-US" altLang="en-US" sz="1200" dirty="0">
              <a:solidFill>
                <a:srgbClr val="000000"/>
              </a:solidFill>
            </a:endParaRPr>
          </a:p>
          <a:p>
            <a:pPr marL="285750" indent="-285750" eaLnBrk="1" hangingPunct="1">
              <a:spcBef>
                <a:spcPct val="0"/>
              </a:spcBef>
              <a:spcAft>
                <a:spcPct val="50000"/>
              </a:spcAft>
            </a:pPr>
            <a:r>
              <a:rPr lang="en-US" altLang="en-US" sz="1200" dirty="0">
                <a:solidFill>
                  <a:srgbClr val="000000"/>
                </a:solidFill>
              </a:rPr>
              <a:t>Similarly, Control System Engineers may be requested to participate in the design of IT systems installed in hazardous industrial areas. </a:t>
            </a:r>
          </a:p>
          <a:p>
            <a:endParaRPr lang="en-US" dirty="0"/>
          </a:p>
        </p:txBody>
      </p:sp>
      <p:sp>
        <p:nvSpPr>
          <p:cNvPr id="4" name="Slide Number Placeholder 3"/>
          <p:cNvSpPr>
            <a:spLocks noGrp="1"/>
          </p:cNvSpPr>
          <p:nvPr>
            <p:ph type="sldNum" sz="quarter" idx="5"/>
          </p:nvPr>
        </p:nvSpPr>
        <p:spPr/>
        <p:txBody>
          <a:bodyPr/>
          <a:lstStyle/>
          <a:p>
            <a:fld id="{0FDC63F9-AE46-4D1C-BB44-41C92F2D01CA}" type="slidenum">
              <a:rPr lang="en-US" smtClean="0"/>
              <a:pPr/>
              <a:t>8</a:t>
            </a:fld>
            <a:endParaRPr lang="en-US" dirty="0"/>
          </a:p>
        </p:txBody>
      </p:sp>
    </p:spTree>
    <p:extLst>
      <p:ext uri="{BB962C8B-B14F-4D97-AF65-F5344CB8AC3E}">
        <p14:creationId xmlns:p14="http://schemas.microsoft.com/office/powerpoint/2010/main" val="18245174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79450" y="550863"/>
            <a:ext cx="5956300" cy="3351212"/>
          </a:xfrm>
        </p:spPr>
      </p:sp>
      <p:sp>
        <p:nvSpPr>
          <p:cNvPr id="3" name="Notes Placeholder 2"/>
          <p:cNvSpPr>
            <a:spLocks noGrp="1"/>
          </p:cNvSpPr>
          <p:nvPr>
            <p:ph type="body" idx="1"/>
          </p:nvPr>
        </p:nvSpPr>
        <p:spPr/>
        <p:txBody>
          <a:bodyPr/>
          <a:lstStyle/>
          <a:p>
            <a:endParaRPr lang="en-US" dirty="0"/>
          </a:p>
          <a:p>
            <a:r>
              <a:rPr lang="en-US" dirty="0"/>
              <a:t>Some large or particularly complex plant systems or applications may require ongoing participation of both Control Systems and IT experts.  Even larger facilities may require both IT and Control Systems teams.</a:t>
            </a:r>
            <a:br>
              <a:rPr lang="en-US" dirty="0"/>
            </a:br>
            <a:endParaRPr lang="en-US" dirty="0"/>
          </a:p>
          <a:p>
            <a:r>
              <a:rPr lang="en-US" dirty="0"/>
              <a:t> In these cases, Project Management or Plant Management will determine which discipline will lead the work.  If two individuals or teams are responsible, then no one is responsible.</a:t>
            </a:r>
            <a:br>
              <a:rPr lang="en-US" dirty="0"/>
            </a:br>
            <a:endParaRPr lang="en-US" dirty="0"/>
          </a:p>
          <a:p>
            <a:r>
              <a:rPr lang="en-US" dirty="0"/>
              <a:t>Industrial Telecom experts may be requested by Control Engineers to participate in the design and configuration of traditional Ethernet or cellular networks that form part of Industrial networks (e.g. Process Data Historians or cellular steam trap monitoring).  This is usually done through specifications written by IT and implemented by Control Systems.</a:t>
            </a:r>
            <a:br>
              <a:rPr lang="en-US" dirty="0"/>
            </a:br>
            <a:endParaRPr lang="en-US" dirty="0"/>
          </a:p>
          <a:p>
            <a:r>
              <a:rPr lang="en-US" dirty="0"/>
              <a:t>Similarly, Control System Engineers may be requested to participate in the design of IT systems installed in hazardous industrial areas. </a:t>
            </a:r>
          </a:p>
          <a:p>
            <a:endParaRPr lang="en-US" dirty="0"/>
          </a:p>
        </p:txBody>
      </p:sp>
      <p:sp>
        <p:nvSpPr>
          <p:cNvPr id="4" name="Slide Number Placeholder 3"/>
          <p:cNvSpPr>
            <a:spLocks noGrp="1"/>
          </p:cNvSpPr>
          <p:nvPr>
            <p:ph type="sldNum" sz="quarter" idx="5"/>
          </p:nvPr>
        </p:nvSpPr>
        <p:spPr/>
        <p:txBody>
          <a:bodyPr/>
          <a:lstStyle/>
          <a:p>
            <a:fld id="{0FDC63F9-AE46-4D1C-BB44-41C92F2D01CA}" type="slidenum">
              <a:rPr lang="en-US" smtClean="0"/>
              <a:pPr/>
              <a:t>9</a:t>
            </a:fld>
            <a:endParaRPr lang="en-US" dirty="0"/>
          </a:p>
        </p:txBody>
      </p:sp>
    </p:spTree>
    <p:extLst>
      <p:ext uri="{BB962C8B-B14F-4D97-AF65-F5344CB8AC3E}">
        <p14:creationId xmlns:p14="http://schemas.microsoft.com/office/powerpoint/2010/main" val="16135497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60419" name="Rectangle 3"/>
          <p:cNvSpPr>
            <a:spLocks noGrp="1" noChangeArrowheads="1"/>
          </p:cNvSpPr>
          <p:nvPr>
            <p:ph type="ctrTitle"/>
          </p:nvPr>
        </p:nvSpPr>
        <p:spPr bwMode="auto">
          <a:xfrm>
            <a:off x="1242398" y="1977552"/>
            <a:ext cx="7048501" cy="1371320"/>
          </a:xfrm>
        </p:spPr>
        <p:txBody>
          <a:bodyPr/>
          <a:lstStyle>
            <a:lvl1pPr algn="ctr">
              <a:defRPr sz="3177">
                <a:solidFill>
                  <a:srgbClr val="002060"/>
                </a:solidFill>
              </a:defRPr>
            </a:lvl1pPr>
          </a:lstStyle>
          <a:p>
            <a:pPr lvl="0"/>
            <a:r>
              <a:rPr lang="en-US" altLang="en-US" noProof="0" dirty="0"/>
              <a:t>Click to edit Master title style</a:t>
            </a:r>
          </a:p>
        </p:txBody>
      </p:sp>
      <p:sp>
        <p:nvSpPr>
          <p:cNvPr id="60420" name="Rectangle 4"/>
          <p:cNvSpPr>
            <a:spLocks noGrp="1" noChangeArrowheads="1"/>
          </p:cNvSpPr>
          <p:nvPr>
            <p:ph type="subTitle" idx="1"/>
          </p:nvPr>
        </p:nvSpPr>
        <p:spPr bwMode="auto">
          <a:xfrm>
            <a:off x="3879273" y="4496361"/>
            <a:ext cx="7048501" cy="1294279"/>
          </a:xfrm>
        </p:spPr>
        <p:txBody>
          <a:bodyPr/>
          <a:lstStyle>
            <a:lvl1pPr marL="0" indent="0">
              <a:buFontTx/>
              <a:buNone/>
              <a:defRPr/>
            </a:lvl1pPr>
          </a:lstStyle>
          <a:p>
            <a:pPr lvl="0"/>
            <a:r>
              <a:rPr lang="en-US" altLang="en-US" noProof="0" dirty="0"/>
              <a:t>Click to edit Master subtitle style</a:t>
            </a:r>
          </a:p>
        </p:txBody>
      </p:sp>
      <p:sp>
        <p:nvSpPr>
          <p:cNvPr id="5" name="Date Placeholder 5">
            <a:extLst>
              <a:ext uri="{FF2B5EF4-FFF2-40B4-BE49-F238E27FC236}">
                <a16:creationId xmlns:a16="http://schemas.microsoft.com/office/drawing/2014/main" id="{F415BB7A-1662-4831-80E2-75EDF4639B6F}"/>
              </a:ext>
            </a:extLst>
          </p:cNvPr>
          <p:cNvSpPr>
            <a:spLocks noGrp="1" noChangeArrowheads="1"/>
          </p:cNvSpPr>
          <p:nvPr>
            <p:ph type="dt" sz="half" idx="10"/>
          </p:nvPr>
        </p:nvSpPr>
        <p:spPr bwMode="auto">
          <a:xfrm>
            <a:off x="3879273" y="6256274"/>
            <a:ext cx="2540000" cy="458041"/>
          </a:xfrm>
          <a:prstGeom prst="rect">
            <a:avLst/>
          </a:prstGeom>
        </p:spPr>
        <p:txBody>
          <a:bodyPr vert="horz" wrap="square" lIns="101870" tIns="50935" rIns="101870" bIns="50935" numCol="1" anchor="t" anchorCtr="0" compatLnSpc="1">
            <a:prstTxWarp prst="textNoShape">
              <a:avLst/>
            </a:prstTxWarp>
          </a:bodyPr>
          <a:lstStyle>
            <a:lvl1pPr defTabSz="899320">
              <a:defRPr lang="en-US" altLang="en-US" sz="1059" kern="1200" dirty="0">
                <a:solidFill>
                  <a:schemeClr val="tx1"/>
                </a:solidFill>
                <a:latin typeface="Abadi" panose="020B0604020104020204" pitchFamily="34" charset="0"/>
                <a:ea typeface="+mn-ea"/>
                <a:cs typeface="+mn-cs"/>
              </a:defRPr>
            </a:lvl1pPr>
          </a:lstStyle>
          <a:p>
            <a:pPr>
              <a:defRPr/>
            </a:pPr>
            <a:endParaRPr lang="en-US" dirty="0"/>
          </a:p>
        </p:txBody>
      </p:sp>
      <p:sp>
        <p:nvSpPr>
          <p:cNvPr id="6" name="Slide Number Placeholder 6">
            <a:extLst>
              <a:ext uri="{FF2B5EF4-FFF2-40B4-BE49-F238E27FC236}">
                <a16:creationId xmlns:a16="http://schemas.microsoft.com/office/drawing/2014/main" id="{609B4D88-08EA-41F5-A2BD-84F92E54B182}"/>
              </a:ext>
            </a:extLst>
          </p:cNvPr>
          <p:cNvSpPr>
            <a:spLocks noGrp="1" noChangeArrowheads="1"/>
          </p:cNvSpPr>
          <p:nvPr>
            <p:ph type="sldNum" sz="quarter" idx="11"/>
          </p:nvPr>
        </p:nvSpPr>
        <p:spPr bwMode="black">
          <a:xfrm>
            <a:off x="8927577" y="6266890"/>
            <a:ext cx="2540000" cy="458041"/>
          </a:xfrm>
          <a:prstGeom prst="rect">
            <a:avLst/>
          </a:prstGeom>
        </p:spPr>
        <p:txBody>
          <a:bodyPr vert="horz" wrap="square" lIns="101870" tIns="50935" rIns="101870" bIns="50935" numCol="1" anchor="t" anchorCtr="0" compatLnSpc="1">
            <a:prstTxWarp prst="textNoShape">
              <a:avLst/>
            </a:prstTxWarp>
          </a:bodyPr>
          <a:lstStyle>
            <a:lvl1pPr algn="r" defTabSz="899320">
              <a:defRPr sz="971">
                <a:latin typeface="Arial" panose="020B0604020202020204" pitchFamily="34" charset="0"/>
              </a:defRPr>
            </a:lvl1pPr>
          </a:lstStyle>
          <a:p>
            <a:pPr>
              <a:defRPr/>
            </a:pPr>
            <a:fld id="{3F9BFECF-A7EE-41A2-85EB-1E98BD6C3CFB}" type="slidenum">
              <a:rPr lang="en-US" altLang="en-US"/>
              <a:pPr>
                <a:defRPr/>
              </a:pPr>
              <a:t>‹#›</a:t>
            </a:fld>
            <a:endParaRPr lang="en-US" altLang="en-US" dirty="0"/>
          </a:p>
        </p:txBody>
      </p:sp>
      <p:pic>
        <p:nvPicPr>
          <p:cNvPr id="3" name="Picture 2" descr="A diagram of a diagram&#10;&#10;Description automatically generated with medium confidence">
            <a:extLst>
              <a:ext uri="{FF2B5EF4-FFF2-40B4-BE49-F238E27FC236}">
                <a16:creationId xmlns:a16="http://schemas.microsoft.com/office/drawing/2014/main" id="{461098F5-F551-793F-7B9D-0D40E9E4A7F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27030" y="261016"/>
            <a:ext cx="953000" cy="893414"/>
          </a:xfrm>
          <a:prstGeom prst="rect">
            <a:avLst/>
          </a:prstGeom>
        </p:spPr>
      </p:pic>
    </p:spTree>
    <p:custDataLst>
      <p:tags r:id="rId1"/>
    </p:custDataLst>
    <p:extLst>
      <p:ext uri="{BB962C8B-B14F-4D97-AF65-F5344CB8AC3E}">
        <p14:creationId xmlns:p14="http://schemas.microsoft.com/office/powerpoint/2010/main" val="36239143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5A0861E-9565-C19A-A22B-232780D49580}"/>
              </a:ext>
            </a:extLst>
          </p:cNvPr>
          <p:cNvSpPr>
            <a:spLocks noGrp="1"/>
          </p:cNvSpPr>
          <p:nvPr>
            <p:ph type="dt" sz="half" idx="10"/>
          </p:nvPr>
        </p:nvSpPr>
        <p:spPr/>
        <p:txBody>
          <a:bodyPr/>
          <a:lstStyle/>
          <a:p>
            <a:fld id="{75F8D6AE-4437-4473-9449-CFC432BAC0A3}" type="datetimeFigureOut">
              <a:rPr lang="en-US" smtClean="0"/>
              <a:t>8/4/2026</a:t>
            </a:fld>
            <a:endParaRPr lang="en-US"/>
          </a:p>
        </p:txBody>
      </p:sp>
      <p:sp>
        <p:nvSpPr>
          <p:cNvPr id="3" name="Footer Placeholder 2">
            <a:extLst>
              <a:ext uri="{FF2B5EF4-FFF2-40B4-BE49-F238E27FC236}">
                <a16:creationId xmlns:a16="http://schemas.microsoft.com/office/drawing/2014/main" id="{D4A49C78-2590-101E-1A98-87A494A954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F98F871-846E-0C84-CF6D-B90293C1D80E}"/>
              </a:ext>
            </a:extLst>
          </p:cNvPr>
          <p:cNvSpPr>
            <a:spLocks noGrp="1"/>
          </p:cNvSpPr>
          <p:nvPr>
            <p:ph type="sldNum" sz="quarter" idx="12"/>
          </p:nvPr>
        </p:nvSpPr>
        <p:spPr/>
        <p:txBody>
          <a:bodyPr/>
          <a:lstStyle/>
          <a:p>
            <a:fld id="{A7F83B6A-93BD-4D01-A3DB-20BFE661BA76}" type="slidenum">
              <a:rPr lang="en-US" smtClean="0"/>
              <a:t>‹#›</a:t>
            </a:fld>
            <a:endParaRPr lang="en-US"/>
          </a:p>
        </p:txBody>
      </p:sp>
    </p:spTree>
    <p:extLst>
      <p:ext uri="{BB962C8B-B14F-4D97-AF65-F5344CB8AC3E}">
        <p14:creationId xmlns:p14="http://schemas.microsoft.com/office/powerpoint/2010/main" val="2142807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3105" y="301887"/>
            <a:ext cx="9938713" cy="537882"/>
          </a:xfrm>
        </p:spPr>
        <p:txBody>
          <a:bodyPr/>
          <a:lstStyle>
            <a:lvl1pPr algn="ctr">
              <a:defRPr/>
            </a:lvl1pPr>
          </a:lstStyle>
          <a:p>
            <a:r>
              <a:rPr lang="en-US" dirty="0"/>
              <a:t>Click to edit Master title style</a:t>
            </a:r>
          </a:p>
        </p:txBody>
      </p:sp>
      <p:sp>
        <p:nvSpPr>
          <p:cNvPr id="3" name="Content Placeholder 2"/>
          <p:cNvSpPr>
            <a:spLocks noGrp="1"/>
          </p:cNvSpPr>
          <p:nvPr>
            <p:ph idx="1"/>
          </p:nvPr>
        </p:nvSpPr>
        <p:spPr>
          <a:xfrm>
            <a:off x="683107" y="1344706"/>
            <a:ext cx="10776247" cy="46490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ustDataLst>
      <p:tags r:id="rId1"/>
    </p:custDataLst>
    <p:extLst>
      <p:ext uri="{BB962C8B-B14F-4D97-AF65-F5344CB8AC3E}">
        <p14:creationId xmlns:p14="http://schemas.microsoft.com/office/powerpoint/2010/main" val="26824685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47943" y="251460"/>
            <a:ext cx="9259314" cy="908350"/>
          </a:xfrm>
        </p:spPr>
        <p:txBody>
          <a:bodyPr/>
          <a:lstStyle>
            <a:lvl1pPr algn="ctr">
              <a:defRPr/>
            </a:lvl1pPr>
          </a:lstStyle>
          <a:p>
            <a:r>
              <a:rPr lang="en-US" dirty="0"/>
              <a:t>Click to edit Master title style</a:t>
            </a:r>
          </a:p>
        </p:txBody>
      </p:sp>
      <p:sp>
        <p:nvSpPr>
          <p:cNvPr id="3" name="Text Placeholder 2"/>
          <p:cNvSpPr>
            <a:spLocks noGrp="1"/>
          </p:cNvSpPr>
          <p:nvPr>
            <p:ph type="body" idx="1"/>
          </p:nvPr>
        </p:nvSpPr>
        <p:spPr>
          <a:xfrm>
            <a:off x="947942" y="1503111"/>
            <a:ext cx="5049922" cy="823632"/>
          </a:xfrm>
        </p:spPr>
        <p:txBody>
          <a:bodyPr anchor="b"/>
          <a:lstStyle>
            <a:lvl1pPr marL="0" indent="0">
              <a:buNone/>
              <a:defRPr sz="2118" b="1"/>
            </a:lvl1pPr>
            <a:lvl2pPr marL="403433" indent="0">
              <a:buNone/>
              <a:defRPr sz="1765" b="1"/>
            </a:lvl2pPr>
            <a:lvl3pPr marL="806867" indent="0">
              <a:buNone/>
              <a:defRPr sz="1588" b="1"/>
            </a:lvl3pPr>
            <a:lvl4pPr marL="1210300" indent="0">
              <a:buNone/>
              <a:defRPr sz="1412" b="1"/>
            </a:lvl4pPr>
            <a:lvl5pPr marL="1613733" indent="0">
              <a:buNone/>
              <a:defRPr sz="1412" b="1"/>
            </a:lvl5pPr>
            <a:lvl6pPr marL="2017166" indent="0">
              <a:buNone/>
              <a:defRPr sz="1412" b="1"/>
            </a:lvl6pPr>
            <a:lvl7pPr marL="2420600" indent="0">
              <a:buNone/>
              <a:defRPr sz="1412" b="1"/>
            </a:lvl7pPr>
            <a:lvl8pPr marL="2824033" indent="0">
              <a:buNone/>
              <a:defRPr sz="1412" b="1"/>
            </a:lvl8pPr>
            <a:lvl9pPr marL="3227466" indent="0">
              <a:buNone/>
              <a:defRPr sz="1412" b="1"/>
            </a:lvl9pPr>
          </a:lstStyle>
          <a:p>
            <a:pPr lvl="0"/>
            <a:r>
              <a:rPr lang="en-US" dirty="0"/>
              <a:t>Click to edit Master text styles</a:t>
            </a:r>
          </a:p>
        </p:txBody>
      </p:sp>
      <p:sp>
        <p:nvSpPr>
          <p:cNvPr id="4" name="Content Placeholder 3"/>
          <p:cNvSpPr>
            <a:spLocks noGrp="1"/>
          </p:cNvSpPr>
          <p:nvPr>
            <p:ph sz="half" idx="2" hasCustomPrompt="1"/>
          </p:nvPr>
        </p:nvSpPr>
        <p:spPr>
          <a:xfrm>
            <a:off x="947942" y="2326744"/>
            <a:ext cx="5049922" cy="3685335"/>
          </a:xfrm>
        </p:spPr>
        <p:txBody>
          <a:bodyPr/>
          <a:lstStyle>
            <a:lvl1pPr>
              <a:defRPr/>
            </a:lvl1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970" y="1503111"/>
            <a:ext cx="5181985" cy="823632"/>
          </a:xfrm>
        </p:spPr>
        <p:txBody>
          <a:bodyPr anchor="b"/>
          <a:lstStyle>
            <a:lvl1pPr marL="0" indent="0">
              <a:buNone/>
              <a:defRPr sz="2118" b="1"/>
            </a:lvl1pPr>
            <a:lvl2pPr marL="403433" indent="0">
              <a:buNone/>
              <a:defRPr sz="1765" b="1"/>
            </a:lvl2pPr>
            <a:lvl3pPr marL="806867" indent="0">
              <a:buNone/>
              <a:defRPr sz="1588" b="1"/>
            </a:lvl3pPr>
            <a:lvl4pPr marL="1210300" indent="0">
              <a:buNone/>
              <a:defRPr sz="1412" b="1"/>
            </a:lvl4pPr>
            <a:lvl5pPr marL="1613733" indent="0">
              <a:buNone/>
              <a:defRPr sz="1412" b="1"/>
            </a:lvl5pPr>
            <a:lvl6pPr marL="2017166" indent="0">
              <a:buNone/>
              <a:defRPr sz="1412" b="1"/>
            </a:lvl6pPr>
            <a:lvl7pPr marL="2420600" indent="0">
              <a:buNone/>
              <a:defRPr sz="1412" b="1"/>
            </a:lvl7pPr>
            <a:lvl8pPr marL="2824033" indent="0">
              <a:buNone/>
              <a:defRPr sz="1412" b="1"/>
            </a:lvl8pPr>
            <a:lvl9pPr marL="3227466" indent="0">
              <a:buNone/>
              <a:defRPr sz="1412" b="1"/>
            </a:lvl9pPr>
          </a:lstStyle>
          <a:p>
            <a:pPr lvl="0"/>
            <a:r>
              <a:rPr lang="en-US"/>
              <a:t>Click to edit Master text styles</a:t>
            </a:r>
          </a:p>
        </p:txBody>
      </p:sp>
      <p:sp>
        <p:nvSpPr>
          <p:cNvPr id="6" name="Content Placeholder 5"/>
          <p:cNvSpPr>
            <a:spLocks noGrp="1"/>
          </p:cNvSpPr>
          <p:nvPr>
            <p:ph sz="quarter" idx="4" hasCustomPrompt="1"/>
          </p:nvPr>
        </p:nvSpPr>
        <p:spPr>
          <a:xfrm>
            <a:off x="6172970" y="2326744"/>
            <a:ext cx="5181985" cy="3685335"/>
          </a:xfrm>
        </p:spPr>
        <p:txBody>
          <a:bodyPr/>
          <a:lstStyle>
            <a:lvl1pPr>
              <a:defRPr/>
            </a:lvl1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custDataLst>
      <p:tags r:id="rId1"/>
    </p:custDataLst>
    <p:extLst>
      <p:ext uri="{BB962C8B-B14F-4D97-AF65-F5344CB8AC3E}">
        <p14:creationId xmlns:p14="http://schemas.microsoft.com/office/powerpoint/2010/main" val="10908097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8958524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6278" y="268941"/>
            <a:ext cx="9200978" cy="605118"/>
          </a:xfrm>
        </p:spPr>
        <p:txBody>
          <a:bodyPr anchor="b"/>
          <a:lstStyle>
            <a:lvl1pPr>
              <a:defRPr sz="2824"/>
            </a:lvl1pPr>
          </a:lstStyle>
          <a:p>
            <a:r>
              <a:rPr lang="en-US" dirty="0"/>
              <a:t>Click to edit Master title style</a:t>
            </a:r>
          </a:p>
        </p:txBody>
      </p:sp>
      <p:sp>
        <p:nvSpPr>
          <p:cNvPr id="3" name="Content Placeholder 2"/>
          <p:cNvSpPr>
            <a:spLocks noGrp="1"/>
          </p:cNvSpPr>
          <p:nvPr>
            <p:ph idx="1"/>
          </p:nvPr>
        </p:nvSpPr>
        <p:spPr>
          <a:xfrm>
            <a:off x="5183910" y="1479176"/>
            <a:ext cx="6171046" cy="4571999"/>
          </a:xfrm>
        </p:spPr>
        <p:txBody>
          <a:bodyPr/>
          <a:lstStyle>
            <a:lvl1pPr>
              <a:defRPr sz="2824"/>
            </a:lvl1pPr>
            <a:lvl2pPr>
              <a:defRPr sz="2471"/>
            </a:lvl2pPr>
            <a:lvl3pPr>
              <a:defRPr sz="2118"/>
            </a:lvl3pPr>
            <a:lvl4pPr>
              <a:defRPr sz="1765"/>
            </a:lvl4pPr>
            <a:lvl5pPr>
              <a:defRPr sz="1765"/>
            </a:lvl5pPr>
            <a:lvl6pPr>
              <a:defRPr sz="1765"/>
            </a:lvl6pPr>
            <a:lvl7pPr>
              <a:defRPr sz="1765"/>
            </a:lvl7pPr>
            <a:lvl8pPr>
              <a:defRPr sz="1765"/>
            </a:lvl8pPr>
            <a:lvl9pPr>
              <a:defRPr sz="1765"/>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1013980" y="1479176"/>
            <a:ext cx="3933152" cy="4572000"/>
          </a:xfrm>
        </p:spPr>
        <p:txBody>
          <a:bodyPr/>
          <a:lstStyle>
            <a:lvl1pPr marL="0" indent="0">
              <a:buNone/>
              <a:defRPr sz="1412"/>
            </a:lvl1pPr>
            <a:lvl2pPr marL="403433" indent="0">
              <a:buNone/>
              <a:defRPr sz="1235"/>
            </a:lvl2pPr>
            <a:lvl3pPr marL="806867" indent="0">
              <a:buNone/>
              <a:defRPr sz="1059"/>
            </a:lvl3pPr>
            <a:lvl4pPr marL="1210300" indent="0">
              <a:buNone/>
              <a:defRPr sz="882"/>
            </a:lvl4pPr>
            <a:lvl5pPr marL="1613733" indent="0">
              <a:buNone/>
              <a:defRPr sz="882"/>
            </a:lvl5pPr>
            <a:lvl6pPr marL="2017166" indent="0">
              <a:buNone/>
              <a:defRPr sz="882"/>
            </a:lvl6pPr>
            <a:lvl7pPr marL="2420600" indent="0">
              <a:buNone/>
              <a:defRPr sz="882"/>
            </a:lvl7pPr>
            <a:lvl8pPr marL="2824033" indent="0">
              <a:buNone/>
              <a:defRPr sz="882"/>
            </a:lvl8pPr>
            <a:lvl9pPr marL="3227466" indent="0">
              <a:buNone/>
              <a:defRPr sz="882"/>
            </a:lvl9pPr>
          </a:lstStyle>
          <a:p>
            <a:pPr lvl="0"/>
            <a:r>
              <a:rPr lang="en-US" dirty="0"/>
              <a:t>Click to edit Master text styles</a:t>
            </a:r>
          </a:p>
        </p:txBody>
      </p:sp>
    </p:spTree>
    <p:custDataLst>
      <p:tags r:id="rId1"/>
    </p:custDataLst>
    <p:extLst>
      <p:ext uri="{BB962C8B-B14F-4D97-AF65-F5344CB8AC3E}">
        <p14:creationId xmlns:p14="http://schemas.microsoft.com/office/powerpoint/2010/main" val="1057579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45756-FD1A-D2B5-E75E-0C500B0952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D005F3-0D94-0F66-6A0A-60B804D54E6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4858C5-6FCE-E976-BD4F-1A228159A714}"/>
              </a:ext>
            </a:extLst>
          </p:cNvPr>
          <p:cNvSpPr>
            <a:spLocks noGrp="1"/>
          </p:cNvSpPr>
          <p:nvPr>
            <p:ph type="dt" sz="half" idx="10"/>
          </p:nvPr>
        </p:nvSpPr>
        <p:spPr/>
        <p:txBody>
          <a:bodyPr/>
          <a:lstStyle/>
          <a:p>
            <a:fld id="{75F8D6AE-4437-4473-9449-CFC432BAC0A3}" type="datetimeFigureOut">
              <a:rPr lang="en-US" smtClean="0"/>
              <a:t>8/4/2026</a:t>
            </a:fld>
            <a:endParaRPr lang="en-US"/>
          </a:p>
        </p:txBody>
      </p:sp>
      <p:sp>
        <p:nvSpPr>
          <p:cNvPr id="5" name="Footer Placeholder 4">
            <a:extLst>
              <a:ext uri="{FF2B5EF4-FFF2-40B4-BE49-F238E27FC236}">
                <a16:creationId xmlns:a16="http://schemas.microsoft.com/office/drawing/2014/main" id="{CC3F86E8-DF1B-0497-AE1B-DCF7648195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75EF32-E325-85C6-700C-412C19AED6B0}"/>
              </a:ext>
            </a:extLst>
          </p:cNvPr>
          <p:cNvSpPr>
            <a:spLocks noGrp="1"/>
          </p:cNvSpPr>
          <p:nvPr>
            <p:ph type="sldNum" sz="quarter" idx="12"/>
          </p:nvPr>
        </p:nvSpPr>
        <p:spPr/>
        <p:txBody>
          <a:bodyPr/>
          <a:lstStyle/>
          <a:p>
            <a:fld id="{A7F83B6A-93BD-4D01-A3DB-20BFE661BA76}" type="slidenum">
              <a:rPr lang="en-US" smtClean="0"/>
              <a:t>‹#›</a:t>
            </a:fld>
            <a:endParaRPr lang="en-US"/>
          </a:p>
        </p:txBody>
      </p:sp>
    </p:spTree>
    <p:extLst>
      <p:ext uri="{BB962C8B-B14F-4D97-AF65-F5344CB8AC3E}">
        <p14:creationId xmlns:p14="http://schemas.microsoft.com/office/powerpoint/2010/main" val="3619138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FF3BB-535E-8C73-5E6C-9A477E771A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5DC9C68-6B91-4C6E-FB73-B57781EEDAA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FE342FE-0EF2-54F2-7072-E98F2A66699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42D7D35-0F3B-7F98-B0F4-DF8B1913ED72}"/>
              </a:ext>
            </a:extLst>
          </p:cNvPr>
          <p:cNvSpPr>
            <a:spLocks noGrp="1"/>
          </p:cNvSpPr>
          <p:nvPr>
            <p:ph type="dt" sz="half" idx="10"/>
          </p:nvPr>
        </p:nvSpPr>
        <p:spPr/>
        <p:txBody>
          <a:bodyPr/>
          <a:lstStyle/>
          <a:p>
            <a:fld id="{75F8D6AE-4437-4473-9449-CFC432BAC0A3}" type="datetimeFigureOut">
              <a:rPr lang="en-US" smtClean="0"/>
              <a:t>8/4/2026</a:t>
            </a:fld>
            <a:endParaRPr lang="en-US"/>
          </a:p>
        </p:txBody>
      </p:sp>
      <p:sp>
        <p:nvSpPr>
          <p:cNvPr id="6" name="Footer Placeholder 5">
            <a:extLst>
              <a:ext uri="{FF2B5EF4-FFF2-40B4-BE49-F238E27FC236}">
                <a16:creationId xmlns:a16="http://schemas.microsoft.com/office/drawing/2014/main" id="{763D504B-B5D8-ABCF-3FEE-5F787DA23CF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798EA96-A998-4CF6-4673-1D67EB98FC3F}"/>
              </a:ext>
            </a:extLst>
          </p:cNvPr>
          <p:cNvSpPr>
            <a:spLocks noGrp="1"/>
          </p:cNvSpPr>
          <p:nvPr>
            <p:ph type="sldNum" sz="quarter" idx="12"/>
          </p:nvPr>
        </p:nvSpPr>
        <p:spPr/>
        <p:txBody>
          <a:bodyPr/>
          <a:lstStyle/>
          <a:p>
            <a:fld id="{A7F83B6A-93BD-4D01-A3DB-20BFE661BA76}" type="slidenum">
              <a:rPr lang="en-US" smtClean="0"/>
              <a:t>‹#›</a:t>
            </a:fld>
            <a:endParaRPr lang="en-US"/>
          </a:p>
        </p:txBody>
      </p:sp>
    </p:spTree>
    <p:extLst>
      <p:ext uri="{BB962C8B-B14F-4D97-AF65-F5344CB8AC3E}">
        <p14:creationId xmlns:p14="http://schemas.microsoft.com/office/powerpoint/2010/main" val="3480913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99777B-8347-EB53-B764-BCCE842C7F2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B952379-D25D-5AD0-A426-88E8B9E4EE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53926C7-AE77-289A-A490-78DDF95269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90AA264-B82D-31CA-F8C2-5BA0900062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D46AE47-0EEE-CE04-D0B5-B637E2C3886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BE464F2-4A9D-DC7A-23C1-F13EB89C3B7B}"/>
              </a:ext>
            </a:extLst>
          </p:cNvPr>
          <p:cNvSpPr>
            <a:spLocks noGrp="1"/>
          </p:cNvSpPr>
          <p:nvPr>
            <p:ph type="dt" sz="half" idx="10"/>
          </p:nvPr>
        </p:nvSpPr>
        <p:spPr/>
        <p:txBody>
          <a:bodyPr/>
          <a:lstStyle/>
          <a:p>
            <a:fld id="{75F8D6AE-4437-4473-9449-CFC432BAC0A3}" type="datetimeFigureOut">
              <a:rPr lang="en-US" smtClean="0"/>
              <a:t>8/4/2026</a:t>
            </a:fld>
            <a:endParaRPr lang="en-US"/>
          </a:p>
        </p:txBody>
      </p:sp>
      <p:sp>
        <p:nvSpPr>
          <p:cNvPr id="8" name="Footer Placeholder 7">
            <a:extLst>
              <a:ext uri="{FF2B5EF4-FFF2-40B4-BE49-F238E27FC236}">
                <a16:creationId xmlns:a16="http://schemas.microsoft.com/office/drawing/2014/main" id="{9DB491AA-49D2-51B4-AB9F-982533C00FC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5C19285-774D-E16C-8F9B-2DC5FB314975}"/>
              </a:ext>
            </a:extLst>
          </p:cNvPr>
          <p:cNvSpPr>
            <a:spLocks noGrp="1"/>
          </p:cNvSpPr>
          <p:nvPr>
            <p:ph type="sldNum" sz="quarter" idx="12"/>
          </p:nvPr>
        </p:nvSpPr>
        <p:spPr/>
        <p:txBody>
          <a:bodyPr/>
          <a:lstStyle/>
          <a:p>
            <a:fld id="{A7F83B6A-93BD-4D01-A3DB-20BFE661BA76}" type="slidenum">
              <a:rPr lang="en-US" smtClean="0"/>
              <a:t>‹#›</a:t>
            </a:fld>
            <a:endParaRPr lang="en-US"/>
          </a:p>
        </p:txBody>
      </p:sp>
    </p:spTree>
    <p:extLst>
      <p:ext uri="{BB962C8B-B14F-4D97-AF65-F5344CB8AC3E}">
        <p14:creationId xmlns:p14="http://schemas.microsoft.com/office/powerpoint/2010/main" val="893023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8D409-A116-D876-E47C-D32A495026AA}"/>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A7F6CB51-EF04-CF92-6823-5911FBDB95EA}"/>
              </a:ext>
            </a:extLst>
          </p:cNvPr>
          <p:cNvSpPr>
            <a:spLocks noGrp="1"/>
          </p:cNvSpPr>
          <p:nvPr>
            <p:ph type="dt" sz="half" idx="10"/>
          </p:nvPr>
        </p:nvSpPr>
        <p:spPr/>
        <p:txBody>
          <a:bodyPr/>
          <a:lstStyle/>
          <a:p>
            <a:fld id="{75F8D6AE-4437-4473-9449-CFC432BAC0A3}" type="datetimeFigureOut">
              <a:rPr lang="en-US" smtClean="0"/>
              <a:t>8/4/2026</a:t>
            </a:fld>
            <a:endParaRPr lang="en-US"/>
          </a:p>
        </p:txBody>
      </p:sp>
      <p:sp>
        <p:nvSpPr>
          <p:cNvPr id="4" name="Footer Placeholder 3">
            <a:extLst>
              <a:ext uri="{FF2B5EF4-FFF2-40B4-BE49-F238E27FC236}">
                <a16:creationId xmlns:a16="http://schemas.microsoft.com/office/drawing/2014/main" id="{BECAC003-9BDB-27E9-48D8-F55887B357D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02C52FA-6BC3-A963-A857-86D4D214CA94}"/>
              </a:ext>
            </a:extLst>
          </p:cNvPr>
          <p:cNvSpPr>
            <a:spLocks noGrp="1"/>
          </p:cNvSpPr>
          <p:nvPr>
            <p:ph type="sldNum" sz="quarter" idx="12"/>
          </p:nvPr>
        </p:nvSpPr>
        <p:spPr/>
        <p:txBody>
          <a:bodyPr/>
          <a:lstStyle/>
          <a:p>
            <a:fld id="{A7F83B6A-93BD-4D01-A3DB-20BFE661BA76}" type="slidenum">
              <a:rPr lang="en-US" smtClean="0"/>
              <a:t>‹#›</a:t>
            </a:fld>
            <a:endParaRPr lang="en-US"/>
          </a:p>
        </p:txBody>
      </p:sp>
    </p:spTree>
    <p:extLst>
      <p:ext uri="{BB962C8B-B14F-4D97-AF65-F5344CB8AC3E}">
        <p14:creationId xmlns:p14="http://schemas.microsoft.com/office/powerpoint/2010/main" val="1907795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customXml" Target="../ink/ink1.xml"/><Relationship Id="rId3" Type="http://schemas.openxmlformats.org/officeDocument/2006/relationships/slideLayout" Target="../slideLayouts/slideLayout3.xml"/><Relationship Id="rId7" Type="http://schemas.openxmlformats.org/officeDocument/2006/relationships/tags" Target="../tags/tag1.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hyperlink" Target="https://creativecommons.org/share-your-work/cclicenses/" TargetMode="External"/><Relationship Id="rId5" Type="http://schemas.openxmlformats.org/officeDocument/2006/relationships/slideLayout" Target="../slideLayouts/slideLayout5.xml"/><Relationship Id="rId10" Type="http://schemas.openxmlformats.org/officeDocument/2006/relationships/image" Target="../media/image1.gif"/><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Rectangle 3">
            <a:extLst>
              <a:ext uri="{FF2B5EF4-FFF2-40B4-BE49-F238E27FC236}">
                <a16:creationId xmlns:a16="http://schemas.microsoft.com/office/drawing/2014/main" id="{6F6C7780-C851-4520-B02E-3053AE2CF5CD}"/>
              </a:ext>
            </a:extLst>
          </p:cNvPr>
          <p:cNvSpPr>
            <a:spLocks noGrp="1" noChangeArrowheads="1"/>
          </p:cNvSpPr>
          <p:nvPr>
            <p:ph type="title"/>
          </p:nvPr>
        </p:nvSpPr>
        <p:spPr bwMode="black">
          <a:xfrm>
            <a:off x="993072" y="293711"/>
            <a:ext cx="9536383" cy="537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870" tIns="50935" rIns="101870" bIns="50935" numCol="1" anchor="t" anchorCtr="0" compatLnSpc="1">
            <a:prstTxWarp prst="textNoShape">
              <a:avLst/>
            </a:prstTxWarp>
          </a:bodyPr>
          <a:lstStyle/>
          <a:p>
            <a:pPr lvl="0"/>
            <a:r>
              <a:rPr lang="en-US" altLang="en-US" dirty="0"/>
              <a:t>Click to edit Master title style</a:t>
            </a:r>
          </a:p>
        </p:txBody>
      </p:sp>
      <p:sp>
        <p:nvSpPr>
          <p:cNvPr id="1028" name="Rectangle 4">
            <a:extLst>
              <a:ext uri="{FF2B5EF4-FFF2-40B4-BE49-F238E27FC236}">
                <a16:creationId xmlns:a16="http://schemas.microsoft.com/office/drawing/2014/main" id="{BFE21187-D957-4EBC-A84A-B0E3991B5A2F}"/>
              </a:ext>
            </a:extLst>
          </p:cNvPr>
          <p:cNvSpPr>
            <a:spLocks noGrp="1" noChangeArrowheads="1"/>
          </p:cNvSpPr>
          <p:nvPr>
            <p:ph type="body" idx="1"/>
          </p:nvPr>
        </p:nvSpPr>
        <p:spPr bwMode="black">
          <a:xfrm>
            <a:off x="993071" y="1371320"/>
            <a:ext cx="10484779" cy="4649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870" tIns="50935" rIns="101870" bIns="50935"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29" name="Text Box 6">
            <a:extLst>
              <a:ext uri="{FF2B5EF4-FFF2-40B4-BE49-F238E27FC236}">
                <a16:creationId xmlns:a16="http://schemas.microsoft.com/office/drawing/2014/main" id="{F0633E3E-D016-4AD1-BB78-764691151E7F}"/>
              </a:ext>
            </a:extLst>
          </p:cNvPr>
          <p:cNvSpPr txBox="1">
            <a:spLocks noChangeArrowheads="1"/>
          </p:cNvSpPr>
          <p:nvPr userDrawn="1"/>
        </p:nvSpPr>
        <p:spPr bwMode="auto">
          <a:xfrm>
            <a:off x="11144593" y="6367321"/>
            <a:ext cx="711970" cy="309637"/>
          </a:xfrm>
          <a:prstGeom prst="rect">
            <a:avLst/>
          </a:prstGeom>
          <a:noFill/>
          <a:ln>
            <a:noFill/>
          </a:ln>
          <a:effectLst/>
        </p:spPr>
        <p:txBody>
          <a:bodyPr wrap="square">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spcBef>
                <a:spcPct val="50000"/>
              </a:spcBef>
              <a:defRPr/>
            </a:pPr>
            <a:fld id="{64458543-3D9D-4BFB-95C3-772B1AA483AD}" type="slidenum">
              <a:rPr lang="en-US" altLang="en-US" sz="1412" smtClean="0">
                <a:latin typeface="Abadi" panose="020B0604020104020204" pitchFamily="34" charset="0"/>
              </a:rPr>
              <a:pPr>
                <a:spcBef>
                  <a:spcPct val="50000"/>
                </a:spcBef>
                <a:defRPr/>
              </a:pPr>
              <a:t>‹#›</a:t>
            </a:fld>
            <a:endParaRPr lang="en-US" altLang="en-US" sz="1412" dirty="0">
              <a:latin typeface="Abadi" panose="020B0604020104020204" pitchFamily="34" charset="0"/>
            </a:endParaRPr>
          </a:p>
        </p:txBody>
      </p:sp>
      <mc:AlternateContent xmlns:mc="http://schemas.openxmlformats.org/markup-compatibility/2006" xmlns:p14="http://schemas.microsoft.com/office/powerpoint/2010/main">
        <mc:Choice Requires="p14">
          <p:contentPart p14:bwMode="auto" r:id="rId8">
            <p14:nvContentPartPr>
              <p14:cNvPr id="3" name="Ink 2">
                <a:extLst>
                  <a:ext uri="{FF2B5EF4-FFF2-40B4-BE49-F238E27FC236}">
                    <a16:creationId xmlns:a16="http://schemas.microsoft.com/office/drawing/2014/main" id="{5D474127-0F43-42B8-9839-50D8980947E6}"/>
                  </a:ext>
                </a:extLst>
              </p14:cNvPr>
              <p14:cNvContentPartPr/>
              <p14:nvPr userDrawn="1"/>
            </p14:nvContentPartPr>
            <p14:xfrm>
              <a:off x="12740325" y="5479562"/>
              <a:ext cx="436" cy="12071"/>
            </p14:xfrm>
          </p:contentPart>
        </mc:Choice>
        <mc:Fallback xmlns="">
          <p:pic>
            <p:nvPicPr>
              <p:cNvPr id="3" name="Ink 2">
                <a:extLst>
                  <a:ext uri="{FF2B5EF4-FFF2-40B4-BE49-F238E27FC236}">
                    <a16:creationId xmlns:a16="http://schemas.microsoft.com/office/drawing/2014/main" id="{5D474127-0F43-42B8-9839-50D8980947E6}"/>
                  </a:ext>
                </a:extLst>
              </p:cNvPr>
              <p:cNvPicPr/>
              <p:nvPr/>
            </p:nvPicPr>
            <p:blipFill>
              <a:blip r:embed="rId9"/>
              <a:stretch>
                <a:fillRect/>
              </a:stretch>
            </p:blipFill>
            <p:spPr>
              <a:xfrm>
                <a:off x="12729425" y="5470686"/>
                <a:ext cx="21800" cy="29467"/>
              </a:xfrm>
              <a:prstGeom prst="rect">
                <a:avLst/>
              </a:prstGeom>
            </p:spPr>
          </p:pic>
        </mc:Fallback>
      </mc:AlternateContent>
      <p:pic>
        <p:nvPicPr>
          <p:cNvPr id="4" name="Picture 3" descr="A diagram of a diagram&#10;&#10;Description automatically generated with medium confidence">
            <a:extLst>
              <a:ext uri="{FF2B5EF4-FFF2-40B4-BE49-F238E27FC236}">
                <a16:creationId xmlns:a16="http://schemas.microsoft.com/office/drawing/2014/main" id="{BA3C8928-4A64-E0FA-EB17-4FCB55402E93}"/>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0529455" y="261015"/>
            <a:ext cx="950575" cy="961991"/>
          </a:xfrm>
          <a:prstGeom prst="rect">
            <a:avLst/>
          </a:prstGeom>
        </p:spPr>
      </p:pic>
      <p:cxnSp>
        <p:nvCxnSpPr>
          <p:cNvPr id="5" name="Straight Connector 4">
            <a:extLst>
              <a:ext uri="{FF2B5EF4-FFF2-40B4-BE49-F238E27FC236}">
                <a16:creationId xmlns:a16="http://schemas.microsoft.com/office/drawing/2014/main" id="{762467E6-E784-6337-5855-14FFEAA4CADD}"/>
              </a:ext>
            </a:extLst>
          </p:cNvPr>
          <p:cNvCxnSpPr/>
          <p:nvPr userDrawn="1"/>
        </p:nvCxnSpPr>
        <p:spPr bwMode="auto">
          <a:xfrm flipH="1">
            <a:off x="993072" y="1169518"/>
            <a:ext cx="9226417" cy="0"/>
          </a:xfrm>
          <a:prstGeom prst="line">
            <a:avLst/>
          </a:prstGeom>
          <a:solidFill>
            <a:schemeClr val="accent1"/>
          </a:solidFill>
          <a:ln w="38100" cap="flat" cmpd="sng" algn="ctr">
            <a:solidFill>
              <a:srgbClr val="C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6" name="Picture 5" descr="CC BY SA image">
            <a:hlinkClick r:id="rId11"/>
            <a:extLst>
              <a:ext uri="{FF2B5EF4-FFF2-40B4-BE49-F238E27FC236}">
                <a16:creationId xmlns:a16="http://schemas.microsoft.com/office/drawing/2014/main" id="{9AA145BA-F87D-D462-EEB8-8BE224154350}"/>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1005433" y="6252259"/>
            <a:ext cx="1570518" cy="400136"/>
          </a:xfrm>
          <a:prstGeom prst="rect">
            <a:avLst/>
          </a:prstGeom>
          <a:noFill/>
          <a:ln>
            <a:noFill/>
          </a:ln>
        </p:spPr>
      </p:pic>
    </p:spTree>
    <p:custDataLst>
      <p:tags r:id="rId7"/>
    </p:custDataLst>
    <p:extLst>
      <p:ext uri="{BB962C8B-B14F-4D97-AF65-F5344CB8AC3E}">
        <p14:creationId xmlns:p14="http://schemas.microsoft.com/office/powerpoint/2010/main" val="35917503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lgn="l" defTabSz="899320" rtl="0" eaLnBrk="0" fontAlgn="base" hangingPunct="0">
        <a:spcBef>
          <a:spcPct val="0"/>
        </a:spcBef>
        <a:spcAft>
          <a:spcPct val="0"/>
        </a:spcAft>
        <a:defRPr sz="3200" b="1" kern="1200">
          <a:solidFill>
            <a:srgbClr val="072B5F"/>
          </a:solidFill>
          <a:latin typeface="Arial" panose="020B0604020202020204" pitchFamily="34" charset="0"/>
          <a:ea typeface="+mj-ea"/>
          <a:cs typeface="Arial" panose="020B0604020202020204" pitchFamily="34" charset="0"/>
        </a:defRPr>
      </a:lvl1pPr>
      <a:lvl2pPr algn="l" defTabSz="899320" rtl="0" eaLnBrk="0" fontAlgn="base" hangingPunct="0">
        <a:spcBef>
          <a:spcPct val="0"/>
        </a:spcBef>
        <a:spcAft>
          <a:spcPct val="0"/>
        </a:spcAft>
        <a:defRPr sz="2471" b="1">
          <a:solidFill>
            <a:srgbClr val="072B5F"/>
          </a:solidFill>
          <a:latin typeface="Arial" panose="020B0604020202020204" pitchFamily="34" charset="0"/>
        </a:defRPr>
      </a:lvl2pPr>
      <a:lvl3pPr algn="l" defTabSz="899320" rtl="0" eaLnBrk="0" fontAlgn="base" hangingPunct="0">
        <a:spcBef>
          <a:spcPct val="0"/>
        </a:spcBef>
        <a:spcAft>
          <a:spcPct val="0"/>
        </a:spcAft>
        <a:defRPr sz="2471" b="1">
          <a:solidFill>
            <a:srgbClr val="072B5F"/>
          </a:solidFill>
          <a:latin typeface="Arial" panose="020B0604020202020204" pitchFamily="34" charset="0"/>
        </a:defRPr>
      </a:lvl3pPr>
      <a:lvl4pPr algn="l" defTabSz="899320" rtl="0" eaLnBrk="0" fontAlgn="base" hangingPunct="0">
        <a:spcBef>
          <a:spcPct val="0"/>
        </a:spcBef>
        <a:spcAft>
          <a:spcPct val="0"/>
        </a:spcAft>
        <a:defRPr sz="2471" b="1">
          <a:solidFill>
            <a:srgbClr val="072B5F"/>
          </a:solidFill>
          <a:latin typeface="Arial" panose="020B0604020202020204" pitchFamily="34" charset="0"/>
        </a:defRPr>
      </a:lvl4pPr>
      <a:lvl5pPr algn="l" defTabSz="899320" rtl="0" eaLnBrk="0" fontAlgn="base" hangingPunct="0">
        <a:spcBef>
          <a:spcPct val="0"/>
        </a:spcBef>
        <a:spcAft>
          <a:spcPct val="0"/>
        </a:spcAft>
        <a:defRPr sz="2471" b="1">
          <a:solidFill>
            <a:srgbClr val="072B5F"/>
          </a:solidFill>
          <a:latin typeface="Arial" panose="020B0604020202020204" pitchFamily="34" charset="0"/>
        </a:defRPr>
      </a:lvl5pPr>
      <a:lvl6pPr marL="403433" algn="l" defTabSz="899320" rtl="0" fontAlgn="base">
        <a:spcBef>
          <a:spcPct val="0"/>
        </a:spcBef>
        <a:spcAft>
          <a:spcPct val="0"/>
        </a:spcAft>
        <a:defRPr sz="2471" b="1">
          <a:solidFill>
            <a:srgbClr val="072B5F"/>
          </a:solidFill>
          <a:latin typeface="Arial" panose="020B0604020202020204" pitchFamily="34" charset="0"/>
        </a:defRPr>
      </a:lvl6pPr>
      <a:lvl7pPr marL="806867" algn="l" defTabSz="899320" rtl="0" fontAlgn="base">
        <a:spcBef>
          <a:spcPct val="0"/>
        </a:spcBef>
        <a:spcAft>
          <a:spcPct val="0"/>
        </a:spcAft>
        <a:defRPr sz="2471" b="1">
          <a:solidFill>
            <a:srgbClr val="072B5F"/>
          </a:solidFill>
          <a:latin typeface="Arial" panose="020B0604020202020204" pitchFamily="34" charset="0"/>
        </a:defRPr>
      </a:lvl7pPr>
      <a:lvl8pPr marL="1210300" algn="l" defTabSz="899320" rtl="0" fontAlgn="base">
        <a:spcBef>
          <a:spcPct val="0"/>
        </a:spcBef>
        <a:spcAft>
          <a:spcPct val="0"/>
        </a:spcAft>
        <a:defRPr sz="2471" b="1">
          <a:solidFill>
            <a:srgbClr val="072B5F"/>
          </a:solidFill>
          <a:latin typeface="Arial" panose="020B0604020202020204" pitchFamily="34" charset="0"/>
        </a:defRPr>
      </a:lvl8pPr>
      <a:lvl9pPr marL="1613733" algn="l" defTabSz="899320" rtl="0" fontAlgn="base">
        <a:spcBef>
          <a:spcPct val="0"/>
        </a:spcBef>
        <a:spcAft>
          <a:spcPct val="0"/>
        </a:spcAft>
        <a:defRPr sz="2471" b="1">
          <a:solidFill>
            <a:srgbClr val="072B5F"/>
          </a:solidFill>
          <a:latin typeface="Arial" panose="020B0604020202020204" pitchFamily="34" charset="0"/>
        </a:defRPr>
      </a:lvl9pPr>
    </p:titleStyle>
    <p:bodyStyle>
      <a:lvl1pPr marL="337596" indent="-337596" algn="l" defTabSz="899320" rtl="0" eaLnBrk="0" fontAlgn="base" hangingPunct="0">
        <a:spcBef>
          <a:spcPct val="20000"/>
        </a:spcBef>
        <a:spcAft>
          <a:spcPct val="0"/>
        </a:spcAft>
        <a:buChar char="•"/>
        <a:defRPr sz="2800" kern="1200">
          <a:solidFill>
            <a:srgbClr val="002060"/>
          </a:solidFill>
          <a:latin typeface="Abadi" panose="020B0604020104020204" pitchFamily="34" charset="0"/>
          <a:ea typeface="+mn-ea"/>
          <a:cs typeface="+mn-cs"/>
        </a:defRPr>
      </a:lvl1pPr>
      <a:lvl2pPr marL="729822" indent="-280162" algn="l" defTabSz="899320" rtl="0" eaLnBrk="0" fontAlgn="base" hangingPunct="0">
        <a:spcBef>
          <a:spcPct val="20000"/>
        </a:spcBef>
        <a:spcAft>
          <a:spcPct val="0"/>
        </a:spcAft>
        <a:buChar char="–"/>
        <a:defRPr sz="2400" kern="1200">
          <a:solidFill>
            <a:srgbClr val="002060"/>
          </a:solidFill>
          <a:latin typeface="Abadi" panose="020B0604020104020204" pitchFamily="34" charset="0"/>
          <a:ea typeface="+mn-ea"/>
          <a:cs typeface="+mn-cs"/>
        </a:defRPr>
      </a:lvl2pPr>
      <a:lvl3pPr marL="1123450" indent="-224130" algn="l" defTabSz="899320" rtl="0" eaLnBrk="0" fontAlgn="base" hangingPunct="0">
        <a:spcBef>
          <a:spcPct val="20000"/>
        </a:spcBef>
        <a:spcAft>
          <a:spcPct val="0"/>
        </a:spcAft>
        <a:buChar char="–"/>
        <a:defRPr sz="2000" kern="1200">
          <a:solidFill>
            <a:srgbClr val="002060"/>
          </a:solidFill>
          <a:latin typeface="Abadi" panose="020B0604020104020204" pitchFamily="34" charset="0"/>
          <a:ea typeface="+mn-ea"/>
          <a:cs typeface="+mn-cs"/>
        </a:defRPr>
      </a:lvl3pPr>
      <a:lvl4pPr marL="1573110" indent="-224130" algn="l" defTabSz="899320" rtl="0" eaLnBrk="0" fontAlgn="base" hangingPunct="0">
        <a:spcBef>
          <a:spcPct val="20000"/>
        </a:spcBef>
        <a:spcAft>
          <a:spcPct val="0"/>
        </a:spcAft>
        <a:buChar char="–"/>
        <a:defRPr sz="2000" kern="1200">
          <a:solidFill>
            <a:srgbClr val="002060"/>
          </a:solidFill>
          <a:latin typeface="Abadi" panose="020B0604020104020204" pitchFamily="34" charset="0"/>
          <a:ea typeface="+mn-ea"/>
          <a:cs typeface="+mn-cs"/>
        </a:defRPr>
      </a:lvl4pPr>
      <a:lvl5pPr marL="2022770" indent="-224130" algn="l" defTabSz="899320" rtl="0" eaLnBrk="0" fontAlgn="base" hangingPunct="0">
        <a:spcBef>
          <a:spcPct val="20000"/>
        </a:spcBef>
        <a:spcAft>
          <a:spcPct val="0"/>
        </a:spcAft>
        <a:buChar char="–"/>
        <a:defRPr kern="1200">
          <a:solidFill>
            <a:srgbClr val="002060"/>
          </a:solidFill>
          <a:latin typeface="Abadi" panose="020B0604020104020204" pitchFamily="34" charset="0"/>
          <a:ea typeface="+mn-ea"/>
          <a:cs typeface="+mn-cs"/>
        </a:defRPr>
      </a:lvl5pPr>
      <a:lvl6pPr marL="2218883"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6pPr>
      <a:lvl7pPr marL="2622316"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7pPr>
      <a:lvl8pPr marL="3025750"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8pPr>
      <a:lvl9pPr marL="3429183"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9pPr>
    </p:bodyStyle>
    <p:otherStyle>
      <a:defPPr>
        <a:defRPr lang="en-US"/>
      </a:defPPr>
      <a:lvl1pPr marL="0" algn="l" defTabSz="806867" rtl="0" eaLnBrk="1" latinLnBrk="0" hangingPunct="1">
        <a:defRPr sz="1588" kern="1200">
          <a:solidFill>
            <a:schemeClr val="tx1"/>
          </a:solidFill>
          <a:latin typeface="+mn-lt"/>
          <a:ea typeface="+mn-ea"/>
          <a:cs typeface="+mn-cs"/>
        </a:defRPr>
      </a:lvl1pPr>
      <a:lvl2pPr marL="403433" algn="l" defTabSz="806867" rtl="0" eaLnBrk="1" latinLnBrk="0" hangingPunct="1">
        <a:defRPr sz="1588" kern="1200">
          <a:solidFill>
            <a:schemeClr val="tx1"/>
          </a:solidFill>
          <a:latin typeface="+mn-lt"/>
          <a:ea typeface="+mn-ea"/>
          <a:cs typeface="+mn-cs"/>
        </a:defRPr>
      </a:lvl2pPr>
      <a:lvl3pPr marL="806867" algn="l" defTabSz="806867" rtl="0" eaLnBrk="1" latinLnBrk="0" hangingPunct="1">
        <a:defRPr sz="1588" kern="1200">
          <a:solidFill>
            <a:schemeClr val="tx1"/>
          </a:solidFill>
          <a:latin typeface="+mn-lt"/>
          <a:ea typeface="+mn-ea"/>
          <a:cs typeface="+mn-cs"/>
        </a:defRPr>
      </a:lvl3pPr>
      <a:lvl4pPr marL="1210300" algn="l" defTabSz="806867" rtl="0" eaLnBrk="1" latinLnBrk="0" hangingPunct="1">
        <a:defRPr sz="1588" kern="1200">
          <a:solidFill>
            <a:schemeClr val="tx1"/>
          </a:solidFill>
          <a:latin typeface="+mn-lt"/>
          <a:ea typeface="+mn-ea"/>
          <a:cs typeface="+mn-cs"/>
        </a:defRPr>
      </a:lvl4pPr>
      <a:lvl5pPr marL="1613733" algn="l" defTabSz="806867" rtl="0" eaLnBrk="1" latinLnBrk="0" hangingPunct="1">
        <a:defRPr sz="1588" kern="1200">
          <a:solidFill>
            <a:schemeClr val="tx1"/>
          </a:solidFill>
          <a:latin typeface="+mn-lt"/>
          <a:ea typeface="+mn-ea"/>
          <a:cs typeface="+mn-cs"/>
        </a:defRPr>
      </a:lvl5pPr>
      <a:lvl6pPr marL="2017166" algn="l" defTabSz="806867" rtl="0" eaLnBrk="1" latinLnBrk="0" hangingPunct="1">
        <a:defRPr sz="1588" kern="1200">
          <a:solidFill>
            <a:schemeClr val="tx1"/>
          </a:solidFill>
          <a:latin typeface="+mn-lt"/>
          <a:ea typeface="+mn-ea"/>
          <a:cs typeface="+mn-cs"/>
        </a:defRPr>
      </a:lvl6pPr>
      <a:lvl7pPr marL="2420600" algn="l" defTabSz="806867" rtl="0" eaLnBrk="1" latinLnBrk="0" hangingPunct="1">
        <a:defRPr sz="1588" kern="1200">
          <a:solidFill>
            <a:schemeClr val="tx1"/>
          </a:solidFill>
          <a:latin typeface="+mn-lt"/>
          <a:ea typeface="+mn-ea"/>
          <a:cs typeface="+mn-cs"/>
        </a:defRPr>
      </a:lvl7pPr>
      <a:lvl8pPr marL="2824033" algn="l" defTabSz="806867" rtl="0" eaLnBrk="1" latinLnBrk="0" hangingPunct="1">
        <a:defRPr sz="1588" kern="1200">
          <a:solidFill>
            <a:schemeClr val="tx1"/>
          </a:solidFill>
          <a:latin typeface="+mn-lt"/>
          <a:ea typeface="+mn-ea"/>
          <a:cs typeface="+mn-cs"/>
        </a:defRPr>
      </a:lvl8pPr>
      <a:lvl9pPr marL="3227466" algn="l" defTabSz="806867" rtl="0" eaLnBrk="1" latinLnBrk="0" hangingPunct="1">
        <a:defRPr sz="158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A6A5A4-35DB-2659-236D-8D2F25727E94}"/>
              </a:ext>
            </a:extLst>
          </p:cNvPr>
          <p:cNvSpPr>
            <a:spLocks noGrp="1"/>
          </p:cNvSpPr>
          <p:nvPr>
            <p:ph type="title"/>
          </p:nvPr>
        </p:nvSpPr>
        <p:spPr>
          <a:xfrm>
            <a:off x="838200" y="365125"/>
            <a:ext cx="10515600" cy="81508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93EF6B65-B64E-C954-69EA-B404C8910C6A}"/>
              </a:ext>
            </a:extLst>
          </p:cNvPr>
          <p:cNvSpPr>
            <a:spLocks noGrp="1"/>
          </p:cNvSpPr>
          <p:nvPr>
            <p:ph type="body" idx="1"/>
          </p:nvPr>
        </p:nvSpPr>
        <p:spPr>
          <a:xfrm>
            <a:off x="838200" y="1329070"/>
            <a:ext cx="10515600" cy="484789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B5BEF28-0F04-95D3-C25F-978F4842E1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5F8D6AE-4437-4473-9449-CFC432BAC0A3}" type="datetimeFigureOut">
              <a:rPr lang="en-US" smtClean="0"/>
              <a:t>8/4/2026</a:t>
            </a:fld>
            <a:endParaRPr lang="en-US"/>
          </a:p>
        </p:txBody>
      </p:sp>
      <p:sp>
        <p:nvSpPr>
          <p:cNvPr id="5" name="Footer Placeholder 4">
            <a:extLst>
              <a:ext uri="{FF2B5EF4-FFF2-40B4-BE49-F238E27FC236}">
                <a16:creationId xmlns:a16="http://schemas.microsoft.com/office/drawing/2014/main" id="{7A57ACB8-C235-D7EA-9DD6-A7EC4EE3C6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9BD9430-84C6-EF75-3918-B9A2A5504D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7F83B6A-93BD-4D01-A3DB-20BFE661BA76}" type="slidenum">
              <a:rPr lang="en-US" smtClean="0"/>
              <a:t>‹#›</a:t>
            </a:fld>
            <a:endParaRPr lang="en-US"/>
          </a:p>
        </p:txBody>
      </p:sp>
    </p:spTree>
    <p:extLst>
      <p:ext uri="{BB962C8B-B14F-4D97-AF65-F5344CB8AC3E}">
        <p14:creationId xmlns:p14="http://schemas.microsoft.com/office/powerpoint/2010/main" val="3008688678"/>
      </p:ext>
    </p:extLst>
  </p:cSld>
  <p:clrMap bg1="lt1" tx1="dk1" bg2="lt2" tx2="dk2" accent1="accent1" accent2="accent2" accent3="accent3" accent4="accent4" accent5="accent5" accent6="accent6" hlink="hlink" folHlink="folHlink"/>
  <p:sldLayoutIdLst>
    <p:sldLayoutId id="2147483668" r:id="rId1"/>
    <p:sldLayoutId id="2147483670" r:id="rId2"/>
    <p:sldLayoutId id="2147483671" r:id="rId3"/>
    <p:sldLayoutId id="2147483672" r:id="rId4"/>
    <p:sldLayoutId id="2147483673" r:id="rId5"/>
  </p:sldLayoutIdLst>
  <p:txStyles>
    <p:titleStyle>
      <a:lvl1pPr algn="ctr" defTabSz="914400" rtl="0" eaLnBrk="1" latinLnBrk="0" hangingPunct="1">
        <a:lnSpc>
          <a:spcPct val="90000"/>
        </a:lnSpc>
        <a:spcBef>
          <a:spcPct val="0"/>
        </a:spcBef>
        <a:buNone/>
        <a:defRPr sz="3200" b="1" kern="1200">
          <a:solidFill>
            <a:srgbClr val="002060"/>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rgbClr val="002060"/>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206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206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206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206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4.xml"/><Relationship Id="rId1" Type="http://schemas.openxmlformats.org/officeDocument/2006/relationships/tags" Target="../tags/tag8.xml"/><Relationship Id="rId4" Type="http://schemas.openxmlformats.org/officeDocument/2006/relationships/image" Target="../media/image8.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41CDD43D-D8F5-46AA-B4D0-2380709D2083}"/>
              </a:ext>
            </a:extLst>
          </p:cNvPr>
          <p:cNvSpPr txBox="1"/>
          <p:nvPr/>
        </p:nvSpPr>
        <p:spPr>
          <a:xfrm>
            <a:off x="1660662" y="1013924"/>
            <a:ext cx="5211810" cy="861774"/>
          </a:xfrm>
          <a:prstGeom prst="rect">
            <a:avLst/>
          </a:prstGeom>
          <a:noFill/>
        </p:spPr>
        <p:txBody>
          <a:bodyPr wrap="square" lIns="0" tIns="0" rIns="0" bIns="0" rtlCol="0">
            <a:spAutoFit/>
          </a:bodyPr>
          <a:lstStyle/>
          <a:p>
            <a:pPr algn="ctr"/>
            <a:r>
              <a:rPr lang="en-US" sz="2800" dirty="0">
                <a:solidFill>
                  <a:srgbClr val="003E6B"/>
                </a:solidFill>
                <a:latin typeface="Arial Black" panose="020B0A04020102020204" pitchFamily="34" charset="0"/>
              </a:rPr>
              <a:t>PERA Architecture Levels in Process Industries</a:t>
            </a:r>
          </a:p>
        </p:txBody>
      </p:sp>
      <p:sp>
        <p:nvSpPr>
          <p:cNvPr id="17" name="TextBox 16">
            <a:extLst>
              <a:ext uri="{FF2B5EF4-FFF2-40B4-BE49-F238E27FC236}">
                <a16:creationId xmlns:a16="http://schemas.microsoft.com/office/drawing/2014/main" id="{5DE5965B-8ACE-4192-B5D2-A3B7BCE516D2}"/>
              </a:ext>
            </a:extLst>
          </p:cNvPr>
          <p:cNvSpPr txBox="1"/>
          <p:nvPr/>
        </p:nvSpPr>
        <p:spPr>
          <a:xfrm>
            <a:off x="1453612" y="2586277"/>
            <a:ext cx="5625910" cy="559384"/>
          </a:xfrm>
          <a:prstGeom prst="rect">
            <a:avLst/>
          </a:prstGeom>
          <a:noFill/>
        </p:spPr>
        <p:txBody>
          <a:bodyPr wrap="square" lIns="0" tIns="0" rIns="0" bIns="0" rtlCol="0">
            <a:spAutoFit/>
          </a:bodyPr>
          <a:lstStyle/>
          <a:p>
            <a:pPr algn="ctr"/>
            <a:r>
              <a:rPr lang="en-US" sz="2400" dirty="0">
                <a:solidFill>
                  <a:schemeClr val="tx2"/>
                </a:solidFill>
                <a:latin typeface="Arial Black" panose="020B0A04020102020204" pitchFamily="34" charset="0"/>
                <a:ea typeface="Open Sans Extrabold" panose="020B0906030804020204" pitchFamily="34" charset="0"/>
                <a:cs typeface="Open Sans Extrabold" panose="020B0906030804020204" pitchFamily="34" charset="0"/>
              </a:rPr>
              <a:t>MLM-007-B</a:t>
            </a:r>
          </a:p>
          <a:p>
            <a:endParaRPr lang="en-US" sz="1235" dirty="0">
              <a:solidFill>
                <a:schemeClr val="tx2"/>
              </a:solidFill>
              <a:latin typeface="Abadi" panose="020B0604020104020204" pitchFamily="34" charset="0"/>
            </a:endParaRPr>
          </a:p>
        </p:txBody>
      </p:sp>
      <p:pic>
        <p:nvPicPr>
          <p:cNvPr id="18" name="Picture 17" descr="Icon&#10;&#10;Description automatically generated">
            <a:extLst>
              <a:ext uri="{FF2B5EF4-FFF2-40B4-BE49-F238E27FC236}">
                <a16:creationId xmlns:a16="http://schemas.microsoft.com/office/drawing/2014/main" id="{5F21DABD-379B-468D-B8DE-DF42710494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48978" y="5694044"/>
            <a:ext cx="686911" cy="627380"/>
          </a:xfrm>
          <a:prstGeom prst="rect">
            <a:avLst/>
          </a:prstGeom>
        </p:spPr>
      </p:pic>
      <p:sp>
        <p:nvSpPr>
          <p:cNvPr id="19" name="TextBox 18">
            <a:extLst>
              <a:ext uri="{FF2B5EF4-FFF2-40B4-BE49-F238E27FC236}">
                <a16:creationId xmlns:a16="http://schemas.microsoft.com/office/drawing/2014/main" id="{5E00BCE0-3B0B-45E1-9C9B-495C65EBD17E}"/>
              </a:ext>
            </a:extLst>
          </p:cNvPr>
          <p:cNvSpPr txBox="1"/>
          <p:nvPr/>
        </p:nvSpPr>
        <p:spPr>
          <a:xfrm>
            <a:off x="2645230" y="5708020"/>
            <a:ext cx="2759528" cy="553998"/>
          </a:xfrm>
          <a:prstGeom prst="rect">
            <a:avLst/>
          </a:prstGeom>
          <a:noFill/>
        </p:spPr>
        <p:txBody>
          <a:bodyPr wrap="square" lIns="0" tIns="0" rIns="0" bIns="0" rtlCol="0">
            <a:spAutoFit/>
          </a:bodyPr>
          <a:lstStyle/>
          <a:p>
            <a:r>
              <a:rPr lang="en-US" dirty="0">
                <a:latin typeface="Arial" panose="020B0604020202020204" pitchFamily="34" charset="0"/>
                <a:cs typeface="Arial" panose="020B0604020202020204" pitchFamily="34" charset="0"/>
              </a:rPr>
              <a:t>Turn on your audio and click start to begin video</a:t>
            </a:r>
          </a:p>
        </p:txBody>
      </p:sp>
      <p:pic>
        <p:nvPicPr>
          <p:cNvPr id="20" name="Picture 19">
            <a:extLst>
              <a:ext uri="{FF2B5EF4-FFF2-40B4-BE49-F238E27FC236}">
                <a16:creationId xmlns:a16="http://schemas.microsoft.com/office/drawing/2014/main" id="{F9324F00-E31A-446C-9531-DF1E5BED4D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51213" y="5783086"/>
            <a:ext cx="936031" cy="449295"/>
          </a:xfrm>
          <a:prstGeom prst="rect">
            <a:avLst/>
          </a:prstGeom>
        </p:spPr>
      </p:pic>
      <p:pic>
        <p:nvPicPr>
          <p:cNvPr id="3" name="Picture 2" descr="A shield with a computer and a bow tie&#10;&#10;AI-generated content may be incorrect.">
            <a:extLst>
              <a:ext uri="{FF2B5EF4-FFF2-40B4-BE49-F238E27FC236}">
                <a16:creationId xmlns:a16="http://schemas.microsoft.com/office/drawing/2014/main" id="{8895C4FA-1E16-A456-3249-C4DC6340677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13284" y="2194562"/>
            <a:ext cx="2634149" cy="3024553"/>
          </a:xfrm>
          <a:prstGeom prst="rect">
            <a:avLst/>
          </a:prstGeom>
        </p:spPr>
      </p:pic>
      <p:graphicFrame>
        <p:nvGraphicFramePr>
          <p:cNvPr id="2" name="Table 1">
            <a:extLst>
              <a:ext uri="{FF2B5EF4-FFF2-40B4-BE49-F238E27FC236}">
                <a16:creationId xmlns:a16="http://schemas.microsoft.com/office/drawing/2014/main" id="{93459E43-F8CD-23F4-6414-4BA8DF558FB8}"/>
              </a:ext>
            </a:extLst>
          </p:cNvPr>
          <p:cNvGraphicFramePr>
            <a:graphicFrameLocks noGrp="1"/>
          </p:cNvGraphicFramePr>
          <p:nvPr>
            <p:extLst>
              <p:ext uri="{D42A27DB-BD31-4B8C-83A1-F6EECF244321}">
                <p14:modId xmlns:p14="http://schemas.microsoft.com/office/powerpoint/2010/main" val="728704255"/>
              </p:ext>
            </p:extLst>
          </p:nvPr>
        </p:nvGraphicFramePr>
        <p:xfrm>
          <a:off x="1551366" y="3145661"/>
          <a:ext cx="5430403" cy="1889760"/>
        </p:xfrm>
        <a:graphic>
          <a:graphicData uri="http://schemas.openxmlformats.org/drawingml/2006/table">
            <a:tbl>
              <a:tblPr firstRow="1" bandRow="1">
                <a:tableStyleId>{5940675A-B579-460E-94D1-54222C63F5DA}</a:tableStyleId>
              </a:tblPr>
              <a:tblGrid>
                <a:gridCol w="2732929">
                  <a:extLst>
                    <a:ext uri="{9D8B030D-6E8A-4147-A177-3AD203B41FA5}">
                      <a16:colId xmlns:a16="http://schemas.microsoft.com/office/drawing/2014/main" val="2679735511"/>
                    </a:ext>
                  </a:extLst>
                </a:gridCol>
                <a:gridCol w="2697474">
                  <a:extLst>
                    <a:ext uri="{9D8B030D-6E8A-4147-A177-3AD203B41FA5}">
                      <a16:colId xmlns:a16="http://schemas.microsoft.com/office/drawing/2014/main" val="1966281459"/>
                    </a:ext>
                  </a:extLst>
                </a:gridCol>
              </a:tblGrid>
              <a:tr h="370840">
                <a:tc>
                  <a:txBody>
                    <a:bodyPr/>
                    <a:lstStyle/>
                    <a:p>
                      <a:r>
                        <a:rPr lang="en-US" sz="2000" b="1" kern="1200" dirty="0">
                          <a:solidFill>
                            <a:schemeClr val="tx2"/>
                          </a:solidFill>
                          <a:latin typeface="Arial" panose="020B0604020202020204" pitchFamily="34" charset="0"/>
                          <a:ea typeface="Calibri" panose="020F0502020204030204" pitchFamily="34" charset="0"/>
                          <a:cs typeface="Arial" panose="020B0604020202020204" pitchFamily="34" charset="0"/>
                        </a:rPr>
                        <a:t>Industry</a:t>
                      </a:r>
                    </a:p>
                  </a:txBody>
                  <a:tcPr/>
                </a:tc>
                <a:tc>
                  <a:txBody>
                    <a:bodyPr/>
                    <a:lstStyle/>
                    <a:p>
                      <a:r>
                        <a:rPr lang="en-US" sz="2000" b="1" kern="1200" dirty="0">
                          <a:solidFill>
                            <a:schemeClr val="tx2"/>
                          </a:solidFill>
                          <a:latin typeface="Arial" panose="020B0604020202020204" pitchFamily="34" charset="0"/>
                          <a:ea typeface="Calibri" panose="020F0502020204030204" pitchFamily="34" charset="0"/>
                          <a:cs typeface="Arial" panose="020B0604020202020204" pitchFamily="34" charset="0"/>
                        </a:rPr>
                        <a:t>Process Industry</a:t>
                      </a:r>
                    </a:p>
                  </a:txBody>
                  <a:tcPr/>
                </a:tc>
                <a:extLst>
                  <a:ext uri="{0D108BD9-81ED-4DB2-BD59-A6C34878D82A}">
                    <a16:rowId xmlns:a16="http://schemas.microsoft.com/office/drawing/2014/main" val="2598811480"/>
                  </a:ext>
                </a:extLst>
              </a:tr>
              <a:tr h="370840">
                <a:tc>
                  <a:txBody>
                    <a:bodyPr/>
                    <a:lstStyle/>
                    <a:p>
                      <a:r>
                        <a:rPr lang="en-US" sz="2000" b="1" kern="1200" dirty="0">
                          <a:solidFill>
                            <a:schemeClr val="tx2"/>
                          </a:solidFill>
                          <a:latin typeface="Arial" panose="020B0604020202020204" pitchFamily="34" charset="0"/>
                          <a:ea typeface="Calibri" panose="020F0502020204030204" pitchFamily="34" charset="0"/>
                          <a:cs typeface="Arial" panose="020B0604020202020204" pitchFamily="34" charset="0"/>
                        </a:rPr>
                        <a:t>Principal Role</a:t>
                      </a:r>
                    </a:p>
                  </a:txBody>
                  <a:tcPr/>
                </a:tc>
                <a:tc>
                  <a:txBody>
                    <a:bodyPr/>
                    <a:lstStyle/>
                    <a:p>
                      <a:r>
                        <a:rPr lang="en-US" sz="2000" b="1" kern="1200" dirty="0">
                          <a:solidFill>
                            <a:schemeClr val="tx2"/>
                          </a:solidFill>
                          <a:latin typeface="Arial" panose="020B0604020202020204" pitchFamily="34" charset="0"/>
                          <a:ea typeface="Calibri" panose="020F0502020204030204" pitchFamily="34" charset="0"/>
                          <a:cs typeface="Arial" panose="020B0604020202020204" pitchFamily="34" charset="0"/>
                        </a:rPr>
                        <a:t>Owner / Operator</a:t>
                      </a:r>
                    </a:p>
                  </a:txBody>
                  <a:tcPr/>
                </a:tc>
                <a:extLst>
                  <a:ext uri="{0D108BD9-81ED-4DB2-BD59-A6C34878D82A}">
                    <a16:rowId xmlns:a16="http://schemas.microsoft.com/office/drawing/2014/main" val="2825346504"/>
                  </a:ext>
                </a:extLst>
              </a:tr>
              <a:tr h="370840">
                <a:tc>
                  <a:txBody>
                    <a:bodyPr/>
                    <a:lstStyle/>
                    <a:p>
                      <a:r>
                        <a:rPr lang="en-US" sz="2000" b="1" kern="1200" dirty="0">
                          <a:solidFill>
                            <a:schemeClr val="tx2"/>
                          </a:solidFill>
                          <a:latin typeface="Arial" panose="020B0604020202020204" pitchFamily="34" charset="0"/>
                          <a:ea typeface="Calibri" panose="020F0502020204030204" pitchFamily="34" charset="0"/>
                          <a:cs typeface="Arial" panose="020B0604020202020204" pitchFamily="34" charset="0"/>
                        </a:rPr>
                        <a:t>Professional Role</a:t>
                      </a:r>
                    </a:p>
                  </a:txBody>
                  <a:tcPr/>
                </a:tc>
                <a:tc>
                  <a:txBody>
                    <a:bodyPr/>
                    <a:lstStyle/>
                    <a:p>
                      <a:pPr marL="0" marR="0" lvl="0" indent="0" algn="l" defTabSz="806867" rtl="0" eaLnBrk="1" fontAlgn="auto" latinLnBrk="0" hangingPunct="1">
                        <a:lnSpc>
                          <a:spcPct val="100000"/>
                        </a:lnSpc>
                        <a:spcBef>
                          <a:spcPts val="0"/>
                        </a:spcBef>
                        <a:spcAft>
                          <a:spcPts val="0"/>
                        </a:spcAft>
                        <a:buClrTx/>
                        <a:buSzTx/>
                        <a:buFontTx/>
                        <a:buNone/>
                        <a:tabLst/>
                        <a:defRPr/>
                      </a:pPr>
                      <a:r>
                        <a:rPr lang="en-US" sz="2000" b="1" kern="1200" dirty="0">
                          <a:solidFill>
                            <a:schemeClr val="tx2"/>
                          </a:solidFill>
                          <a:latin typeface="Arial" panose="020B0604020202020204" pitchFamily="34" charset="0"/>
                          <a:ea typeface="Calibri" panose="020F0502020204030204" pitchFamily="34" charset="0"/>
                          <a:cs typeface="Arial" panose="020B0604020202020204" pitchFamily="34" charset="0"/>
                        </a:rPr>
                        <a:t>Control Engineers + </a:t>
                      </a:r>
                    </a:p>
                    <a:p>
                      <a:pPr marL="0" marR="0" lvl="0" indent="0" algn="l" defTabSz="806867" rtl="0" eaLnBrk="1" fontAlgn="auto" latinLnBrk="0" hangingPunct="1">
                        <a:lnSpc>
                          <a:spcPct val="100000"/>
                        </a:lnSpc>
                        <a:spcBef>
                          <a:spcPts val="0"/>
                        </a:spcBef>
                        <a:spcAft>
                          <a:spcPts val="0"/>
                        </a:spcAft>
                        <a:buClrTx/>
                        <a:buSzTx/>
                        <a:buFontTx/>
                        <a:buNone/>
                        <a:tabLst/>
                        <a:defRPr/>
                      </a:pPr>
                      <a:r>
                        <a:rPr lang="en-US" sz="2000" b="1" kern="1200" dirty="0">
                          <a:solidFill>
                            <a:schemeClr val="tx2"/>
                          </a:solidFill>
                          <a:latin typeface="Arial" panose="020B0604020202020204" pitchFamily="34" charset="0"/>
                          <a:ea typeface="Calibri" panose="020F0502020204030204" pitchFamily="34" charset="0"/>
                          <a:cs typeface="Arial" panose="020B0604020202020204" pitchFamily="34" charset="0"/>
                        </a:rPr>
                        <a:t>IT Specialists</a:t>
                      </a:r>
                    </a:p>
                  </a:txBody>
                  <a:tcPr/>
                </a:tc>
                <a:extLst>
                  <a:ext uri="{0D108BD9-81ED-4DB2-BD59-A6C34878D82A}">
                    <a16:rowId xmlns:a16="http://schemas.microsoft.com/office/drawing/2014/main" val="4290280376"/>
                  </a:ext>
                </a:extLst>
              </a:tr>
              <a:tr h="370840">
                <a:tc>
                  <a:txBody>
                    <a:bodyPr/>
                    <a:lstStyle/>
                    <a:p>
                      <a:r>
                        <a:rPr lang="en-US" sz="2000" b="1" kern="1200" dirty="0">
                          <a:solidFill>
                            <a:schemeClr val="tx2"/>
                          </a:solidFill>
                          <a:latin typeface="Arial" panose="020B0604020202020204" pitchFamily="34" charset="0"/>
                          <a:ea typeface="Calibri" panose="020F0502020204030204" pitchFamily="34" charset="0"/>
                          <a:cs typeface="Arial" panose="020B0604020202020204" pitchFamily="34" charset="0"/>
                        </a:rPr>
                        <a:t>Enterprise Phase</a:t>
                      </a:r>
                    </a:p>
                  </a:txBody>
                  <a:tcPr/>
                </a:tc>
                <a:tc>
                  <a:txBody>
                    <a:bodyPr/>
                    <a:lstStyle/>
                    <a:p>
                      <a:r>
                        <a:rPr lang="en-US" sz="2000" b="1" kern="1200" dirty="0">
                          <a:solidFill>
                            <a:schemeClr val="tx2"/>
                          </a:solidFill>
                          <a:latin typeface="Arial" panose="020B0604020202020204" pitchFamily="34" charset="0"/>
                          <a:ea typeface="Calibri" panose="020F0502020204030204" pitchFamily="34" charset="0"/>
                          <a:cs typeface="Arial" panose="020B0604020202020204" pitchFamily="34" charset="0"/>
                        </a:rPr>
                        <a:t>All</a:t>
                      </a:r>
                    </a:p>
                  </a:txBody>
                  <a:tcPr/>
                </a:tc>
                <a:extLst>
                  <a:ext uri="{0D108BD9-81ED-4DB2-BD59-A6C34878D82A}">
                    <a16:rowId xmlns:a16="http://schemas.microsoft.com/office/drawing/2014/main" val="2673467021"/>
                  </a:ext>
                </a:extLst>
              </a:tr>
            </a:tbl>
          </a:graphicData>
        </a:graphic>
      </p:graphicFrame>
    </p:spTree>
    <p:custDataLst>
      <p:tags r:id="rId1"/>
    </p:custDataLst>
    <p:extLst>
      <p:ext uri="{BB962C8B-B14F-4D97-AF65-F5344CB8AC3E}">
        <p14:creationId xmlns:p14="http://schemas.microsoft.com/office/powerpoint/2010/main" val="34512086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a:extLst>
              <a:ext uri="{FF2B5EF4-FFF2-40B4-BE49-F238E27FC236}">
                <a16:creationId xmlns:a16="http://schemas.microsoft.com/office/drawing/2014/main" id="{2EAF523A-71FA-9C3E-9882-367C5FC82C0E}"/>
              </a:ext>
            </a:extLst>
          </p:cNvPr>
          <p:cNvSpPr>
            <a:spLocks noChangeArrowheads="1"/>
          </p:cNvSpPr>
          <p:nvPr/>
        </p:nvSpPr>
        <p:spPr bwMode="auto">
          <a:xfrm>
            <a:off x="1042989" y="521206"/>
            <a:ext cx="9215437"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n-US" altLang="en-US" sz="2300" b="1" dirty="0">
                <a:solidFill>
                  <a:srgbClr val="000000"/>
                </a:solidFill>
              </a:rPr>
              <a:t>MAJOR ENTERPRISE SYSTEMS OPERATE AT MULTIPLE LEVELS</a:t>
            </a:r>
          </a:p>
        </p:txBody>
      </p:sp>
      <p:sp>
        <p:nvSpPr>
          <p:cNvPr id="11324" name="Rectangle 59">
            <a:extLst>
              <a:ext uri="{FF2B5EF4-FFF2-40B4-BE49-F238E27FC236}">
                <a16:creationId xmlns:a16="http://schemas.microsoft.com/office/drawing/2014/main" id="{BA4EAF2A-4732-8BD2-B8E0-E52BFEEEB42D}"/>
              </a:ext>
            </a:extLst>
          </p:cNvPr>
          <p:cNvSpPr>
            <a:spLocks noChangeArrowheads="1"/>
          </p:cNvSpPr>
          <p:nvPr/>
        </p:nvSpPr>
        <p:spPr bwMode="auto">
          <a:xfrm>
            <a:off x="1000125" y="1474619"/>
            <a:ext cx="9972675" cy="390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dirty="0">
                <a:solidFill>
                  <a:srgbClr val="000000"/>
                </a:solidFill>
              </a:rPr>
              <a:t>Most major Enterprise Systems operate at several levels in the architecture, for example:</a:t>
            </a:r>
          </a:p>
          <a:p>
            <a:pPr marL="1028700" lvl="1">
              <a:spcBef>
                <a:spcPct val="0"/>
              </a:spcBef>
            </a:pPr>
            <a:r>
              <a:rPr lang="en-US" altLang="en-US" sz="2200" dirty="0">
                <a:solidFill>
                  <a:srgbClr val="000000"/>
                </a:solidFill>
              </a:rPr>
              <a:t>Production Management</a:t>
            </a:r>
          </a:p>
          <a:p>
            <a:pPr marL="1028700" lvl="1">
              <a:spcBef>
                <a:spcPct val="0"/>
              </a:spcBef>
            </a:pPr>
            <a:r>
              <a:rPr lang="en-US" altLang="en-US" sz="2200" dirty="0">
                <a:solidFill>
                  <a:srgbClr val="000000"/>
                </a:solidFill>
              </a:rPr>
              <a:t>Maintenance Management</a:t>
            </a:r>
          </a:p>
          <a:p>
            <a:pPr marL="1028700" lvl="1">
              <a:spcBef>
                <a:spcPct val="0"/>
              </a:spcBef>
            </a:pPr>
            <a:r>
              <a:rPr lang="en-US" altLang="en-US" sz="2200" dirty="0">
                <a:solidFill>
                  <a:srgbClr val="000000"/>
                </a:solidFill>
              </a:rPr>
              <a:t>Quality Control </a:t>
            </a:r>
          </a:p>
          <a:p>
            <a:pPr marL="1028700" lvl="1">
              <a:spcBef>
                <a:spcPct val="0"/>
              </a:spcBef>
            </a:pPr>
            <a:r>
              <a:rPr lang="en-US" altLang="en-US" sz="2200" dirty="0">
                <a:solidFill>
                  <a:srgbClr val="000000"/>
                </a:solidFill>
              </a:rPr>
              <a:t>Engineering, Research and Development and other Major Enterprise Systems.</a:t>
            </a:r>
          </a:p>
          <a:p>
            <a:pPr marL="285750" indent="-285750">
              <a:spcBef>
                <a:spcPct val="0"/>
              </a:spcBef>
            </a:pPr>
            <a:endParaRPr lang="en-US" altLang="en-US" sz="2400" dirty="0">
              <a:solidFill>
                <a:srgbClr val="000000"/>
              </a:solidFill>
            </a:endParaRPr>
          </a:p>
          <a:p>
            <a:pPr eaLnBrk="1" hangingPunct="1">
              <a:spcBef>
                <a:spcPct val="0"/>
              </a:spcBef>
              <a:buNone/>
            </a:pPr>
            <a:r>
              <a:rPr lang="en-US" altLang="en-US" sz="2400" dirty="0">
                <a:solidFill>
                  <a:srgbClr val="000000"/>
                </a:solidFill>
              </a:rPr>
              <a:t>These systems typically comprise a large number of application programs designed for use by different Professional Roles to accomplish work processes and deliverables, as described below.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9B9DA-380C-3775-0321-6C459FAEBAC9}"/>
            </a:ext>
          </a:extLst>
        </p:cNvPr>
        <p:cNvGrpSpPr/>
        <p:nvPr/>
      </p:nvGrpSpPr>
      <p:grpSpPr>
        <a:xfrm>
          <a:off x="0" y="0"/>
          <a:ext cx="0" cy="0"/>
          <a:chOff x="0" y="0"/>
          <a:chExt cx="0" cy="0"/>
        </a:xfrm>
      </p:grpSpPr>
      <p:sp>
        <p:nvSpPr>
          <p:cNvPr id="11267" name="Rectangle 2">
            <a:extLst>
              <a:ext uri="{FF2B5EF4-FFF2-40B4-BE49-F238E27FC236}">
                <a16:creationId xmlns:a16="http://schemas.microsoft.com/office/drawing/2014/main" id="{72A69AE8-950D-334D-6CAC-EA75AD31C81A}"/>
              </a:ext>
            </a:extLst>
          </p:cNvPr>
          <p:cNvSpPr>
            <a:spLocks noChangeArrowheads="1"/>
          </p:cNvSpPr>
          <p:nvPr/>
        </p:nvSpPr>
        <p:spPr bwMode="auto">
          <a:xfrm>
            <a:off x="2534837" y="426324"/>
            <a:ext cx="70259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b="1" dirty="0">
                <a:solidFill>
                  <a:srgbClr val="000000"/>
                </a:solidFill>
              </a:rPr>
              <a:t>PRODUCTION MANAGEMENT SYSTEM LEVELS</a:t>
            </a:r>
          </a:p>
        </p:txBody>
      </p:sp>
      <p:sp>
        <p:nvSpPr>
          <p:cNvPr id="11269" name="Rectangle 4">
            <a:extLst>
              <a:ext uri="{FF2B5EF4-FFF2-40B4-BE49-F238E27FC236}">
                <a16:creationId xmlns:a16="http://schemas.microsoft.com/office/drawing/2014/main" id="{27B4D771-F30C-32CC-B92B-8AA196B7A052}"/>
              </a:ext>
            </a:extLst>
          </p:cNvPr>
          <p:cNvSpPr>
            <a:spLocks noChangeArrowheads="1"/>
          </p:cNvSpPr>
          <p:nvPr/>
        </p:nvSpPr>
        <p:spPr bwMode="auto">
          <a:xfrm>
            <a:off x="8010532" y="3048001"/>
            <a:ext cx="2819400" cy="684213"/>
          </a:xfrm>
          <a:prstGeom prst="rect">
            <a:avLst/>
          </a:prstGeom>
          <a:solidFill>
            <a:srgbClr val="00E700"/>
          </a:solidFill>
          <a:ln w="158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1270" name="Rectangle 5">
            <a:extLst>
              <a:ext uri="{FF2B5EF4-FFF2-40B4-BE49-F238E27FC236}">
                <a16:creationId xmlns:a16="http://schemas.microsoft.com/office/drawing/2014/main" id="{B08CD39B-DAC9-8256-80E2-6B1FE21D94CA}"/>
              </a:ext>
            </a:extLst>
          </p:cNvPr>
          <p:cNvSpPr>
            <a:spLocks noChangeArrowheads="1"/>
          </p:cNvSpPr>
          <p:nvPr/>
        </p:nvSpPr>
        <p:spPr bwMode="auto">
          <a:xfrm>
            <a:off x="8010532" y="2360613"/>
            <a:ext cx="2819400" cy="685800"/>
          </a:xfrm>
          <a:prstGeom prst="rect">
            <a:avLst/>
          </a:prstGeom>
          <a:solidFill>
            <a:srgbClr val="00BEF7"/>
          </a:solidFill>
          <a:ln w="158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1271" name="Rectangle 6">
            <a:extLst>
              <a:ext uri="{FF2B5EF4-FFF2-40B4-BE49-F238E27FC236}">
                <a16:creationId xmlns:a16="http://schemas.microsoft.com/office/drawing/2014/main" id="{F98BF2CC-B3F5-AA40-39E1-FB979E572186}"/>
              </a:ext>
            </a:extLst>
          </p:cNvPr>
          <p:cNvSpPr>
            <a:spLocks noChangeArrowheads="1"/>
          </p:cNvSpPr>
          <p:nvPr/>
        </p:nvSpPr>
        <p:spPr bwMode="auto">
          <a:xfrm>
            <a:off x="8010532" y="3717926"/>
            <a:ext cx="2819400" cy="709613"/>
          </a:xfrm>
          <a:prstGeom prst="rect">
            <a:avLst/>
          </a:prstGeom>
          <a:solidFill>
            <a:srgbClr val="FFFF00"/>
          </a:solidFill>
          <a:ln w="158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1272" name="Rectangle 7">
            <a:extLst>
              <a:ext uri="{FF2B5EF4-FFF2-40B4-BE49-F238E27FC236}">
                <a16:creationId xmlns:a16="http://schemas.microsoft.com/office/drawing/2014/main" id="{417CFB9F-5882-8636-DC63-9C6ABB41D0F3}"/>
              </a:ext>
            </a:extLst>
          </p:cNvPr>
          <p:cNvSpPr>
            <a:spLocks noChangeArrowheads="1"/>
          </p:cNvSpPr>
          <p:nvPr/>
        </p:nvSpPr>
        <p:spPr bwMode="auto">
          <a:xfrm>
            <a:off x="8010532" y="4414839"/>
            <a:ext cx="2819400" cy="682625"/>
          </a:xfrm>
          <a:prstGeom prst="rect">
            <a:avLst/>
          </a:prstGeom>
          <a:blipFill dpi="0" rotWithShape="0">
            <a:blip r:embed="rId3"/>
            <a:srcRect/>
            <a:tile tx="0" ty="0" sx="100000" sy="100000" flip="none" algn="tl"/>
          </a:blipFill>
          <a:ln w="158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1273" name="Rectangle 8">
            <a:extLst>
              <a:ext uri="{FF2B5EF4-FFF2-40B4-BE49-F238E27FC236}">
                <a16:creationId xmlns:a16="http://schemas.microsoft.com/office/drawing/2014/main" id="{4BAD00A5-971A-871B-FB75-E8C62B8FF365}"/>
              </a:ext>
            </a:extLst>
          </p:cNvPr>
          <p:cNvSpPr>
            <a:spLocks noChangeArrowheads="1"/>
          </p:cNvSpPr>
          <p:nvPr/>
        </p:nvSpPr>
        <p:spPr bwMode="auto">
          <a:xfrm>
            <a:off x="8010532" y="5097464"/>
            <a:ext cx="2819400" cy="681037"/>
          </a:xfrm>
          <a:prstGeom prst="rect">
            <a:avLst/>
          </a:prstGeom>
          <a:solidFill>
            <a:srgbClr val="FF0000"/>
          </a:solidFill>
          <a:ln w="1588">
            <a:solidFill>
              <a:srgbClr val="000000"/>
            </a:solidFill>
            <a:prstDash val="sysDash"/>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1274" name="Rectangle 9">
            <a:extLst>
              <a:ext uri="{FF2B5EF4-FFF2-40B4-BE49-F238E27FC236}">
                <a16:creationId xmlns:a16="http://schemas.microsoft.com/office/drawing/2014/main" id="{7C07DA93-E235-927D-EA7B-B5211542935A}"/>
              </a:ext>
            </a:extLst>
          </p:cNvPr>
          <p:cNvSpPr>
            <a:spLocks noChangeArrowheads="1"/>
          </p:cNvSpPr>
          <p:nvPr/>
        </p:nvSpPr>
        <p:spPr bwMode="auto">
          <a:xfrm>
            <a:off x="8118482" y="2436813"/>
            <a:ext cx="261770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dirty="0">
                <a:solidFill>
                  <a:srgbClr val="000000"/>
                </a:solidFill>
              </a:rPr>
              <a:t>ORDER PROCESSING &amp; INVOICING</a:t>
            </a:r>
            <a:endParaRPr lang="en-US" altLang="en-US" sz="2400" dirty="0"/>
          </a:p>
        </p:txBody>
      </p:sp>
      <p:sp>
        <p:nvSpPr>
          <p:cNvPr id="11275" name="Rectangle 10">
            <a:extLst>
              <a:ext uri="{FF2B5EF4-FFF2-40B4-BE49-F238E27FC236}">
                <a16:creationId xmlns:a16="http://schemas.microsoft.com/office/drawing/2014/main" id="{E6FD4D24-64D8-00E2-E2EF-03A9E56C4320}"/>
              </a:ext>
            </a:extLst>
          </p:cNvPr>
          <p:cNvSpPr>
            <a:spLocks noChangeArrowheads="1"/>
          </p:cNvSpPr>
          <p:nvPr/>
        </p:nvSpPr>
        <p:spPr bwMode="auto">
          <a:xfrm>
            <a:off x="8124833" y="2640013"/>
            <a:ext cx="1862689"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dirty="0">
                <a:solidFill>
                  <a:srgbClr val="000000"/>
                </a:solidFill>
              </a:rPr>
              <a:t>PRODUCTION PLANNING</a:t>
            </a:r>
            <a:endParaRPr lang="en-US" altLang="en-US" sz="2400" dirty="0"/>
          </a:p>
        </p:txBody>
      </p:sp>
      <p:sp>
        <p:nvSpPr>
          <p:cNvPr id="11276" name="Rectangle 11">
            <a:extLst>
              <a:ext uri="{FF2B5EF4-FFF2-40B4-BE49-F238E27FC236}">
                <a16:creationId xmlns:a16="http://schemas.microsoft.com/office/drawing/2014/main" id="{9A4792E7-85CB-E8E6-8E0B-43D93B67F7F5}"/>
              </a:ext>
            </a:extLst>
          </p:cNvPr>
          <p:cNvSpPr>
            <a:spLocks noChangeArrowheads="1"/>
          </p:cNvSpPr>
          <p:nvPr/>
        </p:nvSpPr>
        <p:spPr bwMode="auto">
          <a:xfrm>
            <a:off x="8118483" y="3119438"/>
            <a:ext cx="198977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dirty="0">
                <a:solidFill>
                  <a:srgbClr val="000000"/>
                </a:solidFill>
              </a:rPr>
              <a:t>PRODUCTION REPORTING</a:t>
            </a:r>
            <a:endParaRPr lang="en-US" altLang="en-US" sz="2400" dirty="0"/>
          </a:p>
        </p:txBody>
      </p:sp>
      <p:sp>
        <p:nvSpPr>
          <p:cNvPr id="11277" name="Rectangle 12">
            <a:extLst>
              <a:ext uri="{FF2B5EF4-FFF2-40B4-BE49-F238E27FC236}">
                <a16:creationId xmlns:a16="http://schemas.microsoft.com/office/drawing/2014/main" id="{90C23FEC-69D1-74B7-338D-00D41C3A2770}"/>
              </a:ext>
            </a:extLst>
          </p:cNvPr>
          <p:cNvSpPr>
            <a:spLocks noChangeArrowheads="1"/>
          </p:cNvSpPr>
          <p:nvPr/>
        </p:nvSpPr>
        <p:spPr bwMode="auto">
          <a:xfrm>
            <a:off x="8107370" y="3324225"/>
            <a:ext cx="208390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dirty="0">
                <a:solidFill>
                  <a:srgbClr val="000000"/>
                </a:solidFill>
              </a:rPr>
              <a:t>PRODUCTION SCHEDULING</a:t>
            </a:r>
            <a:endParaRPr lang="en-US" altLang="en-US" sz="2400" dirty="0"/>
          </a:p>
        </p:txBody>
      </p:sp>
      <p:sp>
        <p:nvSpPr>
          <p:cNvPr id="11278" name="Rectangle 13">
            <a:extLst>
              <a:ext uri="{FF2B5EF4-FFF2-40B4-BE49-F238E27FC236}">
                <a16:creationId xmlns:a16="http://schemas.microsoft.com/office/drawing/2014/main" id="{167D9D2B-C627-FEC9-551E-D5C940EDB8D5}"/>
              </a:ext>
            </a:extLst>
          </p:cNvPr>
          <p:cNvSpPr>
            <a:spLocks noChangeArrowheads="1"/>
          </p:cNvSpPr>
          <p:nvPr/>
        </p:nvSpPr>
        <p:spPr bwMode="auto">
          <a:xfrm>
            <a:off x="8107371" y="3884613"/>
            <a:ext cx="2233753"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dirty="0">
                <a:solidFill>
                  <a:srgbClr val="000000"/>
                </a:solidFill>
              </a:rPr>
              <a:t>PRODUCTION DATA CAPTURE</a:t>
            </a:r>
            <a:endParaRPr lang="en-US" altLang="en-US" sz="2400" dirty="0"/>
          </a:p>
        </p:txBody>
      </p:sp>
      <p:sp>
        <p:nvSpPr>
          <p:cNvPr id="11279" name="Rectangle 14">
            <a:extLst>
              <a:ext uri="{FF2B5EF4-FFF2-40B4-BE49-F238E27FC236}">
                <a16:creationId xmlns:a16="http://schemas.microsoft.com/office/drawing/2014/main" id="{746C5636-BCB1-DB3C-2B70-F4A27BFE46A2}"/>
              </a:ext>
            </a:extLst>
          </p:cNvPr>
          <p:cNvSpPr>
            <a:spLocks noChangeArrowheads="1"/>
          </p:cNvSpPr>
          <p:nvPr/>
        </p:nvSpPr>
        <p:spPr bwMode="auto">
          <a:xfrm>
            <a:off x="8124833" y="4105275"/>
            <a:ext cx="1638269"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dirty="0">
                <a:solidFill>
                  <a:srgbClr val="000000"/>
                </a:solidFill>
              </a:rPr>
              <a:t>SCHEDULE CHANGES</a:t>
            </a:r>
            <a:endParaRPr lang="en-US" altLang="en-US" sz="2400" dirty="0"/>
          </a:p>
        </p:txBody>
      </p:sp>
      <p:sp>
        <p:nvSpPr>
          <p:cNvPr id="11280" name="Rectangle 15">
            <a:extLst>
              <a:ext uri="{FF2B5EF4-FFF2-40B4-BE49-F238E27FC236}">
                <a16:creationId xmlns:a16="http://schemas.microsoft.com/office/drawing/2014/main" id="{280988E3-D46C-0F48-CB6D-5CBBB08DF5AF}"/>
              </a:ext>
            </a:extLst>
          </p:cNvPr>
          <p:cNvSpPr>
            <a:spLocks noChangeArrowheads="1"/>
          </p:cNvSpPr>
          <p:nvPr/>
        </p:nvSpPr>
        <p:spPr bwMode="auto">
          <a:xfrm>
            <a:off x="8115308" y="4700588"/>
            <a:ext cx="1756699"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dirty="0">
                <a:solidFill>
                  <a:srgbClr val="000000"/>
                </a:solidFill>
              </a:rPr>
              <a:t>OPERATOR INTERFACE</a:t>
            </a:r>
            <a:endParaRPr lang="en-US" altLang="en-US" sz="2400" dirty="0"/>
          </a:p>
        </p:txBody>
      </p:sp>
      <p:sp>
        <p:nvSpPr>
          <p:cNvPr id="11281" name="Rectangle 16">
            <a:extLst>
              <a:ext uri="{FF2B5EF4-FFF2-40B4-BE49-F238E27FC236}">
                <a16:creationId xmlns:a16="http://schemas.microsoft.com/office/drawing/2014/main" id="{74AA1FB5-6B73-B9EF-ADF6-E4E8FFCEB8FC}"/>
              </a:ext>
            </a:extLst>
          </p:cNvPr>
          <p:cNvSpPr>
            <a:spLocks noChangeArrowheads="1"/>
          </p:cNvSpPr>
          <p:nvPr/>
        </p:nvSpPr>
        <p:spPr bwMode="auto">
          <a:xfrm>
            <a:off x="8118483" y="5389563"/>
            <a:ext cx="2302169"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dirty="0">
                <a:solidFill>
                  <a:srgbClr val="000000"/>
                </a:solidFill>
              </a:rPr>
              <a:t>CONTROL AND INTERLOCKING</a:t>
            </a:r>
            <a:endParaRPr lang="en-US" altLang="en-US" sz="2400" dirty="0"/>
          </a:p>
        </p:txBody>
      </p:sp>
      <p:sp>
        <p:nvSpPr>
          <p:cNvPr id="11282" name="Rectangle 17">
            <a:extLst>
              <a:ext uri="{FF2B5EF4-FFF2-40B4-BE49-F238E27FC236}">
                <a16:creationId xmlns:a16="http://schemas.microsoft.com/office/drawing/2014/main" id="{4D5CFB1E-268B-F84D-0B22-26B71E1F7CD7}"/>
              </a:ext>
            </a:extLst>
          </p:cNvPr>
          <p:cNvSpPr>
            <a:spLocks noChangeArrowheads="1"/>
          </p:cNvSpPr>
          <p:nvPr/>
        </p:nvSpPr>
        <p:spPr bwMode="auto">
          <a:xfrm>
            <a:off x="8150232" y="2838450"/>
            <a:ext cx="168450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dirty="0">
                <a:solidFill>
                  <a:srgbClr val="000000"/>
                </a:solidFill>
              </a:rPr>
              <a:t>INVENTORY CONTROL</a:t>
            </a:r>
            <a:endParaRPr lang="en-US" altLang="en-US" sz="2400" dirty="0"/>
          </a:p>
        </p:txBody>
      </p:sp>
      <p:sp>
        <p:nvSpPr>
          <p:cNvPr id="11283" name="Rectangle 18">
            <a:extLst>
              <a:ext uri="{FF2B5EF4-FFF2-40B4-BE49-F238E27FC236}">
                <a16:creationId xmlns:a16="http://schemas.microsoft.com/office/drawing/2014/main" id="{E932E9ED-F3B2-2460-A77E-0E81A94E32DA}"/>
              </a:ext>
            </a:extLst>
          </p:cNvPr>
          <p:cNvSpPr>
            <a:spLocks noChangeArrowheads="1"/>
          </p:cNvSpPr>
          <p:nvPr/>
        </p:nvSpPr>
        <p:spPr bwMode="auto">
          <a:xfrm>
            <a:off x="8134358" y="3540125"/>
            <a:ext cx="1517403"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dirty="0">
                <a:solidFill>
                  <a:srgbClr val="000000"/>
                </a:solidFill>
              </a:rPr>
              <a:t>INVENTORY STATUS</a:t>
            </a:r>
            <a:endParaRPr lang="en-US" altLang="en-US" sz="2400" dirty="0"/>
          </a:p>
        </p:txBody>
      </p:sp>
      <p:sp>
        <p:nvSpPr>
          <p:cNvPr id="11284" name="Line 19">
            <a:extLst>
              <a:ext uri="{FF2B5EF4-FFF2-40B4-BE49-F238E27FC236}">
                <a16:creationId xmlns:a16="http://schemas.microsoft.com/office/drawing/2014/main" id="{A9B6EE64-8694-8CBC-893C-6A20F81D524C}"/>
              </a:ext>
            </a:extLst>
          </p:cNvPr>
          <p:cNvSpPr>
            <a:spLocks noChangeShapeType="1"/>
          </p:cNvSpPr>
          <p:nvPr/>
        </p:nvSpPr>
        <p:spPr bwMode="auto">
          <a:xfrm flipH="1">
            <a:off x="3544896" y="3076575"/>
            <a:ext cx="3806825" cy="1588"/>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285" name="Line 20">
            <a:extLst>
              <a:ext uri="{FF2B5EF4-FFF2-40B4-BE49-F238E27FC236}">
                <a16:creationId xmlns:a16="http://schemas.microsoft.com/office/drawing/2014/main" id="{DA168308-FE2B-9CC3-F04B-41BC43446196}"/>
              </a:ext>
            </a:extLst>
          </p:cNvPr>
          <p:cNvSpPr>
            <a:spLocks noChangeShapeType="1"/>
          </p:cNvSpPr>
          <p:nvPr/>
        </p:nvSpPr>
        <p:spPr bwMode="auto">
          <a:xfrm flipV="1">
            <a:off x="6088071" y="2339975"/>
            <a:ext cx="1587" cy="3430588"/>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286" name="Line 21">
            <a:extLst>
              <a:ext uri="{FF2B5EF4-FFF2-40B4-BE49-F238E27FC236}">
                <a16:creationId xmlns:a16="http://schemas.microsoft.com/office/drawing/2014/main" id="{B4D0AF5E-8424-7C4A-A300-7F6496D8E82D}"/>
              </a:ext>
            </a:extLst>
          </p:cNvPr>
          <p:cNvSpPr>
            <a:spLocks noChangeShapeType="1"/>
          </p:cNvSpPr>
          <p:nvPr/>
        </p:nvSpPr>
        <p:spPr bwMode="auto">
          <a:xfrm flipV="1">
            <a:off x="6715132" y="2338389"/>
            <a:ext cx="1588" cy="343217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287" name="Line 22">
            <a:extLst>
              <a:ext uri="{FF2B5EF4-FFF2-40B4-BE49-F238E27FC236}">
                <a16:creationId xmlns:a16="http://schemas.microsoft.com/office/drawing/2014/main" id="{92BAC41F-0D5A-097A-FB39-77505615F5AB}"/>
              </a:ext>
            </a:extLst>
          </p:cNvPr>
          <p:cNvSpPr>
            <a:spLocks noChangeShapeType="1"/>
          </p:cNvSpPr>
          <p:nvPr/>
        </p:nvSpPr>
        <p:spPr bwMode="auto">
          <a:xfrm flipH="1">
            <a:off x="3544896" y="3794125"/>
            <a:ext cx="3806825" cy="1588"/>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288" name="Line 23">
            <a:extLst>
              <a:ext uri="{FF2B5EF4-FFF2-40B4-BE49-F238E27FC236}">
                <a16:creationId xmlns:a16="http://schemas.microsoft.com/office/drawing/2014/main" id="{20245B77-4812-0959-74D1-94413701809F}"/>
              </a:ext>
            </a:extLst>
          </p:cNvPr>
          <p:cNvSpPr>
            <a:spLocks noChangeShapeType="1"/>
          </p:cNvSpPr>
          <p:nvPr/>
        </p:nvSpPr>
        <p:spPr bwMode="auto">
          <a:xfrm flipV="1">
            <a:off x="4194182" y="2338389"/>
            <a:ext cx="1588" cy="343217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289" name="Line 24">
            <a:extLst>
              <a:ext uri="{FF2B5EF4-FFF2-40B4-BE49-F238E27FC236}">
                <a16:creationId xmlns:a16="http://schemas.microsoft.com/office/drawing/2014/main" id="{D27C286F-F5A8-144C-B5C2-DD0FF38A3C1C}"/>
              </a:ext>
            </a:extLst>
          </p:cNvPr>
          <p:cNvSpPr>
            <a:spLocks noChangeShapeType="1"/>
          </p:cNvSpPr>
          <p:nvPr/>
        </p:nvSpPr>
        <p:spPr bwMode="auto">
          <a:xfrm flipV="1">
            <a:off x="5449896" y="2339975"/>
            <a:ext cx="1587" cy="3430588"/>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290" name="Rectangle 25">
            <a:extLst>
              <a:ext uri="{FF2B5EF4-FFF2-40B4-BE49-F238E27FC236}">
                <a16:creationId xmlns:a16="http://schemas.microsoft.com/office/drawing/2014/main" id="{CC4FB602-294B-4690-3367-08795EAFA7B1}"/>
              </a:ext>
            </a:extLst>
          </p:cNvPr>
          <p:cNvSpPr>
            <a:spLocks noChangeArrowheads="1"/>
          </p:cNvSpPr>
          <p:nvPr/>
        </p:nvSpPr>
        <p:spPr bwMode="auto">
          <a:xfrm>
            <a:off x="3663957" y="5973764"/>
            <a:ext cx="38632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b="1" dirty="0">
                <a:solidFill>
                  <a:srgbClr val="000000"/>
                </a:solidFill>
              </a:rPr>
              <a:t>SECS</a:t>
            </a:r>
            <a:endParaRPr lang="en-US" altLang="en-US" sz="2400" dirty="0"/>
          </a:p>
        </p:txBody>
      </p:sp>
      <p:sp>
        <p:nvSpPr>
          <p:cNvPr id="11291" name="Rectangle 26">
            <a:extLst>
              <a:ext uri="{FF2B5EF4-FFF2-40B4-BE49-F238E27FC236}">
                <a16:creationId xmlns:a16="http://schemas.microsoft.com/office/drawing/2014/main" id="{5F014D4D-3E71-A694-AC6E-BB3DE2BCC617}"/>
              </a:ext>
            </a:extLst>
          </p:cNvPr>
          <p:cNvSpPr>
            <a:spLocks noChangeArrowheads="1"/>
          </p:cNvSpPr>
          <p:nvPr/>
        </p:nvSpPr>
        <p:spPr bwMode="auto">
          <a:xfrm>
            <a:off x="4324358" y="5973764"/>
            <a:ext cx="352661"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b="1" dirty="0">
                <a:solidFill>
                  <a:srgbClr val="000000"/>
                </a:solidFill>
              </a:rPr>
              <a:t>MINS</a:t>
            </a:r>
            <a:endParaRPr lang="en-US" altLang="en-US" sz="2400" dirty="0"/>
          </a:p>
        </p:txBody>
      </p:sp>
      <p:sp>
        <p:nvSpPr>
          <p:cNvPr id="11292" name="Rectangle 27">
            <a:extLst>
              <a:ext uri="{FF2B5EF4-FFF2-40B4-BE49-F238E27FC236}">
                <a16:creationId xmlns:a16="http://schemas.microsoft.com/office/drawing/2014/main" id="{192914D4-B7FA-03D4-CDC5-5121040E258D}"/>
              </a:ext>
            </a:extLst>
          </p:cNvPr>
          <p:cNvSpPr>
            <a:spLocks noChangeArrowheads="1"/>
          </p:cNvSpPr>
          <p:nvPr/>
        </p:nvSpPr>
        <p:spPr bwMode="auto">
          <a:xfrm>
            <a:off x="4949832" y="5973764"/>
            <a:ext cx="299762"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b="1" dirty="0">
                <a:solidFill>
                  <a:srgbClr val="000000"/>
                </a:solidFill>
              </a:rPr>
              <a:t>HRS</a:t>
            </a:r>
            <a:endParaRPr lang="en-US" altLang="en-US" sz="2400" dirty="0"/>
          </a:p>
        </p:txBody>
      </p:sp>
      <p:sp>
        <p:nvSpPr>
          <p:cNvPr id="11293" name="Rectangle 28">
            <a:extLst>
              <a:ext uri="{FF2B5EF4-FFF2-40B4-BE49-F238E27FC236}">
                <a16:creationId xmlns:a16="http://schemas.microsoft.com/office/drawing/2014/main" id="{D17DB26E-552A-4825-D8EA-3EF332ECFF64}"/>
              </a:ext>
            </a:extLst>
          </p:cNvPr>
          <p:cNvSpPr>
            <a:spLocks noChangeArrowheads="1"/>
          </p:cNvSpPr>
          <p:nvPr/>
        </p:nvSpPr>
        <p:spPr bwMode="auto">
          <a:xfrm>
            <a:off x="5562608" y="5973764"/>
            <a:ext cx="394339"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b="1" dirty="0">
                <a:solidFill>
                  <a:srgbClr val="000000"/>
                </a:solidFill>
              </a:rPr>
              <a:t>DAYS</a:t>
            </a:r>
            <a:endParaRPr lang="en-US" altLang="en-US" sz="2400" dirty="0"/>
          </a:p>
        </p:txBody>
      </p:sp>
      <p:sp>
        <p:nvSpPr>
          <p:cNvPr id="11294" name="Rectangle 29">
            <a:extLst>
              <a:ext uri="{FF2B5EF4-FFF2-40B4-BE49-F238E27FC236}">
                <a16:creationId xmlns:a16="http://schemas.microsoft.com/office/drawing/2014/main" id="{2B7CB4BB-AF3C-FEC0-8150-DFC6D02838F8}"/>
              </a:ext>
            </a:extLst>
          </p:cNvPr>
          <p:cNvSpPr>
            <a:spLocks noChangeArrowheads="1"/>
          </p:cNvSpPr>
          <p:nvPr/>
        </p:nvSpPr>
        <p:spPr bwMode="auto">
          <a:xfrm>
            <a:off x="6165858" y="5973764"/>
            <a:ext cx="519373"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b="1" dirty="0">
                <a:solidFill>
                  <a:srgbClr val="000000"/>
                </a:solidFill>
              </a:rPr>
              <a:t>WEEKS</a:t>
            </a:r>
            <a:endParaRPr lang="en-US" altLang="en-US" sz="2400" dirty="0"/>
          </a:p>
        </p:txBody>
      </p:sp>
      <p:sp>
        <p:nvSpPr>
          <p:cNvPr id="11295" name="Rectangle 30">
            <a:extLst>
              <a:ext uri="{FF2B5EF4-FFF2-40B4-BE49-F238E27FC236}">
                <a16:creationId xmlns:a16="http://schemas.microsoft.com/office/drawing/2014/main" id="{0DFF808A-1BA4-570D-B8D2-A5547BDDFA93}"/>
              </a:ext>
            </a:extLst>
          </p:cNvPr>
          <p:cNvSpPr>
            <a:spLocks noChangeArrowheads="1"/>
          </p:cNvSpPr>
          <p:nvPr/>
        </p:nvSpPr>
        <p:spPr bwMode="auto">
          <a:xfrm>
            <a:off x="6784983" y="5973764"/>
            <a:ext cx="503343"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b="1" dirty="0">
                <a:solidFill>
                  <a:srgbClr val="000000"/>
                </a:solidFill>
              </a:rPr>
              <a:t>MNTHS</a:t>
            </a:r>
            <a:endParaRPr lang="en-US" altLang="en-US" sz="2400" dirty="0"/>
          </a:p>
        </p:txBody>
      </p:sp>
      <p:sp>
        <p:nvSpPr>
          <p:cNvPr id="11296" name="Rectangle 31">
            <a:extLst>
              <a:ext uri="{FF2B5EF4-FFF2-40B4-BE49-F238E27FC236}">
                <a16:creationId xmlns:a16="http://schemas.microsoft.com/office/drawing/2014/main" id="{A3CFBFD7-81C8-7630-0AE6-701E4821804C}"/>
              </a:ext>
            </a:extLst>
          </p:cNvPr>
          <p:cNvSpPr>
            <a:spLocks noChangeArrowheads="1"/>
          </p:cNvSpPr>
          <p:nvPr/>
        </p:nvSpPr>
        <p:spPr bwMode="auto">
          <a:xfrm>
            <a:off x="5124458" y="6237288"/>
            <a:ext cx="89280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b="1" dirty="0">
                <a:solidFill>
                  <a:srgbClr val="000000"/>
                </a:solidFill>
              </a:rPr>
              <a:t>Time Base</a:t>
            </a:r>
            <a:endParaRPr lang="en-US" altLang="en-US" sz="2400" dirty="0"/>
          </a:p>
        </p:txBody>
      </p:sp>
      <p:sp>
        <p:nvSpPr>
          <p:cNvPr id="11297" name="Rectangle 32">
            <a:extLst>
              <a:ext uri="{FF2B5EF4-FFF2-40B4-BE49-F238E27FC236}">
                <a16:creationId xmlns:a16="http://schemas.microsoft.com/office/drawing/2014/main" id="{EF62AC80-CEA4-9A4E-16B3-4996B2C595AB}"/>
              </a:ext>
            </a:extLst>
          </p:cNvPr>
          <p:cNvSpPr>
            <a:spLocks noChangeArrowheads="1"/>
          </p:cNvSpPr>
          <p:nvPr/>
        </p:nvSpPr>
        <p:spPr bwMode="auto">
          <a:xfrm>
            <a:off x="7400933" y="2009002"/>
            <a:ext cx="58990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b="1" dirty="0">
                <a:solidFill>
                  <a:srgbClr val="000000"/>
                </a:solidFill>
              </a:rPr>
              <a:t>Level</a:t>
            </a:r>
            <a:endParaRPr lang="en-US" altLang="en-US" sz="2400" dirty="0"/>
          </a:p>
        </p:txBody>
      </p:sp>
      <p:sp>
        <p:nvSpPr>
          <p:cNvPr id="11298" name="Rectangle 33">
            <a:extLst>
              <a:ext uri="{FF2B5EF4-FFF2-40B4-BE49-F238E27FC236}">
                <a16:creationId xmlns:a16="http://schemas.microsoft.com/office/drawing/2014/main" id="{C169912F-9B45-AF14-3C27-E32866E0249D}"/>
              </a:ext>
            </a:extLst>
          </p:cNvPr>
          <p:cNvSpPr>
            <a:spLocks noChangeArrowheads="1"/>
          </p:cNvSpPr>
          <p:nvPr/>
        </p:nvSpPr>
        <p:spPr bwMode="auto">
          <a:xfrm>
            <a:off x="7632707" y="5432425"/>
            <a:ext cx="136256"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900" b="1" dirty="0">
                <a:solidFill>
                  <a:srgbClr val="000000"/>
                </a:solidFill>
              </a:rPr>
              <a:t>1</a:t>
            </a:r>
            <a:endParaRPr lang="en-US" altLang="en-US" sz="2400" dirty="0"/>
          </a:p>
        </p:txBody>
      </p:sp>
      <p:sp>
        <p:nvSpPr>
          <p:cNvPr id="11299" name="Rectangle 34">
            <a:extLst>
              <a:ext uri="{FF2B5EF4-FFF2-40B4-BE49-F238E27FC236}">
                <a16:creationId xmlns:a16="http://schemas.microsoft.com/office/drawing/2014/main" id="{000D2125-6096-EB70-0D57-E7F78CF0DA1E}"/>
              </a:ext>
            </a:extLst>
          </p:cNvPr>
          <p:cNvSpPr>
            <a:spLocks noChangeArrowheads="1"/>
          </p:cNvSpPr>
          <p:nvPr/>
        </p:nvSpPr>
        <p:spPr bwMode="auto">
          <a:xfrm>
            <a:off x="7648582" y="4732338"/>
            <a:ext cx="136256"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900" b="1" dirty="0">
                <a:solidFill>
                  <a:srgbClr val="000000"/>
                </a:solidFill>
              </a:rPr>
              <a:t>2</a:t>
            </a:r>
            <a:endParaRPr lang="en-US" altLang="en-US" sz="2400" dirty="0"/>
          </a:p>
        </p:txBody>
      </p:sp>
      <p:sp>
        <p:nvSpPr>
          <p:cNvPr id="11300" name="Rectangle 35">
            <a:extLst>
              <a:ext uri="{FF2B5EF4-FFF2-40B4-BE49-F238E27FC236}">
                <a16:creationId xmlns:a16="http://schemas.microsoft.com/office/drawing/2014/main" id="{ACAC03B5-FCAC-BD7F-1EFF-7750386FB6BB}"/>
              </a:ext>
            </a:extLst>
          </p:cNvPr>
          <p:cNvSpPr>
            <a:spLocks noChangeArrowheads="1"/>
          </p:cNvSpPr>
          <p:nvPr/>
        </p:nvSpPr>
        <p:spPr bwMode="auto">
          <a:xfrm>
            <a:off x="7632707" y="4056063"/>
            <a:ext cx="136256"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900" b="1" dirty="0">
                <a:solidFill>
                  <a:srgbClr val="000000"/>
                </a:solidFill>
              </a:rPr>
              <a:t>3</a:t>
            </a:r>
            <a:endParaRPr lang="en-US" altLang="en-US" sz="2400" dirty="0"/>
          </a:p>
        </p:txBody>
      </p:sp>
      <p:sp>
        <p:nvSpPr>
          <p:cNvPr id="11301" name="Rectangle 36">
            <a:extLst>
              <a:ext uri="{FF2B5EF4-FFF2-40B4-BE49-F238E27FC236}">
                <a16:creationId xmlns:a16="http://schemas.microsoft.com/office/drawing/2014/main" id="{E5B5F811-5854-1BC5-1C5F-13D453A572FA}"/>
              </a:ext>
            </a:extLst>
          </p:cNvPr>
          <p:cNvSpPr>
            <a:spLocks noChangeArrowheads="1"/>
          </p:cNvSpPr>
          <p:nvPr/>
        </p:nvSpPr>
        <p:spPr bwMode="auto">
          <a:xfrm>
            <a:off x="7632707" y="3379788"/>
            <a:ext cx="136256"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900" b="1" dirty="0">
                <a:solidFill>
                  <a:srgbClr val="000000"/>
                </a:solidFill>
              </a:rPr>
              <a:t>4</a:t>
            </a:r>
            <a:endParaRPr lang="en-US" altLang="en-US" sz="2400" dirty="0"/>
          </a:p>
        </p:txBody>
      </p:sp>
      <p:sp>
        <p:nvSpPr>
          <p:cNvPr id="11302" name="Rectangle 37">
            <a:extLst>
              <a:ext uri="{FF2B5EF4-FFF2-40B4-BE49-F238E27FC236}">
                <a16:creationId xmlns:a16="http://schemas.microsoft.com/office/drawing/2014/main" id="{89039914-535A-A73F-C947-B3F72AA7DAC9}"/>
              </a:ext>
            </a:extLst>
          </p:cNvPr>
          <p:cNvSpPr>
            <a:spLocks noChangeArrowheads="1"/>
          </p:cNvSpPr>
          <p:nvPr/>
        </p:nvSpPr>
        <p:spPr bwMode="auto">
          <a:xfrm>
            <a:off x="7632707" y="2681288"/>
            <a:ext cx="136256"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900" b="1" dirty="0">
                <a:solidFill>
                  <a:srgbClr val="000000"/>
                </a:solidFill>
              </a:rPr>
              <a:t>5</a:t>
            </a:r>
            <a:endParaRPr lang="en-US" altLang="en-US" sz="2400" dirty="0"/>
          </a:p>
        </p:txBody>
      </p:sp>
      <p:sp>
        <p:nvSpPr>
          <p:cNvPr id="11303" name="Rectangle 38">
            <a:extLst>
              <a:ext uri="{FF2B5EF4-FFF2-40B4-BE49-F238E27FC236}">
                <a16:creationId xmlns:a16="http://schemas.microsoft.com/office/drawing/2014/main" id="{994DF528-35FD-97B3-8732-02275D075EBA}"/>
              </a:ext>
            </a:extLst>
          </p:cNvPr>
          <p:cNvSpPr>
            <a:spLocks noChangeArrowheads="1"/>
          </p:cNvSpPr>
          <p:nvPr/>
        </p:nvSpPr>
        <p:spPr bwMode="auto">
          <a:xfrm>
            <a:off x="3544895" y="2341563"/>
            <a:ext cx="3803650" cy="3435350"/>
          </a:xfrm>
          <a:prstGeom prst="rect">
            <a:avLst/>
          </a:prstGeom>
          <a:noFill/>
          <a:ln w="158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1304" name="Line 39">
            <a:extLst>
              <a:ext uri="{FF2B5EF4-FFF2-40B4-BE49-F238E27FC236}">
                <a16:creationId xmlns:a16="http://schemas.microsoft.com/office/drawing/2014/main" id="{0EC6F719-B64E-F836-ACAC-250BE562C86F}"/>
              </a:ext>
            </a:extLst>
          </p:cNvPr>
          <p:cNvSpPr>
            <a:spLocks noChangeShapeType="1"/>
          </p:cNvSpPr>
          <p:nvPr/>
        </p:nvSpPr>
        <p:spPr bwMode="auto">
          <a:xfrm flipH="1">
            <a:off x="3544896" y="4467225"/>
            <a:ext cx="3806825" cy="1588"/>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305" name="Line 40">
            <a:extLst>
              <a:ext uri="{FF2B5EF4-FFF2-40B4-BE49-F238E27FC236}">
                <a16:creationId xmlns:a16="http://schemas.microsoft.com/office/drawing/2014/main" id="{5F19FA06-F904-714E-4912-67CDF5EE62FA}"/>
              </a:ext>
            </a:extLst>
          </p:cNvPr>
          <p:cNvSpPr>
            <a:spLocks noChangeShapeType="1"/>
          </p:cNvSpPr>
          <p:nvPr/>
        </p:nvSpPr>
        <p:spPr bwMode="auto">
          <a:xfrm flipH="1">
            <a:off x="3544896" y="5138739"/>
            <a:ext cx="3806825" cy="1587"/>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306" name="Line 41">
            <a:extLst>
              <a:ext uri="{FF2B5EF4-FFF2-40B4-BE49-F238E27FC236}">
                <a16:creationId xmlns:a16="http://schemas.microsoft.com/office/drawing/2014/main" id="{198E75D2-4306-F51F-956F-D341600C387A}"/>
              </a:ext>
            </a:extLst>
          </p:cNvPr>
          <p:cNvSpPr>
            <a:spLocks noChangeShapeType="1"/>
          </p:cNvSpPr>
          <p:nvPr/>
        </p:nvSpPr>
        <p:spPr bwMode="auto">
          <a:xfrm flipV="1">
            <a:off x="4824421" y="2338389"/>
            <a:ext cx="1587" cy="343217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307" name="Freeform 42">
            <a:extLst>
              <a:ext uri="{FF2B5EF4-FFF2-40B4-BE49-F238E27FC236}">
                <a16:creationId xmlns:a16="http://schemas.microsoft.com/office/drawing/2014/main" id="{8F1179DB-676C-03D2-5D97-08AFB074489E}"/>
              </a:ext>
            </a:extLst>
          </p:cNvPr>
          <p:cNvSpPr>
            <a:spLocks/>
          </p:cNvSpPr>
          <p:nvPr/>
        </p:nvSpPr>
        <p:spPr bwMode="auto">
          <a:xfrm>
            <a:off x="4184657" y="3760789"/>
            <a:ext cx="717550" cy="695325"/>
          </a:xfrm>
          <a:custGeom>
            <a:avLst/>
            <a:gdLst>
              <a:gd name="T0" fmla="*/ 8820944 w 904"/>
              <a:gd name="T1" fmla="*/ 479293482 h 875"/>
              <a:gd name="T2" fmla="*/ 204762894 w 904"/>
              <a:gd name="T3" fmla="*/ 73251495 h 875"/>
              <a:gd name="T4" fmla="*/ 222403988 w 904"/>
              <a:gd name="T5" fmla="*/ 46098061 h 875"/>
              <a:gd name="T6" fmla="*/ 241935000 w 904"/>
              <a:gd name="T7" fmla="*/ 21470047 h 875"/>
              <a:gd name="T8" fmla="*/ 264616406 w 904"/>
              <a:gd name="T9" fmla="*/ 6946098 h 875"/>
              <a:gd name="T10" fmla="*/ 290448206 w 904"/>
              <a:gd name="T11" fmla="*/ 0 h 875"/>
              <a:gd name="T12" fmla="*/ 321320319 w 904"/>
              <a:gd name="T13" fmla="*/ 6946098 h 875"/>
              <a:gd name="T14" fmla="*/ 349671481 w 904"/>
              <a:gd name="T15" fmla="*/ 21470047 h 875"/>
              <a:gd name="T16" fmla="*/ 366052894 w 904"/>
              <a:gd name="T17" fmla="*/ 40414673 h 875"/>
              <a:gd name="T18" fmla="*/ 384953669 w 904"/>
              <a:gd name="T19" fmla="*/ 79566636 h 875"/>
              <a:gd name="T20" fmla="*/ 569555313 w 904"/>
              <a:gd name="T21" fmla="*/ 500763529 h 875"/>
              <a:gd name="T22" fmla="*/ 569555313 w 904"/>
              <a:gd name="T23" fmla="*/ 532337641 h 875"/>
              <a:gd name="T24" fmla="*/ 560735163 w 904"/>
              <a:gd name="T25" fmla="*/ 545598880 h 875"/>
              <a:gd name="T26" fmla="*/ 538053756 w 904"/>
              <a:gd name="T27" fmla="*/ 552544978 h 875"/>
              <a:gd name="T28" fmla="*/ 37802344 w 904"/>
              <a:gd name="T29" fmla="*/ 552544978 h 875"/>
              <a:gd name="T30" fmla="*/ 12600781 w 904"/>
              <a:gd name="T31" fmla="*/ 545598880 h 875"/>
              <a:gd name="T32" fmla="*/ 5040313 w 904"/>
              <a:gd name="T33" fmla="*/ 532337641 h 875"/>
              <a:gd name="T34" fmla="*/ 0 w 904"/>
              <a:gd name="T35" fmla="*/ 517813693 h 875"/>
              <a:gd name="T36" fmla="*/ 0 w 904"/>
              <a:gd name="T37" fmla="*/ 500763529 h 875"/>
              <a:gd name="T38" fmla="*/ 5040313 w 904"/>
              <a:gd name="T39" fmla="*/ 484976870 h 875"/>
              <a:gd name="T40" fmla="*/ 8820944 w 904"/>
              <a:gd name="T41" fmla="*/ 479293482 h 87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04" h="875">
                <a:moveTo>
                  <a:pt x="14" y="759"/>
                </a:moveTo>
                <a:lnTo>
                  <a:pt x="325" y="116"/>
                </a:lnTo>
                <a:lnTo>
                  <a:pt x="353" y="73"/>
                </a:lnTo>
                <a:lnTo>
                  <a:pt x="384" y="34"/>
                </a:lnTo>
                <a:lnTo>
                  <a:pt x="420" y="11"/>
                </a:lnTo>
                <a:lnTo>
                  <a:pt x="461" y="0"/>
                </a:lnTo>
                <a:lnTo>
                  <a:pt x="510" y="11"/>
                </a:lnTo>
                <a:lnTo>
                  <a:pt x="555" y="34"/>
                </a:lnTo>
                <a:lnTo>
                  <a:pt x="581" y="64"/>
                </a:lnTo>
                <a:lnTo>
                  <a:pt x="611" y="126"/>
                </a:lnTo>
                <a:lnTo>
                  <a:pt x="904" y="793"/>
                </a:lnTo>
                <a:lnTo>
                  <a:pt x="904" y="843"/>
                </a:lnTo>
                <a:lnTo>
                  <a:pt x="890" y="864"/>
                </a:lnTo>
                <a:lnTo>
                  <a:pt x="854" y="875"/>
                </a:lnTo>
                <a:lnTo>
                  <a:pt x="60" y="875"/>
                </a:lnTo>
                <a:lnTo>
                  <a:pt x="20" y="864"/>
                </a:lnTo>
                <a:lnTo>
                  <a:pt x="8" y="843"/>
                </a:lnTo>
                <a:lnTo>
                  <a:pt x="0" y="820"/>
                </a:lnTo>
                <a:lnTo>
                  <a:pt x="0" y="793"/>
                </a:lnTo>
                <a:lnTo>
                  <a:pt x="8" y="768"/>
                </a:lnTo>
                <a:lnTo>
                  <a:pt x="14" y="759"/>
                </a:lnTo>
                <a:close/>
              </a:path>
            </a:pathLst>
          </a:custGeom>
          <a:solidFill>
            <a:srgbClr val="FFFF00"/>
          </a:solidFill>
          <a:ln w="1588">
            <a:solidFill>
              <a:srgbClr val="000000"/>
            </a:solidFill>
            <a:prstDash val="solid"/>
            <a:round/>
            <a:headEnd/>
            <a:tailEnd/>
          </a:ln>
        </p:spPr>
        <p:txBody>
          <a:bodyPr/>
          <a:lstStyle/>
          <a:p>
            <a:endParaRPr lang="en-US"/>
          </a:p>
        </p:txBody>
      </p:sp>
      <p:sp>
        <p:nvSpPr>
          <p:cNvPr id="11308" name="Freeform 43">
            <a:extLst>
              <a:ext uri="{FF2B5EF4-FFF2-40B4-BE49-F238E27FC236}">
                <a16:creationId xmlns:a16="http://schemas.microsoft.com/office/drawing/2014/main" id="{36C06105-1903-AFAF-D3BC-ACC35EA3F1A7}"/>
              </a:ext>
            </a:extLst>
          </p:cNvPr>
          <p:cNvSpPr>
            <a:spLocks/>
          </p:cNvSpPr>
          <p:nvPr/>
        </p:nvSpPr>
        <p:spPr bwMode="auto">
          <a:xfrm>
            <a:off x="3827471" y="4479925"/>
            <a:ext cx="1362075" cy="641350"/>
          </a:xfrm>
          <a:custGeom>
            <a:avLst/>
            <a:gdLst>
              <a:gd name="T0" fmla="*/ 3150394 w 1716"/>
              <a:gd name="T1" fmla="*/ 449068978 h 807"/>
              <a:gd name="T2" fmla="*/ 214213281 w 1716"/>
              <a:gd name="T3" fmla="*/ 31580328 h 807"/>
              <a:gd name="T4" fmla="*/ 228074538 w 1716"/>
              <a:gd name="T5" fmla="*/ 14526935 h 807"/>
              <a:gd name="T6" fmla="*/ 238155163 w 1716"/>
              <a:gd name="T7" fmla="*/ 5684729 h 807"/>
              <a:gd name="T8" fmla="*/ 260836569 w 1716"/>
              <a:gd name="T9" fmla="*/ 3158271 h 807"/>
              <a:gd name="T10" fmla="*/ 277847425 w 1716"/>
              <a:gd name="T11" fmla="*/ 0 h 807"/>
              <a:gd name="T12" fmla="*/ 828501169 w 1716"/>
              <a:gd name="T13" fmla="*/ 0 h 807"/>
              <a:gd name="T14" fmla="*/ 846142263 w 1716"/>
              <a:gd name="T15" fmla="*/ 0 h 807"/>
              <a:gd name="T16" fmla="*/ 860003519 w 1716"/>
              <a:gd name="T17" fmla="*/ 3158271 h 807"/>
              <a:gd name="T18" fmla="*/ 874494219 w 1716"/>
              <a:gd name="T19" fmla="*/ 10105832 h 807"/>
              <a:gd name="T20" fmla="*/ 889615156 w 1716"/>
              <a:gd name="T21" fmla="*/ 18948038 h 807"/>
              <a:gd name="T22" fmla="*/ 902215938 w 1716"/>
              <a:gd name="T23" fmla="*/ 36633244 h 807"/>
              <a:gd name="T24" fmla="*/ 1081147031 w 1716"/>
              <a:gd name="T25" fmla="*/ 449068978 h 807"/>
              <a:gd name="T26" fmla="*/ 1081147031 w 1716"/>
              <a:gd name="T27" fmla="*/ 467385203 h 807"/>
              <a:gd name="T28" fmla="*/ 1074847038 w 1716"/>
              <a:gd name="T29" fmla="*/ 486333241 h 807"/>
              <a:gd name="T30" fmla="*/ 1066026094 w 1716"/>
              <a:gd name="T31" fmla="*/ 500860176 h 807"/>
              <a:gd name="T32" fmla="*/ 1045864844 w 1716"/>
              <a:gd name="T33" fmla="*/ 509702382 h 807"/>
              <a:gd name="T34" fmla="*/ 41582975 w 1716"/>
              <a:gd name="T35" fmla="*/ 509702382 h 807"/>
              <a:gd name="T36" fmla="*/ 20161250 w 1716"/>
              <a:gd name="T37" fmla="*/ 504649466 h 807"/>
              <a:gd name="T38" fmla="*/ 10080625 w 1716"/>
              <a:gd name="T39" fmla="*/ 493280802 h 807"/>
              <a:gd name="T40" fmla="*/ 3150394 w 1716"/>
              <a:gd name="T41" fmla="*/ 483806783 h 807"/>
              <a:gd name="T42" fmla="*/ 0 w 1716"/>
              <a:gd name="T43" fmla="*/ 471174493 h 807"/>
              <a:gd name="T44" fmla="*/ 6300788 w 1716"/>
              <a:gd name="T45" fmla="*/ 449068978 h 807"/>
              <a:gd name="T46" fmla="*/ 3150394 w 1716"/>
              <a:gd name="T47" fmla="*/ 449068978 h 80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716" h="807">
                <a:moveTo>
                  <a:pt x="5" y="711"/>
                </a:moveTo>
                <a:lnTo>
                  <a:pt x="340" y="50"/>
                </a:lnTo>
                <a:lnTo>
                  <a:pt x="362" y="23"/>
                </a:lnTo>
                <a:lnTo>
                  <a:pt x="378" y="9"/>
                </a:lnTo>
                <a:lnTo>
                  <a:pt x="414" y="5"/>
                </a:lnTo>
                <a:lnTo>
                  <a:pt x="441" y="0"/>
                </a:lnTo>
                <a:lnTo>
                  <a:pt x="1315" y="0"/>
                </a:lnTo>
                <a:lnTo>
                  <a:pt x="1343" y="0"/>
                </a:lnTo>
                <a:lnTo>
                  <a:pt x="1365" y="5"/>
                </a:lnTo>
                <a:lnTo>
                  <a:pt x="1388" y="16"/>
                </a:lnTo>
                <a:lnTo>
                  <a:pt x="1412" y="30"/>
                </a:lnTo>
                <a:lnTo>
                  <a:pt x="1432" y="58"/>
                </a:lnTo>
                <a:lnTo>
                  <a:pt x="1716" y="711"/>
                </a:lnTo>
                <a:lnTo>
                  <a:pt x="1716" y="740"/>
                </a:lnTo>
                <a:lnTo>
                  <a:pt x="1706" y="770"/>
                </a:lnTo>
                <a:lnTo>
                  <a:pt x="1692" y="793"/>
                </a:lnTo>
                <a:lnTo>
                  <a:pt x="1660" y="807"/>
                </a:lnTo>
                <a:lnTo>
                  <a:pt x="66" y="807"/>
                </a:lnTo>
                <a:lnTo>
                  <a:pt x="32" y="799"/>
                </a:lnTo>
                <a:lnTo>
                  <a:pt x="16" y="781"/>
                </a:lnTo>
                <a:lnTo>
                  <a:pt x="5" y="766"/>
                </a:lnTo>
                <a:lnTo>
                  <a:pt x="0" y="746"/>
                </a:lnTo>
                <a:lnTo>
                  <a:pt x="10" y="711"/>
                </a:lnTo>
                <a:lnTo>
                  <a:pt x="5" y="711"/>
                </a:lnTo>
                <a:close/>
              </a:path>
            </a:pathLst>
          </a:custGeom>
          <a:blipFill dpi="0" rotWithShape="0">
            <a:blip r:embed="rId3"/>
            <a:srcRect/>
            <a:tile tx="0" ty="0" sx="100000" sy="100000" flip="none" algn="tl"/>
          </a:blipFill>
          <a:ln w="1588">
            <a:solidFill>
              <a:srgbClr val="000000"/>
            </a:solidFill>
            <a:prstDash val="solid"/>
            <a:round/>
            <a:headEnd/>
            <a:tailEnd/>
          </a:ln>
        </p:spPr>
        <p:txBody>
          <a:bodyPr/>
          <a:lstStyle/>
          <a:p>
            <a:endParaRPr lang="en-US"/>
          </a:p>
        </p:txBody>
      </p:sp>
      <p:sp>
        <p:nvSpPr>
          <p:cNvPr id="11309" name="Freeform 44">
            <a:extLst>
              <a:ext uri="{FF2B5EF4-FFF2-40B4-BE49-F238E27FC236}">
                <a16:creationId xmlns:a16="http://schemas.microsoft.com/office/drawing/2014/main" id="{7C315968-8BD9-5D62-6DC8-AF02821B59BF}"/>
              </a:ext>
            </a:extLst>
          </p:cNvPr>
          <p:cNvSpPr>
            <a:spLocks/>
          </p:cNvSpPr>
          <p:nvPr/>
        </p:nvSpPr>
        <p:spPr bwMode="auto">
          <a:xfrm>
            <a:off x="3541721" y="5146676"/>
            <a:ext cx="1900237" cy="627063"/>
          </a:xfrm>
          <a:custGeom>
            <a:avLst/>
            <a:gdLst>
              <a:gd name="T0" fmla="*/ 6289975 w 2396"/>
              <a:gd name="T1" fmla="*/ 350932236 h 790"/>
              <a:gd name="T2" fmla="*/ 160391582 w 2396"/>
              <a:gd name="T3" fmla="*/ 46623325 h 790"/>
              <a:gd name="T4" fmla="*/ 172971531 w 2396"/>
              <a:gd name="T5" fmla="*/ 26462059 h 790"/>
              <a:gd name="T6" fmla="*/ 191212538 w 2396"/>
              <a:gd name="T7" fmla="*/ 10710871 h 790"/>
              <a:gd name="T8" fmla="*/ 215742726 w 2396"/>
              <a:gd name="T9" fmla="*/ 1260476 h 790"/>
              <a:gd name="T10" fmla="*/ 239015077 w 2396"/>
              <a:gd name="T11" fmla="*/ 0 h 790"/>
              <a:gd name="T12" fmla="*/ 1281247487 w 2396"/>
              <a:gd name="T13" fmla="*/ 0 h 790"/>
              <a:gd name="T14" fmla="*/ 1314583322 w 2396"/>
              <a:gd name="T15" fmla="*/ 5040317 h 790"/>
              <a:gd name="T16" fmla="*/ 1338485385 w 2396"/>
              <a:gd name="T17" fmla="*/ 16381426 h 790"/>
              <a:gd name="T18" fmla="*/ 1356725598 w 2396"/>
              <a:gd name="T19" fmla="*/ 39692294 h 790"/>
              <a:gd name="T20" fmla="*/ 1503909105 w 2396"/>
              <a:gd name="T21" fmla="*/ 374874136 h 790"/>
              <a:gd name="T22" fmla="*/ 1507053696 w 2396"/>
              <a:gd name="T23" fmla="*/ 402595877 h 790"/>
              <a:gd name="T24" fmla="*/ 1505166942 w 2396"/>
              <a:gd name="T25" fmla="*/ 430947062 h 790"/>
              <a:gd name="T26" fmla="*/ 1493844828 w 2396"/>
              <a:gd name="T27" fmla="*/ 458039359 h 790"/>
              <a:gd name="T28" fmla="*/ 1478120288 w 2396"/>
              <a:gd name="T29" fmla="*/ 478200625 h 790"/>
              <a:gd name="T30" fmla="*/ 1459250364 w 2396"/>
              <a:gd name="T31" fmla="*/ 492061099 h 790"/>
              <a:gd name="T32" fmla="*/ 1435978012 w 2396"/>
              <a:gd name="T33" fmla="*/ 497731653 h 790"/>
              <a:gd name="T34" fmla="*/ 98122338 w 2396"/>
              <a:gd name="T35" fmla="*/ 497731653 h 790"/>
              <a:gd name="T36" fmla="*/ 61011407 w 2396"/>
              <a:gd name="T37" fmla="*/ 489540940 h 790"/>
              <a:gd name="T38" fmla="*/ 32707710 w 2396"/>
              <a:gd name="T39" fmla="*/ 464339358 h 790"/>
              <a:gd name="T40" fmla="*/ 11951031 w 2396"/>
              <a:gd name="T41" fmla="*/ 432207538 h 790"/>
              <a:gd name="T42" fmla="*/ 1886755 w 2396"/>
              <a:gd name="T43" fmla="*/ 402595877 h 790"/>
              <a:gd name="T44" fmla="*/ 0 w 2396"/>
              <a:gd name="T45" fmla="*/ 386214452 h 790"/>
              <a:gd name="T46" fmla="*/ 1886755 w 2396"/>
              <a:gd name="T47" fmla="*/ 371093502 h 790"/>
              <a:gd name="T48" fmla="*/ 6289975 w 2396"/>
              <a:gd name="T49" fmla="*/ 350932236 h 79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396" h="790">
                <a:moveTo>
                  <a:pt x="10" y="557"/>
                </a:moveTo>
                <a:lnTo>
                  <a:pt x="255" y="74"/>
                </a:lnTo>
                <a:lnTo>
                  <a:pt x="275" y="42"/>
                </a:lnTo>
                <a:lnTo>
                  <a:pt x="304" y="17"/>
                </a:lnTo>
                <a:lnTo>
                  <a:pt x="343" y="2"/>
                </a:lnTo>
                <a:lnTo>
                  <a:pt x="380" y="0"/>
                </a:lnTo>
                <a:lnTo>
                  <a:pt x="2037" y="0"/>
                </a:lnTo>
                <a:lnTo>
                  <a:pt x="2090" y="8"/>
                </a:lnTo>
                <a:lnTo>
                  <a:pt x="2128" y="26"/>
                </a:lnTo>
                <a:lnTo>
                  <a:pt x="2157" y="63"/>
                </a:lnTo>
                <a:lnTo>
                  <a:pt x="2391" y="595"/>
                </a:lnTo>
                <a:lnTo>
                  <a:pt x="2396" y="639"/>
                </a:lnTo>
                <a:lnTo>
                  <a:pt x="2393" y="684"/>
                </a:lnTo>
                <a:lnTo>
                  <a:pt x="2375" y="727"/>
                </a:lnTo>
                <a:lnTo>
                  <a:pt x="2350" y="759"/>
                </a:lnTo>
                <a:lnTo>
                  <a:pt x="2320" y="781"/>
                </a:lnTo>
                <a:lnTo>
                  <a:pt x="2283" y="790"/>
                </a:lnTo>
                <a:lnTo>
                  <a:pt x="156" y="790"/>
                </a:lnTo>
                <a:lnTo>
                  <a:pt x="97" y="777"/>
                </a:lnTo>
                <a:lnTo>
                  <a:pt x="52" y="737"/>
                </a:lnTo>
                <a:lnTo>
                  <a:pt x="19" y="686"/>
                </a:lnTo>
                <a:lnTo>
                  <a:pt x="3" y="639"/>
                </a:lnTo>
                <a:lnTo>
                  <a:pt x="0" y="613"/>
                </a:lnTo>
                <a:lnTo>
                  <a:pt x="3" y="589"/>
                </a:lnTo>
                <a:lnTo>
                  <a:pt x="10" y="557"/>
                </a:lnTo>
                <a:close/>
              </a:path>
            </a:pathLst>
          </a:custGeom>
          <a:solidFill>
            <a:srgbClr val="F32D3B"/>
          </a:solidFill>
          <a:ln w="1588">
            <a:solidFill>
              <a:srgbClr val="000000"/>
            </a:solidFill>
            <a:prstDash val="sysDash"/>
            <a:round/>
            <a:headEnd/>
            <a:tailEnd/>
          </a:ln>
        </p:spPr>
        <p:txBody>
          <a:bodyPr/>
          <a:lstStyle/>
          <a:p>
            <a:endParaRPr lang="en-US"/>
          </a:p>
        </p:txBody>
      </p:sp>
      <p:sp>
        <p:nvSpPr>
          <p:cNvPr id="11310" name="Freeform 45">
            <a:extLst>
              <a:ext uri="{FF2B5EF4-FFF2-40B4-BE49-F238E27FC236}">
                <a16:creationId xmlns:a16="http://schemas.microsoft.com/office/drawing/2014/main" id="{AA060CCA-5D4E-53EC-225D-55DD15EA9ABD}"/>
              </a:ext>
            </a:extLst>
          </p:cNvPr>
          <p:cNvSpPr>
            <a:spLocks/>
          </p:cNvSpPr>
          <p:nvPr/>
        </p:nvSpPr>
        <p:spPr bwMode="auto">
          <a:xfrm>
            <a:off x="4906970" y="3032125"/>
            <a:ext cx="1319212" cy="795338"/>
          </a:xfrm>
          <a:custGeom>
            <a:avLst/>
            <a:gdLst>
              <a:gd name="T0" fmla="*/ 1047124128 w 1662"/>
              <a:gd name="T1" fmla="*/ 315021182 h 1004"/>
              <a:gd name="T2" fmla="*/ 1040193900 w 1662"/>
              <a:gd name="T3" fmla="*/ 267328628 h 1004"/>
              <a:gd name="T4" fmla="*/ 1021922575 w 1662"/>
              <a:gd name="T5" fmla="*/ 219636074 h 1004"/>
              <a:gd name="T6" fmla="*/ 993570630 w 1662"/>
              <a:gd name="T7" fmla="*/ 175708701 h 1004"/>
              <a:gd name="T8" fmla="*/ 952618701 w 1662"/>
              <a:gd name="T9" fmla="*/ 134291712 h 1004"/>
              <a:gd name="T10" fmla="*/ 902845039 w 1662"/>
              <a:gd name="T11" fmla="*/ 97894701 h 1004"/>
              <a:gd name="T12" fmla="*/ 844881467 w 1662"/>
              <a:gd name="T13" fmla="*/ 64008073 h 1004"/>
              <a:gd name="T14" fmla="*/ 778097749 w 1662"/>
              <a:gd name="T15" fmla="*/ 39534794 h 1004"/>
              <a:gd name="T16" fmla="*/ 706903163 w 1662"/>
              <a:gd name="T17" fmla="*/ 17571108 h 1004"/>
              <a:gd name="T18" fmla="*/ 631298504 w 1662"/>
              <a:gd name="T19" fmla="*/ 5019977 h 1004"/>
              <a:gd name="T20" fmla="*/ 551283772 w 1662"/>
              <a:gd name="T21" fmla="*/ 0 h 1004"/>
              <a:gd name="T22" fmla="*/ 473789195 w 1662"/>
              <a:gd name="T23" fmla="*/ 627398 h 1004"/>
              <a:gd name="T24" fmla="*/ 396294619 w 1662"/>
              <a:gd name="T25" fmla="*/ 8157760 h 1004"/>
              <a:gd name="T26" fmla="*/ 320059722 w 1662"/>
              <a:gd name="T27" fmla="*/ 23218483 h 1004"/>
              <a:gd name="T28" fmla="*/ 249495374 w 1662"/>
              <a:gd name="T29" fmla="*/ 45182169 h 1004"/>
              <a:gd name="T30" fmla="*/ 184601574 w 1662"/>
              <a:gd name="T31" fmla="*/ 72165833 h 1004"/>
              <a:gd name="T32" fmla="*/ 127897683 w 1662"/>
              <a:gd name="T33" fmla="*/ 106053252 h 1004"/>
              <a:gd name="T34" fmla="*/ 81904650 w 1662"/>
              <a:gd name="T35" fmla="*/ 143705060 h 1004"/>
              <a:gd name="T36" fmla="*/ 43472877 w 1662"/>
              <a:gd name="T37" fmla="*/ 186376845 h 1004"/>
              <a:gd name="T38" fmla="*/ 17010850 w 1662"/>
              <a:gd name="T39" fmla="*/ 230304219 h 1004"/>
              <a:gd name="T40" fmla="*/ 3150393 w 1662"/>
              <a:gd name="T41" fmla="*/ 278624171 h 1004"/>
              <a:gd name="T42" fmla="*/ 0 w 1662"/>
              <a:gd name="T43" fmla="*/ 326316725 h 1004"/>
              <a:gd name="T44" fmla="*/ 8820147 w 1662"/>
              <a:gd name="T45" fmla="*/ 373381881 h 1004"/>
              <a:gd name="T46" fmla="*/ 27721708 w 1662"/>
              <a:gd name="T47" fmla="*/ 419818846 h 1004"/>
              <a:gd name="T48" fmla="*/ 60483727 w 1662"/>
              <a:gd name="T49" fmla="*/ 463746220 h 1004"/>
              <a:gd name="T50" fmla="*/ 102696130 w 1662"/>
              <a:gd name="T51" fmla="*/ 503908412 h 1004"/>
              <a:gd name="T52" fmla="*/ 155619391 w 1662"/>
              <a:gd name="T53" fmla="*/ 539678026 h 1004"/>
              <a:gd name="T54" fmla="*/ 216103118 w 1662"/>
              <a:gd name="T55" fmla="*/ 570426870 h 1004"/>
              <a:gd name="T56" fmla="*/ 282887630 w 1662"/>
              <a:gd name="T57" fmla="*/ 596155738 h 1004"/>
              <a:gd name="T58" fmla="*/ 355972134 w 1662"/>
              <a:gd name="T59" fmla="*/ 613726845 h 1004"/>
              <a:gd name="T60" fmla="*/ 433466711 w 1662"/>
              <a:gd name="T61" fmla="*/ 626277184 h 1004"/>
              <a:gd name="T62" fmla="*/ 511591525 w 1662"/>
              <a:gd name="T63" fmla="*/ 630042365 h 1004"/>
              <a:gd name="T64" fmla="*/ 590976020 w 1662"/>
              <a:gd name="T65" fmla="*/ 627531980 h 1004"/>
              <a:gd name="T66" fmla="*/ 667841153 w 1662"/>
              <a:gd name="T67" fmla="*/ 618119424 h 1004"/>
              <a:gd name="T68" fmla="*/ 742815575 w 1662"/>
              <a:gd name="T69" fmla="*/ 601175715 h 1004"/>
              <a:gd name="T70" fmla="*/ 812749686 w 1662"/>
              <a:gd name="T71" fmla="*/ 576702436 h 1004"/>
              <a:gd name="T72" fmla="*/ 873863650 w 1662"/>
              <a:gd name="T73" fmla="*/ 547208387 h 1004"/>
              <a:gd name="T74" fmla="*/ 928676829 w 1662"/>
              <a:gd name="T75" fmla="*/ 513321760 h 1004"/>
              <a:gd name="T76" fmla="*/ 975300099 w 1662"/>
              <a:gd name="T77" fmla="*/ 474414364 h 1004"/>
              <a:gd name="T78" fmla="*/ 1008691561 w 1662"/>
              <a:gd name="T79" fmla="*/ 432369977 h 1004"/>
              <a:gd name="T80" fmla="*/ 1032633434 w 1662"/>
              <a:gd name="T81" fmla="*/ 387187016 h 1004"/>
              <a:gd name="T82" fmla="*/ 1043973736 w 1662"/>
              <a:gd name="T83" fmla="*/ 340122652 h 1004"/>
              <a:gd name="T84" fmla="*/ 1047124128 w 1662"/>
              <a:gd name="T85" fmla="*/ 315021182 h 100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662" h="1004">
                <a:moveTo>
                  <a:pt x="1662" y="502"/>
                </a:moveTo>
                <a:lnTo>
                  <a:pt x="1651" y="426"/>
                </a:lnTo>
                <a:lnTo>
                  <a:pt x="1622" y="350"/>
                </a:lnTo>
                <a:lnTo>
                  <a:pt x="1577" y="280"/>
                </a:lnTo>
                <a:lnTo>
                  <a:pt x="1512" y="214"/>
                </a:lnTo>
                <a:lnTo>
                  <a:pt x="1433" y="156"/>
                </a:lnTo>
                <a:lnTo>
                  <a:pt x="1341" y="102"/>
                </a:lnTo>
                <a:lnTo>
                  <a:pt x="1235" y="63"/>
                </a:lnTo>
                <a:lnTo>
                  <a:pt x="1122" y="28"/>
                </a:lnTo>
                <a:lnTo>
                  <a:pt x="1002" y="8"/>
                </a:lnTo>
                <a:lnTo>
                  <a:pt x="875" y="0"/>
                </a:lnTo>
                <a:lnTo>
                  <a:pt x="752" y="1"/>
                </a:lnTo>
                <a:lnTo>
                  <a:pt x="629" y="13"/>
                </a:lnTo>
                <a:lnTo>
                  <a:pt x="508" y="37"/>
                </a:lnTo>
                <a:lnTo>
                  <a:pt x="396" y="72"/>
                </a:lnTo>
                <a:lnTo>
                  <a:pt x="293" y="115"/>
                </a:lnTo>
                <a:lnTo>
                  <a:pt x="203" y="169"/>
                </a:lnTo>
                <a:lnTo>
                  <a:pt x="130" y="229"/>
                </a:lnTo>
                <a:lnTo>
                  <a:pt x="69" y="297"/>
                </a:lnTo>
                <a:lnTo>
                  <a:pt x="27" y="367"/>
                </a:lnTo>
                <a:lnTo>
                  <a:pt x="5" y="444"/>
                </a:lnTo>
                <a:lnTo>
                  <a:pt x="0" y="520"/>
                </a:lnTo>
                <a:lnTo>
                  <a:pt x="14" y="595"/>
                </a:lnTo>
                <a:lnTo>
                  <a:pt x="44" y="669"/>
                </a:lnTo>
                <a:lnTo>
                  <a:pt x="96" y="739"/>
                </a:lnTo>
                <a:lnTo>
                  <a:pt x="163" y="803"/>
                </a:lnTo>
                <a:lnTo>
                  <a:pt x="247" y="860"/>
                </a:lnTo>
                <a:lnTo>
                  <a:pt x="343" y="909"/>
                </a:lnTo>
                <a:lnTo>
                  <a:pt x="449" y="950"/>
                </a:lnTo>
                <a:lnTo>
                  <a:pt x="565" y="978"/>
                </a:lnTo>
                <a:lnTo>
                  <a:pt x="688" y="998"/>
                </a:lnTo>
                <a:lnTo>
                  <a:pt x="812" y="1004"/>
                </a:lnTo>
                <a:lnTo>
                  <a:pt x="938" y="1000"/>
                </a:lnTo>
                <a:lnTo>
                  <a:pt x="1060" y="985"/>
                </a:lnTo>
                <a:lnTo>
                  <a:pt x="1179" y="958"/>
                </a:lnTo>
                <a:lnTo>
                  <a:pt x="1290" y="919"/>
                </a:lnTo>
                <a:lnTo>
                  <a:pt x="1387" y="872"/>
                </a:lnTo>
                <a:lnTo>
                  <a:pt x="1474" y="818"/>
                </a:lnTo>
                <a:lnTo>
                  <a:pt x="1548" y="756"/>
                </a:lnTo>
                <a:lnTo>
                  <a:pt x="1601" y="689"/>
                </a:lnTo>
                <a:lnTo>
                  <a:pt x="1639" y="617"/>
                </a:lnTo>
                <a:lnTo>
                  <a:pt x="1657" y="542"/>
                </a:lnTo>
                <a:lnTo>
                  <a:pt x="1662" y="502"/>
                </a:lnTo>
                <a:close/>
              </a:path>
            </a:pathLst>
          </a:custGeom>
          <a:solidFill>
            <a:srgbClr val="00E700"/>
          </a:solidFill>
          <a:ln w="1588">
            <a:solidFill>
              <a:srgbClr val="000000"/>
            </a:solidFill>
            <a:prstDash val="solid"/>
            <a:round/>
            <a:headEnd/>
            <a:tailEnd/>
          </a:ln>
        </p:spPr>
        <p:txBody>
          <a:bodyPr/>
          <a:lstStyle/>
          <a:p>
            <a:endParaRPr lang="en-US"/>
          </a:p>
        </p:txBody>
      </p:sp>
      <p:sp>
        <p:nvSpPr>
          <p:cNvPr id="11311" name="Freeform 46">
            <a:extLst>
              <a:ext uri="{FF2B5EF4-FFF2-40B4-BE49-F238E27FC236}">
                <a16:creationId xmlns:a16="http://schemas.microsoft.com/office/drawing/2014/main" id="{1A64E54B-0022-7F75-88BD-38ED61652D28}"/>
              </a:ext>
            </a:extLst>
          </p:cNvPr>
          <p:cNvSpPr>
            <a:spLocks/>
          </p:cNvSpPr>
          <p:nvPr/>
        </p:nvSpPr>
        <p:spPr bwMode="auto">
          <a:xfrm>
            <a:off x="5600707" y="2695575"/>
            <a:ext cx="552450" cy="342900"/>
          </a:xfrm>
          <a:custGeom>
            <a:avLst/>
            <a:gdLst>
              <a:gd name="T0" fmla="*/ 437250720 w 698"/>
              <a:gd name="T1" fmla="*/ 49143444 h 432"/>
              <a:gd name="T2" fmla="*/ 400917239 w 698"/>
              <a:gd name="T3" fmla="*/ 45993050 h 432"/>
              <a:gd name="T4" fmla="*/ 363957701 w 698"/>
              <a:gd name="T5" fmla="*/ 49143444 h 432"/>
              <a:gd name="T6" fmla="*/ 330130823 w 698"/>
              <a:gd name="T7" fmla="*/ 63634144 h 432"/>
              <a:gd name="T8" fmla="*/ 298182117 w 698"/>
              <a:gd name="T9" fmla="*/ 80014763 h 432"/>
              <a:gd name="T10" fmla="*/ 268740015 w 698"/>
              <a:gd name="T11" fmla="*/ 112147350 h 432"/>
              <a:gd name="T12" fmla="*/ 246814557 w 698"/>
              <a:gd name="T13" fmla="*/ 141758988 h 432"/>
              <a:gd name="T14" fmla="*/ 233033383 w 698"/>
              <a:gd name="T15" fmla="*/ 176410938 h 432"/>
              <a:gd name="T16" fmla="*/ 356441057 w 698"/>
              <a:gd name="T17" fmla="*/ 272176875 h 432"/>
              <a:gd name="T18" fmla="*/ 88953948 w 698"/>
              <a:gd name="T19" fmla="*/ 272176875 h 432"/>
              <a:gd name="T20" fmla="*/ 0 w 698"/>
              <a:gd name="T21" fmla="*/ 0 h 432"/>
              <a:gd name="T22" fmla="*/ 124660580 w 698"/>
              <a:gd name="T23" fmla="*/ 94506256 h 432"/>
              <a:gd name="T24" fmla="*/ 133430130 w 698"/>
              <a:gd name="T25" fmla="*/ 87575231 h 432"/>
              <a:gd name="T26" fmla="*/ 168510705 w 698"/>
              <a:gd name="T27" fmla="*/ 57963594 h 432"/>
              <a:gd name="T28" fmla="*/ 209855018 w 698"/>
              <a:gd name="T29" fmla="*/ 36542663 h 432"/>
              <a:gd name="T30" fmla="*/ 256211747 w 698"/>
              <a:gd name="T31" fmla="*/ 25831800 h 432"/>
              <a:gd name="T32" fmla="*/ 303820590 w 698"/>
              <a:gd name="T33" fmla="*/ 17641094 h 432"/>
              <a:gd name="T34" fmla="*/ 347670715 w 698"/>
              <a:gd name="T35" fmla="*/ 20161250 h 432"/>
              <a:gd name="T36" fmla="*/ 397159313 w 698"/>
              <a:gd name="T37" fmla="*/ 27721719 h 432"/>
              <a:gd name="T38" fmla="*/ 437250720 w 698"/>
              <a:gd name="T39" fmla="*/ 49143444 h 43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698" h="432">
                <a:moveTo>
                  <a:pt x="698" y="78"/>
                </a:moveTo>
                <a:lnTo>
                  <a:pt x="640" y="73"/>
                </a:lnTo>
                <a:lnTo>
                  <a:pt x="581" y="78"/>
                </a:lnTo>
                <a:lnTo>
                  <a:pt x="527" y="101"/>
                </a:lnTo>
                <a:lnTo>
                  <a:pt x="476" y="127"/>
                </a:lnTo>
                <a:lnTo>
                  <a:pt x="429" y="178"/>
                </a:lnTo>
                <a:lnTo>
                  <a:pt x="394" y="225"/>
                </a:lnTo>
                <a:lnTo>
                  <a:pt x="372" y="280"/>
                </a:lnTo>
                <a:lnTo>
                  <a:pt x="569" y="432"/>
                </a:lnTo>
                <a:lnTo>
                  <a:pt x="142" y="432"/>
                </a:lnTo>
                <a:lnTo>
                  <a:pt x="0" y="0"/>
                </a:lnTo>
                <a:lnTo>
                  <a:pt x="199" y="150"/>
                </a:lnTo>
                <a:lnTo>
                  <a:pt x="213" y="139"/>
                </a:lnTo>
                <a:lnTo>
                  <a:pt x="269" y="92"/>
                </a:lnTo>
                <a:lnTo>
                  <a:pt x="335" y="58"/>
                </a:lnTo>
                <a:lnTo>
                  <a:pt x="409" y="41"/>
                </a:lnTo>
                <a:lnTo>
                  <a:pt x="485" y="28"/>
                </a:lnTo>
                <a:lnTo>
                  <a:pt x="555" y="32"/>
                </a:lnTo>
                <a:lnTo>
                  <a:pt x="634" y="44"/>
                </a:lnTo>
                <a:lnTo>
                  <a:pt x="698" y="78"/>
                </a:lnTo>
                <a:close/>
              </a:path>
            </a:pathLst>
          </a:custGeom>
          <a:solidFill>
            <a:srgbClr val="000000"/>
          </a:solidFill>
          <a:ln w="1588">
            <a:solidFill>
              <a:srgbClr val="000000"/>
            </a:solidFill>
            <a:prstDash val="solid"/>
            <a:round/>
            <a:headEnd/>
            <a:tailEnd/>
          </a:ln>
        </p:spPr>
        <p:txBody>
          <a:bodyPr/>
          <a:lstStyle/>
          <a:p>
            <a:endParaRPr lang="en-US"/>
          </a:p>
        </p:txBody>
      </p:sp>
      <p:sp>
        <p:nvSpPr>
          <p:cNvPr id="11312" name="Rectangle 47">
            <a:extLst>
              <a:ext uri="{FF2B5EF4-FFF2-40B4-BE49-F238E27FC236}">
                <a16:creationId xmlns:a16="http://schemas.microsoft.com/office/drawing/2014/main" id="{D3DCB478-6F36-409C-C6B6-8ED3D98E41EF}"/>
              </a:ext>
            </a:extLst>
          </p:cNvPr>
          <p:cNvSpPr>
            <a:spLocks noChangeArrowheads="1"/>
          </p:cNvSpPr>
          <p:nvPr/>
        </p:nvSpPr>
        <p:spPr bwMode="auto">
          <a:xfrm>
            <a:off x="3670307" y="5440363"/>
            <a:ext cx="156292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dirty="0">
                <a:solidFill>
                  <a:srgbClr val="000000"/>
                </a:solidFill>
              </a:rPr>
              <a:t>Control &amp; Interlocks</a:t>
            </a:r>
            <a:endParaRPr lang="en-US" altLang="en-US" sz="2400" dirty="0"/>
          </a:p>
        </p:txBody>
      </p:sp>
      <p:sp>
        <p:nvSpPr>
          <p:cNvPr id="11313" name="Rectangle 48">
            <a:extLst>
              <a:ext uri="{FF2B5EF4-FFF2-40B4-BE49-F238E27FC236}">
                <a16:creationId xmlns:a16="http://schemas.microsoft.com/office/drawing/2014/main" id="{479DC909-89FB-EE18-3A8C-399184174C5B}"/>
              </a:ext>
            </a:extLst>
          </p:cNvPr>
          <p:cNvSpPr>
            <a:spLocks noChangeArrowheads="1"/>
          </p:cNvSpPr>
          <p:nvPr/>
        </p:nvSpPr>
        <p:spPr bwMode="auto">
          <a:xfrm>
            <a:off x="4179896" y="4559300"/>
            <a:ext cx="804707"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dirty="0">
                <a:solidFill>
                  <a:srgbClr val="000000"/>
                </a:solidFill>
                <a:latin typeface="Century Gothic" panose="020B0502020202020204" pitchFamily="34" charset="0"/>
              </a:rPr>
              <a:t>Operator</a:t>
            </a:r>
            <a:endParaRPr lang="en-US" altLang="en-US" sz="2400" dirty="0"/>
          </a:p>
        </p:txBody>
      </p:sp>
      <p:sp>
        <p:nvSpPr>
          <p:cNvPr id="11314" name="Rectangle 49">
            <a:extLst>
              <a:ext uri="{FF2B5EF4-FFF2-40B4-BE49-F238E27FC236}">
                <a16:creationId xmlns:a16="http://schemas.microsoft.com/office/drawing/2014/main" id="{D4245E86-3FF3-AE10-6BD3-E46B8A500C12}"/>
              </a:ext>
            </a:extLst>
          </p:cNvPr>
          <p:cNvSpPr>
            <a:spLocks noChangeArrowheads="1"/>
          </p:cNvSpPr>
          <p:nvPr/>
        </p:nvSpPr>
        <p:spPr bwMode="auto">
          <a:xfrm>
            <a:off x="4179896" y="4838700"/>
            <a:ext cx="793487"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dirty="0">
                <a:solidFill>
                  <a:srgbClr val="000000"/>
                </a:solidFill>
                <a:latin typeface="Century Gothic" panose="020B0502020202020204" pitchFamily="34" charset="0"/>
              </a:rPr>
              <a:t>Interface</a:t>
            </a:r>
            <a:endParaRPr lang="en-US" altLang="en-US" sz="2400" dirty="0"/>
          </a:p>
        </p:txBody>
      </p:sp>
      <p:sp>
        <p:nvSpPr>
          <p:cNvPr id="11315" name="Rectangle 50">
            <a:extLst>
              <a:ext uri="{FF2B5EF4-FFF2-40B4-BE49-F238E27FC236}">
                <a16:creationId xmlns:a16="http://schemas.microsoft.com/office/drawing/2014/main" id="{13621B6D-426D-BA94-94B5-6DF76561FBDB}"/>
              </a:ext>
            </a:extLst>
          </p:cNvPr>
          <p:cNvSpPr>
            <a:spLocks noChangeArrowheads="1"/>
          </p:cNvSpPr>
          <p:nvPr/>
        </p:nvSpPr>
        <p:spPr bwMode="auto">
          <a:xfrm>
            <a:off x="4308482" y="4176713"/>
            <a:ext cx="52418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dirty="0" err="1">
                <a:solidFill>
                  <a:srgbClr val="000000"/>
                </a:solidFill>
                <a:latin typeface="Century Gothic" panose="020B0502020202020204" pitchFamily="34" charset="0"/>
              </a:rPr>
              <a:t>Suprv</a:t>
            </a:r>
            <a:r>
              <a:rPr lang="en-US" altLang="en-US" sz="1400" dirty="0">
                <a:solidFill>
                  <a:srgbClr val="000000"/>
                </a:solidFill>
                <a:latin typeface="Century Gothic" panose="020B0502020202020204" pitchFamily="34" charset="0"/>
              </a:rPr>
              <a:t>.</a:t>
            </a:r>
            <a:endParaRPr lang="en-US" altLang="en-US" sz="2400" dirty="0"/>
          </a:p>
        </p:txBody>
      </p:sp>
      <p:sp>
        <p:nvSpPr>
          <p:cNvPr id="11316" name="Freeform 51">
            <a:extLst>
              <a:ext uri="{FF2B5EF4-FFF2-40B4-BE49-F238E27FC236}">
                <a16:creationId xmlns:a16="http://schemas.microsoft.com/office/drawing/2014/main" id="{160AE430-5EAA-9B36-5AA3-1DD83432FD9D}"/>
              </a:ext>
            </a:extLst>
          </p:cNvPr>
          <p:cNvSpPr>
            <a:spLocks/>
          </p:cNvSpPr>
          <p:nvPr/>
        </p:nvSpPr>
        <p:spPr bwMode="auto">
          <a:xfrm>
            <a:off x="4794257" y="3816350"/>
            <a:ext cx="782638" cy="476250"/>
          </a:xfrm>
          <a:custGeom>
            <a:avLst/>
            <a:gdLst>
              <a:gd name="T0" fmla="*/ 0 w 985"/>
              <a:gd name="T1" fmla="*/ 308320763 h 601"/>
              <a:gd name="T2" fmla="*/ 49874302 w 985"/>
              <a:gd name="T3" fmla="*/ 317111974 h 601"/>
              <a:gd name="T4" fmla="*/ 102273704 w 985"/>
              <a:gd name="T5" fmla="*/ 308320763 h 601"/>
              <a:gd name="T6" fmla="*/ 155935656 w 985"/>
              <a:gd name="T7" fmla="*/ 290109946 h 601"/>
              <a:gd name="T8" fmla="*/ 196340435 w 985"/>
              <a:gd name="T9" fmla="*/ 258713105 h 601"/>
              <a:gd name="T10" fmla="*/ 239270314 w 985"/>
              <a:gd name="T11" fmla="*/ 224175867 h 601"/>
              <a:gd name="T12" fmla="*/ 267679676 w 985"/>
              <a:gd name="T13" fmla="*/ 175824210 h 601"/>
              <a:gd name="T14" fmla="*/ 295457366 w 985"/>
              <a:gd name="T15" fmla="*/ 128728552 h 601"/>
              <a:gd name="T16" fmla="*/ 116794221 w 985"/>
              <a:gd name="T17" fmla="*/ 0 h 601"/>
              <a:gd name="T18" fmla="*/ 493692023 w 985"/>
              <a:gd name="T19" fmla="*/ 0 h 601"/>
              <a:gd name="T20" fmla="*/ 621849989 w 985"/>
              <a:gd name="T21" fmla="*/ 377394447 h 601"/>
              <a:gd name="T22" fmla="*/ 445711944 w 985"/>
              <a:gd name="T23" fmla="*/ 246782290 h 601"/>
              <a:gd name="T24" fmla="*/ 434979077 w 985"/>
              <a:gd name="T25" fmla="*/ 254317500 h 601"/>
              <a:gd name="T26" fmla="*/ 378160352 w 985"/>
              <a:gd name="T27" fmla="*/ 296389948 h 601"/>
              <a:gd name="T28" fmla="*/ 315659756 w 985"/>
              <a:gd name="T29" fmla="*/ 327786789 h 601"/>
              <a:gd name="T30" fmla="*/ 257578481 w 985"/>
              <a:gd name="T31" fmla="*/ 346625210 h 601"/>
              <a:gd name="T32" fmla="*/ 189396012 w 985"/>
              <a:gd name="T33" fmla="*/ 356672421 h 601"/>
              <a:gd name="T34" fmla="*/ 124370316 w 985"/>
              <a:gd name="T35" fmla="*/ 353532816 h 601"/>
              <a:gd name="T36" fmla="*/ 56818724 w 985"/>
              <a:gd name="T37" fmla="*/ 337206396 h 601"/>
              <a:gd name="T38" fmla="*/ 0 w 985"/>
              <a:gd name="T39" fmla="*/ 308320763 h 60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985" h="601">
                <a:moveTo>
                  <a:pt x="0" y="491"/>
                </a:moveTo>
                <a:lnTo>
                  <a:pt x="79" y="505"/>
                </a:lnTo>
                <a:lnTo>
                  <a:pt x="162" y="491"/>
                </a:lnTo>
                <a:lnTo>
                  <a:pt x="247" y="462"/>
                </a:lnTo>
                <a:lnTo>
                  <a:pt x="311" y="412"/>
                </a:lnTo>
                <a:lnTo>
                  <a:pt x="379" y="357"/>
                </a:lnTo>
                <a:lnTo>
                  <a:pt x="424" y="280"/>
                </a:lnTo>
                <a:lnTo>
                  <a:pt x="468" y="205"/>
                </a:lnTo>
                <a:lnTo>
                  <a:pt x="185" y="0"/>
                </a:lnTo>
                <a:lnTo>
                  <a:pt x="782" y="0"/>
                </a:lnTo>
                <a:lnTo>
                  <a:pt x="985" y="601"/>
                </a:lnTo>
                <a:lnTo>
                  <a:pt x="706" y="393"/>
                </a:lnTo>
                <a:lnTo>
                  <a:pt x="689" y="405"/>
                </a:lnTo>
                <a:lnTo>
                  <a:pt x="599" y="472"/>
                </a:lnTo>
                <a:lnTo>
                  <a:pt x="500" y="522"/>
                </a:lnTo>
                <a:lnTo>
                  <a:pt x="408" y="552"/>
                </a:lnTo>
                <a:lnTo>
                  <a:pt x="300" y="568"/>
                </a:lnTo>
                <a:lnTo>
                  <a:pt x="197" y="563"/>
                </a:lnTo>
                <a:lnTo>
                  <a:pt x="90" y="537"/>
                </a:lnTo>
                <a:lnTo>
                  <a:pt x="0" y="491"/>
                </a:lnTo>
                <a:close/>
              </a:path>
            </a:pathLst>
          </a:custGeom>
          <a:solidFill>
            <a:srgbClr val="000000"/>
          </a:solidFill>
          <a:ln w="1588">
            <a:solidFill>
              <a:srgbClr val="000000"/>
            </a:solidFill>
            <a:prstDash val="solid"/>
            <a:round/>
            <a:headEnd/>
            <a:tailEnd/>
          </a:ln>
        </p:spPr>
        <p:txBody>
          <a:bodyPr/>
          <a:lstStyle/>
          <a:p>
            <a:endParaRPr lang="en-US"/>
          </a:p>
        </p:txBody>
      </p:sp>
      <p:sp>
        <p:nvSpPr>
          <p:cNvPr id="11317" name="Freeform 52">
            <a:extLst>
              <a:ext uri="{FF2B5EF4-FFF2-40B4-BE49-F238E27FC236}">
                <a16:creationId xmlns:a16="http://schemas.microsoft.com/office/drawing/2014/main" id="{E66EACC4-9173-81EC-3560-F8B409A5FDAC}"/>
              </a:ext>
            </a:extLst>
          </p:cNvPr>
          <p:cNvSpPr>
            <a:spLocks/>
          </p:cNvSpPr>
          <p:nvPr/>
        </p:nvSpPr>
        <p:spPr bwMode="auto">
          <a:xfrm>
            <a:off x="4414845" y="3467101"/>
            <a:ext cx="508000" cy="449263"/>
          </a:xfrm>
          <a:custGeom>
            <a:avLst/>
            <a:gdLst>
              <a:gd name="T0" fmla="*/ 403225000 w 640"/>
              <a:gd name="T1" fmla="*/ 6300795 h 566"/>
              <a:gd name="T2" fmla="*/ 367942813 w 640"/>
              <a:gd name="T3" fmla="*/ 15751193 h 566"/>
              <a:gd name="T4" fmla="*/ 335811019 w 640"/>
              <a:gd name="T5" fmla="*/ 32762068 h 566"/>
              <a:gd name="T6" fmla="*/ 309979219 w 640"/>
              <a:gd name="T7" fmla="*/ 59853579 h 566"/>
              <a:gd name="T8" fmla="*/ 287928050 w 640"/>
              <a:gd name="T9" fmla="*/ 90725726 h 566"/>
              <a:gd name="T10" fmla="*/ 270917194 w 640"/>
              <a:gd name="T11" fmla="*/ 130418033 h 566"/>
              <a:gd name="T12" fmla="*/ 261466013 w 640"/>
              <a:gd name="T13" fmla="*/ 171370816 h 566"/>
              <a:gd name="T14" fmla="*/ 258945856 w 640"/>
              <a:gd name="T15" fmla="*/ 211693361 h 566"/>
              <a:gd name="T16" fmla="*/ 397554450 w 640"/>
              <a:gd name="T17" fmla="*/ 257686462 h 566"/>
              <a:gd name="T18" fmla="*/ 162550475 w 640"/>
              <a:gd name="T19" fmla="*/ 356602903 h 566"/>
              <a:gd name="T20" fmla="*/ 0 w 640"/>
              <a:gd name="T21" fmla="*/ 122857555 h 566"/>
              <a:gd name="T22" fmla="*/ 136088438 w 640"/>
              <a:gd name="T23" fmla="*/ 168850657 h 566"/>
              <a:gd name="T24" fmla="*/ 144279144 w 640"/>
              <a:gd name="T25" fmla="*/ 158139782 h 566"/>
              <a:gd name="T26" fmla="*/ 165700075 w 640"/>
              <a:gd name="T27" fmla="*/ 115927317 h 566"/>
              <a:gd name="T28" fmla="*/ 197832663 w 640"/>
              <a:gd name="T29" fmla="*/ 76235010 h 566"/>
              <a:gd name="T30" fmla="*/ 233744294 w 640"/>
              <a:gd name="T31" fmla="*/ 47883022 h 566"/>
              <a:gd name="T32" fmla="*/ 272807113 w 640"/>
              <a:gd name="T33" fmla="*/ 25831829 h 566"/>
              <a:gd name="T34" fmla="*/ 314389294 w 640"/>
              <a:gd name="T35" fmla="*/ 8190715 h 566"/>
              <a:gd name="T36" fmla="*/ 358492425 w 640"/>
              <a:gd name="T37" fmla="*/ 0 h 566"/>
              <a:gd name="T38" fmla="*/ 403225000 w 640"/>
              <a:gd name="T39" fmla="*/ 6300795 h 56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640" h="566">
                <a:moveTo>
                  <a:pt x="640" y="10"/>
                </a:moveTo>
                <a:lnTo>
                  <a:pt x="584" y="25"/>
                </a:lnTo>
                <a:lnTo>
                  <a:pt x="533" y="52"/>
                </a:lnTo>
                <a:lnTo>
                  <a:pt x="492" y="95"/>
                </a:lnTo>
                <a:lnTo>
                  <a:pt x="457" y="144"/>
                </a:lnTo>
                <a:lnTo>
                  <a:pt x="430" y="207"/>
                </a:lnTo>
                <a:lnTo>
                  <a:pt x="415" y="272"/>
                </a:lnTo>
                <a:lnTo>
                  <a:pt x="411" y="336"/>
                </a:lnTo>
                <a:lnTo>
                  <a:pt x="631" y="409"/>
                </a:lnTo>
                <a:lnTo>
                  <a:pt x="258" y="566"/>
                </a:lnTo>
                <a:lnTo>
                  <a:pt x="0" y="195"/>
                </a:lnTo>
                <a:lnTo>
                  <a:pt x="216" y="268"/>
                </a:lnTo>
                <a:lnTo>
                  <a:pt x="229" y="251"/>
                </a:lnTo>
                <a:lnTo>
                  <a:pt x="263" y="184"/>
                </a:lnTo>
                <a:lnTo>
                  <a:pt x="314" y="121"/>
                </a:lnTo>
                <a:lnTo>
                  <a:pt x="371" y="76"/>
                </a:lnTo>
                <a:lnTo>
                  <a:pt x="433" y="41"/>
                </a:lnTo>
                <a:lnTo>
                  <a:pt x="499" y="13"/>
                </a:lnTo>
                <a:lnTo>
                  <a:pt x="569" y="0"/>
                </a:lnTo>
                <a:lnTo>
                  <a:pt x="640" y="10"/>
                </a:lnTo>
                <a:close/>
              </a:path>
            </a:pathLst>
          </a:custGeom>
          <a:solidFill>
            <a:srgbClr val="000000"/>
          </a:solidFill>
          <a:ln w="1588">
            <a:solidFill>
              <a:srgbClr val="000000"/>
            </a:solidFill>
            <a:prstDash val="solid"/>
            <a:round/>
            <a:headEnd/>
            <a:tailEnd/>
          </a:ln>
        </p:spPr>
        <p:txBody>
          <a:bodyPr/>
          <a:lstStyle/>
          <a:p>
            <a:endParaRPr lang="en-US"/>
          </a:p>
        </p:txBody>
      </p:sp>
      <p:sp>
        <p:nvSpPr>
          <p:cNvPr id="11318" name="Freeform 53">
            <a:extLst>
              <a:ext uri="{FF2B5EF4-FFF2-40B4-BE49-F238E27FC236}">
                <a16:creationId xmlns:a16="http://schemas.microsoft.com/office/drawing/2014/main" id="{20D23347-D0D0-0659-052C-DE87D87823AE}"/>
              </a:ext>
            </a:extLst>
          </p:cNvPr>
          <p:cNvSpPr>
            <a:spLocks/>
          </p:cNvSpPr>
          <p:nvPr/>
        </p:nvSpPr>
        <p:spPr bwMode="auto">
          <a:xfrm>
            <a:off x="5997582" y="2928939"/>
            <a:ext cx="355600" cy="238125"/>
          </a:xfrm>
          <a:custGeom>
            <a:avLst/>
            <a:gdLst>
              <a:gd name="T0" fmla="*/ 0 w 447"/>
              <a:gd name="T1" fmla="*/ 156249688 h 300"/>
              <a:gd name="T2" fmla="*/ 22783061 w 447"/>
              <a:gd name="T3" fmla="*/ 158769844 h 300"/>
              <a:gd name="T4" fmla="*/ 45566123 w 447"/>
              <a:gd name="T5" fmla="*/ 156249688 h 300"/>
              <a:gd name="T6" fmla="*/ 70880547 w 447"/>
              <a:gd name="T7" fmla="*/ 146169063 h 300"/>
              <a:gd name="T8" fmla="*/ 89866564 w 447"/>
              <a:gd name="T9" fmla="*/ 130417888 h 300"/>
              <a:gd name="T10" fmla="*/ 110117467 w 447"/>
              <a:gd name="T11" fmla="*/ 112147350 h 300"/>
              <a:gd name="T12" fmla="*/ 120876157 w 447"/>
              <a:gd name="T13" fmla="*/ 88835706 h 300"/>
              <a:gd name="T14" fmla="*/ 133533766 w 447"/>
              <a:gd name="T15" fmla="*/ 64893825 h 300"/>
              <a:gd name="T16" fmla="*/ 53793450 w 447"/>
              <a:gd name="T17" fmla="*/ 0 h 300"/>
              <a:gd name="T18" fmla="*/ 224666012 w 447"/>
              <a:gd name="T19" fmla="*/ 0 h 300"/>
              <a:gd name="T20" fmla="*/ 282888949 w 447"/>
              <a:gd name="T21" fmla="*/ 189011719 h 300"/>
              <a:gd name="T22" fmla="*/ 204414313 w 447"/>
              <a:gd name="T23" fmla="*/ 124117894 h 300"/>
              <a:gd name="T24" fmla="*/ 198718349 w 447"/>
              <a:gd name="T25" fmla="*/ 127897731 h 300"/>
              <a:gd name="T26" fmla="*/ 172771482 w 447"/>
              <a:gd name="T27" fmla="*/ 148689219 h 300"/>
              <a:gd name="T28" fmla="*/ 144924899 w 447"/>
              <a:gd name="T29" fmla="*/ 165070631 h 300"/>
              <a:gd name="T30" fmla="*/ 117712351 w 447"/>
              <a:gd name="T31" fmla="*/ 173260544 h 300"/>
              <a:gd name="T32" fmla="*/ 86068724 w 447"/>
              <a:gd name="T33" fmla="*/ 179561331 h 300"/>
              <a:gd name="T34" fmla="*/ 57590494 w 447"/>
              <a:gd name="T35" fmla="*/ 177671413 h 300"/>
              <a:gd name="T36" fmla="*/ 26580106 w 447"/>
              <a:gd name="T37" fmla="*/ 169480706 h 300"/>
              <a:gd name="T38" fmla="*/ 0 w 447"/>
              <a:gd name="T39" fmla="*/ 156249688 h 30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47" h="300">
                <a:moveTo>
                  <a:pt x="0" y="248"/>
                </a:moveTo>
                <a:lnTo>
                  <a:pt x="36" y="252"/>
                </a:lnTo>
                <a:lnTo>
                  <a:pt x="72" y="248"/>
                </a:lnTo>
                <a:lnTo>
                  <a:pt x="112" y="232"/>
                </a:lnTo>
                <a:lnTo>
                  <a:pt x="142" y="207"/>
                </a:lnTo>
                <a:lnTo>
                  <a:pt x="174" y="178"/>
                </a:lnTo>
                <a:lnTo>
                  <a:pt x="191" y="141"/>
                </a:lnTo>
                <a:lnTo>
                  <a:pt x="211" y="103"/>
                </a:lnTo>
                <a:lnTo>
                  <a:pt x="85" y="0"/>
                </a:lnTo>
                <a:lnTo>
                  <a:pt x="355" y="0"/>
                </a:lnTo>
                <a:lnTo>
                  <a:pt x="447" y="300"/>
                </a:lnTo>
                <a:lnTo>
                  <a:pt x="323" y="197"/>
                </a:lnTo>
                <a:lnTo>
                  <a:pt x="314" y="203"/>
                </a:lnTo>
                <a:lnTo>
                  <a:pt x="273" y="236"/>
                </a:lnTo>
                <a:lnTo>
                  <a:pt x="229" y="262"/>
                </a:lnTo>
                <a:lnTo>
                  <a:pt x="186" y="275"/>
                </a:lnTo>
                <a:lnTo>
                  <a:pt x="136" y="285"/>
                </a:lnTo>
                <a:lnTo>
                  <a:pt x="91" y="282"/>
                </a:lnTo>
                <a:lnTo>
                  <a:pt x="42" y="269"/>
                </a:lnTo>
                <a:lnTo>
                  <a:pt x="0" y="248"/>
                </a:lnTo>
                <a:close/>
              </a:path>
            </a:pathLst>
          </a:custGeom>
          <a:solidFill>
            <a:srgbClr val="000000"/>
          </a:solidFill>
          <a:ln w="1588">
            <a:solidFill>
              <a:srgbClr val="000000"/>
            </a:solidFill>
            <a:prstDash val="solid"/>
            <a:round/>
            <a:headEnd/>
            <a:tailEnd/>
          </a:ln>
        </p:spPr>
        <p:txBody>
          <a:bodyPr/>
          <a:lstStyle/>
          <a:p>
            <a:endParaRPr lang="en-US"/>
          </a:p>
        </p:txBody>
      </p:sp>
      <p:sp>
        <p:nvSpPr>
          <p:cNvPr id="11319" name="Freeform 54">
            <a:extLst>
              <a:ext uri="{FF2B5EF4-FFF2-40B4-BE49-F238E27FC236}">
                <a16:creationId xmlns:a16="http://schemas.microsoft.com/office/drawing/2014/main" id="{1E5D0AAA-3C9B-E379-220E-4E379DBAB288}"/>
              </a:ext>
            </a:extLst>
          </p:cNvPr>
          <p:cNvSpPr>
            <a:spLocks/>
          </p:cNvSpPr>
          <p:nvPr/>
        </p:nvSpPr>
        <p:spPr bwMode="auto">
          <a:xfrm>
            <a:off x="5929320" y="2338388"/>
            <a:ext cx="1414462" cy="944562"/>
          </a:xfrm>
          <a:custGeom>
            <a:avLst/>
            <a:gdLst>
              <a:gd name="T0" fmla="*/ 1095007107 w 1782"/>
              <a:gd name="T1" fmla="*/ 94665132 h 1189"/>
              <a:gd name="T2" fmla="*/ 1098787737 w 1782"/>
              <a:gd name="T3" fmla="*/ 94665132 h 1189"/>
              <a:gd name="T4" fmla="*/ 1098787737 w 1782"/>
              <a:gd name="T5" fmla="*/ 95926666 h 1189"/>
              <a:gd name="T6" fmla="*/ 1101937335 w 1782"/>
              <a:gd name="T7" fmla="*/ 95926666 h 1189"/>
              <a:gd name="T8" fmla="*/ 599796975 w 1782"/>
              <a:gd name="T9" fmla="*/ 721976640 h 1189"/>
              <a:gd name="T10" fmla="*/ 602946574 w 1782"/>
              <a:gd name="T11" fmla="*/ 721976640 h 1189"/>
              <a:gd name="T12" fmla="*/ 596646583 w 1782"/>
              <a:gd name="T13" fmla="*/ 727656723 h 1189"/>
              <a:gd name="T14" fmla="*/ 577115577 w 1782"/>
              <a:gd name="T15" fmla="*/ 742172313 h 1189"/>
              <a:gd name="T16" fmla="*/ 550653549 w 1782"/>
              <a:gd name="T17" fmla="*/ 748483163 h 1189"/>
              <a:gd name="T18" fmla="*/ 525451996 w 1782"/>
              <a:gd name="T19" fmla="*/ 750376259 h 1189"/>
              <a:gd name="T20" fmla="*/ 498990761 w 1782"/>
              <a:gd name="T21" fmla="*/ 745327738 h 1189"/>
              <a:gd name="T22" fmla="*/ 476309363 w 1782"/>
              <a:gd name="T23" fmla="*/ 736492230 h 1189"/>
              <a:gd name="T24" fmla="*/ 459927956 w 1782"/>
              <a:gd name="T25" fmla="*/ 721345873 h 1189"/>
              <a:gd name="T26" fmla="*/ 457407801 w 1782"/>
              <a:gd name="T27" fmla="*/ 721976640 h 1189"/>
              <a:gd name="T28" fmla="*/ 11340302 w 1782"/>
              <a:gd name="T29" fmla="*/ 92140474 h 1189"/>
              <a:gd name="T30" fmla="*/ 11340302 w 1782"/>
              <a:gd name="T31" fmla="*/ 91508912 h 1189"/>
              <a:gd name="T32" fmla="*/ 6299992 w 1782"/>
              <a:gd name="T33" fmla="*/ 82042638 h 1189"/>
              <a:gd name="T34" fmla="*/ 0 w 1782"/>
              <a:gd name="T35" fmla="*/ 65633951 h 1189"/>
              <a:gd name="T36" fmla="*/ 1259681 w 1782"/>
              <a:gd name="T37" fmla="*/ 46069840 h 1189"/>
              <a:gd name="T38" fmla="*/ 8820147 w 1782"/>
              <a:gd name="T39" fmla="*/ 29661948 h 1189"/>
              <a:gd name="T40" fmla="*/ 27721709 w 1782"/>
              <a:gd name="T41" fmla="*/ 14515590 h 1189"/>
              <a:gd name="T42" fmla="*/ 49772870 w 1782"/>
              <a:gd name="T43" fmla="*/ 4417754 h 1189"/>
              <a:gd name="T44" fmla="*/ 78124816 w 1782"/>
              <a:gd name="T45" fmla="*/ 0 h 1189"/>
              <a:gd name="T46" fmla="*/ 74344186 w 1782"/>
              <a:gd name="T47" fmla="*/ 630767 h 1189"/>
              <a:gd name="T48" fmla="*/ 1038304008 w 1782"/>
              <a:gd name="T49" fmla="*/ 630767 h 1189"/>
              <a:gd name="T50" fmla="*/ 1040193926 w 1782"/>
              <a:gd name="T51" fmla="*/ 0 h 1189"/>
              <a:gd name="T52" fmla="*/ 1066025717 w 1782"/>
              <a:gd name="T53" fmla="*/ 3155425 h 1189"/>
              <a:gd name="T54" fmla="*/ 1090597033 w 1782"/>
              <a:gd name="T55" fmla="*/ 11990933 h 1189"/>
              <a:gd name="T56" fmla="*/ 1108238121 w 1782"/>
              <a:gd name="T57" fmla="*/ 24612632 h 1189"/>
              <a:gd name="T58" fmla="*/ 1118948979 w 1782"/>
              <a:gd name="T59" fmla="*/ 41652880 h 1189"/>
              <a:gd name="T60" fmla="*/ 1122728816 w 1782"/>
              <a:gd name="T61" fmla="*/ 58692334 h 1189"/>
              <a:gd name="T62" fmla="*/ 1117688505 w 1782"/>
              <a:gd name="T63" fmla="*/ 77624884 h 1189"/>
              <a:gd name="T64" fmla="*/ 1102567573 w 1782"/>
              <a:gd name="T65" fmla="*/ 94033570 h 1189"/>
              <a:gd name="T66" fmla="*/ 1095007107 w 1782"/>
              <a:gd name="T67" fmla="*/ 94665132 h 118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782" h="1189">
                <a:moveTo>
                  <a:pt x="1738" y="150"/>
                </a:moveTo>
                <a:lnTo>
                  <a:pt x="1744" y="150"/>
                </a:lnTo>
                <a:lnTo>
                  <a:pt x="1744" y="152"/>
                </a:lnTo>
                <a:lnTo>
                  <a:pt x="1749" y="152"/>
                </a:lnTo>
                <a:lnTo>
                  <a:pt x="952" y="1144"/>
                </a:lnTo>
                <a:lnTo>
                  <a:pt x="957" y="1144"/>
                </a:lnTo>
                <a:lnTo>
                  <a:pt x="947" y="1153"/>
                </a:lnTo>
                <a:lnTo>
                  <a:pt x="916" y="1176"/>
                </a:lnTo>
                <a:lnTo>
                  <a:pt x="874" y="1186"/>
                </a:lnTo>
                <a:lnTo>
                  <a:pt x="834" y="1189"/>
                </a:lnTo>
                <a:lnTo>
                  <a:pt x="792" y="1181"/>
                </a:lnTo>
                <a:lnTo>
                  <a:pt x="756" y="1167"/>
                </a:lnTo>
                <a:lnTo>
                  <a:pt x="730" y="1143"/>
                </a:lnTo>
                <a:lnTo>
                  <a:pt x="726" y="1144"/>
                </a:lnTo>
                <a:lnTo>
                  <a:pt x="18" y="146"/>
                </a:lnTo>
                <a:lnTo>
                  <a:pt x="18" y="145"/>
                </a:lnTo>
                <a:lnTo>
                  <a:pt x="10" y="130"/>
                </a:lnTo>
                <a:lnTo>
                  <a:pt x="0" y="104"/>
                </a:lnTo>
                <a:lnTo>
                  <a:pt x="2" y="73"/>
                </a:lnTo>
                <a:lnTo>
                  <a:pt x="14" y="47"/>
                </a:lnTo>
                <a:lnTo>
                  <a:pt x="44" y="23"/>
                </a:lnTo>
                <a:lnTo>
                  <a:pt x="79" y="7"/>
                </a:lnTo>
                <a:lnTo>
                  <a:pt x="124" y="0"/>
                </a:lnTo>
                <a:lnTo>
                  <a:pt x="118" y="1"/>
                </a:lnTo>
                <a:lnTo>
                  <a:pt x="1648" y="1"/>
                </a:lnTo>
                <a:lnTo>
                  <a:pt x="1651" y="0"/>
                </a:lnTo>
                <a:lnTo>
                  <a:pt x="1692" y="5"/>
                </a:lnTo>
                <a:lnTo>
                  <a:pt x="1731" y="19"/>
                </a:lnTo>
                <a:lnTo>
                  <a:pt x="1759" y="39"/>
                </a:lnTo>
                <a:lnTo>
                  <a:pt x="1776" y="66"/>
                </a:lnTo>
                <a:lnTo>
                  <a:pt x="1782" y="93"/>
                </a:lnTo>
                <a:lnTo>
                  <a:pt x="1774" y="123"/>
                </a:lnTo>
                <a:lnTo>
                  <a:pt x="1750" y="149"/>
                </a:lnTo>
                <a:lnTo>
                  <a:pt x="1738" y="150"/>
                </a:lnTo>
                <a:close/>
              </a:path>
            </a:pathLst>
          </a:custGeom>
          <a:solidFill>
            <a:srgbClr val="00BEF7"/>
          </a:solidFill>
          <a:ln w="1588">
            <a:solidFill>
              <a:srgbClr val="000000"/>
            </a:solidFill>
            <a:prstDash val="solid"/>
            <a:round/>
            <a:headEnd/>
            <a:tailEnd/>
          </a:ln>
        </p:spPr>
        <p:txBody>
          <a:bodyPr/>
          <a:lstStyle/>
          <a:p>
            <a:endParaRPr lang="en-US"/>
          </a:p>
        </p:txBody>
      </p:sp>
      <p:sp>
        <p:nvSpPr>
          <p:cNvPr id="11320" name="Rectangle 55">
            <a:extLst>
              <a:ext uri="{FF2B5EF4-FFF2-40B4-BE49-F238E27FC236}">
                <a16:creationId xmlns:a16="http://schemas.microsoft.com/office/drawing/2014/main" id="{1DC73868-4B92-2BB3-EA61-41F0132BD9CE}"/>
              </a:ext>
            </a:extLst>
          </p:cNvPr>
          <p:cNvSpPr>
            <a:spLocks noChangeArrowheads="1"/>
          </p:cNvSpPr>
          <p:nvPr/>
        </p:nvSpPr>
        <p:spPr bwMode="auto">
          <a:xfrm>
            <a:off x="6302383" y="2713039"/>
            <a:ext cx="623569"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300" dirty="0">
                <a:solidFill>
                  <a:srgbClr val="000000"/>
                </a:solidFill>
                <a:latin typeface="Century Gothic" panose="020B0502020202020204" pitchFamily="34" charset="0"/>
              </a:rPr>
              <a:t>Systems</a:t>
            </a:r>
            <a:endParaRPr lang="en-US" altLang="en-US" sz="2400" dirty="0"/>
          </a:p>
        </p:txBody>
      </p:sp>
      <p:sp>
        <p:nvSpPr>
          <p:cNvPr id="11321" name="Rectangle 56">
            <a:extLst>
              <a:ext uri="{FF2B5EF4-FFF2-40B4-BE49-F238E27FC236}">
                <a16:creationId xmlns:a16="http://schemas.microsoft.com/office/drawing/2014/main" id="{AC24DD9E-27BA-B18B-4B47-A024CA7FE0AC}"/>
              </a:ext>
            </a:extLst>
          </p:cNvPr>
          <p:cNvSpPr>
            <a:spLocks noChangeArrowheads="1"/>
          </p:cNvSpPr>
          <p:nvPr/>
        </p:nvSpPr>
        <p:spPr bwMode="auto">
          <a:xfrm>
            <a:off x="6089657" y="2479676"/>
            <a:ext cx="112050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300" dirty="0">
                <a:solidFill>
                  <a:srgbClr val="000000"/>
                </a:solidFill>
                <a:latin typeface="Century Gothic" panose="020B0502020202020204" pitchFamily="34" charset="0"/>
              </a:rPr>
              <a:t>Local Business</a:t>
            </a:r>
            <a:endParaRPr lang="en-US" altLang="en-US" sz="2400" dirty="0"/>
          </a:p>
        </p:txBody>
      </p:sp>
      <p:sp>
        <p:nvSpPr>
          <p:cNvPr id="11322" name="Rectangle 57">
            <a:extLst>
              <a:ext uri="{FF2B5EF4-FFF2-40B4-BE49-F238E27FC236}">
                <a16:creationId xmlns:a16="http://schemas.microsoft.com/office/drawing/2014/main" id="{0BA126D2-510E-6CE1-ED44-F7BD65D2FA56}"/>
              </a:ext>
            </a:extLst>
          </p:cNvPr>
          <p:cNvSpPr>
            <a:spLocks noChangeArrowheads="1"/>
          </p:cNvSpPr>
          <p:nvPr/>
        </p:nvSpPr>
        <p:spPr bwMode="auto">
          <a:xfrm>
            <a:off x="5059371" y="3205163"/>
            <a:ext cx="10499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dirty="0" err="1">
                <a:solidFill>
                  <a:srgbClr val="000000"/>
                </a:solidFill>
                <a:latin typeface="Century Gothic" panose="020B0502020202020204" pitchFamily="34" charset="0"/>
              </a:rPr>
              <a:t>Prod'n</a:t>
            </a:r>
            <a:r>
              <a:rPr lang="en-US" altLang="en-US" sz="1200" dirty="0">
                <a:solidFill>
                  <a:srgbClr val="000000"/>
                </a:solidFill>
                <a:latin typeface="Century Gothic" panose="020B0502020202020204" pitchFamily="34" charset="0"/>
              </a:rPr>
              <a:t> </a:t>
            </a:r>
            <a:r>
              <a:rPr lang="en-US" altLang="en-US" sz="1200" dirty="0" err="1">
                <a:solidFill>
                  <a:srgbClr val="000000"/>
                </a:solidFill>
                <a:latin typeface="Century Gothic" panose="020B0502020202020204" pitchFamily="34" charset="0"/>
              </a:rPr>
              <a:t>Mgmnt</a:t>
            </a:r>
            <a:endParaRPr lang="en-US" altLang="en-US" sz="2400" dirty="0"/>
          </a:p>
        </p:txBody>
      </p:sp>
      <p:sp>
        <p:nvSpPr>
          <p:cNvPr id="11323" name="Rectangle 58">
            <a:extLst>
              <a:ext uri="{FF2B5EF4-FFF2-40B4-BE49-F238E27FC236}">
                <a16:creationId xmlns:a16="http://schemas.microsoft.com/office/drawing/2014/main" id="{3E47CC1D-DD71-9E14-2162-DD158B1F9766}"/>
              </a:ext>
            </a:extLst>
          </p:cNvPr>
          <p:cNvSpPr>
            <a:spLocks noChangeArrowheads="1"/>
          </p:cNvSpPr>
          <p:nvPr/>
        </p:nvSpPr>
        <p:spPr bwMode="auto">
          <a:xfrm>
            <a:off x="5121282" y="3448050"/>
            <a:ext cx="92653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dirty="0">
                <a:solidFill>
                  <a:srgbClr val="000000"/>
                </a:solidFill>
                <a:latin typeface="Century Gothic" panose="020B0502020202020204" pitchFamily="34" charset="0"/>
              </a:rPr>
              <a:t>Applications</a:t>
            </a:r>
            <a:endParaRPr lang="en-US" altLang="en-US" sz="2400" dirty="0"/>
          </a:p>
        </p:txBody>
      </p:sp>
      <p:sp>
        <p:nvSpPr>
          <p:cNvPr id="11324" name="Rectangle 59">
            <a:extLst>
              <a:ext uri="{FF2B5EF4-FFF2-40B4-BE49-F238E27FC236}">
                <a16:creationId xmlns:a16="http://schemas.microsoft.com/office/drawing/2014/main" id="{9D5EDC48-5B12-AA67-FBCD-5B8A59698CBB}"/>
              </a:ext>
            </a:extLst>
          </p:cNvPr>
          <p:cNvSpPr>
            <a:spLocks noChangeArrowheads="1"/>
          </p:cNvSpPr>
          <p:nvPr/>
        </p:nvSpPr>
        <p:spPr bwMode="auto">
          <a:xfrm>
            <a:off x="1004613" y="1425894"/>
            <a:ext cx="9953624"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dirty="0">
                <a:solidFill>
                  <a:srgbClr val="000000"/>
                </a:solidFill>
              </a:rPr>
              <a:t>Production Management Systems span at least 5 levels in the architecture where they are used by different groups.</a:t>
            </a:r>
            <a:endParaRPr lang="en-US" altLang="en-US" sz="2400" dirty="0"/>
          </a:p>
        </p:txBody>
      </p:sp>
      <p:sp>
        <p:nvSpPr>
          <p:cNvPr id="3" name="Rectangle 32">
            <a:extLst>
              <a:ext uri="{FF2B5EF4-FFF2-40B4-BE49-F238E27FC236}">
                <a16:creationId xmlns:a16="http://schemas.microsoft.com/office/drawing/2014/main" id="{7CC1264A-1CA4-4050-0642-117FE77C641B}"/>
              </a:ext>
            </a:extLst>
          </p:cNvPr>
          <p:cNvSpPr>
            <a:spLocks noChangeArrowheads="1"/>
          </p:cNvSpPr>
          <p:nvPr/>
        </p:nvSpPr>
        <p:spPr bwMode="auto">
          <a:xfrm>
            <a:off x="8824175" y="2051865"/>
            <a:ext cx="97462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b="1" dirty="0">
                <a:solidFill>
                  <a:srgbClr val="000000"/>
                </a:solidFill>
              </a:rPr>
              <a:t>Function</a:t>
            </a:r>
            <a:endParaRPr lang="en-US" altLang="en-US" sz="2400" dirty="0"/>
          </a:p>
        </p:txBody>
      </p:sp>
    </p:spTree>
    <p:extLst>
      <p:ext uri="{BB962C8B-B14F-4D97-AF65-F5344CB8AC3E}">
        <p14:creationId xmlns:p14="http://schemas.microsoft.com/office/powerpoint/2010/main" val="40198904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a:extLst>
              <a:ext uri="{FF2B5EF4-FFF2-40B4-BE49-F238E27FC236}">
                <a16:creationId xmlns:a16="http://schemas.microsoft.com/office/drawing/2014/main" id="{0F4069CA-89D1-D959-D29D-02ECF36D7167}"/>
              </a:ext>
            </a:extLst>
          </p:cNvPr>
          <p:cNvSpPr>
            <a:spLocks noChangeArrowheads="1"/>
          </p:cNvSpPr>
          <p:nvPr/>
        </p:nvSpPr>
        <p:spPr bwMode="auto">
          <a:xfrm>
            <a:off x="2308056" y="393695"/>
            <a:ext cx="72901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altLang="en-US" sz="2400" b="1" dirty="0">
                <a:solidFill>
                  <a:srgbClr val="000000"/>
                </a:solidFill>
              </a:rPr>
              <a:t>MAINTENANCE MANAGEMENT SYSTEM LEVELS</a:t>
            </a:r>
          </a:p>
        </p:txBody>
      </p:sp>
      <p:sp>
        <p:nvSpPr>
          <p:cNvPr id="12293" name="Line 4">
            <a:extLst>
              <a:ext uri="{FF2B5EF4-FFF2-40B4-BE49-F238E27FC236}">
                <a16:creationId xmlns:a16="http://schemas.microsoft.com/office/drawing/2014/main" id="{CFD2B1E7-BA61-3FA1-B198-79AE155B652F}"/>
              </a:ext>
            </a:extLst>
          </p:cNvPr>
          <p:cNvSpPr>
            <a:spLocks noChangeShapeType="1"/>
          </p:cNvSpPr>
          <p:nvPr/>
        </p:nvSpPr>
        <p:spPr bwMode="auto">
          <a:xfrm flipH="1">
            <a:off x="3181346" y="3151647"/>
            <a:ext cx="3822700" cy="1588"/>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294" name="Line 5">
            <a:extLst>
              <a:ext uri="{FF2B5EF4-FFF2-40B4-BE49-F238E27FC236}">
                <a16:creationId xmlns:a16="http://schemas.microsoft.com/office/drawing/2014/main" id="{D8817C9E-F4F7-86BD-9F21-7F798FAFCBC9}"/>
              </a:ext>
            </a:extLst>
          </p:cNvPr>
          <p:cNvSpPr>
            <a:spLocks noChangeShapeType="1"/>
          </p:cNvSpPr>
          <p:nvPr/>
        </p:nvSpPr>
        <p:spPr bwMode="auto">
          <a:xfrm flipV="1">
            <a:off x="5735635" y="2411872"/>
            <a:ext cx="1587" cy="3449638"/>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295" name="Line 6">
            <a:extLst>
              <a:ext uri="{FF2B5EF4-FFF2-40B4-BE49-F238E27FC236}">
                <a16:creationId xmlns:a16="http://schemas.microsoft.com/office/drawing/2014/main" id="{DB5AAEA1-BFD7-B4B3-736C-3EBC4DF8BA7A}"/>
              </a:ext>
            </a:extLst>
          </p:cNvPr>
          <p:cNvSpPr>
            <a:spLocks noChangeShapeType="1"/>
          </p:cNvSpPr>
          <p:nvPr/>
        </p:nvSpPr>
        <p:spPr bwMode="auto">
          <a:xfrm flipV="1">
            <a:off x="6365871" y="2408698"/>
            <a:ext cx="1588" cy="345122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296" name="Line 7">
            <a:extLst>
              <a:ext uri="{FF2B5EF4-FFF2-40B4-BE49-F238E27FC236}">
                <a16:creationId xmlns:a16="http://schemas.microsoft.com/office/drawing/2014/main" id="{61EE476A-CD6B-FF74-542C-44A168F10757}"/>
              </a:ext>
            </a:extLst>
          </p:cNvPr>
          <p:cNvSpPr>
            <a:spLocks noChangeShapeType="1"/>
          </p:cNvSpPr>
          <p:nvPr/>
        </p:nvSpPr>
        <p:spPr bwMode="auto">
          <a:xfrm flipH="1">
            <a:off x="3181346" y="3872372"/>
            <a:ext cx="3822700" cy="1588"/>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297" name="Line 8">
            <a:extLst>
              <a:ext uri="{FF2B5EF4-FFF2-40B4-BE49-F238E27FC236}">
                <a16:creationId xmlns:a16="http://schemas.microsoft.com/office/drawing/2014/main" id="{AA698309-0DC5-25D8-F017-09A4C4B852AE}"/>
              </a:ext>
            </a:extLst>
          </p:cNvPr>
          <p:cNvSpPr>
            <a:spLocks noChangeShapeType="1"/>
          </p:cNvSpPr>
          <p:nvPr/>
        </p:nvSpPr>
        <p:spPr bwMode="auto">
          <a:xfrm flipV="1">
            <a:off x="3835396" y="2408698"/>
            <a:ext cx="1588" cy="345122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298" name="Line 9">
            <a:extLst>
              <a:ext uri="{FF2B5EF4-FFF2-40B4-BE49-F238E27FC236}">
                <a16:creationId xmlns:a16="http://schemas.microsoft.com/office/drawing/2014/main" id="{E34C7FD5-E5D0-FC2B-2CB7-DAE37C4D8D75}"/>
              </a:ext>
            </a:extLst>
          </p:cNvPr>
          <p:cNvSpPr>
            <a:spLocks noChangeShapeType="1"/>
          </p:cNvSpPr>
          <p:nvPr/>
        </p:nvSpPr>
        <p:spPr bwMode="auto">
          <a:xfrm flipV="1">
            <a:off x="5095871" y="2411872"/>
            <a:ext cx="1588" cy="3449638"/>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299" name="Rectangle 10">
            <a:extLst>
              <a:ext uri="{FF2B5EF4-FFF2-40B4-BE49-F238E27FC236}">
                <a16:creationId xmlns:a16="http://schemas.microsoft.com/office/drawing/2014/main" id="{883D3C8D-CC2F-6439-FE07-F8242D487CCC}"/>
              </a:ext>
            </a:extLst>
          </p:cNvPr>
          <p:cNvSpPr>
            <a:spLocks noChangeArrowheads="1"/>
          </p:cNvSpPr>
          <p:nvPr/>
        </p:nvSpPr>
        <p:spPr bwMode="auto">
          <a:xfrm>
            <a:off x="3181347" y="2411873"/>
            <a:ext cx="3821113" cy="3452813"/>
          </a:xfrm>
          <a:prstGeom prst="rect">
            <a:avLst/>
          </a:prstGeom>
          <a:noFill/>
          <a:ln w="158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2300" name="Line 11">
            <a:extLst>
              <a:ext uri="{FF2B5EF4-FFF2-40B4-BE49-F238E27FC236}">
                <a16:creationId xmlns:a16="http://schemas.microsoft.com/office/drawing/2014/main" id="{A7BD2932-69B8-C803-B5E0-DA7815FADB5B}"/>
              </a:ext>
            </a:extLst>
          </p:cNvPr>
          <p:cNvSpPr>
            <a:spLocks noChangeShapeType="1"/>
          </p:cNvSpPr>
          <p:nvPr/>
        </p:nvSpPr>
        <p:spPr bwMode="auto">
          <a:xfrm flipH="1">
            <a:off x="3181346" y="4548647"/>
            <a:ext cx="3822700" cy="1588"/>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301" name="Line 12">
            <a:extLst>
              <a:ext uri="{FF2B5EF4-FFF2-40B4-BE49-F238E27FC236}">
                <a16:creationId xmlns:a16="http://schemas.microsoft.com/office/drawing/2014/main" id="{3B35FF7A-5903-E3C5-BF19-ADEDDFFF62EE}"/>
              </a:ext>
            </a:extLst>
          </p:cNvPr>
          <p:cNvSpPr>
            <a:spLocks noChangeShapeType="1"/>
          </p:cNvSpPr>
          <p:nvPr/>
        </p:nvSpPr>
        <p:spPr bwMode="auto">
          <a:xfrm flipH="1">
            <a:off x="3181346" y="5224922"/>
            <a:ext cx="3822700" cy="1588"/>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302" name="Line 13">
            <a:extLst>
              <a:ext uri="{FF2B5EF4-FFF2-40B4-BE49-F238E27FC236}">
                <a16:creationId xmlns:a16="http://schemas.microsoft.com/office/drawing/2014/main" id="{43A7BB5B-A901-9046-DD60-40C77296180C}"/>
              </a:ext>
            </a:extLst>
          </p:cNvPr>
          <p:cNvSpPr>
            <a:spLocks noChangeShapeType="1"/>
          </p:cNvSpPr>
          <p:nvPr/>
        </p:nvSpPr>
        <p:spPr bwMode="auto">
          <a:xfrm flipV="1">
            <a:off x="4468810" y="2408698"/>
            <a:ext cx="1587" cy="345122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303" name="Rectangle 14">
            <a:extLst>
              <a:ext uri="{FF2B5EF4-FFF2-40B4-BE49-F238E27FC236}">
                <a16:creationId xmlns:a16="http://schemas.microsoft.com/office/drawing/2014/main" id="{82C95C9D-5E19-6112-A7A2-19AC98E69823}"/>
              </a:ext>
            </a:extLst>
          </p:cNvPr>
          <p:cNvSpPr>
            <a:spLocks noChangeArrowheads="1"/>
          </p:cNvSpPr>
          <p:nvPr/>
        </p:nvSpPr>
        <p:spPr bwMode="auto">
          <a:xfrm>
            <a:off x="7581900" y="5178886"/>
            <a:ext cx="3376612" cy="700087"/>
          </a:xfrm>
          <a:prstGeom prst="rect">
            <a:avLst/>
          </a:prstGeom>
          <a:solidFill>
            <a:srgbClr val="F32D3B"/>
          </a:solidFill>
          <a:ln w="158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2304" name="Freeform 15">
            <a:extLst>
              <a:ext uri="{FF2B5EF4-FFF2-40B4-BE49-F238E27FC236}">
                <a16:creationId xmlns:a16="http://schemas.microsoft.com/office/drawing/2014/main" id="{6E489835-8FCB-8CBF-422D-46E8E3540E6C}"/>
              </a:ext>
            </a:extLst>
          </p:cNvPr>
          <p:cNvSpPr>
            <a:spLocks/>
          </p:cNvSpPr>
          <p:nvPr/>
        </p:nvSpPr>
        <p:spPr bwMode="auto">
          <a:xfrm>
            <a:off x="7581900" y="3783472"/>
            <a:ext cx="3376612" cy="698500"/>
          </a:xfrm>
          <a:custGeom>
            <a:avLst/>
            <a:gdLst>
              <a:gd name="T0" fmla="*/ 0 w 4253"/>
              <a:gd name="T1" fmla="*/ 555697323 h 878"/>
              <a:gd name="T2" fmla="*/ 1260771 w 4253"/>
              <a:gd name="T3" fmla="*/ 0 h 878"/>
              <a:gd name="T4" fmla="*/ 2147483646 w 4253"/>
              <a:gd name="T5" fmla="*/ 633264 h 878"/>
              <a:gd name="T6" fmla="*/ 2147483646 w 4253"/>
              <a:gd name="T7" fmla="*/ 555697323 h 878"/>
              <a:gd name="T8" fmla="*/ 0 w 4253"/>
              <a:gd name="T9" fmla="*/ 555697323 h 8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53" h="878">
                <a:moveTo>
                  <a:pt x="0" y="878"/>
                </a:moveTo>
                <a:lnTo>
                  <a:pt x="2" y="0"/>
                </a:lnTo>
                <a:lnTo>
                  <a:pt x="4253" y="1"/>
                </a:lnTo>
                <a:lnTo>
                  <a:pt x="4253" y="878"/>
                </a:lnTo>
                <a:lnTo>
                  <a:pt x="0" y="878"/>
                </a:lnTo>
                <a:close/>
              </a:path>
            </a:pathLst>
          </a:custGeom>
          <a:solidFill>
            <a:srgbClr val="FFFF00"/>
          </a:solidFill>
          <a:ln w="1588">
            <a:solidFill>
              <a:srgbClr val="000000"/>
            </a:solidFill>
            <a:prstDash val="solid"/>
            <a:round/>
            <a:headEnd/>
            <a:tailEnd/>
          </a:ln>
        </p:spPr>
        <p:txBody>
          <a:bodyPr/>
          <a:lstStyle/>
          <a:p>
            <a:endParaRPr lang="en-US"/>
          </a:p>
        </p:txBody>
      </p:sp>
      <p:sp>
        <p:nvSpPr>
          <p:cNvPr id="12305" name="Rectangle 16">
            <a:extLst>
              <a:ext uri="{FF2B5EF4-FFF2-40B4-BE49-F238E27FC236}">
                <a16:creationId xmlns:a16="http://schemas.microsoft.com/office/drawing/2014/main" id="{052C14D4-160E-3E89-EBE3-21F002720B27}"/>
              </a:ext>
            </a:extLst>
          </p:cNvPr>
          <p:cNvSpPr>
            <a:spLocks noChangeArrowheads="1"/>
          </p:cNvSpPr>
          <p:nvPr/>
        </p:nvSpPr>
        <p:spPr bwMode="auto">
          <a:xfrm>
            <a:off x="7580312" y="2391236"/>
            <a:ext cx="3378200" cy="695325"/>
          </a:xfrm>
          <a:prstGeom prst="rect">
            <a:avLst/>
          </a:prstGeom>
          <a:solidFill>
            <a:srgbClr val="00BEF7"/>
          </a:solidFill>
          <a:ln w="158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2306" name="Rectangle 17">
            <a:extLst>
              <a:ext uri="{FF2B5EF4-FFF2-40B4-BE49-F238E27FC236}">
                <a16:creationId xmlns:a16="http://schemas.microsoft.com/office/drawing/2014/main" id="{CBEFA895-33ED-BB84-06CE-F13B6F890EA6}"/>
              </a:ext>
            </a:extLst>
          </p:cNvPr>
          <p:cNvSpPr>
            <a:spLocks noChangeArrowheads="1"/>
          </p:cNvSpPr>
          <p:nvPr/>
        </p:nvSpPr>
        <p:spPr bwMode="auto">
          <a:xfrm>
            <a:off x="7581900" y="3084972"/>
            <a:ext cx="3376612" cy="700088"/>
          </a:xfrm>
          <a:prstGeom prst="rect">
            <a:avLst/>
          </a:prstGeom>
          <a:solidFill>
            <a:srgbClr val="00FF00"/>
          </a:solidFill>
          <a:ln w="158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2307" name="Rectangle 18">
            <a:extLst>
              <a:ext uri="{FF2B5EF4-FFF2-40B4-BE49-F238E27FC236}">
                <a16:creationId xmlns:a16="http://schemas.microsoft.com/office/drawing/2014/main" id="{71F1499D-2306-DBCA-96AB-8A2C1678491D}"/>
              </a:ext>
            </a:extLst>
          </p:cNvPr>
          <p:cNvSpPr>
            <a:spLocks noChangeArrowheads="1"/>
          </p:cNvSpPr>
          <p:nvPr/>
        </p:nvSpPr>
        <p:spPr bwMode="auto">
          <a:xfrm>
            <a:off x="3303584" y="6058361"/>
            <a:ext cx="38632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dirty="0">
                <a:solidFill>
                  <a:srgbClr val="000000"/>
                </a:solidFill>
              </a:rPr>
              <a:t>SECS</a:t>
            </a:r>
            <a:endParaRPr lang="en-US" altLang="en-US" sz="2400" dirty="0"/>
          </a:p>
        </p:txBody>
      </p:sp>
      <p:sp>
        <p:nvSpPr>
          <p:cNvPr id="12308" name="Rectangle 19">
            <a:extLst>
              <a:ext uri="{FF2B5EF4-FFF2-40B4-BE49-F238E27FC236}">
                <a16:creationId xmlns:a16="http://schemas.microsoft.com/office/drawing/2014/main" id="{3D01A8F0-BBA4-F628-1664-F917AC630DE7}"/>
              </a:ext>
            </a:extLst>
          </p:cNvPr>
          <p:cNvSpPr>
            <a:spLocks noChangeArrowheads="1"/>
          </p:cNvSpPr>
          <p:nvPr/>
        </p:nvSpPr>
        <p:spPr bwMode="auto">
          <a:xfrm>
            <a:off x="3965571" y="6058361"/>
            <a:ext cx="349250"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dirty="0">
                <a:solidFill>
                  <a:srgbClr val="000000"/>
                </a:solidFill>
              </a:rPr>
              <a:t>MINS</a:t>
            </a:r>
            <a:endParaRPr lang="en-US" altLang="en-US" sz="2400" dirty="0"/>
          </a:p>
        </p:txBody>
      </p:sp>
      <p:sp>
        <p:nvSpPr>
          <p:cNvPr id="12309" name="Rectangle 20">
            <a:extLst>
              <a:ext uri="{FF2B5EF4-FFF2-40B4-BE49-F238E27FC236}">
                <a16:creationId xmlns:a16="http://schemas.microsoft.com/office/drawing/2014/main" id="{2F98E990-A472-5677-C7F6-7D95D72F08AA}"/>
              </a:ext>
            </a:extLst>
          </p:cNvPr>
          <p:cNvSpPr>
            <a:spLocks noChangeArrowheads="1"/>
          </p:cNvSpPr>
          <p:nvPr/>
        </p:nvSpPr>
        <p:spPr bwMode="auto">
          <a:xfrm>
            <a:off x="4594222" y="6058361"/>
            <a:ext cx="296863"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dirty="0">
                <a:solidFill>
                  <a:srgbClr val="000000"/>
                </a:solidFill>
              </a:rPr>
              <a:t>HRS</a:t>
            </a:r>
            <a:endParaRPr lang="en-US" altLang="en-US" sz="2400" dirty="0"/>
          </a:p>
        </p:txBody>
      </p:sp>
      <p:sp>
        <p:nvSpPr>
          <p:cNvPr id="12310" name="Rectangle 21">
            <a:extLst>
              <a:ext uri="{FF2B5EF4-FFF2-40B4-BE49-F238E27FC236}">
                <a16:creationId xmlns:a16="http://schemas.microsoft.com/office/drawing/2014/main" id="{04ECA27B-5841-6FA8-9C3A-7F89CDF5A6E3}"/>
              </a:ext>
            </a:extLst>
          </p:cNvPr>
          <p:cNvSpPr>
            <a:spLocks noChangeArrowheads="1"/>
          </p:cNvSpPr>
          <p:nvPr/>
        </p:nvSpPr>
        <p:spPr bwMode="auto">
          <a:xfrm>
            <a:off x="5208584" y="6058361"/>
            <a:ext cx="38632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dirty="0">
                <a:solidFill>
                  <a:srgbClr val="000000"/>
                </a:solidFill>
              </a:rPr>
              <a:t>DAYS</a:t>
            </a:r>
            <a:endParaRPr lang="en-US" altLang="en-US" sz="2400" dirty="0"/>
          </a:p>
        </p:txBody>
      </p:sp>
      <p:sp>
        <p:nvSpPr>
          <p:cNvPr id="12311" name="Rectangle 22">
            <a:extLst>
              <a:ext uri="{FF2B5EF4-FFF2-40B4-BE49-F238E27FC236}">
                <a16:creationId xmlns:a16="http://schemas.microsoft.com/office/drawing/2014/main" id="{661AD707-7E60-854D-DB0D-45A4404D4B25}"/>
              </a:ext>
            </a:extLst>
          </p:cNvPr>
          <p:cNvSpPr>
            <a:spLocks noChangeArrowheads="1"/>
          </p:cNvSpPr>
          <p:nvPr/>
        </p:nvSpPr>
        <p:spPr bwMode="auto">
          <a:xfrm>
            <a:off x="5815009" y="6058361"/>
            <a:ext cx="508000"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dirty="0">
                <a:solidFill>
                  <a:srgbClr val="000000"/>
                </a:solidFill>
              </a:rPr>
              <a:t>WEEKS</a:t>
            </a:r>
            <a:endParaRPr lang="en-US" altLang="en-US" sz="2400" dirty="0"/>
          </a:p>
        </p:txBody>
      </p:sp>
      <p:sp>
        <p:nvSpPr>
          <p:cNvPr id="12312" name="Rectangle 23">
            <a:extLst>
              <a:ext uri="{FF2B5EF4-FFF2-40B4-BE49-F238E27FC236}">
                <a16:creationId xmlns:a16="http://schemas.microsoft.com/office/drawing/2014/main" id="{866A1CC8-6361-615F-CA00-9CABF604B7E0}"/>
              </a:ext>
            </a:extLst>
          </p:cNvPr>
          <p:cNvSpPr>
            <a:spLocks noChangeArrowheads="1"/>
          </p:cNvSpPr>
          <p:nvPr/>
        </p:nvSpPr>
        <p:spPr bwMode="auto">
          <a:xfrm>
            <a:off x="6437310" y="6058361"/>
            <a:ext cx="606425"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dirty="0">
                <a:solidFill>
                  <a:srgbClr val="000000"/>
                </a:solidFill>
              </a:rPr>
              <a:t>MONTHS</a:t>
            </a:r>
            <a:endParaRPr lang="en-US" altLang="en-US" sz="2400" dirty="0"/>
          </a:p>
        </p:txBody>
      </p:sp>
      <p:sp>
        <p:nvSpPr>
          <p:cNvPr id="12313" name="Rectangle 24">
            <a:extLst>
              <a:ext uri="{FF2B5EF4-FFF2-40B4-BE49-F238E27FC236}">
                <a16:creationId xmlns:a16="http://schemas.microsoft.com/office/drawing/2014/main" id="{8C49A53A-CB4E-F9A7-74FA-C4068F147F8F}"/>
              </a:ext>
            </a:extLst>
          </p:cNvPr>
          <p:cNvSpPr>
            <a:spLocks noChangeArrowheads="1"/>
          </p:cNvSpPr>
          <p:nvPr/>
        </p:nvSpPr>
        <p:spPr bwMode="auto">
          <a:xfrm>
            <a:off x="4783135" y="6404436"/>
            <a:ext cx="84933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dirty="0">
                <a:solidFill>
                  <a:srgbClr val="000000"/>
                </a:solidFill>
              </a:rPr>
              <a:t>Time Base</a:t>
            </a:r>
            <a:endParaRPr lang="en-US" altLang="en-US" dirty="0"/>
          </a:p>
        </p:txBody>
      </p:sp>
      <p:sp>
        <p:nvSpPr>
          <p:cNvPr id="12320" name="Rectangle 31">
            <a:extLst>
              <a:ext uri="{FF2B5EF4-FFF2-40B4-BE49-F238E27FC236}">
                <a16:creationId xmlns:a16="http://schemas.microsoft.com/office/drawing/2014/main" id="{30684901-82B9-EC28-4D5F-BB07EC3B0B9F}"/>
              </a:ext>
            </a:extLst>
          </p:cNvPr>
          <p:cNvSpPr>
            <a:spLocks noChangeArrowheads="1"/>
          </p:cNvSpPr>
          <p:nvPr/>
        </p:nvSpPr>
        <p:spPr bwMode="auto">
          <a:xfrm>
            <a:off x="7581900" y="4481973"/>
            <a:ext cx="3376612" cy="696913"/>
          </a:xfrm>
          <a:prstGeom prst="rect">
            <a:avLst/>
          </a:prstGeom>
          <a:blipFill dpi="0" rotWithShape="0">
            <a:blip r:embed="rId3"/>
            <a:srcRect/>
            <a:tile tx="0" ty="0" sx="100000" sy="100000" flip="none" algn="tl"/>
          </a:blipFill>
          <a:ln w="158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2321" name="Freeform 32">
            <a:extLst>
              <a:ext uri="{FF2B5EF4-FFF2-40B4-BE49-F238E27FC236}">
                <a16:creationId xmlns:a16="http://schemas.microsoft.com/office/drawing/2014/main" id="{AE123ED7-559D-A147-F469-7809BB319CB2}"/>
              </a:ext>
            </a:extLst>
          </p:cNvPr>
          <p:cNvSpPr>
            <a:spLocks/>
          </p:cNvSpPr>
          <p:nvPr/>
        </p:nvSpPr>
        <p:spPr bwMode="auto">
          <a:xfrm>
            <a:off x="3463922" y="4562936"/>
            <a:ext cx="1370013" cy="644525"/>
          </a:xfrm>
          <a:custGeom>
            <a:avLst/>
            <a:gdLst>
              <a:gd name="T0" fmla="*/ 5677016 w 1725"/>
              <a:gd name="T1" fmla="*/ 451107969 h 812"/>
              <a:gd name="T2" fmla="*/ 217616042 w 1725"/>
              <a:gd name="T3" fmla="*/ 32131794 h 812"/>
              <a:gd name="T4" fmla="*/ 230231280 w 1725"/>
              <a:gd name="T5" fmla="*/ 15120938 h 812"/>
              <a:gd name="T6" fmla="*/ 242215916 w 1725"/>
              <a:gd name="T7" fmla="*/ 6930231 h 812"/>
              <a:gd name="T8" fmla="*/ 262400774 w 1725"/>
              <a:gd name="T9" fmla="*/ 2520156 h 812"/>
              <a:gd name="T10" fmla="*/ 280061631 w 1725"/>
              <a:gd name="T11" fmla="*/ 0 h 812"/>
              <a:gd name="T12" fmla="*/ 833247466 w 1725"/>
              <a:gd name="T13" fmla="*/ 0 h 812"/>
              <a:gd name="T14" fmla="*/ 852801721 w 1725"/>
              <a:gd name="T15" fmla="*/ 0 h 812"/>
              <a:gd name="T16" fmla="*/ 865416960 w 1725"/>
              <a:gd name="T17" fmla="*/ 2520156 h 812"/>
              <a:gd name="T18" fmla="*/ 880555405 w 1725"/>
              <a:gd name="T19" fmla="*/ 10080625 h 812"/>
              <a:gd name="T20" fmla="*/ 895693850 w 1725"/>
              <a:gd name="T21" fmla="*/ 19531013 h 812"/>
              <a:gd name="T22" fmla="*/ 908309088 w 1725"/>
              <a:gd name="T23" fmla="*/ 38432581 h 812"/>
              <a:gd name="T24" fmla="*/ 1088078620 w 1725"/>
              <a:gd name="T25" fmla="*/ 451107969 h 812"/>
              <a:gd name="T26" fmla="*/ 1088078620 w 1725"/>
              <a:gd name="T27" fmla="*/ 469379300 h 812"/>
              <a:gd name="T28" fmla="*/ 1082401604 w 1725"/>
              <a:gd name="T29" fmla="*/ 488910313 h 812"/>
              <a:gd name="T30" fmla="*/ 1072940175 w 1725"/>
              <a:gd name="T31" fmla="*/ 502771569 h 812"/>
              <a:gd name="T32" fmla="*/ 1053385920 w 1725"/>
              <a:gd name="T33" fmla="*/ 511591719 h 812"/>
              <a:gd name="T34" fmla="*/ 43523526 w 1725"/>
              <a:gd name="T35" fmla="*/ 511591719 h 812"/>
              <a:gd name="T36" fmla="*/ 21446064 w 1725"/>
              <a:gd name="T37" fmla="*/ 505921169 h 812"/>
              <a:gd name="T38" fmla="*/ 11354032 w 1725"/>
              <a:gd name="T39" fmla="*/ 495211100 h 812"/>
              <a:gd name="T40" fmla="*/ 5677016 w 1725"/>
              <a:gd name="T41" fmla="*/ 486390156 h 812"/>
              <a:gd name="T42" fmla="*/ 0 w 1725"/>
              <a:gd name="T43" fmla="*/ 471899456 h 812"/>
              <a:gd name="T44" fmla="*/ 7569620 w 1725"/>
              <a:gd name="T45" fmla="*/ 451107969 h 812"/>
              <a:gd name="T46" fmla="*/ 5677016 w 1725"/>
              <a:gd name="T47" fmla="*/ 451107969 h 81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725" h="812">
                <a:moveTo>
                  <a:pt x="9" y="716"/>
                </a:moveTo>
                <a:lnTo>
                  <a:pt x="345" y="51"/>
                </a:lnTo>
                <a:lnTo>
                  <a:pt x="365" y="24"/>
                </a:lnTo>
                <a:lnTo>
                  <a:pt x="384" y="11"/>
                </a:lnTo>
                <a:lnTo>
                  <a:pt x="416" y="4"/>
                </a:lnTo>
                <a:lnTo>
                  <a:pt x="444" y="0"/>
                </a:lnTo>
                <a:lnTo>
                  <a:pt x="1321" y="0"/>
                </a:lnTo>
                <a:lnTo>
                  <a:pt x="1352" y="0"/>
                </a:lnTo>
                <a:lnTo>
                  <a:pt x="1372" y="4"/>
                </a:lnTo>
                <a:lnTo>
                  <a:pt x="1396" y="16"/>
                </a:lnTo>
                <a:lnTo>
                  <a:pt x="1420" y="31"/>
                </a:lnTo>
                <a:lnTo>
                  <a:pt x="1440" y="61"/>
                </a:lnTo>
                <a:lnTo>
                  <a:pt x="1725" y="716"/>
                </a:lnTo>
                <a:lnTo>
                  <a:pt x="1725" y="745"/>
                </a:lnTo>
                <a:lnTo>
                  <a:pt x="1716" y="776"/>
                </a:lnTo>
                <a:lnTo>
                  <a:pt x="1701" y="798"/>
                </a:lnTo>
                <a:lnTo>
                  <a:pt x="1670" y="812"/>
                </a:lnTo>
                <a:lnTo>
                  <a:pt x="69" y="812"/>
                </a:lnTo>
                <a:lnTo>
                  <a:pt x="34" y="803"/>
                </a:lnTo>
                <a:lnTo>
                  <a:pt x="18" y="786"/>
                </a:lnTo>
                <a:lnTo>
                  <a:pt x="9" y="772"/>
                </a:lnTo>
                <a:lnTo>
                  <a:pt x="0" y="749"/>
                </a:lnTo>
                <a:lnTo>
                  <a:pt x="12" y="716"/>
                </a:lnTo>
                <a:lnTo>
                  <a:pt x="9" y="716"/>
                </a:lnTo>
                <a:close/>
              </a:path>
            </a:pathLst>
          </a:custGeom>
          <a:blipFill dpi="0" rotWithShape="0">
            <a:blip r:embed="rId3"/>
            <a:srcRect/>
            <a:tile tx="0" ty="0" sx="100000" sy="100000" flip="none" algn="tl"/>
          </a:blipFill>
          <a:ln w="1588">
            <a:solidFill>
              <a:srgbClr val="000000"/>
            </a:solidFill>
            <a:prstDash val="solid"/>
            <a:round/>
            <a:headEnd/>
            <a:tailEnd/>
          </a:ln>
        </p:spPr>
        <p:txBody>
          <a:bodyPr/>
          <a:lstStyle/>
          <a:p>
            <a:endParaRPr lang="en-US"/>
          </a:p>
        </p:txBody>
      </p:sp>
      <p:sp>
        <p:nvSpPr>
          <p:cNvPr id="12322" name="Freeform 33">
            <a:extLst>
              <a:ext uri="{FF2B5EF4-FFF2-40B4-BE49-F238E27FC236}">
                <a16:creationId xmlns:a16="http://schemas.microsoft.com/office/drawing/2014/main" id="{64F22F02-FE81-5E1D-E47C-80B02D8E8976}"/>
              </a:ext>
            </a:extLst>
          </p:cNvPr>
          <p:cNvSpPr>
            <a:spLocks/>
          </p:cNvSpPr>
          <p:nvPr/>
        </p:nvSpPr>
        <p:spPr bwMode="auto">
          <a:xfrm>
            <a:off x="3825872" y="3840623"/>
            <a:ext cx="720725" cy="696913"/>
          </a:xfrm>
          <a:custGeom>
            <a:avLst/>
            <a:gdLst>
              <a:gd name="T0" fmla="*/ 7560469 w 908"/>
              <a:gd name="T1" fmla="*/ 479792131 h 880"/>
              <a:gd name="T2" fmla="*/ 204762894 w 908"/>
              <a:gd name="T3" fmla="*/ 71498522 h 880"/>
              <a:gd name="T4" fmla="*/ 223034225 w 908"/>
              <a:gd name="T5" fmla="*/ 45156795 h 880"/>
              <a:gd name="T6" fmla="*/ 243824919 w 908"/>
              <a:gd name="T7" fmla="*/ 21323954 h 880"/>
              <a:gd name="T8" fmla="*/ 265246644 w 908"/>
              <a:gd name="T9" fmla="*/ 6271425 h 880"/>
              <a:gd name="T10" fmla="*/ 289817969 w 908"/>
              <a:gd name="T11" fmla="*/ 0 h 880"/>
              <a:gd name="T12" fmla="*/ 320690081 w 908"/>
              <a:gd name="T13" fmla="*/ 6271425 h 880"/>
              <a:gd name="T14" fmla="*/ 350301719 w 908"/>
              <a:gd name="T15" fmla="*/ 21323954 h 880"/>
              <a:gd name="T16" fmla="*/ 367312575 w 908"/>
              <a:gd name="T17" fmla="*/ 40139813 h 880"/>
              <a:gd name="T18" fmla="*/ 384953669 w 908"/>
              <a:gd name="T19" fmla="*/ 78397169 h 880"/>
              <a:gd name="T20" fmla="*/ 572075469 w 908"/>
              <a:gd name="T21" fmla="*/ 499234419 h 880"/>
              <a:gd name="T22" fmla="*/ 572075469 w 908"/>
              <a:gd name="T23" fmla="*/ 531221142 h 880"/>
              <a:gd name="T24" fmla="*/ 561994844 w 908"/>
              <a:gd name="T25" fmla="*/ 543764784 h 880"/>
              <a:gd name="T26" fmla="*/ 540573913 w 908"/>
              <a:gd name="T27" fmla="*/ 551917875 h 880"/>
              <a:gd name="T28" fmla="*/ 37802344 w 908"/>
              <a:gd name="T29" fmla="*/ 551917875 h 880"/>
              <a:gd name="T30" fmla="*/ 11341100 w 908"/>
              <a:gd name="T31" fmla="*/ 543764784 h 880"/>
              <a:gd name="T32" fmla="*/ 5040313 w 908"/>
              <a:gd name="T33" fmla="*/ 531221142 h 880"/>
              <a:gd name="T34" fmla="*/ 0 w 908"/>
              <a:gd name="T35" fmla="*/ 518050279 h 880"/>
              <a:gd name="T36" fmla="*/ 0 w 908"/>
              <a:gd name="T37" fmla="*/ 499234419 h 880"/>
              <a:gd name="T38" fmla="*/ 5040313 w 908"/>
              <a:gd name="T39" fmla="*/ 484182683 h 880"/>
              <a:gd name="T40" fmla="*/ 7560469 w 908"/>
              <a:gd name="T41" fmla="*/ 479792131 h 88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08" h="880">
                <a:moveTo>
                  <a:pt x="12" y="765"/>
                </a:moveTo>
                <a:lnTo>
                  <a:pt x="325" y="114"/>
                </a:lnTo>
                <a:lnTo>
                  <a:pt x="354" y="72"/>
                </a:lnTo>
                <a:lnTo>
                  <a:pt x="387" y="34"/>
                </a:lnTo>
                <a:lnTo>
                  <a:pt x="421" y="10"/>
                </a:lnTo>
                <a:lnTo>
                  <a:pt x="460" y="0"/>
                </a:lnTo>
                <a:lnTo>
                  <a:pt x="509" y="10"/>
                </a:lnTo>
                <a:lnTo>
                  <a:pt x="556" y="34"/>
                </a:lnTo>
                <a:lnTo>
                  <a:pt x="583" y="64"/>
                </a:lnTo>
                <a:lnTo>
                  <a:pt x="611" y="125"/>
                </a:lnTo>
                <a:lnTo>
                  <a:pt x="908" y="796"/>
                </a:lnTo>
                <a:lnTo>
                  <a:pt x="908" y="847"/>
                </a:lnTo>
                <a:lnTo>
                  <a:pt x="892" y="867"/>
                </a:lnTo>
                <a:lnTo>
                  <a:pt x="858" y="880"/>
                </a:lnTo>
                <a:lnTo>
                  <a:pt x="60" y="880"/>
                </a:lnTo>
                <a:lnTo>
                  <a:pt x="18" y="867"/>
                </a:lnTo>
                <a:lnTo>
                  <a:pt x="8" y="847"/>
                </a:lnTo>
                <a:lnTo>
                  <a:pt x="0" y="826"/>
                </a:lnTo>
                <a:lnTo>
                  <a:pt x="0" y="796"/>
                </a:lnTo>
                <a:lnTo>
                  <a:pt x="8" y="772"/>
                </a:lnTo>
                <a:lnTo>
                  <a:pt x="12" y="765"/>
                </a:lnTo>
                <a:close/>
              </a:path>
            </a:pathLst>
          </a:custGeom>
          <a:solidFill>
            <a:srgbClr val="FFFF00"/>
          </a:solidFill>
          <a:ln w="1588">
            <a:solidFill>
              <a:srgbClr val="000000"/>
            </a:solidFill>
            <a:prstDash val="solid"/>
            <a:round/>
            <a:headEnd/>
            <a:tailEnd/>
          </a:ln>
        </p:spPr>
        <p:txBody>
          <a:bodyPr/>
          <a:lstStyle/>
          <a:p>
            <a:endParaRPr lang="en-US"/>
          </a:p>
        </p:txBody>
      </p:sp>
      <p:sp>
        <p:nvSpPr>
          <p:cNvPr id="12323" name="Freeform 34">
            <a:extLst>
              <a:ext uri="{FF2B5EF4-FFF2-40B4-BE49-F238E27FC236}">
                <a16:creationId xmlns:a16="http://schemas.microsoft.com/office/drawing/2014/main" id="{2611BC42-607E-E5DC-1843-90FAA518B8BC}"/>
              </a:ext>
            </a:extLst>
          </p:cNvPr>
          <p:cNvSpPr>
            <a:spLocks/>
          </p:cNvSpPr>
          <p:nvPr/>
        </p:nvSpPr>
        <p:spPr bwMode="auto">
          <a:xfrm>
            <a:off x="3178172" y="5231273"/>
            <a:ext cx="1909763" cy="631825"/>
          </a:xfrm>
          <a:custGeom>
            <a:avLst/>
            <a:gdLst>
              <a:gd name="T0" fmla="*/ 6924974 w 2407"/>
              <a:gd name="T1" fmla="*/ 353709940 h 795"/>
              <a:gd name="T2" fmla="*/ 161785569 w 2407"/>
              <a:gd name="T3" fmla="*/ 48003600 h 795"/>
              <a:gd name="T4" fmla="*/ 174375564 w 2407"/>
              <a:gd name="T5" fmla="*/ 26527908 h 795"/>
              <a:gd name="T6" fmla="*/ 192632168 w 2407"/>
              <a:gd name="T7" fmla="*/ 11368876 h 795"/>
              <a:gd name="T8" fmla="*/ 217182977 w 2407"/>
              <a:gd name="T9" fmla="*/ 1262855 h 795"/>
              <a:gd name="T10" fmla="*/ 241104603 w 2407"/>
              <a:gd name="T11" fmla="*/ 0 h 795"/>
              <a:gd name="T12" fmla="*/ 1287989551 w 2407"/>
              <a:gd name="T13" fmla="*/ 0 h 795"/>
              <a:gd name="T14" fmla="*/ 1322612832 w 2407"/>
              <a:gd name="T15" fmla="*/ 5684836 h 795"/>
              <a:gd name="T16" fmla="*/ 1345905276 w 2407"/>
              <a:gd name="T17" fmla="*/ 16421887 h 795"/>
              <a:gd name="T18" fmla="*/ 1365420245 w 2407"/>
              <a:gd name="T19" fmla="*/ 40424084 h 795"/>
              <a:gd name="T20" fmla="*/ 1512726684 w 2407"/>
              <a:gd name="T21" fmla="*/ 377712138 h 795"/>
              <a:gd name="T22" fmla="*/ 1515245000 w 2407"/>
              <a:gd name="T23" fmla="*/ 406766551 h 795"/>
              <a:gd name="T24" fmla="*/ 1513356660 w 2407"/>
              <a:gd name="T25" fmla="*/ 434558109 h 795"/>
              <a:gd name="T26" fmla="*/ 1501395847 w 2407"/>
              <a:gd name="T27" fmla="*/ 462981491 h 795"/>
              <a:gd name="T28" fmla="*/ 1486287535 w 2407"/>
              <a:gd name="T29" fmla="*/ 481929883 h 795"/>
              <a:gd name="T30" fmla="*/ 1466142590 w 2407"/>
              <a:gd name="T31" fmla="*/ 496457090 h 795"/>
              <a:gd name="T32" fmla="*/ 1443480122 w 2407"/>
              <a:gd name="T33" fmla="*/ 502141925 h 795"/>
              <a:gd name="T34" fmla="*/ 99463186 w 2407"/>
              <a:gd name="T35" fmla="*/ 502141925 h 795"/>
              <a:gd name="T36" fmla="*/ 61692406 w 2407"/>
              <a:gd name="T37" fmla="*/ 494562410 h 795"/>
              <a:gd name="T38" fmla="*/ 33994099 w 2407"/>
              <a:gd name="T39" fmla="*/ 468034502 h 795"/>
              <a:gd name="T40" fmla="*/ 12589996 w 2407"/>
              <a:gd name="T41" fmla="*/ 437084614 h 795"/>
              <a:gd name="T42" fmla="*/ 3147499 w 2407"/>
              <a:gd name="T43" fmla="*/ 406766551 h 795"/>
              <a:gd name="T44" fmla="*/ 0 w 2407"/>
              <a:gd name="T45" fmla="*/ 390344664 h 795"/>
              <a:gd name="T46" fmla="*/ 3147499 w 2407"/>
              <a:gd name="T47" fmla="*/ 373921982 h 795"/>
              <a:gd name="T48" fmla="*/ 6924974 w 2407"/>
              <a:gd name="T49" fmla="*/ 353709940 h 7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407" h="795">
                <a:moveTo>
                  <a:pt x="11" y="560"/>
                </a:moveTo>
                <a:lnTo>
                  <a:pt x="257" y="76"/>
                </a:lnTo>
                <a:lnTo>
                  <a:pt x="277" y="42"/>
                </a:lnTo>
                <a:lnTo>
                  <a:pt x="306" y="18"/>
                </a:lnTo>
                <a:lnTo>
                  <a:pt x="345" y="2"/>
                </a:lnTo>
                <a:lnTo>
                  <a:pt x="383" y="0"/>
                </a:lnTo>
                <a:lnTo>
                  <a:pt x="2046" y="0"/>
                </a:lnTo>
                <a:lnTo>
                  <a:pt x="2101" y="9"/>
                </a:lnTo>
                <a:lnTo>
                  <a:pt x="2138" y="26"/>
                </a:lnTo>
                <a:lnTo>
                  <a:pt x="2169" y="64"/>
                </a:lnTo>
                <a:lnTo>
                  <a:pt x="2403" y="598"/>
                </a:lnTo>
                <a:lnTo>
                  <a:pt x="2407" y="644"/>
                </a:lnTo>
                <a:lnTo>
                  <a:pt x="2404" y="688"/>
                </a:lnTo>
                <a:lnTo>
                  <a:pt x="2385" y="733"/>
                </a:lnTo>
                <a:lnTo>
                  <a:pt x="2361" y="763"/>
                </a:lnTo>
                <a:lnTo>
                  <a:pt x="2329" y="786"/>
                </a:lnTo>
                <a:lnTo>
                  <a:pt x="2293" y="795"/>
                </a:lnTo>
                <a:lnTo>
                  <a:pt x="158" y="795"/>
                </a:lnTo>
                <a:lnTo>
                  <a:pt x="98" y="783"/>
                </a:lnTo>
                <a:lnTo>
                  <a:pt x="54" y="741"/>
                </a:lnTo>
                <a:lnTo>
                  <a:pt x="20" y="692"/>
                </a:lnTo>
                <a:lnTo>
                  <a:pt x="5" y="644"/>
                </a:lnTo>
                <a:lnTo>
                  <a:pt x="0" y="618"/>
                </a:lnTo>
                <a:lnTo>
                  <a:pt x="5" y="592"/>
                </a:lnTo>
                <a:lnTo>
                  <a:pt x="11" y="560"/>
                </a:lnTo>
                <a:close/>
              </a:path>
            </a:pathLst>
          </a:custGeom>
          <a:solidFill>
            <a:srgbClr val="F32D3B"/>
          </a:solidFill>
          <a:ln w="1588">
            <a:solidFill>
              <a:srgbClr val="000000"/>
            </a:solidFill>
            <a:prstDash val="solid"/>
            <a:round/>
            <a:headEnd/>
            <a:tailEnd/>
          </a:ln>
        </p:spPr>
        <p:txBody>
          <a:bodyPr/>
          <a:lstStyle/>
          <a:p>
            <a:endParaRPr lang="en-US"/>
          </a:p>
        </p:txBody>
      </p:sp>
      <p:sp>
        <p:nvSpPr>
          <p:cNvPr id="12324" name="Freeform 35">
            <a:extLst>
              <a:ext uri="{FF2B5EF4-FFF2-40B4-BE49-F238E27FC236}">
                <a16:creationId xmlns:a16="http://schemas.microsoft.com/office/drawing/2014/main" id="{E7DCB258-45FA-4824-2406-0B091F51BD8F}"/>
              </a:ext>
            </a:extLst>
          </p:cNvPr>
          <p:cNvSpPr>
            <a:spLocks/>
          </p:cNvSpPr>
          <p:nvPr/>
        </p:nvSpPr>
        <p:spPr bwMode="auto">
          <a:xfrm>
            <a:off x="4549772" y="3105611"/>
            <a:ext cx="1323975" cy="801687"/>
          </a:xfrm>
          <a:custGeom>
            <a:avLst/>
            <a:gdLst>
              <a:gd name="T0" fmla="*/ 1050905156 w 1668"/>
              <a:gd name="T1" fmla="*/ 317537971 h 1009"/>
              <a:gd name="T2" fmla="*/ 1045864844 w 1668"/>
              <a:gd name="T3" fmla="*/ 270190766 h 1009"/>
              <a:gd name="T4" fmla="*/ 1026964069 w 1668"/>
              <a:gd name="T5" fmla="*/ 222213494 h 1009"/>
              <a:gd name="T6" fmla="*/ 998612113 w 1668"/>
              <a:gd name="T7" fmla="*/ 178022981 h 1009"/>
              <a:gd name="T8" fmla="*/ 958289613 w 1668"/>
              <a:gd name="T9" fmla="*/ 134464124 h 1009"/>
              <a:gd name="T10" fmla="*/ 907256250 w 1668"/>
              <a:gd name="T11" fmla="*/ 98481170 h 1009"/>
              <a:gd name="T12" fmla="*/ 848662419 w 1668"/>
              <a:gd name="T13" fmla="*/ 65654113 h 1009"/>
              <a:gd name="T14" fmla="*/ 783138356 w 1668"/>
              <a:gd name="T15" fmla="*/ 39139646 h 1009"/>
              <a:gd name="T16" fmla="*/ 711314300 w 1668"/>
              <a:gd name="T17" fmla="*/ 18307703 h 1009"/>
              <a:gd name="T18" fmla="*/ 633189456 w 1668"/>
              <a:gd name="T19" fmla="*/ 4419210 h 1009"/>
              <a:gd name="T20" fmla="*/ 555064613 w 1668"/>
              <a:gd name="T21" fmla="*/ 0 h 1009"/>
              <a:gd name="T22" fmla="*/ 476309531 w 1668"/>
              <a:gd name="T23" fmla="*/ 1262518 h 1009"/>
              <a:gd name="T24" fmla="*/ 398184688 w 1668"/>
              <a:gd name="T25" fmla="*/ 8838420 h 1009"/>
              <a:gd name="T26" fmla="*/ 322580000 w 1668"/>
              <a:gd name="T27" fmla="*/ 22095256 h 1009"/>
              <a:gd name="T28" fmla="*/ 250755944 w 1668"/>
              <a:gd name="T29" fmla="*/ 45453031 h 1009"/>
              <a:gd name="T30" fmla="*/ 185861325 w 1668"/>
              <a:gd name="T31" fmla="*/ 73229221 h 1009"/>
              <a:gd name="T32" fmla="*/ 129158206 w 1668"/>
              <a:gd name="T33" fmla="*/ 107318796 h 1009"/>
              <a:gd name="T34" fmla="*/ 81905475 w 1668"/>
              <a:gd name="T35" fmla="*/ 145827580 h 1009"/>
              <a:gd name="T36" fmla="*/ 43472894 w 1668"/>
              <a:gd name="T37" fmla="*/ 188754781 h 1009"/>
              <a:gd name="T38" fmla="*/ 17641094 w 1668"/>
              <a:gd name="T39" fmla="*/ 234207812 h 1009"/>
              <a:gd name="T40" fmla="*/ 3150394 w 1668"/>
              <a:gd name="T41" fmla="*/ 281554222 h 1009"/>
              <a:gd name="T42" fmla="*/ 0 w 1668"/>
              <a:gd name="T43" fmla="*/ 329532289 h 1009"/>
              <a:gd name="T44" fmla="*/ 8190706 w 1668"/>
              <a:gd name="T45" fmla="*/ 378141218 h 1009"/>
              <a:gd name="T46" fmla="*/ 29611638 w 1668"/>
              <a:gd name="T47" fmla="*/ 424856767 h 1009"/>
              <a:gd name="T48" fmla="*/ 62373669 w 1668"/>
              <a:gd name="T49" fmla="*/ 468415623 h 1009"/>
              <a:gd name="T50" fmla="*/ 105216325 w 1668"/>
              <a:gd name="T51" fmla="*/ 509449444 h 1009"/>
              <a:gd name="T52" fmla="*/ 155619450 w 1668"/>
              <a:gd name="T53" fmla="*/ 544801537 h 1009"/>
              <a:gd name="T54" fmla="*/ 217993913 w 1668"/>
              <a:gd name="T55" fmla="*/ 578259455 h 1009"/>
              <a:gd name="T56" fmla="*/ 285407894 w 1668"/>
              <a:gd name="T57" fmla="*/ 602879748 h 1009"/>
              <a:gd name="T58" fmla="*/ 359122663 w 1668"/>
              <a:gd name="T59" fmla="*/ 620555794 h 1009"/>
              <a:gd name="T60" fmla="*/ 435356794 w 1668"/>
              <a:gd name="T61" fmla="*/ 632550112 h 1009"/>
              <a:gd name="T62" fmla="*/ 514742113 w 1668"/>
              <a:gd name="T63" fmla="*/ 636969322 h 1009"/>
              <a:gd name="T64" fmla="*/ 593497194 w 1668"/>
              <a:gd name="T65" fmla="*/ 635706804 h 1009"/>
              <a:gd name="T66" fmla="*/ 672251481 w 1668"/>
              <a:gd name="T67" fmla="*/ 624975004 h 1009"/>
              <a:gd name="T68" fmla="*/ 746596488 w 1668"/>
              <a:gd name="T69" fmla="*/ 609192337 h 1009"/>
              <a:gd name="T70" fmla="*/ 816530625 w 1668"/>
              <a:gd name="T71" fmla="*/ 583309527 h 1009"/>
              <a:gd name="T72" fmla="*/ 878274850 w 1668"/>
              <a:gd name="T73" fmla="*/ 553008301 h 1009"/>
              <a:gd name="T74" fmla="*/ 933088050 w 1668"/>
              <a:gd name="T75" fmla="*/ 518287070 h 1009"/>
              <a:gd name="T76" fmla="*/ 979081100 w 1668"/>
              <a:gd name="T77" fmla="*/ 478515767 h 1009"/>
              <a:gd name="T78" fmla="*/ 1012472575 w 1668"/>
              <a:gd name="T79" fmla="*/ 437482741 h 1009"/>
              <a:gd name="T80" fmla="*/ 1038934613 w 1668"/>
              <a:gd name="T81" fmla="*/ 391398054 h 1009"/>
              <a:gd name="T82" fmla="*/ 1047754763 w 1668"/>
              <a:gd name="T83" fmla="*/ 343420782 h 1009"/>
              <a:gd name="T84" fmla="*/ 1050905156 w 1668"/>
              <a:gd name="T85" fmla="*/ 317537971 h 100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668" h="1009">
                <a:moveTo>
                  <a:pt x="1668" y="503"/>
                </a:moveTo>
                <a:lnTo>
                  <a:pt x="1660" y="428"/>
                </a:lnTo>
                <a:lnTo>
                  <a:pt x="1630" y="352"/>
                </a:lnTo>
                <a:lnTo>
                  <a:pt x="1585" y="282"/>
                </a:lnTo>
                <a:lnTo>
                  <a:pt x="1521" y="213"/>
                </a:lnTo>
                <a:lnTo>
                  <a:pt x="1440" y="156"/>
                </a:lnTo>
                <a:lnTo>
                  <a:pt x="1347" y="104"/>
                </a:lnTo>
                <a:lnTo>
                  <a:pt x="1243" y="62"/>
                </a:lnTo>
                <a:lnTo>
                  <a:pt x="1129" y="29"/>
                </a:lnTo>
                <a:lnTo>
                  <a:pt x="1005" y="7"/>
                </a:lnTo>
                <a:lnTo>
                  <a:pt x="881" y="0"/>
                </a:lnTo>
                <a:lnTo>
                  <a:pt x="756" y="2"/>
                </a:lnTo>
                <a:lnTo>
                  <a:pt x="632" y="14"/>
                </a:lnTo>
                <a:lnTo>
                  <a:pt x="512" y="35"/>
                </a:lnTo>
                <a:lnTo>
                  <a:pt x="398" y="72"/>
                </a:lnTo>
                <a:lnTo>
                  <a:pt x="295" y="116"/>
                </a:lnTo>
                <a:lnTo>
                  <a:pt x="205" y="170"/>
                </a:lnTo>
                <a:lnTo>
                  <a:pt x="130" y="231"/>
                </a:lnTo>
                <a:lnTo>
                  <a:pt x="69" y="299"/>
                </a:lnTo>
                <a:lnTo>
                  <a:pt x="28" y="371"/>
                </a:lnTo>
                <a:lnTo>
                  <a:pt x="5" y="446"/>
                </a:lnTo>
                <a:lnTo>
                  <a:pt x="0" y="522"/>
                </a:lnTo>
                <a:lnTo>
                  <a:pt x="13" y="599"/>
                </a:lnTo>
                <a:lnTo>
                  <a:pt x="47" y="673"/>
                </a:lnTo>
                <a:lnTo>
                  <a:pt x="99" y="742"/>
                </a:lnTo>
                <a:lnTo>
                  <a:pt x="167" y="807"/>
                </a:lnTo>
                <a:lnTo>
                  <a:pt x="247" y="863"/>
                </a:lnTo>
                <a:lnTo>
                  <a:pt x="346" y="916"/>
                </a:lnTo>
                <a:lnTo>
                  <a:pt x="453" y="955"/>
                </a:lnTo>
                <a:lnTo>
                  <a:pt x="570" y="983"/>
                </a:lnTo>
                <a:lnTo>
                  <a:pt x="691" y="1002"/>
                </a:lnTo>
                <a:lnTo>
                  <a:pt x="817" y="1009"/>
                </a:lnTo>
                <a:lnTo>
                  <a:pt x="942" y="1007"/>
                </a:lnTo>
                <a:lnTo>
                  <a:pt x="1067" y="990"/>
                </a:lnTo>
                <a:lnTo>
                  <a:pt x="1185" y="965"/>
                </a:lnTo>
                <a:lnTo>
                  <a:pt x="1296" y="924"/>
                </a:lnTo>
                <a:lnTo>
                  <a:pt x="1394" y="876"/>
                </a:lnTo>
                <a:lnTo>
                  <a:pt x="1481" y="821"/>
                </a:lnTo>
                <a:lnTo>
                  <a:pt x="1554" y="758"/>
                </a:lnTo>
                <a:lnTo>
                  <a:pt x="1607" y="693"/>
                </a:lnTo>
                <a:lnTo>
                  <a:pt x="1649" y="620"/>
                </a:lnTo>
                <a:lnTo>
                  <a:pt x="1663" y="544"/>
                </a:lnTo>
                <a:lnTo>
                  <a:pt x="1668" y="503"/>
                </a:lnTo>
                <a:close/>
              </a:path>
            </a:pathLst>
          </a:custGeom>
          <a:solidFill>
            <a:srgbClr val="00FF00"/>
          </a:solidFill>
          <a:ln w="1588">
            <a:solidFill>
              <a:srgbClr val="000000"/>
            </a:solidFill>
            <a:prstDash val="solid"/>
            <a:round/>
            <a:headEnd/>
            <a:tailEnd/>
          </a:ln>
        </p:spPr>
        <p:txBody>
          <a:bodyPr/>
          <a:lstStyle/>
          <a:p>
            <a:endParaRPr lang="en-US"/>
          </a:p>
        </p:txBody>
      </p:sp>
      <p:sp>
        <p:nvSpPr>
          <p:cNvPr id="12325" name="Freeform 36">
            <a:extLst>
              <a:ext uri="{FF2B5EF4-FFF2-40B4-BE49-F238E27FC236}">
                <a16:creationId xmlns:a16="http://schemas.microsoft.com/office/drawing/2014/main" id="{6C7696FF-6E0E-5A52-7E72-51118EA96FAF}"/>
              </a:ext>
            </a:extLst>
          </p:cNvPr>
          <p:cNvSpPr>
            <a:spLocks/>
          </p:cNvSpPr>
          <p:nvPr/>
        </p:nvSpPr>
        <p:spPr bwMode="auto">
          <a:xfrm>
            <a:off x="5246684" y="2767473"/>
            <a:ext cx="557212" cy="346075"/>
          </a:xfrm>
          <a:custGeom>
            <a:avLst/>
            <a:gdLst>
              <a:gd name="T0" fmla="*/ 442286628 w 702"/>
              <a:gd name="T1" fmla="*/ 50869038 h 434"/>
              <a:gd name="T2" fmla="*/ 406374235 w 702"/>
              <a:gd name="T3" fmla="*/ 47053441 h 434"/>
              <a:gd name="T4" fmla="*/ 367942482 w 702"/>
              <a:gd name="T5" fmla="*/ 50869038 h 434"/>
              <a:gd name="T6" fmla="*/ 333920007 w 702"/>
              <a:gd name="T7" fmla="*/ 64221632 h 434"/>
              <a:gd name="T8" fmla="*/ 302418479 w 702"/>
              <a:gd name="T9" fmla="*/ 81389823 h 434"/>
              <a:gd name="T10" fmla="*/ 271546394 w 702"/>
              <a:gd name="T11" fmla="*/ 113183271 h 434"/>
              <a:gd name="T12" fmla="*/ 250754925 w 702"/>
              <a:gd name="T13" fmla="*/ 143704055 h 434"/>
              <a:gd name="T14" fmla="*/ 235003764 w 702"/>
              <a:gd name="T15" fmla="*/ 179312302 h 434"/>
              <a:gd name="T16" fmla="*/ 359751783 w 702"/>
              <a:gd name="T17" fmla="*/ 275962916 h 434"/>
              <a:gd name="T18" fmla="*/ 90095307 w 702"/>
              <a:gd name="T19" fmla="*/ 275962916 h 434"/>
              <a:gd name="T20" fmla="*/ 0 w 702"/>
              <a:gd name="T21" fmla="*/ 0 h 434"/>
              <a:gd name="T22" fmla="*/ 127267380 w 702"/>
              <a:gd name="T23" fmla="*/ 97922479 h 434"/>
              <a:gd name="T24" fmla="*/ 134827842 w 702"/>
              <a:gd name="T25" fmla="*/ 89020218 h 434"/>
              <a:gd name="T26" fmla="*/ 170109997 w 702"/>
              <a:gd name="T27" fmla="*/ 59134968 h 434"/>
              <a:gd name="T28" fmla="*/ 211062698 w 702"/>
              <a:gd name="T29" fmla="*/ 37515646 h 434"/>
              <a:gd name="T30" fmla="*/ 258315387 w 702"/>
              <a:gd name="T31" fmla="*/ 26070452 h 434"/>
              <a:gd name="T32" fmla="*/ 306198313 w 702"/>
              <a:gd name="T33" fmla="*/ 18440056 h 434"/>
              <a:gd name="T34" fmla="*/ 351561085 w 702"/>
              <a:gd name="T35" fmla="*/ 22254855 h 434"/>
              <a:gd name="T36" fmla="*/ 400704484 w 702"/>
              <a:gd name="T37" fmla="*/ 27342317 h 434"/>
              <a:gd name="T38" fmla="*/ 442286628 w 702"/>
              <a:gd name="T39" fmla="*/ 50869038 h 43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702" h="434">
                <a:moveTo>
                  <a:pt x="702" y="80"/>
                </a:moveTo>
                <a:lnTo>
                  <a:pt x="645" y="74"/>
                </a:lnTo>
                <a:lnTo>
                  <a:pt x="584" y="80"/>
                </a:lnTo>
                <a:lnTo>
                  <a:pt x="530" y="101"/>
                </a:lnTo>
                <a:lnTo>
                  <a:pt x="480" y="128"/>
                </a:lnTo>
                <a:lnTo>
                  <a:pt x="431" y="178"/>
                </a:lnTo>
                <a:lnTo>
                  <a:pt x="398" y="226"/>
                </a:lnTo>
                <a:lnTo>
                  <a:pt x="373" y="282"/>
                </a:lnTo>
                <a:lnTo>
                  <a:pt x="571" y="434"/>
                </a:lnTo>
                <a:lnTo>
                  <a:pt x="143" y="434"/>
                </a:lnTo>
                <a:lnTo>
                  <a:pt x="0" y="0"/>
                </a:lnTo>
                <a:lnTo>
                  <a:pt x="202" y="154"/>
                </a:lnTo>
                <a:lnTo>
                  <a:pt x="214" y="140"/>
                </a:lnTo>
                <a:lnTo>
                  <a:pt x="270" y="93"/>
                </a:lnTo>
                <a:lnTo>
                  <a:pt x="335" y="59"/>
                </a:lnTo>
                <a:lnTo>
                  <a:pt x="410" y="41"/>
                </a:lnTo>
                <a:lnTo>
                  <a:pt x="486" y="29"/>
                </a:lnTo>
                <a:lnTo>
                  <a:pt x="558" y="35"/>
                </a:lnTo>
                <a:lnTo>
                  <a:pt x="636" y="43"/>
                </a:lnTo>
                <a:lnTo>
                  <a:pt x="702" y="80"/>
                </a:lnTo>
                <a:close/>
              </a:path>
            </a:pathLst>
          </a:custGeom>
          <a:solidFill>
            <a:srgbClr val="000000"/>
          </a:solidFill>
          <a:ln w="1588">
            <a:solidFill>
              <a:srgbClr val="000000"/>
            </a:solidFill>
            <a:prstDash val="solid"/>
            <a:round/>
            <a:headEnd/>
            <a:tailEnd/>
          </a:ln>
        </p:spPr>
        <p:txBody>
          <a:bodyPr/>
          <a:lstStyle/>
          <a:p>
            <a:endParaRPr lang="en-US"/>
          </a:p>
        </p:txBody>
      </p:sp>
      <p:sp>
        <p:nvSpPr>
          <p:cNvPr id="12326" name="Rectangle 37">
            <a:extLst>
              <a:ext uri="{FF2B5EF4-FFF2-40B4-BE49-F238E27FC236}">
                <a16:creationId xmlns:a16="http://schemas.microsoft.com/office/drawing/2014/main" id="{E725AAF2-6C19-5822-8521-AD7BBDA77195}"/>
              </a:ext>
            </a:extLst>
          </p:cNvPr>
          <p:cNvSpPr>
            <a:spLocks noChangeArrowheads="1"/>
          </p:cNvSpPr>
          <p:nvPr/>
        </p:nvSpPr>
        <p:spPr bwMode="auto">
          <a:xfrm>
            <a:off x="3406771" y="5458285"/>
            <a:ext cx="156292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dirty="0">
                <a:solidFill>
                  <a:srgbClr val="000000"/>
                </a:solidFill>
              </a:rPr>
              <a:t>Control &amp; Interlocks</a:t>
            </a:r>
            <a:endParaRPr lang="en-US" altLang="en-US" sz="2400" dirty="0"/>
          </a:p>
        </p:txBody>
      </p:sp>
      <p:sp>
        <p:nvSpPr>
          <p:cNvPr id="12327" name="Rectangle 38">
            <a:extLst>
              <a:ext uri="{FF2B5EF4-FFF2-40B4-BE49-F238E27FC236}">
                <a16:creationId xmlns:a16="http://schemas.microsoft.com/office/drawing/2014/main" id="{7A8343BC-6D10-24BF-DF70-821833F42436}"/>
              </a:ext>
            </a:extLst>
          </p:cNvPr>
          <p:cNvSpPr>
            <a:spLocks noChangeArrowheads="1"/>
          </p:cNvSpPr>
          <p:nvPr/>
        </p:nvSpPr>
        <p:spPr bwMode="auto">
          <a:xfrm>
            <a:off x="3821110" y="4640722"/>
            <a:ext cx="70532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dirty="0">
                <a:solidFill>
                  <a:srgbClr val="000000"/>
                </a:solidFill>
              </a:rPr>
              <a:t>Operator</a:t>
            </a:r>
            <a:endParaRPr lang="en-US" altLang="en-US" sz="2400" dirty="0"/>
          </a:p>
        </p:txBody>
      </p:sp>
      <p:sp>
        <p:nvSpPr>
          <p:cNvPr id="12328" name="Rectangle 39">
            <a:extLst>
              <a:ext uri="{FF2B5EF4-FFF2-40B4-BE49-F238E27FC236}">
                <a16:creationId xmlns:a16="http://schemas.microsoft.com/office/drawing/2014/main" id="{63EA90CA-776D-5125-4BC8-8163D4E65E5C}"/>
              </a:ext>
            </a:extLst>
          </p:cNvPr>
          <p:cNvSpPr>
            <a:spLocks noChangeArrowheads="1"/>
          </p:cNvSpPr>
          <p:nvPr/>
        </p:nvSpPr>
        <p:spPr bwMode="auto">
          <a:xfrm>
            <a:off x="3821110" y="4920122"/>
            <a:ext cx="69570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dirty="0">
                <a:solidFill>
                  <a:srgbClr val="000000"/>
                </a:solidFill>
              </a:rPr>
              <a:t>Interface</a:t>
            </a:r>
            <a:endParaRPr lang="en-US" altLang="en-US" sz="2400" dirty="0"/>
          </a:p>
        </p:txBody>
      </p:sp>
      <p:sp>
        <p:nvSpPr>
          <p:cNvPr id="12329" name="Rectangle 40">
            <a:extLst>
              <a:ext uri="{FF2B5EF4-FFF2-40B4-BE49-F238E27FC236}">
                <a16:creationId xmlns:a16="http://schemas.microsoft.com/office/drawing/2014/main" id="{357BB6E9-7431-E362-23CB-0738D56FDF51}"/>
              </a:ext>
            </a:extLst>
          </p:cNvPr>
          <p:cNvSpPr>
            <a:spLocks noChangeArrowheads="1"/>
          </p:cNvSpPr>
          <p:nvPr/>
        </p:nvSpPr>
        <p:spPr bwMode="auto">
          <a:xfrm>
            <a:off x="3949696" y="4258136"/>
            <a:ext cx="477838" cy="1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300" dirty="0" err="1">
                <a:solidFill>
                  <a:srgbClr val="000000"/>
                </a:solidFill>
              </a:rPr>
              <a:t>Suprv</a:t>
            </a:r>
            <a:r>
              <a:rPr lang="en-US" altLang="en-US" sz="1300" dirty="0">
                <a:solidFill>
                  <a:srgbClr val="000000"/>
                </a:solidFill>
              </a:rPr>
              <a:t>.</a:t>
            </a:r>
            <a:endParaRPr lang="en-US" altLang="en-US" sz="2400" dirty="0"/>
          </a:p>
        </p:txBody>
      </p:sp>
      <p:sp>
        <p:nvSpPr>
          <p:cNvPr id="12330" name="Freeform 41">
            <a:extLst>
              <a:ext uri="{FF2B5EF4-FFF2-40B4-BE49-F238E27FC236}">
                <a16:creationId xmlns:a16="http://schemas.microsoft.com/office/drawing/2014/main" id="{66C97529-556E-E041-9AAC-D57C53E2A22B}"/>
              </a:ext>
            </a:extLst>
          </p:cNvPr>
          <p:cNvSpPr>
            <a:spLocks/>
          </p:cNvSpPr>
          <p:nvPr/>
        </p:nvSpPr>
        <p:spPr bwMode="auto">
          <a:xfrm>
            <a:off x="4438647" y="3896186"/>
            <a:ext cx="784225" cy="477837"/>
          </a:xfrm>
          <a:custGeom>
            <a:avLst/>
            <a:gdLst>
              <a:gd name="T0" fmla="*/ 0 w 990"/>
              <a:gd name="T1" fmla="*/ 308555332 h 604"/>
              <a:gd name="T2" fmla="*/ 48944354 w 990"/>
              <a:gd name="T3" fmla="*/ 317942772 h 604"/>
              <a:gd name="T4" fmla="*/ 101654572 w 990"/>
              <a:gd name="T5" fmla="*/ 308555332 h 604"/>
              <a:gd name="T6" fmla="*/ 156246137 w 990"/>
              <a:gd name="T7" fmla="*/ 289778869 h 604"/>
              <a:gd name="T8" fmla="*/ 197033759 w 990"/>
              <a:gd name="T9" fmla="*/ 259111069 h 604"/>
              <a:gd name="T10" fmla="*/ 239076140 w 990"/>
              <a:gd name="T11" fmla="*/ 224062041 h 604"/>
              <a:gd name="T12" fmla="*/ 267312993 w 990"/>
              <a:gd name="T13" fmla="*/ 175870123 h 604"/>
              <a:gd name="T14" fmla="*/ 294923258 w 990"/>
              <a:gd name="T15" fmla="*/ 129555534 h 604"/>
              <a:gd name="T16" fmla="*/ 117969620 w 990"/>
              <a:gd name="T17" fmla="*/ 0 h 604"/>
              <a:gd name="T18" fmla="*/ 492584397 w 990"/>
              <a:gd name="T19" fmla="*/ 0 h 604"/>
              <a:gd name="T20" fmla="*/ 621221061 w 990"/>
              <a:gd name="T21" fmla="*/ 378026819 h 604"/>
              <a:gd name="T22" fmla="*/ 446149563 w 990"/>
              <a:gd name="T23" fmla="*/ 247845508 h 604"/>
              <a:gd name="T24" fmla="*/ 433599587 w 990"/>
              <a:gd name="T25" fmla="*/ 255355618 h 604"/>
              <a:gd name="T26" fmla="*/ 378379849 w 990"/>
              <a:gd name="T27" fmla="*/ 296037426 h 604"/>
              <a:gd name="T28" fmla="*/ 315003379 w 990"/>
              <a:gd name="T29" fmla="*/ 328582556 h 604"/>
              <a:gd name="T30" fmla="*/ 257900709 w 990"/>
              <a:gd name="T31" fmla="*/ 346733242 h 604"/>
              <a:gd name="T32" fmla="*/ 189503614 w 990"/>
              <a:gd name="T33" fmla="*/ 357998803 h 604"/>
              <a:gd name="T34" fmla="*/ 123616832 w 990"/>
              <a:gd name="T35" fmla="*/ 353617576 h 604"/>
              <a:gd name="T36" fmla="*/ 56474498 w 990"/>
              <a:gd name="T37" fmla="*/ 337345011 h 604"/>
              <a:gd name="T38" fmla="*/ 0 w 990"/>
              <a:gd name="T39" fmla="*/ 308555332 h 60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990" h="604">
                <a:moveTo>
                  <a:pt x="0" y="493"/>
                </a:moveTo>
                <a:lnTo>
                  <a:pt x="78" y="508"/>
                </a:lnTo>
                <a:lnTo>
                  <a:pt x="162" y="493"/>
                </a:lnTo>
                <a:lnTo>
                  <a:pt x="249" y="463"/>
                </a:lnTo>
                <a:lnTo>
                  <a:pt x="314" y="414"/>
                </a:lnTo>
                <a:lnTo>
                  <a:pt x="381" y="358"/>
                </a:lnTo>
                <a:lnTo>
                  <a:pt x="426" y="281"/>
                </a:lnTo>
                <a:lnTo>
                  <a:pt x="470" y="207"/>
                </a:lnTo>
                <a:lnTo>
                  <a:pt x="188" y="0"/>
                </a:lnTo>
                <a:lnTo>
                  <a:pt x="785" y="0"/>
                </a:lnTo>
                <a:lnTo>
                  <a:pt x="990" y="604"/>
                </a:lnTo>
                <a:lnTo>
                  <a:pt x="711" y="396"/>
                </a:lnTo>
                <a:lnTo>
                  <a:pt x="691" y="408"/>
                </a:lnTo>
                <a:lnTo>
                  <a:pt x="603" y="473"/>
                </a:lnTo>
                <a:lnTo>
                  <a:pt x="502" y="525"/>
                </a:lnTo>
                <a:lnTo>
                  <a:pt x="411" y="554"/>
                </a:lnTo>
                <a:lnTo>
                  <a:pt x="302" y="572"/>
                </a:lnTo>
                <a:lnTo>
                  <a:pt x="197" y="565"/>
                </a:lnTo>
                <a:lnTo>
                  <a:pt x="90" y="539"/>
                </a:lnTo>
                <a:lnTo>
                  <a:pt x="0" y="493"/>
                </a:lnTo>
                <a:close/>
              </a:path>
            </a:pathLst>
          </a:custGeom>
          <a:solidFill>
            <a:srgbClr val="000000"/>
          </a:solidFill>
          <a:ln w="1588">
            <a:solidFill>
              <a:srgbClr val="000000"/>
            </a:solidFill>
            <a:prstDash val="solid"/>
            <a:round/>
            <a:headEnd/>
            <a:tailEnd/>
          </a:ln>
        </p:spPr>
        <p:txBody>
          <a:bodyPr/>
          <a:lstStyle/>
          <a:p>
            <a:endParaRPr lang="en-US"/>
          </a:p>
        </p:txBody>
      </p:sp>
      <p:sp>
        <p:nvSpPr>
          <p:cNvPr id="12331" name="Freeform 42">
            <a:extLst>
              <a:ext uri="{FF2B5EF4-FFF2-40B4-BE49-F238E27FC236}">
                <a16:creationId xmlns:a16="http://schemas.microsoft.com/office/drawing/2014/main" id="{67E49A32-9D20-E995-336A-A1C7BAFCDEC2}"/>
              </a:ext>
            </a:extLst>
          </p:cNvPr>
          <p:cNvSpPr>
            <a:spLocks/>
          </p:cNvSpPr>
          <p:nvPr/>
        </p:nvSpPr>
        <p:spPr bwMode="auto">
          <a:xfrm>
            <a:off x="4054472" y="3545347"/>
            <a:ext cx="512763" cy="450850"/>
          </a:xfrm>
          <a:custGeom>
            <a:avLst/>
            <a:gdLst>
              <a:gd name="T0" fmla="*/ 407637045 w 645"/>
              <a:gd name="T1" fmla="*/ 5670550 h 568"/>
              <a:gd name="T2" fmla="*/ 371613258 w 645"/>
              <a:gd name="T3" fmla="*/ 15120938 h 568"/>
              <a:gd name="T4" fmla="*/ 339381533 w 645"/>
              <a:gd name="T5" fmla="*/ 32131794 h 568"/>
              <a:gd name="T6" fmla="*/ 314101919 w 645"/>
              <a:gd name="T7" fmla="*/ 59224069 h 568"/>
              <a:gd name="T8" fmla="*/ 291349552 w 645"/>
              <a:gd name="T9" fmla="*/ 90095388 h 568"/>
              <a:gd name="T10" fmla="*/ 274286071 w 645"/>
              <a:gd name="T11" fmla="*/ 129158206 h 568"/>
              <a:gd name="T12" fmla="*/ 264173908 w 645"/>
              <a:gd name="T13" fmla="*/ 170740388 h 568"/>
              <a:gd name="T14" fmla="*/ 262277877 w 645"/>
              <a:gd name="T15" fmla="*/ 212953600 h 568"/>
              <a:gd name="T16" fmla="*/ 400684933 w 645"/>
              <a:gd name="T17" fmla="*/ 259576094 h 568"/>
              <a:gd name="T18" fmla="*/ 164318680 w 645"/>
              <a:gd name="T19" fmla="*/ 357862188 h 568"/>
              <a:gd name="T20" fmla="*/ 0 w 645"/>
              <a:gd name="T21" fmla="*/ 122227975 h 568"/>
              <a:gd name="T22" fmla="*/ 137775046 w 645"/>
              <a:gd name="T23" fmla="*/ 168220231 h 568"/>
              <a:gd name="T24" fmla="*/ 145991178 w 645"/>
              <a:gd name="T25" fmla="*/ 158139606 h 568"/>
              <a:gd name="T26" fmla="*/ 168742751 w 645"/>
              <a:gd name="T27" fmla="*/ 117187663 h 568"/>
              <a:gd name="T28" fmla="*/ 200342466 w 645"/>
              <a:gd name="T29" fmla="*/ 76865163 h 568"/>
              <a:gd name="T30" fmla="*/ 236366253 w 645"/>
              <a:gd name="T31" fmla="*/ 46623288 h 568"/>
              <a:gd name="T32" fmla="*/ 276814112 w 645"/>
              <a:gd name="T33" fmla="*/ 24571325 h 568"/>
              <a:gd name="T34" fmla="*/ 317893980 w 645"/>
              <a:gd name="T35" fmla="*/ 7560469 h 568"/>
              <a:gd name="T36" fmla="*/ 362133105 w 645"/>
              <a:gd name="T37" fmla="*/ 0 h 568"/>
              <a:gd name="T38" fmla="*/ 407637045 w 645"/>
              <a:gd name="T39" fmla="*/ 5670550 h 56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645" h="568">
                <a:moveTo>
                  <a:pt x="645" y="9"/>
                </a:moveTo>
                <a:lnTo>
                  <a:pt x="588" y="24"/>
                </a:lnTo>
                <a:lnTo>
                  <a:pt x="537" y="51"/>
                </a:lnTo>
                <a:lnTo>
                  <a:pt x="497" y="94"/>
                </a:lnTo>
                <a:lnTo>
                  <a:pt x="461" y="143"/>
                </a:lnTo>
                <a:lnTo>
                  <a:pt x="434" y="205"/>
                </a:lnTo>
                <a:lnTo>
                  <a:pt x="418" y="271"/>
                </a:lnTo>
                <a:lnTo>
                  <a:pt x="415" y="338"/>
                </a:lnTo>
                <a:lnTo>
                  <a:pt x="634" y="412"/>
                </a:lnTo>
                <a:lnTo>
                  <a:pt x="260" y="568"/>
                </a:lnTo>
                <a:lnTo>
                  <a:pt x="0" y="194"/>
                </a:lnTo>
                <a:lnTo>
                  <a:pt x="218" y="267"/>
                </a:lnTo>
                <a:lnTo>
                  <a:pt x="231" y="251"/>
                </a:lnTo>
                <a:lnTo>
                  <a:pt x="267" y="186"/>
                </a:lnTo>
                <a:lnTo>
                  <a:pt x="317" y="122"/>
                </a:lnTo>
                <a:lnTo>
                  <a:pt x="374" y="74"/>
                </a:lnTo>
                <a:lnTo>
                  <a:pt x="438" y="39"/>
                </a:lnTo>
                <a:lnTo>
                  <a:pt x="503" y="12"/>
                </a:lnTo>
                <a:lnTo>
                  <a:pt x="573" y="0"/>
                </a:lnTo>
                <a:lnTo>
                  <a:pt x="645" y="9"/>
                </a:lnTo>
                <a:close/>
              </a:path>
            </a:pathLst>
          </a:custGeom>
          <a:solidFill>
            <a:srgbClr val="000000"/>
          </a:solidFill>
          <a:ln w="1588">
            <a:solidFill>
              <a:srgbClr val="000000"/>
            </a:solidFill>
            <a:prstDash val="solid"/>
            <a:round/>
            <a:headEnd/>
            <a:tailEnd/>
          </a:ln>
        </p:spPr>
        <p:txBody>
          <a:bodyPr/>
          <a:lstStyle/>
          <a:p>
            <a:endParaRPr lang="en-US"/>
          </a:p>
        </p:txBody>
      </p:sp>
      <p:sp>
        <p:nvSpPr>
          <p:cNvPr id="12332" name="Rectangle 43">
            <a:extLst>
              <a:ext uri="{FF2B5EF4-FFF2-40B4-BE49-F238E27FC236}">
                <a16:creationId xmlns:a16="http://schemas.microsoft.com/office/drawing/2014/main" id="{5718CD94-8754-11A1-173F-E75FD54B5465}"/>
              </a:ext>
            </a:extLst>
          </p:cNvPr>
          <p:cNvSpPr>
            <a:spLocks noChangeArrowheads="1"/>
          </p:cNvSpPr>
          <p:nvPr/>
        </p:nvSpPr>
        <p:spPr bwMode="auto">
          <a:xfrm>
            <a:off x="7783513" y="2484897"/>
            <a:ext cx="1864293"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dirty="0">
                <a:solidFill>
                  <a:srgbClr val="000000"/>
                </a:solidFill>
              </a:rPr>
              <a:t>MAINTENANCE COSTING</a:t>
            </a:r>
            <a:endParaRPr lang="en-US" altLang="en-US" sz="2400" dirty="0"/>
          </a:p>
        </p:txBody>
      </p:sp>
      <p:sp>
        <p:nvSpPr>
          <p:cNvPr id="12333" name="Rectangle 44">
            <a:extLst>
              <a:ext uri="{FF2B5EF4-FFF2-40B4-BE49-F238E27FC236}">
                <a16:creationId xmlns:a16="http://schemas.microsoft.com/office/drawing/2014/main" id="{66333D66-992A-0923-CF23-F396F8B5DF76}"/>
              </a:ext>
            </a:extLst>
          </p:cNvPr>
          <p:cNvSpPr>
            <a:spLocks noChangeArrowheads="1"/>
          </p:cNvSpPr>
          <p:nvPr/>
        </p:nvSpPr>
        <p:spPr bwMode="auto">
          <a:xfrm>
            <a:off x="7767638" y="2676985"/>
            <a:ext cx="218059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dirty="0">
                <a:solidFill>
                  <a:srgbClr val="000000"/>
                </a:solidFill>
              </a:rPr>
              <a:t>TECHNICAL SPECIFICATIONS</a:t>
            </a:r>
            <a:endParaRPr lang="en-US" altLang="en-US" sz="2400" dirty="0"/>
          </a:p>
        </p:txBody>
      </p:sp>
      <p:sp>
        <p:nvSpPr>
          <p:cNvPr id="12334" name="Rectangle 45">
            <a:extLst>
              <a:ext uri="{FF2B5EF4-FFF2-40B4-BE49-F238E27FC236}">
                <a16:creationId xmlns:a16="http://schemas.microsoft.com/office/drawing/2014/main" id="{86739B1C-9031-99EE-D06A-319CC196054E}"/>
              </a:ext>
            </a:extLst>
          </p:cNvPr>
          <p:cNvSpPr>
            <a:spLocks noChangeArrowheads="1"/>
          </p:cNvSpPr>
          <p:nvPr/>
        </p:nvSpPr>
        <p:spPr bwMode="auto">
          <a:xfrm>
            <a:off x="7788276" y="2857960"/>
            <a:ext cx="163480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dirty="0">
                <a:solidFill>
                  <a:srgbClr val="000000"/>
                </a:solidFill>
              </a:rPr>
              <a:t>EQUIPMENT HISTORY</a:t>
            </a:r>
            <a:endParaRPr lang="en-US" altLang="en-US" sz="2400" dirty="0"/>
          </a:p>
        </p:txBody>
      </p:sp>
      <p:sp>
        <p:nvSpPr>
          <p:cNvPr id="12335" name="Rectangle 46">
            <a:extLst>
              <a:ext uri="{FF2B5EF4-FFF2-40B4-BE49-F238E27FC236}">
                <a16:creationId xmlns:a16="http://schemas.microsoft.com/office/drawing/2014/main" id="{211A92C1-0FC7-5806-0164-5201E1679B9D}"/>
              </a:ext>
            </a:extLst>
          </p:cNvPr>
          <p:cNvSpPr>
            <a:spLocks noChangeArrowheads="1"/>
          </p:cNvSpPr>
          <p:nvPr/>
        </p:nvSpPr>
        <p:spPr bwMode="auto">
          <a:xfrm>
            <a:off x="7793038" y="3281822"/>
            <a:ext cx="2168863"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dirty="0">
                <a:solidFill>
                  <a:srgbClr val="000000"/>
                </a:solidFill>
              </a:rPr>
              <a:t>MAINTENANCE SCHEDULING</a:t>
            </a:r>
            <a:endParaRPr lang="en-US" altLang="en-US" sz="2400" dirty="0"/>
          </a:p>
        </p:txBody>
      </p:sp>
      <p:sp>
        <p:nvSpPr>
          <p:cNvPr id="12336" name="Rectangle 47">
            <a:extLst>
              <a:ext uri="{FF2B5EF4-FFF2-40B4-BE49-F238E27FC236}">
                <a16:creationId xmlns:a16="http://schemas.microsoft.com/office/drawing/2014/main" id="{2BFD44F2-4E1D-5D07-C7AF-BB32F87C0BE3}"/>
              </a:ext>
            </a:extLst>
          </p:cNvPr>
          <p:cNvSpPr>
            <a:spLocks noChangeArrowheads="1"/>
          </p:cNvSpPr>
          <p:nvPr/>
        </p:nvSpPr>
        <p:spPr bwMode="auto">
          <a:xfrm>
            <a:off x="7794626" y="3464385"/>
            <a:ext cx="187230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dirty="0">
                <a:solidFill>
                  <a:srgbClr val="000000"/>
                </a:solidFill>
              </a:rPr>
              <a:t>WORK ORDER CONTROL</a:t>
            </a:r>
            <a:endParaRPr lang="en-US" altLang="en-US" sz="2400" dirty="0"/>
          </a:p>
        </p:txBody>
      </p:sp>
      <p:sp>
        <p:nvSpPr>
          <p:cNvPr id="12337" name="Rectangle 48">
            <a:extLst>
              <a:ext uri="{FF2B5EF4-FFF2-40B4-BE49-F238E27FC236}">
                <a16:creationId xmlns:a16="http://schemas.microsoft.com/office/drawing/2014/main" id="{5785C3A7-96FB-FAFC-1A07-843B14CC48CB}"/>
              </a:ext>
            </a:extLst>
          </p:cNvPr>
          <p:cNvSpPr>
            <a:spLocks noChangeArrowheads="1"/>
          </p:cNvSpPr>
          <p:nvPr/>
        </p:nvSpPr>
        <p:spPr bwMode="auto">
          <a:xfrm>
            <a:off x="7778751" y="3894597"/>
            <a:ext cx="3013389"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dirty="0">
                <a:solidFill>
                  <a:srgbClr val="000000"/>
                </a:solidFill>
              </a:rPr>
              <a:t>EQUIPMENT MONITORING (LONG TERM)</a:t>
            </a:r>
            <a:endParaRPr lang="en-US" altLang="en-US" sz="2400" dirty="0"/>
          </a:p>
        </p:txBody>
      </p:sp>
      <p:sp>
        <p:nvSpPr>
          <p:cNvPr id="12338" name="Rectangle 49">
            <a:extLst>
              <a:ext uri="{FF2B5EF4-FFF2-40B4-BE49-F238E27FC236}">
                <a16:creationId xmlns:a16="http://schemas.microsoft.com/office/drawing/2014/main" id="{22229C7D-0ACF-3ADA-9B49-04E62A2CA317}"/>
              </a:ext>
            </a:extLst>
          </p:cNvPr>
          <p:cNvSpPr>
            <a:spLocks noChangeArrowheads="1"/>
          </p:cNvSpPr>
          <p:nvPr/>
        </p:nvSpPr>
        <p:spPr bwMode="auto">
          <a:xfrm>
            <a:off x="7775576" y="4562935"/>
            <a:ext cx="2921569"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dirty="0">
                <a:solidFill>
                  <a:srgbClr val="000000"/>
                </a:solidFill>
              </a:rPr>
              <a:t>EQUIPMENT MONITORING (REAL-TIME)</a:t>
            </a:r>
            <a:endParaRPr lang="en-US" altLang="en-US" sz="2400" dirty="0"/>
          </a:p>
        </p:txBody>
      </p:sp>
      <p:sp>
        <p:nvSpPr>
          <p:cNvPr id="12339" name="Rectangle 50">
            <a:extLst>
              <a:ext uri="{FF2B5EF4-FFF2-40B4-BE49-F238E27FC236}">
                <a16:creationId xmlns:a16="http://schemas.microsoft.com/office/drawing/2014/main" id="{0795F35B-C1B9-F2D1-B8DB-F379429BFE06}"/>
              </a:ext>
            </a:extLst>
          </p:cNvPr>
          <p:cNvSpPr>
            <a:spLocks noChangeArrowheads="1"/>
          </p:cNvSpPr>
          <p:nvPr/>
        </p:nvSpPr>
        <p:spPr bwMode="auto">
          <a:xfrm>
            <a:off x="7770812" y="4770897"/>
            <a:ext cx="157895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dirty="0">
                <a:solidFill>
                  <a:srgbClr val="000000"/>
                </a:solidFill>
              </a:rPr>
              <a:t>EQUIPMENT ALARMS</a:t>
            </a:r>
            <a:endParaRPr lang="en-US" altLang="en-US" sz="2400" dirty="0"/>
          </a:p>
        </p:txBody>
      </p:sp>
      <p:sp>
        <p:nvSpPr>
          <p:cNvPr id="12340" name="Rectangle 51">
            <a:extLst>
              <a:ext uri="{FF2B5EF4-FFF2-40B4-BE49-F238E27FC236}">
                <a16:creationId xmlns:a16="http://schemas.microsoft.com/office/drawing/2014/main" id="{B1484177-71F8-0788-7917-C3BE95F0B7BA}"/>
              </a:ext>
            </a:extLst>
          </p:cNvPr>
          <p:cNvSpPr>
            <a:spLocks noChangeArrowheads="1"/>
          </p:cNvSpPr>
          <p:nvPr/>
        </p:nvSpPr>
        <p:spPr bwMode="auto">
          <a:xfrm>
            <a:off x="7773988" y="5313822"/>
            <a:ext cx="1965731"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dirty="0">
                <a:solidFill>
                  <a:srgbClr val="000000"/>
                </a:solidFill>
              </a:rPr>
              <a:t>EQUIPMENT PROTECTION</a:t>
            </a:r>
            <a:endParaRPr lang="en-US" altLang="en-US" sz="2400" dirty="0"/>
          </a:p>
        </p:txBody>
      </p:sp>
      <p:sp>
        <p:nvSpPr>
          <p:cNvPr id="12341" name="Rectangle 52">
            <a:extLst>
              <a:ext uri="{FF2B5EF4-FFF2-40B4-BE49-F238E27FC236}">
                <a16:creationId xmlns:a16="http://schemas.microsoft.com/office/drawing/2014/main" id="{6C8C749D-EB24-5735-230B-83222D4836FE}"/>
              </a:ext>
            </a:extLst>
          </p:cNvPr>
          <p:cNvSpPr>
            <a:spLocks noChangeArrowheads="1"/>
          </p:cNvSpPr>
          <p:nvPr/>
        </p:nvSpPr>
        <p:spPr bwMode="auto">
          <a:xfrm>
            <a:off x="7778751" y="4073985"/>
            <a:ext cx="143404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dirty="0">
                <a:solidFill>
                  <a:srgbClr val="000000"/>
                </a:solidFill>
              </a:rPr>
              <a:t>PROFILE ANALYSIS</a:t>
            </a:r>
            <a:endParaRPr lang="en-US" altLang="en-US" sz="2400" dirty="0"/>
          </a:p>
        </p:txBody>
      </p:sp>
      <p:sp>
        <p:nvSpPr>
          <p:cNvPr id="12342" name="Rectangle 53">
            <a:extLst>
              <a:ext uri="{FF2B5EF4-FFF2-40B4-BE49-F238E27FC236}">
                <a16:creationId xmlns:a16="http://schemas.microsoft.com/office/drawing/2014/main" id="{7211F821-6067-13CA-EE6A-A004E08D884A}"/>
              </a:ext>
            </a:extLst>
          </p:cNvPr>
          <p:cNvSpPr>
            <a:spLocks noChangeArrowheads="1"/>
          </p:cNvSpPr>
          <p:nvPr/>
        </p:nvSpPr>
        <p:spPr bwMode="auto">
          <a:xfrm>
            <a:off x="7778750" y="4253372"/>
            <a:ext cx="26624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dirty="0">
                <a:solidFill>
                  <a:srgbClr val="000000"/>
                </a:solidFill>
              </a:rPr>
              <a:t>EXPERT SYSTEM EQUIP. ADVISORS</a:t>
            </a:r>
            <a:endParaRPr lang="en-US" altLang="en-US" sz="2400" dirty="0"/>
          </a:p>
        </p:txBody>
      </p:sp>
      <p:sp>
        <p:nvSpPr>
          <p:cNvPr id="12343" name="Rectangle 54">
            <a:extLst>
              <a:ext uri="{FF2B5EF4-FFF2-40B4-BE49-F238E27FC236}">
                <a16:creationId xmlns:a16="http://schemas.microsoft.com/office/drawing/2014/main" id="{32292431-5C39-AFC5-CF65-534C6C269951}"/>
              </a:ext>
            </a:extLst>
          </p:cNvPr>
          <p:cNvSpPr>
            <a:spLocks noChangeArrowheads="1"/>
          </p:cNvSpPr>
          <p:nvPr/>
        </p:nvSpPr>
        <p:spPr bwMode="auto">
          <a:xfrm>
            <a:off x="7767637" y="4962985"/>
            <a:ext cx="231153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dirty="0">
                <a:solidFill>
                  <a:srgbClr val="000000"/>
                </a:solidFill>
              </a:rPr>
              <a:t>DOWNTIME REASON LOGGING</a:t>
            </a:r>
            <a:endParaRPr lang="en-US" altLang="en-US" sz="2400" dirty="0"/>
          </a:p>
        </p:txBody>
      </p:sp>
      <p:sp>
        <p:nvSpPr>
          <p:cNvPr id="12344" name="Rectangle 55">
            <a:extLst>
              <a:ext uri="{FF2B5EF4-FFF2-40B4-BE49-F238E27FC236}">
                <a16:creationId xmlns:a16="http://schemas.microsoft.com/office/drawing/2014/main" id="{D1D49404-F9AE-8A06-2AE1-7D008DDDD80D}"/>
              </a:ext>
            </a:extLst>
          </p:cNvPr>
          <p:cNvSpPr>
            <a:spLocks noChangeArrowheads="1"/>
          </p:cNvSpPr>
          <p:nvPr/>
        </p:nvSpPr>
        <p:spPr bwMode="auto">
          <a:xfrm>
            <a:off x="7773987" y="5512260"/>
            <a:ext cx="229870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dirty="0">
                <a:solidFill>
                  <a:srgbClr val="000000"/>
                </a:solidFill>
              </a:rPr>
              <a:t>DEVICE FAILURE MONITORING</a:t>
            </a:r>
            <a:endParaRPr lang="en-US" altLang="en-US" sz="2400" dirty="0"/>
          </a:p>
        </p:txBody>
      </p:sp>
      <p:sp>
        <p:nvSpPr>
          <p:cNvPr id="12345" name="Freeform 56">
            <a:extLst>
              <a:ext uri="{FF2B5EF4-FFF2-40B4-BE49-F238E27FC236}">
                <a16:creationId xmlns:a16="http://schemas.microsoft.com/office/drawing/2014/main" id="{1C5261CD-0529-08FE-E5E0-2EA4036A390E}"/>
              </a:ext>
            </a:extLst>
          </p:cNvPr>
          <p:cNvSpPr>
            <a:spLocks/>
          </p:cNvSpPr>
          <p:nvPr/>
        </p:nvSpPr>
        <p:spPr bwMode="auto">
          <a:xfrm>
            <a:off x="5646734" y="3002423"/>
            <a:ext cx="355600" cy="239713"/>
          </a:xfrm>
          <a:custGeom>
            <a:avLst/>
            <a:gdLst>
              <a:gd name="T0" fmla="*/ 0 w 449"/>
              <a:gd name="T1" fmla="*/ 155846678 h 303"/>
              <a:gd name="T2" fmla="*/ 21952954 w 449"/>
              <a:gd name="T3" fmla="*/ 158349819 h 303"/>
              <a:gd name="T4" fmla="*/ 45161200 w 449"/>
              <a:gd name="T5" fmla="*/ 155846678 h 303"/>
              <a:gd name="T6" fmla="*/ 70250404 w 449"/>
              <a:gd name="T7" fmla="*/ 147084099 h 303"/>
              <a:gd name="T8" fmla="*/ 89694358 w 449"/>
              <a:gd name="T9" fmla="*/ 130184728 h 303"/>
              <a:gd name="T10" fmla="*/ 108511855 w 449"/>
              <a:gd name="T11" fmla="*/ 112034578 h 303"/>
              <a:gd name="T12" fmla="*/ 121056853 w 449"/>
              <a:gd name="T13" fmla="*/ 88876561 h 303"/>
              <a:gd name="T14" fmla="*/ 132973808 w 449"/>
              <a:gd name="T15" fmla="*/ 64466974 h 303"/>
              <a:gd name="T16" fmla="*/ 52688199 w 449"/>
              <a:gd name="T17" fmla="*/ 0 h 303"/>
              <a:gd name="T18" fmla="*/ 222041709 w 449"/>
              <a:gd name="T19" fmla="*/ 0 h 303"/>
              <a:gd name="T20" fmla="*/ 281628864 w 449"/>
              <a:gd name="T21" fmla="*/ 189644628 h 303"/>
              <a:gd name="T22" fmla="*/ 202596962 w 449"/>
              <a:gd name="T23" fmla="*/ 123300298 h 303"/>
              <a:gd name="T24" fmla="*/ 197578963 w 449"/>
              <a:gd name="T25" fmla="*/ 127681587 h 303"/>
              <a:gd name="T26" fmla="*/ 171235260 w 449"/>
              <a:gd name="T27" fmla="*/ 148335670 h 303"/>
              <a:gd name="T28" fmla="*/ 143637057 w 449"/>
              <a:gd name="T29" fmla="*/ 165235041 h 303"/>
              <a:gd name="T30" fmla="*/ 116666103 w 449"/>
              <a:gd name="T31" fmla="*/ 173371834 h 303"/>
              <a:gd name="T32" fmla="*/ 84049901 w 449"/>
              <a:gd name="T33" fmla="*/ 179004694 h 303"/>
              <a:gd name="T34" fmla="*/ 57705406 w 449"/>
              <a:gd name="T35" fmla="*/ 177126546 h 303"/>
              <a:gd name="T36" fmla="*/ 26343703 w 449"/>
              <a:gd name="T37" fmla="*/ 168364759 h 303"/>
              <a:gd name="T38" fmla="*/ 0 w 449"/>
              <a:gd name="T39" fmla="*/ 155846678 h 30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49" h="303">
                <a:moveTo>
                  <a:pt x="0" y="249"/>
                </a:moveTo>
                <a:lnTo>
                  <a:pt x="35" y="253"/>
                </a:lnTo>
                <a:lnTo>
                  <a:pt x="72" y="249"/>
                </a:lnTo>
                <a:lnTo>
                  <a:pt x="112" y="235"/>
                </a:lnTo>
                <a:lnTo>
                  <a:pt x="143" y="208"/>
                </a:lnTo>
                <a:lnTo>
                  <a:pt x="173" y="179"/>
                </a:lnTo>
                <a:lnTo>
                  <a:pt x="193" y="142"/>
                </a:lnTo>
                <a:lnTo>
                  <a:pt x="212" y="103"/>
                </a:lnTo>
                <a:lnTo>
                  <a:pt x="84" y="0"/>
                </a:lnTo>
                <a:lnTo>
                  <a:pt x="354" y="0"/>
                </a:lnTo>
                <a:lnTo>
                  <a:pt x="449" y="303"/>
                </a:lnTo>
                <a:lnTo>
                  <a:pt x="323" y="197"/>
                </a:lnTo>
                <a:lnTo>
                  <a:pt x="315" y="204"/>
                </a:lnTo>
                <a:lnTo>
                  <a:pt x="273" y="237"/>
                </a:lnTo>
                <a:lnTo>
                  <a:pt x="229" y="264"/>
                </a:lnTo>
                <a:lnTo>
                  <a:pt x="186" y="277"/>
                </a:lnTo>
                <a:lnTo>
                  <a:pt x="134" y="286"/>
                </a:lnTo>
                <a:lnTo>
                  <a:pt x="92" y="283"/>
                </a:lnTo>
                <a:lnTo>
                  <a:pt x="42" y="269"/>
                </a:lnTo>
                <a:lnTo>
                  <a:pt x="0" y="249"/>
                </a:lnTo>
                <a:close/>
              </a:path>
            </a:pathLst>
          </a:custGeom>
          <a:solidFill>
            <a:srgbClr val="000000"/>
          </a:solidFill>
          <a:ln w="1588">
            <a:solidFill>
              <a:srgbClr val="000000"/>
            </a:solidFill>
            <a:prstDash val="solid"/>
            <a:round/>
            <a:headEnd/>
            <a:tailEnd/>
          </a:ln>
        </p:spPr>
        <p:txBody>
          <a:bodyPr/>
          <a:lstStyle/>
          <a:p>
            <a:endParaRPr lang="en-US"/>
          </a:p>
        </p:txBody>
      </p:sp>
      <p:sp>
        <p:nvSpPr>
          <p:cNvPr id="12346" name="Freeform 57">
            <a:extLst>
              <a:ext uri="{FF2B5EF4-FFF2-40B4-BE49-F238E27FC236}">
                <a16:creationId xmlns:a16="http://schemas.microsoft.com/office/drawing/2014/main" id="{A590FFA2-6B46-BF86-3145-BB03F9B65A18}"/>
              </a:ext>
            </a:extLst>
          </p:cNvPr>
          <p:cNvSpPr>
            <a:spLocks/>
          </p:cNvSpPr>
          <p:nvPr/>
        </p:nvSpPr>
        <p:spPr bwMode="auto">
          <a:xfrm>
            <a:off x="5576885" y="2410286"/>
            <a:ext cx="1419225" cy="949325"/>
          </a:xfrm>
          <a:custGeom>
            <a:avLst/>
            <a:gdLst>
              <a:gd name="T0" fmla="*/ 1100018504 w 1787"/>
              <a:gd name="T1" fmla="*/ 94033223 h 1195"/>
              <a:gd name="T2" fmla="*/ 1104433430 w 1787"/>
              <a:gd name="T3" fmla="*/ 94033223 h 1195"/>
              <a:gd name="T4" fmla="*/ 1104433430 w 1787"/>
              <a:gd name="T5" fmla="*/ 95926312 h 1195"/>
              <a:gd name="T6" fmla="*/ 1106956584 w 1787"/>
              <a:gd name="T7" fmla="*/ 95926312 h 1195"/>
              <a:gd name="T8" fmla="*/ 602360547 w 1787"/>
              <a:gd name="T9" fmla="*/ 724496241 h 1195"/>
              <a:gd name="T10" fmla="*/ 604883702 w 1787"/>
              <a:gd name="T11" fmla="*/ 724496241 h 1195"/>
              <a:gd name="T12" fmla="*/ 599206802 w 1787"/>
              <a:gd name="T13" fmla="*/ 731437833 h 1195"/>
              <a:gd name="T14" fmla="*/ 579023151 w 1787"/>
              <a:gd name="T15" fmla="*/ 744691045 h 1195"/>
              <a:gd name="T16" fmla="*/ 553793190 w 1787"/>
              <a:gd name="T17" fmla="*/ 751001872 h 1195"/>
              <a:gd name="T18" fmla="*/ 527302049 w 1787"/>
              <a:gd name="T19" fmla="*/ 754157285 h 1195"/>
              <a:gd name="T20" fmla="*/ 500810908 w 1787"/>
              <a:gd name="T21" fmla="*/ 749108783 h 1195"/>
              <a:gd name="T22" fmla="*/ 478734692 w 1787"/>
              <a:gd name="T23" fmla="*/ 739641748 h 1195"/>
              <a:gd name="T24" fmla="*/ 461074196 w 1787"/>
              <a:gd name="T25" fmla="*/ 723864682 h 1195"/>
              <a:gd name="T26" fmla="*/ 458551042 w 1787"/>
              <a:gd name="T27" fmla="*/ 724496241 h 1195"/>
              <a:gd name="T28" fmla="*/ 10722416 w 1787"/>
              <a:gd name="T29" fmla="*/ 92139340 h 1195"/>
              <a:gd name="T30" fmla="*/ 10722416 w 1787"/>
              <a:gd name="T31" fmla="*/ 91508575 h 1195"/>
              <a:gd name="T32" fmla="*/ 5676900 w 1787"/>
              <a:gd name="T33" fmla="*/ 82673100 h 1195"/>
              <a:gd name="T34" fmla="*/ 0 w 1787"/>
              <a:gd name="T35" fmla="*/ 64371385 h 1195"/>
              <a:gd name="T36" fmla="*/ 630590 w 1787"/>
              <a:gd name="T37" fmla="*/ 46069670 h 1195"/>
              <a:gd name="T38" fmla="*/ 8830645 w 1787"/>
              <a:gd name="T39" fmla="*/ 28399514 h 1195"/>
              <a:gd name="T40" fmla="*/ 26491141 w 1787"/>
              <a:gd name="T41" fmla="*/ 13253213 h 1195"/>
              <a:gd name="T42" fmla="*/ 49828537 w 1787"/>
              <a:gd name="T43" fmla="*/ 4417738 h 1195"/>
              <a:gd name="T44" fmla="*/ 76951063 w 1787"/>
              <a:gd name="T45" fmla="*/ 0 h 1195"/>
              <a:gd name="T46" fmla="*/ 74427908 w 1787"/>
              <a:gd name="T47" fmla="*/ 1262324 h 1195"/>
              <a:gd name="T48" fmla="*/ 1043881683 w 1787"/>
              <a:gd name="T49" fmla="*/ 1262324 h 1195"/>
              <a:gd name="T50" fmla="*/ 1045143657 w 1787"/>
              <a:gd name="T51" fmla="*/ 0 h 1195"/>
              <a:gd name="T52" fmla="*/ 1071004208 w 1787"/>
              <a:gd name="T53" fmla="*/ 3786178 h 1195"/>
              <a:gd name="T54" fmla="*/ 1094972194 w 1787"/>
              <a:gd name="T55" fmla="*/ 11990888 h 1195"/>
              <a:gd name="T56" fmla="*/ 1112633484 w 1787"/>
              <a:gd name="T57" fmla="*/ 24612542 h 1195"/>
              <a:gd name="T58" fmla="*/ 1124617080 w 1787"/>
              <a:gd name="T59" fmla="*/ 42283492 h 1195"/>
              <a:gd name="T60" fmla="*/ 1127140235 w 1787"/>
              <a:gd name="T61" fmla="*/ 59322882 h 1195"/>
              <a:gd name="T62" fmla="*/ 1123355900 w 1787"/>
              <a:gd name="T63" fmla="*/ 77624597 h 1195"/>
              <a:gd name="T64" fmla="*/ 1108217765 w 1787"/>
              <a:gd name="T65" fmla="*/ 93401664 h 1195"/>
              <a:gd name="T66" fmla="*/ 1100018504 w 1787"/>
              <a:gd name="T67" fmla="*/ 94033223 h 119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787" h="1195">
                <a:moveTo>
                  <a:pt x="1744" y="149"/>
                </a:moveTo>
                <a:lnTo>
                  <a:pt x="1751" y="149"/>
                </a:lnTo>
                <a:lnTo>
                  <a:pt x="1751" y="152"/>
                </a:lnTo>
                <a:lnTo>
                  <a:pt x="1755" y="152"/>
                </a:lnTo>
                <a:lnTo>
                  <a:pt x="955" y="1148"/>
                </a:lnTo>
                <a:lnTo>
                  <a:pt x="959" y="1148"/>
                </a:lnTo>
                <a:lnTo>
                  <a:pt x="950" y="1159"/>
                </a:lnTo>
                <a:lnTo>
                  <a:pt x="918" y="1180"/>
                </a:lnTo>
                <a:lnTo>
                  <a:pt x="878" y="1190"/>
                </a:lnTo>
                <a:lnTo>
                  <a:pt x="836" y="1195"/>
                </a:lnTo>
                <a:lnTo>
                  <a:pt x="794" y="1187"/>
                </a:lnTo>
                <a:lnTo>
                  <a:pt x="759" y="1172"/>
                </a:lnTo>
                <a:lnTo>
                  <a:pt x="731" y="1147"/>
                </a:lnTo>
                <a:lnTo>
                  <a:pt x="727" y="1148"/>
                </a:lnTo>
                <a:lnTo>
                  <a:pt x="17" y="146"/>
                </a:lnTo>
                <a:lnTo>
                  <a:pt x="17" y="145"/>
                </a:lnTo>
                <a:lnTo>
                  <a:pt x="9" y="131"/>
                </a:lnTo>
                <a:lnTo>
                  <a:pt x="0" y="102"/>
                </a:lnTo>
                <a:lnTo>
                  <a:pt x="1" y="73"/>
                </a:lnTo>
                <a:lnTo>
                  <a:pt x="14" y="45"/>
                </a:lnTo>
                <a:lnTo>
                  <a:pt x="42" y="21"/>
                </a:lnTo>
                <a:lnTo>
                  <a:pt x="79" y="7"/>
                </a:lnTo>
                <a:lnTo>
                  <a:pt x="122" y="0"/>
                </a:lnTo>
                <a:lnTo>
                  <a:pt x="118" y="2"/>
                </a:lnTo>
                <a:lnTo>
                  <a:pt x="1655" y="2"/>
                </a:lnTo>
                <a:lnTo>
                  <a:pt x="1657" y="0"/>
                </a:lnTo>
                <a:lnTo>
                  <a:pt x="1698" y="6"/>
                </a:lnTo>
                <a:lnTo>
                  <a:pt x="1736" y="19"/>
                </a:lnTo>
                <a:lnTo>
                  <a:pt x="1764" y="39"/>
                </a:lnTo>
                <a:lnTo>
                  <a:pt x="1783" y="67"/>
                </a:lnTo>
                <a:lnTo>
                  <a:pt x="1787" y="94"/>
                </a:lnTo>
                <a:lnTo>
                  <a:pt x="1781" y="123"/>
                </a:lnTo>
                <a:lnTo>
                  <a:pt x="1757" y="148"/>
                </a:lnTo>
                <a:lnTo>
                  <a:pt x="1744" y="149"/>
                </a:lnTo>
                <a:close/>
              </a:path>
            </a:pathLst>
          </a:custGeom>
          <a:solidFill>
            <a:srgbClr val="00BEF7"/>
          </a:solidFill>
          <a:ln w="1588">
            <a:solidFill>
              <a:srgbClr val="000000"/>
            </a:solidFill>
            <a:prstDash val="solid"/>
            <a:round/>
            <a:headEnd/>
            <a:tailEnd/>
          </a:ln>
        </p:spPr>
        <p:txBody>
          <a:bodyPr/>
          <a:lstStyle/>
          <a:p>
            <a:endParaRPr lang="en-US"/>
          </a:p>
        </p:txBody>
      </p:sp>
      <p:sp>
        <p:nvSpPr>
          <p:cNvPr id="12347" name="Rectangle 58">
            <a:extLst>
              <a:ext uri="{FF2B5EF4-FFF2-40B4-BE49-F238E27FC236}">
                <a16:creationId xmlns:a16="http://schemas.microsoft.com/office/drawing/2014/main" id="{75535C42-A028-9518-836C-6DA09FA4A990}"/>
              </a:ext>
            </a:extLst>
          </p:cNvPr>
          <p:cNvSpPr>
            <a:spLocks noChangeArrowheads="1"/>
          </p:cNvSpPr>
          <p:nvPr/>
        </p:nvSpPr>
        <p:spPr bwMode="auto">
          <a:xfrm>
            <a:off x="5907085" y="2661110"/>
            <a:ext cx="68768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dirty="0">
                <a:solidFill>
                  <a:srgbClr val="000000"/>
                </a:solidFill>
              </a:rPr>
              <a:t>Systems</a:t>
            </a:r>
            <a:endParaRPr lang="en-US" altLang="en-US" sz="2400" dirty="0"/>
          </a:p>
        </p:txBody>
      </p:sp>
      <p:sp>
        <p:nvSpPr>
          <p:cNvPr id="12348" name="Rectangle 59">
            <a:extLst>
              <a:ext uri="{FF2B5EF4-FFF2-40B4-BE49-F238E27FC236}">
                <a16:creationId xmlns:a16="http://schemas.microsoft.com/office/drawing/2014/main" id="{003E992E-8A85-67E5-B9F6-C5BA446E422C}"/>
              </a:ext>
            </a:extLst>
          </p:cNvPr>
          <p:cNvSpPr>
            <a:spLocks noChangeArrowheads="1"/>
          </p:cNvSpPr>
          <p:nvPr/>
        </p:nvSpPr>
        <p:spPr bwMode="auto">
          <a:xfrm>
            <a:off x="5678484" y="2432510"/>
            <a:ext cx="120545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dirty="0">
                <a:solidFill>
                  <a:srgbClr val="000000"/>
                </a:solidFill>
              </a:rPr>
              <a:t>Local Business</a:t>
            </a:r>
            <a:endParaRPr lang="en-US" altLang="en-US" sz="2400" dirty="0"/>
          </a:p>
        </p:txBody>
      </p:sp>
      <p:sp>
        <p:nvSpPr>
          <p:cNvPr id="12349" name="Rectangle 60">
            <a:extLst>
              <a:ext uri="{FF2B5EF4-FFF2-40B4-BE49-F238E27FC236}">
                <a16:creationId xmlns:a16="http://schemas.microsoft.com/office/drawing/2014/main" id="{6EF614B5-D2FD-D71F-EBB9-3BCFA2F86ABA}"/>
              </a:ext>
            </a:extLst>
          </p:cNvPr>
          <p:cNvSpPr>
            <a:spLocks noChangeArrowheads="1"/>
          </p:cNvSpPr>
          <p:nvPr/>
        </p:nvSpPr>
        <p:spPr bwMode="auto">
          <a:xfrm>
            <a:off x="4703759" y="3278647"/>
            <a:ext cx="110767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dirty="0" err="1">
                <a:solidFill>
                  <a:srgbClr val="000000"/>
                </a:solidFill>
              </a:rPr>
              <a:t>Prod'n</a:t>
            </a:r>
            <a:r>
              <a:rPr lang="en-US" altLang="en-US" sz="1400" dirty="0">
                <a:solidFill>
                  <a:srgbClr val="000000"/>
                </a:solidFill>
              </a:rPr>
              <a:t> </a:t>
            </a:r>
            <a:r>
              <a:rPr lang="en-US" altLang="en-US" sz="1400" dirty="0" err="1">
                <a:solidFill>
                  <a:srgbClr val="000000"/>
                </a:solidFill>
              </a:rPr>
              <a:t>Mgmnt</a:t>
            </a:r>
            <a:endParaRPr lang="en-US" altLang="en-US" sz="2400" dirty="0"/>
          </a:p>
        </p:txBody>
      </p:sp>
      <p:sp>
        <p:nvSpPr>
          <p:cNvPr id="12350" name="Rectangle 61">
            <a:extLst>
              <a:ext uri="{FF2B5EF4-FFF2-40B4-BE49-F238E27FC236}">
                <a16:creationId xmlns:a16="http://schemas.microsoft.com/office/drawing/2014/main" id="{12BE1E26-5778-BDA0-25A1-E69FBEC9F537}"/>
              </a:ext>
            </a:extLst>
          </p:cNvPr>
          <p:cNvSpPr>
            <a:spLocks noChangeArrowheads="1"/>
          </p:cNvSpPr>
          <p:nvPr/>
        </p:nvSpPr>
        <p:spPr bwMode="auto">
          <a:xfrm>
            <a:off x="4767260" y="3521535"/>
            <a:ext cx="96661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dirty="0">
                <a:solidFill>
                  <a:srgbClr val="000000"/>
                </a:solidFill>
              </a:rPr>
              <a:t>Applications</a:t>
            </a:r>
            <a:endParaRPr lang="en-US" altLang="en-US" sz="2400" dirty="0"/>
          </a:p>
        </p:txBody>
      </p:sp>
      <p:sp>
        <p:nvSpPr>
          <p:cNvPr id="12351" name="Rectangle 62">
            <a:extLst>
              <a:ext uri="{FF2B5EF4-FFF2-40B4-BE49-F238E27FC236}">
                <a16:creationId xmlns:a16="http://schemas.microsoft.com/office/drawing/2014/main" id="{3DE7638B-E6AA-E68B-0416-ECFDC846F336}"/>
              </a:ext>
            </a:extLst>
          </p:cNvPr>
          <p:cNvSpPr>
            <a:spLocks noChangeArrowheads="1"/>
          </p:cNvSpPr>
          <p:nvPr/>
        </p:nvSpPr>
        <p:spPr bwMode="auto">
          <a:xfrm>
            <a:off x="1058864" y="1356752"/>
            <a:ext cx="9898060" cy="82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n-US" altLang="en-US" sz="1800" dirty="0">
                <a:solidFill>
                  <a:srgbClr val="000000"/>
                </a:solidFill>
              </a:rPr>
              <a:t>Maintenance Applications may span 5 Levels in the Architecture, from Equipment Protection at Level 1, where the 4Rs range from milliseconds to hours, to Maintenance Costing, with 4Rs of days to months.</a:t>
            </a:r>
            <a:endParaRPr lang="en-US" altLang="en-US" sz="2400" dirty="0"/>
          </a:p>
        </p:txBody>
      </p:sp>
      <p:sp>
        <p:nvSpPr>
          <p:cNvPr id="3" name="Rectangle 32">
            <a:extLst>
              <a:ext uri="{FF2B5EF4-FFF2-40B4-BE49-F238E27FC236}">
                <a16:creationId xmlns:a16="http://schemas.microsoft.com/office/drawing/2014/main" id="{00923231-A326-B2A4-0957-768A71C68104}"/>
              </a:ext>
            </a:extLst>
          </p:cNvPr>
          <p:cNvSpPr>
            <a:spLocks noChangeArrowheads="1"/>
          </p:cNvSpPr>
          <p:nvPr/>
        </p:nvSpPr>
        <p:spPr bwMode="auto">
          <a:xfrm>
            <a:off x="7015157" y="2051866"/>
            <a:ext cx="58990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b="1" dirty="0">
                <a:solidFill>
                  <a:srgbClr val="000000"/>
                </a:solidFill>
              </a:rPr>
              <a:t>Level</a:t>
            </a:r>
            <a:endParaRPr lang="en-US" altLang="en-US" sz="2400" dirty="0"/>
          </a:p>
        </p:txBody>
      </p:sp>
      <p:sp>
        <p:nvSpPr>
          <p:cNvPr id="5" name="Rectangle 32">
            <a:extLst>
              <a:ext uri="{FF2B5EF4-FFF2-40B4-BE49-F238E27FC236}">
                <a16:creationId xmlns:a16="http://schemas.microsoft.com/office/drawing/2014/main" id="{14C31674-0C6F-0022-E39E-9E382C1034AF}"/>
              </a:ext>
            </a:extLst>
          </p:cNvPr>
          <p:cNvSpPr>
            <a:spLocks noChangeArrowheads="1"/>
          </p:cNvSpPr>
          <p:nvPr/>
        </p:nvSpPr>
        <p:spPr bwMode="auto">
          <a:xfrm>
            <a:off x="8495551" y="2094729"/>
            <a:ext cx="97462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b="1" dirty="0">
                <a:solidFill>
                  <a:srgbClr val="000000"/>
                </a:solidFill>
              </a:rPr>
              <a:t>Function</a:t>
            </a:r>
            <a:endParaRPr lang="en-US" altLang="en-US" sz="2400" dirty="0"/>
          </a:p>
        </p:txBody>
      </p:sp>
      <p:sp>
        <p:nvSpPr>
          <p:cNvPr id="7" name="Rectangle 33">
            <a:extLst>
              <a:ext uri="{FF2B5EF4-FFF2-40B4-BE49-F238E27FC236}">
                <a16:creationId xmlns:a16="http://schemas.microsoft.com/office/drawing/2014/main" id="{8F49B2E1-C760-613D-5283-F613B770E7C0}"/>
              </a:ext>
            </a:extLst>
          </p:cNvPr>
          <p:cNvSpPr>
            <a:spLocks noChangeArrowheads="1"/>
          </p:cNvSpPr>
          <p:nvPr/>
        </p:nvSpPr>
        <p:spPr bwMode="auto">
          <a:xfrm>
            <a:off x="7232651" y="5389561"/>
            <a:ext cx="136256"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900" b="1" dirty="0">
                <a:solidFill>
                  <a:srgbClr val="000000"/>
                </a:solidFill>
              </a:rPr>
              <a:t>1</a:t>
            </a:r>
            <a:endParaRPr lang="en-US" altLang="en-US" sz="2400" dirty="0"/>
          </a:p>
        </p:txBody>
      </p:sp>
      <p:sp>
        <p:nvSpPr>
          <p:cNvPr id="9" name="Rectangle 34">
            <a:extLst>
              <a:ext uri="{FF2B5EF4-FFF2-40B4-BE49-F238E27FC236}">
                <a16:creationId xmlns:a16="http://schemas.microsoft.com/office/drawing/2014/main" id="{75E73A6C-5573-9BF1-64FA-D7DDDE9B65A7}"/>
              </a:ext>
            </a:extLst>
          </p:cNvPr>
          <p:cNvSpPr>
            <a:spLocks noChangeArrowheads="1"/>
          </p:cNvSpPr>
          <p:nvPr/>
        </p:nvSpPr>
        <p:spPr bwMode="auto">
          <a:xfrm>
            <a:off x="7248526" y="4689474"/>
            <a:ext cx="136256"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900" b="1" dirty="0">
                <a:solidFill>
                  <a:srgbClr val="000000"/>
                </a:solidFill>
              </a:rPr>
              <a:t>2</a:t>
            </a:r>
            <a:endParaRPr lang="en-US" altLang="en-US" sz="2400" dirty="0"/>
          </a:p>
        </p:txBody>
      </p:sp>
      <p:sp>
        <p:nvSpPr>
          <p:cNvPr id="11" name="Rectangle 35">
            <a:extLst>
              <a:ext uri="{FF2B5EF4-FFF2-40B4-BE49-F238E27FC236}">
                <a16:creationId xmlns:a16="http://schemas.microsoft.com/office/drawing/2014/main" id="{070E01DD-5746-693B-826F-B80403379CCD}"/>
              </a:ext>
            </a:extLst>
          </p:cNvPr>
          <p:cNvSpPr>
            <a:spLocks noChangeArrowheads="1"/>
          </p:cNvSpPr>
          <p:nvPr/>
        </p:nvSpPr>
        <p:spPr bwMode="auto">
          <a:xfrm>
            <a:off x="7232651" y="4013199"/>
            <a:ext cx="136256"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900" b="1" dirty="0">
                <a:solidFill>
                  <a:srgbClr val="000000"/>
                </a:solidFill>
              </a:rPr>
              <a:t>3</a:t>
            </a:r>
            <a:endParaRPr lang="en-US" altLang="en-US" sz="2400" dirty="0"/>
          </a:p>
        </p:txBody>
      </p:sp>
      <p:sp>
        <p:nvSpPr>
          <p:cNvPr id="13" name="Rectangle 36">
            <a:extLst>
              <a:ext uri="{FF2B5EF4-FFF2-40B4-BE49-F238E27FC236}">
                <a16:creationId xmlns:a16="http://schemas.microsoft.com/office/drawing/2014/main" id="{CC60AF04-1597-B346-12E1-248E8A44084B}"/>
              </a:ext>
            </a:extLst>
          </p:cNvPr>
          <p:cNvSpPr>
            <a:spLocks noChangeArrowheads="1"/>
          </p:cNvSpPr>
          <p:nvPr/>
        </p:nvSpPr>
        <p:spPr bwMode="auto">
          <a:xfrm>
            <a:off x="7232651" y="3336924"/>
            <a:ext cx="136256"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900" b="1" dirty="0">
                <a:solidFill>
                  <a:srgbClr val="000000"/>
                </a:solidFill>
              </a:rPr>
              <a:t>4</a:t>
            </a:r>
            <a:endParaRPr lang="en-US" altLang="en-US" sz="2400" dirty="0"/>
          </a:p>
        </p:txBody>
      </p:sp>
      <p:sp>
        <p:nvSpPr>
          <p:cNvPr id="15" name="Rectangle 37">
            <a:extLst>
              <a:ext uri="{FF2B5EF4-FFF2-40B4-BE49-F238E27FC236}">
                <a16:creationId xmlns:a16="http://schemas.microsoft.com/office/drawing/2014/main" id="{857211E0-336D-38B5-0FF8-1759B826EBE2}"/>
              </a:ext>
            </a:extLst>
          </p:cNvPr>
          <p:cNvSpPr>
            <a:spLocks noChangeArrowheads="1"/>
          </p:cNvSpPr>
          <p:nvPr/>
        </p:nvSpPr>
        <p:spPr bwMode="auto">
          <a:xfrm>
            <a:off x="7232651" y="2638424"/>
            <a:ext cx="136256"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900" b="1" dirty="0">
                <a:solidFill>
                  <a:srgbClr val="000000"/>
                </a:solidFill>
              </a:rPr>
              <a:t>5</a:t>
            </a:r>
            <a:endParaRPr lang="en-US" altLang="en-US"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Line 2">
            <a:extLst>
              <a:ext uri="{FF2B5EF4-FFF2-40B4-BE49-F238E27FC236}">
                <a16:creationId xmlns:a16="http://schemas.microsoft.com/office/drawing/2014/main" id="{0BC622B9-7F86-4945-557E-6FE407C32F20}"/>
              </a:ext>
            </a:extLst>
          </p:cNvPr>
          <p:cNvSpPr>
            <a:spLocks noChangeShapeType="1"/>
          </p:cNvSpPr>
          <p:nvPr/>
        </p:nvSpPr>
        <p:spPr bwMode="auto">
          <a:xfrm flipH="1">
            <a:off x="3668058" y="3883123"/>
            <a:ext cx="3611563" cy="1588"/>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16" name="Line 3">
            <a:extLst>
              <a:ext uri="{FF2B5EF4-FFF2-40B4-BE49-F238E27FC236}">
                <a16:creationId xmlns:a16="http://schemas.microsoft.com/office/drawing/2014/main" id="{B14974F4-767C-195F-2824-F91F9ECF36FA}"/>
              </a:ext>
            </a:extLst>
          </p:cNvPr>
          <p:cNvSpPr>
            <a:spLocks noChangeShapeType="1"/>
          </p:cNvSpPr>
          <p:nvPr/>
        </p:nvSpPr>
        <p:spPr bwMode="auto">
          <a:xfrm flipH="1">
            <a:off x="3664883" y="3229073"/>
            <a:ext cx="3611563" cy="1588"/>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17" name="Line 4">
            <a:extLst>
              <a:ext uri="{FF2B5EF4-FFF2-40B4-BE49-F238E27FC236}">
                <a16:creationId xmlns:a16="http://schemas.microsoft.com/office/drawing/2014/main" id="{488A7C99-3DD4-86F4-4175-59F54D9BD5B4}"/>
              </a:ext>
            </a:extLst>
          </p:cNvPr>
          <p:cNvSpPr>
            <a:spLocks noChangeShapeType="1"/>
          </p:cNvSpPr>
          <p:nvPr/>
        </p:nvSpPr>
        <p:spPr bwMode="auto">
          <a:xfrm flipV="1">
            <a:off x="6077882" y="2530573"/>
            <a:ext cx="1588" cy="3257550"/>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18" name="Line 5">
            <a:extLst>
              <a:ext uri="{FF2B5EF4-FFF2-40B4-BE49-F238E27FC236}">
                <a16:creationId xmlns:a16="http://schemas.microsoft.com/office/drawing/2014/main" id="{BAB66E21-FD55-FF2A-A6C6-84236A58355E}"/>
              </a:ext>
            </a:extLst>
          </p:cNvPr>
          <p:cNvSpPr>
            <a:spLocks noChangeShapeType="1"/>
          </p:cNvSpPr>
          <p:nvPr/>
        </p:nvSpPr>
        <p:spPr bwMode="auto">
          <a:xfrm flipV="1">
            <a:off x="6673196" y="2527399"/>
            <a:ext cx="1587" cy="326072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19" name="Line 6">
            <a:extLst>
              <a:ext uri="{FF2B5EF4-FFF2-40B4-BE49-F238E27FC236}">
                <a16:creationId xmlns:a16="http://schemas.microsoft.com/office/drawing/2014/main" id="{74ED0749-5C31-5408-A5FD-587A0AAD65CD}"/>
              </a:ext>
            </a:extLst>
          </p:cNvPr>
          <p:cNvSpPr>
            <a:spLocks noChangeShapeType="1"/>
          </p:cNvSpPr>
          <p:nvPr/>
        </p:nvSpPr>
        <p:spPr bwMode="auto">
          <a:xfrm flipV="1">
            <a:off x="4282421" y="2527399"/>
            <a:ext cx="1587" cy="326072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20" name="Line 7">
            <a:extLst>
              <a:ext uri="{FF2B5EF4-FFF2-40B4-BE49-F238E27FC236}">
                <a16:creationId xmlns:a16="http://schemas.microsoft.com/office/drawing/2014/main" id="{AC582E92-6DF4-B7E4-102D-C5B7C509B900}"/>
              </a:ext>
            </a:extLst>
          </p:cNvPr>
          <p:cNvSpPr>
            <a:spLocks noChangeShapeType="1"/>
          </p:cNvSpPr>
          <p:nvPr/>
        </p:nvSpPr>
        <p:spPr bwMode="auto">
          <a:xfrm flipV="1">
            <a:off x="5473046" y="2530573"/>
            <a:ext cx="1587" cy="3257550"/>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21" name="Line 8">
            <a:extLst>
              <a:ext uri="{FF2B5EF4-FFF2-40B4-BE49-F238E27FC236}">
                <a16:creationId xmlns:a16="http://schemas.microsoft.com/office/drawing/2014/main" id="{3F88BCCC-9E58-6FD3-9A83-7D1472EE5C59}"/>
              </a:ext>
            </a:extLst>
          </p:cNvPr>
          <p:cNvSpPr>
            <a:spLocks noChangeShapeType="1"/>
          </p:cNvSpPr>
          <p:nvPr/>
        </p:nvSpPr>
        <p:spPr bwMode="auto">
          <a:xfrm flipH="1">
            <a:off x="3664883" y="4549873"/>
            <a:ext cx="3611563" cy="1588"/>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22" name="Line 9">
            <a:extLst>
              <a:ext uri="{FF2B5EF4-FFF2-40B4-BE49-F238E27FC236}">
                <a16:creationId xmlns:a16="http://schemas.microsoft.com/office/drawing/2014/main" id="{013056BD-B215-506B-119C-83C5A696A65F}"/>
              </a:ext>
            </a:extLst>
          </p:cNvPr>
          <p:cNvSpPr>
            <a:spLocks noChangeShapeType="1"/>
          </p:cNvSpPr>
          <p:nvPr/>
        </p:nvSpPr>
        <p:spPr bwMode="auto">
          <a:xfrm flipH="1">
            <a:off x="3668058" y="5167412"/>
            <a:ext cx="3611563" cy="1587"/>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23" name="Line 10">
            <a:extLst>
              <a:ext uri="{FF2B5EF4-FFF2-40B4-BE49-F238E27FC236}">
                <a16:creationId xmlns:a16="http://schemas.microsoft.com/office/drawing/2014/main" id="{D8C0B711-0502-0AE2-691D-7F3D295AA3FC}"/>
              </a:ext>
            </a:extLst>
          </p:cNvPr>
          <p:cNvSpPr>
            <a:spLocks noChangeShapeType="1"/>
          </p:cNvSpPr>
          <p:nvPr/>
        </p:nvSpPr>
        <p:spPr bwMode="auto">
          <a:xfrm flipV="1">
            <a:off x="4880907" y="2527399"/>
            <a:ext cx="1588" cy="326072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24" name="Rectangle 11">
            <a:extLst>
              <a:ext uri="{FF2B5EF4-FFF2-40B4-BE49-F238E27FC236}">
                <a16:creationId xmlns:a16="http://schemas.microsoft.com/office/drawing/2014/main" id="{2C1F252E-93B7-8A66-86FE-45020066E801}"/>
              </a:ext>
            </a:extLst>
          </p:cNvPr>
          <p:cNvSpPr>
            <a:spLocks noChangeArrowheads="1"/>
          </p:cNvSpPr>
          <p:nvPr/>
        </p:nvSpPr>
        <p:spPr bwMode="auto">
          <a:xfrm>
            <a:off x="3664882" y="2530574"/>
            <a:ext cx="3608388" cy="3260725"/>
          </a:xfrm>
          <a:prstGeom prst="rect">
            <a:avLst/>
          </a:prstGeom>
          <a:noFill/>
          <a:ln w="158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3325" name="Freeform 12">
            <a:extLst>
              <a:ext uri="{FF2B5EF4-FFF2-40B4-BE49-F238E27FC236}">
                <a16:creationId xmlns:a16="http://schemas.microsoft.com/office/drawing/2014/main" id="{2325BC68-2377-42BD-C702-FA4DBFEE9FB1}"/>
              </a:ext>
            </a:extLst>
          </p:cNvPr>
          <p:cNvSpPr>
            <a:spLocks/>
          </p:cNvSpPr>
          <p:nvPr/>
        </p:nvSpPr>
        <p:spPr bwMode="auto">
          <a:xfrm>
            <a:off x="4984096" y="3208436"/>
            <a:ext cx="1195387" cy="723900"/>
          </a:xfrm>
          <a:custGeom>
            <a:avLst/>
            <a:gdLst>
              <a:gd name="T0" fmla="*/ 948838034 w 1506"/>
              <a:gd name="T1" fmla="*/ 286665989 h 911"/>
              <a:gd name="T2" fmla="*/ 944427961 w 1506"/>
              <a:gd name="T3" fmla="*/ 244360351 h 911"/>
              <a:gd name="T4" fmla="*/ 927417112 w 1506"/>
              <a:gd name="T5" fmla="*/ 200792855 h 911"/>
              <a:gd name="T6" fmla="*/ 900955086 w 1506"/>
              <a:gd name="T7" fmla="*/ 160381595 h 911"/>
              <a:gd name="T8" fmla="*/ 865042676 w 1506"/>
              <a:gd name="T9" fmla="*/ 121232987 h 911"/>
              <a:gd name="T10" fmla="*/ 819679882 w 1506"/>
              <a:gd name="T11" fmla="*/ 88399235 h 911"/>
              <a:gd name="T12" fmla="*/ 766756623 w 1506"/>
              <a:gd name="T13" fmla="*/ 58722514 h 911"/>
              <a:gd name="T14" fmla="*/ 706903136 w 1506"/>
              <a:gd name="T15" fmla="*/ 35359853 h 911"/>
              <a:gd name="T16" fmla="*/ 642009338 w 1506"/>
              <a:gd name="T17" fmla="*/ 16416876 h 911"/>
              <a:gd name="T18" fmla="*/ 572075229 w 1506"/>
              <a:gd name="T19" fmla="*/ 3788754 h 911"/>
              <a:gd name="T20" fmla="*/ 501510884 w 1506"/>
              <a:gd name="T21" fmla="*/ 0 h 911"/>
              <a:gd name="T22" fmla="*/ 430316301 w 1506"/>
              <a:gd name="T23" fmla="*/ 631724 h 911"/>
              <a:gd name="T24" fmla="*/ 359121719 w 1506"/>
              <a:gd name="T25" fmla="*/ 7576714 h 911"/>
              <a:gd name="T26" fmla="*/ 291077528 w 1506"/>
              <a:gd name="T27" fmla="*/ 20205630 h 911"/>
              <a:gd name="T28" fmla="*/ 226183730 w 1506"/>
              <a:gd name="T29" fmla="*/ 41042190 h 911"/>
              <a:gd name="T30" fmla="*/ 168220161 w 1506"/>
              <a:gd name="T31" fmla="*/ 65668298 h 911"/>
              <a:gd name="T32" fmla="*/ 117186820 w 1506"/>
              <a:gd name="T33" fmla="*/ 97239397 h 911"/>
              <a:gd name="T34" fmla="*/ 73714738 w 1506"/>
              <a:gd name="T35" fmla="*/ 131335802 h 911"/>
              <a:gd name="T36" fmla="*/ 39692246 w 1506"/>
              <a:gd name="T37" fmla="*/ 170484410 h 911"/>
              <a:gd name="T38" fmla="*/ 16380612 w 1506"/>
              <a:gd name="T39" fmla="*/ 211526600 h 911"/>
              <a:gd name="T40" fmla="*/ 3150392 w 1506"/>
              <a:gd name="T41" fmla="*/ 253832237 h 911"/>
              <a:gd name="T42" fmla="*/ 0 w 1506"/>
              <a:gd name="T43" fmla="*/ 297400528 h 911"/>
              <a:gd name="T44" fmla="*/ 7560466 w 1506"/>
              <a:gd name="T45" fmla="*/ 340968025 h 911"/>
              <a:gd name="T46" fmla="*/ 26461233 w 1506"/>
              <a:gd name="T47" fmla="*/ 383905386 h 911"/>
              <a:gd name="T48" fmla="*/ 56073652 w 1506"/>
              <a:gd name="T49" fmla="*/ 423053199 h 911"/>
              <a:gd name="T50" fmla="*/ 95135660 w 1506"/>
              <a:gd name="T51" fmla="*/ 459675705 h 911"/>
              <a:gd name="T52" fmla="*/ 140498454 w 1506"/>
              <a:gd name="T53" fmla="*/ 491878528 h 911"/>
              <a:gd name="T54" fmla="*/ 197202343 w 1506"/>
              <a:gd name="T55" fmla="*/ 522186973 h 911"/>
              <a:gd name="T56" fmla="*/ 257055830 w 1506"/>
              <a:gd name="T57" fmla="*/ 543655257 h 911"/>
              <a:gd name="T58" fmla="*/ 323839546 w 1506"/>
              <a:gd name="T59" fmla="*/ 560703857 h 911"/>
              <a:gd name="T60" fmla="*/ 393774448 w 1506"/>
              <a:gd name="T61" fmla="*/ 571437601 h 911"/>
              <a:gd name="T62" fmla="*/ 464968237 w 1506"/>
              <a:gd name="T63" fmla="*/ 575226356 h 911"/>
              <a:gd name="T64" fmla="*/ 536162819 w 1506"/>
              <a:gd name="T65" fmla="*/ 573963702 h 911"/>
              <a:gd name="T66" fmla="*/ 606727165 w 1506"/>
              <a:gd name="T67" fmla="*/ 564491817 h 911"/>
              <a:gd name="T68" fmla="*/ 674141118 w 1506"/>
              <a:gd name="T69" fmla="*/ 549969318 h 911"/>
              <a:gd name="T70" fmla="*/ 736514761 w 1506"/>
              <a:gd name="T71" fmla="*/ 527238381 h 911"/>
              <a:gd name="T72" fmla="*/ 793218649 w 1506"/>
              <a:gd name="T73" fmla="*/ 499455242 h 911"/>
              <a:gd name="T74" fmla="*/ 842361279 w 1506"/>
              <a:gd name="T75" fmla="*/ 468515867 h 911"/>
              <a:gd name="T76" fmla="*/ 884574474 w 1506"/>
              <a:gd name="T77" fmla="*/ 431893361 h 911"/>
              <a:gd name="T78" fmla="*/ 914186099 w 1506"/>
              <a:gd name="T79" fmla="*/ 395270855 h 911"/>
              <a:gd name="T80" fmla="*/ 938127176 w 1506"/>
              <a:gd name="T81" fmla="*/ 352965217 h 911"/>
              <a:gd name="T82" fmla="*/ 946317879 w 1506"/>
              <a:gd name="T83" fmla="*/ 310660374 h 911"/>
              <a:gd name="T84" fmla="*/ 948838034 w 1506"/>
              <a:gd name="T85" fmla="*/ 286665989 h 91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506" h="911">
                <a:moveTo>
                  <a:pt x="1506" y="454"/>
                </a:moveTo>
                <a:lnTo>
                  <a:pt x="1499" y="387"/>
                </a:lnTo>
                <a:lnTo>
                  <a:pt x="1472" y="318"/>
                </a:lnTo>
                <a:lnTo>
                  <a:pt x="1430" y="254"/>
                </a:lnTo>
                <a:lnTo>
                  <a:pt x="1373" y="192"/>
                </a:lnTo>
                <a:lnTo>
                  <a:pt x="1301" y="140"/>
                </a:lnTo>
                <a:lnTo>
                  <a:pt x="1217" y="93"/>
                </a:lnTo>
                <a:lnTo>
                  <a:pt x="1122" y="56"/>
                </a:lnTo>
                <a:lnTo>
                  <a:pt x="1019" y="26"/>
                </a:lnTo>
                <a:lnTo>
                  <a:pt x="908" y="6"/>
                </a:lnTo>
                <a:lnTo>
                  <a:pt x="796" y="0"/>
                </a:lnTo>
                <a:lnTo>
                  <a:pt x="683" y="1"/>
                </a:lnTo>
                <a:lnTo>
                  <a:pt x="570" y="12"/>
                </a:lnTo>
                <a:lnTo>
                  <a:pt x="462" y="32"/>
                </a:lnTo>
                <a:lnTo>
                  <a:pt x="359" y="65"/>
                </a:lnTo>
                <a:lnTo>
                  <a:pt x="267" y="104"/>
                </a:lnTo>
                <a:lnTo>
                  <a:pt x="186" y="154"/>
                </a:lnTo>
                <a:lnTo>
                  <a:pt x="117" y="208"/>
                </a:lnTo>
                <a:lnTo>
                  <a:pt x="63" y="270"/>
                </a:lnTo>
                <a:lnTo>
                  <a:pt x="26" y="335"/>
                </a:lnTo>
                <a:lnTo>
                  <a:pt x="5" y="402"/>
                </a:lnTo>
                <a:lnTo>
                  <a:pt x="0" y="471"/>
                </a:lnTo>
                <a:lnTo>
                  <a:pt x="12" y="540"/>
                </a:lnTo>
                <a:lnTo>
                  <a:pt x="42" y="608"/>
                </a:lnTo>
                <a:lnTo>
                  <a:pt x="89" y="670"/>
                </a:lnTo>
                <a:lnTo>
                  <a:pt x="151" y="728"/>
                </a:lnTo>
                <a:lnTo>
                  <a:pt x="223" y="779"/>
                </a:lnTo>
                <a:lnTo>
                  <a:pt x="313" y="827"/>
                </a:lnTo>
                <a:lnTo>
                  <a:pt x="408" y="861"/>
                </a:lnTo>
                <a:lnTo>
                  <a:pt x="514" y="888"/>
                </a:lnTo>
                <a:lnTo>
                  <a:pt x="625" y="905"/>
                </a:lnTo>
                <a:lnTo>
                  <a:pt x="738" y="911"/>
                </a:lnTo>
                <a:lnTo>
                  <a:pt x="851" y="909"/>
                </a:lnTo>
                <a:lnTo>
                  <a:pt x="963" y="894"/>
                </a:lnTo>
                <a:lnTo>
                  <a:pt x="1070" y="871"/>
                </a:lnTo>
                <a:lnTo>
                  <a:pt x="1169" y="835"/>
                </a:lnTo>
                <a:lnTo>
                  <a:pt x="1259" y="791"/>
                </a:lnTo>
                <a:lnTo>
                  <a:pt x="1337" y="742"/>
                </a:lnTo>
                <a:lnTo>
                  <a:pt x="1404" y="684"/>
                </a:lnTo>
                <a:lnTo>
                  <a:pt x="1451" y="626"/>
                </a:lnTo>
                <a:lnTo>
                  <a:pt x="1489" y="559"/>
                </a:lnTo>
                <a:lnTo>
                  <a:pt x="1502" y="492"/>
                </a:lnTo>
                <a:lnTo>
                  <a:pt x="1506" y="454"/>
                </a:lnTo>
                <a:close/>
              </a:path>
            </a:pathLst>
          </a:custGeom>
          <a:solidFill>
            <a:srgbClr val="00FF00"/>
          </a:solidFill>
          <a:ln w="1588">
            <a:solidFill>
              <a:srgbClr val="000000"/>
            </a:solidFill>
            <a:prstDash val="solid"/>
            <a:round/>
            <a:headEnd/>
            <a:tailEnd/>
          </a:ln>
        </p:spPr>
        <p:txBody>
          <a:bodyPr/>
          <a:lstStyle/>
          <a:p>
            <a:endParaRPr lang="en-US"/>
          </a:p>
        </p:txBody>
      </p:sp>
      <p:sp>
        <p:nvSpPr>
          <p:cNvPr id="13326" name="Rectangle 13">
            <a:extLst>
              <a:ext uri="{FF2B5EF4-FFF2-40B4-BE49-F238E27FC236}">
                <a16:creationId xmlns:a16="http://schemas.microsoft.com/office/drawing/2014/main" id="{4DFD0229-66B2-4527-EE77-9AFB7704B41E}"/>
              </a:ext>
            </a:extLst>
          </p:cNvPr>
          <p:cNvSpPr>
            <a:spLocks noChangeArrowheads="1"/>
          </p:cNvSpPr>
          <p:nvPr/>
        </p:nvSpPr>
        <p:spPr bwMode="auto">
          <a:xfrm>
            <a:off x="7890807" y="5151537"/>
            <a:ext cx="3073400" cy="657225"/>
          </a:xfrm>
          <a:prstGeom prst="rect">
            <a:avLst/>
          </a:prstGeom>
          <a:solidFill>
            <a:srgbClr val="FF0000"/>
          </a:solidFill>
          <a:ln w="158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3327" name="Rectangle 14">
            <a:extLst>
              <a:ext uri="{FF2B5EF4-FFF2-40B4-BE49-F238E27FC236}">
                <a16:creationId xmlns:a16="http://schemas.microsoft.com/office/drawing/2014/main" id="{4BAD1250-B8F1-C1FF-B030-D37A46D15541}"/>
              </a:ext>
            </a:extLst>
          </p:cNvPr>
          <p:cNvSpPr>
            <a:spLocks noChangeArrowheads="1"/>
          </p:cNvSpPr>
          <p:nvPr/>
        </p:nvSpPr>
        <p:spPr bwMode="auto">
          <a:xfrm>
            <a:off x="7890807" y="4495898"/>
            <a:ext cx="3073400" cy="655638"/>
          </a:xfrm>
          <a:prstGeom prst="rect">
            <a:avLst/>
          </a:prstGeom>
          <a:blipFill dpi="0" rotWithShape="0">
            <a:blip r:embed="rId3"/>
            <a:srcRect/>
            <a:tile tx="0" ty="0" sx="100000" sy="100000" flip="none" algn="tl"/>
          </a:blipFill>
          <a:ln w="158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3328" name="Rectangle 15">
            <a:extLst>
              <a:ext uri="{FF2B5EF4-FFF2-40B4-BE49-F238E27FC236}">
                <a16:creationId xmlns:a16="http://schemas.microsoft.com/office/drawing/2014/main" id="{9313EA5B-18D8-55AF-3B5C-7BA1B44CFAF3}"/>
              </a:ext>
            </a:extLst>
          </p:cNvPr>
          <p:cNvSpPr>
            <a:spLocks noChangeArrowheads="1"/>
          </p:cNvSpPr>
          <p:nvPr/>
        </p:nvSpPr>
        <p:spPr bwMode="auto">
          <a:xfrm>
            <a:off x="7890807" y="3840262"/>
            <a:ext cx="3073400" cy="655637"/>
          </a:xfrm>
          <a:prstGeom prst="rect">
            <a:avLst/>
          </a:prstGeom>
          <a:solidFill>
            <a:srgbClr val="FFFF00"/>
          </a:solidFill>
          <a:ln w="158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3329" name="Rectangle 16">
            <a:extLst>
              <a:ext uri="{FF2B5EF4-FFF2-40B4-BE49-F238E27FC236}">
                <a16:creationId xmlns:a16="http://schemas.microsoft.com/office/drawing/2014/main" id="{EEBBF259-DE41-856C-D493-D398ADA7C41B}"/>
              </a:ext>
            </a:extLst>
          </p:cNvPr>
          <p:cNvSpPr>
            <a:spLocks noChangeArrowheads="1"/>
          </p:cNvSpPr>
          <p:nvPr/>
        </p:nvSpPr>
        <p:spPr bwMode="auto">
          <a:xfrm>
            <a:off x="7890807" y="3184623"/>
            <a:ext cx="3073400" cy="655638"/>
          </a:xfrm>
          <a:prstGeom prst="rect">
            <a:avLst/>
          </a:prstGeom>
          <a:solidFill>
            <a:srgbClr val="00FF00"/>
          </a:solidFill>
          <a:ln w="158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3330" name="Rectangle 17">
            <a:extLst>
              <a:ext uri="{FF2B5EF4-FFF2-40B4-BE49-F238E27FC236}">
                <a16:creationId xmlns:a16="http://schemas.microsoft.com/office/drawing/2014/main" id="{B9605308-CA0E-BDAF-9AB9-560FF0F1E243}"/>
              </a:ext>
            </a:extLst>
          </p:cNvPr>
          <p:cNvSpPr>
            <a:spLocks noChangeArrowheads="1"/>
          </p:cNvSpPr>
          <p:nvPr/>
        </p:nvSpPr>
        <p:spPr bwMode="auto">
          <a:xfrm>
            <a:off x="7890807" y="2538512"/>
            <a:ext cx="3073400" cy="655637"/>
          </a:xfrm>
          <a:prstGeom prst="rect">
            <a:avLst/>
          </a:prstGeom>
          <a:solidFill>
            <a:srgbClr val="00BEF7"/>
          </a:solidFill>
          <a:ln w="158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3336" name="Rectangle 23">
            <a:extLst>
              <a:ext uri="{FF2B5EF4-FFF2-40B4-BE49-F238E27FC236}">
                <a16:creationId xmlns:a16="http://schemas.microsoft.com/office/drawing/2014/main" id="{BC9752F0-737B-DD9C-66AE-0EC62872F20F}"/>
              </a:ext>
            </a:extLst>
          </p:cNvPr>
          <p:cNvSpPr>
            <a:spLocks noChangeArrowheads="1"/>
          </p:cNvSpPr>
          <p:nvPr/>
        </p:nvSpPr>
        <p:spPr bwMode="auto">
          <a:xfrm>
            <a:off x="8047970" y="2581374"/>
            <a:ext cx="127278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dirty="0">
                <a:solidFill>
                  <a:srgbClr val="000000"/>
                </a:solidFill>
              </a:rPr>
              <a:t>SUPPLIER RATING</a:t>
            </a:r>
            <a:endParaRPr lang="en-US" altLang="en-US" sz="2400" dirty="0"/>
          </a:p>
        </p:txBody>
      </p:sp>
      <p:sp>
        <p:nvSpPr>
          <p:cNvPr id="13337" name="Rectangle 24">
            <a:extLst>
              <a:ext uri="{FF2B5EF4-FFF2-40B4-BE49-F238E27FC236}">
                <a16:creationId xmlns:a16="http://schemas.microsoft.com/office/drawing/2014/main" id="{5FDDA9E5-5A50-E8AD-2008-D1AA788704F7}"/>
              </a:ext>
            </a:extLst>
          </p:cNvPr>
          <p:cNvSpPr>
            <a:spLocks noChangeArrowheads="1"/>
          </p:cNvSpPr>
          <p:nvPr/>
        </p:nvSpPr>
        <p:spPr bwMode="auto">
          <a:xfrm>
            <a:off x="8051145" y="2768699"/>
            <a:ext cx="1308050"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dirty="0">
                <a:solidFill>
                  <a:srgbClr val="000000"/>
                </a:solidFill>
              </a:rPr>
              <a:t>COST OF QUALITY </a:t>
            </a:r>
            <a:endParaRPr lang="en-US" altLang="en-US" sz="2400" dirty="0"/>
          </a:p>
        </p:txBody>
      </p:sp>
      <p:sp>
        <p:nvSpPr>
          <p:cNvPr id="13338" name="Rectangle 25">
            <a:extLst>
              <a:ext uri="{FF2B5EF4-FFF2-40B4-BE49-F238E27FC236}">
                <a16:creationId xmlns:a16="http://schemas.microsoft.com/office/drawing/2014/main" id="{6064DAE0-96DC-2602-993D-A720FF2B0655}"/>
              </a:ext>
            </a:extLst>
          </p:cNvPr>
          <p:cNvSpPr>
            <a:spLocks noChangeArrowheads="1"/>
          </p:cNvSpPr>
          <p:nvPr/>
        </p:nvSpPr>
        <p:spPr bwMode="auto">
          <a:xfrm>
            <a:off x="8074958" y="3225899"/>
            <a:ext cx="730969"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dirty="0">
                <a:solidFill>
                  <a:srgbClr val="000000"/>
                </a:solidFill>
              </a:rPr>
              <a:t>LAB INPUT</a:t>
            </a:r>
            <a:endParaRPr lang="en-US" altLang="en-US" sz="2400" dirty="0"/>
          </a:p>
        </p:txBody>
      </p:sp>
      <p:sp>
        <p:nvSpPr>
          <p:cNvPr id="13339" name="Rectangle 26">
            <a:extLst>
              <a:ext uri="{FF2B5EF4-FFF2-40B4-BE49-F238E27FC236}">
                <a16:creationId xmlns:a16="http://schemas.microsoft.com/office/drawing/2014/main" id="{BEB47FCD-1702-BFCA-85ED-88FEE377EEF1}"/>
              </a:ext>
            </a:extLst>
          </p:cNvPr>
          <p:cNvSpPr>
            <a:spLocks noChangeArrowheads="1"/>
          </p:cNvSpPr>
          <p:nvPr/>
        </p:nvSpPr>
        <p:spPr bwMode="auto">
          <a:xfrm>
            <a:off x="8082895" y="4089499"/>
            <a:ext cx="1094852"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dirty="0">
                <a:solidFill>
                  <a:srgbClr val="000000"/>
                </a:solidFill>
              </a:rPr>
              <a:t>DATA CAPTURE</a:t>
            </a:r>
            <a:endParaRPr lang="en-US" altLang="en-US" sz="2400" dirty="0"/>
          </a:p>
        </p:txBody>
      </p:sp>
      <p:sp>
        <p:nvSpPr>
          <p:cNvPr id="13340" name="Rectangle 27">
            <a:extLst>
              <a:ext uri="{FF2B5EF4-FFF2-40B4-BE49-F238E27FC236}">
                <a16:creationId xmlns:a16="http://schemas.microsoft.com/office/drawing/2014/main" id="{4FD6F809-7EF5-5A24-A87D-84CAEFBF7FA5}"/>
              </a:ext>
            </a:extLst>
          </p:cNvPr>
          <p:cNvSpPr>
            <a:spLocks noChangeArrowheads="1"/>
          </p:cNvSpPr>
          <p:nvPr/>
        </p:nvSpPr>
        <p:spPr bwMode="auto">
          <a:xfrm>
            <a:off x="8094007" y="3900587"/>
            <a:ext cx="146995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dirty="0">
                <a:solidFill>
                  <a:srgbClr val="000000"/>
                </a:solidFill>
              </a:rPr>
              <a:t>PREDICTIVE ALARMS</a:t>
            </a:r>
            <a:endParaRPr lang="en-US" altLang="en-US" sz="2400" dirty="0"/>
          </a:p>
        </p:txBody>
      </p:sp>
      <p:sp>
        <p:nvSpPr>
          <p:cNvPr id="13341" name="Rectangle 28">
            <a:extLst>
              <a:ext uri="{FF2B5EF4-FFF2-40B4-BE49-F238E27FC236}">
                <a16:creationId xmlns:a16="http://schemas.microsoft.com/office/drawing/2014/main" id="{CBDD9301-33A6-C596-E624-925C01E9AB8B}"/>
              </a:ext>
            </a:extLst>
          </p:cNvPr>
          <p:cNvSpPr>
            <a:spLocks noChangeArrowheads="1"/>
          </p:cNvSpPr>
          <p:nvPr/>
        </p:nvSpPr>
        <p:spPr bwMode="auto">
          <a:xfrm>
            <a:off x="8063846" y="3416399"/>
            <a:ext cx="1915589"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dirty="0">
                <a:solidFill>
                  <a:srgbClr val="000000"/>
                </a:solidFill>
              </a:rPr>
              <a:t>FINISHED GOODS RELEASE</a:t>
            </a:r>
            <a:endParaRPr lang="en-US" altLang="en-US" sz="2400" dirty="0"/>
          </a:p>
        </p:txBody>
      </p:sp>
      <p:sp>
        <p:nvSpPr>
          <p:cNvPr id="13342" name="Rectangle 29">
            <a:extLst>
              <a:ext uri="{FF2B5EF4-FFF2-40B4-BE49-F238E27FC236}">
                <a16:creationId xmlns:a16="http://schemas.microsoft.com/office/drawing/2014/main" id="{2C60782F-6979-E730-E748-BEC3E79D9B32}"/>
              </a:ext>
            </a:extLst>
          </p:cNvPr>
          <p:cNvSpPr>
            <a:spLocks noChangeArrowheads="1"/>
          </p:cNvSpPr>
          <p:nvPr/>
        </p:nvSpPr>
        <p:spPr bwMode="auto">
          <a:xfrm>
            <a:off x="8062258" y="3618012"/>
            <a:ext cx="1679947"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dirty="0">
                <a:solidFill>
                  <a:srgbClr val="000000"/>
                </a:solidFill>
              </a:rPr>
              <a:t>RECIEVING INSPECTION</a:t>
            </a:r>
            <a:endParaRPr lang="en-US" altLang="en-US" sz="2400" dirty="0"/>
          </a:p>
        </p:txBody>
      </p:sp>
      <p:sp>
        <p:nvSpPr>
          <p:cNvPr id="13343" name="Rectangle 30">
            <a:extLst>
              <a:ext uri="{FF2B5EF4-FFF2-40B4-BE49-F238E27FC236}">
                <a16:creationId xmlns:a16="http://schemas.microsoft.com/office/drawing/2014/main" id="{AC95DC6C-B108-4159-C1A3-EC6E3A5F96C1}"/>
              </a:ext>
            </a:extLst>
          </p:cNvPr>
          <p:cNvSpPr>
            <a:spLocks noChangeArrowheads="1"/>
          </p:cNvSpPr>
          <p:nvPr/>
        </p:nvSpPr>
        <p:spPr bwMode="auto">
          <a:xfrm>
            <a:off x="8054320" y="4297462"/>
            <a:ext cx="2306722"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a:solidFill>
                  <a:srgbClr val="000000"/>
                </a:solidFill>
              </a:rPr>
              <a:t>STATISTICAL QUALITY CONTROL </a:t>
            </a:r>
          </a:p>
        </p:txBody>
      </p:sp>
      <p:sp>
        <p:nvSpPr>
          <p:cNvPr id="13344" name="Rectangle 31">
            <a:extLst>
              <a:ext uri="{FF2B5EF4-FFF2-40B4-BE49-F238E27FC236}">
                <a16:creationId xmlns:a16="http://schemas.microsoft.com/office/drawing/2014/main" id="{849DA593-BF1D-C26C-E6F5-9C123E81A73E}"/>
              </a:ext>
            </a:extLst>
          </p:cNvPr>
          <p:cNvSpPr>
            <a:spLocks noChangeArrowheads="1"/>
          </p:cNvSpPr>
          <p:nvPr/>
        </p:nvSpPr>
        <p:spPr bwMode="auto">
          <a:xfrm>
            <a:off x="8078132" y="4918174"/>
            <a:ext cx="125675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dirty="0">
                <a:solidFill>
                  <a:srgbClr val="000000"/>
                </a:solidFill>
              </a:rPr>
              <a:t>OPERATOR INPUT</a:t>
            </a:r>
            <a:endParaRPr lang="en-US" altLang="en-US" sz="2400" dirty="0"/>
          </a:p>
        </p:txBody>
      </p:sp>
      <p:sp>
        <p:nvSpPr>
          <p:cNvPr id="13345" name="Rectangle 32">
            <a:extLst>
              <a:ext uri="{FF2B5EF4-FFF2-40B4-BE49-F238E27FC236}">
                <a16:creationId xmlns:a16="http://schemas.microsoft.com/office/drawing/2014/main" id="{01746D93-46C9-819D-9758-753A6CC7AA25}"/>
              </a:ext>
            </a:extLst>
          </p:cNvPr>
          <p:cNvSpPr>
            <a:spLocks noChangeArrowheads="1"/>
          </p:cNvSpPr>
          <p:nvPr/>
        </p:nvSpPr>
        <p:spPr bwMode="auto">
          <a:xfrm>
            <a:off x="8078132" y="4545112"/>
            <a:ext cx="235641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dirty="0">
                <a:solidFill>
                  <a:srgbClr val="000000"/>
                </a:solidFill>
              </a:rPr>
              <a:t>STATISTICAL PROCESS CONTROL</a:t>
            </a:r>
            <a:endParaRPr lang="en-US" altLang="en-US" sz="2400" dirty="0"/>
          </a:p>
        </p:txBody>
      </p:sp>
      <p:sp>
        <p:nvSpPr>
          <p:cNvPr id="13346" name="Rectangle 33">
            <a:extLst>
              <a:ext uri="{FF2B5EF4-FFF2-40B4-BE49-F238E27FC236}">
                <a16:creationId xmlns:a16="http://schemas.microsoft.com/office/drawing/2014/main" id="{532A64BE-8D6A-41FD-58AA-4DD0B45E9C9F}"/>
              </a:ext>
            </a:extLst>
          </p:cNvPr>
          <p:cNvSpPr>
            <a:spLocks noChangeArrowheads="1"/>
          </p:cNvSpPr>
          <p:nvPr/>
        </p:nvSpPr>
        <p:spPr bwMode="auto">
          <a:xfrm>
            <a:off x="8101945" y="5392837"/>
            <a:ext cx="268182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dirty="0">
                <a:solidFill>
                  <a:srgbClr val="000000"/>
                </a:solidFill>
              </a:rPr>
              <a:t>PROCESS CONTROL (QUALITY LOOPS)</a:t>
            </a:r>
            <a:endParaRPr lang="en-US" altLang="en-US" sz="2400" dirty="0"/>
          </a:p>
        </p:txBody>
      </p:sp>
      <p:sp>
        <p:nvSpPr>
          <p:cNvPr id="13347" name="Rectangle 34">
            <a:extLst>
              <a:ext uri="{FF2B5EF4-FFF2-40B4-BE49-F238E27FC236}">
                <a16:creationId xmlns:a16="http://schemas.microsoft.com/office/drawing/2014/main" id="{DD51B616-D29D-928D-A80F-5921937B4692}"/>
              </a:ext>
            </a:extLst>
          </p:cNvPr>
          <p:cNvSpPr>
            <a:spLocks noChangeArrowheads="1"/>
          </p:cNvSpPr>
          <p:nvPr/>
        </p:nvSpPr>
        <p:spPr bwMode="auto">
          <a:xfrm>
            <a:off x="8086070" y="4726087"/>
            <a:ext cx="122469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dirty="0">
                <a:solidFill>
                  <a:srgbClr val="000000"/>
                </a:solidFill>
              </a:rPr>
              <a:t>QUALITY ALARMS</a:t>
            </a:r>
            <a:endParaRPr lang="en-US" altLang="en-US" sz="2400" dirty="0"/>
          </a:p>
        </p:txBody>
      </p:sp>
      <p:sp>
        <p:nvSpPr>
          <p:cNvPr id="13349" name="Rectangle 36">
            <a:extLst>
              <a:ext uri="{FF2B5EF4-FFF2-40B4-BE49-F238E27FC236}">
                <a16:creationId xmlns:a16="http://schemas.microsoft.com/office/drawing/2014/main" id="{093763D5-36EE-0839-B612-28289D9B979F}"/>
              </a:ext>
            </a:extLst>
          </p:cNvPr>
          <p:cNvSpPr>
            <a:spLocks noChangeArrowheads="1"/>
          </p:cNvSpPr>
          <p:nvPr/>
        </p:nvSpPr>
        <p:spPr bwMode="auto">
          <a:xfrm>
            <a:off x="8040033" y="2976662"/>
            <a:ext cx="1554913"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dirty="0">
                <a:solidFill>
                  <a:srgbClr val="000000"/>
                </a:solidFill>
              </a:rPr>
              <a:t>COMPLAINT ANALYSIS</a:t>
            </a:r>
            <a:endParaRPr lang="en-US" altLang="en-US" sz="2400" dirty="0"/>
          </a:p>
        </p:txBody>
      </p:sp>
      <p:sp>
        <p:nvSpPr>
          <p:cNvPr id="13350" name="Rectangle 37">
            <a:extLst>
              <a:ext uri="{FF2B5EF4-FFF2-40B4-BE49-F238E27FC236}">
                <a16:creationId xmlns:a16="http://schemas.microsoft.com/office/drawing/2014/main" id="{6E7480D7-8F71-B464-798C-86FFE7780657}"/>
              </a:ext>
            </a:extLst>
          </p:cNvPr>
          <p:cNvSpPr>
            <a:spLocks noChangeArrowheads="1"/>
          </p:cNvSpPr>
          <p:nvPr/>
        </p:nvSpPr>
        <p:spPr bwMode="auto">
          <a:xfrm>
            <a:off x="3521211" y="400051"/>
            <a:ext cx="496636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altLang="en-US" sz="2400" b="1" dirty="0">
                <a:solidFill>
                  <a:srgbClr val="000000"/>
                </a:solidFill>
              </a:rPr>
              <a:t>QUALITY APPLICATIONS LEVELS</a:t>
            </a:r>
          </a:p>
        </p:txBody>
      </p:sp>
      <p:sp>
        <p:nvSpPr>
          <p:cNvPr id="13351" name="Rectangle 38">
            <a:extLst>
              <a:ext uri="{FF2B5EF4-FFF2-40B4-BE49-F238E27FC236}">
                <a16:creationId xmlns:a16="http://schemas.microsoft.com/office/drawing/2014/main" id="{0D098B13-3F86-6057-D0F1-BAA6026A3F4C}"/>
              </a:ext>
            </a:extLst>
          </p:cNvPr>
          <p:cNvSpPr>
            <a:spLocks noChangeArrowheads="1"/>
          </p:cNvSpPr>
          <p:nvPr/>
        </p:nvSpPr>
        <p:spPr bwMode="auto">
          <a:xfrm>
            <a:off x="3791882" y="6051648"/>
            <a:ext cx="347852"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000" dirty="0">
                <a:solidFill>
                  <a:srgbClr val="000000"/>
                </a:solidFill>
              </a:rPr>
              <a:t>SECS</a:t>
            </a:r>
            <a:endParaRPr lang="en-US" altLang="en-US" sz="2400" dirty="0"/>
          </a:p>
        </p:txBody>
      </p:sp>
      <p:sp>
        <p:nvSpPr>
          <p:cNvPr id="13352" name="Rectangle 39">
            <a:extLst>
              <a:ext uri="{FF2B5EF4-FFF2-40B4-BE49-F238E27FC236}">
                <a16:creationId xmlns:a16="http://schemas.microsoft.com/office/drawing/2014/main" id="{32197244-AD7B-EE84-1C0C-ACF5AB7FB52D}"/>
              </a:ext>
            </a:extLst>
          </p:cNvPr>
          <p:cNvSpPr>
            <a:spLocks noChangeArrowheads="1"/>
          </p:cNvSpPr>
          <p:nvPr/>
        </p:nvSpPr>
        <p:spPr bwMode="auto">
          <a:xfrm>
            <a:off x="4417358" y="6051648"/>
            <a:ext cx="32060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000" dirty="0">
                <a:solidFill>
                  <a:srgbClr val="000000"/>
                </a:solidFill>
              </a:rPr>
              <a:t>MINS</a:t>
            </a:r>
            <a:endParaRPr lang="en-US" altLang="en-US" sz="2400" dirty="0"/>
          </a:p>
        </p:txBody>
      </p:sp>
      <p:sp>
        <p:nvSpPr>
          <p:cNvPr id="13353" name="Rectangle 40">
            <a:extLst>
              <a:ext uri="{FF2B5EF4-FFF2-40B4-BE49-F238E27FC236}">
                <a16:creationId xmlns:a16="http://schemas.microsoft.com/office/drawing/2014/main" id="{4F545A48-AF5C-CCA2-7B2F-5712F3E5F89F}"/>
              </a:ext>
            </a:extLst>
          </p:cNvPr>
          <p:cNvSpPr>
            <a:spLocks noChangeArrowheads="1"/>
          </p:cNvSpPr>
          <p:nvPr/>
        </p:nvSpPr>
        <p:spPr bwMode="auto">
          <a:xfrm>
            <a:off x="5011082" y="6051648"/>
            <a:ext cx="270908"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000" dirty="0">
                <a:solidFill>
                  <a:srgbClr val="000000"/>
                </a:solidFill>
              </a:rPr>
              <a:t>HRS</a:t>
            </a:r>
            <a:endParaRPr lang="en-US" altLang="en-US" sz="2400" dirty="0"/>
          </a:p>
        </p:txBody>
      </p:sp>
      <p:sp>
        <p:nvSpPr>
          <p:cNvPr id="13354" name="Rectangle 41">
            <a:extLst>
              <a:ext uri="{FF2B5EF4-FFF2-40B4-BE49-F238E27FC236}">
                <a16:creationId xmlns:a16="http://schemas.microsoft.com/office/drawing/2014/main" id="{1AF3DF8D-CDDF-E25A-07E8-93AEC02CB817}"/>
              </a:ext>
            </a:extLst>
          </p:cNvPr>
          <p:cNvSpPr>
            <a:spLocks noChangeArrowheads="1"/>
          </p:cNvSpPr>
          <p:nvPr/>
        </p:nvSpPr>
        <p:spPr bwMode="auto">
          <a:xfrm>
            <a:off x="5590520" y="6051648"/>
            <a:ext cx="347852"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000" dirty="0">
                <a:solidFill>
                  <a:srgbClr val="000000"/>
                </a:solidFill>
              </a:rPr>
              <a:t>DAYS</a:t>
            </a:r>
            <a:endParaRPr lang="en-US" altLang="en-US" sz="2400" dirty="0"/>
          </a:p>
        </p:txBody>
      </p:sp>
      <p:sp>
        <p:nvSpPr>
          <p:cNvPr id="13355" name="Rectangle 42">
            <a:extLst>
              <a:ext uri="{FF2B5EF4-FFF2-40B4-BE49-F238E27FC236}">
                <a16:creationId xmlns:a16="http://schemas.microsoft.com/office/drawing/2014/main" id="{8F1ACBAF-4395-958B-2FC3-E244B2BA0227}"/>
              </a:ext>
            </a:extLst>
          </p:cNvPr>
          <p:cNvSpPr>
            <a:spLocks noChangeArrowheads="1"/>
          </p:cNvSpPr>
          <p:nvPr/>
        </p:nvSpPr>
        <p:spPr bwMode="auto">
          <a:xfrm>
            <a:off x="6163608" y="6051648"/>
            <a:ext cx="461665"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000" dirty="0">
                <a:solidFill>
                  <a:srgbClr val="000000"/>
                </a:solidFill>
              </a:rPr>
              <a:t>WEEKS</a:t>
            </a:r>
            <a:endParaRPr lang="en-US" altLang="en-US" sz="2400" dirty="0"/>
          </a:p>
        </p:txBody>
      </p:sp>
      <p:sp>
        <p:nvSpPr>
          <p:cNvPr id="13356" name="Rectangle 43">
            <a:extLst>
              <a:ext uri="{FF2B5EF4-FFF2-40B4-BE49-F238E27FC236}">
                <a16:creationId xmlns:a16="http://schemas.microsoft.com/office/drawing/2014/main" id="{F3B0F962-B084-1EE4-0DBF-4135DEDFFFC9}"/>
              </a:ext>
            </a:extLst>
          </p:cNvPr>
          <p:cNvSpPr>
            <a:spLocks noChangeArrowheads="1"/>
          </p:cNvSpPr>
          <p:nvPr/>
        </p:nvSpPr>
        <p:spPr bwMode="auto">
          <a:xfrm>
            <a:off x="6750982" y="6051648"/>
            <a:ext cx="45685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000" dirty="0">
                <a:solidFill>
                  <a:srgbClr val="000000"/>
                </a:solidFill>
              </a:rPr>
              <a:t>MNTHS</a:t>
            </a:r>
            <a:endParaRPr lang="en-US" altLang="en-US" sz="2400" dirty="0"/>
          </a:p>
        </p:txBody>
      </p:sp>
      <p:sp>
        <p:nvSpPr>
          <p:cNvPr id="13357" name="Rectangle 44">
            <a:extLst>
              <a:ext uri="{FF2B5EF4-FFF2-40B4-BE49-F238E27FC236}">
                <a16:creationId xmlns:a16="http://schemas.microsoft.com/office/drawing/2014/main" id="{BC485B21-B245-A672-4E7A-DE592A690F2E}"/>
              </a:ext>
            </a:extLst>
          </p:cNvPr>
          <p:cNvSpPr>
            <a:spLocks noChangeArrowheads="1"/>
          </p:cNvSpPr>
          <p:nvPr/>
        </p:nvSpPr>
        <p:spPr bwMode="auto">
          <a:xfrm>
            <a:off x="5179358" y="6304061"/>
            <a:ext cx="610745"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000" dirty="0">
                <a:solidFill>
                  <a:srgbClr val="000000"/>
                </a:solidFill>
              </a:rPr>
              <a:t>Time Base</a:t>
            </a:r>
            <a:endParaRPr lang="en-US" altLang="en-US" sz="2400" dirty="0"/>
          </a:p>
        </p:txBody>
      </p:sp>
      <p:sp>
        <p:nvSpPr>
          <p:cNvPr id="13359" name="Freeform 46">
            <a:extLst>
              <a:ext uri="{FF2B5EF4-FFF2-40B4-BE49-F238E27FC236}">
                <a16:creationId xmlns:a16="http://schemas.microsoft.com/office/drawing/2014/main" id="{799EC510-63E0-25CB-4D60-C1720166CFD3}"/>
              </a:ext>
            </a:extLst>
          </p:cNvPr>
          <p:cNvSpPr>
            <a:spLocks/>
          </p:cNvSpPr>
          <p:nvPr/>
        </p:nvSpPr>
        <p:spPr bwMode="auto">
          <a:xfrm>
            <a:off x="4272895" y="3879949"/>
            <a:ext cx="679450" cy="657225"/>
          </a:xfrm>
          <a:custGeom>
            <a:avLst/>
            <a:gdLst>
              <a:gd name="T0" fmla="*/ 7542926 w 857"/>
              <a:gd name="T1" fmla="*/ 452534692 h 829"/>
              <a:gd name="T2" fmla="*/ 192970935 w 857"/>
              <a:gd name="T3" fmla="*/ 67880481 h 829"/>
              <a:gd name="T4" fmla="*/ 210570831 w 857"/>
              <a:gd name="T5" fmla="*/ 42739445 h 829"/>
              <a:gd name="T6" fmla="*/ 229428145 w 857"/>
              <a:gd name="T7" fmla="*/ 19484462 h 829"/>
              <a:gd name="T8" fmla="*/ 250170794 w 857"/>
              <a:gd name="T9" fmla="*/ 6285259 h 829"/>
              <a:gd name="T10" fmla="*/ 274684906 w 857"/>
              <a:gd name="T11" fmla="*/ 0 h 829"/>
              <a:gd name="T12" fmla="*/ 303599191 w 857"/>
              <a:gd name="T13" fmla="*/ 6285259 h 829"/>
              <a:gd name="T14" fmla="*/ 331256056 w 857"/>
              <a:gd name="T15" fmla="*/ 19484462 h 829"/>
              <a:gd name="T16" fmla="*/ 347599326 w 857"/>
              <a:gd name="T17" fmla="*/ 37082870 h 829"/>
              <a:gd name="T18" fmla="*/ 363313094 w 857"/>
              <a:gd name="T19" fmla="*/ 74165740 h 829"/>
              <a:gd name="T20" fmla="*/ 538684134 w 857"/>
              <a:gd name="T21" fmla="*/ 472018361 h 829"/>
              <a:gd name="T22" fmla="*/ 538684134 w 857"/>
              <a:gd name="T23" fmla="*/ 502187287 h 829"/>
              <a:gd name="T24" fmla="*/ 529883789 w 857"/>
              <a:gd name="T25" fmla="*/ 515386490 h 829"/>
              <a:gd name="T26" fmla="*/ 508512431 w 857"/>
              <a:gd name="T27" fmla="*/ 521043065 h 829"/>
              <a:gd name="T28" fmla="*/ 36457210 w 857"/>
              <a:gd name="T29" fmla="*/ 521043065 h 829"/>
              <a:gd name="T30" fmla="*/ 11943098 w 857"/>
              <a:gd name="T31" fmla="*/ 515386490 h 829"/>
              <a:gd name="T32" fmla="*/ 4400172 w 857"/>
              <a:gd name="T33" fmla="*/ 502187287 h 829"/>
              <a:gd name="T34" fmla="*/ 0 w 857"/>
              <a:gd name="T35" fmla="*/ 489616769 h 829"/>
              <a:gd name="T36" fmla="*/ 0 w 857"/>
              <a:gd name="T37" fmla="*/ 472018361 h 829"/>
              <a:gd name="T38" fmla="*/ 4400172 w 857"/>
              <a:gd name="T39" fmla="*/ 458191266 h 829"/>
              <a:gd name="T40" fmla="*/ 7542926 w 857"/>
              <a:gd name="T41" fmla="*/ 452534692 h 82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57" h="829">
                <a:moveTo>
                  <a:pt x="12" y="720"/>
                </a:moveTo>
                <a:lnTo>
                  <a:pt x="307" y="108"/>
                </a:lnTo>
                <a:lnTo>
                  <a:pt x="335" y="68"/>
                </a:lnTo>
                <a:lnTo>
                  <a:pt x="365" y="31"/>
                </a:lnTo>
                <a:lnTo>
                  <a:pt x="398" y="10"/>
                </a:lnTo>
                <a:lnTo>
                  <a:pt x="437" y="0"/>
                </a:lnTo>
                <a:lnTo>
                  <a:pt x="483" y="10"/>
                </a:lnTo>
                <a:lnTo>
                  <a:pt x="527" y="31"/>
                </a:lnTo>
                <a:lnTo>
                  <a:pt x="553" y="59"/>
                </a:lnTo>
                <a:lnTo>
                  <a:pt x="578" y="118"/>
                </a:lnTo>
                <a:lnTo>
                  <a:pt x="857" y="751"/>
                </a:lnTo>
                <a:lnTo>
                  <a:pt x="857" y="799"/>
                </a:lnTo>
                <a:lnTo>
                  <a:pt x="843" y="820"/>
                </a:lnTo>
                <a:lnTo>
                  <a:pt x="809" y="829"/>
                </a:lnTo>
                <a:lnTo>
                  <a:pt x="58" y="829"/>
                </a:lnTo>
                <a:lnTo>
                  <a:pt x="19" y="820"/>
                </a:lnTo>
                <a:lnTo>
                  <a:pt x="7" y="799"/>
                </a:lnTo>
                <a:lnTo>
                  <a:pt x="0" y="779"/>
                </a:lnTo>
                <a:lnTo>
                  <a:pt x="0" y="751"/>
                </a:lnTo>
                <a:lnTo>
                  <a:pt x="7" y="729"/>
                </a:lnTo>
                <a:lnTo>
                  <a:pt x="12" y="720"/>
                </a:lnTo>
                <a:close/>
              </a:path>
            </a:pathLst>
          </a:custGeom>
          <a:solidFill>
            <a:srgbClr val="FFFF00"/>
          </a:solidFill>
          <a:ln w="1588">
            <a:solidFill>
              <a:srgbClr val="000000"/>
            </a:solidFill>
            <a:prstDash val="solid"/>
            <a:round/>
            <a:headEnd/>
            <a:tailEnd/>
          </a:ln>
        </p:spPr>
        <p:txBody>
          <a:bodyPr/>
          <a:lstStyle/>
          <a:p>
            <a:endParaRPr lang="en-US"/>
          </a:p>
        </p:txBody>
      </p:sp>
      <p:sp>
        <p:nvSpPr>
          <p:cNvPr id="13360" name="Freeform 47">
            <a:extLst>
              <a:ext uri="{FF2B5EF4-FFF2-40B4-BE49-F238E27FC236}">
                <a16:creationId xmlns:a16="http://schemas.microsoft.com/office/drawing/2014/main" id="{6AF7779F-AD1D-B04F-A717-C6D4C2A6E434}"/>
              </a:ext>
            </a:extLst>
          </p:cNvPr>
          <p:cNvSpPr>
            <a:spLocks/>
          </p:cNvSpPr>
          <p:nvPr/>
        </p:nvSpPr>
        <p:spPr bwMode="auto">
          <a:xfrm>
            <a:off x="3933170" y="4562573"/>
            <a:ext cx="1293812" cy="609600"/>
          </a:xfrm>
          <a:custGeom>
            <a:avLst/>
            <a:gdLst>
              <a:gd name="T0" fmla="*/ 5034047 w 1631"/>
              <a:gd name="T1" fmla="*/ 425906406 h 768"/>
              <a:gd name="T2" fmla="*/ 204511141 w 1631"/>
              <a:gd name="T3" fmla="*/ 29611638 h 768"/>
              <a:gd name="T4" fmla="*/ 217097053 w 1631"/>
              <a:gd name="T5" fmla="*/ 13861256 h 768"/>
              <a:gd name="T6" fmla="*/ 227165147 w 1631"/>
              <a:gd name="T7" fmla="*/ 6300788 h 768"/>
              <a:gd name="T8" fmla="*/ 248560244 w 1631"/>
              <a:gd name="T9" fmla="*/ 3150394 h 768"/>
              <a:gd name="T10" fmla="*/ 264291443 w 1631"/>
              <a:gd name="T11" fmla="*/ 0 h 768"/>
              <a:gd name="T12" fmla="*/ 785953903 w 1631"/>
              <a:gd name="T13" fmla="*/ 0 h 768"/>
              <a:gd name="T14" fmla="*/ 802944011 w 1631"/>
              <a:gd name="T15" fmla="*/ 0 h 768"/>
              <a:gd name="T16" fmla="*/ 815529129 w 1631"/>
              <a:gd name="T17" fmla="*/ 3150394 h 768"/>
              <a:gd name="T18" fmla="*/ 830002213 w 1631"/>
              <a:gd name="T19" fmla="*/ 8820944 h 768"/>
              <a:gd name="T20" fmla="*/ 843846239 w 1631"/>
              <a:gd name="T21" fmla="*/ 18901569 h 768"/>
              <a:gd name="T22" fmla="*/ 855802299 w 1631"/>
              <a:gd name="T23" fmla="*/ 35282188 h 768"/>
              <a:gd name="T24" fmla="*/ 1026333226 w 1631"/>
              <a:gd name="T25" fmla="*/ 425906406 h 768"/>
              <a:gd name="T26" fmla="*/ 1026333226 w 1631"/>
              <a:gd name="T27" fmla="*/ 442917263 h 768"/>
              <a:gd name="T28" fmla="*/ 1020040270 w 1631"/>
              <a:gd name="T29" fmla="*/ 461818831 h 768"/>
              <a:gd name="T30" fmla="*/ 1011231084 w 1631"/>
              <a:gd name="T31" fmla="*/ 474419613 h 768"/>
              <a:gd name="T32" fmla="*/ 992353011 w 1631"/>
              <a:gd name="T33" fmla="*/ 483870000 h 768"/>
              <a:gd name="T34" fmla="*/ 40902228 w 1631"/>
              <a:gd name="T35" fmla="*/ 483870000 h 768"/>
              <a:gd name="T36" fmla="*/ 19507131 w 1631"/>
              <a:gd name="T37" fmla="*/ 477570006 h 768"/>
              <a:gd name="T38" fmla="*/ 11327003 w 1631"/>
              <a:gd name="T39" fmla="*/ 467489381 h 768"/>
              <a:gd name="T40" fmla="*/ 5034047 w 1631"/>
              <a:gd name="T41" fmla="*/ 459928913 h 768"/>
              <a:gd name="T42" fmla="*/ 0 w 1631"/>
              <a:gd name="T43" fmla="*/ 446697894 h 768"/>
              <a:gd name="T44" fmla="*/ 6292956 w 1631"/>
              <a:gd name="T45" fmla="*/ 425906406 h 768"/>
              <a:gd name="T46" fmla="*/ 5034047 w 1631"/>
              <a:gd name="T47" fmla="*/ 425906406 h 7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631" h="768">
                <a:moveTo>
                  <a:pt x="8" y="676"/>
                </a:moveTo>
                <a:lnTo>
                  <a:pt x="325" y="47"/>
                </a:lnTo>
                <a:lnTo>
                  <a:pt x="345" y="22"/>
                </a:lnTo>
                <a:lnTo>
                  <a:pt x="361" y="10"/>
                </a:lnTo>
                <a:lnTo>
                  <a:pt x="395" y="5"/>
                </a:lnTo>
                <a:lnTo>
                  <a:pt x="420" y="0"/>
                </a:lnTo>
                <a:lnTo>
                  <a:pt x="1249" y="0"/>
                </a:lnTo>
                <a:lnTo>
                  <a:pt x="1276" y="0"/>
                </a:lnTo>
                <a:lnTo>
                  <a:pt x="1296" y="5"/>
                </a:lnTo>
                <a:lnTo>
                  <a:pt x="1319" y="14"/>
                </a:lnTo>
                <a:lnTo>
                  <a:pt x="1341" y="30"/>
                </a:lnTo>
                <a:lnTo>
                  <a:pt x="1360" y="56"/>
                </a:lnTo>
                <a:lnTo>
                  <a:pt x="1631" y="676"/>
                </a:lnTo>
                <a:lnTo>
                  <a:pt x="1631" y="703"/>
                </a:lnTo>
                <a:lnTo>
                  <a:pt x="1621" y="733"/>
                </a:lnTo>
                <a:lnTo>
                  <a:pt x="1607" y="753"/>
                </a:lnTo>
                <a:lnTo>
                  <a:pt x="1577" y="768"/>
                </a:lnTo>
                <a:lnTo>
                  <a:pt x="65" y="768"/>
                </a:lnTo>
                <a:lnTo>
                  <a:pt x="31" y="758"/>
                </a:lnTo>
                <a:lnTo>
                  <a:pt x="18" y="742"/>
                </a:lnTo>
                <a:lnTo>
                  <a:pt x="8" y="730"/>
                </a:lnTo>
                <a:lnTo>
                  <a:pt x="0" y="709"/>
                </a:lnTo>
                <a:lnTo>
                  <a:pt x="10" y="676"/>
                </a:lnTo>
                <a:lnTo>
                  <a:pt x="8" y="676"/>
                </a:lnTo>
                <a:close/>
              </a:path>
            </a:pathLst>
          </a:custGeom>
          <a:blipFill dpi="0" rotWithShape="0">
            <a:blip r:embed="rId3"/>
            <a:srcRect/>
            <a:tile tx="0" ty="0" sx="100000" sy="100000" flip="none" algn="tl"/>
          </a:blipFill>
          <a:ln w="1588">
            <a:solidFill>
              <a:srgbClr val="000000"/>
            </a:solidFill>
            <a:prstDash val="solid"/>
            <a:round/>
            <a:headEnd/>
            <a:tailEnd/>
          </a:ln>
        </p:spPr>
        <p:txBody>
          <a:bodyPr/>
          <a:lstStyle/>
          <a:p>
            <a:endParaRPr lang="en-US"/>
          </a:p>
        </p:txBody>
      </p:sp>
      <p:sp>
        <p:nvSpPr>
          <p:cNvPr id="13361" name="Freeform 48">
            <a:extLst>
              <a:ext uri="{FF2B5EF4-FFF2-40B4-BE49-F238E27FC236}">
                <a16:creationId xmlns:a16="http://schemas.microsoft.com/office/drawing/2014/main" id="{F3EE0481-E889-0E04-4349-863833E9401E}"/>
              </a:ext>
            </a:extLst>
          </p:cNvPr>
          <p:cNvSpPr>
            <a:spLocks/>
          </p:cNvSpPr>
          <p:nvPr/>
        </p:nvSpPr>
        <p:spPr bwMode="auto">
          <a:xfrm>
            <a:off x="3661707" y="5192811"/>
            <a:ext cx="1803400" cy="596900"/>
          </a:xfrm>
          <a:custGeom>
            <a:avLst/>
            <a:gdLst>
              <a:gd name="T0" fmla="*/ 5665675 w 2273"/>
              <a:gd name="T1" fmla="*/ 336073775 h 751"/>
              <a:gd name="T2" fmla="*/ 151706165 w 2273"/>
              <a:gd name="T3" fmla="*/ 46115493 h 751"/>
              <a:gd name="T4" fmla="*/ 164295849 w 2273"/>
              <a:gd name="T5" fmla="*/ 26532245 h 751"/>
              <a:gd name="T6" fmla="*/ 181291288 w 2273"/>
              <a:gd name="T7" fmla="*/ 10739431 h 751"/>
              <a:gd name="T8" fmla="*/ 203953194 w 2273"/>
              <a:gd name="T9" fmla="*/ 1894820 h 751"/>
              <a:gd name="T10" fmla="*/ 227244268 w 2273"/>
              <a:gd name="T11" fmla="*/ 0 h 751"/>
              <a:gd name="T12" fmla="*/ 1216164404 w 2273"/>
              <a:gd name="T13" fmla="*/ 0 h 751"/>
              <a:gd name="T14" fmla="*/ 1248268574 w 2273"/>
              <a:gd name="T15" fmla="*/ 6317125 h 751"/>
              <a:gd name="T16" fmla="*/ 1270929687 w 2273"/>
              <a:gd name="T17" fmla="*/ 17056557 h 751"/>
              <a:gd name="T18" fmla="*/ 1287925919 w 2273"/>
              <a:gd name="T19" fmla="*/ 39798367 h 751"/>
              <a:gd name="T20" fmla="*/ 1428300734 w 2273"/>
              <a:gd name="T21" fmla="*/ 358184509 h 751"/>
              <a:gd name="T22" fmla="*/ 1430818988 w 2273"/>
              <a:gd name="T23" fmla="*/ 385347831 h 751"/>
              <a:gd name="T24" fmla="*/ 1428930694 w 2273"/>
              <a:gd name="T25" fmla="*/ 411880075 h 751"/>
              <a:gd name="T26" fmla="*/ 1417600138 w 2273"/>
              <a:gd name="T27" fmla="*/ 438412320 h 751"/>
              <a:gd name="T28" fmla="*/ 1403751327 w 2273"/>
              <a:gd name="T29" fmla="*/ 456100748 h 751"/>
              <a:gd name="T30" fmla="*/ 1384866801 w 2273"/>
              <a:gd name="T31" fmla="*/ 469997947 h 751"/>
              <a:gd name="T32" fmla="*/ 1362834854 w 2273"/>
              <a:gd name="T33" fmla="*/ 474420253 h 751"/>
              <a:gd name="T34" fmla="*/ 93793461 w 2273"/>
              <a:gd name="T35" fmla="*/ 474420253 h 751"/>
              <a:gd name="T36" fmla="*/ 57912704 w 2273"/>
              <a:gd name="T37" fmla="*/ 468103128 h 751"/>
              <a:gd name="T38" fmla="*/ 32103376 w 2273"/>
              <a:gd name="T39" fmla="*/ 444097574 h 751"/>
              <a:gd name="T40" fmla="*/ 10701390 w 2273"/>
              <a:gd name="T41" fmla="*/ 413143818 h 751"/>
              <a:gd name="T42" fmla="*/ 1259127 w 2273"/>
              <a:gd name="T43" fmla="*/ 385347831 h 751"/>
              <a:gd name="T44" fmla="*/ 0 w 2273"/>
              <a:gd name="T45" fmla="*/ 369555017 h 751"/>
              <a:gd name="T46" fmla="*/ 1259127 w 2273"/>
              <a:gd name="T47" fmla="*/ 353762203 h 751"/>
              <a:gd name="T48" fmla="*/ 5665675 w 2273"/>
              <a:gd name="T49" fmla="*/ 336073775 h 75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273" h="751">
                <a:moveTo>
                  <a:pt x="9" y="532"/>
                </a:moveTo>
                <a:lnTo>
                  <a:pt x="241" y="73"/>
                </a:lnTo>
                <a:lnTo>
                  <a:pt x="261" y="42"/>
                </a:lnTo>
                <a:lnTo>
                  <a:pt x="288" y="17"/>
                </a:lnTo>
                <a:lnTo>
                  <a:pt x="324" y="3"/>
                </a:lnTo>
                <a:lnTo>
                  <a:pt x="361" y="0"/>
                </a:lnTo>
                <a:lnTo>
                  <a:pt x="1932" y="0"/>
                </a:lnTo>
                <a:lnTo>
                  <a:pt x="1983" y="10"/>
                </a:lnTo>
                <a:lnTo>
                  <a:pt x="2019" y="27"/>
                </a:lnTo>
                <a:lnTo>
                  <a:pt x="2046" y="63"/>
                </a:lnTo>
                <a:lnTo>
                  <a:pt x="2269" y="567"/>
                </a:lnTo>
                <a:lnTo>
                  <a:pt x="2273" y="610"/>
                </a:lnTo>
                <a:lnTo>
                  <a:pt x="2270" y="652"/>
                </a:lnTo>
                <a:lnTo>
                  <a:pt x="2252" y="694"/>
                </a:lnTo>
                <a:lnTo>
                  <a:pt x="2230" y="722"/>
                </a:lnTo>
                <a:lnTo>
                  <a:pt x="2200" y="744"/>
                </a:lnTo>
                <a:lnTo>
                  <a:pt x="2165" y="751"/>
                </a:lnTo>
                <a:lnTo>
                  <a:pt x="149" y="751"/>
                </a:lnTo>
                <a:lnTo>
                  <a:pt x="92" y="741"/>
                </a:lnTo>
                <a:lnTo>
                  <a:pt x="51" y="703"/>
                </a:lnTo>
                <a:lnTo>
                  <a:pt x="17" y="654"/>
                </a:lnTo>
                <a:lnTo>
                  <a:pt x="2" y="610"/>
                </a:lnTo>
                <a:lnTo>
                  <a:pt x="0" y="585"/>
                </a:lnTo>
                <a:lnTo>
                  <a:pt x="2" y="560"/>
                </a:lnTo>
                <a:lnTo>
                  <a:pt x="9" y="532"/>
                </a:lnTo>
                <a:close/>
              </a:path>
            </a:pathLst>
          </a:custGeom>
          <a:solidFill>
            <a:srgbClr val="FF0000"/>
          </a:solidFill>
          <a:ln w="1588">
            <a:solidFill>
              <a:srgbClr val="000000"/>
            </a:solidFill>
            <a:prstDash val="solid"/>
            <a:round/>
            <a:headEnd/>
            <a:tailEnd/>
          </a:ln>
        </p:spPr>
        <p:txBody>
          <a:bodyPr/>
          <a:lstStyle/>
          <a:p>
            <a:endParaRPr lang="en-US"/>
          </a:p>
        </p:txBody>
      </p:sp>
      <p:sp>
        <p:nvSpPr>
          <p:cNvPr id="13362" name="Freeform 49">
            <a:extLst>
              <a:ext uri="{FF2B5EF4-FFF2-40B4-BE49-F238E27FC236}">
                <a16:creationId xmlns:a16="http://schemas.microsoft.com/office/drawing/2014/main" id="{0FC0A9E4-9AA8-84B0-540B-5DC03CD964E8}"/>
              </a:ext>
            </a:extLst>
          </p:cNvPr>
          <p:cNvSpPr>
            <a:spLocks/>
          </p:cNvSpPr>
          <p:nvPr/>
        </p:nvSpPr>
        <p:spPr bwMode="auto">
          <a:xfrm>
            <a:off x="5676246" y="2902048"/>
            <a:ext cx="447675" cy="254000"/>
          </a:xfrm>
          <a:custGeom>
            <a:avLst/>
            <a:gdLst>
              <a:gd name="T0" fmla="*/ 354713107 w 565"/>
              <a:gd name="T1" fmla="*/ 35727736 h 318"/>
              <a:gd name="T2" fmla="*/ 323950308 w 565"/>
              <a:gd name="T3" fmla="*/ 33813151 h 318"/>
              <a:gd name="T4" fmla="*/ 294443375 w 565"/>
              <a:gd name="T5" fmla="*/ 35727736 h 318"/>
              <a:gd name="T6" fmla="*/ 266191517 w 565"/>
              <a:gd name="T7" fmla="*/ 46573057 h 318"/>
              <a:gd name="T8" fmla="*/ 241707260 w 565"/>
              <a:gd name="T9" fmla="*/ 59332962 h 318"/>
              <a:gd name="T10" fmla="*/ 217850540 w 565"/>
              <a:gd name="T11" fmla="*/ 82300792 h 318"/>
              <a:gd name="T12" fmla="*/ 200271571 w 565"/>
              <a:gd name="T13" fmla="*/ 104630428 h 318"/>
              <a:gd name="T14" fmla="*/ 187087740 w 565"/>
              <a:gd name="T15" fmla="*/ 132064025 h 318"/>
              <a:gd name="T16" fmla="*/ 286909757 w 565"/>
              <a:gd name="T17" fmla="*/ 202880503 h 318"/>
              <a:gd name="T18" fmla="*/ 72826026 w 565"/>
              <a:gd name="T19" fmla="*/ 202880503 h 318"/>
              <a:gd name="T20" fmla="*/ 0 w 565"/>
              <a:gd name="T21" fmla="*/ 0 h 318"/>
              <a:gd name="T22" fmla="*/ 101077884 w 565"/>
              <a:gd name="T23" fmla="*/ 69540887 h 318"/>
              <a:gd name="T24" fmla="*/ 107355634 w 565"/>
              <a:gd name="T25" fmla="*/ 65075119 h 318"/>
              <a:gd name="T26" fmla="*/ 137490897 w 565"/>
              <a:gd name="T27" fmla="*/ 42745484 h 318"/>
              <a:gd name="T28" fmla="*/ 169508771 w 565"/>
              <a:gd name="T29" fmla="*/ 26157208 h 318"/>
              <a:gd name="T30" fmla="*/ 206550114 w 565"/>
              <a:gd name="T31" fmla="*/ 18502063 h 318"/>
              <a:gd name="T32" fmla="*/ 244846531 w 565"/>
              <a:gd name="T33" fmla="*/ 13398101 h 318"/>
              <a:gd name="T34" fmla="*/ 281887081 w 565"/>
              <a:gd name="T35" fmla="*/ 15311887 h 318"/>
              <a:gd name="T36" fmla="*/ 321439366 w 565"/>
              <a:gd name="T37" fmla="*/ 21053245 h 318"/>
              <a:gd name="T38" fmla="*/ 354713107 w 565"/>
              <a:gd name="T39" fmla="*/ 35727736 h 31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65" h="318">
                <a:moveTo>
                  <a:pt x="565" y="56"/>
                </a:moveTo>
                <a:lnTo>
                  <a:pt x="516" y="53"/>
                </a:lnTo>
                <a:lnTo>
                  <a:pt x="469" y="56"/>
                </a:lnTo>
                <a:lnTo>
                  <a:pt x="424" y="73"/>
                </a:lnTo>
                <a:lnTo>
                  <a:pt x="385" y="93"/>
                </a:lnTo>
                <a:lnTo>
                  <a:pt x="347" y="129"/>
                </a:lnTo>
                <a:lnTo>
                  <a:pt x="319" y="164"/>
                </a:lnTo>
                <a:lnTo>
                  <a:pt x="298" y="207"/>
                </a:lnTo>
                <a:lnTo>
                  <a:pt x="457" y="318"/>
                </a:lnTo>
                <a:lnTo>
                  <a:pt x="116" y="318"/>
                </a:lnTo>
                <a:lnTo>
                  <a:pt x="0" y="0"/>
                </a:lnTo>
                <a:lnTo>
                  <a:pt x="161" y="109"/>
                </a:lnTo>
                <a:lnTo>
                  <a:pt x="171" y="102"/>
                </a:lnTo>
                <a:lnTo>
                  <a:pt x="219" y="67"/>
                </a:lnTo>
                <a:lnTo>
                  <a:pt x="270" y="41"/>
                </a:lnTo>
                <a:lnTo>
                  <a:pt x="329" y="29"/>
                </a:lnTo>
                <a:lnTo>
                  <a:pt x="390" y="21"/>
                </a:lnTo>
                <a:lnTo>
                  <a:pt x="449" y="24"/>
                </a:lnTo>
                <a:lnTo>
                  <a:pt x="512" y="33"/>
                </a:lnTo>
                <a:lnTo>
                  <a:pt x="565" y="56"/>
                </a:lnTo>
                <a:close/>
              </a:path>
            </a:pathLst>
          </a:custGeom>
          <a:solidFill>
            <a:srgbClr val="000000"/>
          </a:solidFill>
          <a:ln w="1588">
            <a:solidFill>
              <a:srgbClr val="000000"/>
            </a:solidFill>
            <a:prstDash val="solid"/>
            <a:round/>
            <a:headEnd/>
            <a:tailEnd/>
          </a:ln>
        </p:spPr>
        <p:txBody>
          <a:bodyPr/>
          <a:lstStyle/>
          <a:p>
            <a:endParaRPr lang="en-US"/>
          </a:p>
        </p:txBody>
      </p:sp>
      <p:sp>
        <p:nvSpPr>
          <p:cNvPr id="13363" name="Freeform 50">
            <a:extLst>
              <a:ext uri="{FF2B5EF4-FFF2-40B4-BE49-F238E27FC236}">
                <a16:creationId xmlns:a16="http://schemas.microsoft.com/office/drawing/2014/main" id="{0A4DAEAE-383C-0C24-2A75-2D223D583A99}"/>
              </a:ext>
            </a:extLst>
          </p:cNvPr>
          <p:cNvSpPr>
            <a:spLocks/>
          </p:cNvSpPr>
          <p:nvPr/>
        </p:nvSpPr>
        <p:spPr bwMode="auto">
          <a:xfrm>
            <a:off x="6017558" y="3071912"/>
            <a:ext cx="309563" cy="187325"/>
          </a:xfrm>
          <a:custGeom>
            <a:avLst/>
            <a:gdLst>
              <a:gd name="T0" fmla="*/ 0 w 390"/>
              <a:gd name="T1" fmla="*/ 121822901 h 237"/>
              <a:gd name="T2" fmla="*/ 20161283 w 390"/>
              <a:gd name="T3" fmla="*/ 123696942 h 237"/>
              <a:gd name="T4" fmla="*/ 40952804 w 390"/>
              <a:gd name="T5" fmla="*/ 121822901 h 237"/>
              <a:gd name="T6" fmla="*/ 61744325 w 390"/>
              <a:gd name="T7" fmla="*/ 114325949 h 237"/>
              <a:gd name="T8" fmla="*/ 78755208 w 390"/>
              <a:gd name="T9" fmla="*/ 101831293 h 237"/>
              <a:gd name="T10" fmla="*/ 94506409 w 390"/>
              <a:gd name="T11" fmla="*/ 88087803 h 237"/>
              <a:gd name="T12" fmla="*/ 105846733 w 390"/>
              <a:gd name="T13" fmla="*/ 69345028 h 237"/>
              <a:gd name="T14" fmla="*/ 117187852 w 390"/>
              <a:gd name="T15" fmla="*/ 51228250 h 237"/>
              <a:gd name="T16" fmla="*/ 47252808 w 390"/>
              <a:gd name="T17" fmla="*/ 0 h 237"/>
              <a:gd name="T18" fmla="*/ 194052345 w 390"/>
              <a:gd name="T19" fmla="*/ 0 h 237"/>
              <a:gd name="T20" fmla="*/ 245716028 w 390"/>
              <a:gd name="T21" fmla="*/ 148061838 h 237"/>
              <a:gd name="T22" fmla="*/ 176411222 w 390"/>
              <a:gd name="T23" fmla="*/ 96833588 h 237"/>
              <a:gd name="T24" fmla="*/ 172631379 w 390"/>
              <a:gd name="T25" fmla="*/ 99957252 h 237"/>
              <a:gd name="T26" fmla="*/ 149949936 w 390"/>
              <a:gd name="T27" fmla="*/ 116200780 h 237"/>
              <a:gd name="T28" fmla="*/ 125378571 w 390"/>
              <a:gd name="T29" fmla="*/ 129319853 h 237"/>
              <a:gd name="T30" fmla="*/ 101436651 w 390"/>
              <a:gd name="T31" fmla="*/ 135567182 h 237"/>
              <a:gd name="T32" fmla="*/ 74345126 w 390"/>
              <a:gd name="T33" fmla="*/ 140564886 h 237"/>
              <a:gd name="T34" fmla="*/ 50403206 w 390"/>
              <a:gd name="T35" fmla="*/ 139315262 h 237"/>
              <a:gd name="T36" fmla="*/ 22681443 w 390"/>
              <a:gd name="T37" fmla="*/ 132443517 h 237"/>
              <a:gd name="T38" fmla="*/ 0 w 390"/>
              <a:gd name="T39" fmla="*/ 121822901 h 23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0" h="237">
                <a:moveTo>
                  <a:pt x="0" y="195"/>
                </a:moveTo>
                <a:lnTo>
                  <a:pt x="32" y="198"/>
                </a:lnTo>
                <a:lnTo>
                  <a:pt x="65" y="195"/>
                </a:lnTo>
                <a:lnTo>
                  <a:pt x="98" y="183"/>
                </a:lnTo>
                <a:lnTo>
                  <a:pt x="125" y="163"/>
                </a:lnTo>
                <a:lnTo>
                  <a:pt x="150" y="141"/>
                </a:lnTo>
                <a:lnTo>
                  <a:pt x="168" y="111"/>
                </a:lnTo>
                <a:lnTo>
                  <a:pt x="186" y="82"/>
                </a:lnTo>
                <a:lnTo>
                  <a:pt x="75" y="0"/>
                </a:lnTo>
                <a:lnTo>
                  <a:pt x="308" y="0"/>
                </a:lnTo>
                <a:lnTo>
                  <a:pt x="390" y="237"/>
                </a:lnTo>
                <a:lnTo>
                  <a:pt x="280" y="155"/>
                </a:lnTo>
                <a:lnTo>
                  <a:pt x="274" y="160"/>
                </a:lnTo>
                <a:lnTo>
                  <a:pt x="238" y="186"/>
                </a:lnTo>
                <a:lnTo>
                  <a:pt x="199" y="207"/>
                </a:lnTo>
                <a:lnTo>
                  <a:pt x="161" y="217"/>
                </a:lnTo>
                <a:lnTo>
                  <a:pt x="118" y="225"/>
                </a:lnTo>
                <a:lnTo>
                  <a:pt x="80" y="223"/>
                </a:lnTo>
                <a:lnTo>
                  <a:pt x="36" y="212"/>
                </a:lnTo>
                <a:lnTo>
                  <a:pt x="0" y="195"/>
                </a:lnTo>
                <a:close/>
              </a:path>
            </a:pathLst>
          </a:custGeom>
          <a:solidFill>
            <a:srgbClr val="000000"/>
          </a:solidFill>
          <a:ln w="1588">
            <a:solidFill>
              <a:srgbClr val="000000"/>
            </a:solidFill>
            <a:prstDash val="solid"/>
            <a:round/>
            <a:headEnd/>
            <a:tailEnd/>
          </a:ln>
        </p:spPr>
        <p:txBody>
          <a:bodyPr/>
          <a:lstStyle/>
          <a:p>
            <a:endParaRPr lang="en-US"/>
          </a:p>
        </p:txBody>
      </p:sp>
      <p:sp>
        <p:nvSpPr>
          <p:cNvPr id="13364" name="Rectangle 51">
            <a:extLst>
              <a:ext uri="{FF2B5EF4-FFF2-40B4-BE49-F238E27FC236}">
                <a16:creationId xmlns:a16="http://schemas.microsoft.com/office/drawing/2014/main" id="{8BB37ED5-4DCB-A6C7-A78F-8748618D335E}"/>
              </a:ext>
            </a:extLst>
          </p:cNvPr>
          <p:cNvSpPr>
            <a:spLocks noChangeArrowheads="1"/>
          </p:cNvSpPr>
          <p:nvPr/>
        </p:nvSpPr>
        <p:spPr bwMode="auto">
          <a:xfrm>
            <a:off x="5130145" y="3373537"/>
            <a:ext cx="863600"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dirty="0" err="1">
                <a:solidFill>
                  <a:srgbClr val="000000"/>
                </a:solidFill>
              </a:rPr>
              <a:t>Prod'n</a:t>
            </a:r>
            <a:r>
              <a:rPr lang="en-US" altLang="en-US" sz="1100" dirty="0">
                <a:solidFill>
                  <a:srgbClr val="000000"/>
                </a:solidFill>
              </a:rPr>
              <a:t> </a:t>
            </a:r>
            <a:r>
              <a:rPr lang="en-US" altLang="en-US" sz="1100" dirty="0" err="1">
                <a:solidFill>
                  <a:srgbClr val="000000"/>
                </a:solidFill>
              </a:rPr>
              <a:t>Mgmnt</a:t>
            </a:r>
            <a:endParaRPr lang="en-US" altLang="en-US" sz="2400" dirty="0"/>
          </a:p>
        </p:txBody>
      </p:sp>
      <p:sp>
        <p:nvSpPr>
          <p:cNvPr id="13365" name="Rectangle 52">
            <a:extLst>
              <a:ext uri="{FF2B5EF4-FFF2-40B4-BE49-F238E27FC236}">
                <a16:creationId xmlns:a16="http://schemas.microsoft.com/office/drawing/2014/main" id="{FCF56B19-E245-1AD1-16DB-6D1FDC944C4F}"/>
              </a:ext>
            </a:extLst>
          </p:cNvPr>
          <p:cNvSpPr>
            <a:spLocks noChangeArrowheads="1"/>
          </p:cNvSpPr>
          <p:nvPr/>
        </p:nvSpPr>
        <p:spPr bwMode="auto">
          <a:xfrm>
            <a:off x="5149196" y="3591024"/>
            <a:ext cx="763029"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dirty="0">
                <a:solidFill>
                  <a:srgbClr val="000000"/>
                </a:solidFill>
              </a:rPr>
              <a:t>Applications</a:t>
            </a:r>
            <a:endParaRPr lang="en-US" altLang="en-US" sz="2400" dirty="0"/>
          </a:p>
        </p:txBody>
      </p:sp>
      <p:sp>
        <p:nvSpPr>
          <p:cNvPr id="13366" name="Rectangle 53">
            <a:extLst>
              <a:ext uri="{FF2B5EF4-FFF2-40B4-BE49-F238E27FC236}">
                <a16:creationId xmlns:a16="http://schemas.microsoft.com/office/drawing/2014/main" id="{503168F5-186F-FD48-7B37-4E129399E3EA}"/>
              </a:ext>
            </a:extLst>
          </p:cNvPr>
          <p:cNvSpPr>
            <a:spLocks noChangeArrowheads="1"/>
          </p:cNvSpPr>
          <p:nvPr/>
        </p:nvSpPr>
        <p:spPr bwMode="auto">
          <a:xfrm>
            <a:off x="3939520" y="5388073"/>
            <a:ext cx="134011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dirty="0">
                <a:solidFill>
                  <a:srgbClr val="000000"/>
                </a:solidFill>
              </a:rPr>
              <a:t>Control &amp; Interlocks</a:t>
            </a:r>
            <a:endParaRPr lang="en-US" altLang="en-US" sz="2400" dirty="0"/>
          </a:p>
        </p:txBody>
      </p:sp>
      <p:sp>
        <p:nvSpPr>
          <p:cNvPr id="13367" name="Rectangle 54">
            <a:extLst>
              <a:ext uri="{FF2B5EF4-FFF2-40B4-BE49-F238E27FC236}">
                <a16:creationId xmlns:a16="http://schemas.microsoft.com/office/drawing/2014/main" id="{3A52D89D-BF04-51C6-530C-EAE2D7A1D904}"/>
              </a:ext>
            </a:extLst>
          </p:cNvPr>
          <p:cNvSpPr>
            <a:spLocks noChangeArrowheads="1"/>
          </p:cNvSpPr>
          <p:nvPr/>
        </p:nvSpPr>
        <p:spPr bwMode="auto">
          <a:xfrm>
            <a:off x="4268133" y="4635599"/>
            <a:ext cx="660437"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300" dirty="0">
                <a:solidFill>
                  <a:srgbClr val="000000"/>
                </a:solidFill>
              </a:rPr>
              <a:t>Operator</a:t>
            </a:r>
            <a:endParaRPr lang="en-US" altLang="en-US" sz="2400" dirty="0"/>
          </a:p>
        </p:txBody>
      </p:sp>
      <p:sp>
        <p:nvSpPr>
          <p:cNvPr id="13368" name="Rectangle 55">
            <a:extLst>
              <a:ext uri="{FF2B5EF4-FFF2-40B4-BE49-F238E27FC236}">
                <a16:creationId xmlns:a16="http://schemas.microsoft.com/office/drawing/2014/main" id="{81E95B4E-8CDC-A37A-5012-DCD7BFB894D6}"/>
              </a:ext>
            </a:extLst>
          </p:cNvPr>
          <p:cNvSpPr>
            <a:spLocks noChangeArrowheads="1"/>
          </p:cNvSpPr>
          <p:nvPr/>
        </p:nvSpPr>
        <p:spPr bwMode="auto">
          <a:xfrm>
            <a:off x="4266546" y="4900712"/>
            <a:ext cx="650819"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300" dirty="0">
                <a:solidFill>
                  <a:srgbClr val="000000"/>
                </a:solidFill>
              </a:rPr>
              <a:t>Interface</a:t>
            </a:r>
            <a:endParaRPr lang="en-US" altLang="en-US" sz="2400" dirty="0"/>
          </a:p>
        </p:txBody>
      </p:sp>
      <p:sp>
        <p:nvSpPr>
          <p:cNvPr id="13369" name="Rectangle 56">
            <a:extLst>
              <a:ext uri="{FF2B5EF4-FFF2-40B4-BE49-F238E27FC236}">
                <a16:creationId xmlns:a16="http://schemas.microsoft.com/office/drawing/2014/main" id="{5BEECBCA-6EF8-BA04-8A6F-AF4BD0F0CDF5}"/>
              </a:ext>
            </a:extLst>
          </p:cNvPr>
          <p:cNvSpPr>
            <a:spLocks noChangeArrowheads="1"/>
          </p:cNvSpPr>
          <p:nvPr/>
        </p:nvSpPr>
        <p:spPr bwMode="auto">
          <a:xfrm>
            <a:off x="4420533" y="4281586"/>
            <a:ext cx="432619"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dirty="0" err="1">
                <a:solidFill>
                  <a:srgbClr val="000000"/>
                </a:solidFill>
              </a:rPr>
              <a:t>Suprv</a:t>
            </a:r>
            <a:r>
              <a:rPr lang="en-US" altLang="en-US" sz="1200" dirty="0">
                <a:solidFill>
                  <a:srgbClr val="000000"/>
                </a:solidFill>
              </a:rPr>
              <a:t>.</a:t>
            </a:r>
            <a:endParaRPr lang="en-US" altLang="en-US" sz="2400" dirty="0"/>
          </a:p>
        </p:txBody>
      </p:sp>
      <p:sp>
        <p:nvSpPr>
          <p:cNvPr id="13370" name="Freeform 57">
            <a:extLst>
              <a:ext uri="{FF2B5EF4-FFF2-40B4-BE49-F238E27FC236}">
                <a16:creationId xmlns:a16="http://schemas.microsoft.com/office/drawing/2014/main" id="{8BCC242E-5EA2-56ED-F97C-295685B54893}"/>
              </a:ext>
            </a:extLst>
          </p:cNvPr>
          <p:cNvSpPr>
            <a:spLocks/>
          </p:cNvSpPr>
          <p:nvPr/>
        </p:nvSpPr>
        <p:spPr bwMode="auto">
          <a:xfrm>
            <a:off x="5931833" y="2521048"/>
            <a:ext cx="1344613" cy="895350"/>
          </a:xfrm>
          <a:custGeom>
            <a:avLst/>
            <a:gdLst>
              <a:gd name="T0" fmla="*/ 1041424610 w 1693"/>
              <a:gd name="T1" fmla="*/ 88678509 h 1129"/>
              <a:gd name="T2" fmla="*/ 1043947844 w 1693"/>
              <a:gd name="T3" fmla="*/ 88678509 h 1129"/>
              <a:gd name="T4" fmla="*/ 1043947844 w 1693"/>
              <a:gd name="T5" fmla="*/ 90565168 h 1129"/>
              <a:gd name="T6" fmla="*/ 1046471078 w 1693"/>
              <a:gd name="T7" fmla="*/ 90565168 h 1129"/>
              <a:gd name="T8" fmla="*/ 570859301 w 1693"/>
              <a:gd name="T9" fmla="*/ 683010888 h 1129"/>
              <a:gd name="T10" fmla="*/ 572751925 w 1693"/>
              <a:gd name="T11" fmla="*/ 683010888 h 1129"/>
              <a:gd name="T12" fmla="*/ 566444237 w 1693"/>
              <a:gd name="T13" fmla="*/ 689299750 h 1129"/>
              <a:gd name="T14" fmla="*/ 548150988 w 1693"/>
              <a:gd name="T15" fmla="*/ 701878267 h 1129"/>
              <a:gd name="T16" fmla="*/ 524181454 w 1693"/>
              <a:gd name="T17" fmla="*/ 708167923 h 1129"/>
              <a:gd name="T18" fmla="*/ 498949906 w 1693"/>
              <a:gd name="T19" fmla="*/ 710054581 h 1129"/>
              <a:gd name="T20" fmla="*/ 474980373 w 1693"/>
              <a:gd name="T21" fmla="*/ 705652378 h 1129"/>
              <a:gd name="T22" fmla="*/ 454164683 w 1693"/>
              <a:gd name="T23" fmla="*/ 696218291 h 1129"/>
              <a:gd name="T24" fmla="*/ 437764058 w 1693"/>
              <a:gd name="T25" fmla="*/ 682382001 h 1129"/>
              <a:gd name="T26" fmla="*/ 434610214 w 1693"/>
              <a:gd name="T27" fmla="*/ 683010888 h 1129"/>
              <a:gd name="T28" fmla="*/ 12615377 w 1693"/>
              <a:gd name="T29" fmla="*/ 86791058 h 1129"/>
              <a:gd name="T30" fmla="*/ 6938298 w 1693"/>
              <a:gd name="T31" fmla="*/ 78615537 h 1129"/>
              <a:gd name="T32" fmla="*/ 0 w 1693"/>
              <a:gd name="T33" fmla="*/ 60377043 h 1129"/>
              <a:gd name="T34" fmla="*/ 1261220 w 1693"/>
              <a:gd name="T35" fmla="*/ 44024415 h 1129"/>
              <a:gd name="T36" fmla="*/ 9461533 w 1693"/>
              <a:gd name="T37" fmla="*/ 27043694 h 1129"/>
              <a:gd name="T38" fmla="*/ 27123378 w 1693"/>
              <a:gd name="T39" fmla="*/ 13836290 h 1129"/>
              <a:gd name="T40" fmla="*/ 49201081 w 1693"/>
              <a:gd name="T41" fmla="*/ 5031090 h 1129"/>
              <a:gd name="T42" fmla="*/ 74432629 w 1693"/>
              <a:gd name="T43" fmla="*/ 0 h 1129"/>
              <a:gd name="T44" fmla="*/ 70648175 w 1693"/>
              <a:gd name="T45" fmla="*/ 628886 h 1129"/>
              <a:gd name="T46" fmla="*/ 987177060 w 1693"/>
              <a:gd name="T47" fmla="*/ 628886 h 1129"/>
              <a:gd name="T48" fmla="*/ 989069684 w 1693"/>
              <a:gd name="T49" fmla="*/ 0 h 1129"/>
              <a:gd name="T50" fmla="*/ 1013039218 w 1693"/>
              <a:gd name="T51" fmla="*/ 2515545 h 1129"/>
              <a:gd name="T52" fmla="*/ 1036378141 w 1693"/>
              <a:gd name="T53" fmla="*/ 11320745 h 1129"/>
              <a:gd name="T54" fmla="*/ 1052148156 w 1693"/>
              <a:gd name="T55" fmla="*/ 22641490 h 1129"/>
              <a:gd name="T56" fmla="*/ 1063501519 w 1693"/>
              <a:gd name="T57" fmla="*/ 38993325 h 1129"/>
              <a:gd name="T58" fmla="*/ 1067917377 w 1693"/>
              <a:gd name="T59" fmla="*/ 55345160 h 1129"/>
              <a:gd name="T60" fmla="*/ 1062240299 w 1693"/>
              <a:gd name="T61" fmla="*/ 72954768 h 1129"/>
              <a:gd name="T62" fmla="*/ 1048362908 w 1693"/>
              <a:gd name="T63" fmla="*/ 88049623 h 1129"/>
              <a:gd name="T64" fmla="*/ 1041424610 w 1693"/>
              <a:gd name="T65" fmla="*/ 88678509 h 112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693" h="1129">
                <a:moveTo>
                  <a:pt x="1651" y="141"/>
                </a:moveTo>
                <a:lnTo>
                  <a:pt x="1655" y="141"/>
                </a:lnTo>
                <a:lnTo>
                  <a:pt x="1655" y="144"/>
                </a:lnTo>
                <a:lnTo>
                  <a:pt x="1659" y="144"/>
                </a:lnTo>
                <a:lnTo>
                  <a:pt x="905" y="1086"/>
                </a:lnTo>
                <a:lnTo>
                  <a:pt x="908" y="1086"/>
                </a:lnTo>
                <a:lnTo>
                  <a:pt x="898" y="1096"/>
                </a:lnTo>
                <a:lnTo>
                  <a:pt x="869" y="1116"/>
                </a:lnTo>
                <a:lnTo>
                  <a:pt x="831" y="1126"/>
                </a:lnTo>
                <a:lnTo>
                  <a:pt x="791" y="1129"/>
                </a:lnTo>
                <a:lnTo>
                  <a:pt x="753" y="1122"/>
                </a:lnTo>
                <a:lnTo>
                  <a:pt x="720" y="1107"/>
                </a:lnTo>
                <a:lnTo>
                  <a:pt x="694" y="1085"/>
                </a:lnTo>
                <a:lnTo>
                  <a:pt x="689" y="1086"/>
                </a:lnTo>
                <a:lnTo>
                  <a:pt x="20" y="138"/>
                </a:lnTo>
                <a:lnTo>
                  <a:pt x="11" y="125"/>
                </a:lnTo>
                <a:lnTo>
                  <a:pt x="0" y="96"/>
                </a:lnTo>
                <a:lnTo>
                  <a:pt x="2" y="70"/>
                </a:lnTo>
                <a:lnTo>
                  <a:pt x="15" y="43"/>
                </a:lnTo>
                <a:lnTo>
                  <a:pt x="43" y="22"/>
                </a:lnTo>
                <a:lnTo>
                  <a:pt x="78" y="8"/>
                </a:lnTo>
                <a:lnTo>
                  <a:pt x="118" y="0"/>
                </a:lnTo>
                <a:lnTo>
                  <a:pt x="112" y="1"/>
                </a:lnTo>
                <a:lnTo>
                  <a:pt x="1565" y="1"/>
                </a:lnTo>
                <a:lnTo>
                  <a:pt x="1568" y="0"/>
                </a:lnTo>
                <a:lnTo>
                  <a:pt x="1606" y="4"/>
                </a:lnTo>
                <a:lnTo>
                  <a:pt x="1643" y="18"/>
                </a:lnTo>
                <a:lnTo>
                  <a:pt x="1668" y="36"/>
                </a:lnTo>
                <a:lnTo>
                  <a:pt x="1686" y="62"/>
                </a:lnTo>
                <a:lnTo>
                  <a:pt x="1693" y="88"/>
                </a:lnTo>
                <a:lnTo>
                  <a:pt x="1684" y="116"/>
                </a:lnTo>
                <a:lnTo>
                  <a:pt x="1662" y="140"/>
                </a:lnTo>
                <a:lnTo>
                  <a:pt x="1651" y="141"/>
                </a:lnTo>
                <a:close/>
              </a:path>
            </a:pathLst>
          </a:custGeom>
          <a:solidFill>
            <a:srgbClr val="00BEF7"/>
          </a:solidFill>
          <a:ln w="1588">
            <a:solidFill>
              <a:srgbClr val="000000"/>
            </a:solidFill>
            <a:prstDash val="solid"/>
            <a:round/>
            <a:headEnd/>
            <a:tailEnd/>
          </a:ln>
        </p:spPr>
        <p:txBody>
          <a:bodyPr/>
          <a:lstStyle/>
          <a:p>
            <a:endParaRPr lang="en-US"/>
          </a:p>
        </p:txBody>
      </p:sp>
      <p:sp>
        <p:nvSpPr>
          <p:cNvPr id="13371" name="Rectangle 58">
            <a:extLst>
              <a:ext uri="{FF2B5EF4-FFF2-40B4-BE49-F238E27FC236}">
                <a16:creationId xmlns:a16="http://schemas.microsoft.com/office/drawing/2014/main" id="{9806238A-6D47-7178-0FAA-EC40FD4729D1}"/>
              </a:ext>
            </a:extLst>
          </p:cNvPr>
          <p:cNvSpPr>
            <a:spLocks noChangeArrowheads="1"/>
          </p:cNvSpPr>
          <p:nvPr/>
        </p:nvSpPr>
        <p:spPr bwMode="auto">
          <a:xfrm>
            <a:off x="6304896" y="2881411"/>
            <a:ext cx="58990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dirty="0">
                <a:solidFill>
                  <a:srgbClr val="000000"/>
                </a:solidFill>
              </a:rPr>
              <a:t>Systems</a:t>
            </a:r>
            <a:endParaRPr lang="en-US" altLang="en-US" sz="2400" dirty="0"/>
          </a:p>
        </p:txBody>
      </p:sp>
      <p:sp>
        <p:nvSpPr>
          <p:cNvPr id="13372" name="Rectangle 59">
            <a:extLst>
              <a:ext uri="{FF2B5EF4-FFF2-40B4-BE49-F238E27FC236}">
                <a16:creationId xmlns:a16="http://schemas.microsoft.com/office/drawing/2014/main" id="{E424FD51-B43A-D4FC-E781-485F49166AC2}"/>
              </a:ext>
            </a:extLst>
          </p:cNvPr>
          <p:cNvSpPr>
            <a:spLocks noChangeArrowheads="1"/>
          </p:cNvSpPr>
          <p:nvPr/>
        </p:nvSpPr>
        <p:spPr bwMode="auto">
          <a:xfrm>
            <a:off x="6081058" y="2616298"/>
            <a:ext cx="1030731"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200" dirty="0">
                <a:solidFill>
                  <a:srgbClr val="000000"/>
                </a:solidFill>
              </a:rPr>
              <a:t>Local Business</a:t>
            </a:r>
            <a:endParaRPr lang="en-US" altLang="en-US" sz="2400" dirty="0"/>
          </a:p>
        </p:txBody>
      </p:sp>
      <p:sp>
        <p:nvSpPr>
          <p:cNvPr id="13373" name="Freeform 60">
            <a:extLst>
              <a:ext uri="{FF2B5EF4-FFF2-40B4-BE49-F238E27FC236}">
                <a16:creationId xmlns:a16="http://schemas.microsoft.com/office/drawing/2014/main" id="{3BEC1952-E671-DE9A-3AF0-97B4E5BF80A4}"/>
              </a:ext>
            </a:extLst>
          </p:cNvPr>
          <p:cNvSpPr>
            <a:spLocks/>
          </p:cNvSpPr>
          <p:nvPr/>
        </p:nvSpPr>
        <p:spPr bwMode="auto">
          <a:xfrm>
            <a:off x="4850745" y="3954562"/>
            <a:ext cx="741362" cy="454025"/>
          </a:xfrm>
          <a:custGeom>
            <a:avLst/>
            <a:gdLst>
              <a:gd name="T0" fmla="*/ 0 w 934"/>
              <a:gd name="T1" fmla="*/ 295661877 h 570"/>
              <a:gd name="T2" fmla="*/ 46622462 w 934"/>
              <a:gd name="T3" fmla="*/ 303275955 h 570"/>
              <a:gd name="T4" fmla="*/ 97025553 w 934"/>
              <a:gd name="T5" fmla="*/ 295661877 h 570"/>
              <a:gd name="T6" fmla="*/ 148058881 w 934"/>
              <a:gd name="T7" fmla="*/ 278531593 h 570"/>
              <a:gd name="T8" fmla="*/ 185861200 w 934"/>
              <a:gd name="T9" fmla="*/ 248076870 h 570"/>
              <a:gd name="T10" fmla="*/ 226183672 w 934"/>
              <a:gd name="T11" fmla="*/ 214450345 h 570"/>
              <a:gd name="T12" fmla="*/ 252645692 w 934"/>
              <a:gd name="T13" fmla="*/ 168134219 h 570"/>
              <a:gd name="T14" fmla="*/ 278476681 w 934"/>
              <a:gd name="T15" fmla="*/ 123721016 h 570"/>
              <a:gd name="T16" fmla="*/ 110886800 w 934"/>
              <a:gd name="T17" fmla="*/ 0 h 570"/>
              <a:gd name="T18" fmla="*/ 467488272 w 934"/>
              <a:gd name="T19" fmla="*/ 0 h 570"/>
              <a:gd name="T20" fmla="*/ 588455691 w 934"/>
              <a:gd name="T21" fmla="*/ 361646843 h 570"/>
              <a:gd name="T22" fmla="*/ 422125490 w 934"/>
              <a:gd name="T23" fmla="*/ 236022108 h 570"/>
              <a:gd name="T24" fmla="*/ 411414635 w 934"/>
              <a:gd name="T25" fmla="*/ 243635391 h 570"/>
              <a:gd name="T26" fmla="*/ 358491389 w 934"/>
              <a:gd name="T27" fmla="*/ 283607115 h 570"/>
              <a:gd name="T28" fmla="*/ 299898391 w 934"/>
              <a:gd name="T29" fmla="*/ 314695879 h 570"/>
              <a:gd name="T30" fmla="*/ 243194517 w 934"/>
              <a:gd name="T31" fmla="*/ 332461001 h 570"/>
              <a:gd name="T32" fmla="*/ 178930973 w 934"/>
              <a:gd name="T33" fmla="*/ 342612841 h 570"/>
              <a:gd name="T34" fmla="*/ 117186790 w 934"/>
              <a:gd name="T35" fmla="*/ 338806200 h 570"/>
              <a:gd name="T36" fmla="*/ 53553483 w 934"/>
              <a:gd name="T37" fmla="*/ 322944000 h 570"/>
              <a:gd name="T38" fmla="*/ 0 w 934"/>
              <a:gd name="T39" fmla="*/ 295661877 h 57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934" h="570">
                <a:moveTo>
                  <a:pt x="0" y="466"/>
                </a:moveTo>
                <a:lnTo>
                  <a:pt x="74" y="478"/>
                </a:lnTo>
                <a:lnTo>
                  <a:pt x="154" y="466"/>
                </a:lnTo>
                <a:lnTo>
                  <a:pt x="235" y="439"/>
                </a:lnTo>
                <a:lnTo>
                  <a:pt x="295" y="391"/>
                </a:lnTo>
                <a:lnTo>
                  <a:pt x="359" y="338"/>
                </a:lnTo>
                <a:lnTo>
                  <a:pt x="401" y="265"/>
                </a:lnTo>
                <a:lnTo>
                  <a:pt x="442" y="195"/>
                </a:lnTo>
                <a:lnTo>
                  <a:pt x="176" y="0"/>
                </a:lnTo>
                <a:lnTo>
                  <a:pt x="742" y="0"/>
                </a:lnTo>
                <a:lnTo>
                  <a:pt x="934" y="570"/>
                </a:lnTo>
                <a:lnTo>
                  <a:pt x="670" y="372"/>
                </a:lnTo>
                <a:lnTo>
                  <a:pt x="653" y="384"/>
                </a:lnTo>
                <a:lnTo>
                  <a:pt x="569" y="447"/>
                </a:lnTo>
                <a:lnTo>
                  <a:pt x="476" y="496"/>
                </a:lnTo>
                <a:lnTo>
                  <a:pt x="386" y="524"/>
                </a:lnTo>
                <a:lnTo>
                  <a:pt x="284" y="540"/>
                </a:lnTo>
                <a:lnTo>
                  <a:pt x="186" y="534"/>
                </a:lnTo>
                <a:lnTo>
                  <a:pt x="85" y="509"/>
                </a:lnTo>
                <a:lnTo>
                  <a:pt x="0" y="466"/>
                </a:lnTo>
                <a:close/>
              </a:path>
            </a:pathLst>
          </a:custGeom>
          <a:solidFill>
            <a:srgbClr val="000000"/>
          </a:solidFill>
          <a:ln w="1588">
            <a:solidFill>
              <a:srgbClr val="000000"/>
            </a:solidFill>
            <a:prstDash val="solid"/>
            <a:round/>
            <a:headEnd/>
            <a:tailEnd/>
          </a:ln>
        </p:spPr>
        <p:txBody>
          <a:bodyPr/>
          <a:lstStyle/>
          <a:p>
            <a:endParaRPr lang="en-US"/>
          </a:p>
        </p:txBody>
      </p:sp>
      <p:sp>
        <p:nvSpPr>
          <p:cNvPr id="13374" name="Freeform 61">
            <a:extLst>
              <a:ext uri="{FF2B5EF4-FFF2-40B4-BE49-F238E27FC236}">
                <a16:creationId xmlns:a16="http://schemas.microsoft.com/office/drawing/2014/main" id="{8FEB5FB6-3AE3-1AFD-A539-6B8DF61C7B59}"/>
              </a:ext>
            </a:extLst>
          </p:cNvPr>
          <p:cNvSpPr>
            <a:spLocks/>
          </p:cNvSpPr>
          <p:nvPr/>
        </p:nvSpPr>
        <p:spPr bwMode="auto">
          <a:xfrm>
            <a:off x="4490383" y="3602136"/>
            <a:ext cx="481013" cy="425450"/>
          </a:xfrm>
          <a:custGeom>
            <a:avLst/>
            <a:gdLst>
              <a:gd name="T0" fmla="*/ 380548530 w 608"/>
              <a:gd name="T1" fmla="*/ 4410075 h 536"/>
              <a:gd name="T2" fmla="*/ 348627621 w 608"/>
              <a:gd name="T3" fmla="*/ 13231019 h 536"/>
              <a:gd name="T4" fmla="*/ 317958296 w 608"/>
              <a:gd name="T5" fmla="*/ 30872113 h 536"/>
              <a:gd name="T6" fmla="*/ 292921885 w 608"/>
              <a:gd name="T7" fmla="*/ 56073675 h 536"/>
              <a:gd name="T8" fmla="*/ 272267599 w 608"/>
              <a:gd name="T9" fmla="*/ 85055075 h 536"/>
              <a:gd name="T10" fmla="*/ 255993853 w 608"/>
              <a:gd name="T11" fmla="*/ 122857419 h 536"/>
              <a:gd name="T12" fmla="*/ 247856980 w 608"/>
              <a:gd name="T13" fmla="*/ 161920238 h 536"/>
              <a:gd name="T14" fmla="*/ 245353814 w 608"/>
              <a:gd name="T15" fmla="*/ 199722581 h 536"/>
              <a:gd name="T16" fmla="*/ 375541406 w 608"/>
              <a:gd name="T17" fmla="*/ 244455156 h 536"/>
              <a:gd name="T18" fmla="*/ 152720045 w 608"/>
              <a:gd name="T19" fmla="*/ 337700938 h 536"/>
              <a:gd name="T20" fmla="*/ 0 w 608"/>
              <a:gd name="T21" fmla="*/ 115927188 h 536"/>
              <a:gd name="T22" fmla="*/ 128936009 w 608"/>
              <a:gd name="T23" fmla="*/ 159400081 h 536"/>
              <a:gd name="T24" fmla="*/ 136446299 w 608"/>
              <a:gd name="T25" fmla="*/ 149319456 h 536"/>
              <a:gd name="T26" fmla="*/ 158352961 w 608"/>
              <a:gd name="T27" fmla="*/ 109627194 h 536"/>
              <a:gd name="T28" fmla="*/ 186519120 w 608"/>
              <a:gd name="T29" fmla="*/ 72454294 h 536"/>
              <a:gd name="T30" fmla="*/ 220317403 w 608"/>
              <a:gd name="T31" fmla="*/ 44103131 h 536"/>
              <a:gd name="T32" fmla="*/ 257872019 w 608"/>
              <a:gd name="T33" fmla="*/ 23311644 h 536"/>
              <a:gd name="T34" fmla="*/ 297303218 w 608"/>
              <a:gd name="T35" fmla="*/ 6930231 h 536"/>
              <a:gd name="T36" fmla="*/ 339239165 w 608"/>
              <a:gd name="T37" fmla="*/ 0 h 536"/>
              <a:gd name="T38" fmla="*/ 380548530 w 608"/>
              <a:gd name="T39" fmla="*/ 4410075 h 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608" h="536">
                <a:moveTo>
                  <a:pt x="608" y="7"/>
                </a:moveTo>
                <a:lnTo>
                  <a:pt x="557" y="21"/>
                </a:lnTo>
                <a:lnTo>
                  <a:pt x="508" y="49"/>
                </a:lnTo>
                <a:lnTo>
                  <a:pt x="468" y="89"/>
                </a:lnTo>
                <a:lnTo>
                  <a:pt x="435" y="135"/>
                </a:lnTo>
                <a:lnTo>
                  <a:pt x="409" y="195"/>
                </a:lnTo>
                <a:lnTo>
                  <a:pt x="396" y="257"/>
                </a:lnTo>
                <a:lnTo>
                  <a:pt x="392" y="317"/>
                </a:lnTo>
                <a:lnTo>
                  <a:pt x="600" y="388"/>
                </a:lnTo>
                <a:lnTo>
                  <a:pt x="244" y="536"/>
                </a:lnTo>
                <a:lnTo>
                  <a:pt x="0" y="184"/>
                </a:lnTo>
                <a:lnTo>
                  <a:pt x="206" y="253"/>
                </a:lnTo>
                <a:lnTo>
                  <a:pt x="218" y="237"/>
                </a:lnTo>
                <a:lnTo>
                  <a:pt x="253" y="174"/>
                </a:lnTo>
                <a:lnTo>
                  <a:pt x="298" y="115"/>
                </a:lnTo>
                <a:lnTo>
                  <a:pt x="352" y="70"/>
                </a:lnTo>
                <a:lnTo>
                  <a:pt x="412" y="37"/>
                </a:lnTo>
                <a:lnTo>
                  <a:pt x="475" y="11"/>
                </a:lnTo>
                <a:lnTo>
                  <a:pt x="542" y="0"/>
                </a:lnTo>
                <a:lnTo>
                  <a:pt x="608" y="7"/>
                </a:lnTo>
                <a:close/>
              </a:path>
            </a:pathLst>
          </a:custGeom>
          <a:solidFill>
            <a:srgbClr val="000000"/>
          </a:solidFill>
          <a:ln w="1588">
            <a:solidFill>
              <a:srgbClr val="000000"/>
            </a:solidFill>
            <a:prstDash val="solid"/>
            <a:round/>
            <a:headEnd/>
            <a:tailEnd/>
          </a:ln>
        </p:spPr>
        <p:txBody>
          <a:bodyPr/>
          <a:lstStyle/>
          <a:p>
            <a:endParaRPr lang="en-US"/>
          </a:p>
        </p:txBody>
      </p:sp>
      <p:sp>
        <p:nvSpPr>
          <p:cNvPr id="13375" name="Rectangle 62">
            <a:extLst>
              <a:ext uri="{FF2B5EF4-FFF2-40B4-BE49-F238E27FC236}">
                <a16:creationId xmlns:a16="http://schemas.microsoft.com/office/drawing/2014/main" id="{AEA710FD-27C4-FAE2-1ABB-1E4F5CD9E04F}"/>
              </a:ext>
            </a:extLst>
          </p:cNvPr>
          <p:cNvSpPr>
            <a:spLocks noChangeArrowheads="1"/>
          </p:cNvSpPr>
          <p:nvPr/>
        </p:nvSpPr>
        <p:spPr bwMode="auto">
          <a:xfrm>
            <a:off x="9681508" y="2603599"/>
            <a:ext cx="1166813"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dirty="0">
                <a:solidFill>
                  <a:srgbClr val="000000"/>
                </a:solidFill>
              </a:rPr>
              <a:t>SPECIFICATIONS</a:t>
            </a:r>
            <a:endParaRPr lang="en-US" altLang="en-US" sz="2400" dirty="0"/>
          </a:p>
        </p:txBody>
      </p:sp>
      <p:sp>
        <p:nvSpPr>
          <p:cNvPr id="13376" name="Rectangle 63">
            <a:extLst>
              <a:ext uri="{FF2B5EF4-FFF2-40B4-BE49-F238E27FC236}">
                <a16:creationId xmlns:a16="http://schemas.microsoft.com/office/drawing/2014/main" id="{A8161826-8C89-7F0E-EEF8-523D022FBA28}"/>
              </a:ext>
            </a:extLst>
          </p:cNvPr>
          <p:cNvSpPr>
            <a:spLocks noChangeArrowheads="1"/>
          </p:cNvSpPr>
          <p:nvPr/>
        </p:nvSpPr>
        <p:spPr bwMode="auto">
          <a:xfrm>
            <a:off x="9681507" y="2755999"/>
            <a:ext cx="1238250"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dirty="0">
                <a:solidFill>
                  <a:srgbClr val="000000"/>
                </a:solidFill>
              </a:rPr>
              <a:t>PROCESS CAPAB.</a:t>
            </a:r>
            <a:endParaRPr lang="en-US" altLang="en-US" sz="2400" dirty="0"/>
          </a:p>
        </p:txBody>
      </p:sp>
      <p:sp>
        <p:nvSpPr>
          <p:cNvPr id="13377" name="Rectangle 64">
            <a:extLst>
              <a:ext uri="{FF2B5EF4-FFF2-40B4-BE49-F238E27FC236}">
                <a16:creationId xmlns:a16="http://schemas.microsoft.com/office/drawing/2014/main" id="{E3B12A9D-5246-7B80-DDDE-98FD2915F985}"/>
              </a:ext>
            </a:extLst>
          </p:cNvPr>
          <p:cNvSpPr>
            <a:spLocks noChangeArrowheads="1"/>
          </p:cNvSpPr>
          <p:nvPr/>
        </p:nvSpPr>
        <p:spPr bwMode="auto">
          <a:xfrm>
            <a:off x="9681507" y="2984599"/>
            <a:ext cx="1220788"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dirty="0">
                <a:solidFill>
                  <a:srgbClr val="000000"/>
                </a:solidFill>
              </a:rPr>
              <a:t>WHAT IF STUDIES</a:t>
            </a:r>
            <a:endParaRPr lang="en-US" altLang="en-US" sz="2400" dirty="0"/>
          </a:p>
        </p:txBody>
      </p:sp>
      <p:sp>
        <p:nvSpPr>
          <p:cNvPr id="13378" name="Rectangle 65">
            <a:extLst>
              <a:ext uri="{FF2B5EF4-FFF2-40B4-BE49-F238E27FC236}">
                <a16:creationId xmlns:a16="http://schemas.microsoft.com/office/drawing/2014/main" id="{C2B5AD54-009D-221A-4E2E-D42BFC969D76}"/>
              </a:ext>
            </a:extLst>
          </p:cNvPr>
          <p:cNvSpPr>
            <a:spLocks noChangeArrowheads="1"/>
          </p:cNvSpPr>
          <p:nvPr/>
        </p:nvSpPr>
        <p:spPr bwMode="auto">
          <a:xfrm>
            <a:off x="9681507" y="3213199"/>
            <a:ext cx="933450"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dirty="0">
                <a:solidFill>
                  <a:srgbClr val="000000"/>
                </a:solidFill>
              </a:rPr>
              <a:t>CALIBRATION</a:t>
            </a:r>
            <a:endParaRPr lang="en-US" altLang="en-US" sz="2400" dirty="0"/>
          </a:p>
        </p:txBody>
      </p:sp>
      <p:sp>
        <p:nvSpPr>
          <p:cNvPr id="13379" name="Rectangle 66">
            <a:extLst>
              <a:ext uri="{FF2B5EF4-FFF2-40B4-BE49-F238E27FC236}">
                <a16:creationId xmlns:a16="http://schemas.microsoft.com/office/drawing/2014/main" id="{631D31D3-2B13-FAC1-2994-7BD3D110ACE7}"/>
              </a:ext>
            </a:extLst>
          </p:cNvPr>
          <p:cNvSpPr>
            <a:spLocks noChangeArrowheads="1"/>
          </p:cNvSpPr>
          <p:nvPr/>
        </p:nvSpPr>
        <p:spPr bwMode="auto">
          <a:xfrm>
            <a:off x="9681508" y="3898999"/>
            <a:ext cx="1127125"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dirty="0">
                <a:solidFill>
                  <a:srgbClr val="000000"/>
                </a:solidFill>
              </a:rPr>
              <a:t>PROBLEM ANAL.</a:t>
            </a:r>
            <a:endParaRPr lang="en-US" altLang="en-US" sz="2400" dirty="0"/>
          </a:p>
        </p:txBody>
      </p:sp>
      <p:sp>
        <p:nvSpPr>
          <p:cNvPr id="13380" name="Rectangle 67">
            <a:extLst>
              <a:ext uri="{FF2B5EF4-FFF2-40B4-BE49-F238E27FC236}">
                <a16:creationId xmlns:a16="http://schemas.microsoft.com/office/drawing/2014/main" id="{4D757C54-1370-2E75-4571-19472D521027}"/>
              </a:ext>
            </a:extLst>
          </p:cNvPr>
          <p:cNvSpPr>
            <a:spLocks noChangeArrowheads="1"/>
          </p:cNvSpPr>
          <p:nvPr/>
        </p:nvSpPr>
        <p:spPr bwMode="auto">
          <a:xfrm>
            <a:off x="956189" y="1417201"/>
            <a:ext cx="9963568" cy="82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dirty="0">
                <a:solidFill>
                  <a:srgbClr val="000000"/>
                </a:solidFill>
              </a:rPr>
              <a:t>Quality applications also span several levels, from online analyzers at Level 1 to Complaint Analysis at Level 5 or 6. The nature of quality analyzers and measurements means that 4Rs at the control level may start at seconds rather than milliseconds.</a:t>
            </a:r>
            <a:endParaRPr lang="en-US" altLang="en-US" sz="2400" dirty="0"/>
          </a:p>
        </p:txBody>
      </p:sp>
      <p:sp>
        <p:nvSpPr>
          <p:cNvPr id="3" name="Rectangle 32">
            <a:extLst>
              <a:ext uri="{FF2B5EF4-FFF2-40B4-BE49-F238E27FC236}">
                <a16:creationId xmlns:a16="http://schemas.microsoft.com/office/drawing/2014/main" id="{5D65D4AB-AE10-8036-CE59-C3C28BF4DA92}"/>
              </a:ext>
            </a:extLst>
          </p:cNvPr>
          <p:cNvSpPr>
            <a:spLocks noChangeArrowheads="1"/>
          </p:cNvSpPr>
          <p:nvPr/>
        </p:nvSpPr>
        <p:spPr bwMode="auto">
          <a:xfrm>
            <a:off x="7286629" y="2194746"/>
            <a:ext cx="58990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b="1" dirty="0">
                <a:solidFill>
                  <a:srgbClr val="000000"/>
                </a:solidFill>
              </a:rPr>
              <a:t>Level</a:t>
            </a:r>
            <a:endParaRPr lang="en-US" altLang="en-US" sz="2400" dirty="0"/>
          </a:p>
        </p:txBody>
      </p:sp>
      <p:sp>
        <p:nvSpPr>
          <p:cNvPr id="5" name="Rectangle 32">
            <a:extLst>
              <a:ext uri="{FF2B5EF4-FFF2-40B4-BE49-F238E27FC236}">
                <a16:creationId xmlns:a16="http://schemas.microsoft.com/office/drawing/2014/main" id="{FEDED58C-6F25-D854-1471-20EA44BA3245}"/>
              </a:ext>
            </a:extLst>
          </p:cNvPr>
          <p:cNvSpPr>
            <a:spLocks noChangeArrowheads="1"/>
          </p:cNvSpPr>
          <p:nvPr/>
        </p:nvSpPr>
        <p:spPr bwMode="auto">
          <a:xfrm>
            <a:off x="8709871" y="2237609"/>
            <a:ext cx="97462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b="1" dirty="0">
                <a:solidFill>
                  <a:srgbClr val="000000"/>
                </a:solidFill>
              </a:rPr>
              <a:t>Function</a:t>
            </a:r>
            <a:endParaRPr lang="en-US" altLang="en-US" sz="2400" dirty="0"/>
          </a:p>
        </p:txBody>
      </p:sp>
      <p:sp>
        <p:nvSpPr>
          <p:cNvPr id="7" name="Rectangle 33">
            <a:extLst>
              <a:ext uri="{FF2B5EF4-FFF2-40B4-BE49-F238E27FC236}">
                <a16:creationId xmlns:a16="http://schemas.microsoft.com/office/drawing/2014/main" id="{A5A67475-A353-E99F-9FDF-E8B21F909D0F}"/>
              </a:ext>
            </a:extLst>
          </p:cNvPr>
          <p:cNvSpPr>
            <a:spLocks noChangeArrowheads="1"/>
          </p:cNvSpPr>
          <p:nvPr/>
        </p:nvSpPr>
        <p:spPr bwMode="auto">
          <a:xfrm>
            <a:off x="7504115" y="5403849"/>
            <a:ext cx="136256"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900" b="1" dirty="0">
                <a:solidFill>
                  <a:srgbClr val="000000"/>
                </a:solidFill>
              </a:rPr>
              <a:t>1</a:t>
            </a:r>
            <a:endParaRPr lang="en-US" altLang="en-US" sz="2400" dirty="0"/>
          </a:p>
        </p:txBody>
      </p:sp>
      <p:sp>
        <p:nvSpPr>
          <p:cNvPr id="9" name="Rectangle 34">
            <a:extLst>
              <a:ext uri="{FF2B5EF4-FFF2-40B4-BE49-F238E27FC236}">
                <a16:creationId xmlns:a16="http://schemas.microsoft.com/office/drawing/2014/main" id="{63C55BB1-D1E2-B40C-2F8F-3AD84CA653D3}"/>
              </a:ext>
            </a:extLst>
          </p:cNvPr>
          <p:cNvSpPr>
            <a:spLocks noChangeArrowheads="1"/>
          </p:cNvSpPr>
          <p:nvPr/>
        </p:nvSpPr>
        <p:spPr bwMode="auto">
          <a:xfrm>
            <a:off x="7519990" y="4703762"/>
            <a:ext cx="136256"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900" b="1" dirty="0">
                <a:solidFill>
                  <a:srgbClr val="000000"/>
                </a:solidFill>
              </a:rPr>
              <a:t>2</a:t>
            </a:r>
            <a:endParaRPr lang="en-US" altLang="en-US" sz="2400" dirty="0"/>
          </a:p>
        </p:txBody>
      </p:sp>
      <p:sp>
        <p:nvSpPr>
          <p:cNvPr id="11" name="Rectangle 35">
            <a:extLst>
              <a:ext uri="{FF2B5EF4-FFF2-40B4-BE49-F238E27FC236}">
                <a16:creationId xmlns:a16="http://schemas.microsoft.com/office/drawing/2014/main" id="{7FFC8A3C-28C2-6276-7ABA-943601CCA81D}"/>
              </a:ext>
            </a:extLst>
          </p:cNvPr>
          <p:cNvSpPr>
            <a:spLocks noChangeArrowheads="1"/>
          </p:cNvSpPr>
          <p:nvPr/>
        </p:nvSpPr>
        <p:spPr bwMode="auto">
          <a:xfrm>
            <a:off x="7504115" y="4027487"/>
            <a:ext cx="136256"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900" b="1" dirty="0">
                <a:solidFill>
                  <a:srgbClr val="000000"/>
                </a:solidFill>
              </a:rPr>
              <a:t>3</a:t>
            </a:r>
            <a:endParaRPr lang="en-US" altLang="en-US" sz="2400" dirty="0"/>
          </a:p>
        </p:txBody>
      </p:sp>
      <p:sp>
        <p:nvSpPr>
          <p:cNvPr id="13" name="Rectangle 36">
            <a:extLst>
              <a:ext uri="{FF2B5EF4-FFF2-40B4-BE49-F238E27FC236}">
                <a16:creationId xmlns:a16="http://schemas.microsoft.com/office/drawing/2014/main" id="{9123F686-F70E-9A7A-267E-3F4997E9F326}"/>
              </a:ext>
            </a:extLst>
          </p:cNvPr>
          <p:cNvSpPr>
            <a:spLocks noChangeArrowheads="1"/>
          </p:cNvSpPr>
          <p:nvPr/>
        </p:nvSpPr>
        <p:spPr bwMode="auto">
          <a:xfrm>
            <a:off x="7504115" y="3351212"/>
            <a:ext cx="136256"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900" b="1" dirty="0">
                <a:solidFill>
                  <a:srgbClr val="000000"/>
                </a:solidFill>
              </a:rPr>
              <a:t>4</a:t>
            </a:r>
            <a:endParaRPr lang="en-US" altLang="en-US" sz="2400" dirty="0"/>
          </a:p>
        </p:txBody>
      </p:sp>
      <p:sp>
        <p:nvSpPr>
          <p:cNvPr id="15" name="Rectangle 37">
            <a:extLst>
              <a:ext uri="{FF2B5EF4-FFF2-40B4-BE49-F238E27FC236}">
                <a16:creationId xmlns:a16="http://schemas.microsoft.com/office/drawing/2014/main" id="{41C80D88-2FC2-3BFD-A2D0-67A7EA8D08BD}"/>
              </a:ext>
            </a:extLst>
          </p:cNvPr>
          <p:cNvSpPr>
            <a:spLocks noChangeArrowheads="1"/>
          </p:cNvSpPr>
          <p:nvPr/>
        </p:nvSpPr>
        <p:spPr bwMode="auto">
          <a:xfrm>
            <a:off x="7504115" y="2652712"/>
            <a:ext cx="136256"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900" b="1" dirty="0">
                <a:solidFill>
                  <a:srgbClr val="000000"/>
                </a:solidFill>
              </a:rPr>
              <a:t>5</a:t>
            </a:r>
            <a:endParaRPr lang="en-US" altLang="en-US" sz="2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a:extLst>
              <a:ext uri="{FF2B5EF4-FFF2-40B4-BE49-F238E27FC236}">
                <a16:creationId xmlns:a16="http://schemas.microsoft.com/office/drawing/2014/main" id="{0FD13F97-9FC6-1F73-FF6A-B5C0ED0D4E56}"/>
              </a:ext>
            </a:extLst>
          </p:cNvPr>
          <p:cNvSpPr>
            <a:spLocks noChangeArrowheads="1"/>
          </p:cNvSpPr>
          <p:nvPr/>
        </p:nvSpPr>
        <p:spPr bwMode="auto">
          <a:xfrm>
            <a:off x="1042988" y="1500188"/>
            <a:ext cx="9886950" cy="455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285750" indent="-285750">
              <a:spcBef>
                <a:spcPct val="0"/>
              </a:spcBef>
              <a:spcAft>
                <a:spcPct val="50000"/>
              </a:spcAft>
            </a:pPr>
            <a:r>
              <a:rPr lang="en-US" altLang="en-US" sz="1800" dirty="0">
                <a:solidFill>
                  <a:srgbClr val="000000"/>
                </a:solidFill>
              </a:rPr>
              <a:t>Logical and Physical Architectures provide a “framework” for the full set of Enterprise Systems.</a:t>
            </a:r>
          </a:p>
          <a:p>
            <a:pPr marL="285750" indent="-285750">
              <a:spcBef>
                <a:spcPct val="0"/>
              </a:spcBef>
              <a:spcAft>
                <a:spcPct val="50000"/>
              </a:spcAft>
            </a:pPr>
            <a:r>
              <a:rPr lang="en-US" altLang="en-US" sz="1800" dirty="0">
                <a:solidFill>
                  <a:srgbClr val="000000"/>
                </a:solidFill>
              </a:rPr>
              <a:t>Data highways and networks are shown as “horizontal” lines (since they connect devices at the same architectural level</a:t>
            </a:r>
            <a:r>
              <a:rPr lang="ru-RU" altLang="en-US" sz="1800" dirty="0">
                <a:solidFill>
                  <a:srgbClr val="000000"/>
                </a:solidFill>
              </a:rPr>
              <a:t>)</a:t>
            </a:r>
            <a:r>
              <a:rPr lang="en-US" altLang="en-US" sz="1800" dirty="0">
                <a:solidFill>
                  <a:srgbClr val="000000"/>
                </a:solidFill>
              </a:rPr>
              <a:t>.</a:t>
            </a:r>
          </a:p>
          <a:p>
            <a:pPr marL="285750" indent="-285750">
              <a:spcBef>
                <a:spcPct val="0"/>
              </a:spcBef>
              <a:spcAft>
                <a:spcPct val="50000"/>
              </a:spcAft>
            </a:pPr>
            <a:r>
              <a:rPr lang="en-US" altLang="en-US" sz="1800" dirty="0">
                <a:solidFill>
                  <a:srgbClr val="000000"/>
                </a:solidFill>
              </a:rPr>
              <a:t>Data Flows that move up a level, immediately assume the 4Rs (Response, Resolution, Reliability and Resilience) of the higher level, even if the data flows back down.</a:t>
            </a:r>
          </a:p>
          <a:p>
            <a:pPr marL="285750" indent="-285750">
              <a:spcBef>
                <a:spcPct val="0"/>
              </a:spcBef>
              <a:spcAft>
                <a:spcPct val="50000"/>
              </a:spcAft>
            </a:pPr>
            <a:r>
              <a:rPr lang="en-US" altLang="en-US" sz="1800" dirty="0">
                <a:solidFill>
                  <a:srgbClr val="000000"/>
                </a:solidFill>
              </a:rPr>
              <a:t>Access between Levels (e.g., between Industrial and Office networks</a:t>
            </a:r>
            <a:r>
              <a:rPr lang="ru-RU" altLang="en-US" sz="1800" dirty="0">
                <a:solidFill>
                  <a:srgbClr val="000000"/>
                </a:solidFill>
              </a:rPr>
              <a:t>)</a:t>
            </a:r>
            <a:r>
              <a:rPr lang="en-US" altLang="en-US" sz="1800" dirty="0">
                <a:solidFill>
                  <a:srgbClr val="000000"/>
                </a:solidFill>
              </a:rPr>
              <a:t> should be controlled with Firewalls and/or Gateways.</a:t>
            </a:r>
          </a:p>
          <a:p>
            <a:pPr marL="285750" indent="-285750">
              <a:spcBef>
                <a:spcPct val="0"/>
              </a:spcBef>
              <a:spcAft>
                <a:spcPct val="50000"/>
              </a:spcAft>
            </a:pPr>
            <a:r>
              <a:rPr lang="en-US" altLang="en-US" sz="1800" dirty="0">
                <a:solidFill>
                  <a:srgbClr val="000000"/>
                </a:solidFill>
              </a:rPr>
              <a:t>Multi-level inter-application standards and protocols are required if applications are to communicate (e.g. OPC UA, ISA95, etc.).</a:t>
            </a:r>
          </a:p>
          <a:p>
            <a:pPr marL="285750" indent="-285750">
              <a:spcBef>
                <a:spcPct val="0"/>
              </a:spcBef>
              <a:spcAft>
                <a:spcPct val="50000"/>
              </a:spcAft>
            </a:pPr>
            <a:r>
              <a:rPr lang="en-US" altLang="en-US" sz="1800" dirty="0">
                <a:solidFill>
                  <a:srgbClr val="000000"/>
                </a:solidFill>
              </a:rPr>
              <a:t>Logical and Physical Architecture Diagrams are developed at increasing detail as a facility is designed and operated, and these provide a tool to communicate to the rest of the Enterprise.</a:t>
            </a:r>
          </a:p>
        </p:txBody>
      </p:sp>
      <p:sp>
        <p:nvSpPr>
          <p:cNvPr id="14341" name="Rectangle 4">
            <a:extLst>
              <a:ext uri="{FF2B5EF4-FFF2-40B4-BE49-F238E27FC236}">
                <a16:creationId xmlns:a16="http://schemas.microsoft.com/office/drawing/2014/main" id="{FD08D044-F00F-B4B8-6EBC-1BC06C3F951F}"/>
              </a:ext>
            </a:extLst>
          </p:cNvPr>
          <p:cNvSpPr>
            <a:spLocks noChangeArrowheads="1"/>
          </p:cNvSpPr>
          <p:nvPr/>
        </p:nvSpPr>
        <p:spPr bwMode="auto">
          <a:xfrm>
            <a:off x="4114801" y="466725"/>
            <a:ext cx="413861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400" b="1" dirty="0">
                <a:solidFill>
                  <a:srgbClr val="000000"/>
                </a:solidFill>
              </a:rPr>
              <a:t>KEY MESSAGES</a:t>
            </a:r>
            <a:endParaRPr lang="en-US" altLang="en-US" sz="2400"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0DBBF-E539-4CF5-BE3F-5130527A502F}"/>
              </a:ext>
            </a:extLst>
          </p:cNvPr>
          <p:cNvSpPr txBox="1">
            <a:spLocks/>
          </p:cNvSpPr>
          <p:nvPr/>
        </p:nvSpPr>
        <p:spPr>
          <a:xfrm>
            <a:off x="2788528" y="291520"/>
            <a:ext cx="6201703" cy="557611"/>
          </a:xfrm>
          <a:prstGeom prst="rect">
            <a:avLst/>
          </a:prstGeom>
          <a:solidFill>
            <a:schemeClr val="accent3">
              <a:lumMod val="20000"/>
              <a:lumOff val="80000"/>
            </a:schemeClr>
          </a:solidFill>
        </p:spPr>
        <p:txBody>
          <a:bodyPr/>
          <a:lstStyle>
            <a:lvl1pPr algn="l" defTabSz="1019175" rtl="0" eaLnBrk="0" fontAlgn="base" hangingPunct="0">
              <a:spcBef>
                <a:spcPct val="0"/>
              </a:spcBef>
              <a:spcAft>
                <a:spcPct val="0"/>
              </a:spcAft>
              <a:defRPr sz="2800" b="1" kern="1200">
                <a:solidFill>
                  <a:srgbClr val="072B5F"/>
                </a:solidFill>
                <a:latin typeface="+mj-lt"/>
                <a:ea typeface="+mj-ea"/>
                <a:cs typeface="+mj-cs"/>
              </a:defRPr>
            </a:lvl1pPr>
            <a:lvl2pPr algn="l" defTabSz="1019175" rtl="0" eaLnBrk="0" fontAlgn="base" hangingPunct="0">
              <a:spcBef>
                <a:spcPct val="0"/>
              </a:spcBef>
              <a:spcAft>
                <a:spcPct val="0"/>
              </a:spcAft>
              <a:defRPr sz="2800" b="1">
                <a:solidFill>
                  <a:srgbClr val="072B5F"/>
                </a:solidFill>
                <a:latin typeface="Arial" panose="020B0604020202020204" pitchFamily="34" charset="0"/>
              </a:defRPr>
            </a:lvl2pPr>
            <a:lvl3pPr algn="l" defTabSz="1019175" rtl="0" eaLnBrk="0" fontAlgn="base" hangingPunct="0">
              <a:spcBef>
                <a:spcPct val="0"/>
              </a:spcBef>
              <a:spcAft>
                <a:spcPct val="0"/>
              </a:spcAft>
              <a:defRPr sz="2800" b="1">
                <a:solidFill>
                  <a:srgbClr val="072B5F"/>
                </a:solidFill>
                <a:latin typeface="Arial" panose="020B0604020202020204" pitchFamily="34" charset="0"/>
              </a:defRPr>
            </a:lvl3pPr>
            <a:lvl4pPr algn="l" defTabSz="1019175" rtl="0" eaLnBrk="0" fontAlgn="base" hangingPunct="0">
              <a:spcBef>
                <a:spcPct val="0"/>
              </a:spcBef>
              <a:spcAft>
                <a:spcPct val="0"/>
              </a:spcAft>
              <a:defRPr sz="2800" b="1">
                <a:solidFill>
                  <a:srgbClr val="072B5F"/>
                </a:solidFill>
                <a:latin typeface="Arial" panose="020B0604020202020204" pitchFamily="34" charset="0"/>
              </a:defRPr>
            </a:lvl4pPr>
            <a:lvl5pPr algn="l" defTabSz="1019175" rtl="0" eaLnBrk="0" fontAlgn="base" hangingPunct="0">
              <a:spcBef>
                <a:spcPct val="0"/>
              </a:spcBef>
              <a:spcAft>
                <a:spcPct val="0"/>
              </a:spcAft>
              <a:defRPr sz="2800" b="1">
                <a:solidFill>
                  <a:srgbClr val="072B5F"/>
                </a:solidFill>
                <a:latin typeface="Arial" panose="020B0604020202020204" pitchFamily="34" charset="0"/>
              </a:defRPr>
            </a:lvl5pPr>
            <a:lvl6pPr marL="457200" algn="l" defTabSz="1019175" rtl="0" fontAlgn="base">
              <a:spcBef>
                <a:spcPct val="0"/>
              </a:spcBef>
              <a:spcAft>
                <a:spcPct val="0"/>
              </a:spcAft>
              <a:defRPr sz="2800" b="1">
                <a:solidFill>
                  <a:srgbClr val="072B5F"/>
                </a:solidFill>
                <a:latin typeface="Arial" panose="020B0604020202020204" pitchFamily="34" charset="0"/>
              </a:defRPr>
            </a:lvl6pPr>
            <a:lvl7pPr marL="914400" algn="l" defTabSz="1019175" rtl="0" fontAlgn="base">
              <a:spcBef>
                <a:spcPct val="0"/>
              </a:spcBef>
              <a:spcAft>
                <a:spcPct val="0"/>
              </a:spcAft>
              <a:defRPr sz="2800" b="1">
                <a:solidFill>
                  <a:srgbClr val="072B5F"/>
                </a:solidFill>
                <a:latin typeface="Arial" panose="020B0604020202020204" pitchFamily="34" charset="0"/>
              </a:defRPr>
            </a:lvl7pPr>
            <a:lvl8pPr marL="1371600" algn="l" defTabSz="1019175" rtl="0" fontAlgn="base">
              <a:spcBef>
                <a:spcPct val="0"/>
              </a:spcBef>
              <a:spcAft>
                <a:spcPct val="0"/>
              </a:spcAft>
              <a:defRPr sz="2800" b="1">
                <a:solidFill>
                  <a:srgbClr val="072B5F"/>
                </a:solidFill>
                <a:latin typeface="Arial" panose="020B0604020202020204" pitchFamily="34" charset="0"/>
              </a:defRPr>
            </a:lvl8pPr>
            <a:lvl9pPr marL="1828800" algn="l" defTabSz="1019175" rtl="0" fontAlgn="base">
              <a:spcBef>
                <a:spcPct val="0"/>
              </a:spcBef>
              <a:spcAft>
                <a:spcPct val="0"/>
              </a:spcAft>
              <a:defRPr sz="2800" b="1">
                <a:solidFill>
                  <a:srgbClr val="072B5F"/>
                </a:solidFill>
                <a:latin typeface="Arial" panose="020B0604020202020204" pitchFamily="34" charset="0"/>
              </a:defRPr>
            </a:lvl9pPr>
          </a:lstStyle>
          <a:p>
            <a:pPr algn="ctr"/>
            <a:r>
              <a:rPr lang="en-US" sz="3200" dirty="0">
                <a:solidFill>
                  <a:srgbClr val="003F6B"/>
                </a:solidFill>
                <a:latin typeface="Arial" panose="020B0604020202020204" pitchFamily="34" charset="0"/>
                <a:ea typeface="Calibri" panose="020F0502020204030204" pitchFamily="34" charset="0"/>
                <a:cs typeface="Arial" panose="020B0604020202020204" pitchFamily="34" charset="0"/>
              </a:rPr>
              <a:t>AUTHOR</a:t>
            </a:r>
          </a:p>
        </p:txBody>
      </p:sp>
      <p:pic>
        <p:nvPicPr>
          <p:cNvPr id="4" name="Picture 3" descr="A person wearing a suit and tie&#10;&#10;Description generated with very high confidence">
            <a:extLst>
              <a:ext uri="{FF2B5EF4-FFF2-40B4-BE49-F238E27FC236}">
                <a16:creationId xmlns:a16="http://schemas.microsoft.com/office/drawing/2014/main" id="{88B0676C-020B-3B84-3F94-43F4816BCBE7}"/>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108420" y="2073740"/>
            <a:ext cx="2455398" cy="2455398"/>
          </a:xfrm>
          <a:prstGeom prst="rect">
            <a:avLst/>
          </a:prstGeom>
        </p:spPr>
      </p:pic>
      <p:sp>
        <p:nvSpPr>
          <p:cNvPr id="10" name="TextBox 9">
            <a:extLst>
              <a:ext uri="{FF2B5EF4-FFF2-40B4-BE49-F238E27FC236}">
                <a16:creationId xmlns:a16="http://schemas.microsoft.com/office/drawing/2014/main" id="{50E93500-1BF3-3153-2A39-B4BF748C7839}"/>
              </a:ext>
            </a:extLst>
          </p:cNvPr>
          <p:cNvSpPr txBox="1"/>
          <p:nvPr/>
        </p:nvSpPr>
        <p:spPr>
          <a:xfrm>
            <a:off x="3872585" y="1473941"/>
            <a:ext cx="7586663" cy="4252446"/>
          </a:xfrm>
          <a:prstGeom prst="rect">
            <a:avLst/>
          </a:prstGeom>
          <a:noFill/>
        </p:spPr>
        <p:txBody>
          <a:bodyPr wrap="square">
            <a:spAutoFit/>
          </a:bodyPr>
          <a:lstStyle/>
          <a:p>
            <a:pPr marL="0" marR="0">
              <a:spcBef>
                <a:spcPts val="0"/>
              </a:spcBef>
              <a:spcAft>
                <a:spcPts val="1060"/>
              </a:spcAft>
            </a:pPr>
            <a:r>
              <a:rPr lang="en-AU" kern="1200" dirty="0">
                <a:solidFill>
                  <a:srgbClr val="000000"/>
                </a:solidFill>
                <a:effectLst/>
                <a:latin typeface="Arial" panose="020B0604020202020204" pitchFamily="34" charset="0"/>
                <a:ea typeface="Arial" panose="020B0604020202020204" pitchFamily="34" charset="0"/>
                <a:cs typeface="Arial" panose="020B0604020202020204" pitchFamily="34" charset="0"/>
              </a:rPr>
              <a:t>Gary has m</a:t>
            </a:r>
            <a:r>
              <a:rPr lang="en-US" kern="1200" dirty="0">
                <a:solidFill>
                  <a:srgbClr val="000000"/>
                </a:solidFill>
                <a:effectLst/>
                <a:latin typeface="Arial" panose="020B0604020202020204" pitchFamily="34" charset="0"/>
                <a:ea typeface="Arial" panose="020B0604020202020204" pitchFamily="34" charset="0"/>
                <a:cs typeface="Arial" panose="020B0604020202020204" pitchFamily="34" charset="0"/>
              </a:rPr>
              <a:t>ore than 40 years of experience with enterprise integration and optimization projects, including PERA master planning and project management. </a:t>
            </a:r>
            <a:endParaRPr lang="en-US" dirty="0">
              <a:effectLst/>
              <a:latin typeface="Arial" panose="020B0604020202020204" pitchFamily="34" charset="0"/>
              <a:ea typeface="Arial" panose="020B0604020202020204" pitchFamily="34" charset="0"/>
              <a:cs typeface="Arial" panose="020B0604020202020204" pitchFamily="34" charset="0"/>
            </a:endParaRPr>
          </a:p>
          <a:p>
            <a:pPr marL="0" marR="0">
              <a:spcBef>
                <a:spcPts val="0"/>
              </a:spcBef>
              <a:spcAft>
                <a:spcPts val="1060"/>
              </a:spcAft>
            </a:pPr>
            <a:r>
              <a:rPr lang="en-US" kern="1200" dirty="0">
                <a:solidFill>
                  <a:srgbClr val="000000"/>
                </a:solidFill>
                <a:effectLst/>
                <a:latin typeface="Arial" panose="020B0604020202020204" pitchFamily="34" charset="0"/>
                <a:ea typeface="Arial" panose="020B0604020202020204" pitchFamily="34" charset="0"/>
                <a:cs typeface="Arial" panose="020B0604020202020204" pitchFamily="34" charset="0"/>
              </a:rPr>
              <a:t>As one of the initial authors of the PERA Handbook of Master Planning, he has used PERA Enterprise Architecture and Master Planning methodologies throughout his career including control and information systems for oil production, pipelines, refining and marine loading, petrochemicals, coal, gas, and oil-fired power plants, polyethylene, ammonia, explosives, paint, pulp and paper, food and beverage</a:t>
            </a:r>
            <a:r>
              <a:rPr lang="en-US" dirty="0">
                <a:solidFill>
                  <a:srgbClr val="000000"/>
                </a:solidFill>
                <a:latin typeface="Arial" panose="020B0604020202020204" pitchFamily="34" charset="0"/>
                <a:ea typeface="Arial" panose="020B0604020202020204" pitchFamily="34" charset="0"/>
                <a:cs typeface="Arial" panose="020B0604020202020204" pitchFamily="34" charset="0"/>
              </a:rPr>
              <a:t>, </a:t>
            </a:r>
            <a:r>
              <a:rPr lang="en-US" kern="1200" dirty="0">
                <a:solidFill>
                  <a:srgbClr val="000000"/>
                </a:solidFill>
                <a:effectLst/>
                <a:latin typeface="Arial" panose="020B0604020202020204" pitchFamily="34" charset="0"/>
                <a:ea typeface="Arial" panose="020B0604020202020204" pitchFamily="34" charset="0"/>
                <a:cs typeface="Arial" panose="020B0604020202020204" pitchFamily="34" charset="0"/>
              </a:rPr>
              <a:t>and pharmaceuticals</a:t>
            </a:r>
            <a:r>
              <a:rPr lang="en-US" dirty="0">
                <a:solidFill>
                  <a:srgbClr val="000000"/>
                </a:solidFill>
                <a:latin typeface="Arial" panose="020B0604020202020204" pitchFamily="34" charset="0"/>
                <a:ea typeface="Arial" panose="020B0604020202020204" pitchFamily="34" charset="0"/>
                <a:cs typeface="Arial" panose="020B0604020202020204" pitchFamily="34" charset="0"/>
              </a:rPr>
              <a:t>. </a:t>
            </a:r>
            <a:r>
              <a:rPr lang="en-US" kern="1200" dirty="0">
                <a:solidFill>
                  <a:srgbClr val="000000"/>
                </a:solidFill>
                <a:effectLst/>
                <a:latin typeface="Arial" panose="020B0604020202020204" pitchFamily="34" charset="0"/>
                <a:ea typeface="Arial" panose="020B0604020202020204" pitchFamily="34" charset="0"/>
                <a:cs typeface="Arial" panose="020B0604020202020204" pitchFamily="34" charset="0"/>
              </a:rPr>
              <a:t>LNG facilities included world-scale arctic, European, and US Gulf coast complexes.</a:t>
            </a:r>
            <a:endParaRPr lang="en-US" dirty="0">
              <a:solidFill>
                <a:srgbClr val="000000"/>
              </a:solidFill>
              <a:latin typeface="Arial" panose="020B0604020202020204" pitchFamily="34" charset="0"/>
              <a:ea typeface="Arial" panose="020B0604020202020204" pitchFamily="34" charset="0"/>
              <a:cs typeface="Arial" panose="020B0604020202020204" pitchFamily="34" charset="0"/>
            </a:endParaRPr>
          </a:p>
          <a:p>
            <a:pPr marL="0" marR="0">
              <a:spcBef>
                <a:spcPts val="0"/>
              </a:spcBef>
              <a:spcAft>
                <a:spcPts val="1060"/>
              </a:spcAft>
            </a:pPr>
            <a:r>
              <a:rPr lang="en-US" kern="1200" dirty="0">
                <a:solidFill>
                  <a:srgbClr val="000000"/>
                </a:solidFill>
                <a:effectLst/>
                <a:latin typeface="Arial" panose="020B0604020202020204" pitchFamily="34" charset="0"/>
                <a:ea typeface="Arial" panose="020B0604020202020204" pitchFamily="34" charset="0"/>
                <a:cs typeface="Arial" panose="020B0604020202020204" pitchFamily="34" charset="0"/>
              </a:rPr>
              <a:t>infrastructure facilities included Fire, Police, and Emergency Response systems for major US cities, as well as emissions reporting and trading systems for more than 100 US Power Plants</a:t>
            </a:r>
            <a:r>
              <a:rPr lang="en-US" dirty="0">
                <a:solidFill>
                  <a:srgbClr val="000000"/>
                </a:solidFill>
                <a:latin typeface="Arial" panose="020B0604020202020204" pitchFamily="34" charset="0"/>
                <a:ea typeface="Arial" panose="020B0604020202020204" pitchFamily="34" charset="0"/>
                <a:cs typeface="Arial" panose="020B0604020202020204" pitchFamily="34" charset="0"/>
              </a:rPr>
              <a:t>,</a:t>
            </a:r>
            <a:r>
              <a:rPr lang="en-US" kern="12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endParaRPr lang="en-US" dirty="0">
              <a:effectLst/>
              <a:latin typeface="Arial" panose="020B0604020202020204" pitchFamily="34" charset="0"/>
              <a:ea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955458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Freeform 2">
            <a:extLst>
              <a:ext uri="{FF2B5EF4-FFF2-40B4-BE49-F238E27FC236}">
                <a16:creationId xmlns:a16="http://schemas.microsoft.com/office/drawing/2014/main" id="{0D97CBCE-A192-66A9-9F3B-1F1C63E20891}"/>
              </a:ext>
            </a:extLst>
          </p:cNvPr>
          <p:cNvSpPr>
            <a:spLocks/>
          </p:cNvSpPr>
          <p:nvPr/>
        </p:nvSpPr>
        <p:spPr bwMode="auto">
          <a:xfrm>
            <a:off x="6811976" y="1598613"/>
            <a:ext cx="1184275" cy="3033712"/>
          </a:xfrm>
          <a:custGeom>
            <a:avLst/>
            <a:gdLst>
              <a:gd name="T0" fmla="*/ 929321930 w 1493"/>
              <a:gd name="T1" fmla="*/ 0 h 3821"/>
              <a:gd name="T2" fmla="*/ 0 w 1493"/>
              <a:gd name="T3" fmla="*/ 682689208 h 3821"/>
              <a:gd name="T4" fmla="*/ 0 w 1493"/>
              <a:gd name="T5" fmla="*/ 1701365395 h 3821"/>
              <a:gd name="T6" fmla="*/ 939388664 w 1493"/>
              <a:gd name="T7" fmla="*/ 2147483646 h 3821"/>
              <a:gd name="T8" fmla="*/ 602139983 w 1493"/>
              <a:gd name="T9" fmla="*/ 1701365395 h 3821"/>
              <a:gd name="T10" fmla="*/ 602139983 w 1493"/>
              <a:gd name="T11" fmla="*/ 695926864 h 3821"/>
              <a:gd name="T12" fmla="*/ 929321930 w 1493"/>
              <a:gd name="T13" fmla="*/ 0 h 38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93" h="3821">
                <a:moveTo>
                  <a:pt x="1477" y="0"/>
                </a:moveTo>
                <a:lnTo>
                  <a:pt x="0" y="1083"/>
                </a:lnTo>
                <a:lnTo>
                  <a:pt x="0" y="2699"/>
                </a:lnTo>
                <a:lnTo>
                  <a:pt x="1493" y="3821"/>
                </a:lnTo>
                <a:lnTo>
                  <a:pt x="957" y="2699"/>
                </a:lnTo>
                <a:lnTo>
                  <a:pt x="957" y="1104"/>
                </a:lnTo>
                <a:lnTo>
                  <a:pt x="1477" y="0"/>
                </a:lnTo>
                <a:close/>
              </a:path>
            </a:pathLst>
          </a:custGeom>
          <a:solidFill>
            <a:srgbClr val="FFAECC"/>
          </a:solidFill>
          <a:ln w="11113">
            <a:solidFill>
              <a:srgbClr val="000000"/>
            </a:solidFill>
            <a:prstDash val="solid"/>
            <a:round/>
            <a:headEnd/>
            <a:tailEnd/>
          </a:ln>
        </p:spPr>
        <p:txBody>
          <a:bodyPr/>
          <a:lstStyle/>
          <a:p>
            <a:endParaRPr lang="en-US"/>
          </a:p>
        </p:txBody>
      </p:sp>
      <p:sp>
        <p:nvSpPr>
          <p:cNvPr id="4100" name="Line 3">
            <a:extLst>
              <a:ext uri="{FF2B5EF4-FFF2-40B4-BE49-F238E27FC236}">
                <a16:creationId xmlns:a16="http://schemas.microsoft.com/office/drawing/2014/main" id="{60FEAB34-267E-0354-5C7B-E44B762AF245}"/>
              </a:ext>
            </a:extLst>
          </p:cNvPr>
          <p:cNvSpPr>
            <a:spLocks noChangeShapeType="1"/>
          </p:cNvSpPr>
          <p:nvPr/>
        </p:nvSpPr>
        <p:spPr bwMode="auto">
          <a:xfrm flipV="1">
            <a:off x="6016637" y="3392488"/>
            <a:ext cx="1068388" cy="2214562"/>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1" name="Freeform 4">
            <a:extLst>
              <a:ext uri="{FF2B5EF4-FFF2-40B4-BE49-F238E27FC236}">
                <a16:creationId xmlns:a16="http://schemas.microsoft.com/office/drawing/2014/main" id="{268DBF6F-BA1C-0C15-4744-40C60EEC9E68}"/>
              </a:ext>
            </a:extLst>
          </p:cNvPr>
          <p:cNvSpPr>
            <a:spLocks/>
          </p:cNvSpPr>
          <p:nvPr/>
        </p:nvSpPr>
        <p:spPr bwMode="auto">
          <a:xfrm>
            <a:off x="6919926" y="3335339"/>
            <a:ext cx="192087" cy="293687"/>
          </a:xfrm>
          <a:custGeom>
            <a:avLst/>
            <a:gdLst>
              <a:gd name="T0" fmla="*/ 0 w 242"/>
              <a:gd name="T1" fmla="*/ 183340857 h 370"/>
              <a:gd name="T2" fmla="*/ 152468659 w 242"/>
              <a:gd name="T3" fmla="*/ 0 h 370"/>
              <a:gd name="T4" fmla="*/ 103955579 w 242"/>
              <a:gd name="T5" fmla="*/ 233113659 h 370"/>
              <a:gd name="T6" fmla="*/ 0 w 242"/>
              <a:gd name="T7" fmla="*/ 183340857 h 37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2" h="370">
                <a:moveTo>
                  <a:pt x="0" y="291"/>
                </a:moveTo>
                <a:lnTo>
                  <a:pt x="242" y="0"/>
                </a:lnTo>
                <a:lnTo>
                  <a:pt x="165" y="370"/>
                </a:lnTo>
                <a:lnTo>
                  <a:pt x="0" y="291"/>
                </a:lnTo>
                <a:close/>
              </a:path>
            </a:pathLst>
          </a:custGeom>
          <a:solidFill>
            <a:srgbClr val="000000"/>
          </a:solidFill>
          <a:ln w="31750">
            <a:solidFill>
              <a:srgbClr val="000000"/>
            </a:solidFill>
            <a:prstDash val="solid"/>
            <a:round/>
            <a:headEnd/>
            <a:tailEnd/>
          </a:ln>
        </p:spPr>
        <p:txBody>
          <a:bodyPr/>
          <a:lstStyle/>
          <a:p>
            <a:endParaRPr lang="en-US"/>
          </a:p>
        </p:txBody>
      </p:sp>
      <p:sp>
        <p:nvSpPr>
          <p:cNvPr id="4102" name="Rectangle 5">
            <a:extLst>
              <a:ext uri="{FF2B5EF4-FFF2-40B4-BE49-F238E27FC236}">
                <a16:creationId xmlns:a16="http://schemas.microsoft.com/office/drawing/2014/main" id="{4B4BEEF9-A75B-7BD6-C526-B83BD8F386B1}"/>
              </a:ext>
            </a:extLst>
          </p:cNvPr>
          <p:cNvSpPr>
            <a:spLocks noChangeArrowheads="1"/>
          </p:cNvSpPr>
          <p:nvPr/>
        </p:nvSpPr>
        <p:spPr bwMode="auto">
          <a:xfrm>
            <a:off x="1007276" y="2134890"/>
            <a:ext cx="5236370" cy="2769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b="1" dirty="0">
                <a:solidFill>
                  <a:srgbClr val="000000"/>
                </a:solidFill>
              </a:rPr>
              <a:t>PERA defines three types of Enterprise Architecture:</a:t>
            </a:r>
            <a:endParaRPr lang="en-US" altLang="en-US" sz="2000" dirty="0">
              <a:solidFill>
                <a:srgbClr val="000000"/>
              </a:solidFill>
            </a:endParaRPr>
          </a:p>
          <a:p>
            <a:pPr marL="342900" indent="-342900">
              <a:spcBef>
                <a:spcPct val="0"/>
              </a:spcBef>
              <a:buFont typeface="+mj-lt"/>
              <a:buAutoNum type="arabicPeriod"/>
            </a:pPr>
            <a:r>
              <a:rPr lang="en-US" altLang="en-US" sz="2000" dirty="0">
                <a:solidFill>
                  <a:srgbClr val="000000"/>
                </a:solidFill>
              </a:rPr>
              <a:t>Facilities Architecture</a:t>
            </a:r>
          </a:p>
          <a:p>
            <a:pPr marL="342900" indent="-342900">
              <a:spcBef>
                <a:spcPct val="0"/>
              </a:spcBef>
              <a:buFont typeface="+mj-lt"/>
              <a:buAutoNum type="arabicPeriod"/>
            </a:pPr>
            <a:r>
              <a:rPr lang="en-US" altLang="en-US" sz="2000" dirty="0">
                <a:solidFill>
                  <a:srgbClr val="000000"/>
                </a:solidFill>
              </a:rPr>
              <a:t>Human and Organizational Architecture</a:t>
            </a:r>
          </a:p>
          <a:p>
            <a:pPr marL="342900" indent="-342900">
              <a:spcBef>
                <a:spcPct val="0"/>
              </a:spcBef>
              <a:buFont typeface="+mj-lt"/>
              <a:buAutoNum type="arabicPeriod"/>
            </a:pPr>
            <a:r>
              <a:rPr lang="en-US" altLang="en-US" sz="2000" dirty="0">
                <a:solidFill>
                  <a:srgbClr val="000000"/>
                </a:solidFill>
              </a:rPr>
              <a:t>Control &amp; Information Systems Architecture</a:t>
            </a:r>
          </a:p>
          <a:p>
            <a:pPr marL="342900" indent="-342900">
              <a:spcBef>
                <a:spcPct val="0"/>
              </a:spcBef>
              <a:buFont typeface="+mj-lt"/>
              <a:buAutoNum type="arabicPeriod"/>
            </a:pPr>
            <a:endParaRPr lang="en-US" altLang="en-US" sz="2000" dirty="0">
              <a:solidFill>
                <a:srgbClr val="000000"/>
              </a:solidFill>
            </a:endParaRPr>
          </a:p>
          <a:p>
            <a:pPr>
              <a:spcBef>
                <a:spcPct val="0"/>
              </a:spcBef>
              <a:buNone/>
            </a:pPr>
            <a:r>
              <a:rPr lang="en-US" altLang="en-US" sz="2000" dirty="0">
                <a:solidFill>
                  <a:srgbClr val="000000"/>
                </a:solidFill>
              </a:rPr>
              <a:t>Control and Information Systems are further divided into Logical and Physical System Architectures.</a:t>
            </a:r>
            <a:endParaRPr lang="en-US" altLang="en-US" dirty="0"/>
          </a:p>
        </p:txBody>
      </p:sp>
      <p:sp>
        <p:nvSpPr>
          <p:cNvPr id="4103" name="Rectangle 6">
            <a:extLst>
              <a:ext uri="{FF2B5EF4-FFF2-40B4-BE49-F238E27FC236}">
                <a16:creationId xmlns:a16="http://schemas.microsoft.com/office/drawing/2014/main" id="{0CAF1717-CA1D-D4B3-A7D6-EC8730B29B5C}"/>
              </a:ext>
            </a:extLst>
          </p:cNvPr>
          <p:cNvSpPr>
            <a:spLocks noChangeArrowheads="1"/>
          </p:cNvSpPr>
          <p:nvPr/>
        </p:nvSpPr>
        <p:spPr bwMode="auto">
          <a:xfrm>
            <a:off x="6577022" y="1376362"/>
            <a:ext cx="93455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600" dirty="0">
                <a:solidFill>
                  <a:srgbClr val="000000"/>
                </a:solidFill>
              </a:rPr>
              <a:t>Enterprise</a:t>
            </a:r>
            <a:endParaRPr lang="en-US" altLang="en-US" dirty="0"/>
          </a:p>
        </p:txBody>
      </p:sp>
      <p:sp>
        <p:nvSpPr>
          <p:cNvPr id="4104" name="Rectangle 7">
            <a:extLst>
              <a:ext uri="{FF2B5EF4-FFF2-40B4-BE49-F238E27FC236}">
                <a16:creationId xmlns:a16="http://schemas.microsoft.com/office/drawing/2014/main" id="{E188F4AC-D203-A2F4-B63E-565163E84529}"/>
              </a:ext>
            </a:extLst>
          </p:cNvPr>
          <p:cNvSpPr>
            <a:spLocks noChangeArrowheads="1"/>
          </p:cNvSpPr>
          <p:nvPr/>
        </p:nvSpPr>
        <p:spPr bwMode="auto">
          <a:xfrm>
            <a:off x="6577021" y="1587498"/>
            <a:ext cx="88966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600" dirty="0">
                <a:solidFill>
                  <a:srgbClr val="000000"/>
                </a:solidFill>
              </a:rPr>
              <a:t> Inception</a:t>
            </a:r>
            <a:endParaRPr lang="en-US" altLang="en-US" dirty="0"/>
          </a:p>
        </p:txBody>
      </p:sp>
      <p:sp>
        <p:nvSpPr>
          <p:cNvPr id="4105" name="Rectangle 8">
            <a:extLst>
              <a:ext uri="{FF2B5EF4-FFF2-40B4-BE49-F238E27FC236}">
                <a16:creationId xmlns:a16="http://schemas.microsoft.com/office/drawing/2014/main" id="{69B25F6B-7623-D029-8704-61F4548AC90B}"/>
              </a:ext>
            </a:extLst>
          </p:cNvPr>
          <p:cNvSpPr>
            <a:spLocks noChangeArrowheads="1"/>
          </p:cNvSpPr>
          <p:nvPr/>
        </p:nvSpPr>
        <p:spPr bwMode="auto">
          <a:xfrm>
            <a:off x="6562727" y="4437063"/>
            <a:ext cx="99225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600" dirty="0">
                <a:solidFill>
                  <a:srgbClr val="000000"/>
                </a:solidFill>
              </a:rPr>
              <a:t>Enterprise </a:t>
            </a:r>
            <a:endParaRPr lang="en-US" altLang="en-US" dirty="0"/>
          </a:p>
        </p:txBody>
      </p:sp>
      <p:sp>
        <p:nvSpPr>
          <p:cNvPr id="4106" name="Rectangle 9">
            <a:extLst>
              <a:ext uri="{FF2B5EF4-FFF2-40B4-BE49-F238E27FC236}">
                <a16:creationId xmlns:a16="http://schemas.microsoft.com/office/drawing/2014/main" id="{2916397A-ED7A-A2CC-5717-144AA4BF169E}"/>
              </a:ext>
            </a:extLst>
          </p:cNvPr>
          <p:cNvSpPr>
            <a:spLocks noChangeArrowheads="1"/>
          </p:cNvSpPr>
          <p:nvPr/>
        </p:nvSpPr>
        <p:spPr bwMode="auto">
          <a:xfrm>
            <a:off x="6535741" y="4616450"/>
            <a:ext cx="100027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600" dirty="0">
                <a:solidFill>
                  <a:srgbClr val="000000"/>
                </a:solidFill>
              </a:rPr>
              <a:t>Dissolution</a:t>
            </a:r>
            <a:endParaRPr lang="en-US" altLang="en-US" dirty="0"/>
          </a:p>
        </p:txBody>
      </p:sp>
      <p:sp>
        <p:nvSpPr>
          <p:cNvPr id="4107" name="Freeform 10">
            <a:extLst>
              <a:ext uri="{FF2B5EF4-FFF2-40B4-BE49-F238E27FC236}">
                <a16:creationId xmlns:a16="http://schemas.microsoft.com/office/drawing/2014/main" id="{549841C2-8453-C49A-E940-8B7535228B2F}"/>
              </a:ext>
            </a:extLst>
          </p:cNvPr>
          <p:cNvSpPr>
            <a:spLocks/>
          </p:cNvSpPr>
          <p:nvPr/>
        </p:nvSpPr>
        <p:spPr bwMode="auto">
          <a:xfrm>
            <a:off x="7986726" y="1598614"/>
            <a:ext cx="1277937" cy="3036887"/>
          </a:xfrm>
          <a:custGeom>
            <a:avLst/>
            <a:gdLst>
              <a:gd name="T0" fmla="*/ 0 w 1610"/>
              <a:gd name="T1" fmla="*/ 0 h 3825"/>
              <a:gd name="T2" fmla="*/ 1014362097 w 1610"/>
              <a:gd name="T3" fmla="*/ 668820968 h 3825"/>
              <a:gd name="T4" fmla="*/ 1014362097 w 1610"/>
              <a:gd name="T5" fmla="*/ 1727839439 h 3825"/>
              <a:gd name="T6" fmla="*/ 8820147 w 1610"/>
              <a:gd name="T7" fmla="*/ 2147483646 h 3825"/>
              <a:gd name="T8" fmla="*/ 340220961 w 1610"/>
              <a:gd name="T9" fmla="*/ 1727839439 h 3825"/>
              <a:gd name="T10" fmla="*/ 340220961 w 1610"/>
              <a:gd name="T11" fmla="*/ 683319424 h 3825"/>
              <a:gd name="T12" fmla="*/ 0 w 1610"/>
              <a:gd name="T13" fmla="*/ 0 h 38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10" h="3825">
                <a:moveTo>
                  <a:pt x="0" y="0"/>
                </a:moveTo>
                <a:lnTo>
                  <a:pt x="1610" y="1061"/>
                </a:lnTo>
                <a:lnTo>
                  <a:pt x="1610" y="2741"/>
                </a:lnTo>
                <a:lnTo>
                  <a:pt x="14" y="3825"/>
                </a:lnTo>
                <a:lnTo>
                  <a:pt x="540" y="2741"/>
                </a:lnTo>
                <a:lnTo>
                  <a:pt x="540" y="1084"/>
                </a:lnTo>
                <a:lnTo>
                  <a:pt x="0" y="0"/>
                </a:lnTo>
                <a:close/>
              </a:path>
            </a:pathLst>
          </a:custGeom>
          <a:solidFill>
            <a:srgbClr val="69C9FF"/>
          </a:solidFill>
          <a:ln w="11113">
            <a:solidFill>
              <a:srgbClr val="000000"/>
            </a:solidFill>
            <a:prstDash val="solid"/>
            <a:round/>
            <a:headEnd/>
            <a:tailEnd/>
          </a:ln>
        </p:spPr>
        <p:txBody>
          <a:bodyPr/>
          <a:lstStyle/>
          <a:p>
            <a:endParaRPr lang="en-US"/>
          </a:p>
        </p:txBody>
      </p:sp>
      <p:sp>
        <p:nvSpPr>
          <p:cNvPr id="4108" name="Freeform 11">
            <a:extLst>
              <a:ext uri="{FF2B5EF4-FFF2-40B4-BE49-F238E27FC236}">
                <a16:creationId xmlns:a16="http://schemas.microsoft.com/office/drawing/2014/main" id="{7EC3146D-F624-9736-886A-31D50C948E02}"/>
              </a:ext>
            </a:extLst>
          </p:cNvPr>
          <p:cNvSpPr>
            <a:spLocks/>
          </p:cNvSpPr>
          <p:nvPr/>
        </p:nvSpPr>
        <p:spPr bwMode="auto">
          <a:xfrm>
            <a:off x="7572387" y="1600201"/>
            <a:ext cx="863600" cy="3032125"/>
          </a:xfrm>
          <a:custGeom>
            <a:avLst/>
            <a:gdLst>
              <a:gd name="T0" fmla="*/ 328276644 w 1089"/>
              <a:gd name="T1" fmla="*/ 0 h 3819"/>
              <a:gd name="T2" fmla="*/ 0 w 1089"/>
              <a:gd name="T3" fmla="*/ 653692486 h 3819"/>
              <a:gd name="T4" fmla="*/ 8175255 w 1089"/>
              <a:gd name="T5" fmla="*/ 1713973165 h 3819"/>
              <a:gd name="T6" fmla="*/ 337080764 w 1089"/>
              <a:gd name="T7" fmla="*/ 2147483646 h 3819"/>
              <a:gd name="T8" fmla="*/ 684853039 w 1089"/>
              <a:gd name="T9" fmla="*/ 1741079680 h 3819"/>
              <a:gd name="T10" fmla="*/ 684853039 w 1089"/>
              <a:gd name="T11" fmla="*/ 694667063 h 3819"/>
              <a:gd name="T12" fmla="*/ 328276644 w 1089"/>
              <a:gd name="T13" fmla="*/ 0 h 38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9" h="3819">
                <a:moveTo>
                  <a:pt x="522" y="0"/>
                </a:moveTo>
                <a:lnTo>
                  <a:pt x="0" y="1037"/>
                </a:lnTo>
                <a:lnTo>
                  <a:pt x="13" y="2719"/>
                </a:lnTo>
                <a:lnTo>
                  <a:pt x="536" y="3819"/>
                </a:lnTo>
                <a:lnTo>
                  <a:pt x="1089" y="2762"/>
                </a:lnTo>
                <a:lnTo>
                  <a:pt x="1089" y="1102"/>
                </a:lnTo>
                <a:lnTo>
                  <a:pt x="522" y="0"/>
                </a:lnTo>
                <a:close/>
              </a:path>
            </a:pathLst>
          </a:custGeom>
          <a:solidFill>
            <a:srgbClr val="DDB0FF"/>
          </a:solidFill>
          <a:ln w="11113">
            <a:solidFill>
              <a:srgbClr val="000000"/>
            </a:solidFill>
            <a:prstDash val="solid"/>
            <a:round/>
            <a:headEnd/>
            <a:tailEnd/>
          </a:ln>
        </p:spPr>
        <p:txBody>
          <a:bodyPr/>
          <a:lstStyle/>
          <a:p>
            <a:endParaRPr lang="en-US"/>
          </a:p>
        </p:txBody>
      </p:sp>
      <p:sp>
        <p:nvSpPr>
          <p:cNvPr id="4109" name="Rectangle 12">
            <a:extLst>
              <a:ext uri="{FF2B5EF4-FFF2-40B4-BE49-F238E27FC236}">
                <a16:creationId xmlns:a16="http://schemas.microsoft.com/office/drawing/2014/main" id="{B8BD0AC0-9160-2BA3-7E12-C43529C95E0F}"/>
              </a:ext>
            </a:extLst>
          </p:cNvPr>
          <p:cNvSpPr>
            <a:spLocks noChangeArrowheads="1"/>
          </p:cNvSpPr>
          <p:nvPr/>
        </p:nvSpPr>
        <p:spPr bwMode="auto">
          <a:xfrm>
            <a:off x="6845313" y="3011489"/>
            <a:ext cx="709613" cy="1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300" b="1" dirty="0">
                <a:solidFill>
                  <a:srgbClr val="000000"/>
                </a:solidFill>
              </a:rPr>
              <a:t>Facilities</a:t>
            </a:r>
            <a:endParaRPr lang="en-US" altLang="en-US" sz="2400" dirty="0"/>
          </a:p>
        </p:txBody>
      </p:sp>
      <p:sp>
        <p:nvSpPr>
          <p:cNvPr id="4110" name="Rectangle 13">
            <a:extLst>
              <a:ext uri="{FF2B5EF4-FFF2-40B4-BE49-F238E27FC236}">
                <a16:creationId xmlns:a16="http://schemas.microsoft.com/office/drawing/2014/main" id="{5E586814-6A27-B948-5E19-DB1DB1872F94}"/>
              </a:ext>
            </a:extLst>
          </p:cNvPr>
          <p:cNvSpPr>
            <a:spLocks noChangeArrowheads="1"/>
          </p:cNvSpPr>
          <p:nvPr/>
        </p:nvSpPr>
        <p:spPr bwMode="auto">
          <a:xfrm>
            <a:off x="7739076" y="3014664"/>
            <a:ext cx="542925" cy="1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300" b="1" dirty="0">
                <a:solidFill>
                  <a:srgbClr val="000000"/>
                </a:solidFill>
              </a:rPr>
              <a:t>People</a:t>
            </a:r>
            <a:endParaRPr lang="en-US" altLang="en-US" sz="2400" dirty="0"/>
          </a:p>
        </p:txBody>
      </p:sp>
      <p:sp>
        <p:nvSpPr>
          <p:cNvPr id="4111" name="Rectangle 14">
            <a:extLst>
              <a:ext uri="{FF2B5EF4-FFF2-40B4-BE49-F238E27FC236}">
                <a16:creationId xmlns:a16="http://schemas.microsoft.com/office/drawing/2014/main" id="{52000A66-7ABA-54FB-0B04-D060DA15C821}"/>
              </a:ext>
            </a:extLst>
          </p:cNvPr>
          <p:cNvSpPr>
            <a:spLocks noChangeArrowheads="1"/>
          </p:cNvSpPr>
          <p:nvPr/>
        </p:nvSpPr>
        <p:spPr bwMode="auto">
          <a:xfrm>
            <a:off x="8540762" y="2805114"/>
            <a:ext cx="635000" cy="1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300" b="1" dirty="0">
                <a:solidFill>
                  <a:srgbClr val="000000"/>
                </a:solidFill>
              </a:rPr>
              <a:t>Control </a:t>
            </a:r>
            <a:endParaRPr lang="en-US" altLang="en-US" sz="2400" dirty="0"/>
          </a:p>
        </p:txBody>
      </p:sp>
      <p:sp>
        <p:nvSpPr>
          <p:cNvPr id="4112" name="Rectangle 15">
            <a:extLst>
              <a:ext uri="{FF2B5EF4-FFF2-40B4-BE49-F238E27FC236}">
                <a16:creationId xmlns:a16="http://schemas.microsoft.com/office/drawing/2014/main" id="{27F1B6B3-CF81-85AC-103F-86A4147CB3E1}"/>
              </a:ext>
            </a:extLst>
          </p:cNvPr>
          <p:cNvSpPr>
            <a:spLocks noChangeArrowheads="1"/>
          </p:cNvSpPr>
          <p:nvPr/>
        </p:nvSpPr>
        <p:spPr bwMode="auto">
          <a:xfrm>
            <a:off x="8540762" y="3022600"/>
            <a:ext cx="515938"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300" b="1" dirty="0">
                <a:solidFill>
                  <a:srgbClr val="000000"/>
                </a:solidFill>
              </a:rPr>
              <a:t>&amp;  Info</a:t>
            </a:r>
            <a:endParaRPr lang="en-US" altLang="en-US" sz="2400" dirty="0"/>
          </a:p>
        </p:txBody>
      </p:sp>
      <p:sp>
        <p:nvSpPr>
          <p:cNvPr id="4113" name="Rectangle 16">
            <a:extLst>
              <a:ext uri="{FF2B5EF4-FFF2-40B4-BE49-F238E27FC236}">
                <a16:creationId xmlns:a16="http://schemas.microsoft.com/office/drawing/2014/main" id="{A3A50248-36B2-B2D9-DB84-87089D284FEC}"/>
              </a:ext>
            </a:extLst>
          </p:cNvPr>
          <p:cNvSpPr>
            <a:spLocks noChangeArrowheads="1"/>
          </p:cNvSpPr>
          <p:nvPr/>
        </p:nvSpPr>
        <p:spPr bwMode="auto">
          <a:xfrm>
            <a:off x="8540762" y="3238500"/>
            <a:ext cx="679450"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300" b="1" dirty="0">
                <a:solidFill>
                  <a:srgbClr val="000000"/>
                </a:solidFill>
              </a:rPr>
              <a:t>Systems</a:t>
            </a:r>
            <a:endParaRPr lang="en-US" altLang="en-US" sz="2400" dirty="0"/>
          </a:p>
        </p:txBody>
      </p:sp>
      <p:sp>
        <p:nvSpPr>
          <p:cNvPr id="4114" name="Oval 17">
            <a:extLst>
              <a:ext uri="{FF2B5EF4-FFF2-40B4-BE49-F238E27FC236}">
                <a16:creationId xmlns:a16="http://schemas.microsoft.com/office/drawing/2014/main" id="{59DB2AF0-5821-4375-10B9-54F657BC558B}"/>
              </a:ext>
            </a:extLst>
          </p:cNvPr>
          <p:cNvSpPr>
            <a:spLocks noChangeArrowheads="1"/>
          </p:cNvSpPr>
          <p:nvPr/>
        </p:nvSpPr>
        <p:spPr bwMode="auto">
          <a:xfrm>
            <a:off x="5245113" y="5400676"/>
            <a:ext cx="1450975" cy="815975"/>
          </a:xfrm>
          <a:prstGeom prst="ellipse">
            <a:avLst/>
          </a:prstGeom>
          <a:solidFill>
            <a:srgbClr val="FFAECC"/>
          </a:solidFill>
          <a:ln w="31750">
            <a:solidFill>
              <a:srgbClr val="000000"/>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4115" name="Rectangle 18">
            <a:extLst>
              <a:ext uri="{FF2B5EF4-FFF2-40B4-BE49-F238E27FC236}">
                <a16:creationId xmlns:a16="http://schemas.microsoft.com/office/drawing/2014/main" id="{475ACB40-96FF-9E8D-4D77-2B0EBDFEB1BC}"/>
              </a:ext>
            </a:extLst>
          </p:cNvPr>
          <p:cNvSpPr>
            <a:spLocks noChangeArrowheads="1"/>
          </p:cNvSpPr>
          <p:nvPr/>
        </p:nvSpPr>
        <p:spPr bwMode="auto">
          <a:xfrm>
            <a:off x="5613413" y="5576889"/>
            <a:ext cx="855663" cy="1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300" b="1" dirty="0">
                <a:solidFill>
                  <a:srgbClr val="000000"/>
                </a:solidFill>
              </a:rPr>
              <a:t>PFDs  and </a:t>
            </a:r>
            <a:endParaRPr lang="en-US" altLang="en-US" sz="2400" dirty="0"/>
          </a:p>
        </p:txBody>
      </p:sp>
      <p:sp>
        <p:nvSpPr>
          <p:cNvPr id="4116" name="Rectangle 19">
            <a:extLst>
              <a:ext uri="{FF2B5EF4-FFF2-40B4-BE49-F238E27FC236}">
                <a16:creationId xmlns:a16="http://schemas.microsoft.com/office/drawing/2014/main" id="{E88D27AA-2FA0-4645-EB73-F963E3E45E6A}"/>
              </a:ext>
            </a:extLst>
          </p:cNvPr>
          <p:cNvSpPr>
            <a:spLocks noChangeArrowheads="1"/>
          </p:cNvSpPr>
          <p:nvPr/>
        </p:nvSpPr>
        <p:spPr bwMode="auto">
          <a:xfrm>
            <a:off x="5770576" y="5765800"/>
            <a:ext cx="485775"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300" b="1" dirty="0">
                <a:solidFill>
                  <a:srgbClr val="000000"/>
                </a:solidFill>
              </a:rPr>
              <a:t>P&amp;IDs</a:t>
            </a:r>
            <a:endParaRPr lang="en-US" altLang="en-US" sz="2400" dirty="0"/>
          </a:p>
        </p:txBody>
      </p:sp>
      <p:sp>
        <p:nvSpPr>
          <p:cNvPr id="4117" name="Line 20">
            <a:extLst>
              <a:ext uri="{FF2B5EF4-FFF2-40B4-BE49-F238E27FC236}">
                <a16:creationId xmlns:a16="http://schemas.microsoft.com/office/drawing/2014/main" id="{AD8E19DA-849E-C431-8BCF-83AE007467DD}"/>
              </a:ext>
            </a:extLst>
          </p:cNvPr>
          <p:cNvSpPr>
            <a:spLocks noChangeShapeType="1"/>
          </p:cNvSpPr>
          <p:nvPr/>
        </p:nvSpPr>
        <p:spPr bwMode="auto">
          <a:xfrm flipH="1" flipV="1">
            <a:off x="7985138" y="3365501"/>
            <a:ext cx="3175" cy="2181225"/>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18" name="Freeform 21">
            <a:extLst>
              <a:ext uri="{FF2B5EF4-FFF2-40B4-BE49-F238E27FC236}">
                <a16:creationId xmlns:a16="http://schemas.microsoft.com/office/drawing/2014/main" id="{6DB51E7D-8755-D0CC-A47B-D4B0D88FBF2A}"/>
              </a:ext>
            </a:extLst>
          </p:cNvPr>
          <p:cNvSpPr>
            <a:spLocks/>
          </p:cNvSpPr>
          <p:nvPr/>
        </p:nvSpPr>
        <p:spPr bwMode="auto">
          <a:xfrm>
            <a:off x="7912112" y="3302000"/>
            <a:ext cx="146050" cy="292100"/>
          </a:xfrm>
          <a:custGeom>
            <a:avLst/>
            <a:gdLst>
              <a:gd name="T0" fmla="*/ 0 w 183"/>
              <a:gd name="T1" fmla="*/ 231854375 h 368"/>
              <a:gd name="T2" fmla="*/ 58598772 w 183"/>
              <a:gd name="T3" fmla="*/ 0 h 368"/>
              <a:gd name="T4" fmla="*/ 116560669 w 183"/>
              <a:gd name="T5" fmla="*/ 231224138 h 368"/>
              <a:gd name="T6" fmla="*/ 0 w 183"/>
              <a:gd name="T7" fmla="*/ 231854375 h 36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3" h="368">
                <a:moveTo>
                  <a:pt x="0" y="368"/>
                </a:moveTo>
                <a:lnTo>
                  <a:pt x="92" y="0"/>
                </a:lnTo>
                <a:lnTo>
                  <a:pt x="183" y="367"/>
                </a:lnTo>
                <a:lnTo>
                  <a:pt x="0" y="368"/>
                </a:lnTo>
                <a:close/>
              </a:path>
            </a:pathLst>
          </a:custGeom>
          <a:solidFill>
            <a:srgbClr val="000000"/>
          </a:solidFill>
          <a:ln w="31750">
            <a:solidFill>
              <a:srgbClr val="000000"/>
            </a:solidFill>
            <a:prstDash val="solid"/>
            <a:round/>
            <a:headEnd/>
            <a:tailEnd/>
          </a:ln>
        </p:spPr>
        <p:txBody>
          <a:bodyPr/>
          <a:lstStyle/>
          <a:p>
            <a:endParaRPr lang="en-US"/>
          </a:p>
        </p:txBody>
      </p:sp>
      <p:sp>
        <p:nvSpPr>
          <p:cNvPr id="4119" name="Line 22">
            <a:extLst>
              <a:ext uri="{FF2B5EF4-FFF2-40B4-BE49-F238E27FC236}">
                <a16:creationId xmlns:a16="http://schemas.microsoft.com/office/drawing/2014/main" id="{CC5D9B62-6C67-8AAF-76A4-614B764FD33E}"/>
              </a:ext>
            </a:extLst>
          </p:cNvPr>
          <p:cNvSpPr>
            <a:spLocks noChangeShapeType="1"/>
          </p:cNvSpPr>
          <p:nvPr/>
        </p:nvSpPr>
        <p:spPr bwMode="auto">
          <a:xfrm flipH="1" flipV="1">
            <a:off x="8880487" y="3538539"/>
            <a:ext cx="1112838" cy="2008187"/>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20" name="Freeform 23">
            <a:extLst>
              <a:ext uri="{FF2B5EF4-FFF2-40B4-BE49-F238E27FC236}">
                <a16:creationId xmlns:a16="http://schemas.microsoft.com/office/drawing/2014/main" id="{59EF0D01-EAE3-9530-0362-1FB22A4A6118}"/>
              </a:ext>
            </a:extLst>
          </p:cNvPr>
          <p:cNvSpPr>
            <a:spLocks/>
          </p:cNvSpPr>
          <p:nvPr/>
        </p:nvSpPr>
        <p:spPr bwMode="auto">
          <a:xfrm>
            <a:off x="8850325" y="3482976"/>
            <a:ext cx="203200" cy="290513"/>
          </a:xfrm>
          <a:custGeom>
            <a:avLst/>
            <a:gdLst>
              <a:gd name="T0" fmla="*/ 60638991 w 257"/>
              <a:gd name="T1" fmla="*/ 231226858 h 365"/>
              <a:gd name="T2" fmla="*/ 0 w 257"/>
              <a:gd name="T3" fmla="*/ 0 h 365"/>
              <a:gd name="T4" fmla="*/ 160662412 w 257"/>
              <a:gd name="T5" fmla="*/ 175479403 h 365"/>
              <a:gd name="T6" fmla="*/ 60638991 w 257"/>
              <a:gd name="T7" fmla="*/ 231226858 h 36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7" h="365">
                <a:moveTo>
                  <a:pt x="97" y="365"/>
                </a:moveTo>
                <a:lnTo>
                  <a:pt x="0" y="0"/>
                </a:lnTo>
                <a:lnTo>
                  <a:pt x="257" y="277"/>
                </a:lnTo>
                <a:lnTo>
                  <a:pt x="97" y="365"/>
                </a:lnTo>
                <a:close/>
              </a:path>
            </a:pathLst>
          </a:custGeom>
          <a:solidFill>
            <a:srgbClr val="000000"/>
          </a:solidFill>
          <a:ln w="31750">
            <a:solidFill>
              <a:srgbClr val="000000"/>
            </a:solidFill>
            <a:prstDash val="solid"/>
            <a:round/>
            <a:headEnd/>
            <a:tailEnd/>
          </a:ln>
        </p:spPr>
        <p:txBody>
          <a:bodyPr/>
          <a:lstStyle/>
          <a:p>
            <a:endParaRPr lang="en-US"/>
          </a:p>
        </p:txBody>
      </p:sp>
      <p:sp>
        <p:nvSpPr>
          <p:cNvPr id="4121" name="Rectangle 24">
            <a:extLst>
              <a:ext uri="{FF2B5EF4-FFF2-40B4-BE49-F238E27FC236}">
                <a16:creationId xmlns:a16="http://schemas.microsoft.com/office/drawing/2014/main" id="{61F691A7-EF97-C5D5-5275-92D549EFFD18}"/>
              </a:ext>
            </a:extLst>
          </p:cNvPr>
          <p:cNvSpPr>
            <a:spLocks noChangeArrowheads="1"/>
          </p:cNvSpPr>
          <p:nvPr/>
        </p:nvSpPr>
        <p:spPr bwMode="auto">
          <a:xfrm>
            <a:off x="3837004" y="5419726"/>
            <a:ext cx="103714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600" dirty="0">
                <a:solidFill>
                  <a:srgbClr val="000000"/>
                </a:solidFill>
              </a:rPr>
              <a:t>Defined by </a:t>
            </a:r>
            <a:endParaRPr lang="en-US" altLang="en-US" sz="2400" dirty="0"/>
          </a:p>
        </p:txBody>
      </p:sp>
      <p:sp>
        <p:nvSpPr>
          <p:cNvPr id="4122" name="Rectangle 25">
            <a:extLst>
              <a:ext uri="{FF2B5EF4-FFF2-40B4-BE49-F238E27FC236}">
                <a16:creationId xmlns:a16="http://schemas.microsoft.com/office/drawing/2014/main" id="{C7DEBA5A-8B7C-C814-6D52-EB345A7CB9FC}"/>
              </a:ext>
            </a:extLst>
          </p:cNvPr>
          <p:cNvSpPr>
            <a:spLocks noChangeArrowheads="1"/>
          </p:cNvSpPr>
          <p:nvPr/>
        </p:nvSpPr>
        <p:spPr bwMode="auto">
          <a:xfrm>
            <a:off x="3800490" y="5659439"/>
            <a:ext cx="109485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600" dirty="0">
                <a:solidFill>
                  <a:srgbClr val="000000"/>
                </a:solidFill>
              </a:rPr>
              <a:t>Documents </a:t>
            </a:r>
            <a:endParaRPr lang="en-US" altLang="en-US" sz="2400" dirty="0"/>
          </a:p>
        </p:txBody>
      </p:sp>
      <p:sp>
        <p:nvSpPr>
          <p:cNvPr id="4123" name="Rectangle 26">
            <a:extLst>
              <a:ext uri="{FF2B5EF4-FFF2-40B4-BE49-F238E27FC236}">
                <a16:creationId xmlns:a16="http://schemas.microsoft.com/office/drawing/2014/main" id="{F23E8CBC-1638-9547-72B8-C3C7249169A2}"/>
              </a:ext>
            </a:extLst>
          </p:cNvPr>
          <p:cNvSpPr>
            <a:spLocks noChangeArrowheads="1"/>
          </p:cNvSpPr>
          <p:nvPr/>
        </p:nvSpPr>
        <p:spPr bwMode="auto">
          <a:xfrm>
            <a:off x="3946541" y="5899151"/>
            <a:ext cx="76463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600" dirty="0">
                <a:solidFill>
                  <a:srgbClr val="000000"/>
                </a:solidFill>
              </a:rPr>
              <a:t>such as:</a:t>
            </a:r>
            <a:endParaRPr lang="en-US" altLang="en-US" sz="2400" dirty="0"/>
          </a:p>
        </p:txBody>
      </p:sp>
      <p:sp>
        <p:nvSpPr>
          <p:cNvPr id="4125" name="Rectangle 28">
            <a:extLst>
              <a:ext uri="{FF2B5EF4-FFF2-40B4-BE49-F238E27FC236}">
                <a16:creationId xmlns:a16="http://schemas.microsoft.com/office/drawing/2014/main" id="{385B4D9A-3820-6ADE-4B34-E7826C415F7E}"/>
              </a:ext>
            </a:extLst>
          </p:cNvPr>
          <p:cNvSpPr>
            <a:spLocks noChangeArrowheads="1"/>
          </p:cNvSpPr>
          <p:nvPr/>
        </p:nvSpPr>
        <p:spPr bwMode="auto">
          <a:xfrm>
            <a:off x="3127192" y="465137"/>
            <a:ext cx="577889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100" b="1" dirty="0">
                <a:solidFill>
                  <a:srgbClr val="000000"/>
                </a:solidFill>
              </a:rPr>
              <a:t>WHAT IS AN ENTERPRISE ARCHITECTURE </a:t>
            </a:r>
            <a:r>
              <a:rPr lang="en-US" altLang="en-US" sz="2100" dirty="0">
                <a:solidFill>
                  <a:srgbClr val="000000"/>
                </a:solidFill>
              </a:rPr>
              <a:t>?</a:t>
            </a:r>
            <a:endParaRPr lang="en-US" altLang="en-US" sz="2400" dirty="0"/>
          </a:p>
        </p:txBody>
      </p:sp>
      <p:sp>
        <p:nvSpPr>
          <p:cNvPr id="4126" name="Line 29">
            <a:extLst>
              <a:ext uri="{FF2B5EF4-FFF2-40B4-BE49-F238E27FC236}">
                <a16:creationId xmlns:a16="http://schemas.microsoft.com/office/drawing/2014/main" id="{D938E27C-DF5A-D98C-4B54-304B69E185B9}"/>
              </a:ext>
            </a:extLst>
          </p:cNvPr>
          <p:cNvSpPr>
            <a:spLocks noChangeShapeType="1"/>
          </p:cNvSpPr>
          <p:nvPr/>
        </p:nvSpPr>
        <p:spPr bwMode="auto">
          <a:xfrm>
            <a:off x="7575562" y="1604964"/>
            <a:ext cx="311150" cy="1587"/>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27" name="Freeform 30">
            <a:extLst>
              <a:ext uri="{FF2B5EF4-FFF2-40B4-BE49-F238E27FC236}">
                <a16:creationId xmlns:a16="http://schemas.microsoft.com/office/drawing/2014/main" id="{EF511FB1-59EF-4ECD-01AD-8304B30C787E}"/>
              </a:ext>
            </a:extLst>
          </p:cNvPr>
          <p:cNvSpPr>
            <a:spLocks/>
          </p:cNvSpPr>
          <p:nvPr/>
        </p:nvSpPr>
        <p:spPr bwMode="auto">
          <a:xfrm>
            <a:off x="7704151" y="1554163"/>
            <a:ext cx="204787" cy="101600"/>
          </a:xfrm>
          <a:custGeom>
            <a:avLst/>
            <a:gdLst>
              <a:gd name="T0" fmla="*/ 0 w 258"/>
              <a:gd name="T1" fmla="*/ 0 h 129"/>
              <a:gd name="T2" fmla="*/ 162549284 w 258"/>
              <a:gd name="T3" fmla="*/ 39699609 h 129"/>
              <a:gd name="T4" fmla="*/ 0 w 258"/>
              <a:gd name="T5" fmla="*/ 80019845 h 129"/>
              <a:gd name="T6" fmla="*/ 0 w 258"/>
              <a:gd name="T7" fmla="*/ 0 h 1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8" h="129">
                <a:moveTo>
                  <a:pt x="0" y="0"/>
                </a:moveTo>
                <a:lnTo>
                  <a:pt x="258" y="64"/>
                </a:lnTo>
                <a:lnTo>
                  <a:pt x="0" y="129"/>
                </a:lnTo>
                <a:lnTo>
                  <a:pt x="0" y="0"/>
                </a:lnTo>
                <a:close/>
              </a:path>
            </a:pathLst>
          </a:custGeom>
          <a:solidFill>
            <a:srgbClr val="000000"/>
          </a:solidFill>
          <a:ln w="11113">
            <a:solidFill>
              <a:srgbClr val="000000"/>
            </a:solidFill>
            <a:prstDash val="solid"/>
            <a:round/>
            <a:headEnd/>
            <a:tailEnd/>
          </a:ln>
        </p:spPr>
        <p:txBody>
          <a:bodyPr/>
          <a:lstStyle/>
          <a:p>
            <a:endParaRPr lang="en-US"/>
          </a:p>
        </p:txBody>
      </p:sp>
      <p:sp>
        <p:nvSpPr>
          <p:cNvPr id="4130" name="Oval 33">
            <a:extLst>
              <a:ext uri="{FF2B5EF4-FFF2-40B4-BE49-F238E27FC236}">
                <a16:creationId xmlns:a16="http://schemas.microsoft.com/office/drawing/2014/main" id="{816E06BC-61A9-65CD-2095-2AEBF37D9441}"/>
              </a:ext>
            </a:extLst>
          </p:cNvPr>
          <p:cNvSpPr>
            <a:spLocks noChangeArrowheads="1"/>
          </p:cNvSpPr>
          <p:nvPr/>
        </p:nvSpPr>
        <p:spPr bwMode="auto">
          <a:xfrm>
            <a:off x="7286638" y="5400676"/>
            <a:ext cx="1452563" cy="815975"/>
          </a:xfrm>
          <a:prstGeom prst="ellipse">
            <a:avLst/>
          </a:prstGeom>
          <a:solidFill>
            <a:srgbClr val="DDB0FF"/>
          </a:solidFill>
          <a:ln w="31750">
            <a:solidFill>
              <a:srgbClr val="000000"/>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4131" name="Oval 34">
            <a:extLst>
              <a:ext uri="{FF2B5EF4-FFF2-40B4-BE49-F238E27FC236}">
                <a16:creationId xmlns:a16="http://schemas.microsoft.com/office/drawing/2014/main" id="{60624DF6-869F-C82A-8205-6C802F845CEE}"/>
              </a:ext>
            </a:extLst>
          </p:cNvPr>
          <p:cNvSpPr>
            <a:spLocks noChangeArrowheads="1"/>
          </p:cNvSpPr>
          <p:nvPr/>
        </p:nvSpPr>
        <p:spPr bwMode="auto">
          <a:xfrm>
            <a:off x="9431351" y="5400676"/>
            <a:ext cx="1450975" cy="815975"/>
          </a:xfrm>
          <a:prstGeom prst="ellipse">
            <a:avLst/>
          </a:prstGeom>
          <a:solidFill>
            <a:srgbClr val="00BEF7"/>
          </a:solidFill>
          <a:ln w="31750">
            <a:solidFill>
              <a:srgbClr val="000000"/>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4132" name="Rectangle 35">
            <a:extLst>
              <a:ext uri="{FF2B5EF4-FFF2-40B4-BE49-F238E27FC236}">
                <a16:creationId xmlns:a16="http://schemas.microsoft.com/office/drawing/2014/main" id="{BBC3ED3F-5E59-7B0C-0FDB-5C93578169F0}"/>
              </a:ext>
            </a:extLst>
          </p:cNvPr>
          <p:cNvSpPr>
            <a:spLocks noChangeArrowheads="1"/>
          </p:cNvSpPr>
          <p:nvPr/>
        </p:nvSpPr>
        <p:spPr bwMode="auto">
          <a:xfrm>
            <a:off x="9553588" y="5715000"/>
            <a:ext cx="1350963"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300" b="1" dirty="0">
                <a:solidFill>
                  <a:srgbClr val="000000"/>
                </a:solidFill>
              </a:rPr>
              <a:t>Physical System </a:t>
            </a:r>
            <a:endParaRPr lang="en-US" altLang="en-US" sz="2400" dirty="0"/>
          </a:p>
        </p:txBody>
      </p:sp>
      <p:sp>
        <p:nvSpPr>
          <p:cNvPr id="4133" name="Rectangle 36">
            <a:extLst>
              <a:ext uri="{FF2B5EF4-FFF2-40B4-BE49-F238E27FC236}">
                <a16:creationId xmlns:a16="http://schemas.microsoft.com/office/drawing/2014/main" id="{EA67B9CA-D478-E388-AB06-727A559C58F5}"/>
              </a:ext>
            </a:extLst>
          </p:cNvPr>
          <p:cNvSpPr>
            <a:spLocks noChangeArrowheads="1"/>
          </p:cNvSpPr>
          <p:nvPr/>
        </p:nvSpPr>
        <p:spPr bwMode="auto">
          <a:xfrm>
            <a:off x="9705988" y="5943600"/>
            <a:ext cx="1020763"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300" b="1" dirty="0">
                <a:solidFill>
                  <a:srgbClr val="000000"/>
                </a:solidFill>
              </a:rPr>
              <a:t>Architecture </a:t>
            </a:r>
            <a:endParaRPr lang="en-US" altLang="en-US" sz="2400" dirty="0"/>
          </a:p>
        </p:txBody>
      </p:sp>
      <p:sp>
        <p:nvSpPr>
          <p:cNvPr id="4134" name="Rectangle 37">
            <a:extLst>
              <a:ext uri="{FF2B5EF4-FFF2-40B4-BE49-F238E27FC236}">
                <a16:creationId xmlns:a16="http://schemas.microsoft.com/office/drawing/2014/main" id="{31EEDE63-2DFC-3BF1-91FA-E37D8ABED85F}"/>
              </a:ext>
            </a:extLst>
          </p:cNvPr>
          <p:cNvSpPr>
            <a:spLocks noChangeArrowheads="1"/>
          </p:cNvSpPr>
          <p:nvPr/>
        </p:nvSpPr>
        <p:spPr bwMode="auto">
          <a:xfrm>
            <a:off x="9858388" y="5486400"/>
            <a:ext cx="746125"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300" b="1" dirty="0">
                <a:solidFill>
                  <a:srgbClr val="000000"/>
                </a:solidFill>
              </a:rPr>
              <a:t>Logical &amp;</a:t>
            </a:r>
            <a:endParaRPr lang="en-US" altLang="en-US" sz="2400" dirty="0"/>
          </a:p>
        </p:txBody>
      </p:sp>
      <p:sp>
        <p:nvSpPr>
          <p:cNvPr id="4135" name="Rectangle 38">
            <a:extLst>
              <a:ext uri="{FF2B5EF4-FFF2-40B4-BE49-F238E27FC236}">
                <a16:creationId xmlns:a16="http://schemas.microsoft.com/office/drawing/2014/main" id="{60C178A9-F0F7-49E1-89C4-571AC7741F8C}"/>
              </a:ext>
            </a:extLst>
          </p:cNvPr>
          <p:cNvSpPr>
            <a:spLocks noChangeArrowheads="1"/>
          </p:cNvSpPr>
          <p:nvPr/>
        </p:nvSpPr>
        <p:spPr bwMode="auto">
          <a:xfrm>
            <a:off x="7537462" y="5522914"/>
            <a:ext cx="1028700" cy="1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300" b="1" dirty="0">
                <a:solidFill>
                  <a:srgbClr val="000000"/>
                </a:solidFill>
              </a:rPr>
              <a:t>Org Charts &amp;</a:t>
            </a:r>
            <a:endParaRPr lang="en-US" altLang="en-US" sz="2400" dirty="0"/>
          </a:p>
        </p:txBody>
      </p:sp>
      <p:sp>
        <p:nvSpPr>
          <p:cNvPr id="4136" name="Rectangle 39">
            <a:extLst>
              <a:ext uri="{FF2B5EF4-FFF2-40B4-BE49-F238E27FC236}">
                <a16:creationId xmlns:a16="http://schemas.microsoft.com/office/drawing/2014/main" id="{A113A692-C548-C5EA-36D5-CD2E2969A722}"/>
              </a:ext>
            </a:extLst>
          </p:cNvPr>
          <p:cNvSpPr>
            <a:spLocks noChangeArrowheads="1"/>
          </p:cNvSpPr>
          <p:nvPr/>
        </p:nvSpPr>
        <p:spPr bwMode="auto">
          <a:xfrm>
            <a:off x="7720026" y="5710239"/>
            <a:ext cx="706925"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300" b="1" dirty="0">
                <a:solidFill>
                  <a:srgbClr val="000000"/>
                </a:solidFill>
              </a:rPr>
              <a:t>Position </a:t>
            </a:r>
            <a:endParaRPr lang="en-US" altLang="en-US" sz="2400" dirty="0"/>
          </a:p>
        </p:txBody>
      </p:sp>
      <p:sp>
        <p:nvSpPr>
          <p:cNvPr id="4137" name="Rectangle 40">
            <a:extLst>
              <a:ext uri="{FF2B5EF4-FFF2-40B4-BE49-F238E27FC236}">
                <a16:creationId xmlns:a16="http://schemas.microsoft.com/office/drawing/2014/main" id="{9D9F86EA-1BCD-C9F5-D7A8-9F52BBD1E572}"/>
              </a:ext>
            </a:extLst>
          </p:cNvPr>
          <p:cNvSpPr>
            <a:spLocks noChangeArrowheads="1"/>
          </p:cNvSpPr>
          <p:nvPr/>
        </p:nvSpPr>
        <p:spPr bwMode="auto">
          <a:xfrm>
            <a:off x="7550162" y="5900739"/>
            <a:ext cx="1003300" cy="1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300" b="1" dirty="0">
                <a:solidFill>
                  <a:srgbClr val="000000"/>
                </a:solidFill>
              </a:rPr>
              <a:t>Descriptions</a:t>
            </a:r>
            <a:endParaRPr lang="en-US" altLang="en-US" sz="2400" dirty="0"/>
          </a:p>
        </p:txBody>
      </p:sp>
      <p:sp>
        <p:nvSpPr>
          <p:cNvPr id="3" name="Line 29">
            <a:extLst>
              <a:ext uri="{FF2B5EF4-FFF2-40B4-BE49-F238E27FC236}">
                <a16:creationId xmlns:a16="http://schemas.microsoft.com/office/drawing/2014/main" id="{F67BEC33-3E45-A315-1A6F-4FA2B1842B3D}"/>
              </a:ext>
            </a:extLst>
          </p:cNvPr>
          <p:cNvSpPr>
            <a:spLocks noChangeShapeType="1"/>
          </p:cNvSpPr>
          <p:nvPr/>
        </p:nvSpPr>
        <p:spPr bwMode="auto">
          <a:xfrm>
            <a:off x="7556506" y="4629158"/>
            <a:ext cx="311150" cy="1587"/>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 name="Freeform 30">
            <a:extLst>
              <a:ext uri="{FF2B5EF4-FFF2-40B4-BE49-F238E27FC236}">
                <a16:creationId xmlns:a16="http://schemas.microsoft.com/office/drawing/2014/main" id="{900F702E-DAB0-B447-F33B-0FC433C8275D}"/>
              </a:ext>
            </a:extLst>
          </p:cNvPr>
          <p:cNvSpPr>
            <a:spLocks/>
          </p:cNvSpPr>
          <p:nvPr/>
        </p:nvSpPr>
        <p:spPr bwMode="auto">
          <a:xfrm>
            <a:off x="7685095" y="4578357"/>
            <a:ext cx="204787" cy="101600"/>
          </a:xfrm>
          <a:custGeom>
            <a:avLst/>
            <a:gdLst>
              <a:gd name="T0" fmla="*/ 0 w 258"/>
              <a:gd name="T1" fmla="*/ 0 h 129"/>
              <a:gd name="T2" fmla="*/ 162549284 w 258"/>
              <a:gd name="T3" fmla="*/ 39699609 h 129"/>
              <a:gd name="T4" fmla="*/ 0 w 258"/>
              <a:gd name="T5" fmla="*/ 80019845 h 129"/>
              <a:gd name="T6" fmla="*/ 0 w 258"/>
              <a:gd name="T7" fmla="*/ 0 h 1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8" h="129">
                <a:moveTo>
                  <a:pt x="0" y="0"/>
                </a:moveTo>
                <a:lnTo>
                  <a:pt x="258" y="64"/>
                </a:lnTo>
                <a:lnTo>
                  <a:pt x="0" y="129"/>
                </a:lnTo>
                <a:lnTo>
                  <a:pt x="0" y="0"/>
                </a:lnTo>
                <a:close/>
              </a:path>
            </a:pathLst>
          </a:custGeom>
          <a:solidFill>
            <a:srgbClr val="000000"/>
          </a:solidFill>
          <a:ln w="11113">
            <a:solidFill>
              <a:srgbClr val="000000"/>
            </a:solidFill>
            <a:prstDash val="solid"/>
            <a:round/>
            <a:headEnd/>
            <a:tailEnd/>
          </a:ln>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Footer Placeholder 2">
            <a:extLst>
              <a:ext uri="{FF2B5EF4-FFF2-40B4-BE49-F238E27FC236}">
                <a16:creationId xmlns:a16="http://schemas.microsoft.com/office/drawing/2014/main" id="{CEE3ECFF-A4ED-FAE7-4859-7264FE9EA72C}"/>
              </a:ext>
            </a:extLst>
          </p:cNvPr>
          <p:cNvSpPr>
            <a:spLocks noGrp="1"/>
          </p:cNvSpPr>
          <p:nvPr>
            <p:ph type="ftr" sz="quarter" idx="11"/>
          </p:nvPr>
        </p:nvSpPr>
        <p:spPr bwMode="auto">
          <a:xfrm>
            <a:off x="3124200" y="6248400"/>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4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spcBef>
                <a:spcPct val="0"/>
              </a:spcBef>
              <a:buFontTx/>
              <a:buNone/>
            </a:pPr>
            <a:r>
              <a:rPr lang="en-US" altLang="en-US"/>
              <a:t>Page </a:t>
            </a:r>
            <a:fld id="{EB8863F0-8A72-4065-B5FE-201C85F17431}" type="slidenum">
              <a:rPr lang="en-US" altLang="en-US" smtClean="0"/>
              <a:pPr>
                <a:defRPr/>
              </a:pPr>
              <a:t>3</a:t>
            </a:fld>
            <a:endParaRPr lang="en-US" altLang="en-US" sz="1400"/>
          </a:p>
        </p:txBody>
      </p:sp>
      <p:sp>
        <p:nvSpPr>
          <p:cNvPr id="5124" name="Text Box 8">
            <a:extLst>
              <a:ext uri="{FF2B5EF4-FFF2-40B4-BE49-F238E27FC236}">
                <a16:creationId xmlns:a16="http://schemas.microsoft.com/office/drawing/2014/main" id="{0032CF55-01BC-4469-B376-B9CA51856B53}"/>
              </a:ext>
            </a:extLst>
          </p:cNvPr>
          <p:cNvSpPr txBox="1">
            <a:spLocks noChangeArrowheads="1"/>
          </p:cNvSpPr>
          <p:nvPr/>
        </p:nvSpPr>
        <p:spPr bwMode="auto">
          <a:xfrm>
            <a:off x="1012031" y="1320125"/>
            <a:ext cx="10015538"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dirty="0"/>
              <a:t>The Control and Information Systems of a process plant, pipeline, oil field or other process facility has an inherent structure, called an “Architecture.</a:t>
            </a:r>
          </a:p>
          <a:p>
            <a:pPr eaLnBrk="1" hangingPunct="1">
              <a:spcBef>
                <a:spcPct val="50000"/>
              </a:spcBef>
              <a:buFontTx/>
              <a:buNone/>
            </a:pPr>
            <a:r>
              <a:rPr lang="en-US" altLang="en-US" sz="1800" dirty="0"/>
              <a:t>This Control and Information Architecture consists of :</a:t>
            </a:r>
          </a:p>
          <a:p>
            <a:pPr lvl="1" eaLnBrk="1" hangingPunct="1">
              <a:spcBef>
                <a:spcPct val="50000"/>
              </a:spcBef>
              <a:buFontTx/>
              <a:buChar char="•"/>
            </a:pPr>
            <a:r>
              <a:rPr lang="en-US" altLang="en-US" sz="1800" dirty="0"/>
              <a:t> a Physical Architecture (Computer Hardware and Network Devices and Media), and </a:t>
            </a:r>
          </a:p>
          <a:p>
            <a:pPr lvl="1" eaLnBrk="1" hangingPunct="1">
              <a:spcBef>
                <a:spcPct val="50000"/>
              </a:spcBef>
              <a:buFontTx/>
              <a:buChar char="•"/>
            </a:pPr>
            <a:r>
              <a:rPr lang="en-US" altLang="en-US" sz="1800" dirty="0"/>
              <a:t> a Logical Architecture (Enterprise Systems, Application Software, and Protocols).</a:t>
            </a:r>
          </a:p>
          <a:p>
            <a:pPr eaLnBrk="1" hangingPunct="1">
              <a:spcBef>
                <a:spcPct val="50000"/>
              </a:spcBef>
              <a:buFontTx/>
              <a:buNone/>
            </a:pPr>
            <a:br>
              <a:rPr lang="en-US" altLang="en-US" sz="1800" dirty="0"/>
            </a:br>
            <a:r>
              <a:rPr lang="en-US" altLang="en-US" sz="1800" dirty="0"/>
              <a:t>The “PERA Levels” within this architecture may be characterized by a “Time Base” which may be expressed in terms of “4R’s”:</a:t>
            </a:r>
          </a:p>
          <a:p>
            <a:pPr marL="285750" indent="-285750">
              <a:spcBef>
                <a:spcPct val="50000"/>
              </a:spcBef>
            </a:pPr>
            <a:r>
              <a:rPr lang="en-US" altLang="en-US" sz="1800" dirty="0"/>
              <a:t>Response	Time delay between reading and reaction</a:t>
            </a:r>
          </a:p>
          <a:p>
            <a:pPr marL="285750" indent="-285750">
              <a:spcBef>
                <a:spcPct val="50000"/>
              </a:spcBef>
            </a:pPr>
            <a:r>
              <a:rPr lang="en-US" altLang="en-US" sz="1800" dirty="0"/>
              <a:t>Resolution	Time between readings</a:t>
            </a:r>
          </a:p>
          <a:p>
            <a:pPr marL="285750" indent="-285750">
              <a:spcBef>
                <a:spcPct val="50000"/>
              </a:spcBef>
            </a:pPr>
            <a:r>
              <a:rPr lang="en-US" altLang="en-US" sz="1800" dirty="0"/>
              <a:t>Reliability	Time between failures of readings or reaction</a:t>
            </a:r>
          </a:p>
          <a:p>
            <a:pPr marL="285750" indent="-285750">
              <a:spcBef>
                <a:spcPct val="50000"/>
              </a:spcBef>
            </a:pPr>
            <a:r>
              <a:rPr lang="en-US" altLang="en-US" sz="1800" dirty="0"/>
              <a:t>Resilience	Time to restore readings or resistance to failure or cyberattack</a:t>
            </a:r>
          </a:p>
        </p:txBody>
      </p:sp>
      <p:sp>
        <p:nvSpPr>
          <p:cNvPr id="3" name="TextBox 2">
            <a:extLst>
              <a:ext uri="{FF2B5EF4-FFF2-40B4-BE49-F238E27FC236}">
                <a16:creationId xmlns:a16="http://schemas.microsoft.com/office/drawing/2014/main" id="{F2455A7F-63B1-4527-67BE-CC911805225E}"/>
              </a:ext>
            </a:extLst>
          </p:cNvPr>
          <p:cNvSpPr txBox="1"/>
          <p:nvPr/>
        </p:nvSpPr>
        <p:spPr>
          <a:xfrm>
            <a:off x="4057650" y="429835"/>
            <a:ext cx="4572000" cy="461665"/>
          </a:xfrm>
          <a:prstGeom prst="rect">
            <a:avLst/>
          </a:prstGeom>
          <a:noFill/>
        </p:spPr>
        <p:txBody>
          <a:bodyPr wrap="square">
            <a:spAutoFit/>
          </a:bodyPr>
          <a:lstStyle/>
          <a:p>
            <a:r>
              <a:rPr lang="en-US" sz="2400" b="1" dirty="0">
                <a:solidFill>
                  <a:srgbClr val="000000"/>
                </a:solidFill>
              </a:rPr>
              <a:t>System Architecture Design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Freeform 2">
            <a:extLst>
              <a:ext uri="{FF2B5EF4-FFF2-40B4-BE49-F238E27FC236}">
                <a16:creationId xmlns:a16="http://schemas.microsoft.com/office/drawing/2014/main" id="{E944ED5B-9600-352E-1AB6-E5362E09AD1B}"/>
              </a:ext>
            </a:extLst>
          </p:cNvPr>
          <p:cNvSpPr>
            <a:spLocks/>
          </p:cNvSpPr>
          <p:nvPr/>
        </p:nvSpPr>
        <p:spPr bwMode="auto">
          <a:xfrm>
            <a:off x="8869398" y="2278063"/>
            <a:ext cx="457200" cy="582612"/>
          </a:xfrm>
          <a:custGeom>
            <a:avLst/>
            <a:gdLst>
              <a:gd name="T0" fmla="*/ 0 w 577"/>
              <a:gd name="T1" fmla="*/ 461818697 h 735"/>
              <a:gd name="T2" fmla="*/ 125571525 w 577"/>
              <a:gd name="T3" fmla="*/ 221798407 h 735"/>
              <a:gd name="T4" fmla="*/ 156336252 w 577"/>
              <a:gd name="T5" fmla="*/ 407154631 h 735"/>
              <a:gd name="T6" fmla="*/ 362273553 w 577"/>
              <a:gd name="T7" fmla="*/ 0 h 73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77" h="735">
                <a:moveTo>
                  <a:pt x="0" y="735"/>
                </a:moveTo>
                <a:lnTo>
                  <a:pt x="200" y="353"/>
                </a:lnTo>
                <a:lnTo>
                  <a:pt x="249" y="648"/>
                </a:lnTo>
                <a:lnTo>
                  <a:pt x="577" y="0"/>
                </a:lnTo>
              </a:path>
            </a:pathLst>
          </a:custGeom>
          <a:noFill/>
          <a:ln w="206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48" name="Rectangle 3">
            <a:extLst>
              <a:ext uri="{FF2B5EF4-FFF2-40B4-BE49-F238E27FC236}">
                <a16:creationId xmlns:a16="http://schemas.microsoft.com/office/drawing/2014/main" id="{E3C476DF-BCD0-50ED-7163-4DCD4B94AA4F}"/>
              </a:ext>
            </a:extLst>
          </p:cNvPr>
          <p:cNvSpPr>
            <a:spLocks noChangeArrowheads="1"/>
          </p:cNvSpPr>
          <p:nvPr/>
        </p:nvSpPr>
        <p:spPr bwMode="auto">
          <a:xfrm>
            <a:off x="8694774" y="5508626"/>
            <a:ext cx="673261"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NETWORKS</a:t>
            </a:r>
            <a:endParaRPr lang="en-US" altLang="en-US" sz="2400" dirty="0"/>
          </a:p>
        </p:txBody>
      </p:sp>
      <p:sp>
        <p:nvSpPr>
          <p:cNvPr id="6149" name="Line 4">
            <a:extLst>
              <a:ext uri="{FF2B5EF4-FFF2-40B4-BE49-F238E27FC236}">
                <a16:creationId xmlns:a16="http://schemas.microsoft.com/office/drawing/2014/main" id="{DE3F5841-A570-A1C2-0B9F-CB7E24A72053}"/>
              </a:ext>
            </a:extLst>
          </p:cNvPr>
          <p:cNvSpPr>
            <a:spLocks noChangeShapeType="1"/>
          </p:cNvSpPr>
          <p:nvPr/>
        </p:nvSpPr>
        <p:spPr bwMode="auto">
          <a:xfrm>
            <a:off x="8288374" y="3948114"/>
            <a:ext cx="4763" cy="269875"/>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50" name="Line 5">
            <a:extLst>
              <a:ext uri="{FF2B5EF4-FFF2-40B4-BE49-F238E27FC236}">
                <a16:creationId xmlns:a16="http://schemas.microsoft.com/office/drawing/2014/main" id="{93E5B8D8-A1DA-B55B-77B6-3CB86BD7CF4F}"/>
              </a:ext>
            </a:extLst>
          </p:cNvPr>
          <p:cNvSpPr>
            <a:spLocks noChangeShapeType="1"/>
          </p:cNvSpPr>
          <p:nvPr/>
        </p:nvSpPr>
        <p:spPr bwMode="auto">
          <a:xfrm flipH="1">
            <a:off x="7153312" y="3949701"/>
            <a:ext cx="1587" cy="288925"/>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51" name="Rectangle 6">
            <a:extLst>
              <a:ext uri="{FF2B5EF4-FFF2-40B4-BE49-F238E27FC236}">
                <a16:creationId xmlns:a16="http://schemas.microsoft.com/office/drawing/2014/main" id="{8372F548-9DC3-F9FC-D1AB-BB6A0AAC316D}"/>
              </a:ext>
            </a:extLst>
          </p:cNvPr>
          <p:cNvSpPr>
            <a:spLocks noChangeArrowheads="1"/>
          </p:cNvSpPr>
          <p:nvPr/>
        </p:nvSpPr>
        <p:spPr bwMode="auto">
          <a:xfrm>
            <a:off x="7985162" y="4237038"/>
            <a:ext cx="619125" cy="411162"/>
          </a:xfrm>
          <a:prstGeom prst="rect">
            <a:avLst/>
          </a:prstGeom>
          <a:solidFill>
            <a:srgbClr val="FFED24"/>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6152" name="Freeform 7">
            <a:extLst>
              <a:ext uri="{FF2B5EF4-FFF2-40B4-BE49-F238E27FC236}">
                <a16:creationId xmlns:a16="http://schemas.microsoft.com/office/drawing/2014/main" id="{0A4007B2-B12C-32B4-7C91-1F56E6E02A8B}"/>
              </a:ext>
            </a:extLst>
          </p:cNvPr>
          <p:cNvSpPr>
            <a:spLocks/>
          </p:cNvSpPr>
          <p:nvPr/>
        </p:nvSpPr>
        <p:spPr bwMode="auto">
          <a:xfrm>
            <a:off x="5561049" y="3836988"/>
            <a:ext cx="3305175" cy="2335212"/>
          </a:xfrm>
          <a:custGeom>
            <a:avLst/>
            <a:gdLst>
              <a:gd name="T0" fmla="*/ 2147483646 w 4163"/>
              <a:gd name="T1" fmla="*/ 1658759603 h 2941"/>
              <a:gd name="T2" fmla="*/ 2147483646 w 4163"/>
              <a:gd name="T3" fmla="*/ 1678303604 h 2941"/>
              <a:gd name="T4" fmla="*/ 2147483646 w 4163"/>
              <a:gd name="T5" fmla="*/ 1704152916 h 2941"/>
              <a:gd name="T6" fmla="*/ 2147483646 w 4163"/>
              <a:gd name="T7" fmla="*/ 1730002228 h 2941"/>
              <a:gd name="T8" fmla="*/ 2147483646 w 4163"/>
              <a:gd name="T9" fmla="*/ 1759003799 h 2941"/>
              <a:gd name="T10" fmla="*/ 2147483646 w 4163"/>
              <a:gd name="T11" fmla="*/ 1785483562 h 2941"/>
              <a:gd name="T12" fmla="*/ 2147483646 w 4163"/>
              <a:gd name="T13" fmla="*/ 1806289261 h 2941"/>
              <a:gd name="T14" fmla="*/ 2147483646 w 4163"/>
              <a:gd name="T15" fmla="*/ 1827724617 h 2941"/>
              <a:gd name="T16" fmla="*/ 2147483646 w 4163"/>
              <a:gd name="T17" fmla="*/ 1840964896 h 2941"/>
              <a:gd name="T18" fmla="*/ 2147483646 w 4163"/>
              <a:gd name="T19" fmla="*/ 1851682575 h 2941"/>
              <a:gd name="T20" fmla="*/ 2147483646 w 4163"/>
              <a:gd name="T21" fmla="*/ 1854204381 h 2941"/>
              <a:gd name="T22" fmla="*/ 102745450 w 4163"/>
              <a:gd name="T23" fmla="*/ 1854204381 h 2941"/>
              <a:gd name="T24" fmla="*/ 95811966 w 4163"/>
              <a:gd name="T25" fmla="*/ 1853573929 h 2941"/>
              <a:gd name="T26" fmla="*/ 88248093 w 4163"/>
              <a:gd name="T27" fmla="*/ 1852313026 h 2941"/>
              <a:gd name="T28" fmla="*/ 80053038 w 4163"/>
              <a:gd name="T29" fmla="*/ 1848530316 h 2941"/>
              <a:gd name="T30" fmla="*/ 71228387 w 4163"/>
              <a:gd name="T31" fmla="*/ 1847269413 h 2941"/>
              <a:gd name="T32" fmla="*/ 62403736 w 4163"/>
              <a:gd name="T33" fmla="*/ 1841595348 h 2941"/>
              <a:gd name="T34" fmla="*/ 55470253 w 4163"/>
              <a:gd name="T35" fmla="*/ 1839703993 h 2941"/>
              <a:gd name="T36" fmla="*/ 49796753 w 4163"/>
              <a:gd name="T37" fmla="*/ 1834659586 h 2941"/>
              <a:gd name="T38" fmla="*/ 42232880 w 4163"/>
              <a:gd name="T39" fmla="*/ 1827724617 h 2941"/>
              <a:gd name="T40" fmla="*/ 37189769 w 4163"/>
              <a:gd name="T41" fmla="*/ 1825202811 h 2941"/>
              <a:gd name="T42" fmla="*/ 30256285 w 4163"/>
              <a:gd name="T43" fmla="*/ 1817006939 h 2941"/>
              <a:gd name="T44" fmla="*/ 24583579 w 4163"/>
              <a:gd name="T45" fmla="*/ 1811332874 h 2941"/>
              <a:gd name="T46" fmla="*/ 18910079 w 4163"/>
              <a:gd name="T47" fmla="*/ 1803766660 h 2941"/>
              <a:gd name="T48" fmla="*/ 15128539 w 4163"/>
              <a:gd name="T49" fmla="*/ 1797462144 h 2941"/>
              <a:gd name="T50" fmla="*/ 10715817 w 4163"/>
              <a:gd name="T51" fmla="*/ 1789896724 h 2941"/>
              <a:gd name="T52" fmla="*/ 6933484 w 4163"/>
              <a:gd name="T53" fmla="*/ 1781070401 h 2941"/>
              <a:gd name="T54" fmla="*/ 3151944 w 4163"/>
              <a:gd name="T55" fmla="*/ 1772243283 h 2941"/>
              <a:gd name="T56" fmla="*/ 1260778 w 4163"/>
              <a:gd name="T57" fmla="*/ 1764677864 h 2941"/>
              <a:gd name="T58" fmla="*/ 0 w 4163"/>
              <a:gd name="T59" fmla="*/ 1758373347 h 2941"/>
              <a:gd name="T60" fmla="*/ 0 w 4163"/>
              <a:gd name="T61" fmla="*/ 1747025217 h 2941"/>
              <a:gd name="T62" fmla="*/ 0 w 4163"/>
              <a:gd name="T63" fmla="*/ 1740089455 h 2941"/>
              <a:gd name="T64" fmla="*/ 0 w 4163"/>
              <a:gd name="T65" fmla="*/ 1730002228 h 2941"/>
              <a:gd name="T66" fmla="*/ 0 w 4163"/>
              <a:gd name="T67" fmla="*/ 1721806357 h 2941"/>
              <a:gd name="T68" fmla="*/ 0 w 4163"/>
              <a:gd name="T69" fmla="*/ 1714240937 h 2941"/>
              <a:gd name="T70" fmla="*/ 1260778 w 4163"/>
              <a:gd name="T71" fmla="*/ 1704152916 h 2941"/>
              <a:gd name="T72" fmla="*/ 4412722 w 4163"/>
              <a:gd name="T73" fmla="*/ 1695957045 h 2941"/>
              <a:gd name="T74" fmla="*/ 7563873 w 4163"/>
              <a:gd name="T75" fmla="*/ 1688391625 h 2941"/>
              <a:gd name="T76" fmla="*/ 11346206 w 4163"/>
              <a:gd name="T77" fmla="*/ 1680195753 h 2941"/>
              <a:gd name="T78" fmla="*/ 15758928 w 4163"/>
              <a:gd name="T79" fmla="*/ 1671999088 h 2941"/>
              <a:gd name="T80" fmla="*/ 20801245 w 4163"/>
              <a:gd name="T81" fmla="*/ 1665064119 h 2941"/>
              <a:gd name="T82" fmla="*/ 25844357 w 4163"/>
              <a:gd name="T83" fmla="*/ 1659390055 h 2941"/>
              <a:gd name="T84" fmla="*/ 30886674 w 4163"/>
              <a:gd name="T85" fmla="*/ 1652455086 h 2941"/>
              <a:gd name="T86" fmla="*/ 34038618 w 4163"/>
              <a:gd name="T87" fmla="*/ 1647411473 h 2941"/>
              <a:gd name="T88" fmla="*/ 1098055671 w 4163"/>
              <a:gd name="T89" fmla="*/ 85113356 h 2941"/>
              <a:gd name="T90" fmla="*/ 1119487305 w 4163"/>
              <a:gd name="T91" fmla="*/ 59264044 h 2941"/>
              <a:gd name="T92" fmla="*/ 1143439701 w 4163"/>
              <a:gd name="T93" fmla="*/ 37197442 h 2941"/>
              <a:gd name="T94" fmla="*/ 1172436002 w 4163"/>
              <a:gd name="T95" fmla="*/ 20175247 h 2941"/>
              <a:gd name="T96" fmla="*/ 1204583454 w 4163"/>
              <a:gd name="T97" fmla="*/ 8826323 h 2941"/>
              <a:gd name="T98" fmla="*/ 1237361294 w 4163"/>
              <a:gd name="T99" fmla="*/ 0 h 2941"/>
              <a:gd name="T100" fmla="*/ 1270768730 w 4163"/>
              <a:gd name="T101" fmla="*/ 0 h 2941"/>
              <a:gd name="T102" fmla="*/ 1303546570 w 4163"/>
              <a:gd name="T103" fmla="*/ 9456775 h 2941"/>
              <a:gd name="T104" fmla="*/ 1334433244 w 4163"/>
              <a:gd name="T105" fmla="*/ 22066602 h 2941"/>
              <a:gd name="T106" fmla="*/ 1362799156 w 4163"/>
              <a:gd name="T107" fmla="*/ 39088797 h 2941"/>
              <a:gd name="T108" fmla="*/ 1388012330 w 4163"/>
              <a:gd name="T109" fmla="*/ 63677206 h 2941"/>
              <a:gd name="T110" fmla="*/ 1406292814 w 4163"/>
              <a:gd name="T111" fmla="*/ 90156969 h 2941"/>
              <a:gd name="T112" fmla="*/ 2147483646 w 4163"/>
              <a:gd name="T113" fmla="*/ 1649933280 h 294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4163" h="2941">
                <a:moveTo>
                  <a:pt x="4100" y="2618"/>
                </a:moveTo>
                <a:lnTo>
                  <a:pt x="4113" y="2631"/>
                </a:lnTo>
                <a:lnTo>
                  <a:pt x="4126" y="2642"/>
                </a:lnTo>
                <a:lnTo>
                  <a:pt x="4138" y="2662"/>
                </a:lnTo>
                <a:lnTo>
                  <a:pt x="4149" y="2681"/>
                </a:lnTo>
                <a:lnTo>
                  <a:pt x="4157" y="2703"/>
                </a:lnTo>
                <a:lnTo>
                  <a:pt x="4160" y="2728"/>
                </a:lnTo>
                <a:lnTo>
                  <a:pt x="4163" y="2744"/>
                </a:lnTo>
                <a:lnTo>
                  <a:pt x="4163" y="2768"/>
                </a:lnTo>
                <a:lnTo>
                  <a:pt x="4160" y="2790"/>
                </a:lnTo>
                <a:lnTo>
                  <a:pt x="4157" y="2809"/>
                </a:lnTo>
                <a:lnTo>
                  <a:pt x="4149" y="2832"/>
                </a:lnTo>
                <a:lnTo>
                  <a:pt x="4138" y="2851"/>
                </a:lnTo>
                <a:lnTo>
                  <a:pt x="4127" y="2865"/>
                </a:lnTo>
                <a:lnTo>
                  <a:pt x="4113" y="2882"/>
                </a:lnTo>
                <a:lnTo>
                  <a:pt x="4098" y="2899"/>
                </a:lnTo>
                <a:lnTo>
                  <a:pt x="4081" y="2912"/>
                </a:lnTo>
                <a:lnTo>
                  <a:pt x="4063" y="2920"/>
                </a:lnTo>
                <a:lnTo>
                  <a:pt x="4043" y="2931"/>
                </a:lnTo>
                <a:lnTo>
                  <a:pt x="4023" y="2937"/>
                </a:lnTo>
                <a:lnTo>
                  <a:pt x="4005" y="2940"/>
                </a:lnTo>
                <a:lnTo>
                  <a:pt x="3980" y="2941"/>
                </a:lnTo>
                <a:lnTo>
                  <a:pt x="169" y="2941"/>
                </a:lnTo>
                <a:lnTo>
                  <a:pt x="163" y="2941"/>
                </a:lnTo>
                <a:lnTo>
                  <a:pt x="156" y="2941"/>
                </a:lnTo>
                <a:lnTo>
                  <a:pt x="152" y="2940"/>
                </a:lnTo>
                <a:lnTo>
                  <a:pt x="145" y="2940"/>
                </a:lnTo>
                <a:lnTo>
                  <a:pt x="140" y="2938"/>
                </a:lnTo>
                <a:lnTo>
                  <a:pt x="134" y="2937"/>
                </a:lnTo>
                <a:lnTo>
                  <a:pt x="127" y="2932"/>
                </a:lnTo>
                <a:lnTo>
                  <a:pt x="120" y="2931"/>
                </a:lnTo>
                <a:lnTo>
                  <a:pt x="113" y="2930"/>
                </a:lnTo>
                <a:lnTo>
                  <a:pt x="106" y="2927"/>
                </a:lnTo>
                <a:lnTo>
                  <a:pt x="99" y="2921"/>
                </a:lnTo>
                <a:lnTo>
                  <a:pt x="94" y="2920"/>
                </a:lnTo>
                <a:lnTo>
                  <a:pt x="88" y="2918"/>
                </a:lnTo>
                <a:lnTo>
                  <a:pt x="82" y="2915"/>
                </a:lnTo>
                <a:lnTo>
                  <a:pt x="79" y="2910"/>
                </a:lnTo>
                <a:lnTo>
                  <a:pt x="74" y="2906"/>
                </a:lnTo>
                <a:lnTo>
                  <a:pt x="67" y="2899"/>
                </a:lnTo>
                <a:lnTo>
                  <a:pt x="63" y="2899"/>
                </a:lnTo>
                <a:lnTo>
                  <a:pt x="59" y="2895"/>
                </a:lnTo>
                <a:lnTo>
                  <a:pt x="52" y="2888"/>
                </a:lnTo>
                <a:lnTo>
                  <a:pt x="48" y="2882"/>
                </a:lnTo>
                <a:lnTo>
                  <a:pt x="43" y="2878"/>
                </a:lnTo>
                <a:lnTo>
                  <a:pt x="39" y="2873"/>
                </a:lnTo>
                <a:lnTo>
                  <a:pt x="33" y="2864"/>
                </a:lnTo>
                <a:lnTo>
                  <a:pt x="30" y="2861"/>
                </a:lnTo>
                <a:lnTo>
                  <a:pt x="27" y="2856"/>
                </a:lnTo>
                <a:lnTo>
                  <a:pt x="24" y="2851"/>
                </a:lnTo>
                <a:lnTo>
                  <a:pt x="20" y="2842"/>
                </a:lnTo>
                <a:lnTo>
                  <a:pt x="17" y="2839"/>
                </a:lnTo>
                <a:lnTo>
                  <a:pt x="14" y="2833"/>
                </a:lnTo>
                <a:lnTo>
                  <a:pt x="11" y="2825"/>
                </a:lnTo>
                <a:lnTo>
                  <a:pt x="9" y="2817"/>
                </a:lnTo>
                <a:lnTo>
                  <a:pt x="5" y="2811"/>
                </a:lnTo>
                <a:lnTo>
                  <a:pt x="4" y="2807"/>
                </a:lnTo>
                <a:lnTo>
                  <a:pt x="2" y="2799"/>
                </a:lnTo>
                <a:lnTo>
                  <a:pt x="1" y="2792"/>
                </a:lnTo>
                <a:lnTo>
                  <a:pt x="0" y="2789"/>
                </a:lnTo>
                <a:lnTo>
                  <a:pt x="0" y="2777"/>
                </a:lnTo>
                <a:lnTo>
                  <a:pt x="0" y="2771"/>
                </a:lnTo>
                <a:lnTo>
                  <a:pt x="0" y="2767"/>
                </a:lnTo>
                <a:lnTo>
                  <a:pt x="0" y="2760"/>
                </a:lnTo>
                <a:lnTo>
                  <a:pt x="0" y="2751"/>
                </a:lnTo>
                <a:lnTo>
                  <a:pt x="0" y="2744"/>
                </a:lnTo>
                <a:lnTo>
                  <a:pt x="0" y="2735"/>
                </a:lnTo>
                <a:lnTo>
                  <a:pt x="0" y="2731"/>
                </a:lnTo>
                <a:lnTo>
                  <a:pt x="0" y="2728"/>
                </a:lnTo>
                <a:lnTo>
                  <a:pt x="0" y="2719"/>
                </a:lnTo>
                <a:lnTo>
                  <a:pt x="1" y="2712"/>
                </a:lnTo>
                <a:lnTo>
                  <a:pt x="2" y="2703"/>
                </a:lnTo>
                <a:lnTo>
                  <a:pt x="4" y="2699"/>
                </a:lnTo>
                <a:lnTo>
                  <a:pt x="7" y="2690"/>
                </a:lnTo>
                <a:lnTo>
                  <a:pt x="9" y="2681"/>
                </a:lnTo>
                <a:lnTo>
                  <a:pt x="12" y="2678"/>
                </a:lnTo>
                <a:lnTo>
                  <a:pt x="14" y="2670"/>
                </a:lnTo>
                <a:lnTo>
                  <a:pt x="18" y="2665"/>
                </a:lnTo>
                <a:lnTo>
                  <a:pt x="21" y="2661"/>
                </a:lnTo>
                <a:lnTo>
                  <a:pt x="25" y="2652"/>
                </a:lnTo>
                <a:lnTo>
                  <a:pt x="29" y="2648"/>
                </a:lnTo>
                <a:lnTo>
                  <a:pt x="33" y="2641"/>
                </a:lnTo>
                <a:lnTo>
                  <a:pt x="37" y="2637"/>
                </a:lnTo>
                <a:lnTo>
                  <a:pt x="41" y="2632"/>
                </a:lnTo>
                <a:lnTo>
                  <a:pt x="45" y="2628"/>
                </a:lnTo>
                <a:lnTo>
                  <a:pt x="49" y="2621"/>
                </a:lnTo>
                <a:lnTo>
                  <a:pt x="54" y="2617"/>
                </a:lnTo>
                <a:lnTo>
                  <a:pt x="54" y="2613"/>
                </a:lnTo>
                <a:lnTo>
                  <a:pt x="1740" y="143"/>
                </a:lnTo>
                <a:lnTo>
                  <a:pt x="1742" y="135"/>
                </a:lnTo>
                <a:lnTo>
                  <a:pt x="1759" y="118"/>
                </a:lnTo>
                <a:lnTo>
                  <a:pt x="1776" y="94"/>
                </a:lnTo>
                <a:lnTo>
                  <a:pt x="1796" y="78"/>
                </a:lnTo>
                <a:lnTo>
                  <a:pt x="1814" y="59"/>
                </a:lnTo>
                <a:lnTo>
                  <a:pt x="1838" y="43"/>
                </a:lnTo>
                <a:lnTo>
                  <a:pt x="1860" y="32"/>
                </a:lnTo>
                <a:lnTo>
                  <a:pt x="1886" y="18"/>
                </a:lnTo>
                <a:lnTo>
                  <a:pt x="1911" y="14"/>
                </a:lnTo>
                <a:lnTo>
                  <a:pt x="1937" y="3"/>
                </a:lnTo>
                <a:lnTo>
                  <a:pt x="1963" y="0"/>
                </a:lnTo>
                <a:lnTo>
                  <a:pt x="1989" y="0"/>
                </a:lnTo>
                <a:lnTo>
                  <a:pt x="2016" y="0"/>
                </a:lnTo>
                <a:lnTo>
                  <a:pt x="2044" y="3"/>
                </a:lnTo>
                <a:lnTo>
                  <a:pt x="2068" y="15"/>
                </a:lnTo>
                <a:lnTo>
                  <a:pt x="2092" y="20"/>
                </a:lnTo>
                <a:lnTo>
                  <a:pt x="2117" y="35"/>
                </a:lnTo>
                <a:lnTo>
                  <a:pt x="2140" y="45"/>
                </a:lnTo>
                <a:lnTo>
                  <a:pt x="2162" y="62"/>
                </a:lnTo>
                <a:lnTo>
                  <a:pt x="2180" y="80"/>
                </a:lnTo>
                <a:lnTo>
                  <a:pt x="2202" y="101"/>
                </a:lnTo>
                <a:lnTo>
                  <a:pt x="2219" y="122"/>
                </a:lnTo>
                <a:lnTo>
                  <a:pt x="2231" y="143"/>
                </a:lnTo>
                <a:lnTo>
                  <a:pt x="2231" y="144"/>
                </a:lnTo>
                <a:lnTo>
                  <a:pt x="4098" y="2617"/>
                </a:lnTo>
              </a:path>
            </a:pathLst>
          </a:custGeom>
          <a:noFill/>
          <a:ln w="206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53" name="Line 8">
            <a:extLst>
              <a:ext uri="{FF2B5EF4-FFF2-40B4-BE49-F238E27FC236}">
                <a16:creationId xmlns:a16="http://schemas.microsoft.com/office/drawing/2014/main" id="{AB32DC50-45EB-34AB-E1C0-A8F14F249AA4}"/>
              </a:ext>
            </a:extLst>
          </p:cNvPr>
          <p:cNvSpPr>
            <a:spLocks noChangeShapeType="1"/>
          </p:cNvSpPr>
          <p:nvPr/>
        </p:nvSpPr>
        <p:spPr bwMode="auto">
          <a:xfrm flipH="1">
            <a:off x="9367873" y="3952875"/>
            <a:ext cx="1588" cy="26193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54" name="Line 9">
            <a:extLst>
              <a:ext uri="{FF2B5EF4-FFF2-40B4-BE49-F238E27FC236}">
                <a16:creationId xmlns:a16="http://schemas.microsoft.com/office/drawing/2014/main" id="{47EE4B22-F038-BD02-D4FB-1393C4CE56B5}"/>
              </a:ext>
            </a:extLst>
          </p:cNvPr>
          <p:cNvSpPr>
            <a:spLocks noChangeShapeType="1"/>
          </p:cNvSpPr>
          <p:nvPr/>
        </p:nvSpPr>
        <p:spPr bwMode="auto">
          <a:xfrm>
            <a:off x="6016662" y="3948113"/>
            <a:ext cx="1587" cy="285750"/>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55" name="Line 10">
            <a:extLst>
              <a:ext uri="{FF2B5EF4-FFF2-40B4-BE49-F238E27FC236}">
                <a16:creationId xmlns:a16="http://schemas.microsoft.com/office/drawing/2014/main" id="{A8EA86B7-41D7-EF1A-D757-206A89676566}"/>
              </a:ext>
            </a:extLst>
          </p:cNvPr>
          <p:cNvSpPr>
            <a:spLocks noChangeShapeType="1"/>
          </p:cNvSpPr>
          <p:nvPr/>
        </p:nvSpPr>
        <p:spPr bwMode="auto">
          <a:xfrm>
            <a:off x="4911762" y="3949700"/>
            <a:ext cx="1587" cy="279400"/>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56" name="Rectangle 11">
            <a:extLst>
              <a:ext uri="{FF2B5EF4-FFF2-40B4-BE49-F238E27FC236}">
                <a16:creationId xmlns:a16="http://schemas.microsoft.com/office/drawing/2014/main" id="{6EFE4893-BB31-FEC9-1D3E-BAA266FDBE6A}"/>
              </a:ext>
            </a:extLst>
          </p:cNvPr>
          <p:cNvSpPr>
            <a:spLocks noChangeArrowheads="1"/>
          </p:cNvSpPr>
          <p:nvPr/>
        </p:nvSpPr>
        <p:spPr bwMode="auto">
          <a:xfrm>
            <a:off x="6794536" y="5030788"/>
            <a:ext cx="349250" cy="379412"/>
          </a:xfrm>
          <a:prstGeom prst="rect">
            <a:avLst/>
          </a:prstGeom>
          <a:solidFill>
            <a:srgbClr val="FB9214"/>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6157" name="Rectangle 12">
            <a:extLst>
              <a:ext uri="{FF2B5EF4-FFF2-40B4-BE49-F238E27FC236}">
                <a16:creationId xmlns:a16="http://schemas.microsoft.com/office/drawing/2014/main" id="{71DB2270-A9FA-E5AC-138F-C71697D5D1FD}"/>
              </a:ext>
            </a:extLst>
          </p:cNvPr>
          <p:cNvSpPr>
            <a:spLocks noChangeArrowheads="1"/>
          </p:cNvSpPr>
          <p:nvPr/>
        </p:nvSpPr>
        <p:spPr bwMode="auto">
          <a:xfrm>
            <a:off x="5715037" y="4240214"/>
            <a:ext cx="623887" cy="427037"/>
          </a:xfrm>
          <a:prstGeom prst="rect">
            <a:avLst/>
          </a:prstGeom>
          <a:solidFill>
            <a:srgbClr val="FFED24"/>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6158" name="Line 13">
            <a:extLst>
              <a:ext uri="{FF2B5EF4-FFF2-40B4-BE49-F238E27FC236}">
                <a16:creationId xmlns:a16="http://schemas.microsoft.com/office/drawing/2014/main" id="{07195C23-5C4C-1B9E-0D36-8A8DEBFDD599}"/>
              </a:ext>
            </a:extLst>
          </p:cNvPr>
          <p:cNvSpPr>
            <a:spLocks noChangeShapeType="1"/>
          </p:cNvSpPr>
          <p:nvPr/>
        </p:nvSpPr>
        <p:spPr bwMode="auto">
          <a:xfrm>
            <a:off x="8232812" y="3052763"/>
            <a:ext cx="1587" cy="106362"/>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59" name="Line 14">
            <a:extLst>
              <a:ext uri="{FF2B5EF4-FFF2-40B4-BE49-F238E27FC236}">
                <a16:creationId xmlns:a16="http://schemas.microsoft.com/office/drawing/2014/main" id="{7CE18B9F-00ED-2F80-2CC1-7C9B4AD444FF}"/>
              </a:ext>
            </a:extLst>
          </p:cNvPr>
          <p:cNvSpPr>
            <a:spLocks noChangeShapeType="1"/>
          </p:cNvSpPr>
          <p:nvPr/>
        </p:nvSpPr>
        <p:spPr bwMode="auto">
          <a:xfrm>
            <a:off x="6073812" y="3003551"/>
            <a:ext cx="1587" cy="161925"/>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60" name="Line 15">
            <a:extLst>
              <a:ext uri="{FF2B5EF4-FFF2-40B4-BE49-F238E27FC236}">
                <a16:creationId xmlns:a16="http://schemas.microsoft.com/office/drawing/2014/main" id="{237F942D-86DD-700E-1C93-7735F4CD5335}"/>
              </a:ext>
            </a:extLst>
          </p:cNvPr>
          <p:cNvSpPr>
            <a:spLocks noChangeShapeType="1"/>
          </p:cNvSpPr>
          <p:nvPr/>
        </p:nvSpPr>
        <p:spPr bwMode="auto">
          <a:xfrm flipV="1">
            <a:off x="4633948" y="3170239"/>
            <a:ext cx="5334000"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61" name="Line 16">
            <a:extLst>
              <a:ext uri="{FF2B5EF4-FFF2-40B4-BE49-F238E27FC236}">
                <a16:creationId xmlns:a16="http://schemas.microsoft.com/office/drawing/2014/main" id="{AFF07350-601E-5CF1-9315-52C904651DBE}"/>
              </a:ext>
            </a:extLst>
          </p:cNvPr>
          <p:cNvSpPr>
            <a:spLocks noChangeShapeType="1"/>
          </p:cNvSpPr>
          <p:nvPr/>
        </p:nvSpPr>
        <p:spPr bwMode="auto">
          <a:xfrm flipV="1">
            <a:off x="9713948" y="3181351"/>
            <a:ext cx="1588" cy="168275"/>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62" name="Freeform 17">
            <a:extLst>
              <a:ext uri="{FF2B5EF4-FFF2-40B4-BE49-F238E27FC236}">
                <a16:creationId xmlns:a16="http://schemas.microsoft.com/office/drawing/2014/main" id="{85B460A4-5230-292D-8366-431C3BAFFC6D}"/>
              </a:ext>
            </a:extLst>
          </p:cNvPr>
          <p:cNvSpPr>
            <a:spLocks/>
          </p:cNvSpPr>
          <p:nvPr/>
        </p:nvSpPr>
        <p:spPr bwMode="auto">
          <a:xfrm>
            <a:off x="8874162" y="1639888"/>
            <a:ext cx="1393825" cy="538162"/>
          </a:xfrm>
          <a:custGeom>
            <a:avLst/>
            <a:gdLst>
              <a:gd name="T0" fmla="*/ 0 w 1756"/>
              <a:gd name="T1" fmla="*/ 0 h 677"/>
              <a:gd name="T2" fmla="*/ 0 w 1756"/>
              <a:gd name="T3" fmla="*/ 187674657 h 677"/>
              <a:gd name="T4" fmla="*/ 650200313 w 1756"/>
              <a:gd name="T5" fmla="*/ 187674657 h 677"/>
              <a:gd name="T6" fmla="*/ 652090231 w 1756"/>
              <a:gd name="T7" fmla="*/ 427796659 h 677"/>
              <a:gd name="T8" fmla="*/ 1104458675 w 1756"/>
              <a:gd name="T9" fmla="*/ 427796659 h 677"/>
              <a:gd name="T10" fmla="*/ 1106348594 w 1756"/>
              <a:gd name="T11" fmla="*/ 0 h 677"/>
              <a:gd name="T12" fmla="*/ 0 w 1756"/>
              <a:gd name="T13" fmla="*/ 0 h 67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56" h="677">
                <a:moveTo>
                  <a:pt x="0" y="0"/>
                </a:moveTo>
                <a:lnTo>
                  <a:pt x="0" y="297"/>
                </a:lnTo>
                <a:lnTo>
                  <a:pt x="1032" y="297"/>
                </a:lnTo>
                <a:lnTo>
                  <a:pt x="1035" y="677"/>
                </a:lnTo>
                <a:lnTo>
                  <a:pt x="1753" y="677"/>
                </a:lnTo>
                <a:lnTo>
                  <a:pt x="1756" y="0"/>
                </a:lnTo>
                <a:lnTo>
                  <a:pt x="0" y="0"/>
                </a:lnTo>
                <a:close/>
              </a:path>
            </a:pathLst>
          </a:custGeom>
          <a:solidFill>
            <a:srgbClr val="F8A9FF"/>
          </a:solidFill>
          <a:ln w="20638">
            <a:solidFill>
              <a:srgbClr val="000000"/>
            </a:solidFill>
            <a:prstDash val="solid"/>
            <a:round/>
            <a:headEnd/>
            <a:tailEnd/>
          </a:ln>
        </p:spPr>
        <p:txBody>
          <a:bodyPr/>
          <a:lstStyle/>
          <a:p>
            <a:endParaRPr lang="en-US"/>
          </a:p>
        </p:txBody>
      </p:sp>
      <p:sp>
        <p:nvSpPr>
          <p:cNvPr id="6163" name="Freeform 18">
            <a:extLst>
              <a:ext uri="{FF2B5EF4-FFF2-40B4-BE49-F238E27FC236}">
                <a16:creationId xmlns:a16="http://schemas.microsoft.com/office/drawing/2014/main" id="{36EE35B7-3FB6-596D-A510-9431A7BBEF8E}"/>
              </a:ext>
            </a:extLst>
          </p:cNvPr>
          <p:cNvSpPr>
            <a:spLocks/>
          </p:cNvSpPr>
          <p:nvPr/>
        </p:nvSpPr>
        <p:spPr bwMode="auto">
          <a:xfrm>
            <a:off x="8299486" y="1873251"/>
            <a:ext cx="1395412" cy="398463"/>
          </a:xfrm>
          <a:custGeom>
            <a:avLst/>
            <a:gdLst>
              <a:gd name="T0" fmla="*/ 1257456 w 1760"/>
              <a:gd name="T1" fmla="*/ 0 h 500"/>
              <a:gd name="T2" fmla="*/ 0 w 1760"/>
              <a:gd name="T3" fmla="*/ 317545525 h 500"/>
              <a:gd name="T4" fmla="*/ 1106349233 w 1760"/>
              <a:gd name="T5" fmla="*/ 317545525 h 500"/>
              <a:gd name="T6" fmla="*/ 1105720505 w 1760"/>
              <a:gd name="T7" fmla="*/ 0 h 500"/>
              <a:gd name="T8" fmla="*/ 1257456 w 1760"/>
              <a:gd name="T9" fmla="*/ 0 h 5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60" h="500">
                <a:moveTo>
                  <a:pt x="2" y="0"/>
                </a:moveTo>
                <a:lnTo>
                  <a:pt x="0" y="500"/>
                </a:lnTo>
                <a:lnTo>
                  <a:pt x="1760" y="500"/>
                </a:lnTo>
                <a:lnTo>
                  <a:pt x="1759" y="0"/>
                </a:lnTo>
                <a:lnTo>
                  <a:pt x="2" y="0"/>
                </a:lnTo>
                <a:close/>
              </a:path>
            </a:pathLst>
          </a:custGeom>
          <a:solidFill>
            <a:srgbClr val="F8A9FF"/>
          </a:solidFill>
          <a:ln w="20638">
            <a:solidFill>
              <a:srgbClr val="000000"/>
            </a:solidFill>
            <a:prstDash val="solid"/>
            <a:round/>
            <a:headEnd/>
            <a:tailEnd/>
          </a:ln>
        </p:spPr>
        <p:txBody>
          <a:bodyPr/>
          <a:lstStyle/>
          <a:p>
            <a:endParaRPr lang="en-US"/>
          </a:p>
        </p:txBody>
      </p:sp>
      <p:sp>
        <p:nvSpPr>
          <p:cNvPr id="6164" name="Rectangle 19">
            <a:extLst>
              <a:ext uri="{FF2B5EF4-FFF2-40B4-BE49-F238E27FC236}">
                <a16:creationId xmlns:a16="http://schemas.microsoft.com/office/drawing/2014/main" id="{467BBCA3-7839-FDAF-1B51-9D5701DCDA7A}"/>
              </a:ext>
            </a:extLst>
          </p:cNvPr>
          <p:cNvSpPr>
            <a:spLocks noChangeArrowheads="1"/>
          </p:cNvSpPr>
          <p:nvPr/>
        </p:nvSpPr>
        <p:spPr bwMode="auto">
          <a:xfrm>
            <a:off x="7339048" y="5033963"/>
            <a:ext cx="349250" cy="379412"/>
          </a:xfrm>
          <a:prstGeom prst="rect">
            <a:avLst/>
          </a:prstGeom>
          <a:solidFill>
            <a:srgbClr val="FB9214"/>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6165" name="Rectangle 20">
            <a:extLst>
              <a:ext uri="{FF2B5EF4-FFF2-40B4-BE49-F238E27FC236}">
                <a16:creationId xmlns:a16="http://schemas.microsoft.com/office/drawing/2014/main" id="{522F3E0F-1F8B-2AAE-9F04-2BD1C5EB506E}"/>
              </a:ext>
            </a:extLst>
          </p:cNvPr>
          <p:cNvSpPr>
            <a:spLocks noChangeArrowheads="1"/>
          </p:cNvSpPr>
          <p:nvPr/>
        </p:nvSpPr>
        <p:spPr bwMode="auto">
          <a:xfrm>
            <a:off x="6842162" y="5092701"/>
            <a:ext cx="359073"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OPER.</a:t>
            </a:r>
            <a:endParaRPr lang="en-US" altLang="en-US" sz="2400" dirty="0"/>
          </a:p>
        </p:txBody>
      </p:sp>
      <p:sp>
        <p:nvSpPr>
          <p:cNvPr id="6166" name="Rectangle 21">
            <a:extLst>
              <a:ext uri="{FF2B5EF4-FFF2-40B4-BE49-F238E27FC236}">
                <a16:creationId xmlns:a16="http://schemas.microsoft.com/office/drawing/2014/main" id="{328DE638-6753-9E43-13BA-DD50EC349AB7}"/>
              </a:ext>
            </a:extLst>
          </p:cNvPr>
          <p:cNvSpPr>
            <a:spLocks noChangeArrowheads="1"/>
          </p:cNvSpPr>
          <p:nvPr/>
        </p:nvSpPr>
        <p:spPr bwMode="auto">
          <a:xfrm>
            <a:off x="6842162" y="5251451"/>
            <a:ext cx="301365"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DISP.</a:t>
            </a:r>
            <a:endParaRPr lang="en-US" altLang="en-US" sz="2400" dirty="0"/>
          </a:p>
        </p:txBody>
      </p:sp>
      <p:sp>
        <p:nvSpPr>
          <p:cNvPr id="6167" name="Rectangle 22">
            <a:extLst>
              <a:ext uri="{FF2B5EF4-FFF2-40B4-BE49-F238E27FC236}">
                <a16:creationId xmlns:a16="http://schemas.microsoft.com/office/drawing/2014/main" id="{8E5633F1-6420-9817-4FEE-AF0D4B9349DE}"/>
              </a:ext>
            </a:extLst>
          </p:cNvPr>
          <p:cNvSpPr>
            <a:spLocks noChangeArrowheads="1"/>
          </p:cNvSpPr>
          <p:nvPr/>
        </p:nvSpPr>
        <p:spPr bwMode="auto">
          <a:xfrm>
            <a:off x="7370799" y="5094289"/>
            <a:ext cx="359073"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OPER.</a:t>
            </a:r>
            <a:endParaRPr lang="en-US" altLang="en-US" sz="2400" dirty="0"/>
          </a:p>
        </p:txBody>
      </p:sp>
      <p:sp>
        <p:nvSpPr>
          <p:cNvPr id="6168" name="Rectangle 23">
            <a:extLst>
              <a:ext uri="{FF2B5EF4-FFF2-40B4-BE49-F238E27FC236}">
                <a16:creationId xmlns:a16="http://schemas.microsoft.com/office/drawing/2014/main" id="{0E3AFA89-0AA8-0690-EDCA-3B771AC136A3}"/>
              </a:ext>
            </a:extLst>
          </p:cNvPr>
          <p:cNvSpPr>
            <a:spLocks noChangeArrowheads="1"/>
          </p:cNvSpPr>
          <p:nvPr/>
        </p:nvSpPr>
        <p:spPr bwMode="auto">
          <a:xfrm>
            <a:off x="7370799" y="5256214"/>
            <a:ext cx="301365"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DISP.</a:t>
            </a:r>
            <a:endParaRPr lang="en-US" altLang="en-US" sz="2400" dirty="0"/>
          </a:p>
        </p:txBody>
      </p:sp>
      <p:sp>
        <p:nvSpPr>
          <p:cNvPr id="6169" name="Rectangle 24">
            <a:extLst>
              <a:ext uri="{FF2B5EF4-FFF2-40B4-BE49-F238E27FC236}">
                <a16:creationId xmlns:a16="http://schemas.microsoft.com/office/drawing/2014/main" id="{02188D64-AAE4-16A0-616F-EDD7F731FB88}"/>
              </a:ext>
            </a:extLst>
          </p:cNvPr>
          <p:cNvSpPr>
            <a:spLocks noChangeArrowheads="1"/>
          </p:cNvSpPr>
          <p:nvPr/>
        </p:nvSpPr>
        <p:spPr bwMode="auto">
          <a:xfrm>
            <a:off x="5245136" y="3378200"/>
            <a:ext cx="563562" cy="395288"/>
          </a:xfrm>
          <a:prstGeom prst="rect">
            <a:avLst/>
          </a:prstGeom>
          <a:solidFill>
            <a:srgbClr val="00E700"/>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6170" name="Rectangle 25">
            <a:extLst>
              <a:ext uri="{FF2B5EF4-FFF2-40B4-BE49-F238E27FC236}">
                <a16:creationId xmlns:a16="http://schemas.microsoft.com/office/drawing/2014/main" id="{88E0FAD2-20EB-0135-00D9-C0BC1BC68B07}"/>
              </a:ext>
            </a:extLst>
          </p:cNvPr>
          <p:cNvSpPr>
            <a:spLocks noChangeArrowheads="1"/>
          </p:cNvSpPr>
          <p:nvPr/>
        </p:nvSpPr>
        <p:spPr bwMode="auto">
          <a:xfrm>
            <a:off x="9429786" y="3368676"/>
            <a:ext cx="565150" cy="396875"/>
          </a:xfrm>
          <a:prstGeom prst="rect">
            <a:avLst/>
          </a:prstGeom>
          <a:solidFill>
            <a:srgbClr val="00E700"/>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6171" name="Rectangle 26">
            <a:extLst>
              <a:ext uri="{FF2B5EF4-FFF2-40B4-BE49-F238E27FC236}">
                <a16:creationId xmlns:a16="http://schemas.microsoft.com/office/drawing/2014/main" id="{2A1B2527-EEC5-02DF-7D1F-01E568C36279}"/>
              </a:ext>
            </a:extLst>
          </p:cNvPr>
          <p:cNvSpPr>
            <a:spLocks noChangeArrowheads="1"/>
          </p:cNvSpPr>
          <p:nvPr/>
        </p:nvSpPr>
        <p:spPr bwMode="auto">
          <a:xfrm>
            <a:off x="5270537" y="3448051"/>
            <a:ext cx="553037"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MAINT'CE</a:t>
            </a:r>
            <a:endParaRPr lang="en-US" altLang="en-US" sz="2400" dirty="0"/>
          </a:p>
        </p:txBody>
      </p:sp>
      <p:sp>
        <p:nvSpPr>
          <p:cNvPr id="6172" name="Rectangle 27">
            <a:extLst>
              <a:ext uri="{FF2B5EF4-FFF2-40B4-BE49-F238E27FC236}">
                <a16:creationId xmlns:a16="http://schemas.microsoft.com/office/drawing/2014/main" id="{02B65DA9-138D-F3FF-F305-7737C6056394}"/>
              </a:ext>
            </a:extLst>
          </p:cNvPr>
          <p:cNvSpPr>
            <a:spLocks noChangeArrowheads="1"/>
          </p:cNvSpPr>
          <p:nvPr/>
        </p:nvSpPr>
        <p:spPr bwMode="auto">
          <a:xfrm>
            <a:off x="8451886" y="3371851"/>
            <a:ext cx="565150" cy="398463"/>
          </a:xfrm>
          <a:prstGeom prst="rect">
            <a:avLst/>
          </a:prstGeom>
          <a:solidFill>
            <a:srgbClr val="00E700"/>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6173" name="Rectangle 28">
            <a:extLst>
              <a:ext uri="{FF2B5EF4-FFF2-40B4-BE49-F238E27FC236}">
                <a16:creationId xmlns:a16="http://schemas.microsoft.com/office/drawing/2014/main" id="{43E8326A-29A8-BE2F-3A9A-AAEDAD8C1015}"/>
              </a:ext>
            </a:extLst>
          </p:cNvPr>
          <p:cNvSpPr>
            <a:spLocks noChangeArrowheads="1"/>
          </p:cNvSpPr>
          <p:nvPr/>
        </p:nvSpPr>
        <p:spPr bwMode="auto">
          <a:xfrm>
            <a:off x="9452011" y="3432175"/>
            <a:ext cx="501650" cy="12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rPr>
              <a:t>PRODUCT</a:t>
            </a:r>
            <a:endParaRPr lang="en-US" altLang="en-US" sz="2400" dirty="0"/>
          </a:p>
        </p:txBody>
      </p:sp>
      <p:sp>
        <p:nvSpPr>
          <p:cNvPr id="6174" name="Rectangle 29">
            <a:extLst>
              <a:ext uri="{FF2B5EF4-FFF2-40B4-BE49-F238E27FC236}">
                <a16:creationId xmlns:a16="http://schemas.microsoft.com/office/drawing/2014/main" id="{244E4A9E-A91E-4812-506E-5325BC72F5F7}"/>
              </a:ext>
            </a:extLst>
          </p:cNvPr>
          <p:cNvSpPr>
            <a:spLocks noChangeArrowheads="1"/>
          </p:cNvSpPr>
          <p:nvPr/>
        </p:nvSpPr>
        <p:spPr bwMode="auto">
          <a:xfrm>
            <a:off x="8750336" y="2887663"/>
            <a:ext cx="139700" cy="158750"/>
          </a:xfrm>
          <a:prstGeom prst="rect">
            <a:avLst/>
          </a:prstGeom>
          <a:noFill/>
          <a:ln w="206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6175" name="Rectangle 30">
            <a:extLst>
              <a:ext uri="{FF2B5EF4-FFF2-40B4-BE49-F238E27FC236}">
                <a16:creationId xmlns:a16="http://schemas.microsoft.com/office/drawing/2014/main" id="{97D23506-80C5-9E2F-7E6D-16020DB0CC5E}"/>
              </a:ext>
            </a:extLst>
          </p:cNvPr>
          <p:cNvSpPr>
            <a:spLocks noChangeArrowheads="1"/>
          </p:cNvSpPr>
          <p:nvPr/>
        </p:nvSpPr>
        <p:spPr bwMode="auto">
          <a:xfrm>
            <a:off x="5707098" y="2509839"/>
            <a:ext cx="693738" cy="466725"/>
          </a:xfrm>
          <a:prstGeom prst="rect">
            <a:avLst/>
          </a:prstGeom>
          <a:solidFill>
            <a:srgbClr val="00BEF7"/>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6176" name="Rectangle 31">
            <a:extLst>
              <a:ext uri="{FF2B5EF4-FFF2-40B4-BE49-F238E27FC236}">
                <a16:creationId xmlns:a16="http://schemas.microsoft.com/office/drawing/2014/main" id="{C03E112D-21D1-AF97-502F-7EE339E2526D}"/>
              </a:ext>
            </a:extLst>
          </p:cNvPr>
          <p:cNvSpPr>
            <a:spLocks noChangeArrowheads="1"/>
          </p:cNvSpPr>
          <p:nvPr/>
        </p:nvSpPr>
        <p:spPr bwMode="auto">
          <a:xfrm>
            <a:off x="10098124" y="3040064"/>
            <a:ext cx="423193"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OFFICE</a:t>
            </a:r>
            <a:endParaRPr lang="en-US" altLang="en-US" sz="2400" dirty="0"/>
          </a:p>
        </p:txBody>
      </p:sp>
      <p:sp>
        <p:nvSpPr>
          <p:cNvPr id="6177" name="Rectangle 32">
            <a:extLst>
              <a:ext uri="{FF2B5EF4-FFF2-40B4-BE49-F238E27FC236}">
                <a16:creationId xmlns:a16="http://schemas.microsoft.com/office/drawing/2014/main" id="{BFD2979A-AAC7-27AF-7FAD-94776F078027}"/>
              </a:ext>
            </a:extLst>
          </p:cNvPr>
          <p:cNvSpPr>
            <a:spLocks noChangeArrowheads="1"/>
          </p:cNvSpPr>
          <p:nvPr/>
        </p:nvSpPr>
        <p:spPr bwMode="auto">
          <a:xfrm>
            <a:off x="8401086" y="1924051"/>
            <a:ext cx="1141338"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CORP &amp; DIVISIONAL</a:t>
            </a:r>
            <a:endParaRPr lang="en-US" altLang="en-US" sz="2400" dirty="0"/>
          </a:p>
        </p:txBody>
      </p:sp>
      <p:sp>
        <p:nvSpPr>
          <p:cNvPr id="6178" name="Rectangle 33">
            <a:extLst>
              <a:ext uri="{FF2B5EF4-FFF2-40B4-BE49-F238E27FC236}">
                <a16:creationId xmlns:a16="http://schemas.microsoft.com/office/drawing/2014/main" id="{3BD8C040-FD4D-4EEE-2CF4-4DCEF736B2B5}"/>
              </a:ext>
            </a:extLst>
          </p:cNvPr>
          <p:cNvSpPr>
            <a:spLocks noChangeArrowheads="1"/>
          </p:cNvSpPr>
          <p:nvPr/>
        </p:nvSpPr>
        <p:spPr bwMode="auto">
          <a:xfrm>
            <a:off x="10079074" y="3763964"/>
            <a:ext cx="557845"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SITEWIDE</a:t>
            </a:r>
            <a:endParaRPr lang="en-US" altLang="en-US" sz="2400" dirty="0"/>
          </a:p>
        </p:txBody>
      </p:sp>
      <p:sp>
        <p:nvSpPr>
          <p:cNvPr id="6179" name="Line 34">
            <a:extLst>
              <a:ext uri="{FF2B5EF4-FFF2-40B4-BE49-F238E27FC236}">
                <a16:creationId xmlns:a16="http://schemas.microsoft.com/office/drawing/2014/main" id="{E32294B4-63A7-66B1-03BC-8CA7E402F4BC}"/>
              </a:ext>
            </a:extLst>
          </p:cNvPr>
          <p:cNvSpPr>
            <a:spLocks noChangeShapeType="1"/>
          </p:cNvSpPr>
          <p:nvPr/>
        </p:nvSpPr>
        <p:spPr bwMode="auto">
          <a:xfrm>
            <a:off x="7696237" y="3849688"/>
            <a:ext cx="1587" cy="106362"/>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80" name="Rectangle 35">
            <a:extLst>
              <a:ext uri="{FF2B5EF4-FFF2-40B4-BE49-F238E27FC236}">
                <a16:creationId xmlns:a16="http://schemas.microsoft.com/office/drawing/2014/main" id="{D9D3D6D6-4BCD-94C6-F042-467F7FC194EA}"/>
              </a:ext>
            </a:extLst>
          </p:cNvPr>
          <p:cNvSpPr>
            <a:spLocks noChangeArrowheads="1"/>
          </p:cNvSpPr>
          <p:nvPr/>
        </p:nvSpPr>
        <p:spPr bwMode="auto">
          <a:xfrm>
            <a:off x="5835687" y="2601914"/>
            <a:ext cx="397545"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LOCAL</a:t>
            </a:r>
            <a:endParaRPr lang="en-US" altLang="en-US" sz="2400" dirty="0"/>
          </a:p>
        </p:txBody>
      </p:sp>
      <p:sp>
        <p:nvSpPr>
          <p:cNvPr id="6181" name="Rectangle 36">
            <a:extLst>
              <a:ext uri="{FF2B5EF4-FFF2-40B4-BE49-F238E27FC236}">
                <a16:creationId xmlns:a16="http://schemas.microsoft.com/office/drawing/2014/main" id="{6A90F6C2-8EB2-5C01-5ED0-E8DFFE857AD4}"/>
              </a:ext>
            </a:extLst>
          </p:cNvPr>
          <p:cNvSpPr>
            <a:spLocks noChangeArrowheads="1"/>
          </p:cNvSpPr>
          <p:nvPr/>
        </p:nvSpPr>
        <p:spPr bwMode="auto">
          <a:xfrm>
            <a:off x="5742024" y="2760664"/>
            <a:ext cx="596317"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ENG/TECH</a:t>
            </a:r>
            <a:endParaRPr lang="en-US" altLang="en-US" sz="2400" dirty="0"/>
          </a:p>
        </p:txBody>
      </p:sp>
      <p:sp>
        <p:nvSpPr>
          <p:cNvPr id="6182" name="Rectangle 37">
            <a:extLst>
              <a:ext uri="{FF2B5EF4-FFF2-40B4-BE49-F238E27FC236}">
                <a16:creationId xmlns:a16="http://schemas.microsoft.com/office/drawing/2014/main" id="{7D90918E-B512-36FC-A394-1D921211777C}"/>
              </a:ext>
            </a:extLst>
          </p:cNvPr>
          <p:cNvSpPr>
            <a:spLocks noChangeArrowheads="1"/>
          </p:cNvSpPr>
          <p:nvPr/>
        </p:nvSpPr>
        <p:spPr bwMode="auto">
          <a:xfrm>
            <a:off x="5391186" y="3609976"/>
            <a:ext cx="25648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MGT</a:t>
            </a:r>
            <a:endParaRPr lang="en-US" altLang="en-US" sz="2400" dirty="0"/>
          </a:p>
        </p:txBody>
      </p:sp>
      <p:sp>
        <p:nvSpPr>
          <p:cNvPr id="6183" name="Line 38">
            <a:extLst>
              <a:ext uri="{FF2B5EF4-FFF2-40B4-BE49-F238E27FC236}">
                <a16:creationId xmlns:a16="http://schemas.microsoft.com/office/drawing/2014/main" id="{F6F7444F-643A-88FF-AE53-AF697B0A83CD}"/>
              </a:ext>
            </a:extLst>
          </p:cNvPr>
          <p:cNvSpPr>
            <a:spLocks noChangeShapeType="1"/>
          </p:cNvSpPr>
          <p:nvPr/>
        </p:nvSpPr>
        <p:spPr bwMode="auto">
          <a:xfrm flipV="1">
            <a:off x="5557873" y="3178175"/>
            <a:ext cx="1588" cy="190500"/>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84" name="Rectangle 39">
            <a:extLst>
              <a:ext uri="{FF2B5EF4-FFF2-40B4-BE49-F238E27FC236}">
                <a16:creationId xmlns:a16="http://schemas.microsoft.com/office/drawing/2014/main" id="{F1A70FAC-1CCA-D6E1-E4BB-F90C49DFB3C7}"/>
              </a:ext>
            </a:extLst>
          </p:cNvPr>
          <p:cNvSpPr>
            <a:spLocks noChangeArrowheads="1"/>
          </p:cNvSpPr>
          <p:nvPr/>
        </p:nvSpPr>
        <p:spPr bwMode="auto">
          <a:xfrm>
            <a:off x="8496337" y="3440114"/>
            <a:ext cx="506549"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QUALITY</a:t>
            </a:r>
            <a:endParaRPr lang="en-US" altLang="en-US" sz="2400" dirty="0"/>
          </a:p>
        </p:txBody>
      </p:sp>
      <p:sp>
        <p:nvSpPr>
          <p:cNvPr id="6185" name="Rectangle 40">
            <a:extLst>
              <a:ext uri="{FF2B5EF4-FFF2-40B4-BE49-F238E27FC236}">
                <a16:creationId xmlns:a16="http://schemas.microsoft.com/office/drawing/2014/main" id="{933AD38C-9EF6-2DC9-2543-500B862259B7}"/>
              </a:ext>
            </a:extLst>
          </p:cNvPr>
          <p:cNvSpPr>
            <a:spLocks noChangeArrowheads="1"/>
          </p:cNvSpPr>
          <p:nvPr/>
        </p:nvSpPr>
        <p:spPr bwMode="auto">
          <a:xfrm>
            <a:off x="8575711" y="3600451"/>
            <a:ext cx="25648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MGT</a:t>
            </a:r>
            <a:endParaRPr lang="en-US" altLang="en-US" sz="2400" dirty="0"/>
          </a:p>
        </p:txBody>
      </p:sp>
      <p:sp>
        <p:nvSpPr>
          <p:cNvPr id="6186" name="Rectangle 41">
            <a:extLst>
              <a:ext uri="{FF2B5EF4-FFF2-40B4-BE49-F238E27FC236}">
                <a16:creationId xmlns:a16="http://schemas.microsoft.com/office/drawing/2014/main" id="{20F16915-B13C-1C93-C5EE-E2350B77B14F}"/>
              </a:ext>
            </a:extLst>
          </p:cNvPr>
          <p:cNvSpPr>
            <a:spLocks noChangeArrowheads="1"/>
          </p:cNvSpPr>
          <p:nvPr/>
        </p:nvSpPr>
        <p:spPr bwMode="auto">
          <a:xfrm>
            <a:off x="9428198" y="3568700"/>
            <a:ext cx="534988" cy="12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rPr>
              <a:t>TRACKING</a:t>
            </a:r>
            <a:endParaRPr lang="en-US" altLang="en-US" sz="2400" dirty="0"/>
          </a:p>
        </p:txBody>
      </p:sp>
      <p:sp>
        <p:nvSpPr>
          <p:cNvPr id="6187" name="Line 42">
            <a:extLst>
              <a:ext uri="{FF2B5EF4-FFF2-40B4-BE49-F238E27FC236}">
                <a16:creationId xmlns:a16="http://schemas.microsoft.com/office/drawing/2014/main" id="{3E2C1FC9-87C2-8AD8-686F-6078B65E118A}"/>
              </a:ext>
            </a:extLst>
          </p:cNvPr>
          <p:cNvSpPr>
            <a:spLocks noChangeShapeType="1"/>
          </p:cNvSpPr>
          <p:nvPr/>
        </p:nvSpPr>
        <p:spPr bwMode="auto">
          <a:xfrm>
            <a:off x="8736048" y="3776664"/>
            <a:ext cx="1588" cy="160337"/>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88" name="Rectangle 43">
            <a:extLst>
              <a:ext uri="{FF2B5EF4-FFF2-40B4-BE49-F238E27FC236}">
                <a16:creationId xmlns:a16="http://schemas.microsoft.com/office/drawing/2014/main" id="{9475537C-40A1-6DCB-EA48-A81E7FA5E6E0}"/>
              </a:ext>
            </a:extLst>
          </p:cNvPr>
          <p:cNvSpPr>
            <a:spLocks noChangeArrowheads="1"/>
          </p:cNvSpPr>
          <p:nvPr/>
        </p:nvSpPr>
        <p:spPr bwMode="auto">
          <a:xfrm>
            <a:off x="5759487" y="4252914"/>
            <a:ext cx="498475"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rPr>
              <a:t>PROCESS</a:t>
            </a:r>
            <a:endParaRPr lang="en-US" altLang="en-US" sz="2400" dirty="0"/>
          </a:p>
        </p:txBody>
      </p:sp>
      <p:sp>
        <p:nvSpPr>
          <p:cNvPr id="6189" name="Rectangle 44">
            <a:extLst>
              <a:ext uri="{FF2B5EF4-FFF2-40B4-BE49-F238E27FC236}">
                <a16:creationId xmlns:a16="http://schemas.microsoft.com/office/drawing/2014/main" id="{8C93DFEA-7833-7BBE-3D3F-9C60CC756800}"/>
              </a:ext>
            </a:extLst>
          </p:cNvPr>
          <p:cNvSpPr>
            <a:spLocks noChangeArrowheads="1"/>
          </p:cNvSpPr>
          <p:nvPr/>
        </p:nvSpPr>
        <p:spPr bwMode="auto">
          <a:xfrm>
            <a:off x="5805524" y="4527550"/>
            <a:ext cx="379413" cy="12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rPr>
              <a:t>SUPRV.</a:t>
            </a:r>
            <a:endParaRPr lang="en-US" altLang="en-US" sz="2400" dirty="0"/>
          </a:p>
        </p:txBody>
      </p:sp>
      <p:sp>
        <p:nvSpPr>
          <p:cNvPr id="6190" name="Rectangle 45">
            <a:extLst>
              <a:ext uri="{FF2B5EF4-FFF2-40B4-BE49-F238E27FC236}">
                <a16:creationId xmlns:a16="http://schemas.microsoft.com/office/drawing/2014/main" id="{F5EBA931-94C2-6AC7-2057-F4BF340CEB19}"/>
              </a:ext>
            </a:extLst>
          </p:cNvPr>
          <p:cNvSpPr>
            <a:spLocks noChangeArrowheads="1"/>
          </p:cNvSpPr>
          <p:nvPr/>
        </p:nvSpPr>
        <p:spPr bwMode="auto">
          <a:xfrm>
            <a:off x="5805524" y="4383089"/>
            <a:ext cx="373063"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rPr>
              <a:t>AREA 1</a:t>
            </a:r>
            <a:endParaRPr lang="en-US" altLang="en-US" sz="2400" dirty="0"/>
          </a:p>
        </p:txBody>
      </p:sp>
      <p:sp>
        <p:nvSpPr>
          <p:cNvPr id="6191" name="Line 46">
            <a:extLst>
              <a:ext uri="{FF2B5EF4-FFF2-40B4-BE49-F238E27FC236}">
                <a16:creationId xmlns:a16="http://schemas.microsoft.com/office/drawing/2014/main" id="{FE7B26C0-9529-ECE7-1ECD-A6FAA9AADD7E}"/>
              </a:ext>
            </a:extLst>
          </p:cNvPr>
          <p:cNvSpPr>
            <a:spLocks noChangeShapeType="1"/>
          </p:cNvSpPr>
          <p:nvPr/>
        </p:nvSpPr>
        <p:spPr bwMode="auto">
          <a:xfrm>
            <a:off x="4646648" y="3951289"/>
            <a:ext cx="5283200"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92" name="Line 47">
            <a:extLst>
              <a:ext uri="{FF2B5EF4-FFF2-40B4-BE49-F238E27FC236}">
                <a16:creationId xmlns:a16="http://schemas.microsoft.com/office/drawing/2014/main" id="{456FE8A0-7F2B-5ABB-57F1-D763F492C23F}"/>
              </a:ext>
            </a:extLst>
          </p:cNvPr>
          <p:cNvSpPr>
            <a:spLocks noChangeShapeType="1"/>
          </p:cNvSpPr>
          <p:nvPr/>
        </p:nvSpPr>
        <p:spPr bwMode="auto">
          <a:xfrm flipV="1">
            <a:off x="9713948" y="3781426"/>
            <a:ext cx="1588" cy="168275"/>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93" name="Rectangle 48">
            <a:extLst>
              <a:ext uri="{FF2B5EF4-FFF2-40B4-BE49-F238E27FC236}">
                <a16:creationId xmlns:a16="http://schemas.microsoft.com/office/drawing/2014/main" id="{65E93926-0EC5-3045-6527-D3DC6B8E9C61}"/>
              </a:ext>
            </a:extLst>
          </p:cNvPr>
          <p:cNvSpPr>
            <a:spLocks noChangeArrowheads="1"/>
          </p:cNvSpPr>
          <p:nvPr/>
        </p:nvSpPr>
        <p:spPr bwMode="auto">
          <a:xfrm>
            <a:off x="10044149" y="3895726"/>
            <a:ext cx="698909"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INDUSTRIAL</a:t>
            </a:r>
            <a:endParaRPr lang="en-US" altLang="en-US" sz="2400" dirty="0"/>
          </a:p>
        </p:txBody>
      </p:sp>
      <p:sp>
        <p:nvSpPr>
          <p:cNvPr id="6194" name="Rectangle 49">
            <a:extLst>
              <a:ext uri="{FF2B5EF4-FFF2-40B4-BE49-F238E27FC236}">
                <a16:creationId xmlns:a16="http://schemas.microsoft.com/office/drawing/2014/main" id="{EB127F80-7512-6532-F3AE-4B46526D20ED}"/>
              </a:ext>
            </a:extLst>
          </p:cNvPr>
          <p:cNvSpPr>
            <a:spLocks noChangeArrowheads="1"/>
          </p:cNvSpPr>
          <p:nvPr/>
        </p:nvSpPr>
        <p:spPr bwMode="auto">
          <a:xfrm>
            <a:off x="10228298" y="4027489"/>
            <a:ext cx="237244"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LAN</a:t>
            </a:r>
            <a:endParaRPr lang="en-US" altLang="en-US" sz="2400" dirty="0"/>
          </a:p>
        </p:txBody>
      </p:sp>
      <p:sp>
        <p:nvSpPr>
          <p:cNvPr id="6195" name="Rectangle 50">
            <a:extLst>
              <a:ext uri="{FF2B5EF4-FFF2-40B4-BE49-F238E27FC236}">
                <a16:creationId xmlns:a16="http://schemas.microsoft.com/office/drawing/2014/main" id="{88CD3298-CD0A-0A08-7626-E30E1F242C8D}"/>
              </a:ext>
            </a:extLst>
          </p:cNvPr>
          <p:cNvSpPr>
            <a:spLocks noChangeArrowheads="1"/>
          </p:cNvSpPr>
          <p:nvPr/>
        </p:nvSpPr>
        <p:spPr bwMode="auto">
          <a:xfrm>
            <a:off x="10198136" y="3203576"/>
            <a:ext cx="237244"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LAN</a:t>
            </a:r>
            <a:endParaRPr lang="en-US" altLang="en-US" sz="2400" dirty="0"/>
          </a:p>
        </p:txBody>
      </p:sp>
      <p:sp>
        <p:nvSpPr>
          <p:cNvPr id="6196" name="Rectangle 51">
            <a:extLst>
              <a:ext uri="{FF2B5EF4-FFF2-40B4-BE49-F238E27FC236}">
                <a16:creationId xmlns:a16="http://schemas.microsoft.com/office/drawing/2014/main" id="{1A39AEFE-84DA-FC9F-3069-7A7B4A6821CA}"/>
              </a:ext>
            </a:extLst>
          </p:cNvPr>
          <p:cNvSpPr>
            <a:spLocks noChangeArrowheads="1"/>
          </p:cNvSpPr>
          <p:nvPr/>
        </p:nvSpPr>
        <p:spPr bwMode="auto">
          <a:xfrm>
            <a:off x="8788436" y="2913064"/>
            <a:ext cx="8335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R</a:t>
            </a:r>
            <a:endParaRPr lang="en-US" altLang="en-US" sz="2400" dirty="0"/>
          </a:p>
        </p:txBody>
      </p:sp>
      <p:sp>
        <p:nvSpPr>
          <p:cNvPr id="6197" name="Rectangle 52">
            <a:extLst>
              <a:ext uri="{FF2B5EF4-FFF2-40B4-BE49-F238E27FC236}">
                <a16:creationId xmlns:a16="http://schemas.microsoft.com/office/drawing/2014/main" id="{576AABD8-1829-D298-FDCF-80B47FF9F699}"/>
              </a:ext>
            </a:extLst>
          </p:cNvPr>
          <p:cNvSpPr>
            <a:spLocks noChangeArrowheads="1"/>
          </p:cNvSpPr>
          <p:nvPr/>
        </p:nvSpPr>
        <p:spPr bwMode="auto">
          <a:xfrm>
            <a:off x="9264687" y="2603501"/>
            <a:ext cx="301365"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WIDE</a:t>
            </a:r>
            <a:endParaRPr lang="en-US" altLang="en-US" sz="2400" dirty="0"/>
          </a:p>
        </p:txBody>
      </p:sp>
      <p:sp>
        <p:nvSpPr>
          <p:cNvPr id="6198" name="Rectangle 53">
            <a:extLst>
              <a:ext uri="{FF2B5EF4-FFF2-40B4-BE49-F238E27FC236}">
                <a16:creationId xmlns:a16="http://schemas.microsoft.com/office/drawing/2014/main" id="{9B17F0EF-03D1-3035-DA15-BA7E4FF353C0}"/>
              </a:ext>
            </a:extLst>
          </p:cNvPr>
          <p:cNvSpPr>
            <a:spLocks noChangeArrowheads="1"/>
          </p:cNvSpPr>
          <p:nvPr/>
        </p:nvSpPr>
        <p:spPr bwMode="auto">
          <a:xfrm>
            <a:off x="9158324" y="2717801"/>
            <a:ext cx="327013"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AREA</a:t>
            </a:r>
            <a:endParaRPr lang="en-US" altLang="en-US" sz="2400" dirty="0"/>
          </a:p>
        </p:txBody>
      </p:sp>
      <p:sp>
        <p:nvSpPr>
          <p:cNvPr id="6199" name="Rectangle 54">
            <a:extLst>
              <a:ext uri="{FF2B5EF4-FFF2-40B4-BE49-F238E27FC236}">
                <a16:creationId xmlns:a16="http://schemas.microsoft.com/office/drawing/2014/main" id="{F0A58856-1732-6CB6-1899-F05C25AD7398}"/>
              </a:ext>
            </a:extLst>
          </p:cNvPr>
          <p:cNvSpPr>
            <a:spLocks noChangeArrowheads="1"/>
          </p:cNvSpPr>
          <p:nvPr/>
        </p:nvSpPr>
        <p:spPr bwMode="auto">
          <a:xfrm>
            <a:off x="9080537" y="2857501"/>
            <a:ext cx="596317"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NETWORK</a:t>
            </a:r>
            <a:endParaRPr lang="en-US" altLang="en-US" sz="2400" dirty="0"/>
          </a:p>
        </p:txBody>
      </p:sp>
      <p:sp>
        <p:nvSpPr>
          <p:cNvPr id="6200" name="Rectangle 55">
            <a:extLst>
              <a:ext uri="{FF2B5EF4-FFF2-40B4-BE49-F238E27FC236}">
                <a16:creationId xmlns:a16="http://schemas.microsoft.com/office/drawing/2014/main" id="{0A062E8E-9F38-7B2A-397E-A71CE4417E89}"/>
              </a:ext>
            </a:extLst>
          </p:cNvPr>
          <p:cNvSpPr>
            <a:spLocks noChangeArrowheads="1"/>
          </p:cNvSpPr>
          <p:nvPr/>
        </p:nvSpPr>
        <p:spPr bwMode="auto">
          <a:xfrm>
            <a:off x="8950361" y="1681164"/>
            <a:ext cx="1141338"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CORP &amp; DIVISIONAL</a:t>
            </a:r>
            <a:endParaRPr lang="en-US" altLang="en-US" sz="2400" dirty="0"/>
          </a:p>
        </p:txBody>
      </p:sp>
      <p:sp>
        <p:nvSpPr>
          <p:cNvPr id="6201" name="Rectangle 56">
            <a:extLst>
              <a:ext uri="{FF2B5EF4-FFF2-40B4-BE49-F238E27FC236}">
                <a16:creationId xmlns:a16="http://schemas.microsoft.com/office/drawing/2014/main" id="{27CB507B-801C-5F5E-DE62-1B11BDD83EB4}"/>
              </a:ext>
            </a:extLst>
          </p:cNvPr>
          <p:cNvSpPr>
            <a:spLocks noChangeArrowheads="1"/>
          </p:cNvSpPr>
          <p:nvPr/>
        </p:nvSpPr>
        <p:spPr bwMode="auto">
          <a:xfrm>
            <a:off x="6426236" y="5707063"/>
            <a:ext cx="188912" cy="201612"/>
          </a:xfrm>
          <a:prstGeom prst="rect">
            <a:avLst/>
          </a:prstGeom>
          <a:solidFill>
            <a:srgbClr val="F32D3B"/>
          </a:solidFill>
          <a:ln w="20638">
            <a:solidFill>
              <a:srgbClr val="F32D3B"/>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6202" name="Rectangle 57">
            <a:extLst>
              <a:ext uri="{FF2B5EF4-FFF2-40B4-BE49-F238E27FC236}">
                <a16:creationId xmlns:a16="http://schemas.microsoft.com/office/drawing/2014/main" id="{E3A2DA7D-7B63-A886-2AB4-602AF067F5BE}"/>
              </a:ext>
            </a:extLst>
          </p:cNvPr>
          <p:cNvSpPr>
            <a:spLocks noChangeArrowheads="1"/>
          </p:cNvSpPr>
          <p:nvPr/>
        </p:nvSpPr>
        <p:spPr bwMode="auto">
          <a:xfrm>
            <a:off x="7053298" y="5707063"/>
            <a:ext cx="190500" cy="201612"/>
          </a:xfrm>
          <a:prstGeom prst="rect">
            <a:avLst/>
          </a:prstGeom>
          <a:solidFill>
            <a:srgbClr val="F32D3B"/>
          </a:solidFill>
          <a:ln w="20638">
            <a:solidFill>
              <a:srgbClr val="F32D3B"/>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6203" name="Rectangle 58">
            <a:extLst>
              <a:ext uri="{FF2B5EF4-FFF2-40B4-BE49-F238E27FC236}">
                <a16:creationId xmlns:a16="http://schemas.microsoft.com/office/drawing/2014/main" id="{A252786E-AF1A-41F5-9C3D-915D8E9475FE}"/>
              </a:ext>
            </a:extLst>
          </p:cNvPr>
          <p:cNvSpPr>
            <a:spLocks noChangeArrowheads="1"/>
          </p:cNvSpPr>
          <p:nvPr/>
        </p:nvSpPr>
        <p:spPr bwMode="auto">
          <a:xfrm>
            <a:off x="7372386" y="5707063"/>
            <a:ext cx="190500" cy="201612"/>
          </a:xfrm>
          <a:prstGeom prst="rect">
            <a:avLst/>
          </a:prstGeom>
          <a:solidFill>
            <a:srgbClr val="F32D3B"/>
          </a:solidFill>
          <a:ln w="20638">
            <a:solidFill>
              <a:srgbClr val="F32D3B"/>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6204" name="Rectangle 59">
            <a:extLst>
              <a:ext uri="{FF2B5EF4-FFF2-40B4-BE49-F238E27FC236}">
                <a16:creationId xmlns:a16="http://schemas.microsoft.com/office/drawing/2014/main" id="{F08A4C54-1038-B7C1-1FA2-6C632CB4871D}"/>
              </a:ext>
            </a:extLst>
          </p:cNvPr>
          <p:cNvSpPr>
            <a:spLocks noChangeArrowheads="1"/>
          </p:cNvSpPr>
          <p:nvPr/>
        </p:nvSpPr>
        <p:spPr bwMode="auto">
          <a:xfrm>
            <a:off x="5886487" y="6003925"/>
            <a:ext cx="2924175" cy="12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rPr>
              <a:t>CONTROLLERS, PLC'S, DATA ACQUISITION DEVICES, ETC.</a:t>
            </a:r>
            <a:endParaRPr lang="en-US" altLang="en-US" sz="2400" dirty="0"/>
          </a:p>
        </p:txBody>
      </p:sp>
      <p:sp>
        <p:nvSpPr>
          <p:cNvPr id="6205" name="Rectangle 60">
            <a:extLst>
              <a:ext uri="{FF2B5EF4-FFF2-40B4-BE49-F238E27FC236}">
                <a16:creationId xmlns:a16="http://schemas.microsoft.com/office/drawing/2014/main" id="{4CE4AFC0-2F90-8DA3-CF75-6FFEED153FE4}"/>
              </a:ext>
            </a:extLst>
          </p:cNvPr>
          <p:cNvSpPr>
            <a:spLocks noChangeArrowheads="1"/>
          </p:cNvSpPr>
          <p:nvPr/>
        </p:nvSpPr>
        <p:spPr bwMode="auto">
          <a:xfrm>
            <a:off x="8426486" y="5165726"/>
            <a:ext cx="83356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PROPRIETARY</a:t>
            </a:r>
            <a:endParaRPr lang="en-US" altLang="en-US" sz="2400" dirty="0"/>
          </a:p>
        </p:txBody>
      </p:sp>
      <p:sp>
        <p:nvSpPr>
          <p:cNvPr id="6206" name="Rectangle 61">
            <a:extLst>
              <a:ext uri="{FF2B5EF4-FFF2-40B4-BE49-F238E27FC236}">
                <a16:creationId xmlns:a16="http://schemas.microsoft.com/office/drawing/2014/main" id="{C7BA5464-39CC-E9FC-C2EF-31B6DA6FB926}"/>
              </a:ext>
            </a:extLst>
          </p:cNvPr>
          <p:cNvSpPr>
            <a:spLocks noChangeArrowheads="1"/>
          </p:cNvSpPr>
          <p:nvPr/>
        </p:nvSpPr>
        <p:spPr bwMode="auto">
          <a:xfrm>
            <a:off x="8534437" y="5327651"/>
            <a:ext cx="788677"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DCS AND PLC</a:t>
            </a:r>
            <a:endParaRPr lang="en-US" altLang="en-US" sz="2400" dirty="0"/>
          </a:p>
        </p:txBody>
      </p:sp>
      <p:sp>
        <p:nvSpPr>
          <p:cNvPr id="6207" name="Rectangle 62">
            <a:extLst>
              <a:ext uri="{FF2B5EF4-FFF2-40B4-BE49-F238E27FC236}">
                <a16:creationId xmlns:a16="http://schemas.microsoft.com/office/drawing/2014/main" id="{1C5F3F21-467E-9769-8C12-46CD31F706BB}"/>
              </a:ext>
            </a:extLst>
          </p:cNvPr>
          <p:cNvSpPr>
            <a:spLocks noChangeArrowheads="1"/>
          </p:cNvSpPr>
          <p:nvPr/>
        </p:nvSpPr>
        <p:spPr bwMode="auto">
          <a:xfrm>
            <a:off x="6743737" y="5707063"/>
            <a:ext cx="192087" cy="201612"/>
          </a:xfrm>
          <a:prstGeom prst="rect">
            <a:avLst/>
          </a:prstGeom>
          <a:solidFill>
            <a:srgbClr val="F32D3B"/>
          </a:solidFill>
          <a:ln w="20638">
            <a:solidFill>
              <a:srgbClr val="F32D3B"/>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6208" name="Line 63">
            <a:extLst>
              <a:ext uri="{FF2B5EF4-FFF2-40B4-BE49-F238E27FC236}">
                <a16:creationId xmlns:a16="http://schemas.microsoft.com/office/drawing/2014/main" id="{3B43BDEE-BF23-DB1B-8680-DB20FDBD9D2E}"/>
              </a:ext>
            </a:extLst>
          </p:cNvPr>
          <p:cNvSpPr>
            <a:spLocks noChangeShapeType="1"/>
          </p:cNvSpPr>
          <p:nvPr/>
        </p:nvSpPr>
        <p:spPr bwMode="auto">
          <a:xfrm flipH="1">
            <a:off x="6699287" y="4824414"/>
            <a:ext cx="955675" cy="1587"/>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09" name="Line 64">
            <a:extLst>
              <a:ext uri="{FF2B5EF4-FFF2-40B4-BE49-F238E27FC236}">
                <a16:creationId xmlns:a16="http://schemas.microsoft.com/office/drawing/2014/main" id="{2B89CD60-2604-B1A1-909F-E56CB6CF120E}"/>
              </a:ext>
            </a:extLst>
          </p:cNvPr>
          <p:cNvSpPr>
            <a:spLocks noChangeShapeType="1"/>
          </p:cNvSpPr>
          <p:nvPr/>
        </p:nvSpPr>
        <p:spPr bwMode="auto">
          <a:xfrm>
            <a:off x="6315111" y="5548314"/>
            <a:ext cx="1873250" cy="1587"/>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10" name="Line 65">
            <a:extLst>
              <a:ext uri="{FF2B5EF4-FFF2-40B4-BE49-F238E27FC236}">
                <a16:creationId xmlns:a16="http://schemas.microsoft.com/office/drawing/2014/main" id="{E5EBC324-F7D3-DADD-7C9B-1B79E38DAB00}"/>
              </a:ext>
            </a:extLst>
          </p:cNvPr>
          <p:cNvSpPr>
            <a:spLocks noChangeShapeType="1"/>
          </p:cNvSpPr>
          <p:nvPr/>
        </p:nvSpPr>
        <p:spPr bwMode="auto">
          <a:xfrm flipH="1">
            <a:off x="6272249" y="4899025"/>
            <a:ext cx="327025" cy="508000"/>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11" name="Freeform 66">
            <a:extLst>
              <a:ext uri="{FF2B5EF4-FFF2-40B4-BE49-F238E27FC236}">
                <a16:creationId xmlns:a16="http://schemas.microsoft.com/office/drawing/2014/main" id="{32493D80-D4DC-368D-5573-D75E1928ACAC}"/>
              </a:ext>
            </a:extLst>
          </p:cNvPr>
          <p:cNvSpPr>
            <a:spLocks/>
          </p:cNvSpPr>
          <p:nvPr/>
        </p:nvSpPr>
        <p:spPr bwMode="auto">
          <a:xfrm>
            <a:off x="6243673" y="5408613"/>
            <a:ext cx="82550" cy="139700"/>
          </a:xfrm>
          <a:custGeom>
            <a:avLst/>
            <a:gdLst>
              <a:gd name="T0" fmla="*/ 19407817 w 106"/>
              <a:gd name="T1" fmla="*/ 0 h 176"/>
              <a:gd name="T2" fmla="*/ 18194487 w 106"/>
              <a:gd name="T3" fmla="*/ 3780631 h 176"/>
              <a:gd name="T4" fmla="*/ 15768608 w 106"/>
              <a:gd name="T5" fmla="*/ 6930231 h 176"/>
              <a:gd name="T6" fmla="*/ 15161943 w 106"/>
              <a:gd name="T7" fmla="*/ 8190706 h 176"/>
              <a:gd name="T8" fmla="*/ 12129399 w 106"/>
              <a:gd name="T9" fmla="*/ 10710863 h 176"/>
              <a:gd name="T10" fmla="*/ 10310183 w 106"/>
              <a:gd name="T11" fmla="*/ 12600781 h 176"/>
              <a:gd name="T12" fmla="*/ 9097633 w 106"/>
              <a:gd name="T13" fmla="*/ 15120938 h 176"/>
              <a:gd name="T14" fmla="*/ 6671753 w 106"/>
              <a:gd name="T15" fmla="*/ 17641094 h 176"/>
              <a:gd name="T16" fmla="*/ 6671753 w 106"/>
              <a:gd name="T17" fmla="*/ 21421725 h 176"/>
              <a:gd name="T18" fmla="*/ 6065089 w 106"/>
              <a:gd name="T19" fmla="*/ 24571325 h 176"/>
              <a:gd name="T20" fmla="*/ 3639209 w 106"/>
              <a:gd name="T21" fmla="*/ 27091481 h 176"/>
              <a:gd name="T22" fmla="*/ 1819215 w 106"/>
              <a:gd name="T23" fmla="*/ 30241875 h 176"/>
              <a:gd name="T24" fmla="*/ 1213329 w 106"/>
              <a:gd name="T25" fmla="*/ 32762031 h 176"/>
              <a:gd name="T26" fmla="*/ 1213329 w 106"/>
              <a:gd name="T27" fmla="*/ 36542663 h 176"/>
              <a:gd name="T28" fmla="*/ 1213329 w 106"/>
              <a:gd name="T29" fmla="*/ 39692263 h 176"/>
              <a:gd name="T30" fmla="*/ 1213329 w 106"/>
              <a:gd name="T31" fmla="*/ 42842656 h 176"/>
              <a:gd name="T32" fmla="*/ 1213329 w 106"/>
              <a:gd name="T33" fmla="*/ 45362813 h 176"/>
              <a:gd name="T34" fmla="*/ 1213329 w 106"/>
              <a:gd name="T35" fmla="*/ 49772888 h 176"/>
              <a:gd name="T36" fmla="*/ 1213329 w 106"/>
              <a:gd name="T37" fmla="*/ 52923281 h 176"/>
              <a:gd name="T38" fmla="*/ 0 w 106"/>
              <a:gd name="T39" fmla="*/ 54813200 h 176"/>
              <a:gd name="T40" fmla="*/ 1213329 w 106"/>
              <a:gd name="T41" fmla="*/ 58593831 h 176"/>
              <a:gd name="T42" fmla="*/ 1213329 w 106"/>
              <a:gd name="T43" fmla="*/ 63003906 h 176"/>
              <a:gd name="T44" fmla="*/ 1213329 w 106"/>
              <a:gd name="T45" fmla="*/ 66154300 h 176"/>
              <a:gd name="T46" fmla="*/ 1819215 w 106"/>
              <a:gd name="T47" fmla="*/ 68674456 h 176"/>
              <a:gd name="T48" fmla="*/ 3639209 w 106"/>
              <a:gd name="T49" fmla="*/ 71824850 h 176"/>
              <a:gd name="T50" fmla="*/ 4245095 w 106"/>
              <a:gd name="T51" fmla="*/ 74345006 h 176"/>
              <a:gd name="T52" fmla="*/ 6065089 w 106"/>
              <a:gd name="T53" fmla="*/ 77494606 h 176"/>
              <a:gd name="T54" fmla="*/ 6671753 w 106"/>
              <a:gd name="T55" fmla="*/ 80014763 h 176"/>
              <a:gd name="T56" fmla="*/ 7884304 w 106"/>
              <a:gd name="T57" fmla="*/ 82534919 h 176"/>
              <a:gd name="T58" fmla="*/ 10310183 w 106"/>
              <a:gd name="T59" fmla="*/ 85685313 h 176"/>
              <a:gd name="T60" fmla="*/ 11523513 w 106"/>
              <a:gd name="T61" fmla="*/ 87575231 h 176"/>
              <a:gd name="T62" fmla="*/ 14556057 w 106"/>
              <a:gd name="T63" fmla="*/ 90725625 h 176"/>
              <a:gd name="T64" fmla="*/ 16981937 w 106"/>
              <a:gd name="T65" fmla="*/ 92615544 h 176"/>
              <a:gd name="T66" fmla="*/ 18801152 w 106"/>
              <a:gd name="T67" fmla="*/ 93876019 h 176"/>
              <a:gd name="T68" fmla="*/ 20014481 w 106"/>
              <a:gd name="T69" fmla="*/ 97655856 h 176"/>
              <a:gd name="T70" fmla="*/ 23046247 w 106"/>
              <a:gd name="T71" fmla="*/ 99546569 h 176"/>
              <a:gd name="T72" fmla="*/ 24866241 w 106"/>
              <a:gd name="T73" fmla="*/ 100176013 h 176"/>
              <a:gd name="T74" fmla="*/ 27292120 w 106"/>
              <a:gd name="T75" fmla="*/ 101436488 h 176"/>
              <a:gd name="T76" fmla="*/ 30324665 w 106"/>
              <a:gd name="T77" fmla="*/ 104586881 h 176"/>
              <a:gd name="T78" fmla="*/ 32143880 w 106"/>
              <a:gd name="T79" fmla="*/ 105846563 h 176"/>
              <a:gd name="T80" fmla="*/ 34569759 w 106"/>
              <a:gd name="T81" fmla="*/ 106476800 h 176"/>
              <a:gd name="T82" fmla="*/ 36995639 w 106"/>
              <a:gd name="T83" fmla="*/ 107736481 h 176"/>
              <a:gd name="T84" fmla="*/ 41241513 w 106"/>
              <a:gd name="T85" fmla="*/ 107736481 h 176"/>
              <a:gd name="T86" fmla="*/ 43667392 w 106"/>
              <a:gd name="T87" fmla="*/ 108366719 h 176"/>
              <a:gd name="T88" fmla="*/ 46093272 w 106"/>
              <a:gd name="T89" fmla="*/ 108366719 h 176"/>
              <a:gd name="T90" fmla="*/ 49125817 w 106"/>
              <a:gd name="T91" fmla="*/ 110886875 h 176"/>
              <a:gd name="T92" fmla="*/ 52764247 w 106"/>
              <a:gd name="T93" fmla="*/ 110886875 h 176"/>
              <a:gd name="T94" fmla="*/ 54584241 w 106"/>
              <a:gd name="T95" fmla="*/ 108366719 h 176"/>
              <a:gd name="T96" fmla="*/ 58222671 w 106"/>
              <a:gd name="T97" fmla="*/ 110886875 h 176"/>
              <a:gd name="T98" fmla="*/ 60648550 w 106"/>
              <a:gd name="T99" fmla="*/ 110886875 h 176"/>
              <a:gd name="T100" fmla="*/ 63681095 w 106"/>
              <a:gd name="T101" fmla="*/ 108366719 h 176"/>
              <a:gd name="T102" fmla="*/ 64287759 w 106"/>
              <a:gd name="T103" fmla="*/ 108366719 h 17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06" h="176">
                <a:moveTo>
                  <a:pt x="32" y="0"/>
                </a:moveTo>
                <a:lnTo>
                  <a:pt x="30" y="6"/>
                </a:lnTo>
                <a:lnTo>
                  <a:pt x="26" y="11"/>
                </a:lnTo>
                <a:lnTo>
                  <a:pt x="25" y="13"/>
                </a:lnTo>
                <a:lnTo>
                  <a:pt x="20" y="17"/>
                </a:lnTo>
                <a:lnTo>
                  <a:pt x="17" y="20"/>
                </a:lnTo>
                <a:lnTo>
                  <a:pt x="15" y="24"/>
                </a:lnTo>
                <a:lnTo>
                  <a:pt x="11" y="28"/>
                </a:lnTo>
                <a:lnTo>
                  <a:pt x="11" y="34"/>
                </a:lnTo>
                <a:lnTo>
                  <a:pt x="10" y="39"/>
                </a:lnTo>
                <a:lnTo>
                  <a:pt x="6" y="43"/>
                </a:lnTo>
                <a:lnTo>
                  <a:pt x="3" y="48"/>
                </a:lnTo>
                <a:lnTo>
                  <a:pt x="2" y="52"/>
                </a:lnTo>
                <a:lnTo>
                  <a:pt x="2" y="58"/>
                </a:lnTo>
                <a:lnTo>
                  <a:pt x="2" y="63"/>
                </a:lnTo>
                <a:lnTo>
                  <a:pt x="2" y="68"/>
                </a:lnTo>
                <a:lnTo>
                  <a:pt x="2" y="72"/>
                </a:lnTo>
                <a:lnTo>
                  <a:pt x="2" y="79"/>
                </a:lnTo>
                <a:lnTo>
                  <a:pt x="2" y="84"/>
                </a:lnTo>
                <a:lnTo>
                  <a:pt x="0" y="87"/>
                </a:lnTo>
                <a:lnTo>
                  <a:pt x="2" y="93"/>
                </a:lnTo>
                <a:lnTo>
                  <a:pt x="2" y="100"/>
                </a:lnTo>
                <a:lnTo>
                  <a:pt x="2" y="105"/>
                </a:lnTo>
                <a:lnTo>
                  <a:pt x="3" y="109"/>
                </a:lnTo>
                <a:lnTo>
                  <a:pt x="6" y="114"/>
                </a:lnTo>
                <a:lnTo>
                  <a:pt x="7" y="118"/>
                </a:lnTo>
                <a:lnTo>
                  <a:pt x="10" y="123"/>
                </a:lnTo>
                <a:lnTo>
                  <a:pt x="11" y="127"/>
                </a:lnTo>
                <a:lnTo>
                  <a:pt x="13" y="131"/>
                </a:lnTo>
                <a:lnTo>
                  <a:pt x="17" y="136"/>
                </a:lnTo>
                <a:lnTo>
                  <a:pt x="19" y="139"/>
                </a:lnTo>
                <a:lnTo>
                  <a:pt x="24" y="144"/>
                </a:lnTo>
                <a:lnTo>
                  <a:pt x="28" y="147"/>
                </a:lnTo>
                <a:lnTo>
                  <a:pt x="31" y="149"/>
                </a:lnTo>
                <a:lnTo>
                  <a:pt x="33" y="155"/>
                </a:lnTo>
                <a:lnTo>
                  <a:pt x="38" y="158"/>
                </a:lnTo>
                <a:lnTo>
                  <a:pt x="41" y="159"/>
                </a:lnTo>
                <a:lnTo>
                  <a:pt x="45" y="161"/>
                </a:lnTo>
                <a:lnTo>
                  <a:pt x="50" y="166"/>
                </a:lnTo>
                <a:lnTo>
                  <a:pt x="53" y="168"/>
                </a:lnTo>
                <a:lnTo>
                  <a:pt x="57" y="169"/>
                </a:lnTo>
                <a:lnTo>
                  <a:pt x="61" y="171"/>
                </a:lnTo>
                <a:lnTo>
                  <a:pt x="68" y="171"/>
                </a:lnTo>
                <a:lnTo>
                  <a:pt x="72" y="172"/>
                </a:lnTo>
                <a:lnTo>
                  <a:pt x="76" y="172"/>
                </a:lnTo>
                <a:lnTo>
                  <a:pt x="81" y="176"/>
                </a:lnTo>
                <a:lnTo>
                  <a:pt x="87" y="176"/>
                </a:lnTo>
                <a:lnTo>
                  <a:pt x="90" y="172"/>
                </a:lnTo>
                <a:lnTo>
                  <a:pt x="96" y="176"/>
                </a:lnTo>
                <a:lnTo>
                  <a:pt x="100" y="176"/>
                </a:lnTo>
                <a:lnTo>
                  <a:pt x="105" y="172"/>
                </a:lnTo>
                <a:lnTo>
                  <a:pt x="106" y="172"/>
                </a:lnTo>
              </a:path>
            </a:pathLst>
          </a:custGeom>
          <a:noFill/>
          <a:ln w="206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12" name="Line 67">
            <a:extLst>
              <a:ext uri="{FF2B5EF4-FFF2-40B4-BE49-F238E27FC236}">
                <a16:creationId xmlns:a16="http://schemas.microsoft.com/office/drawing/2014/main" id="{02219FA4-2E6C-1AFD-C851-A2B8064A458E}"/>
              </a:ext>
            </a:extLst>
          </p:cNvPr>
          <p:cNvSpPr>
            <a:spLocks noChangeShapeType="1"/>
          </p:cNvSpPr>
          <p:nvPr/>
        </p:nvSpPr>
        <p:spPr bwMode="auto">
          <a:xfrm flipV="1">
            <a:off x="6526248" y="5553076"/>
            <a:ext cx="1588" cy="138113"/>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13" name="Line 68">
            <a:extLst>
              <a:ext uri="{FF2B5EF4-FFF2-40B4-BE49-F238E27FC236}">
                <a16:creationId xmlns:a16="http://schemas.microsoft.com/office/drawing/2014/main" id="{20B13E32-A36B-2CB9-EFC2-DB5A5CDC34DD}"/>
              </a:ext>
            </a:extLst>
          </p:cNvPr>
          <p:cNvSpPr>
            <a:spLocks noChangeShapeType="1"/>
          </p:cNvSpPr>
          <p:nvPr/>
        </p:nvSpPr>
        <p:spPr bwMode="auto">
          <a:xfrm flipV="1">
            <a:off x="7153312" y="5545139"/>
            <a:ext cx="1587" cy="149225"/>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14" name="Line 69">
            <a:extLst>
              <a:ext uri="{FF2B5EF4-FFF2-40B4-BE49-F238E27FC236}">
                <a16:creationId xmlns:a16="http://schemas.microsoft.com/office/drawing/2014/main" id="{93779131-DE29-E4B0-573F-3CB97A310D4B}"/>
              </a:ext>
            </a:extLst>
          </p:cNvPr>
          <p:cNvSpPr>
            <a:spLocks noChangeShapeType="1"/>
          </p:cNvSpPr>
          <p:nvPr/>
        </p:nvSpPr>
        <p:spPr bwMode="auto">
          <a:xfrm flipV="1">
            <a:off x="7467637" y="5543550"/>
            <a:ext cx="1587" cy="146050"/>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15" name="Line 70">
            <a:extLst>
              <a:ext uri="{FF2B5EF4-FFF2-40B4-BE49-F238E27FC236}">
                <a16:creationId xmlns:a16="http://schemas.microsoft.com/office/drawing/2014/main" id="{2821B97C-4161-8A9E-DC1B-B54F8EC062F7}"/>
              </a:ext>
            </a:extLst>
          </p:cNvPr>
          <p:cNvSpPr>
            <a:spLocks noChangeShapeType="1"/>
          </p:cNvSpPr>
          <p:nvPr/>
        </p:nvSpPr>
        <p:spPr bwMode="auto">
          <a:xfrm flipV="1">
            <a:off x="6954873" y="4822825"/>
            <a:ext cx="1588" cy="19843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16" name="Line 71">
            <a:extLst>
              <a:ext uri="{FF2B5EF4-FFF2-40B4-BE49-F238E27FC236}">
                <a16:creationId xmlns:a16="http://schemas.microsoft.com/office/drawing/2014/main" id="{D51F4EB8-A906-D074-5146-555754A5851E}"/>
              </a:ext>
            </a:extLst>
          </p:cNvPr>
          <p:cNvSpPr>
            <a:spLocks noChangeShapeType="1"/>
          </p:cNvSpPr>
          <p:nvPr/>
        </p:nvSpPr>
        <p:spPr bwMode="auto">
          <a:xfrm flipV="1">
            <a:off x="7478748" y="4832350"/>
            <a:ext cx="1588" cy="184150"/>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17" name="Line 72">
            <a:extLst>
              <a:ext uri="{FF2B5EF4-FFF2-40B4-BE49-F238E27FC236}">
                <a16:creationId xmlns:a16="http://schemas.microsoft.com/office/drawing/2014/main" id="{5C14C980-A93A-8463-DFFE-BF41B07EDD43}"/>
              </a:ext>
            </a:extLst>
          </p:cNvPr>
          <p:cNvSpPr>
            <a:spLocks noChangeShapeType="1"/>
          </p:cNvSpPr>
          <p:nvPr/>
        </p:nvSpPr>
        <p:spPr bwMode="auto">
          <a:xfrm flipV="1">
            <a:off x="6840573" y="5557838"/>
            <a:ext cx="1588" cy="133350"/>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18" name="Freeform 73">
            <a:extLst>
              <a:ext uri="{FF2B5EF4-FFF2-40B4-BE49-F238E27FC236}">
                <a16:creationId xmlns:a16="http://schemas.microsoft.com/office/drawing/2014/main" id="{0DD2C7BC-96A8-6BDA-DF3B-BD841C823FB2}"/>
              </a:ext>
            </a:extLst>
          </p:cNvPr>
          <p:cNvSpPr>
            <a:spLocks/>
          </p:cNvSpPr>
          <p:nvPr/>
        </p:nvSpPr>
        <p:spPr bwMode="auto">
          <a:xfrm>
            <a:off x="6604036" y="4822826"/>
            <a:ext cx="87312" cy="68263"/>
          </a:xfrm>
          <a:custGeom>
            <a:avLst/>
            <a:gdLst>
              <a:gd name="T0" fmla="*/ 0 w 111"/>
              <a:gd name="T1" fmla="*/ 54821614 h 85"/>
              <a:gd name="T2" fmla="*/ 27843089 w 111"/>
              <a:gd name="T3" fmla="*/ 17414293 h 85"/>
              <a:gd name="T4" fmla="*/ 68679147 w 111"/>
              <a:gd name="T5" fmla="*/ 0 h 85"/>
              <a:gd name="T6" fmla="*/ 0 60000 65536"/>
              <a:gd name="T7" fmla="*/ 0 60000 65536"/>
              <a:gd name="T8" fmla="*/ 0 60000 65536"/>
            </a:gdLst>
            <a:ahLst/>
            <a:cxnLst>
              <a:cxn ang="T6">
                <a:pos x="T0" y="T1"/>
              </a:cxn>
              <a:cxn ang="T7">
                <a:pos x="T2" y="T3"/>
              </a:cxn>
              <a:cxn ang="T8">
                <a:pos x="T4" y="T5"/>
              </a:cxn>
            </a:cxnLst>
            <a:rect l="0" t="0" r="r" b="b"/>
            <a:pathLst>
              <a:path w="111" h="85">
                <a:moveTo>
                  <a:pt x="0" y="85"/>
                </a:moveTo>
                <a:lnTo>
                  <a:pt x="45" y="27"/>
                </a:lnTo>
                <a:lnTo>
                  <a:pt x="111" y="0"/>
                </a:lnTo>
              </a:path>
            </a:pathLst>
          </a:custGeom>
          <a:noFill/>
          <a:ln w="206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19" name="Line 74">
            <a:extLst>
              <a:ext uri="{FF2B5EF4-FFF2-40B4-BE49-F238E27FC236}">
                <a16:creationId xmlns:a16="http://schemas.microsoft.com/office/drawing/2014/main" id="{8018EC67-6AAA-3BBF-0C1A-101FE9C87041}"/>
              </a:ext>
            </a:extLst>
          </p:cNvPr>
          <p:cNvSpPr>
            <a:spLocks noChangeShapeType="1"/>
          </p:cNvSpPr>
          <p:nvPr/>
        </p:nvSpPr>
        <p:spPr bwMode="auto">
          <a:xfrm flipV="1">
            <a:off x="7140612" y="4691063"/>
            <a:ext cx="1587" cy="131762"/>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20" name="Rectangle 75">
            <a:extLst>
              <a:ext uri="{FF2B5EF4-FFF2-40B4-BE49-F238E27FC236}">
                <a16:creationId xmlns:a16="http://schemas.microsoft.com/office/drawing/2014/main" id="{35D3AB2C-B552-382A-14F4-866D0D5B0830}"/>
              </a:ext>
            </a:extLst>
          </p:cNvPr>
          <p:cNvSpPr>
            <a:spLocks noChangeArrowheads="1"/>
          </p:cNvSpPr>
          <p:nvPr/>
        </p:nvSpPr>
        <p:spPr bwMode="auto">
          <a:xfrm>
            <a:off x="8034374" y="4251325"/>
            <a:ext cx="498475" cy="12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rPr>
              <a:t>PROCESS</a:t>
            </a:r>
            <a:endParaRPr lang="en-US" altLang="en-US" sz="2400" dirty="0"/>
          </a:p>
        </p:txBody>
      </p:sp>
      <p:sp>
        <p:nvSpPr>
          <p:cNvPr id="6221" name="Rectangle 76">
            <a:extLst>
              <a:ext uri="{FF2B5EF4-FFF2-40B4-BE49-F238E27FC236}">
                <a16:creationId xmlns:a16="http://schemas.microsoft.com/office/drawing/2014/main" id="{3FA110AE-03C4-2F4F-2E44-0F6E3D8A1A46}"/>
              </a:ext>
            </a:extLst>
          </p:cNvPr>
          <p:cNvSpPr>
            <a:spLocks noChangeArrowheads="1"/>
          </p:cNvSpPr>
          <p:nvPr/>
        </p:nvSpPr>
        <p:spPr bwMode="auto">
          <a:xfrm>
            <a:off x="8078824" y="4506914"/>
            <a:ext cx="379413"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rPr>
              <a:t>SUPRV.</a:t>
            </a:r>
            <a:endParaRPr lang="en-US" altLang="en-US" sz="2400" dirty="0"/>
          </a:p>
        </p:txBody>
      </p:sp>
      <p:sp>
        <p:nvSpPr>
          <p:cNvPr id="6222" name="Rectangle 77">
            <a:extLst>
              <a:ext uri="{FF2B5EF4-FFF2-40B4-BE49-F238E27FC236}">
                <a16:creationId xmlns:a16="http://schemas.microsoft.com/office/drawing/2014/main" id="{0A5A6F8F-AB52-D759-A586-E5A1D488DD30}"/>
              </a:ext>
            </a:extLst>
          </p:cNvPr>
          <p:cNvSpPr>
            <a:spLocks noChangeArrowheads="1"/>
          </p:cNvSpPr>
          <p:nvPr/>
        </p:nvSpPr>
        <p:spPr bwMode="auto">
          <a:xfrm>
            <a:off x="8078824" y="4373564"/>
            <a:ext cx="373063"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rPr>
              <a:t>AREA 3</a:t>
            </a:r>
            <a:endParaRPr lang="en-US" altLang="en-US" sz="2400" dirty="0"/>
          </a:p>
        </p:txBody>
      </p:sp>
      <p:sp>
        <p:nvSpPr>
          <p:cNvPr id="6223" name="Rectangle 78">
            <a:extLst>
              <a:ext uri="{FF2B5EF4-FFF2-40B4-BE49-F238E27FC236}">
                <a16:creationId xmlns:a16="http://schemas.microsoft.com/office/drawing/2014/main" id="{4DBF7A84-181B-B5E1-9CB7-EA9629438D8A}"/>
              </a:ext>
            </a:extLst>
          </p:cNvPr>
          <p:cNvSpPr>
            <a:spLocks noChangeArrowheads="1"/>
          </p:cNvSpPr>
          <p:nvPr/>
        </p:nvSpPr>
        <p:spPr bwMode="auto">
          <a:xfrm>
            <a:off x="9074187" y="4229100"/>
            <a:ext cx="600075" cy="400050"/>
          </a:xfrm>
          <a:prstGeom prst="rect">
            <a:avLst/>
          </a:prstGeom>
          <a:solidFill>
            <a:srgbClr val="FFED24"/>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6224" name="Rectangle 79">
            <a:extLst>
              <a:ext uri="{FF2B5EF4-FFF2-40B4-BE49-F238E27FC236}">
                <a16:creationId xmlns:a16="http://schemas.microsoft.com/office/drawing/2014/main" id="{5D44AA88-5720-0100-03A2-3D69DE5EAD15}"/>
              </a:ext>
            </a:extLst>
          </p:cNvPr>
          <p:cNvSpPr>
            <a:spLocks noChangeArrowheads="1"/>
          </p:cNvSpPr>
          <p:nvPr/>
        </p:nvSpPr>
        <p:spPr bwMode="auto">
          <a:xfrm>
            <a:off x="9102762" y="4432300"/>
            <a:ext cx="532197"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700" b="1" dirty="0">
                <a:solidFill>
                  <a:srgbClr val="000000"/>
                </a:solidFill>
              </a:rPr>
              <a:t>AUTOMAT'N</a:t>
            </a:r>
            <a:endParaRPr lang="en-US" altLang="en-US" sz="2400" dirty="0"/>
          </a:p>
        </p:txBody>
      </p:sp>
      <p:sp>
        <p:nvSpPr>
          <p:cNvPr id="6225" name="Rectangle 80">
            <a:extLst>
              <a:ext uri="{FF2B5EF4-FFF2-40B4-BE49-F238E27FC236}">
                <a16:creationId xmlns:a16="http://schemas.microsoft.com/office/drawing/2014/main" id="{C82D9A8C-7F6E-8A27-8A50-1E63AB7270CE}"/>
              </a:ext>
            </a:extLst>
          </p:cNvPr>
          <p:cNvSpPr>
            <a:spLocks noChangeArrowheads="1"/>
          </p:cNvSpPr>
          <p:nvPr/>
        </p:nvSpPr>
        <p:spPr bwMode="auto">
          <a:xfrm>
            <a:off x="9104348" y="4283075"/>
            <a:ext cx="476092"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700" b="1" dirty="0">
                <a:solidFill>
                  <a:srgbClr val="000000"/>
                </a:solidFill>
              </a:rPr>
              <a:t>WAREH'SE</a:t>
            </a:r>
            <a:endParaRPr lang="en-US" altLang="en-US" sz="2400" dirty="0"/>
          </a:p>
        </p:txBody>
      </p:sp>
      <p:sp>
        <p:nvSpPr>
          <p:cNvPr id="6226" name="Rectangle 81">
            <a:extLst>
              <a:ext uri="{FF2B5EF4-FFF2-40B4-BE49-F238E27FC236}">
                <a16:creationId xmlns:a16="http://schemas.microsoft.com/office/drawing/2014/main" id="{F68D585B-725B-22D1-96E2-42C7004641B9}"/>
              </a:ext>
            </a:extLst>
          </p:cNvPr>
          <p:cNvSpPr>
            <a:spLocks noChangeArrowheads="1"/>
          </p:cNvSpPr>
          <p:nvPr/>
        </p:nvSpPr>
        <p:spPr bwMode="auto">
          <a:xfrm>
            <a:off x="6810411" y="4241801"/>
            <a:ext cx="654050" cy="436563"/>
          </a:xfrm>
          <a:prstGeom prst="rect">
            <a:avLst/>
          </a:prstGeom>
          <a:solidFill>
            <a:srgbClr val="FFED24"/>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6227" name="Rectangle 82">
            <a:extLst>
              <a:ext uri="{FF2B5EF4-FFF2-40B4-BE49-F238E27FC236}">
                <a16:creationId xmlns:a16="http://schemas.microsoft.com/office/drawing/2014/main" id="{ECF51E60-E56F-3C2A-CAC9-5514C13BA9CA}"/>
              </a:ext>
            </a:extLst>
          </p:cNvPr>
          <p:cNvSpPr>
            <a:spLocks noChangeArrowheads="1"/>
          </p:cNvSpPr>
          <p:nvPr/>
        </p:nvSpPr>
        <p:spPr bwMode="auto">
          <a:xfrm>
            <a:off x="6853274" y="4256089"/>
            <a:ext cx="564257"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PROCESS</a:t>
            </a:r>
            <a:endParaRPr lang="en-US" altLang="en-US" sz="2400" dirty="0"/>
          </a:p>
        </p:txBody>
      </p:sp>
      <p:sp>
        <p:nvSpPr>
          <p:cNvPr id="6228" name="Rectangle 83">
            <a:extLst>
              <a:ext uri="{FF2B5EF4-FFF2-40B4-BE49-F238E27FC236}">
                <a16:creationId xmlns:a16="http://schemas.microsoft.com/office/drawing/2014/main" id="{E65CD539-9677-E990-C622-524749FABAFB}"/>
              </a:ext>
            </a:extLst>
          </p:cNvPr>
          <p:cNvSpPr>
            <a:spLocks noChangeArrowheads="1"/>
          </p:cNvSpPr>
          <p:nvPr/>
        </p:nvSpPr>
        <p:spPr bwMode="auto">
          <a:xfrm>
            <a:off x="6902487" y="4537076"/>
            <a:ext cx="429605"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SUPRV.</a:t>
            </a:r>
            <a:endParaRPr lang="en-US" altLang="en-US" sz="2400" dirty="0"/>
          </a:p>
        </p:txBody>
      </p:sp>
      <p:sp>
        <p:nvSpPr>
          <p:cNvPr id="6229" name="Rectangle 84">
            <a:extLst>
              <a:ext uri="{FF2B5EF4-FFF2-40B4-BE49-F238E27FC236}">
                <a16:creationId xmlns:a16="http://schemas.microsoft.com/office/drawing/2014/main" id="{AB579230-7BBE-1AE7-E631-DDA519EF967E}"/>
              </a:ext>
            </a:extLst>
          </p:cNvPr>
          <p:cNvSpPr>
            <a:spLocks noChangeArrowheads="1"/>
          </p:cNvSpPr>
          <p:nvPr/>
        </p:nvSpPr>
        <p:spPr bwMode="auto">
          <a:xfrm>
            <a:off x="6902487" y="4392614"/>
            <a:ext cx="359073"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AREA </a:t>
            </a:r>
            <a:endParaRPr lang="en-US" altLang="en-US" sz="2400" dirty="0"/>
          </a:p>
        </p:txBody>
      </p:sp>
      <p:sp>
        <p:nvSpPr>
          <p:cNvPr id="6230" name="Rectangle 85">
            <a:extLst>
              <a:ext uri="{FF2B5EF4-FFF2-40B4-BE49-F238E27FC236}">
                <a16:creationId xmlns:a16="http://schemas.microsoft.com/office/drawing/2014/main" id="{2F8CAD9C-28CE-1E82-3032-E2FC684E2BBD}"/>
              </a:ext>
            </a:extLst>
          </p:cNvPr>
          <p:cNvSpPr>
            <a:spLocks noChangeArrowheads="1"/>
          </p:cNvSpPr>
          <p:nvPr/>
        </p:nvSpPr>
        <p:spPr bwMode="auto">
          <a:xfrm>
            <a:off x="6902486" y="4519614"/>
            <a:ext cx="6412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2</a:t>
            </a:r>
            <a:endParaRPr lang="en-US" altLang="en-US" sz="2400" dirty="0"/>
          </a:p>
        </p:txBody>
      </p:sp>
      <p:sp>
        <p:nvSpPr>
          <p:cNvPr id="6231" name="Rectangle 86">
            <a:extLst>
              <a:ext uri="{FF2B5EF4-FFF2-40B4-BE49-F238E27FC236}">
                <a16:creationId xmlns:a16="http://schemas.microsoft.com/office/drawing/2014/main" id="{D5628EB6-7CB6-C757-3F68-2B57763723C0}"/>
              </a:ext>
            </a:extLst>
          </p:cNvPr>
          <p:cNvSpPr>
            <a:spLocks noChangeArrowheads="1"/>
          </p:cNvSpPr>
          <p:nvPr/>
        </p:nvSpPr>
        <p:spPr bwMode="auto">
          <a:xfrm>
            <a:off x="6343686" y="3371851"/>
            <a:ext cx="690562" cy="398463"/>
          </a:xfrm>
          <a:prstGeom prst="rect">
            <a:avLst/>
          </a:prstGeom>
          <a:solidFill>
            <a:srgbClr val="00E700"/>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6232" name="Rectangle 87">
            <a:extLst>
              <a:ext uri="{FF2B5EF4-FFF2-40B4-BE49-F238E27FC236}">
                <a16:creationId xmlns:a16="http://schemas.microsoft.com/office/drawing/2014/main" id="{1BE15D73-E762-4CB2-2673-7303CB5E5190}"/>
              </a:ext>
            </a:extLst>
          </p:cNvPr>
          <p:cNvSpPr>
            <a:spLocks noChangeArrowheads="1"/>
          </p:cNvSpPr>
          <p:nvPr/>
        </p:nvSpPr>
        <p:spPr bwMode="auto">
          <a:xfrm>
            <a:off x="6404011" y="3392489"/>
            <a:ext cx="44403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PROD'N</a:t>
            </a:r>
            <a:endParaRPr lang="en-US" altLang="en-US" sz="2400" dirty="0"/>
          </a:p>
        </p:txBody>
      </p:sp>
      <p:sp>
        <p:nvSpPr>
          <p:cNvPr id="6233" name="Rectangle 88">
            <a:extLst>
              <a:ext uri="{FF2B5EF4-FFF2-40B4-BE49-F238E27FC236}">
                <a16:creationId xmlns:a16="http://schemas.microsoft.com/office/drawing/2014/main" id="{38AA9F7C-6D90-B754-B4C3-5113FE79086A}"/>
              </a:ext>
            </a:extLst>
          </p:cNvPr>
          <p:cNvSpPr>
            <a:spLocks noChangeArrowheads="1"/>
          </p:cNvSpPr>
          <p:nvPr/>
        </p:nvSpPr>
        <p:spPr bwMode="auto">
          <a:xfrm>
            <a:off x="6397662" y="3529014"/>
            <a:ext cx="480901"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REPORT</a:t>
            </a:r>
            <a:endParaRPr lang="en-US" altLang="en-US" sz="2400" dirty="0"/>
          </a:p>
        </p:txBody>
      </p:sp>
      <p:sp>
        <p:nvSpPr>
          <p:cNvPr id="6234" name="Line 89">
            <a:extLst>
              <a:ext uri="{FF2B5EF4-FFF2-40B4-BE49-F238E27FC236}">
                <a16:creationId xmlns:a16="http://schemas.microsoft.com/office/drawing/2014/main" id="{F475504E-8317-7EEB-85A0-C9A24C5CD17F}"/>
              </a:ext>
            </a:extLst>
          </p:cNvPr>
          <p:cNvSpPr>
            <a:spLocks noChangeShapeType="1"/>
          </p:cNvSpPr>
          <p:nvPr/>
        </p:nvSpPr>
        <p:spPr bwMode="auto">
          <a:xfrm flipH="1" flipV="1">
            <a:off x="6623087" y="3779838"/>
            <a:ext cx="1587" cy="163512"/>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35" name="Rectangle 90">
            <a:extLst>
              <a:ext uri="{FF2B5EF4-FFF2-40B4-BE49-F238E27FC236}">
                <a16:creationId xmlns:a16="http://schemas.microsoft.com/office/drawing/2014/main" id="{5A1558E6-7D34-C4DF-6E56-C2BECC47BC29}"/>
              </a:ext>
            </a:extLst>
          </p:cNvPr>
          <p:cNvSpPr>
            <a:spLocks noChangeArrowheads="1"/>
          </p:cNvSpPr>
          <p:nvPr/>
        </p:nvSpPr>
        <p:spPr bwMode="auto">
          <a:xfrm>
            <a:off x="6405598" y="3652839"/>
            <a:ext cx="457200"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rPr>
              <a:t>&amp; SCHED</a:t>
            </a:r>
            <a:endParaRPr lang="en-US" altLang="en-US" sz="2400" dirty="0"/>
          </a:p>
        </p:txBody>
      </p:sp>
      <p:sp>
        <p:nvSpPr>
          <p:cNvPr id="6236" name="Rectangle 91">
            <a:extLst>
              <a:ext uri="{FF2B5EF4-FFF2-40B4-BE49-F238E27FC236}">
                <a16:creationId xmlns:a16="http://schemas.microsoft.com/office/drawing/2014/main" id="{19F81C41-26E3-964C-DE27-170853ABBAB1}"/>
              </a:ext>
            </a:extLst>
          </p:cNvPr>
          <p:cNvSpPr>
            <a:spLocks noChangeArrowheads="1"/>
          </p:cNvSpPr>
          <p:nvPr/>
        </p:nvSpPr>
        <p:spPr bwMode="auto">
          <a:xfrm>
            <a:off x="7689886" y="5707063"/>
            <a:ext cx="190500" cy="201612"/>
          </a:xfrm>
          <a:prstGeom prst="rect">
            <a:avLst/>
          </a:prstGeom>
          <a:solidFill>
            <a:srgbClr val="F32D3B"/>
          </a:solidFill>
          <a:ln w="20638">
            <a:solidFill>
              <a:srgbClr val="F32D3B"/>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6237" name="Rectangle 92">
            <a:extLst>
              <a:ext uri="{FF2B5EF4-FFF2-40B4-BE49-F238E27FC236}">
                <a16:creationId xmlns:a16="http://schemas.microsoft.com/office/drawing/2014/main" id="{F8B4389E-EEB6-D901-6297-AC7A82F3B98A}"/>
              </a:ext>
            </a:extLst>
          </p:cNvPr>
          <p:cNvSpPr>
            <a:spLocks noChangeArrowheads="1"/>
          </p:cNvSpPr>
          <p:nvPr/>
        </p:nvSpPr>
        <p:spPr bwMode="auto">
          <a:xfrm>
            <a:off x="8008973" y="5707063"/>
            <a:ext cx="190500" cy="201612"/>
          </a:xfrm>
          <a:prstGeom prst="rect">
            <a:avLst/>
          </a:prstGeom>
          <a:solidFill>
            <a:srgbClr val="F32D3B"/>
          </a:solidFill>
          <a:ln w="20638">
            <a:solidFill>
              <a:srgbClr val="F32D3B"/>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6238" name="Line 93">
            <a:extLst>
              <a:ext uri="{FF2B5EF4-FFF2-40B4-BE49-F238E27FC236}">
                <a16:creationId xmlns:a16="http://schemas.microsoft.com/office/drawing/2014/main" id="{438E20DC-5F05-BB68-ECA5-8F99F6369C81}"/>
              </a:ext>
            </a:extLst>
          </p:cNvPr>
          <p:cNvSpPr>
            <a:spLocks noChangeShapeType="1"/>
          </p:cNvSpPr>
          <p:nvPr/>
        </p:nvSpPr>
        <p:spPr bwMode="auto">
          <a:xfrm flipH="1">
            <a:off x="8053423" y="5410201"/>
            <a:ext cx="406400" cy="11112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39" name="Freeform 94">
            <a:extLst>
              <a:ext uri="{FF2B5EF4-FFF2-40B4-BE49-F238E27FC236}">
                <a16:creationId xmlns:a16="http://schemas.microsoft.com/office/drawing/2014/main" id="{BC02BAAD-0315-3BCC-DCBB-FB3CFFD8B55A}"/>
              </a:ext>
            </a:extLst>
          </p:cNvPr>
          <p:cNvSpPr>
            <a:spLocks/>
          </p:cNvSpPr>
          <p:nvPr/>
        </p:nvSpPr>
        <p:spPr bwMode="auto">
          <a:xfrm>
            <a:off x="8053424" y="5426075"/>
            <a:ext cx="195263" cy="95250"/>
          </a:xfrm>
          <a:custGeom>
            <a:avLst/>
            <a:gdLst>
              <a:gd name="T0" fmla="*/ 154990403 w 246"/>
              <a:gd name="T1" fmla="*/ 73084531 h 120"/>
              <a:gd name="T2" fmla="*/ 0 w 246"/>
              <a:gd name="T3" fmla="*/ 75604688 h 120"/>
              <a:gd name="T4" fmla="*/ 135459341 w 246"/>
              <a:gd name="T5" fmla="*/ 0 h 120"/>
              <a:gd name="T6" fmla="*/ 154990403 w 246"/>
              <a:gd name="T7" fmla="*/ 73084531 h 1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6" h="120">
                <a:moveTo>
                  <a:pt x="246" y="116"/>
                </a:moveTo>
                <a:lnTo>
                  <a:pt x="0" y="120"/>
                </a:lnTo>
                <a:lnTo>
                  <a:pt x="215" y="0"/>
                </a:lnTo>
                <a:lnTo>
                  <a:pt x="246" y="116"/>
                </a:lnTo>
                <a:close/>
              </a:path>
            </a:pathLst>
          </a:custGeom>
          <a:solidFill>
            <a:srgbClr val="000000"/>
          </a:solidFill>
          <a:ln w="1588">
            <a:solidFill>
              <a:srgbClr val="000000"/>
            </a:solidFill>
            <a:prstDash val="solid"/>
            <a:round/>
            <a:headEnd/>
            <a:tailEnd/>
          </a:ln>
        </p:spPr>
        <p:txBody>
          <a:bodyPr/>
          <a:lstStyle/>
          <a:p>
            <a:endParaRPr lang="en-US"/>
          </a:p>
        </p:txBody>
      </p:sp>
      <p:sp>
        <p:nvSpPr>
          <p:cNvPr id="6240" name="Line 95">
            <a:extLst>
              <a:ext uri="{FF2B5EF4-FFF2-40B4-BE49-F238E27FC236}">
                <a16:creationId xmlns:a16="http://schemas.microsoft.com/office/drawing/2014/main" id="{78FEDEB0-D140-DF3C-A344-E1E9736B09BE}"/>
              </a:ext>
            </a:extLst>
          </p:cNvPr>
          <p:cNvSpPr>
            <a:spLocks noChangeShapeType="1"/>
          </p:cNvSpPr>
          <p:nvPr/>
        </p:nvSpPr>
        <p:spPr bwMode="auto">
          <a:xfrm flipH="1" flipV="1">
            <a:off x="7791487" y="5543550"/>
            <a:ext cx="1587" cy="14763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41" name="Line 96">
            <a:extLst>
              <a:ext uri="{FF2B5EF4-FFF2-40B4-BE49-F238E27FC236}">
                <a16:creationId xmlns:a16="http://schemas.microsoft.com/office/drawing/2014/main" id="{0C97A212-131F-2276-895D-34A832C19FD7}"/>
              </a:ext>
            </a:extLst>
          </p:cNvPr>
          <p:cNvSpPr>
            <a:spLocks noChangeShapeType="1"/>
          </p:cNvSpPr>
          <p:nvPr/>
        </p:nvSpPr>
        <p:spPr bwMode="auto">
          <a:xfrm flipV="1">
            <a:off x="8093112" y="5543551"/>
            <a:ext cx="1587" cy="149225"/>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42" name="Oval 97">
            <a:extLst>
              <a:ext uri="{FF2B5EF4-FFF2-40B4-BE49-F238E27FC236}">
                <a16:creationId xmlns:a16="http://schemas.microsoft.com/office/drawing/2014/main" id="{5A9BA487-D32F-79AE-8DB7-8524D2D048B4}"/>
              </a:ext>
            </a:extLst>
          </p:cNvPr>
          <p:cNvSpPr>
            <a:spLocks noChangeArrowheads="1"/>
          </p:cNvSpPr>
          <p:nvPr/>
        </p:nvSpPr>
        <p:spPr bwMode="auto">
          <a:xfrm>
            <a:off x="7291424" y="3309938"/>
            <a:ext cx="854075" cy="525462"/>
          </a:xfrm>
          <a:prstGeom prst="ellipse">
            <a:avLst/>
          </a:prstGeom>
          <a:solidFill>
            <a:srgbClr val="00E700"/>
          </a:solidFill>
          <a:ln w="20638">
            <a:solidFill>
              <a:srgbClr val="000000"/>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6243" name="Freeform 98">
            <a:extLst>
              <a:ext uri="{FF2B5EF4-FFF2-40B4-BE49-F238E27FC236}">
                <a16:creationId xmlns:a16="http://schemas.microsoft.com/office/drawing/2014/main" id="{5DF07D56-75D4-D8F1-2AF3-4ACF04B06DB5}"/>
              </a:ext>
            </a:extLst>
          </p:cNvPr>
          <p:cNvSpPr>
            <a:spLocks/>
          </p:cNvSpPr>
          <p:nvPr/>
        </p:nvSpPr>
        <p:spPr bwMode="auto">
          <a:xfrm>
            <a:off x="7723224" y="2373313"/>
            <a:ext cx="969963" cy="673100"/>
          </a:xfrm>
          <a:custGeom>
            <a:avLst/>
            <a:gdLst>
              <a:gd name="T0" fmla="*/ 8805805 w 1223"/>
              <a:gd name="T1" fmla="*/ 56205837 h 847"/>
              <a:gd name="T2" fmla="*/ 3145440 w 1223"/>
              <a:gd name="T3" fmla="*/ 51154011 h 847"/>
              <a:gd name="T4" fmla="*/ 1257859 w 1223"/>
              <a:gd name="T5" fmla="*/ 43575079 h 847"/>
              <a:gd name="T6" fmla="*/ 0 w 1223"/>
              <a:gd name="T7" fmla="*/ 34734185 h 847"/>
              <a:gd name="T8" fmla="*/ 628929 w 1223"/>
              <a:gd name="T9" fmla="*/ 27787030 h 847"/>
              <a:gd name="T10" fmla="*/ 2515718 w 1223"/>
              <a:gd name="T11" fmla="*/ 19577117 h 847"/>
              <a:gd name="T12" fmla="*/ 7547946 w 1223"/>
              <a:gd name="T13" fmla="*/ 13893515 h 847"/>
              <a:gd name="T14" fmla="*/ 12580174 w 1223"/>
              <a:gd name="T15" fmla="*/ 7578136 h 847"/>
              <a:gd name="T16" fmla="*/ 18870261 w 1223"/>
              <a:gd name="T17" fmla="*/ 3157292 h 847"/>
              <a:gd name="T18" fmla="*/ 26418207 w 1223"/>
              <a:gd name="T19" fmla="*/ 1262758 h 847"/>
              <a:gd name="T20" fmla="*/ 33337224 w 1223"/>
              <a:gd name="T21" fmla="*/ 0 h 847"/>
              <a:gd name="T22" fmla="*/ 737199639 w 1223"/>
              <a:gd name="T23" fmla="*/ 0 h 847"/>
              <a:gd name="T24" fmla="*/ 739086427 w 1223"/>
              <a:gd name="T25" fmla="*/ 0 h 847"/>
              <a:gd name="T26" fmla="*/ 740344286 w 1223"/>
              <a:gd name="T27" fmla="*/ 631776 h 847"/>
              <a:gd name="T28" fmla="*/ 744118655 w 1223"/>
              <a:gd name="T29" fmla="*/ 1262758 h 847"/>
              <a:gd name="T30" fmla="*/ 746005443 w 1223"/>
              <a:gd name="T31" fmla="*/ 1262758 h 847"/>
              <a:gd name="T32" fmla="*/ 748521954 w 1223"/>
              <a:gd name="T33" fmla="*/ 2526310 h 847"/>
              <a:gd name="T34" fmla="*/ 751037672 w 1223"/>
              <a:gd name="T35" fmla="*/ 3157292 h 847"/>
              <a:gd name="T36" fmla="*/ 752924460 w 1223"/>
              <a:gd name="T37" fmla="*/ 3789068 h 847"/>
              <a:gd name="T38" fmla="*/ 754183112 w 1223"/>
              <a:gd name="T39" fmla="*/ 5683602 h 847"/>
              <a:gd name="T40" fmla="*/ 756698829 w 1223"/>
              <a:gd name="T41" fmla="*/ 7578136 h 847"/>
              <a:gd name="T42" fmla="*/ 757956688 w 1223"/>
              <a:gd name="T43" fmla="*/ 8841689 h 847"/>
              <a:gd name="T44" fmla="*/ 760473199 w 1223"/>
              <a:gd name="T45" fmla="*/ 10736223 h 847"/>
              <a:gd name="T46" fmla="*/ 761731058 w 1223"/>
              <a:gd name="T47" fmla="*/ 13893515 h 847"/>
              <a:gd name="T48" fmla="*/ 763617846 w 1223"/>
              <a:gd name="T49" fmla="*/ 14525291 h 847"/>
              <a:gd name="T50" fmla="*/ 764246775 w 1223"/>
              <a:gd name="T51" fmla="*/ 17051602 h 847"/>
              <a:gd name="T52" fmla="*/ 765504634 w 1223"/>
              <a:gd name="T53" fmla="*/ 19577117 h 847"/>
              <a:gd name="T54" fmla="*/ 766133563 w 1223"/>
              <a:gd name="T55" fmla="*/ 22103428 h 847"/>
              <a:gd name="T56" fmla="*/ 767392215 w 1223"/>
              <a:gd name="T57" fmla="*/ 24629738 h 847"/>
              <a:gd name="T58" fmla="*/ 769279004 w 1223"/>
              <a:gd name="T59" fmla="*/ 27787030 h 847"/>
              <a:gd name="T60" fmla="*/ 769279004 w 1223"/>
              <a:gd name="T61" fmla="*/ 29681564 h 847"/>
              <a:gd name="T62" fmla="*/ 769279004 w 1223"/>
              <a:gd name="T63" fmla="*/ 32839651 h 847"/>
              <a:gd name="T64" fmla="*/ 769279004 w 1223"/>
              <a:gd name="T65" fmla="*/ 34734185 h 847"/>
              <a:gd name="T66" fmla="*/ 769279004 w 1223"/>
              <a:gd name="T67" fmla="*/ 39155030 h 847"/>
              <a:gd name="T68" fmla="*/ 769279004 w 1223"/>
              <a:gd name="T69" fmla="*/ 41049564 h 847"/>
              <a:gd name="T70" fmla="*/ 767392215 w 1223"/>
              <a:gd name="T71" fmla="*/ 44206856 h 847"/>
              <a:gd name="T72" fmla="*/ 766133563 w 1223"/>
              <a:gd name="T73" fmla="*/ 46733166 h 847"/>
              <a:gd name="T74" fmla="*/ 765504634 w 1223"/>
              <a:gd name="T75" fmla="*/ 49259477 h 847"/>
              <a:gd name="T76" fmla="*/ 764246775 w 1223"/>
              <a:gd name="T77" fmla="*/ 51154011 h 847"/>
              <a:gd name="T78" fmla="*/ 762988916 w 1223"/>
              <a:gd name="T79" fmla="*/ 53679526 h 847"/>
              <a:gd name="T80" fmla="*/ 761102128 w 1223"/>
              <a:gd name="T81" fmla="*/ 54943079 h 847"/>
              <a:gd name="T82" fmla="*/ 759843476 w 1223"/>
              <a:gd name="T83" fmla="*/ 56837613 h 847"/>
              <a:gd name="T84" fmla="*/ 757327759 w 1223"/>
              <a:gd name="T85" fmla="*/ 58732147 h 847"/>
              <a:gd name="T86" fmla="*/ 447225908 w 1223"/>
              <a:gd name="T87" fmla="*/ 509011412 h 847"/>
              <a:gd name="T88" fmla="*/ 443451539 w 1223"/>
              <a:gd name="T89" fmla="*/ 514063238 h 847"/>
              <a:gd name="T90" fmla="*/ 436532522 w 1223"/>
              <a:gd name="T91" fmla="*/ 521010393 h 847"/>
              <a:gd name="T92" fmla="*/ 428984576 w 1223"/>
              <a:gd name="T93" fmla="*/ 526062219 h 847"/>
              <a:gd name="T94" fmla="*/ 419549842 w 1223"/>
              <a:gd name="T95" fmla="*/ 531746616 h 847"/>
              <a:gd name="T96" fmla="*/ 410743244 w 1223"/>
              <a:gd name="T97" fmla="*/ 534272132 h 847"/>
              <a:gd name="T98" fmla="*/ 400679581 w 1223"/>
              <a:gd name="T99" fmla="*/ 534903908 h 847"/>
              <a:gd name="T100" fmla="*/ 391244054 w 1223"/>
              <a:gd name="T101" fmla="*/ 534272132 h 847"/>
              <a:gd name="T102" fmla="*/ 382438249 w 1223"/>
              <a:gd name="T103" fmla="*/ 531114840 h 847"/>
              <a:gd name="T104" fmla="*/ 373631651 w 1223"/>
              <a:gd name="T105" fmla="*/ 526062219 h 847"/>
              <a:gd name="T106" fmla="*/ 365454776 w 1223"/>
              <a:gd name="T107" fmla="*/ 520378617 h 847"/>
              <a:gd name="T108" fmla="*/ 358535759 w 1223"/>
              <a:gd name="T109" fmla="*/ 512800480 h 847"/>
              <a:gd name="T110" fmla="*/ 12580174 w 1223"/>
              <a:gd name="T111" fmla="*/ 58732147 h 84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223" h="847">
                <a:moveTo>
                  <a:pt x="19" y="93"/>
                </a:moveTo>
                <a:lnTo>
                  <a:pt x="14" y="89"/>
                </a:lnTo>
                <a:lnTo>
                  <a:pt x="12" y="86"/>
                </a:lnTo>
                <a:lnTo>
                  <a:pt x="5" y="81"/>
                </a:lnTo>
                <a:lnTo>
                  <a:pt x="4" y="74"/>
                </a:lnTo>
                <a:lnTo>
                  <a:pt x="2" y="69"/>
                </a:lnTo>
                <a:lnTo>
                  <a:pt x="1" y="63"/>
                </a:lnTo>
                <a:lnTo>
                  <a:pt x="0" y="55"/>
                </a:lnTo>
                <a:lnTo>
                  <a:pt x="0" y="48"/>
                </a:lnTo>
                <a:lnTo>
                  <a:pt x="1" y="44"/>
                </a:lnTo>
                <a:lnTo>
                  <a:pt x="2" y="39"/>
                </a:lnTo>
                <a:lnTo>
                  <a:pt x="4" y="31"/>
                </a:lnTo>
                <a:lnTo>
                  <a:pt x="5" y="25"/>
                </a:lnTo>
                <a:lnTo>
                  <a:pt x="12" y="22"/>
                </a:lnTo>
                <a:lnTo>
                  <a:pt x="14" y="15"/>
                </a:lnTo>
                <a:lnTo>
                  <a:pt x="20" y="12"/>
                </a:lnTo>
                <a:lnTo>
                  <a:pt x="24" y="8"/>
                </a:lnTo>
                <a:lnTo>
                  <a:pt x="30" y="5"/>
                </a:lnTo>
                <a:lnTo>
                  <a:pt x="35" y="2"/>
                </a:lnTo>
                <a:lnTo>
                  <a:pt x="42" y="2"/>
                </a:lnTo>
                <a:lnTo>
                  <a:pt x="46" y="1"/>
                </a:lnTo>
                <a:lnTo>
                  <a:pt x="53" y="0"/>
                </a:lnTo>
                <a:lnTo>
                  <a:pt x="1171" y="0"/>
                </a:lnTo>
                <a:lnTo>
                  <a:pt x="1172" y="0"/>
                </a:lnTo>
                <a:lnTo>
                  <a:pt x="1174" y="0"/>
                </a:lnTo>
                <a:lnTo>
                  <a:pt x="1175" y="0"/>
                </a:lnTo>
                <a:lnTo>
                  <a:pt x="1176" y="1"/>
                </a:lnTo>
                <a:lnTo>
                  <a:pt x="1177" y="1"/>
                </a:lnTo>
                <a:lnTo>
                  <a:pt x="1182" y="1"/>
                </a:lnTo>
                <a:lnTo>
                  <a:pt x="1183" y="2"/>
                </a:lnTo>
                <a:lnTo>
                  <a:pt x="1184" y="2"/>
                </a:lnTo>
                <a:lnTo>
                  <a:pt x="1186" y="2"/>
                </a:lnTo>
                <a:lnTo>
                  <a:pt x="1187" y="3"/>
                </a:lnTo>
                <a:lnTo>
                  <a:pt x="1190" y="4"/>
                </a:lnTo>
                <a:lnTo>
                  <a:pt x="1192" y="5"/>
                </a:lnTo>
                <a:lnTo>
                  <a:pt x="1194" y="5"/>
                </a:lnTo>
                <a:lnTo>
                  <a:pt x="1195" y="6"/>
                </a:lnTo>
                <a:lnTo>
                  <a:pt x="1197" y="6"/>
                </a:lnTo>
                <a:lnTo>
                  <a:pt x="1198" y="9"/>
                </a:lnTo>
                <a:lnTo>
                  <a:pt x="1199" y="9"/>
                </a:lnTo>
                <a:lnTo>
                  <a:pt x="1202" y="12"/>
                </a:lnTo>
                <a:lnTo>
                  <a:pt x="1203" y="12"/>
                </a:lnTo>
                <a:lnTo>
                  <a:pt x="1204" y="13"/>
                </a:lnTo>
                <a:lnTo>
                  <a:pt x="1205" y="14"/>
                </a:lnTo>
                <a:lnTo>
                  <a:pt x="1206" y="15"/>
                </a:lnTo>
                <a:lnTo>
                  <a:pt x="1209" y="17"/>
                </a:lnTo>
                <a:lnTo>
                  <a:pt x="1210" y="21"/>
                </a:lnTo>
                <a:lnTo>
                  <a:pt x="1211" y="22"/>
                </a:lnTo>
                <a:lnTo>
                  <a:pt x="1212" y="22"/>
                </a:lnTo>
                <a:lnTo>
                  <a:pt x="1214" y="23"/>
                </a:lnTo>
                <a:lnTo>
                  <a:pt x="1214" y="24"/>
                </a:lnTo>
                <a:lnTo>
                  <a:pt x="1215" y="27"/>
                </a:lnTo>
                <a:lnTo>
                  <a:pt x="1216" y="29"/>
                </a:lnTo>
                <a:lnTo>
                  <a:pt x="1217" y="31"/>
                </a:lnTo>
                <a:lnTo>
                  <a:pt x="1217" y="32"/>
                </a:lnTo>
                <a:lnTo>
                  <a:pt x="1218" y="35"/>
                </a:lnTo>
                <a:lnTo>
                  <a:pt x="1220" y="37"/>
                </a:lnTo>
                <a:lnTo>
                  <a:pt x="1220" y="39"/>
                </a:lnTo>
                <a:lnTo>
                  <a:pt x="1220" y="42"/>
                </a:lnTo>
                <a:lnTo>
                  <a:pt x="1223" y="44"/>
                </a:lnTo>
                <a:lnTo>
                  <a:pt x="1223" y="46"/>
                </a:lnTo>
                <a:lnTo>
                  <a:pt x="1223" y="47"/>
                </a:lnTo>
                <a:lnTo>
                  <a:pt x="1223" y="49"/>
                </a:lnTo>
                <a:lnTo>
                  <a:pt x="1223" y="52"/>
                </a:lnTo>
                <a:lnTo>
                  <a:pt x="1223" y="54"/>
                </a:lnTo>
                <a:lnTo>
                  <a:pt x="1223" y="55"/>
                </a:lnTo>
                <a:lnTo>
                  <a:pt x="1223" y="58"/>
                </a:lnTo>
                <a:lnTo>
                  <a:pt x="1223" y="62"/>
                </a:lnTo>
                <a:lnTo>
                  <a:pt x="1223" y="63"/>
                </a:lnTo>
                <a:lnTo>
                  <a:pt x="1223" y="65"/>
                </a:lnTo>
                <a:lnTo>
                  <a:pt x="1220" y="69"/>
                </a:lnTo>
                <a:lnTo>
                  <a:pt x="1220" y="70"/>
                </a:lnTo>
                <a:lnTo>
                  <a:pt x="1219" y="71"/>
                </a:lnTo>
                <a:lnTo>
                  <a:pt x="1218" y="74"/>
                </a:lnTo>
                <a:lnTo>
                  <a:pt x="1217" y="76"/>
                </a:lnTo>
                <a:lnTo>
                  <a:pt x="1217" y="78"/>
                </a:lnTo>
                <a:lnTo>
                  <a:pt x="1216" y="80"/>
                </a:lnTo>
                <a:lnTo>
                  <a:pt x="1215" y="81"/>
                </a:lnTo>
                <a:lnTo>
                  <a:pt x="1214" y="83"/>
                </a:lnTo>
                <a:lnTo>
                  <a:pt x="1213" y="85"/>
                </a:lnTo>
                <a:lnTo>
                  <a:pt x="1212" y="86"/>
                </a:lnTo>
                <a:lnTo>
                  <a:pt x="1210" y="87"/>
                </a:lnTo>
                <a:lnTo>
                  <a:pt x="1209" y="88"/>
                </a:lnTo>
                <a:lnTo>
                  <a:pt x="1208" y="90"/>
                </a:lnTo>
                <a:lnTo>
                  <a:pt x="1206" y="92"/>
                </a:lnTo>
                <a:lnTo>
                  <a:pt x="1204" y="93"/>
                </a:lnTo>
                <a:lnTo>
                  <a:pt x="1204" y="94"/>
                </a:lnTo>
                <a:lnTo>
                  <a:pt x="711" y="806"/>
                </a:lnTo>
                <a:lnTo>
                  <a:pt x="711" y="808"/>
                </a:lnTo>
                <a:lnTo>
                  <a:pt x="705" y="814"/>
                </a:lnTo>
                <a:lnTo>
                  <a:pt x="700" y="820"/>
                </a:lnTo>
                <a:lnTo>
                  <a:pt x="694" y="825"/>
                </a:lnTo>
                <a:lnTo>
                  <a:pt x="691" y="830"/>
                </a:lnTo>
                <a:lnTo>
                  <a:pt x="682" y="833"/>
                </a:lnTo>
                <a:lnTo>
                  <a:pt x="675" y="838"/>
                </a:lnTo>
                <a:lnTo>
                  <a:pt x="667" y="842"/>
                </a:lnTo>
                <a:lnTo>
                  <a:pt x="661" y="844"/>
                </a:lnTo>
                <a:lnTo>
                  <a:pt x="653" y="846"/>
                </a:lnTo>
                <a:lnTo>
                  <a:pt x="645" y="847"/>
                </a:lnTo>
                <a:lnTo>
                  <a:pt x="637" y="847"/>
                </a:lnTo>
                <a:lnTo>
                  <a:pt x="630" y="847"/>
                </a:lnTo>
                <a:lnTo>
                  <a:pt x="622" y="846"/>
                </a:lnTo>
                <a:lnTo>
                  <a:pt x="616" y="844"/>
                </a:lnTo>
                <a:lnTo>
                  <a:pt x="608" y="841"/>
                </a:lnTo>
                <a:lnTo>
                  <a:pt x="599" y="837"/>
                </a:lnTo>
                <a:lnTo>
                  <a:pt x="594" y="833"/>
                </a:lnTo>
                <a:lnTo>
                  <a:pt x="588" y="829"/>
                </a:lnTo>
                <a:lnTo>
                  <a:pt x="581" y="824"/>
                </a:lnTo>
                <a:lnTo>
                  <a:pt x="577" y="818"/>
                </a:lnTo>
                <a:lnTo>
                  <a:pt x="570" y="812"/>
                </a:lnTo>
                <a:lnTo>
                  <a:pt x="567" y="806"/>
                </a:lnTo>
                <a:lnTo>
                  <a:pt x="20" y="93"/>
                </a:lnTo>
                <a:lnTo>
                  <a:pt x="19" y="93"/>
                </a:lnTo>
                <a:close/>
              </a:path>
            </a:pathLst>
          </a:custGeom>
          <a:solidFill>
            <a:srgbClr val="00BEF7"/>
          </a:solidFill>
          <a:ln w="20638">
            <a:solidFill>
              <a:srgbClr val="000000"/>
            </a:solidFill>
            <a:prstDash val="solid"/>
            <a:round/>
            <a:headEnd/>
            <a:tailEnd/>
          </a:ln>
        </p:spPr>
        <p:txBody>
          <a:bodyPr/>
          <a:lstStyle/>
          <a:p>
            <a:endParaRPr lang="en-US"/>
          </a:p>
        </p:txBody>
      </p:sp>
      <p:sp>
        <p:nvSpPr>
          <p:cNvPr id="6244" name="Line 99">
            <a:extLst>
              <a:ext uri="{FF2B5EF4-FFF2-40B4-BE49-F238E27FC236}">
                <a16:creationId xmlns:a16="http://schemas.microsoft.com/office/drawing/2014/main" id="{5C1B4F8C-1A3C-DCB0-647E-F5D6D4BBAB76}"/>
              </a:ext>
            </a:extLst>
          </p:cNvPr>
          <p:cNvSpPr>
            <a:spLocks noChangeShapeType="1"/>
          </p:cNvSpPr>
          <p:nvPr/>
        </p:nvSpPr>
        <p:spPr bwMode="auto">
          <a:xfrm>
            <a:off x="8474112" y="3960814"/>
            <a:ext cx="1417637" cy="1887537"/>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45" name="Line 100">
            <a:extLst>
              <a:ext uri="{FF2B5EF4-FFF2-40B4-BE49-F238E27FC236}">
                <a16:creationId xmlns:a16="http://schemas.microsoft.com/office/drawing/2014/main" id="{17BB6779-7E01-5656-EE3B-001F22D668E6}"/>
              </a:ext>
            </a:extLst>
          </p:cNvPr>
          <p:cNvSpPr>
            <a:spLocks noChangeShapeType="1"/>
          </p:cNvSpPr>
          <p:nvPr/>
        </p:nvSpPr>
        <p:spPr bwMode="auto">
          <a:xfrm>
            <a:off x="8866224" y="6072189"/>
            <a:ext cx="938213" cy="1587"/>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46" name="Freeform 101">
            <a:extLst>
              <a:ext uri="{FF2B5EF4-FFF2-40B4-BE49-F238E27FC236}">
                <a16:creationId xmlns:a16="http://schemas.microsoft.com/office/drawing/2014/main" id="{50FB22B1-059C-9E78-5EEA-028466102F6E}"/>
              </a:ext>
            </a:extLst>
          </p:cNvPr>
          <p:cNvSpPr>
            <a:spLocks/>
          </p:cNvSpPr>
          <p:nvPr/>
        </p:nvSpPr>
        <p:spPr bwMode="auto">
          <a:xfrm>
            <a:off x="9802848" y="5849939"/>
            <a:ext cx="127000" cy="223837"/>
          </a:xfrm>
          <a:custGeom>
            <a:avLst/>
            <a:gdLst>
              <a:gd name="T0" fmla="*/ 68445901 w 161"/>
              <a:gd name="T1" fmla="*/ 0 h 283"/>
              <a:gd name="T2" fmla="*/ 91469186 w 161"/>
              <a:gd name="T3" fmla="*/ 33781986 h 283"/>
              <a:gd name="T4" fmla="*/ 100180124 w 161"/>
              <a:gd name="T5" fmla="*/ 75696453 h 283"/>
              <a:gd name="T6" fmla="*/ 100180124 w 161"/>
              <a:gd name="T7" fmla="*/ 85705843 h 283"/>
              <a:gd name="T8" fmla="*/ 98313776 w 161"/>
              <a:gd name="T9" fmla="*/ 96340868 h 283"/>
              <a:gd name="T10" fmla="*/ 92713155 w 161"/>
              <a:gd name="T11" fmla="*/ 115734802 h 283"/>
              <a:gd name="T12" fmla="*/ 70313037 w 161"/>
              <a:gd name="T13" fmla="*/ 148891152 h 283"/>
              <a:gd name="T14" fmla="*/ 38578814 w 161"/>
              <a:gd name="T15" fmla="*/ 170786840 h 283"/>
              <a:gd name="T16" fmla="*/ 20533770 w 161"/>
              <a:gd name="T17" fmla="*/ 175791139 h 283"/>
              <a:gd name="T18" fmla="*/ 10578075 w 161"/>
              <a:gd name="T19" fmla="*/ 176416776 h 283"/>
              <a:gd name="T20" fmla="*/ 0 w 161"/>
              <a:gd name="T21" fmla="*/ 177042412 h 28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61" h="283">
                <a:moveTo>
                  <a:pt x="110" y="0"/>
                </a:moveTo>
                <a:lnTo>
                  <a:pt x="147" y="54"/>
                </a:lnTo>
                <a:lnTo>
                  <a:pt x="161" y="121"/>
                </a:lnTo>
                <a:lnTo>
                  <a:pt x="161" y="137"/>
                </a:lnTo>
                <a:lnTo>
                  <a:pt x="158" y="154"/>
                </a:lnTo>
                <a:lnTo>
                  <a:pt x="149" y="185"/>
                </a:lnTo>
                <a:lnTo>
                  <a:pt x="113" y="238"/>
                </a:lnTo>
                <a:lnTo>
                  <a:pt x="62" y="273"/>
                </a:lnTo>
                <a:lnTo>
                  <a:pt x="33" y="281"/>
                </a:lnTo>
                <a:lnTo>
                  <a:pt x="17" y="282"/>
                </a:lnTo>
                <a:lnTo>
                  <a:pt x="0" y="283"/>
                </a:lnTo>
              </a:path>
            </a:pathLst>
          </a:custGeom>
          <a:noFill/>
          <a:ln w="206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47" name="Freeform 102">
            <a:extLst>
              <a:ext uri="{FF2B5EF4-FFF2-40B4-BE49-F238E27FC236}">
                <a16:creationId xmlns:a16="http://schemas.microsoft.com/office/drawing/2014/main" id="{6951EE79-1A92-B197-ADB8-379FDB8A4AB4}"/>
              </a:ext>
            </a:extLst>
          </p:cNvPr>
          <p:cNvSpPr>
            <a:spLocks/>
          </p:cNvSpPr>
          <p:nvPr/>
        </p:nvSpPr>
        <p:spPr bwMode="auto">
          <a:xfrm>
            <a:off x="8101049" y="3841751"/>
            <a:ext cx="371475" cy="106363"/>
          </a:xfrm>
          <a:custGeom>
            <a:avLst/>
            <a:gdLst>
              <a:gd name="T0" fmla="*/ 0 w 468"/>
              <a:gd name="T1" fmla="*/ 83800650 h 135"/>
              <a:gd name="T2" fmla="*/ 29611638 w 468"/>
              <a:gd name="T3" fmla="*/ 47797169 h 135"/>
              <a:gd name="T4" fmla="*/ 64893825 w 468"/>
              <a:gd name="T5" fmla="*/ 21726415 h 135"/>
              <a:gd name="T6" fmla="*/ 103956644 w 468"/>
              <a:gd name="T7" fmla="*/ 6207660 h 135"/>
              <a:gd name="T8" fmla="*/ 147429538 w 468"/>
              <a:gd name="T9" fmla="*/ 0 h 135"/>
              <a:gd name="T10" fmla="*/ 156879925 w 468"/>
              <a:gd name="T11" fmla="*/ 0 h 135"/>
              <a:gd name="T12" fmla="*/ 166960550 w 468"/>
              <a:gd name="T13" fmla="*/ 620845 h 135"/>
              <a:gd name="T14" fmla="*/ 188381481 w 468"/>
              <a:gd name="T15" fmla="*/ 4965970 h 135"/>
              <a:gd name="T16" fmla="*/ 228074538 w 468"/>
              <a:gd name="T17" fmla="*/ 20484726 h 135"/>
              <a:gd name="T18" fmla="*/ 263986169 w 468"/>
              <a:gd name="T19" fmla="*/ 45935422 h 135"/>
              <a:gd name="T20" fmla="*/ 294858281 w 468"/>
              <a:gd name="T21" fmla="*/ 83800650 h 13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68" h="135">
                <a:moveTo>
                  <a:pt x="0" y="135"/>
                </a:moveTo>
                <a:lnTo>
                  <a:pt x="47" y="77"/>
                </a:lnTo>
                <a:lnTo>
                  <a:pt x="103" y="35"/>
                </a:lnTo>
                <a:lnTo>
                  <a:pt x="165" y="10"/>
                </a:lnTo>
                <a:lnTo>
                  <a:pt x="234" y="0"/>
                </a:lnTo>
                <a:lnTo>
                  <a:pt x="249" y="0"/>
                </a:lnTo>
                <a:lnTo>
                  <a:pt x="265" y="1"/>
                </a:lnTo>
                <a:lnTo>
                  <a:pt x="299" y="8"/>
                </a:lnTo>
                <a:lnTo>
                  <a:pt x="362" y="33"/>
                </a:lnTo>
                <a:lnTo>
                  <a:pt x="419" y="74"/>
                </a:lnTo>
                <a:lnTo>
                  <a:pt x="468" y="135"/>
                </a:lnTo>
              </a:path>
            </a:pathLst>
          </a:custGeom>
          <a:noFill/>
          <a:ln w="206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48" name="Line 103">
            <a:extLst>
              <a:ext uri="{FF2B5EF4-FFF2-40B4-BE49-F238E27FC236}">
                <a16:creationId xmlns:a16="http://schemas.microsoft.com/office/drawing/2014/main" id="{7FABB087-15CF-FFEE-AD9A-BE2C47901F05}"/>
              </a:ext>
            </a:extLst>
          </p:cNvPr>
          <p:cNvSpPr>
            <a:spLocks noChangeShapeType="1"/>
          </p:cNvSpPr>
          <p:nvPr/>
        </p:nvSpPr>
        <p:spPr bwMode="auto">
          <a:xfrm flipH="1">
            <a:off x="7753386" y="3960814"/>
            <a:ext cx="349250" cy="509587"/>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49" name="Line 104">
            <a:extLst>
              <a:ext uri="{FF2B5EF4-FFF2-40B4-BE49-F238E27FC236}">
                <a16:creationId xmlns:a16="http://schemas.microsoft.com/office/drawing/2014/main" id="{811B08E1-BB68-297E-4F28-07B51FD0EE34}"/>
              </a:ext>
            </a:extLst>
          </p:cNvPr>
          <p:cNvSpPr>
            <a:spLocks noChangeShapeType="1"/>
          </p:cNvSpPr>
          <p:nvPr/>
        </p:nvSpPr>
        <p:spPr bwMode="auto">
          <a:xfrm>
            <a:off x="9547261" y="3956050"/>
            <a:ext cx="1123950" cy="1504950"/>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50" name="Line 105">
            <a:extLst>
              <a:ext uri="{FF2B5EF4-FFF2-40B4-BE49-F238E27FC236}">
                <a16:creationId xmlns:a16="http://schemas.microsoft.com/office/drawing/2014/main" id="{E1B2360D-CEFB-F8C8-3C2F-983BE3E2465F}"/>
              </a:ext>
            </a:extLst>
          </p:cNvPr>
          <p:cNvSpPr>
            <a:spLocks noChangeShapeType="1"/>
          </p:cNvSpPr>
          <p:nvPr/>
        </p:nvSpPr>
        <p:spPr bwMode="auto">
          <a:xfrm>
            <a:off x="9918737" y="6003925"/>
            <a:ext cx="744537" cy="158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51" name="Freeform 106">
            <a:extLst>
              <a:ext uri="{FF2B5EF4-FFF2-40B4-BE49-F238E27FC236}">
                <a16:creationId xmlns:a16="http://schemas.microsoft.com/office/drawing/2014/main" id="{736979A4-1B14-8434-4ECC-E4D738038AE8}"/>
              </a:ext>
            </a:extLst>
          </p:cNvPr>
          <p:cNvSpPr>
            <a:spLocks/>
          </p:cNvSpPr>
          <p:nvPr/>
        </p:nvSpPr>
        <p:spPr bwMode="auto">
          <a:xfrm>
            <a:off x="9183724" y="3841750"/>
            <a:ext cx="360363" cy="103188"/>
          </a:xfrm>
          <a:custGeom>
            <a:avLst/>
            <a:gdLst>
              <a:gd name="T0" fmla="*/ 0 w 455"/>
              <a:gd name="T1" fmla="*/ 81905872 h 130"/>
              <a:gd name="T2" fmla="*/ 27599846 w 455"/>
              <a:gd name="T3" fmla="*/ 46623513 h 130"/>
              <a:gd name="T4" fmla="*/ 62100445 w 455"/>
              <a:gd name="T5" fmla="*/ 21421829 h 130"/>
              <a:gd name="T6" fmla="*/ 100363868 w 455"/>
              <a:gd name="T7" fmla="*/ 6300818 h 130"/>
              <a:gd name="T8" fmla="*/ 141763636 w 455"/>
              <a:gd name="T9" fmla="*/ 0 h 130"/>
              <a:gd name="T10" fmla="*/ 151173467 w 455"/>
              <a:gd name="T11" fmla="*/ 0 h 130"/>
              <a:gd name="T12" fmla="*/ 161209774 w 455"/>
              <a:gd name="T13" fmla="*/ 630241 h 130"/>
              <a:gd name="T14" fmla="*/ 181282389 w 455"/>
              <a:gd name="T15" fmla="*/ 4410096 h 130"/>
              <a:gd name="T16" fmla="*/ 220800350 w 455"/>
              <a:gd name="T17" fmla="*/ 19531107 h 130"/>
              <a:gd name="T18" fmla="*/ 255300949 w 455"/>
              <a:gd name="T19" fmla="*/ 44733586 h 130"/>
              <a:gd name="T20" fmla="*/ 285409872 w 455"/>
              <a:gd name="T21" fmla="*/ 81905872 h 13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55" h="130">
                <a:moveTo>
                  <a:pt x="0" y="130"/>
                </a:moveTo>
                <a:lnTo>
                  <a:pt x="44" y="74"/>
                </a:lnTo>
                <a:lnTo>
                  <a:pt x="99" y="34"/>
                </a:lnTo>
                <a:lnTo>
                  <a:pt x="160" y="10"/>
                </a:lnTo>
                <a:lnTo>
                  <a:pt x="226" y="0"/>
                </a:lnTo>
                <a:lnTo>
                  <a:pt x="241" y="0"/>
                </a:lnTo>
                <a:lnTo>
                  <a:pt x="257" y="1"/>
                </a:lnTo>
                <a:lnTo>
                  <a:pt x="289" y="7"/>
                </a:lnTo>
                <a:lnTo>
                  <a:pt x="352" y="31"/>
                </a:lnTo>
                <a:lnTo>
                  <a:pt x="407" y="71"/>
                </a:lnTo>
                <a:lnTo>
                  <a:pt x="455" y="130"/>
                </a:lnTo>
              </a:path>
            </a:pathLst>
          </a:custGeom>
          <a:noFill/>
          <a:ln w="206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52" name="Line 107">
            <a:extLst>
              <a:ext uri="{FF2B5EF4-FFF2-40B4-BE49-F238E27FC236}">
                <a16:creationId xmlns:a16="http://schemas.microsoft.com/office/drawing/2014/main" id="{0C8ABADA-FC32-3C69-5343-0192FBCD660B}"/>
              </a:ext>
            </a:extLst>
          </p:cNvPr>
          <p:cNvSpPr>
            <a:spLocks noChangeShapeType="1"/>
          </p:cNvSpPr>
          <p:nvPr/>
        </p:nvSpPr>
        <p:spPr bwMode="auto">
          <a:xfrm flipH="1">
            <a:off x="8848762" y="3956051"/>
            <a:ext cx="339725" cy="493713"/>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53" name="Rectangle 108">
            <a:extLst>
              <a:ext uri="{FF2B5EF4-FFF2-40B4-BE49-F238E27FC236}">
                <a16:creationId xmlns:a16="http://schemas.microsoft.com/office/drawing/2014/main" id="{A2D5DF32-AA50-0640-06F9-69877265A9EF}"/>
              </a:ext>
            </a:extLst>
          </p:cNvPr>
          <p:cNvSpPr>
            <a:spLocks noChangeArrowheads="1"/>
          </p:cNvSpPr>
          <p:nvPr/>
        </p:nvSpPr>
        <p:spPr bwMode="auto">
          <a:xfrm>
            <a:off x="4672049" y="4240214"/>
            <a:ext cx="593725" cy="401637"/>
          </a:xfrm>
          <a:prstGeom prst="rect">
            <a:avLst/>
          </a:prstGeom>
          <a:solidFill>
            <a:srgbClr val="FFED24"/>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6254" name="Rectangle 109">
            <a:extLst>
              <a:ext uri="{FF2B5EF4-FFF2-40B4-BE49-F238E27FC236}">
                <a16:creationId xmlns:a16="http://schemas.microsoft.com/office/drawing/2014/main" id="{0CFAF321-15EB-3D48-6D80-F1AA32299636}"/>
              </a:ext>
            </a:extLst>
          </p:cNvPr>
          <p:cNvSpPr>
            <a:spLocks noChangeArrowheads="1"/>
          </p:cNvSpPr>
          <p:nvPr/>
        </p:nvSpPr>
        <p:spPr bwMode="auto">
          <a:xfrm>
            <a:off x="4764124" y="4264025"/>
            <a:ext cx="384175" cy="12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rPr>
              <a:t>POWER</a:t>
            </a:r>
            <a:endParaRPr lang="en-US" altLang="en-US" sz="2400" dirty="0"/>
          </a:p>
        </p:txBody>
      </p:sp>
      <p:sp>
        <p:nvSpPr>
          <p:cNvPr id="6255" name="Rectangle 110">
            <a:extLst>
              <a:ext uri="{FF2B5EF4-FFF2-40B4-BE49-F238E27FC236}">
                <a16:creationId xmlns:a16="http://schemas.microsoft.com/office/drawing/2014/main" id="{76C2B0A7-6C26-2632-C348-969EE6DFAA28}"/>
              </a:ext>
            </a:extLst>
          </p:cNvPr>
          <p:cNvSpPr>
            <a:spLocks noChangeArrowheads="1"/>
          </p:cNvSpPr>
          <p:nvPr/>
        </p:nvSpPr>
        <p:spPr bwMode="auto">
          <a:xfrm>
            <a:off x="4762536" y="4516439"/>
            <a:ext cx="383118"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rPr>
              <a:t>SUPRV.</a:t>
            </a:r>
            <a:endParaRPr lang="en-US" altLang="en-US" sz="2400" dirty="0"/>
          </a:p>
        </p:txBody>
      </p:sp>
      <p:sp>
        <p:nvSpPr>
          <p:cNvPr id="6256" name="Rectangle 111">
            <a:extLst>
              <a:ext uri="{FF2B5EF4-FFF2-40B4-BE49-F238E27FC236}">
                <a16:creationId xmlns:a16="http://schemas.microsoft.com/office/drawing/2014/main" id="{89BDB844-BDBF-8755-C8E5-2C171C122A4C}"/>
              </a:ext>
            </a:extLst>
          </p:cNvPr>
          <p:cNvSpPr>
            <a:spLocks noChangeArrowheads="1"/>
          </p:cNvSpPr>
          <p:nvPr/>
        </p:nvSpPr>
        <p:spPr bwMode="auto">
          <a:xfrm>
            <a:off x="4762536" y="4384675"/>
            <a:ext cx="361950" cy="12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rPr>
              <a:t>HOUSE</a:t>
            </a:r>
            <a:endParaRPr lang="en-US" altLang="en-US" sz="2400" dirty="0"/>
          </a:p>
        </p:txBody>
      </p:sp>
      <p:sp>
        <p:nvSpPr>
          <p:cNvPr id="6257" name="Line 112">
            <a:extLst>
              <a:ext uri="{FF2B5EF4-FFF2-40B4-BE49-F238E27FC236}">
                <a16:creationId xmlns:a16="http://schemas.microsoft.com/office/drawing/2014/main" id="{F62D61FA-C3CD-59C7-3DF2-4F49A6A3DF95}"/>
              </a:ext>
            </a:extLst>
          </p:cNvPr>
          <p:cNvSpPr>
            <a:spLocks noChangeShapeType="1"/>
          </p:cNvSpPr>
          <p:nvPr/>
        </p:nvSpPr>
        <p:spPr bwMode="auto">
          <a:xfrm flipH="1">
            <a:off x="4470437" y="3960814"/>
            <a:ext cx="1379537" cy="1887537"/>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58" name="Line 113">
            <a:extLst>
              <a:ext uri="{FF2B5EF4-FFF2-40B4-BE49-F238E27FC236}">
                <a16:creationId xmlns:a16="http://schemas.microsoft.com/office/drawing/2014/main" id="{F7C8F24F-6C05-6B3B-5142-3A8D7D75DEA7}"/>
              </a:ext>
            </a:extLst>
          </p:cNvPr>
          <p:cNvSpPr>
            <a:spLocks noChangeShapeType="1"/>
          </p:cNvSpPr>
          <p:nvPr/>
        </p:nvSpPr>
        <p:spPr bwMode="auto">
          <a:xfrm flipH="1" flipV="1">
            <a:off x="4556161" y="6073775"/>
            <a:ext cx="990600" cy="158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59" name="Freeform 114">
            <a:extLst>
              <a:ext uri="{FF2B5EF4-FFF2-40B4-BE49-F238E27FC236}">
                <a16:creationId xmlns:a16="http://schemas.microsoft.com/office/drawing/2014/main" id="{9C851BB4-5CBD-57DB-301A-174CC8F1A987}"/>
              </a:ext>
            </a:extLst>
          </p:cNvPr>
          <p:cNvSpPr>
            <a:spLocks/>
          </p:cNvSpPr>
          <p:nvPr/>
        </p:nvSpPr>
        <p:spPr bwMode="auto">
          <a:xfrm>
            <a:off x="4433924" y="5849939"/>
            <a:ext cx="123825" cy="223837"/>
          </a:xfrm>
          <a:custGeom>
            <a:avLst/>
            <a:gdLst>
              <a:gd name="T0" fmla="*/ 98920198 w 155"/>
              <a:gd name="T1" fmla="*/ 177042412 h 283"/>
              <a:gd name="T2" fmla="*/ 80412754 w 155"/>
              <a:gd name="T3" fmla="*/ 176416776 h 283"/>
              <a:gd name="T4" fmla="*/ 61267012 w 155"/>
              <a:gd name="T5" fmla="*/ 171412476 h 283"/>
              <a:gd name="T6" fmla="*/ 29356910 w 155"/>
              <a:gd name="T7" fmla="*/ 150141634 h 283"/>
              <a:gd name="T8" fmla="*/ 8296275 w 155"/>
              <a:gd name="T9" fmla="*/ 116985284 h 283"/>
              <a:gd name="T10" fmla="*/ 0 w 155"/>
              <a:gd name="T11" fmla="*/ 75696453 h 283"/>
              <a:gd name="T12" fmla="*/ 8296275 w 155"/>
              <a:gd name="T13" fmla="*/ 35033259 h 283"/>
              <a:gd name="T14" fmla="*/ 32547601 w 155"/>
              <a:gd name="T15" fmla="*/ 0 h 28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5" h="283">
                <a:moveTo>
                  <a:pt x="155" y="283"/>
                </a:moveTo>
                <a:lnTo>
                  <a:pt x="126" y="282"/>
                </a:lnTo>
                <a:lnTo>
                  <a:pt x="96" y="274"/>
                </a:lnTo>
                <a:lnTo>
                  <a:pt x="46" y="240"/>
                </a:lnTo>
                <a:lnTo>
                  <a:pt x="13" y="187"/>
                </a:lnTo>
                <a:lnTo>
                  <a:pt x="0" y="121"/>
                </a:lnTo>
                <a:lnTo>
                  <a:pt x="13" y="56"/>
                </a:lnTo>
                <a:lnTo>
                  <a:pt x="51" y="0"/>
                </a:lnTo>
              </a:path>
            </a:pathLst>
          </a:custGeom>
          <a:noFill/>
          <a:ln w="206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60" name="Freeform 115">
            <a:extLst>
              <a:ext uri="{FF2B5EF4-FFF2-40B4-BE49-F238E27FC236}">
                <a16:creationId xmlns:a16="http://schemas.microsoft.com/office/drawing/2014/main" id="{CDC6F10C-C72B-361E-6075-AB09DD8A08B2}"/>
              </a:ext>
            </a:extLst>
          </p:cNvPr>
          <p:cNvSpPr>
            <a:spLocks/>
          </p:cNvSpPr>
          <p:nvPr/>
        </p:nvSpPr>
        <p:spPr bwMode="auto">
          <a:xfrm>
            <a:off x="5849973" y="3841750"/>
            <a:ext cx="361950" cy="107950"/>
          </a:xfrm>
          <a:custGeom>
            <a:avLst/>
            <a:gdLst>
              <a:gd name="T0" fmla="*/ 0 w 457"/>
              <a:gd name="T1" fmla="*/ 85685313 h 136"/>
              <a:gd name="T2" fmla="*/ 28228140 w 457"/>
              <a:gd name="T3" fmla="*/ 48513206 h 136"/>
              <a:gd name="T4" fmla="*/ 62728232 w 457"/>
              <a:gd name="T5" fmla="*/ 22051169 h 136"/>
              <a:gd name="T6" fmla="*/ 101620037 w 457"/>
              <a:gd name="T7" fmla="*/ 6300788 h 136"/>
              <a:gd name="T8" fmla="*/ 142393664 w 457"/>
              <a:gd name="T9" fmla="*/ 0 h 136"/>
              <a:gd name="T10" fmla="*/ 152430055 w 457"/>
              <a:gd name="T11" fmla="*/ 0 h 136"/>
              <a:gd name="T12" fmla="*/ 162466445 w 457"/>
              <a:gd name="T13" fmla="*/ 630238 h 136"/>
              <a:gd name="T14" fmla="*/ 182540018 w 457"/>
              <a:gd name="T15" fmla="*/ 5040313 h 136"/>
              <a:gd name="T16" fmla="*/ 222059097 w 457"/>
              <a:gd name="T17" fmla="*/ 20791488 h 136"/>
              <a:gd name="T18" fmla="*/ 256559189 w 457"/>
              <a:gd name="T19" fmla="*/ 47252731 h 136"/>
              <a:gd name="T20" fmla="*/ 286669152 w 457"/>
              <a:gd name="T21" fmla="*/ 85685313 h 1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57" h="136">
                <a:moveTo>
                  <a:pt x="0" y="136"/>
                </a:moveTo>
                <a:lnTo>
                  <a:pt x="45" y="77"/>
                </a:lnTo>
                <a:lnTo>
                  <a:pt x="100" y="35"/>
                </a:lnTo>
                <a:lnTo>
                  <a:pt x="162" y="10"/>
                </a:lnTo>
                <a:lnTo>
                  <a:pt x="227" y="0"/>
                </a:lnTo>
                <a:lnTo>
                  <a:pt x="243" y="0"/>
                </a:lnTo>
                <a:lnTo>
                  <a:pt x="259" y="1"/>
                </a:lnTo>
                <a:lnTo>
                  <a:pt x="291" y="8"/>
                </a:lnTo>
                <a:lnTo>
                  <a:pt x="354" y="33"/>
                </a:lnTo>
                <a:lnTo>
                  <a:pt x="409" y="75"/>
                </a:lnTo>
                <a:lnTo>
                  <a:pt x="457" y="136"/>
                </a:lnTo>
              </a:path>
            </a:pathLst>
          </a:custGeom>
          <a:noFill/>
          <a:ln w="206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61" name="Line 116">
            <a:extLst>
              <a:ext uri="{FF2B5EF4-FFF2-40B4-BE49-F238E27FC236}">
                <a16:creationId xmlns:a16="http://schemas.microsoft.com/office/drawing/2014/main" id="{35FF04CF-9A8A-9902-0A1B-D431BA995FB5}"/>
              </a:ext>
            </a:extLst>
          </p:cNvPr>
          <p:cNvSpPr>
            <a:spLocks noChangeShapeType="1"/>
          </p:cNvSpPr>
          <p:nvPr/>
        </p:nvSpPr>
        <p:spPr bwMode="auto">
          <a:xfrm>
            <a:off x="6210336" y="3960814"/>
            <a:ext cx="341312" cy="509587"/>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62" name="Line 117">
            <a:extLst>
              <a:ext uri="{FF2B5EF4-FFF2-40B4-BE49-F238E27FC236}">
                <a16:creationId xmlns:a16="http://schemas.microsoft.com/office/drawing/2014/main" id="{2DF33E72-BA2E-6132-24FB-26F1EC6274DA}"/>
              </a:ext>
            </a:extLst>
          </p:cNvPr>
          <p:cNvSpPr>
            <a:spLocks noChangeShapeType="1"/>
          </p:cNvSpPr>
          <p:nvPr/>
        </p:nvSpPr>
        <p:spPr bwMode="auto">
          <a:xfrm flipH="1">
            <a:off x="4410112" y="3956050"/>
            <a:ext cx="395287" cy="55403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63" name="Line 118">
            <a:extLst>
              <a:ext uri="{FF2B5EF4-FFF2-40B4-BE49-F238E27FC236}">
                <a16:creationId xmlns:a16="http://schemas.microsoft.com/office/drawing/2014/main" id="{62AADB7B-5829-4E60-E783-395B53365CFE}"/>
              </a:ext>
            </a:extLst>
          </p:cNvPr>
          <p:cNvSpPr>
            <a:spLocks noChangeShapeType="1"/>
          </p:cNvSpPr>
          <p:nvPr/>
        </p:nvSpPr>
        <p:spPr bwMode="auto">
          <a:xfrm flipH="1">
            <a:off x="4295811" y="6003925"/>
            <a:ext cx="138112" cy="158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64" name="Freeform 119">
            <a:extLst>
              <a:ext uri="{FF2B5EF4-FFF2-40B4-BE49-F238E27FC236}">
                <a16:creationId xmlns:a16="http://schemas.microsoft.com/office/drawing/2014/main" id="{D76FDDA4-C63D-6583-FBA8-899F201858C2}"/>
              </a:ext>
            </a:extLst>
          </p:cNvPr>
          <p:cNvSpPr>
            <a:spLocks/>
          </p:cNvSpPr>
          <p:nvPr/>
        </p:nvSpPr>
        <p:spPr bwMode="auto">
          <a:xfrm>
            <a:off x="4808573" y="3841750"/>
            <a:ext cx="350838" cy="103188"/>
          </a:xfrm>
          <a:custGeom>
            <a:avLst/>
            <a:gdLst>
              <a:gd name="T0" fmla="*/ 0 w 441"/>
              <a:gd name="T1" fmla="*/ 81905872 h 130"/>
              <a:gd name="T2" fmla="*/ 27847468 w 441"/>
              <a:gd name="T3" fmla="*/ 46623513 h 130"/>
              <a:gd name="T4" fmla="*/ 61391081 w 441"/>
              <a:gd name="T5" fmla="*/ 21421829 h 130"/>
              <a:gd name="T6" fmla="*/ 99365914 w 441"/>
              <a:gd name="T7" fmla="*/ 6300818 h 130"/>
              <a:gd name="T8" fmla="*/ 139238135 w 441"/>
              <a:gd name="T9" fmla="*/ 0 h 130"/>
              <a:gd name="T10" fmla="*/ 148731445 w 441"/>
              <a:gd name="T11" fmla="*/ 0 h 130"/>
              <a:gd name="T12" fmla="*/ 158858014 w 441"/>
              <a:gd name="T13" fmla="*/ 630241 h 130"/>
              <a:gd name="T14" fmla="*/ 178477894 w 441"/>
              <a:gd name="T15" fmla="*/ 4410096 h 130"/>
              <a:gd name="T16" fmla="*/ 216451931 w 441"/>
              <a:gd name="T17" fmla="*/ 19531107 h 130"/>
              <a:gd name="T18" fmla="*/ 249996339 w 441"/>
              <a:gd name="T19" fmla="*/ 44733586 h 130"/>
              <a:gd name="T20" fmla="*/ 279109529 w 441"/>
              <a:gd name="T21" fmla="*/ 81905872 h 13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41" h="130">
                <a:moveTo>
                  <a:pt x="0" y="130"/>
                </a:moveTo>
                <a:lnTo>
                  <a:pt x="44" y="74"/>
                </a:lnTo>
                <a:lnTo>
                  <a:pt x="97" y="34"/>
                </a:lnTo>
                <a:lnTo>
                  <a:pt x="157" y="10"/>
                </a:lnTo>
                <a:lnTo>
                  <a:pt x="220" y="0"/>
                </a:lnTo>
                <a:lnTo>
                  <a:pt x="235" y="0"/>
                </a:lnTo>
                <a:lnTo>
                  <a:pt x="251" y="1"/>
                </a:lnTo>
                <a:lnTo>
                  <a:pt x="282" y="7"/>
                </a:lnTo>
                <a:lnTo>
                  <a:pt x="342" y="31"/>
                </a:lnTo>
                <a:lnTo>
                  <a:pt x="395" y="71"/>
                </a:lnTo>
                <a:lnTo>
                  <a:pt x="441" y="130"/>
                </a:lnTo>
              </a:path>
            </a:pathLst>
          </a:custGeom>
          <a:noFill/>
          <a:ln w="206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65" name="Line 120">
            <a:extLst>
              <a:ext uri="{FF2B5EF4-FFF2-40B4-BE49-F238E27FC236}">
                <a16:creationId xmlns:a16="http://schemas.microsoft.com/office/drawing/2014/main" id="{64D61F4E-3FFF-4E8E-A39A-7431EF25B4CE}"/>
              </a:ext>
            </a:extLst>
          </p:cNvPr>
          <p:cNvSpPr>
            <a:spLocks noChangeShapeType="1"/>
          </p:cNvSpPr>
          <p:nvPr/>
        </p:nvSpPr>
        <p:spPr bwMode="auto">
          <a:xfrm>
            <a:off x="5154648" y="3956051"/>
            <a:ext cx="331788" cy="493713"/>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66" name="Rectangle 121">
            <a:extLst>
              <a:ext uri="{FF2B5EF4-FFF2-40B4-BE49-F238E27FC236}">
                <a16:creationId xmlns:a16="http://schemas.microsoft.com/office/drawing/2014/main" id="{1D9DFB3F-BB65-EED8-F160-395052ABAB16}"/>
              </a:ext>
            </a:extLst>
          </p:cNvPr>
          <p:cNvSpPr>
            <a:spLocks noChangeArrowheads="1"/>
          </p:cNvSpPr>
          <p:nvPr/>
        </p:nvSpPr>
        <p:spPr bwMode="auto">
          <a:xfrm>
            <a:off x="5335624" y="5056189"/>
            <a:ext cx="334963" cy="363537"/>
          </a:xfrm>
          <a:prstGeom prst="rect">
            <a:avLst/>
          </a:prstGeom>
          <a:solidFill>
            <a:srgbClr val="FB9214"/>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6267" name="Rectangle 122">
            <a:extLst>
              <a:ext uri="{FF2B5EF4-FFF2-40B4-BE49-F238E27FC236}">
                <a16:creationId xmlns:a16="http://schemas.microsoft.com/office/drawing/2014/main" id="{DF68C789-88E2-C9E8-B18D-A9946361392B}"/>
              </a:ext>
            </a:extLst>
          </p:cNvPr>
          <p:cNvSpPr>
            <a:spLocks noChangeArrowheads="1"/>
          </p:cNvSpPr>
          <p:nvPr/>
        </p:nvSpPr>
        <p:spPr bwMode="auto">
          <a:xfrm>
            <a:off x="4983199" y="5707063"/>
            <a:ext cx="182563" cy="190500"/>
          </a:xfrm>
          <a:prstGeom prst="rect">
            <a:avLst/>
          </a:prstGeom>
          <a:solidFill>
            <a:srgbClr val="F32D3B"/>
          </a:solidFill>
          <a:ln w="20638">
            <a:solidFill>
              <a:srgbClr val="F32D3B"/>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6268" name="Rectangle 123">
            <a:extLst>
              <a:ext uri="{FF2B5EF4-FFF2-40B4-BE49-F238E27FC236}">
                <a16:creationId xmlns:a16="http://schemas.microsoft.com/office/drawing/2014/main" id="{F06C3670-B804-4FDA-7CD7-F112A734B35F}"/>
              </a:ext>
            </a:extLst>
          </p:cNvPr>
          <p:cNvSpPr>
            <a:spLocks noChangeArrowheads="1"/>
          </p:cNvSpPr>
          <p:nvPr/>
        </p:nvSpPr>
        <p:spPr bwMode="auto">
          <a:xfrm>
            <a:off x="5289587" y="5707063"/>
            <a:ext cx="180975" cy="190500"/>
          </a:xfrm>
          <a:prstGeom prst="rect">
            <a:avLst/>
          </a:prstGeom>
          <a:solidFill>
            <a:srgbClr val="F32D3B"/>
          </a:solidFill>
          <a:ln w="20638">
            <a:solidFill>
              <a:srgbClr val="F32D3B"/>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6269" name="Line 124">
            <a:extLst>
              <a:ext uri="{FF2B5EF4-FFF2-40B4-BE49-F238E27FC236}">
                <a16:creationId xmlns:a16="http://schemas.microsoft.com/office/drawing/2014/main" id="{43AB9738-370D-AC4B-A7D9-FF1F8C47847D}"/>
              </a:ext>
            </a:extLst>
          </p:cNvPr>
          <p:cNvSpPr>
            <a:spLocks noChangeShapeType="1"/>
          </p:cNvSpPr>
          <p:nvPr/>
        </p:nvSpPr>
        <p:spPr bwMode="auto">
          <a:xfrm flipH="1">
            <a:off x="5492786" y="4854576"/>
            <a:ext cx="793750" cy="3175"/>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70" name="Line 125">
            <a:extLst>
              <a:ext uri="{FF2B5EF4-FFF2-40B4-BE49-F238E27FC236}">
                <a16:creationId xmlns:a16="http://schemas.microsoft.com/office/drawing/2014/main" id="{34D03738-A074-BB8F-FFAD-EB05B345450D}"/>
              </a:ext>
            </a:extLst>
          </p:cNvPr>
          <p:cNvSpPr>
            <a:spLocks noChangeShapeType="1"/>
          </p:cNvSpPr>
          <p:nvPr/>
        </p:nvSpPr>
        <p:spPr bwMode="auto">
          <a:xfrm flipV="1">
            <a:off x="5080037" y="5557838"/>
            <a:ext cx="1587" cy="131762"/>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71" name="Line 126">
            <a:extLst>
              <a:ext uri="{FF2B5EF4-FFF2-40B4-BE49-F238E27FC236}">
                <a16:creationId xmlns:a16="http://schemas.microsoft.com/office/drawing/2014/main" id="{C967E88F-914B-55CE-CCF0-1608C6ADD5B3}"/>
              </a:ext>
            </a:extLst>
          </p:cNvPr>
          <p:cNvSpPr>
            <a:spLocks noChangeShapeType="1"/>
          </p:cNvSpPr>
          <p:nvPr/>
        </p:nvSpPr>
        <p:spPr bwMode="auto">
          <a:xfrm flipV="1">
            <a:off x="5489612" y="4862513"/>
            <a:ext cx="1587" cy="184150"/>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72" name="Line 127">
            <a:extLst>
              <a:ext uri="{FF2B5EF4-FFF2-40B4-BE49-F238E27FC236}">
                <a16:creationId xmlns:a16="http://schemas.microsoft.com/office/drawing/2014/main" id="{844DF360-5419-393A-E581-20164D5CCC9D}"/>
              </a:ext>
            </a:extLst>
          </p:cNvPr>
          <p:cNvSpPr>
            <a:spLocks noChangeShapeType="1"/>
          </p:cNvSpPr>
          <p:nvPr/>
        </p:nvSpPr>
        <p:spPr bwMode="auto">
          <a:xfrm flipV="1">
            <a:off x="5380073" y="5559426"/>
            <a:ext cx="1588" cy="130175"/>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73" name="Line 128">
            <a:extLst>
              <a:ext uri="{FF2B5EF4-FFF2-40B4-BE49-F238E27FC236}">
                <a16:creationId xmlns:a16="http://schemas.microsoft.com/office/drawing/2014/main" id="{64DC51F4-8238-99D5-1253-C4AE6599254D}"/>
              </a:ext>
            </a:extLst>
          </p:cNvPr>
          <p:cNvSpPr>
            <a:spLocks noChangeShapeType="1"/>
          </p:cNvSpPr>
          <p:nvPr/>
        </p:nvSpPr>
        <p:spPr bwMode="auto">
          <a:xfrm flipV="1">
            <a:off x="6029362" y="4691064"/>
            <a:ext cx="1587" cy="161925"/>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74" name="Line 129">
            <a:extLst>
              <a:ext uri="{FF2B5EF4-FFF2-40B4-BE49-F238E27FC236}">
                <a16:creationId xmlns:a16="http://schemas.microsoft.com/office/drawing/2014/main" id="{39E8F4C1-D379-1C4A-DBD3-32A28D473C47}"/>
              </a:ext>
            </a:extLst>
          </p:cNvPr>
          <p:cNvSpPr>
            <a:spLocks noChangeShapeType="1"/>
          </p:cNvSpPr>
          <p:nvPr/>
        </p:nvSpPr>
        <p:spPr bwMode="auto">
          <a:xfrm flipV="1">
            <a:off x="5508662" y="5430839"/>
            <a:ext cx="1587" cy="128587"/>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75" name="Line 130">
            <a:extLst>
              <a:ext uri="{FF2B5EF4-FFF2-40B4-BE49-F238E27FC236}">
                <a16:creationId xmlns:a16="http://schemas.microsoft.com/office/drawing/2014/main" id="{94513AED-FC72-6982-68E8-BEA6B5142631}"/>
              </a:ext>
            </a:extLst>
          </p:cNvPr>
          <p:cNvSpPr>
            <a:spLocks noChangeShapeType="1"/>
          </p:cNvSpPr>
          <p:nvPr/>
        </p:nvSpPr>
        <p:spPr bwMode="auto">
          <a:xfrm flipH="1">
            <a:off x="5078449" y="5559425"/>
            <a:ext cx="430213" cy="158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76" name="Rectangle 131">
            <a:extLst>
              <a:ext uri="{FF2B5EF4-FFF2-40B4-BE49-F238E27FC236}">
                <a16:creationId xmlns:a16="http://schemas.microsoft.com/office/drawing/2014/main" id="{2BA1F76A-DB7F-D36B-523D-31382DBAFF3E}"/>
              </a:ext>
            </a:extLst>
          </p:cNvPr>
          <p:cNvSpPr>
            <a:spLocks noChangeArrowheads="1"/>
          </p:cNvSpPr>
          <p:nvPr/>
        </p:nvSpPr>
        <p:spPr bwMode="auto">
          <a:xfrm>
            <a:off x="5375312" y="5094289"/>
            <a:ext cx="359073"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OPER.</a:t>
            </a:r>
            <a:endParaRPr lang="en-US" altLang="en-US" sz="2400" dirty="0"/>
          </a:p>
        </p:txBody>
      </p:sp>
      <p:sp>
        <p:nvSpPr>
          <p:cNvPr id="6277" name="Rectangle 132">
            <a:extLst>
              <a:ext uri="{FF2B5EF4-FFF2-40B4-BE49-F238E27FC236}">
                <a16:creationId xmlns:a16="http://schemas.microsoft.com/office/drawing/2014/main" id="{8242CCF9-4825-37B4-9890-9C58CBAF71B3}"/>
              </a:ext>
            </a:extLst>
          </p:cNvPr>
          <p:cNvSpPr>
            <a:spLocks noChangeArrowheads="1"/>
          </p:cNvSpPr>
          <p:nvPr/>
        </p:nvSpPr>
        <p:spPr bwMode="auto">
          <a:xfrm>
            <a:off x="5375312" y="5249864"/>
            <a:ext cx="301365"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DISP.</a:t>
            </a:r>
            <a:endParaRPr lang="en-US" altLang="en-US" sz="2400" dirty="0"/>
          </a:p>
        </p:txBody>
      </p:sp>
      <p:sp>
        <p:nvSpPr>
          <p:cNvPr id="6278" name="Rectangle 133">
            <a:extLst>
              <a:ext uri="{FF2B5EF4-FFF2-40B4-BE49-F238E27FC236}">
                <a16:creationId xmlns:a16="http://schemas.microsoft.com/office/drawing/2014/main" id="{8DBA7E00-C515-2A6E-89DE-95AF5D1471D8}"/>
              </a:ext>
            </a:extLst>
          </p:cNvPr>
          <p:cNvSpPr>
            <a:spLocks noChangeArrowheads="1"/>
          </p:cNvSpPr>
          <p:nvPr/>
        </p:nvSpPr>
        <p:spPr bwMode="auto">
          <a:xfrm>
            <a:off x="4392649" y="5018089"/>
            <a:ext cx="333375" cy="363537"/>
          </a:xfrm>
          <a:prstGeom prst="rect">
            <a:avLst/>
          </a:prstGeom>
          <a:solidFill>
            <a:srgbClr val="FB9214"/>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6279" name="Rectangle 134">
            <a:extLst>
              <a:ext uri="{FF2B5EF4-FFF2-40B4-BE49-F238E27FC236}">
                <a16:creationId xmlns:a16="http://schemas.microsoft.com/office/drawing/2014/main" id="{AC34597A-B1ED-C919-69E9-0AEC9A51C9F7}"/>
              </a:ext>
            </a:extLst>
          </p:cNvPr>
          <p:cNvSpPr>
            <a:spLocks noChangeArrowheads="1"/>
          </p:cNvSpPr>
          <p:nvPr/>
        </p:nvSpPr>
        <p:spPr bwMode="auto">
          <a:xfrm>
            <a:off x="4427574" y="5056189"/>
            <a:ext cx="359073"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OPER.</a:t>
            </a:r>
            <a:endParaRPr lang="en-US" altLang="en-US" sz="2400" dirty="0"/>
          </a:p>
        </p:txBody>
      </p:sp>
      <p:sp>
        <p:nvSpPr>
          <p:cNvPr id="6280" name="Rectangle 135">
            <a:extLst>
              <a:ext uri="{FF2B5EF4-FFF2-40B4-BE49-F238E27FC236}">
                <a16:creationId xmlns:a16="http://schemas.microsoft.com/office/drawing/2014/main" id="{46D08388-CEBB-7755-D6EC-9DC6404F7554}"/>
              </a:ext>
            </a:extLst>
          </p:cNvPr>
          <p:cNvSpPr>
            <a:spLocks noChangeArrowheads="1"/>
          </p:cNvSpPr>
          <p:nvPr/>
        </p:nvSpPr>
        <p:spPr bwMode="auto">
          <a:xfrm>
            <a:off x="4427574" y="5211764"/>
            <a:ext cx="301365"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DISP.</a:t>
            </a:r>
            <a:endParaRPr lang="en-US" altLang="en-US" sz="2400" dirty="0"/>
          </a:p>
        </p:txBody>
      </p:sp>
      <p:sp>
        <p:nvSpPr>
          <p:cNvPr id="6281" name="Line 136">
            <a:extLst>
              <a:ext uri="{FF2B5EF4-FFF2-40B4-BE49-F238E27FC236}">
                <a16:creationId xmlns:a16="http://schemas.microsoft.com/office/drawing/2014/main" id="{DA6F4B15-4C7B-7CEE-F4C2-590FB35E17D4}"/>
              </a:ext>
            </a:extLst>
          </p:cNvPr>
          <p:cNvSpPr>
            <a:spLocks noChangeShapeType="1"/>
          </p:cNvSpPr>
          <p:nvPr/>
        </p:nvSpPr>
        <p:spPr bwMode="auto">
          <a:xfrm flipV="1">
            <a:off x="4549812" y="4662488"/>
            <a:ext cx="257175" cy="330200"/>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82" name="Line 137">
            <a:extLst>
              <a:ext uri="{FF2B5EF4-FFF2-40B4-BE49-F238E27FC236}">
                <a16:creationId xmlns:a16="http://schemas.microsoft.com/office/drawing/2014/main" id="{B0434BDB-80A9-E795-5326-EB252F3F6F8D}"/>
              </a:ext>
            </a:extLst>
          </p:cNvPr>
          <p:cNvSpPr>
            <a:spLocks noChangeShapeType="1"/>
          </p:cNvSpPr>
          <p:nvPr/>
        </p:nvSpPr>
        <p:spPr bwMode="auto">
          <a:xfrm>
            <a:off x="5102262" y="4662488"/>
            <a:ext cx="98425" cy="144462"/>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83" name="Rectangle 138">
            <a:extLst>
              <a:ext uri="{FF2B5EF4-FFF2-40B4-BE49-F238E27FC236}">
                <a16:creationId xmlns:a16="http://schemas.microsoft.com/office/drawing/2014/main" id="{6B4697B0-6E34-27F2-0C92-65F15A9F3619}"/>
              </a:ext>
            </a:extLst>
          </p:cNvPr>
          <p:cNvSpPr>
            <a:spLocks noChangeArrowheads="1"/>
          </p:cNvSpPr>
          <p:nvPr/>
        </p:nvSpPr>
        <p:spPr bwMode="auto">
          <a:xfrm>
            <a:off x="9766336" y="5016501"/>
            <a:ext cx="349250" cy="377825"/>
          </a:xfrm>
          <a:prstGeom prst="rect">
            <a:avLst/>
          </a:prstGeom>
          <a:solidFill>
            <a:srgbClr val="FB9214"/>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6284" name="Rectangle 139">
            <a:extLst>
              <a:ext uri="{FF2B5EF4-FFF2-40B4-BE49-F238E27FC236}">
                <a16:creationId xmlns:a16="http://schemas.microsoft.com/office/drawing/2014/main" id="{3176BC07-4BA9-0FFE-959F-DDA35FF696C1}"/>
              </a:ext>
            </a:extLst>
          </p:cNvPr>
          <p:cNvSpPr>
            <a:spLocks noChangeArrowheads="1"/>
          </p:cNvSpPr>
          <p:nvPr/>
        </p:nvSpPr>
        <p:spPr bwMode="auto">
          <a:xfrm>
            <a:off x="9988586" y="5711826"/>
            <a:ext cx="190500" cy="200025"/>
          </a:xfrm>
          <a:prstGeom prst="rect">
            <a:avLst/>
          </a:prstGeom>
          <a:solidFill>
            <a:srgbClr val="F32D3B"/>
          </a:solidFill>
          <a:ln w="20638">
            <a:solidFill>
              <a:srgbClr val="F32D3B"/>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6285" name="Line 140">
            <a:extLst>
              <a:ext uri="{FF2B5EF4-FFF2-40B4-BE49-F238E27FC236}">
                <a16:creationId xmlns:a16="http://schemas.microsoft.com/office/drawing/2014/main" id="{F7239E13-86DD-FEB8-EC62-3CBA38871060}"/>
              </a:ext>
            </a:extLst>
          </p:cNvPr>
          <p:cNvSpPr>
            <a:spLocks noChangeShapeType="1"/>
          </p:cNvSpPr>
          <p:nvPr/>
        </p:nvSpPr>
        <p:spPr bwMode="auto">
          <a:xfrm flipH="1">
            <a:off x="9128162" y="4818064"/>
            <a:ext cx="827087" cy="1587"/>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86" name="Line 141">
            <a:extLst>
              <a:ext uri="{FF2B5EF4-FFF2-40B4-BE49-F238E27FC236}">
                <a16:creationId xmlns:a16="http://schemas.microsoft.com/office/drawing/2014/main" id="{2C40778B-C8D0-AF60-F843-29C7523866AB}"/>
              </a:ext>
            </a:extLst>
          </p:cNvPr>
          <p:cNvSpPr>
            <a:spLocks noChangeShapeType="1"/>
          </p:cNvSpPr>
          <p:nvPr/>
        </p:nvSpPr>
        <p:spPr bwMode="auto">
          <a:xfrm>
            <a:off x="9694899" y="5559425"/>
            <a:ext cx="709613" cy="158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87" name="Line 142">
            <a:extLst>
              <a:ext uri="{FF2B5EF4-FFF2-40B4-BE49-F238E27FC236}">
                <a16:creationId xmlns:a16="http://schemas.microsoft.com/office/drawing/2014/main" id="{8D2908E2-4B71-CC93-FE07-779D14D2B55A}"/>
              </a:ext>
            </a:extLst>
          </p:cNvPr>
          <p:cNvSpPr>
            <a:spLocks noChangeShapeType="1"/>
          </p:cNvSpPr>
          <p:nvPr/>
        </p:nvSpPr>
        <p:spPr bwMode="auto">
          <a:xfrm flipV="1">
            <a:off x="10082248" y="5559425"/>
            <a:ext cx="1588" cy="14128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88" name="Line 143">
            <a:extLst>
              <a:ext uri="{FF2B5EF4-FFF2-40B4-BE49-F238E27FC236}">
                <a16:creationId xmlns:a16="http://schemas.microsoft.com/office/drawing/2014/main" id="{3F74D4D9-F565-8753-0B4A-9D88E2A2BC31}"/>
              </a:ext>
            </a:extLst>
          </p:cNvPr>
          <p:cNvSpPr>
            <a:spLocks noChangeShapeType="1"/>
          </p:cNvSpPr>
          <p:nvPr/>
        </p:nvSpPr>
        <p:spPr bwMode="auto">
          <a:xfrm flipV="1">
            <a:off x="9955248" y="4829175"/>
            <a:ext cx="1588" cy="16033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89" name="Line 144">
            <a:extLst>
              <a:ext uri="{FF2B5EF4-FFF2-40B4-BE49-F238E27FC236}">
                <a16:creationId xmlns:a16="http://schemas.microsoft.com/office/drawing/2014/main" id="{8A535DB7-688B-6E5A-039E-4D9AB027D008}"/>
              </a:ext>
            </a:extLst>
          </p:cNvPr>
          <p:cNvSpPr>
            <a:spLocks noChangeShapeType="1"/>
          </p:cNvSpPr>
          <p:nvPr/>
        </p:nvSpPr>
        <p:spPr bwMode="auto">
          <a:xfrm flipV="1">
            <a:off x="9366287" y="4645025"/>
            <a:ext cx="1587" cy="17303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90" name="Rectangle 145">
            <a:extLst>
              <a:ext uri="{FF2B5EF4-FFF2-40B4-BE49-F238E27FC236}">
                <a16:creationId xmlns:a16="http://schemas.microsoft.com/office/drawing/2014/main" id="{5BB74039-61CE-D47F-6EF4-51045499E5BB}"/>
              </a:ext>
            </a:extLst>
          </p:cNvPr>
          <p:cNvSpPr>
            <a:spLocks noChangeArrowheads="1"/>
          </p:cNvSpPr>
          <p:nvPr/>
        </p:nvSpPr>
        <p:spPr bwMode="auto">
          <a:xfrm>
            <a:off x="10306086" y="5711826"/>
            <a:ext cx="190500" cy="200025"/>
          </a:xfrm>
          <a:prstGeom prst="rect">
            <a:avLst/>
          </a:prstGeom>
          <a:solidFill>
            <a:srgbClr val="F32D3B"/>
          </a:solidFill>
          <a:ln w="20638">
            <a:solidFill>
              <a:srgbClr val="F32D3B"/>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6291" name="Line 146">
            <a:extLst>
              <a:ext uri="{FF2B5EF4-FFF2-40B4-BE49-F238E27FC236}">
                <a16:creationId xmlns:a16="http://schemas.microsoft.com/office/drawing/2014/main" id="{AB45C68B-7F43-9046-9097-CA2B202B365F}"/>
              </a:ext>
            </a:extLst>
          </p:cNvPr>
          <p:cNvSpPr>
            <a:spLocks noChangeShapeType="1"/>
          </p:cNvSpPr>
          <p:nvPr/>
        </p:nvSpPr>
        <p:spPr bwMode="auto">
          <a:xfrm flipV="1">
            <a:off x="10404512" y="5559425"/>
            <a:ext cx="1587" cy="14128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92" name="Line 147">
            <a:extLst>
              <a:ext uri="{FF2B5EF4-FFF2-40B4-BE49-F238E27FC236}">
                <a16:creationId xmlns:a16="http://schemas.microsoft.com/office/drawing/2014/main" id="{3FDD980C-D967-03C1-8492-7477DCAABE11}"/>
              </a:ext>
            </a:extLst>
          </p:cNvPr>
          <p:cNvSpPr>
            <a:spLocks noChangeShapeType="1"/>
          </p:cNvSpPr>
          <p:nvPr/>
        </p:nvSpPr>
        <p:spPr bwMode="auto">
          <a:xfrm>
            <a:off x="9955248" y="5408613"/>
            <a:ext cx="1588" cy="150812"/>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93" name="Line 148">
            <a:extLst>
              <a:ext uri="{FF2B5EF4-FFF2-40B4-BE49-F238E27FC236}">
                <a16:creationId xmlns:a16="http://schemas.microsoft.com/office/drawing/2014/main" id="{6C34759E-95D4-E163-1B55-3B855538C242}"/>
              </a:ext>
            </a:extLst>
          </p:cNvPr>
          <p:cNvSpPr>
            <a:spLocks noChangeShapeType="1"/>
          </p:cNvSpPr>
          <p:nvPr/>
        </p:nvSpPr>
        <p:spPr bwMode="auto">
          <a:xfrm flipH="1">
            <a:off x="8729698" y="3071814"/>
            <a:ext cx="50800" cy="98425"/>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94" name="Rectangle 149">
            <a:extLst>
              <a:ext uri="{FF2B5EF4-FFF2-40B4-BE49-F238E27FC236}">
                <a16:creationId xmlns:a16="http://schemas.microsoft.com/office/drawing/2014/main" id="{311AF5A1-91AA-697F-C7A2-9000F51217CC}"/>
              </a:ext>
            </a:extLst>
          </p:cNvPr>
          <p:cNvSpPr>
            <a:spLocks noChangeArrowheads="1"/>
          </p:cNvSpPr>
          <p:nvPr/>
        </p:nvSpPr>
        <p:spPr bwMode="auto">
          <a:xfrm>
            <a:off x="8401087" y="2071689"/>
            <a:ext cx="512961"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DP &amp; MIS</a:t>
            </a:r>
            <a:endParaRPr lang="en-US" altLang="en-US" sz="2400" dirty="0"/>
          </a:p>
        </p:txBody>
      </p:sp>
      <p:sp>
        <p:nvSpPr>
          <p:cNvPr id="6295" name="Rectangle 150">
            <a:extLst>
              <a:ext uri="{FF2B5EF4-FFF2-40B4-BE49-F238E27FC236}">
                <a16:creationId xmlns:a16="http://schemas.microsoft.com/office/drawing/2014/main" id="{27A5F913-52B7-9987-D125-9ABF2DE99875}"/>
              </a:ext>
            </a:extLst>
          </p:cNvPr>
          <p:cNvSpPr>
            <a:spLocks noChangeArrowheads="1"/>
          </p:cNvSpPr>
          <p:nvPr/>
        </p:nvSpPr>
        <p:spPr bwMode="auto">
          <a:xfrm>
            <a:off x="9750462" y="1851026"/>
            <a:ext cx="397545"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ENG. &amp;</a:t>
            </a:r>
            <a:endParaRPr lang="en-US" altLang="en-US" sz="2400" dirty="0"/>
          </a:p>
        </p:txBody>
      </p:sp>
      <p:sp>
        <p:nvSpPr>
          <p:cNvPr id="6296" name="Rectangle 151">
            <a:extLst>
              <a:ext uri="{FF2B5EF4-FFF2-40B4-BE49-F238E27FC236}">
                <a16:creationId xmlns:a16="http://schemas.microsoft.com/office/drawing/2014/main" id="{0809BB9C-C7D8-FBAB-D663-98D7604936CC}"/>
              </a:ext>
            </a:extLst>
          </p:cNvPr>
          <p:cNvSpPr>
            <a:spLocks noChangeArrowheads="1"/>
          </p:cNvSpPr>
          <p:nvPr/>
        </p:nvSpPr>
        <p:spPr bwMode="auto">
          <a:xfrm>
            <a:off x="9766337" y="2011364"/>
            <a:ext cx="314189"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TECH</a:t>
            </a:r>
            <a:endParaRPr lang="en-US" altLang="en-US" sz="2400" dirty="0"/>
          </a:p>
        </p:txBody>
      </p:sp>
      <p:sp>
        <p:nvSpPr>
          <p:cNvPr id="6297" name="Rectangle 152">
            <a:extLst>
              <a:ext uri="{FF2B5EF4-FFF2-40B4-BE49-F238E27FC236}">
                <a16:creationId xmlns:a16="http://schemas.microsoft.com/office/drawing/2014/main" id="{B370F665-D637-BC73-C877-283A56DDB9A7}"/>
              </a:ext>
            </a:extLst>
          </p:cNvPr>
          <p:cNvSpPr>
            <a:spLocks noChangeArrowheads="1"/>
          </p:cNvSpPr>
          <p:nvPr/>
        </p:nvSpPr>
        <p:spPr bwMode="auto">
          <a:xfrm>
            <a:off x="4165637" y="1985964"/>
            <a:ext cx="333375"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b="1" dirty="0">
                <a:solidFill>
                  <a:srgbClr val="000000"/>
                </a:solidFill>
              </a:rPr>
              <a:t>6 &amp; 7</a:t>
            </a:r>
            <a:endParaRPr lang="en-US" altLang="en-US" sz="2400" dirty="0"/>
          </a:p>
        </p:txBody>
      </p:sp>
      <p:sp>
        <p:nvSpPr>
          <p:cNvPr id="6298" name="Rectangle 153">
            <a:extLst>
              <a:ext uri="{FF2B5EF4-FFF2-40B4-BE49-F238E27FC236}">
                <a16:creationId xmlns:a16="http://schemas.microsoft.com/office/drawing/2014/main" id="{EF1D627B-6EFE-7680-1AAF-EED296819A67}"/>
              </a:ext>
            </a:extLst>
          </p:cNvPr>
          <p:cNvSpPr>
            <a:spLocks noChangeArrowheads="1"/>
          </p:cNvSpPr>
          <p:nvPr/>
        </p:nvSpPr>
        <p:spPr bwMode="auto">
          <a:xfrm>
            <a:off x="4148173" y="2682876"/>
            <a:ext cx="77788"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b="1" dirty="0">
                <a:solidFill>
                  <a:srgbClr val="000000"/>
                </a:solidFill>
              </a:rPr>
              <a:t>5</a:t>
            </a:r>
            <a:endParaRPr lang="en-US" altLang="en-US" sz="2400" dirty="0"/>
          </a:p>
        </p:txBody>
      </p:sp>
      <p:sp>
        <p:nvSpPr>
          <p:cNvPr id="6299" name="Rectangle 154">
            <a:extLst>
              <a:ext uri="{FF2B5EF4-FFF2-40B4-BE49-F238E27FC236}">
                <a16:creationId xmlns:a16="http://schemas.microsoft.com/office/drawing/2014/main" id="{66F105C8-A2DB-75FA-9A3D-A9CEB7C483E4}"/>
              </a:ext>
            </a:extLst>
          </p:cNvPr>
          <p:cNvSpPr>
            <a:spLocks noChangeArrowheads="1"/>
          </p:cNvSpPr>
          <p:nvPr/>
        </p:nvSpPr>
        <p:spPr bwMode="auto">
          <a:xfrm>
            <a:off x="4157698" y="3451226"/>
            <a:ext cx="77788"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b="1" dirty="0">
                <a:solidFill>
                  <a:srgbClr val="000000"/>
                </a:solidFill>
              </a:rPr>
              <a:t>4</a:t>
            </a:r>
            <a:endParaRPr lang="en-US" altLang="en-US" sz="2400" dirty="0"/>
          </a:p>
        </p:txBody>
      </p:sp>
      <p:sp>
        <p:nvSpPr>
          <p:cNvPr id="6300" name="Rectangle 155">
            <a:extLst>
              <a:ext uri="{FF2B5EF4-FFF2-40B4-BE49-F238E27FC236}">
                <a16:creationId xmlns:a16="http://schemas.microsoft.com/office/drawing/2014/main" id="{9B465F9C-EEAE-4FEE-F66A-8AED5AEFA172}"/>
              </a:ext>
            </a:extLst>
          </p:cNvPr>
          <p:cNvSpPr>
            <a:spLocks noChangeArrowheads="1"/>
          </p:cNvSpPr>
          <p:nvPr/>
        </p:nvSpPr>
        <p:spPr bwMode="auto">
          <a:xfrm>
            <a:off x="4157698" y="4330701"/>
            <a:ext cx="77788"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b="1" dirty="0">
                <a:solidFill>
                  <a:srgbClr val="000000"/>
                </a:solidFill>
              </a:rPr>
              <a:t>3</a:t>
            </a:r>
            <a:endParaRPr lang="en-US" altLang="en-US" sz="2400" dirty="0"/>
          </a:p>
        </p:txBody>
      </p:sp>
      <p:sp>
        <p:nvSpPr>
          <p:cNvPr id="6301" name="Rectangle 156">
            <a:extLst>
              <a:ext uri="{FF2B5EF4-FFF2-40B4-BE49-F238E27FC236}">
                <a16:creationId xmlns:a16="http://schemas.microsoft.com/office/drawing/2014/main" id="{18642C31-CF68-0BC0-D881-34A8EC89D8C4}"/>
              </a:ext>
            </a:extLst>
          </p:cNvPr>
          <p:cNvSpPr>
            <a:spLocks noChangeArrowheads="1"/>
          </p:cNvSpPr>
          <p:nvPr/>
        </p:nvSpPr>
        <p:spPr bwMode="auto">
          <a:xfrm>
            <a:off x="4157698" y="5743576"/>
            <a:ext cx="77788"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b="1" dirty="0">
                <a:solidFill>
                  <a:srgbClr val="000000"/>
                </a:solidFill>
              </a:rPr>
              <a:t>1</a:t>
            </a:r>
            <a:endParaRPr lang="en-US" altLang="en-US" sz="2400" dirty="0"/>
          </a:p>
        </p:txBody>
      </p:sp>
      <p:sp>
        <p:nvSpPr>
          <p:cNvPr id="6302" name="Rectangle 157">
            <a:extLst>
              <a:ext uri="{FF2B5EF4-FFF2-40B4-BE49-F238E27FC236}">
                <a16:creationId xmlns:a16="http://schemas.microsoft.com/office/drawing/2014/main" id="{08D905E2-4297-08C3-7651-4F8B7D2DE9E7}"/>
              </a:ext>
            </a:extLst>
          </p:cNvPr>
          <p:cNvSpPr>
            <a:spLocks noChangeArrowheads="1"/>
          </p:cNvSpPr>
          <p:nvPr/>
        </p:nvSpPr>
        <p:spPr bwMode="auto">
          <a:xfrm>
            <a:off x="4157698" y="5113339"/>
            <a:ext cx="77788"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b="1" dirty="0">
                <a:solidFill>
                  <a:srgbClr val="000000"/>
                </a:solidFill>
              </a:rPr>
              <a:t>2</a:t>
            </a:r>
            <a:endParaRPr lang="en-US" altLang="en-US" sz="2400" dirty="0"/>
          </a:p>
        </p:txBody>
      </p:sp>
      <p:sp>
        <p:nvSpPr>
          <p:cNvPr id="6303" name="Rectangle 158">
            <a:extLst>
              <a:ext uri="{FF2B5EF4-FFF2-40B4-BE49-F238E27FC236}">
                <a16:creationId xmlns:a16="http://schemas.microsoft.com/office/drawing/2014/main" id="{7EC5CE2F-0934-127C-57BE-FDD825D7CD7C}"/>
              </a:ext>
            </a:extLst>
          </p:cNvPr>
          <p:cNvSpPr>
            <a:spLocks noChangeArrowheads="1"/>
          </p:cNvSpPr>
          <p:nvPr/>
        </p:nvSpPr>
        <p:spPr bwMode="auto">
          <a:xfrm>
            <a:off x="9798087" y="5084764"/>
            <a:ext cx="359073"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OPER.</a:t>
            </a:r>
            <a:endParaRPr lang="en-US" altLang="en-US" sz="2400" dirty="0"/>
          </a:p>
        </p:txBody>
      </p:sp>
      <p:sp>
        <p:nvSpPr>
          <p:cNvPr id="6304" name="Rectangle 159">
            <a:extLst>
              <a:ext uri="{FF2B5EF4-FFF2-40B4-BE49-F238E27FC236}">
                <a16:creationId xmlns:a16="http://schemas.microsoft.com/office/drawing/2014/main" id="{19CCFBDD-299B-BAF3-460B-369B63D02874}"/>
              </a:ext>
            </a:extLst>
          </p:cNvPr>
          <p:cNvSpPr>
            <a:spLocks noChangeArrowheads="1"/>
          </p:cNvSpPr>
          <p:nvPr/>
        </p:nvSpPr>
        <p:spPr bwMode="auto">
          <a:xfrm>
            <a:off x="9798087" y="5243514"/>
            <a:ext cx="301365"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DISP.</a:t>
            </a:r>
            <a:endParaRPr lang="en-US" altLang="en-US" sz="2400" dirty="0"/>
          </a:p>
        </p:txBody>
      </p:sp>
      <p:sp>
        <p:nvSpPr>
          <p:cNvPr id="6305" name="Line 160">
            <a:extLst>
              <a:ext uri="{FF2B5EF4-FFF2-40B4-BE49-F238E27FC236}">
                <a16:creationId xmlns:a16="http://schemas.microsoft.com/office/drawing/2014/main" id="{2F0F1B7C-F39A-22D6-BD5F-344D057B84EB}"/>
              </a:ext>
            </a:extLst>
          </p:cNvPr>
          <p:cNvSpPr>
            <a:spLocks noChangeShapeType="1"/>
          </p:cNvSpPr>
          <p:nvPr/>
        </p:nvSpPr>
        <p:spPr bwMode="auto">
          <a:xfrm flipV="1">
            <a:off x="7697823" y="3175001"/>
            <a:ext cx="1588" cy="123825"/>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306" name="Rectangle 161">
            <a:extLst>
              <a:ext uri="{FF2B5EF4-FFF2-40B4-BE49-F238E27FC236}">
                <a16:creationId xmlns:a16="http://schemas.microsoft.com/office/drawing/2014/main" id="{D81B71A4-BF34-3D9E-081B-29CD17AD4506}"/>
              </a:ext>
            </a:extLst>
          </p:cNvPr>
          <p:cNvSpPr>
            <a:spLocks noChangeArrowheads="1"/>
          </p:cNvSpPr>
          <p:nvPr/>
        </p:nvSpPr>
        <p:spPr bwMode="auto">
          <a:xfrm>
            <a:off x="7429537" y="3430589"/>
            <a:ext cx="557845"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SITEWIDE</a:t>
            </a:r>
            <a:endParaRPr lang="en-US" altLang="en-US" sz="2400" dirty="0"/>
          </a:p>
        </p:txBody>
      </p:sp>
      <p:sp>
        <p:nvSpPr>
          <p:cNvPr id="6307" name="Rectangle 162">
            <a:extLst>
              <a:ext uri="{FF2B5EF4-FFF2-40B4-BE49-F238E27FC236}">
                <a16:creationId xmlns:a16="http://schemas.microsoft.com/office/drawing/2014/main" id="{0AD90829-3717-C08E-0F83-63D415D4EEC8}"/>
              </a:ext>
            </a:extLst>
          </p:cNvPr>
          <p:cNvSpPr>
            <a:spLocks noChangeArrowheads="1"/>
          </p:cNvSpPr>
          <p:nvPr/>
        </p:nvSpPr>
        <p:spPr bwMode="auto">
          <a:xfrm>
            <a:off x="7416837" y="3600451"/>
            <a:ext cx="641201"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DATABASE</a:t>
            </a:r>
            <a:endParaRPr lang="en-US" altLang="en-US" sz="2400" dirty="0"/>
          </a:p>
        </p:txBody>
      </p:sp>
      <p:sp>
        <p:nvSpPr>
          <p:cNvPr id="6308" name="Rectangle 163">
            <a:extLst>
              <a:ext uri="{FF2B5EF4-FFF2-40B4-BE49-F238E27FC236}">
                <a16:creationId xmlns:a16="http://schemas.microsoft.com/office/drawing/2014/main" id="{DFAFFFC2-A430-0C9E-2792-75322DBE61CF}"/>
              </a:ext>
            </a:extLst>
          </p:cNvPr>
          <p:cNvSpPr>
            <a:spLocks noChangeArrowheads="1"/>
          </p:cNvSpPr>
          <p:nvPr/>
        </p:nvSpPr>
        <p:spPr bwMode="auto">
          <a:xfrm>
            <a:off x="8034374" y="2462214"/>
            <a:ext cx="397545"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LOCAL</a:t>
            </a:r>
            <a:endParaRPr lang="en-US" altLang="en-US" sz="2400" dirty="0"/>
          </a:p>
        </p:txBody>
      </p:sp>
      <p:sp>
        <p:nvSpPr>
          <p:cNvPr id="6309" name="Rectangle 164">
            <a:extLst>
              <a:ext uri="{FF2B5EF4-FFF2-40B4-BE49-F238E27FC236}">
                <a16:creationId xmlns:a16="http://schemas.microsoft.com/office/drawing/2014/main" id="{A53F192C-187D-D351-6CC2-C8F51B21FFEF}"/>
              </a:ext>
            </a:extLst>
          </p:cNvPr>
          <p:cNvSpPr>
            <a:spLocks noChangeArrowheads="1"/>
          </p:cNvSpPr>
          <p:nvPr/>
        </p:nvSpPr>
        <p:spPr bwMode="auto">
          <a:xfrm>
            <a:off x="8021674" y="2620964"/>
            <a:ext cx="397545"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DP/MIS</a:t>
            </a:r>
            <a:endParaRPr lang="en-US" altLang="en-US" sz="2400" dirty="0"/>
          </a:p>
        </p:txBody>
      </p:sp>
      <p:sp>
        <p:nvSpPr>
          <p:cNvPr id="6311" name="Rectangle 166">
            <a:extLst>
              <a:ext uri="{FF2B5EF4-FFF2-40B4-BE49-F238E27FC236}">
                <a16:creationId xmlns:a16="http://schemas.microsoft.com/office/drawing/2014/main" id="{8FBD6C26-2D16-5731-F6E9-538CDAE925F0}"/>
              </a:ext>
            </a:extLst>
          </p:cNvPr>
          <p:cNvSpPr>
            <a:spLocks noChangeArrowheads="1"/>
          </p:cNvSpPr>
          <p:nvPr/>
        </p:nvSpPr>
        <p:spPr bwMode="auto">
          <a:xfrm>
            <a:off x="1074736" y="449262"/>
            <a:ext cx="912339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400" b="1" dirty="0">
                <a:solidFill>
                  <a:srgbClr val="000000"/>
                </a:solidFill>
              </a:rPr>
              <a:t>PROCESS PLANT PHYSICAL ARCHITECTURE</a:t>
            </a:r>
            <a:endParaRPr lang="en-US" altLang="en-US" sz="3600" dirty="0"/>
          </a:p>
        </p:txBody>
      </p:sp>
      <p:sp>
        <p:nvSpPr>
          <p:cNvPr id="6312" name="Rectangle 167">
            <a:extLst>
              <a:ext uri="{FF2B5EF4-FFF2-40B4-BE49-F238E27FC236}">
                <a16:creationId xmlns:a16="http://schemas.microsoft.com/office/drawing/2014/main" id="{348691F3-6733-339B-B268-C764E1C59F97}"/>
              </a:ext>
            </a:extLst>
          </p:cNvPr>
          <p:cNvSpPr>
            <a:spLocks noChangeArrowheads="1"/>
          </p:cNvSpPr>
          <p:nvPr/>
        </p:nvSpPr>
        <p:spPr bwMode="auto">
          <a:xfrm>
            <a:off x="1009687" y="1652668"/>
            <a:ext cx="27019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dirty="0">
                <a:solidFill>
                  <a:srgbClr val="000000"/>
                </a:solidFill>
              </a:rPr>
              <a:t>Here is a typical Physical Architecture for a Process Industry Plant.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1" name="Group 1">
            <a:extLst>
              <a:ext uri="{FF2B5EF4-FFF2-40B4-BE49-F238E27FC236}">
                <a16:creationId xmlns:a16="http://schemas.microsoft.com/office/drawing/2014/main" id="{B25BB880-C9E8-BEAA-E7F7-47CED2184D69}"/>
              </a:ext>
            </a:extLst>
          </p:cNvPr>
          <p:cNvGrpSpPr>
            <a:grpSpLocks/>
          </p:cNvGrpSpPr>
          <p:nvPr/>
        </p:nvGrpSpPr>
        <p:grpSpPr bwMode="auto">
          <a:xfrm>
            <a:off x="3551239" y="2371725"/>
            <a:ext cx="5660054" cy="3810000"/>
            <a:chOff x="1238250" y="1639888"/>
            <a:chExt cx="6726581" cy="4532312"/>
          </a:xfrm>
        </p:grpSpPr>
        <p:sp>
          <p:nvSpPr>
            <p:cNvPr id="7182" name="Freeform 2">
              <a:extLst>
                <a:ext uri="{FF2B5EF4-FFF2-40B4-BE49-F238E27FC236}">
                  <a16:creationId xmlns:a16="http://schemas.microsoft.com/office/drawing/2014/main" id="{7C4D9E79-5902-F591-BDFE-6563F23FF341}"/>
                </a:ext>
              </a:extLst>
            </p:cNvPr>
            <p:cNvSpPr>
              <a:spLocks/>
            </p:cNvSpPr>
            <p:nvPr/>
          </p:nvSpPr>
          <p:spPr bwMode="auto">
            <a:xfrm>
              <a:off x="5959475" y="2278063"/>
              <a:ext cx="457200" cy="582612"/>
            </a:xfrm>
            <a:custGeom>
              <a:avLst/>
              <a:gdLst>
                <a:gd name="T0" fmla="*/ 0 w 577"/>
                <a:gd name="T1" fmla="*/ 461818697 h 735"/>
                <a:gd name="T2" fmla="*/ 125571525 w 577"/>
                <a:gd name="T3" fmla="*/ 221798407 h 735"/>
                <a:gd name="T4" fmla="*/ 156336252 w 577"/>
                <a:gd name="T5" fmla="*/ 407154631 h 735"/>
                <a:gd name="T6" fmla="*/ 362273553 w 577"/>
                <a:gd name="T7" fmla="*/ 0 h 73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77" h="735">
                  <a:moveTo>
                    <a:pt x="0" y="735"/>
                  </a:moveTo>
                  <a:lnTo>
                    <a:pt x="200" y="353"/>
                  </a:lnTo>
                  <a:lnTo>
                    <a:pt x="249" y="648"/>
                  </a:lnTo>
                  <a:lnTo>
                    <a:pt x="577" y="0"/>
                  </a:lnTo>
                </a:path>
              </a:pathLst>
            </a:custGeom>
            <a:noFill/>
            <a:ln w="206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183" name="Rectangle 3">
              <a:extLst>
                <a:ext uri="{FF2B5EF4-FFF2-40B4-BE49-F238E27FC236}">
                  <a16:creationId xmlns:a16="http://schemas.microsoft.com/office/drawing/2014/main" id="{140EE1F9-8E8C-2B31-FE7F-E0A6C4BD419F}"/>
                </a:ext>
              </a:extLst>
            </p:cNvPr>
            <p:cNvSpPr>
              <a:spLocks noChangeArrowheads="1"/>
            </p:cNvSpPr>
            <p:nvPr/>
          </p:nvSpPr>
          <p:spPr bwMode="auto">
            <a:xfrm>
              <a:off x="5784850" y="5508626"/>
              <a:ext cx="800124"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NETWORKS</a:t>
              </a:r>
              <a:endParaRPr lang="en-US" altLang="en-US" sz="2400" dirty="0"/>
            </a:p>
          </p:txBody>
        </p:sp>
        <p:sp>
          <p:nvSpPr>
            <p:cNvPr id="7184" name="Line 4">
              <a:extLst>
                <a:ext uri="{FF2B5EF4-FFF2-40B4-BE49-F238E27FC236}">
                  <a16:creationId xmlns:a16="http://schemas.microsoft.com/office/drawing/2014/main" id="{289E4537-DB80-C907-E3E3-115D69C6C6D5}"/>
                </a:ext>
              </a:extLst>
            </p:cNvPr>
            <p:cNvSpPr>
              <a:spLocks noChangeShapeType="1"/>
            </p:cNvSpPr>
            <p:nvPr/>
          </p:nvSpPr>
          <p:spPr bwMode="auto">
            <a:xfrm>
              <a:off x="5378450" y="3948113"/>
              <a:ext cx="4763" cy="269875"/>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85" name="Line 5">
              <a:extLst>
                <a:ext uri="{FF2B5EF4-FFF2-40B4-BE49-F238E27FC236}">
                  <a16:creationId xmlns:a16="http://schemas.microsoft.com/office/drawing/2014/main" id="{72E0585D-876E-6573-FDBA-F16A262F153B}"/>
                </a:ext>
              </a:extLst>
            </p:cNvPr>
            <p:cNvSpPr>
              <a:spLocks noChangeShapeType="1"/>
            </p:cNvSpPr>
            <p:nvPr/>
          </p:nvSpPr>
          <p:spPr bwMode="auto">
            <a:xfrm flipH="1">
              <a:off x="4243388" y="3949700"/>
              <a:ext cx="1587" cy="288925"/>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86" name="Rectangle 6">
              <a:extLst>
                <a:ext uri="{FF2B5EF4-FFF2-40B4-BE49-F238E27FC236}">
                  <a16:creationId xmlns:a16="http://schemas.microsoft.com/office/drawing/2014/main" id="{040D1B18-124E-342D-7135-6BCCA4C5580B}"/>
                </a:ext>
              </a:extLst>
            </p:cNvPr>
            <p:cNvSpPr>
              <a:spLocks noChangeArrowheads="1"/>
            </p:cNvSpPr>
            <p:nvPr/>
          </p:nvSpPr>
          <p:spPr bwMode="auto">
            <a:xfrm>
              <a:off x="5075238" y="4237038"/>
              <a:ext cx="619125" cy="411162"/>
            </a:xfrm>
            <a:prstGeom prst="rect">
              <a:avLst/>
            </a:prstGeom>
            <a:solidFill>
              <a:srgbClr val="FFED24"/>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7187" name="Freeform 7">
              <a:extLst>
                <a:ext uri="{FF2B5EF4-FFF2-40B4-BE49-F238E27FC236}">
                  <a16:creationId xmlns:a16="http://schemas.microsoft.com/office/drawing/2014/main" id="{BC87B360-7C90-DA84-043E-0AB798B7C60A}"/>
                </a:ext>
              </a:extLst>
            </p:cNvPr>
            <p:cNvSpPr>
              <a:spLocks/>
            </p:cNvSpPr>
            <p:nvPr/>
          </p:nvSpPr>
          <p:spPr bwMode="auto">
            <a:xfrm>
              <a:off x="2651125" y="3836988"/>
              <a:ext cx="3305175" cy="2335212"/>
            </a:xfrm>
            <a:custGeom>
              <a:avLst/>
              <a:gdLst>
                <a:gd name="T0" fmla="*/ 2147483646 w 4163"/>
                <a:gd name="T1" fmla="*/ 1658759603 h 2941"/>
                <a:gd name="T2" fmla="*/ 2147483646 w 4163"/>
                <a:gd name="T3" fmla="*/ 1678303604 h 2941"/>
                <a:gd name="T4" fmla="*/ 2147483646 w 4163"/>
                <a:gd name="T5" fmla="*/ 1704152916 h 2941"/>
                <a:gd name="T6" fmla="*/ 2147483646 w 4163"/>
                <a:gd name="T7" fmla="*/ 1730002228 h 2941"/>
                <a:gd name="T8" fmla="*/ 2147483646 w 4163"/>
                <a:gd name="T9" fmla="*/ 1759003799 h 2941"/>
                <a:gd name="T10" fmla="*/ 2147483646 w 4163"/>
                <a:gd name="T11" fmla="*/ 1785483562 h 2941"/>
                <a:gd name="T12" fmla="*/ 2147483646 w 4163"/>
                <a:gd name="T13" fmla="*/ 1806289261 h 2941"/>
                <a:gd name="T14" fmla="*/ 2147483646 w 4163"/>
                <a:gd name="T15" fmla="*/ 1827724617 h 2941"/>
                <a:gd name="T16" fmla="*/ 2147483646 w 4163"/>
                <a:gd name="T17" fmla="*/ 1840964896 h 2941"/>
                <a:gd name="T18" fmla="*/ 2147483646 w 4163"/>
                <a:gd name="T19" fmla="*/ 1851682575 h 2941"/>
                <a:gd name="T20" fmla="*/ 2147483646 w 4163"/>
                <a:gd name="T21" fmla="*/ 1854204381 h 2941"/>
                <a:gd name="T22" fmla="*/ 102745450 w 4163"/>
                <a:gd name="T23" fmla="*/ 1854204381 h 2941"/>
                <a:gd name="T24" fmla="*/ 95811966 w 4163"/>
                <a:gd name="T25" fmla="*/ 1853573929 h 2941"/>
                <a:gd name="T26" fmla="*/ 88248093 w 4163"/>
                <a:gd name="T27" fmla="*/ 1852313026 h 2941"/>
                <a:gd name="T28" fmla="*/ 80053038 w 4163"/>
                <a:gd name="T29" fmla="*/ 1848530316 h 2941"/>
                <a:gd name="T30" fmla="*/ 71228387 w 4163"/>
                <a:gd name="T31" fmla="*/ 1847269413 h 2941"/>
                <a:gd name="T32" fmla="*/ 62403736 w 4163"/>
                <a:gd name="T33" fmla="*/ 1841595348 h 2941"/>
                <a:gd name="T34" fmla="*/ 55470253 w 4163"/>
                <a:gd name="T35" fmla="*/ 1839703993 h 2941"/>
                <a:gd name="T36" fmla="*/ 49796753 w 4163"/>
                <a:gd name="T37" fmla="*/ 1834659586 h 2941"/>
                <a:gd name="T38" fmla="*/ 42232880 w 4163"/>
                <a:gd name="T39" fmla="*/ 1827724617 h 2941"/>
                <a:gd name="T40" fmla="*/ 37189769 w 4163"/>
                <a:gd name="T41" fmla="*/ 1825202811 h 2941"/>
                <a:gd name="T42" fmla="*/ 30256285 w 4163"/>
                <a:gd name="T43" fmla="*/ 1817006939 h 2941"/>
                <a:gd name="T44" fmla="*/ 24583579 w 4163"/>
                <a:gd name="T45" fmla="*/ 1811332874 h 2941"/>
                <a:gd name="T46" fmla="*/ 18910079 w 4163"/>
                <a:gd name="T47" fmla="*/ 1803766660 h 2941"/>
                <a:gd name="T48" fmla="*/ 15128539 w 4163"/>
                <a:gd name="T49" fmla="*/ 1797462144 h 2941"/>
                <a:gd name="T50" fmla="*/ 10715817 w 4163"/>
                <a:gd name="T51" fmla="*/ 1789896724 h 2941"/>
                <a:gd name="T52" fmla="*/ 6933484 w 4163"/>
                <a:gd name="T53" fmla="*/ 1781070401 h 2941"/>
                <a:gd name="T54" fmla="*/ 3151944 w 4163"/>
                <a:gd name="T55" fmla="*/ 1772243283 h 2941"/>
                <a:gd name="T56" fmla="*/ 1260778 w 4163"/>
                <a:gd name="T57" fmla="*/ 1764677864 h 2941"/>
                <a:gd name="T58" fmla="*/ 0 w 4163"/>
                <a:gd name="T59" fmla="*/ 1758373347 h 2941"/>
                <a:gd name="T60" fmla="*/ 0 w 4163"/>
                <a:gd name="T61" fmla="*/ 1747025217 h 2941"/>
                <a:gd name="T62" fmla="*/ 0 w 4163"/>
                <a:gd name="T63" fmla="*/ 1740089455 h 2941"/>
                <a:gd name="T64" fmla="*/ 0 w 4163"/>
                <a:gd name="T65" fmla="*/ 1730002228 h 2941"/>
                <a:gd name="T66" fmla="*/ 0 w 4163"/>
                <a:gd name="T67" fmla="*/ 1721806357 h 2941"/>
                <a:gd name="T68" fmla="*/ 0 w 4163"/>
                <a:gd name="T69" fmla="*/ 1714240937 h 2941"/>
                <a:gd name="T70" fmla="*/ 1260778 w 4163"/>
                <a:gd name="T71" fmla="*/ 1704152916 h 2941"/>
                <a:gd name="T72" fmla="*/ 4412722 w 4163"/>
                <a:gd name="T73" fmla="*/ 1695957045 h 2941"/>
                <a:gd name="T74" fmla="*/ 7563873 w 4163"/>
                <a:gd name="T75" fmla="*/ 1688391625 h 2941"/>
                <a:gd name="T76" fmla="*/ 11346206 w 4163"/>
                <a:gd name="T77" fmla="*/ 1680195753 h 2941"/>
                <a:gd name="T78" fmla="*/ 15758928 w 4163"/>
                <a:gd name="T79" fmla="*/ 1671999088 h 2941"/>
                <a:gd name="T80" fmla="*/ 20801245 w 4163"/>
                <a:gd name="T81" fmla="*/ 1665064119 h 2941"/>
                <a:gd name="T82" fmla="*/ 25844357 w 4163"/>
                <a:gd name="T83" fmla="*/ 1659390055 h 2941"/>
                <a:gd name="T84" fmla="*/ 30886674 w 4163"/>
                <a:gd name="T85" fmla="*/ 1652455086 h 2941"/>
                <a:gd name="T86" fmla="*/ 34038618 w 4163"/>
                <a:gd name="T87" fmla="*/ 1647411473 h 2941"/>
                <a:gd name="T88" fmla="*/ 1098055671 w 4163"/>
                <a:gd name="T89" fmla="*/ 85113356 h 2941"/>
                <a:gd name="T90" fmla="*/ 1119487305 w 4163"/>
                <a:gd name="T91" fmla="*/ 59264044 h 2941"/>
                <a:gd name="T92" fmla="*/ 1143439701 w 4163"/>
                <a:gd name="T93" fmla="*/ 37197442 h 2941"/>
                <a:gd name="T94" fmla="*/ 1172436002 w 4163"/>
                <a:gd name="T95" fmla="*/ 20175247 h 2941"/>
                <a:gd name="T96" fmla="*/ 1204583454 w 4163"/>
                <a:gd name="T97" fmla="*/ 8826323 h 2941"/>
                <a:gd name="T98" fmla="*/ 1237361294 w 4163"/>
                <a:gd name="T99" fmla="*/ 0 h 2941"/>
                <a:gd name="T100" fmla="*/ 1270768730 w 4163"/>
                <a:gd name="T101" fmla="*/ 0 h 2941"/>
                <a:gd name="T102" fmla="*/ 1303546570 w 4163"/>
                <a:gd name="T103" fmla="*/ 9456775 h 2941"/>
                <a:gd name="T104" fmla="*/ 1334433244 w 4163"/>
                <a:gd name="T105" fmla="*/ 22066602 h 2941"/>
                <a:gd name="T106" fmla="*/ 1362799156 w 4163"/>
                <a:gd name="T107" fmla="*/ 39088797 h 2941"/>
                <a:gd name="T108" fmla="*/ 1388012330 w 4163"/>
                <a:gd name="T109" fmla="*/ 63677206 h 2941"/>
                <a:gd name="T110" fmla="*/ 1406292814 w 4163"/>
                <a:gd name="T111" fmla="*/ 90156969 h 2941"/>
                <a:gd name="T112" fmla="*/ 2147483646 w 4163"/>
                <a:gd name="T113" fmla="*/ 1649933280 h 294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4163" h="2941">
                  <a:moveTo>
                    <a:pt x="4100" y="2618"/>
                  </a:moveTo>
                  <a:lnTo>
                    <a:pt x="4113" y="2631"/>
                  </a:lnTo>
                  <a:lnTo>
                    <a:pt x="4126" y="2642"/>
                  </a:lnTo>
                  <a:lnTo>
                    <a:pt x="4138" y="2662"/>
                  </a:lnTo>
                  <a:lnTo>
                    <a:pt x="4149" y="2681"/>
                  </a:lnTo>
                  <a:lnTo>
                    <a:pt x="4157" y="2703"/>
                  </a:lnTo>
                  <a:lnTo>
                    <a:pt x="4160" y="2728"/>
                  </a:lnTo>
                  <a:lnTo>
                    <a:pt x="4163" y="2744"/>
                  </a:lnTo>
                  <a:lnTo>
                    <a:pt x="4163" y="2768"/>
                  </a:lnTo>
                  <a:lnTo>
                    <a:pt x="4160" y="2790"/>
                  </a:lnTo>
                  <a:lnTo>
                    <a:pt x="4157" y="2809"/>
                  </a:lnTo>
                  <a:lnTo>
                    <a:pt x="4149" y="2832"/>
                  </a:lnTo>
                  <a:lnTo>
                    <a:pt x="4138" y="2851"/>
                  </a:lnTo>
                  <a:lnTo>
                    <a:pt x="4127" y="2865"/>
                  </a:lnTo>
                  <a:lnTo>
                    <a:pt x="4113" y="2882"/>
                  </a:lnTo>
                  <a:lnTo>
                    <a:pt x="4098" y="2899"/>
                  </a:lnTo>
                  <a:lnTo>
                    <a:pt x="4081" y="2912"/>
                  </a:lnTo>
                  <a:lnTo>
                    <a:pt x="4063" y="2920"/>
                  </a:lnTo>
                  <a:lnTo>
                    <a:pt x="4043" y="2931"/>
                  </a:lnTo>
                  <a:lnTo>
                    <a:pt x="4023" y="2937"/>
                  </a:lnTo>
                  <a:lnTo>
                    <a:pt x="4005" y="2940"/>
                  </a:lnTo>
                  <a:lnTo>
                    <a:pt x="3980" y="2941"/>
                  </a:lnTo>
                  <a:lnTo>
                    <a:pt x="169" y="2941"/>
                  </a:lnTo>
                  <a:lnTo>
                    <a:pt x="163" y="2941"/>
                  </a:lnTo>
                  <a:lnTo>
                    <a:pt x="156" y="2941"/>
                  </a:lnTo>
                  <a:lnTo>
                    <a:pt x="152" y="2940"/>
                  </a:lnTo>
                  <a:lnTo>
                    <a:pt x="145" y="2940"/>
                  </a:lnTo>
                  <a:lnTo>
                    <a:pt x="140" y="2938"/>
                  </a:lnTo>
                  <a:lnTo>
                    <a:pt x="134" y="2937"/>
                  </a:lnTo>
                  <a:lnTo>
                    <a:pt x="127" y="2932"/>
                  </a:lnTo>
                  <a:lnTo>
                    <a:pt x="120" y="2931"/>
                  </a:lnTo>
                  <a:lnTo>
                    <a:pt x="113" y="2930"/>
                  </a:lnTo>
                  <a:lnTo>
                    <a:pt x="106" y="2927"/>
                  </a:lnTo>
                  <a:lnTo>
                    <a:pt x="99" y="2921"/>
                  </a:lnTo>
                  <a:lnTo>
                    <a:pt x="94" y="2920"/>
                  </a:lnTo>
                  <a:lnTo>
                    <a:pt x="88" y="2918"/>
                  </a:lnTo>
                  <a:lnTo>
                    <a:pt x="82" y="2915"/>
                  </a:lnTo>
                  <a:lnTo>
                    <a:pt x="79" y="2910"/>
                  </a:lnTo>
                  <a:lnTo>
                    <a:pt x="74" y="2906"/>
                  </a:lnTo>
                  <a:lnTo>
                    <a:pt x="67" y="2899"/>
                  </a:lnTo>
                  <a:lnTo>
                    <a:pt x="63" y="2899"/>
                  </a:lnTo>
                  <a:lnTo>
                    <a:pt x="59" y="2895"/>
                  </a:lnTo>
                  <a:lnTo>
                    <a:pt x="52" y="2888"/>
                  </a:lnTo>
                  <a:lnTo>
                    <a:pt x="48" y="2882"/>
                  </a:lnTo>
                  <a:lnTo>
                    <a:pt x="43" y="2878"/>
                  </a:lnTo>
                  <a:lnTo>
                    <a:pt x="39" y="2873"/>
                  </a:lnTo>
                  <a:lnTo>
                    <a:pt x="33" y="2864"/>
                  </a:lnTo>
                  <a:lnTo>
                    <a:pt x="30" y="2861"/>
                  </a:lnTo>
                  <a:lnTo>
                    <a:pt x="27" y="2856"/>
                  </a:lnTo>
                  <a:lnTo>
                    <a:pt x="24" y="2851"/>
                  </a:lnTo>
                  <a:lnTo>
                    <a:pt x="20" y="2842"/>
                  </a:lnTo>
                  <a:lnTo>
                    <a:pt x="17" y="2839"/>
                  </a:lnTo>
                  <a:lnTo>
                    <a:pt x="14" y="2833"/>
                  </a:lnTo>
                  <a:lnTo>
                    <a:pt x="11" y="2825"/>
                  </a:lnTo>
                  <a:lnTo>
                    <a:pt x="9" y="2817"/>
                  </a:lnTo>
                  <a:lnTo>
                    <a:pt x="5" y="2811"/>
                  </a:lnTo>
                  <a:lnTo>
                    <a:pt x="4" y="2807"/>
                  </a:lnTo>
                  <a:lnTo>
                    <a:pt x="2" y="2799"/>
                  </a:lnTo>
                  <a:lnTo>
                    <a:pt x="1" y="2792"/>
                  </a:lnTo>
                  <a:lnTo>
                    <a:pt x="0" y="2789"/>
                  </a:lnTo>
                  <a:lnTo>
                    <a:pt x="0" y="2777"/>
                  </a:lnTo>
                  <a:lnTo>
                    <a:pt x="0" y="2771"/>
                  </a:lnTo>
                  <a:lnTo>
                    <a:pt x="0" y="2767"/>
                  </a:lnTo>
                  <a:lnTo>
                    <a:pt x="0" y="2760"/>
                  </a:lnTo>
                  <a:lnTo>
                    <a:pt x="0" y="2751"/>
                  </a:lnTo>
                  <a:lnTo>
                    <a:pt x="0" y="2744"/>
                  </a:lnTo>
                  <a:lnTo>
                    <a:pt x="0" y="2735"/>
                  </a:lnTo>
                  <a:lnTo>
                    <a:pt x="0" y="2731"/>
                  </a:lnTo>
                  <a:lnTo>
                    <a:pt x="0" y="2728"/>
                  </a:lnTo>
                  <a:lnTo>
                    <a:pt x="0" y="2719"/>
                  </a:lnTo>
                  <a:lnTo>
                    <a:pt x="1" y="2712"/>
                  </a:lnTo>
                  <a:lnTo>
                    <a:pt x="2" y="2703"/>
                  </a:lnTo>
                  <a:lnTo>
                    <a:pt x="4" y="2699"/>
                  </a:lnTo>
                  <a:lnTo>
                    <a:pt x="7" y="2690"/>
                  </a:lnTo>
                  <a:lnTo>
                    <a:pt x="9" y="2681"/>
                  </a:lnTo>
                  <a:lnTo>
                    <a:pt x="12" y="2678"/>
                  </a:lnTo>
                  <a:lnTo>
                    <a:pt x="14" y="2670"/>
                  </a:lnTo>
                  <a:lnTo>
                    <a:pt x="18" y="2665"/>
                  </a:lnTo>
                  <a:lnTo>
                    <a:pt x="21" y="2661"/>
                  </a:lnTo>
                  <a:lnTo>
                    <a:pt x="25" y="2652"/>
                  </a:lnTo>
                  <a:lnTo>
                    <a:pt x="29" y="2648"/>
                  </a:lnTo>
                  <a:lnTo>
                    <a:pt x="33" y="2641"/>
                  </a:lnTo>
                  <a:lnTo>
                    <a:pt x="37" y="2637"/>
                  </a:lnTo>
                  <a:lnTo>
                    <a:pt x="41" y="2632"/>
                  </a:lnTo>
                  <a:lnTo>
                    <a:pt x="45" y="2628"/>
                  </a:lnTo>
                  <a:lnTo>
                    <a:pt x="49" y="2621"/>
                  </a:lnTo>
                  <a:lnTo>
                    <a:pt x="54" y="2617"/>
                  </a:lnTo>
                  <a:lnTo>
                    <a:pt x="54" y="2613"/>
                  </a:lnTo>
                  <a:lnTo>
                    <a:pt x="1740" y="143"/>
                  </a:lnTo>
                  <a:lnTo>
                    <a:pt x="1742" y="135"/>
                  </a:lnTo>
                  <a:lnTo>
                    <a:pt x="1759" y="118"/>
                  </a:lnTo>
                  <a:lnTo>
                    <a:pt x="1776" y="94"/>
                  </a:lnTo>
                  <a:lnTo>
                    <a:pt x="1796" y="78"/>
                  </a:lnTo>
                  <a:lnTo>
                    <a:pt x="1814" y="59"/>
                  </a:lnTo>
                  <a:lnTo>
                    <a:pt x="1838" y="43"/>
                  </a:lnTo>
                  <a:lnTo>
                    <a:pt x="1860" y="32"/>
                  </a:lnTo>
                  <a:lnTo>
                    <a:pt x="1886" y="18"/>
                  </a:lnTo>
                  <a:lnTo>
                    <a:pt x="1911" y="14"/>
                  </a:lnTo>
                  <a:lnTo>
                    <a:pt x="1937" y="3"/>
                  </a:lnTo>
                  <a:lnTo>
                    <a:pt x="1963" y="0"/>
                  </a:lnTo>
                  <a:lnTo>
                    <a:pt x="1989" y="0"/>
                  </a:lnTo>
                  <a:lnTo>
                    <a:pt x="2016" y="0"/>
                  </a:lnTo>
                  <a:lnTo>
                    <a:pt x="2044" y="3"/>
                  </a:lnTo>
                  <a:lnTo>
                    <a:pt x="2068" y="15"/>
                  </a:lnTo>
                  <a:lnTo>
                    <a:pt x="2092" y="20"/>
                  </a:lnTo>
                  <a:lnTo>
                    <a:pt x="2117" y="35"/>
                  </a:lnTo>
                  <a:lnTo>
                    <a:pt x="2140" y="45"/>
                  </a:lnTo>
                  <a:lnTo>
                    <a:pt x="2162" y="62"/>
                  </a:lnTo>
                  <a:lnTo>
                    <a:pt x="2180" y="80"/>
                  </a:lnTo>
                  <a:lnTo>
                    <a:pt x="2202" y="101"/>
                  </a:lnTo>
                  <a:lnTo>
                    <a:pt x="2219" y="122"/>
                  </a:lnTo>
                  <a:lnTo>
                    <a:pt x="2231" y="143"/>
                  </a:lnTo>
                  <a:lnTo>
                    <a:pt x="2231" y="144"/>
                  </a:lnTo>
                  <a:lnTo>
                    <a:pt x="4098" y="2617"/>
                  </a:lnTo>
                </a:path>
              </a:pathLst>
            </a:custGeom>
            <a:noFill/>
            <a:ln w="206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188" name="Line 8">
              <a:extLst>
                <a:ext uri="{FF2B5EF4-FFF2-40B4-BE49-F238E27FC236}">
                  <a16:creationId xmlns:a16="http://schemas.microsoft.com/office/drawing/2014/main" id="{B361285D-C3A7-A51E-074D-E142D7DB259F}"/>
                </a:ext>
              </a:extLst>
            </p:cNvPr>
            <p:cNvSpPr>
              <a:spLocks noChangeShapeType="1"/>
            </p:cNvSpPr>
            <p:nvPr/>
          </p:nvSpPr>
          <p:spPr bwMode="auto">
            <a:xfrm flipH="1">
              <a:off x="6457950" y="3952875"/>
              <a:ext cx="1588" cy="26193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89" name="Line 9">
              <a:extLst>
                <a:ext uri="{FF2B5EF4-FFF2-40B4-BE49-F238E27FC236}">
                  <a16:creationId xmlns:a16="http://schemas.microsoft.com/office/drawing/2014/main" id="{73EE97FC-94BE-B401-F467-D9D8A38B8643}"/>
                </a:ext>
              </a:extLst>
            </p:cNvPr>
            <p:cNvSpPr>
              <a:spLocks noChangeShapeType="1"/>
            </p:cNvSpPr>
            <p:nvPr/>
          </p:nvSpPr>
          <p:spPr bwMode="auto">
            <a:xfrm>
              <a:off x="3106738" y="3948113"/>
              <a:ext cx="1587" cy="285750"/>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90" name="Line 10">
              <a:extLst>
                <a:ext uri="{FF2B5EF4-FFF2-40B4-BE49-F238E27FC236}">
                  <a16:creationId xmlns:a16="http://schemas.microsoft.com/office/drawing/2014/main" id="{EE6CE6D5-E8E4-503B-CA3C-FC0D4DD38703}"/>
                </a:ext>
              </a:extLst>
            </p:cNvPr>
            <p:cNvSpPr>
              <a:spLocks noChangeShapeType="1"/>
            </p:cNvSpPr>
            <p:nvPr/>
          </p:nvSpPr>
          <p:spPr bwMode="auto">
            <a:xfrm>
              <a:off x="2001838" y="3949700"/>
              <a:ext cx="1587" cy="279400"/>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91" name="Rectangle 11">
              <a:extLst>
                <a:ext uri="{FF2B5EF4-FFF2-40B4-BE49-F238E27FC236}">
                  <a16:creationId xmlns:a16="http://schemas.microsoft.com/office/drawing/2014/main" id="{9E4A953D-0E5E-6813-2607-E740E27169E2}"/>
                </a:ext>
              </a:extLst>
            </p:cNvPr>
            <p:cNvSpPr>
              <a:spLocks noChangeArrowheads="1"/>
            </p:cNvSpPr>
            <p:nvPr/>
          </p:nvSpPr>
          <p:spPr bwMode="auto">
            <a:xfrm>
              <a:off x="3884613" y="5030788"/>
              <a:ext cx="349250" cy="379412"/>
            </a:xfrm>
            <a:prstGeom prst="rect">
              <a:avLst/>
            </a:prstGeom>
            <a:solidFill>
              <a:srgbClr val="FB9214"/>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7192" name="Rectangle 12">
              <a:extLst>
                <a:ext uri="{FF2B5EF4-FFF2-40B4-BE49-F238E27FC236}">
                  <a16:creationId xmlns:a16="http://schemas.microsoft.com/office/drawing/2014/main" id="{4A53C01C-B511-5161-ECA8-00087B096695}"/>
                </a:ext>
              </a:extLst>
            </p:cNvPr>
            <p:cNvSpPr>
              <a:spLocks noChangeArrowheads="1"/>
            </p:cNvSpPr>
            <p:nvPr/>
          </p:nvSpPr>
          <p:spPr bwMode="auto">
            <a:xfrm>
              <a:off x="2805113" y="4240213"/>
              <a:ext cx="623887" cy="427037"/>
            </a:xfrm>
            <a:prstGeom prst="rect">
              <a:avLst/>
            </a:prstGeom>
            <a:solidFill>
              <a:srgbClr val="FFED24"/>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7193" name="Line 13">
              <a:extLst>
                <a:ext uri="{FF2B5EF4-FFF2-40B4-BE49-F238E27FC236}">
                  <a16:creationId xmlns:a16="http://schemas.microsoft.com/office/drawing/2014/main" id="{144DFB84-FFB9-1E45-30A9-8AF727CF346E}"/>
                </a:ext>
              </a:extLst>
            </p:cNvPr>
            <p:cNvSpPr>
              <a:spLocks noChangeShapeType="1"/>
            </p:cNvSpPr>
            <p:nvPr/>
          </p:nvSpPr>
          <p:spPr bwMode="auto">
            <a:xfrm>
              <a:off x="5322888" y="3052763"/>
              <a:ext cx="1587" cy="106362"/>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94" name="Line 14">
              <a:extLst>
                <a:ext uri="{FF2B5EF4-FFF2-40B4-BE49-F238E27FC236}">
                  <a16:creationId xmlns:a16="http://schemas.microsoft.com/office/drawing/2014/main" id="{A47A320B-11FB-0B0C-4B33-334D8E16555F}"/>
                </a:ext>
              </a:extLst>
            </p:cNvPr>
            <p:cNvSpPr>
              <a:spLocks noChangeShapeType="1"/>
            </p:cNvSpPr>
            <p:nvPr/>
          </p:nvSpPr>
          <p:spPr bwMode="auto">
            <a:xfrm>
              <a:off x="3163888" y="3003550"/>
              <a:ext cx="1587" cy="161925"/>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95" name="Line 15">
              <a:extLst>
                <a:ext uri="{FF2B5EF4-FFF2-40B4-BE49-F238E27FC236}">
                  <a16:creationId xmlns:a16="http://schemas.microsoft.com/office/drawing/2014/main" id="{6D94D0FA-86CE-0968-1D20-E2FF30AC9229}"/>
                </a:ext>
              </a:extLst>
            </p:cNvPr>
            <p:cNvSpPr>
              <a:spLocks noChangeShapeType="1"/>
            </p:cNvSpPr>
            <p:nvPr/>
          </p:nvSpPr>
          <p:spPr bwMode="auto">
            <a:xfrm flipV="1">
              <a:off x="1724025" y="3170238"/>
              <a:ext cx="5334000"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96" name="Line 16">
              <a:extLst>
                <a:ext uri="{FF2B5EF4-FFF2-40B4-BE49-F238E27FC236}">
                  <a16:creationId xmlns:a16="http://schemas.microsoft.com/office/drawing/2014/main" id="{A8A0D00B-D47E-30D9-DE18-3D207B2F6C09}"/>
                </a:ext>
              </a:extLst>
            </p:cNvPr>
            <p:cNvSpPr>
              <a:spLocks noChangeShapeType="1"/>
            </p:cNvSpPr>
            <p:nvPr/>
          </p:nvSpPr>
          <p:spPr bwMode="auto">
            <a:xfrm flipV="1">
              <a:off x="6804025" y="3181350"/>
              <a:ext cx="1588" cy="168275"/>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97" name="Freeform 17">
              <a:extLst>
                <a:ext uri="{FF2B5EF4-FFF2-40B4-BE49-F238E27FC236}">
                  <a16:creationId xmlns:a16="http://schemas.microsoft.com/office/drawing/2014/main" id="{DAB040A8-32D9-8AB3-70B1-5F44FC50111B}"/>
                </a:ext>
              </a:extLst>
            </p:cNvPr>
            <p:cNvSpPr>
              <a:spLocks/>
            </p:cNvSpPr>
            <p:nvPr/>
          </p:nvSpPr>
          <p:spPr bwMode="auto">
            <a:xfrm>
              <a:off x="5964238" y="1639888"/>
              <a:ext cx="1393825" cy="538162"/>
            </a:xfrm>
            <a:custGeom>
              <a:avLst/>
              <a:gdLst>
                <a:gd name="T0" fmla="*/ 0 w 1756"/>
                <a:gd name="T1" fmla="*/ 0 h 677"/>
                <a:gd name="T2" fmla="*/ 0 w 1756"/>
                <a:gd name="T3" fmla="*/ 187674657 h 677"/>
                <a:gd name="T4" fmla="*/ 650200313 w 1756"/>
                <a:gd name="T5" fmla="*/ 187674657 h 677"/>
                <a:gd name="T6" fmla="*/ 652090231 w 1756"/>
                <a:gd name="T7" fmla="*/ 427796659 h 677"/>
                <a:gd name="T8" fmla="*/ 1104458675 w 1756"/>
                <a:gd name="T9" fmla="*/ 427796659 h 677"/>
                <a:gd name="T10" fmla="*/ 1106348594 w 1756"/>
                <a:gd name="T11" fmla="*/ 0 h 677"/>
                <a:gd name="T12" fmla="*/ 0 w 1756"/>
                <a:gd name="T13" fmla="*/ 0 h 67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56" h="677">
                  <a:moveTo>
                    <a:pt x="0" y="0"/>
                  </a:moveTo>
                  <a:lnTo>
                    <a:pt x="0" y="297"/>
                  </a:lnTo>
                  <a:lnTo>
                    <a:pt x="1032" y="297"/>
                  </a:lnTo>
                  <a:lnTo>
                    <a:pt x="1035" y="677"/>
                  </a:lnTo>
                  <a:lnTo>
                    <a:pt x="1753" y="677"/>
                  </a:lnTo>
                  <a:lnTo>
                    <a:pt x="1756" y="0"/>
                  </a:lnTo>
                  <a:lnTo>
                    <a:pt x="0" y="0"/>
                  </a:lnTo>
                  <a:close/>
                </a:path>
              </a:pathLst>
            </a:custGeom>
            <a:solidFill>
              <a:srgbClr val="F8A9FF"/>
            </a:solidFill>
            <a:ln w="20638">
              <a:solidFill>
                <a:srgbClr val="000000"/>
              </a:solidFill>
              <a:prstDash val="solid"/>
              <a:round/>
              <a:headEnd/>
              <a:tailEnd/>
            </a:ln>
          </p:spPr>
          <p:txBody>
            <a:bodyPr/>
            <a:lstStyle/>
            <a:p>
              <a:endParaRPr lang="en-US"/>
            </a:p>
          </p:txBody>
        </p:sp>
        <p:sp>
          <p:nvSpPr>
            <p:cNvPr id="7198" name="Freeform 18">
              <a:extLst>
                <a:ext uri="{FF2B5EF4-FFF2-40B4-BE49-F238E27FC236}">
                  <a16:creationId xmlns:a16="http://schemas.microsoft.com/office/drawing/2014/main" id="{F17F2C6F-0849-56D3-F14D-AF7B0BE926B4}"/>
                </a:ext>
              </a:extLst>
            </p:cNvPr>
            <p:cNvSpPr>
              <a:spLocks/>
            </p:cNvSpPr>
            <p:nvPr/>
          </p:nvSpPr>
          <p:spPr bwMode="auto">
            <a:xfrm>
              <a:off x="5389563" y="1873250"/>
              <a:ext cx="1395412" cy="398463"/>
            </a:xfrm>
            <a:custGeom>
              <a:avLst/>
              <a:gdLst>
                <a:gd name="T0" fmla="*/ 1257456 w 1760"/>
                <a:gd name="T1" fmla="*/ 0 h 500"/>
                <a:gd name="T2" fmla="*/ 0 w 1760"/>
                <a:gd name="T3" fmla="*/ 317545525 h 500"/>
                <a:gd name="T4" fmla="*/ 1106349233 w 1760"/>
                <a:gd name="T5" fmla="*/ 317545525 h 500"/>
                <a:gd name="T6" fmla="*/ 1105720505 w 1760"/>
                <a:gd name="T7" fmla="*/ 0 h 500"/>
                <a:gd name="T8" fmla="*/ 1257456 w 1760"/>
                <a:gd name="T9" fmla="*/ 0 h 5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60" h="500">
                  <a:moveTo>
                    <a:pt x="2" y="0"/>
                  </a:moveTo>
                  <a:lnTo>
                    <a:pt x="0" y="500"/>
                  </a:lnTo>
                  <a:lnTo>
                    <a:pt x="1760" y="500"/>
                  </a:lnTo>
                  <a:lnTo>
                    <a:pt x="1759" y="0"/>
                  </a:lnTo>
                  <a:lnTo>
                    <a:pt x="2" y="0"/>
                  </a:lnTo>
                  <a:close/>
                </a:path>
              </a:pathLst>
            </a:custGeom>
            <a:solidFill>
              <a:srgbClr val="F8A9FF"/>
            </a:solidFill>
            <a:ln w="20638">
              <a:solidFill>
                <a:srgbClr val="000000"/>
              </a:solidFill>
              <a:prstDash val="solid"/>
              <a:round/>
              <a:headEnd/>
              <a:tailEnd/>
            </a:ln>
          </p:spPr>
          <p:txBody>
            <a:bodyPr/>
            <a:lstStyle/>
            <a:p>
              <a:endParaRPr lang="en-US"/>
            </a:p>
          </p:txBody>
        </p:sp>
        <p:sp>
          <p:nvSpPr>
            <p:cNvPr id="7199" name="Rectangle 19">
              <a:extLst>
                <a:ext uri="{FF2B5EF4-FFF2-40B4-BE49-F238E27FC236}">
                  <a16:creationId xmlns:a16="http://schemas.microsoft.com/office/drawing/2014/main" id="{535B2769-A9B0-BD8D-A693-4A620223F328}"/>
                </a:ext>
              </a:extLst>
            </p:cNvPr>
            <p:cNvSpPr>
              <a:spLocks noChangeArrowheads="1"/>
            </p:cNvSpPr>
            <p:nvPr/>
          </p:nvSpPr>
          <p:spPr bwMode="auto">
            <a:xfrm>
              <a:off x="4429125" y="5033963"/>
              <a:ext cx="349250" cy="379412"/>
            </a:xfrm>
            <a:prstGeom prst="rect">
              <a:avLst/>
            </a:prstGeom>
            <a:solidFill>
              <a:srgbClr val="FB9214"/>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7200" name="Rectangle 20">
              <a:extLst>
                <a:ext uri="{FF2B5EF4-FFF2-40B4-BE49-F238E27FC236}">
                  <a16:creationId xmlns:a16="http://schemas.microsoft.com/office/drawing/2014/main" id="{C582EDB6-5CF8-B71D-BCED-231CD115FD0D}"/>
                </a:ext>
              </a:extLst>
            </p:cNvPr>
            <p:cNvSpPr>
              <a:spLocks noChangeArrowheads="1"/>
            </p:cNvSpPr>
            <p:nvPr/>
          </p:nvSpPr>
          <p:spPr bwMode="auto">
            <a:xfrm>
              <a:off x="3932238" y="5092700"/>
              <a:ext cx="426733"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OPER.</a:t>
              </a:r>
              <a:endParaRPr lang="en-US" altLang="en-US" sz="2400" dirty="0"/>
            </a:p>
          </p:txBody>
        </p:sp>
        <p:sp>
          <p:nvSpPr>
            <p:cNvPr id="7201" name="Rectangle 21">
              <a:extLst>
                <a:ext uri="{FF2B5EF4-FFF2-40B4-BE49-F238E27FC236}">
                  <a16:creationId xmlns:a16="http://schemas.microsoft.com/office/drawing/2014/main" id="{7E465B12-2316-41D2-6EBB-C84C9E03DBF1}"/>
                </a:ext>
              </a:extLst>
            </p:cNvPr>
            <p:cNvSpPr>
              <a:spLocks noChangeArrowheads="1"/>
            </p:cNvSpPr>
            <p:nvPr/>
          </p:nvSpPr>
          <p:spPr bwMode="auto">
            <a:xfrm>
              <a:off x="3932238" y="5251450"/>
              <a:ext cx="358151"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DISP.</a:t>
              </a:r>
              <a:endParaRPr lang="en-US" altLang="en-US" sz="2400" dirty="0"/>
            </a:p>
          </p:txBody>
        </p:sp>
        <p:sp>
          <p:nvSpPr>
            <p:cNvPr id="7202" name="Rectangle 22">
              <a:extLst>
                <a:ext uri="{FF2B5EF4-FFF2-40B4-BE49-F238E27FC236}">
                  <a16:creationId xmlns:a16="http://schemas.microsoft.com/office/drawing/2014/main" id="{9CEBF4F7-7FF8-549B-53C7-1CDB92BBC3D1}"/>
                </a:ext>
              </a:extLst>
            </p:cNvPr>
            <p:cNvSpPr>
              <a:spLocks noChangeArrowheads="1"/>
            </p:cNvSpPr>
            <p:nvPr/>
          </p:nvSpPr>
          <p:spPr bwMode="auto">
            <a:xfrm>
              <a:off x="4460875" y="5094288"/>
              <a:ext cx="426733"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OPER.</a:t>
              </a:r>
              <a:endParaRPr lang="en-US" altLang="en-US" sz="2400" dirty="0"/>
            </a:p>
          </p:txBody>
        </p:sp>
        <p:sp>
          <p:nvSpPr>
            <p:cNvPr id="7203" name="Rectangle 23">
              <a:extLst>
                <a:ext uri="{FF2B5EF4-FFF2-40B4-BE49-F238E27FC236}">
                  <a16:creationId xmlns:a16="http://schemas.microsoft.com/office/drawing/2014/main" id="{8AFF6EC1-2BC1-808E-ED08-CFA1CFD5A4BD}"/>
                </a:ext>
              </a:extLst>
            </p:cNvPr>
            <p:cNvSpPr>
              <a:spLocks noChangeArrowheads="1"/>
            </p:cNvSpPr>
            <p:nvPr/>
          </p:nvSpPr>
          <p:spPr bwMode="auto">
            <a:xfrm>
              <a:off x="4460875" y="5256213"/>
              <a:ext cx="358151"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DISP.</a:t>
              </a:r>
              <a:endParaRPr lang="en-US" altLang="en-US" sz="2400" dirty="0"/>
            </a:p>
          </p:txBody>
        </p:sp>
        <p:sp>
          <p:nvSpPr>
            <p:cNvPr id="7204" name="Rectangle 24">
              <a:extLst>
                <a:ext uri="{FF2B5EF4-FFF2-40B4-BE49-F238E27FC236}">
                  <a16:creationId xmlns:a16="http://schemas.microsoft.com/office/drawing/2014/main" id="{A0AD005F-CFCB-2BBA-2F49-08384FC5A97A}"/>
                </a:ext>
              </a:extLst>
            </p:cNvPr>
            <p:cNvSpPr>
              <a:spLocks noChangeArrowheads="1"/>
            </p:cNvSpPr>
            <p:nvPr/>
          </p:nvSpPr>
          <p:spPr bwMode="auto">
            <a:xfrm>
              <a:off x="2335213" y="3378200"/>
              <a:ext cx="563562" cy="395288"/>
            </a:xfrm>
            <a:prstGeom prst="rect">
              <a:avLst/>
            </a:prstGeom>
            <a:solidFill>
              <a:srgbClr val="00E700"/>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7205" name="Rectangle 25">
              <a:extLst>
                <a:ext uri="{FF2B5EF4-FFF2-40B4-BE49-F238E27FC236}">
                  <a16:creationId xmlns:a16="http://schemas.microsoft.com/office/drawing/2014/main" id="{DB6D7C64-BC67-6A16-A4CE-3C5A6ABA7307}"/>
                </a:ext>
              </a:extLst>
            </p:cNvPr>
            <p:cNvSpPr>
              <a:spLocks noChangeArrowheads="1"/>
            </p:cNvSpPr>
            <p:nvPr/>
          </p:nvSpPr>
          <p:spPr bwMode="auto">
            <a:xfrm>
              <a:off x="6519863" y="3368675"/>
              <a:ext cx="565150" cy="396875"/>
            </a:xfrm>
            <a:prstGeom prst="rect">
              <a:avLst/>
            </a:prstGeom>
            <a:solidFill>
              <a:srgbClr val="00E700"/>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7206" name="Rectangle 26">
              <a:extLst>
                <a:ext uri="{FF2B5EF4-FFF2-40B4-BE49-F238E27FC236}">
                  <a16:creationId xmlns:a16="http://schemas.microsoft.com/office/drawing/2014/main" id="{D2C977B4-3527-7907-1BAC-FE6042583B1B}"/>
                </a:ext>
              </a:extLst>
            </p:cNvPr>
            <p:cNvSpPr>
              <a:spLocks noChangeArrowheads="1"/>
            </p:cNvSpPr>
            <p:nvPr/>
          </p:nvSpPr>
          <p:spPr bwMode="auto">
            <a:xfrm>
              <a:off x="2360613" y="3448050"/>
              <a:ext cx="657246"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MAINT'CE</a:t>
              </a:r>
              <a:endParaRPr lang="en-US" altLang="en-US" sz="2400" dirty="0"/>
            </a:p>
          </p:txBody>
        </p:sp>
        <p:sp>
          <p:nvSpPr>
            <p:cNvPr id="7207" name="Rectangle 27">
              <a:extLst>
                <a:ext uri="{FF2B5EF4-FFF2-40B4-BE49-F238E27FC236}">
                  <a16:creationId xmlns:a16="http://schemas.microsoft.com/office/drawing/2014/main" id="{06EA3482-DB60-B07C-38B1-EC716311B830}"/>
                </a:ext>
              </a:extLst>
            </p:cNvPr>
            <p:cNvSpPr>
              <a:spLocks noChangeArrowheads="1"/>
            </p:cNvSpPr>
            <p:nvPr/>
          </p:nvSpPr>
          <p:spPr bwMode="auto">
            <a:xfrm>
              <a:off x="5541963" y="3371850"/>
              <a:ext cx="565150" cy="398463"/>
            </a:xfrm>
            <a:prstGeom prst="rect">
              <a:avLst/>
            </a:prstGeom>
            <a:solidFill>
              <a:srgbClr val="00E700"/>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7208" name="Rectangle 28">
              <a:extLst>
                <a:ext uri="{FF2B5EF4-FFF2-40B4-BE49-F238E27FC236}">
                  <a16:creationId xmlns:a16="http://schemas.microsoft.com/office/drawing/2014/main" id="{94983092-9898-869C-DCBF-808FF62D9B1C}"/>
                </a:ext>
              </a:extLst>
            </p:cNvPr>
            <p:cNvSpPr>
              <a:spLocks noChangeArrowheads="1"/>
            </p:cNvSpPr>
            <p:nvPr/>
          </p:nvSpPr>
          <p:spPr bwMode="auto">
            <a:xfrm>
              <a:off x="6542088" y="3432175"/>
              <a:ext cx="601998" cy="146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rPr>
                <a:t>PRODUCT</a:t>
              </a:r>
              <a:endParaRPr lang="en-US" altLang="en-US" sz="2400" dirty="0"/>
            </a:p>
          </p:txBody>
        </p:sp>
        <p:sp>
          <p:nvSpPr>
            <p:cNvPr id="7209" name="Rectangle 29">
              <a:extLst>
                <a:ext uri="{FF2B5EF4-FFF2-40B4-BE49-F238E27FC236}">
                  <a16:creationId xmlns:a16="http://schemas.microsoft.com/office/drawing/2014/main" id="{F5BAF0B8-74D9-6E3F-8183-4CCD70594292}"/>
                </a:ext>
              </a:extLst>
            </p:cNvPr>
            <p:cNvSpPr>
              <a:spLocks noChangeArrowheads="1"/>
            </p:cNvSpPr>
            <p:nvPr/>
          </p:nvSpPr>
          <p:spPr bwMode="auto">
            <a:xfrm>
              <a:off x="5840413" y="2887663"/>
              <a:ext cx="139700" cy="158750"/>
            </a:xfrm>
            <a:prstGeom prst="rect">
              <a:avLst/>
            </a:prstGeom>
            <a:noFill/>
            <a:ln w="206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7210" name="Rectangle 30">
              <a:extLst>
                <a:ext uri="{FF2B5EF4-FFF2-40B4-BE49-F238E27FC236}">
                  <a16:creationId xmlns:a16="http://schemas.microsoft.com/office/drawing/2014/main" id="{4CAFB1C9-9991-7F58-41BF-8D9F27B4791D}"/>
                </a:ext>
              </a:extLst>
            </p:cNvPr>
            <p:cNvSpPr>
              <a:spLocks noChangeArrowheads="1"/>
            </p:cNvSpPr>
            <p:nvPr/>
          </p:nvSpPr>
          <p:spPr bwMode="auto">
            <a:xfrm>
              <a:off x="2797175" y="2509838"/>
              <a:ext cx="693738" cy="466725"/>
            </a:xfrm>
            <a:prstGeom prst="rect">
              <a:avLst/>
            </a:prstGeom>
            <a:solidFill>
              <a:srgbClr val="00BEF7"/>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7211" name="Rectangle 31">
              <a:extLst>
                <a:ext uri="{FF2B5EF4-FFF2-40B4-BE49-F238E27FC236}">
                  <a16:creationId xmlns:a16="http://schemas.microsoft.com/office/drawing/2014/main" id="{08B048FF-47B6-11AA-4779-691FF6CC4EC3}"/>
                </a:ext>
              </a:extLst>
            </p:cNvPr>
            <p:cNvSpPr>
              <a:spLocks noChangeArrowheads="1"/>
            </p:cNvSpPr>
            <p:nvPr/>
          </p:nvSpPr>
          <p:spPr bwMode="auto">
            <a:xfrm>
              <a:off x="7188200" y="3040063"/>
              <a:ext cx="502936"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OFFICE</a:t>
              </a:r>
              <a:endParaRPr lang="en-US" altLang="en-US" sz="2400" dirty="0"/>
            </a:p>
          </p:txBody>
        </p:sp>
        <p:sp>
          <p:nvSpPr>
            <p:cNvPr id="7212" name="Rectangle 32">
              <a:extLst>
                <a:ext uri="{FF2B5EF4-FFF2-40B4-BE49-F238E27FC236}">
                  <a16:creationId xmlns:a16="http://schemas.microsoft.com/office/drawing/2014/main" id="{FF0F7812-9924-97FA-69FB-DC0EBF73DD08}"/>
                </a:ext>
              </a:extLst>
            </p:cNvPr>
            <p:cNvSpPr>
              <a:spLocks noChangeArrowheads="1"/>
            </p:cNvSpPr>
            <p:nvPr/>
          </p:nvSpPr>
          <p:spPr bwMode="auto">
            <a:xfrm>
              <a:off x="5491163" y="1924050"/>
              <a:ext cx="1356401"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CORP &amp; DIVISIONAL</a:t>
              </a:r>
              <a:endParaRPr lang="en-US" altLang="en-US" sz="2400" dirty="0"/>
            </a:p>
          </p:txBody>
        </p:sp>
        <p:sp>
          <p:nvSpPr>
            <p:cNvPr id="7213" name="Rectangle 33">
              <a:extLst>
                <a:ext uri="{FF2B5EF4-FFF2-40B4-BE49-F238E27FC236}">
                  <a16:creationId xmlns:a16="http://schemas.microsoft.com/office/drawing/2014/main" id="{D1FAE202-7C36-122F-FA6E-9478734B681D}"/>
                </a:ext>
              </a:extLst>
            </p:cNvPr>
            <p:cNvSpPr>
              <a:spLocks noChangeArrowheads="1"/>
            </p:cNvSpPr>
            <p:nvPr/>
          </p:nvSpPr>
          <p:spPr bwMode="auto">
            <a:xfrm>
              <a:off x="7169150" y="3763963"/>
              <a:ext cx="662960"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SITEWIDE</a:t>
              </a:r>
              <a:endParaRPr lang="en-US" altLang="en-US" sz="2400" dirty="0"/>
            </a:p>
          </p:txBody>
        </p:sp>
        <p:sp>
          <p:nvSpPr>
            <p:cNvPr id="7214" name="Line 34">
              <a:extLst>
                <a:ext uri="{FF2B5EF4-FFF2-40B4-BE49-F238E27FC236}">
                  <a16:creationId xmlns:a16="http://schemas.microsoft.com/office/drawing/2014/main" id="{B2B40A79-5A13-C0FB-40FD-65EA04197CCE}"/>
                </a:ext>
              </a:extLst>
            </p:cNvPr>
            <p:cNvSpPr>
              <a:spLocks noChangeShapeType="1"/>
            </p:cNvSpPr>
            <p:nvPr/>
          </p:nvSpPr>
          <p:spPr bwMode="auto">
            <a:xfrm>
              <a:off x="4786313" y="3849688"/>
              <a:ext cx="1587" cy="106362"/>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15" name="Rectangle 35">
              <a:extLst>
                <a:ext uri="{FF2B5EF4-FFF2-40B4-BE49-F238E27FC236}">
                  <a16:creationId xmlns:a16="http://schemas.microsoft.com/office/drawing/2014/main" id="{E8FAB458-B10A-D1E2-CE0F-96078DF4558B}"/>
                </a:ext>
              </a:extLst>
            </p:cNvPr>
            <p:cNvSpPr>
              <a:spLocks noChangeArrowheads="1"/>
            </p:cNvSpPr>
            <p:nvPr/>
          </p:nvSpPr>
          <p:spPr bwMode="auto">
            <a:xfrm>
              <a:off x="2925763" y="2601913"/>
              <a:ext cx="472455"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LOCAL</a:t>
              </a:r>
              <a:endParaRPr lang="en-US" altLang="en-US" sz="2400" dirty="0"/>
            </a:p>
          </p:txBody>
        </p:sp>
        <p:sp>
          <p:nvSpPr>
            <p:cNvPr id="7216" name="Rectangle 36">
              <a:extLst>
                <a:ext uri="{FF2B5EF4-FFF2-40B4-BE49-F238E27FC236}">
                  <a16:creationId xmlns:a16="http://schemas.microsoft.com/office/drawing/2014/main" id="{45A13DFB-9842-9189-0902-311960B4EB0D}"/>
                </a:ext>
              </a:extLst>
            </p:cNvPr>
            <p:cNvSpPr>
              <a:spLocks noChangeArrowheads="1"/>
            </p:cNvSpPr>
            <p:nvPr/>
          </p:nvSpPr>
          <p:spPr bwMode="auto">
            <a:xfrm>
              <a:off x="2832099" y="2760663"/>
              <a:ext cx="708681"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ENG/TECH</a:t>
              </a:r>
              <a:endParaRPr lang="en-US" altLang="en-US" sz="2400" dirty="0"/>
            </a:p>
          </p:txBody>
        </p:sp>
        <p:sp>
          <p:nvSpPr>
            <p:cNvPr id="7217" name="Rectangle 37">
              <a:extLst>
                <a:ext uri="{FF2B5EF4-FFF2-40B4-BE49-F238E27FC236}">
                  <a16:creationId xmlns:a16="http://schemas.microsoft.com/office/drawing/2014/main" id="{A5F03537-6C40-098E-D2DB-4785D389F9C4}"/>
                </a:ext>
              </a:extLst>
            </p:cNvPr>
            <p:cNvSpPr>
              <a:spLocks noChangeArrowheads="1"/>
            </p:cNvSpPr>
            <p:nvPr/>
          </p:nvSpPr>
          <p:spPr bwMode="auto">
            <a:xfrm>
              <a:off x="2481263" y="3609975"/>
              <a:ext cx="304809"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MGT</a:t>
              </a:r>
              <a:endParaRPr lang="en-US" altLang="en-US" sz="2400" dirty="0"/>
            </a:p>
          </p:txBody>
        </p:sp>
        <p:sp>
          <p:nvSpPr>
            <p:cNvPr id="7218" name="Line 38">
              <a:extLst>
                <a:ext uri="{FF2B5EF4-FFF2-40B4-BE49-F238E27FC236}">
                  <a16:creationId xmlns:a16="http://schemas.microsoft.com/office/drawing/2014/main" id="{AE82C827-48A6-4652-2948-E2B1FE6922D8}"/>
                </a:ext>
              </a:extLst>
            </p:cNvPr>
            <p:cNvSpPr>
              <a:spLocks noChangeShapeType="1"/>
            </p:cNvSpPr>
            <p:nvPr/>
          </p:nvSpPr>
          <p:spPr bwMode="auto">
            <a:xfrm flipV="1">
              <a:off x="2647950" y="3178175"/>
              <a:ext cx="1588" cy="190500"/>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19" name="Rectangle 39">
              <a:extLst>
                <a:ext uri="{FF2B5EF4-FFF2-40B4-BE49-F238E27FC236}">
                  <a16:creationId xmlns:a16="http://schemas.microsoft.com/office/drawing/2014/main" id="{46A5CFBD-3F6E-7744-FF58-F36E39377895}"/>
                </a:ext>
              </a:extLst>
            </p:cNvPr>
            <p:cNvSpPr>
              <a:spLocks noChangeArrowheads="1"/>
            </p:cNvSpPr>
            <p:nvPr/>
          </p:nvSpPr>
          <p:spPr bwMode="auto">
            <a:xfrm>
              <a:off x="5586413" y="3440113"/>
              <a:ext cx="601998"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QUALITY</a:t>
              </a:r>
              <a:endParaRPr lang="en-US" altLang="en-US" sz="2400" dirty="0"/>
            </a:p>
          </p:txBody>
        </p:sp>
        <p:sp>
          <p:nvSpPr>
            <p:cNvPr id="7220" name="Rectangle 40">
              <a:extLst>
                <a:ext uri="{FF2B5EF4-FFF2-40B4-BE49-F238E27FC236}">
                  <a16:creationId xmlns:a16="http://schemas.microsoft.com/office/drawing/2014/main" id="{6DA25451-1282-86C9-6800-20CA5C29A531}"/>
                </a:ext>
              </a:extLst>
            </p:cNvPr>
            <p:cNvSpPr>
              <a:spLocks noChangeArrowheads="1"/>
            </p:cNvSpPr>
            <p:nvPr/>
          </p:nvSpPr>
          <p:spPr bwMode="auto">
            <a:xfrm>
              <a:off x="5665788" y="3600450"/>
              <a:ext cx="304809"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MGT</a:t>
              </a:r>
              <a:endParaRPr lang="en-US" altLang="en-US" sz="2400" dirty="0"/>
            </a:p>
          </p:txBody>
        </p:sp>
        <p:sp>
          <p:nvSpPr>
            <p:cNvPr id="7221" name="Rectangle 41">
              <a:extLst>
                <a:ext uri="{FF2B5EF4-FFF2-40B4-BE49-F238E27FC236}">
                  <a16:creationId xmlns:a16="http://schemas.microsoft.com/office/drawing/2014/main" id="{19694165-478E-3DC3-D284-909C08865556}"/>
                </a:ext>
              </a:extLst>
            </p:cNvPr>
            <p:cNvSpPr>
              <a:spLocks noChangeArrowheads="1"/>
            </p:cNvSpPr>
            <p:nvPr/>
          </p:nvSpPr>
          <p:spPr bwMode="auto">
            <a:xfrm>
              <a:off x="6518275" y="3568700"/>
              <a:ext cx="642004" cy="146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rPr>
                <a:t>TRACKING</a:t>
              </a:r>
              <a:endParaRPr lang="en-US" altLang="en-US" sz="2400" dirty="0"/>
            </a:p>
          </p:txBody>
        </p:sp>
        <p:sp>
          <p:nvSpPr>
            <p:cNvPr id="7222" name="Line 42">
              <a:extLst>
                <a:ext uri="{FF2B5EF4-FFF2-40B4-BE49-F238E27FC236}">
                  <a16:creationId xmlns:a16="http://schemas.microsoft.com/office/drawing/2014/main" id="{641F89A6-BA65-E14F-BBF9-B9ED960C8442}"/>
                </a:ext>
              </a:extLst>
            </p:cNvPr>
            <p:cNvSpPr>
              <a:spLocks noChangeShapeType="1"/>
            </p:cNvSpPr>
            <p:nvPr/>
          </p:nvSpPr>
          <p:spPr bwMode="auto">
            <a:xfrm>
              <a:off x="5826125" y="3776663"/>
              <a:ext cx="1588" cy="160337"/>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23" name="Rectangle 43">
              <a:extLst>
                <a:ext uri="{FF2B5EF4-FFF2-40B4-BE49-F238E27FC236}">
                  <a16:creationId xmlns:a16="http://schemas.microsoft.com/office/drawing/2014/main" id="{FA24380F-49ED-1F2A-147E-C6C492602576}"/>
                </a:ext>
              </a:extLst>
            </p:cNvPr>
            <p:cNvSpPr>
              <a:spLocks noChangeArrowheads="1"/>
            </p:cNvSpPr>
            <p:nvPr/>
          </p:nvSpPr>
          <p:spPr bwMode="auto">
            <a:xfrm>
              <a:off x="2849563" y="4252913"/>
              <a:ext cx="598188" cy="146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rPr>
                <a:t>PROCESS</a:t>
              </a:r>
              <a:endParaRPr lang="en-US" altLang="en-US" sz="2400" dirty="0"/>
            </a:p>
          </p:txBody>
        </p:sp>
        <p:sp>
          <p:nvSpPr>
            <p:cNvPr id="7224" name="Rectangle 44">
              <a:extLst>
                <a:ext uri="{FF2B5EF4-FFF2-40B4-BE49-F238E27FC236}">
                  <a16:creationId xmlns:a16="http://schemas.microsoft.com/office/drawing/2014/main" id="{F0B4D6C4-B2AA-DC5D-21AA-6C2B8E7D8F35}"/>
                </a:ext>
              </a:extLst>
            </p:cNvPr>
            <p:cNvSpPr>
              <a:spLocks noChangeArrowheads="1"/>
            </p:cNvSpPr>
            <p:nvPr/>
          </p:nvSpPr>
          <p:spPr bwMode="auto">
            <a:xfrm>
              <a:off x="2895600" y="4527550"/>
              <a:ext cx="455309" cy="146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rPr>
                <a:t>SUPRV.</a:t>
              </a:r>
              <a:endParaRPr lang="en-US" altLang="en-US" sz="2400" dirty="0"/>
            </a:p>
          </p:txBody>
        </p:sp>
        <p:sp>
          <p:nvSpPr>
            <p:cNvPr id="7225" name="Rectangle 45">
              <a:extLst>
                <a:ext uri="{FF2B5EF4-FFF2-40B4-BE49-F238E27FC236}">
                  <a16:creationId xmlns:a16="http://schemas.microsoft.com/office/drawing/2014/main" id="{0C8F1450-B29E-5C2C-B7AD-2563477877C1}"/>
                </a:ext>
              </a:extLst>
            </p:cNvPr>
            <p:cNvSpPr>
              <a:spLocks noChangeArrowheads="1"/>
            </p:cNvSpPr>
            <p:nvPr/>
          </p:nvSpPr>
          <p:spPr bwMode="auto">
            <a:xfrm>
              <a:off x="2895600" y="4383088"/>
              <a:ext cx="447689" cy="146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rPr>
                <a:t>AREA 1</a:t>
              </a:r>
              <a:endParaRPr lang="en-US" altLang="en-US" sz="2400" dirty="0"/>
            </a:p>
          </p:txBody>
        </p:sp>
        <p:sp>
          <p:nvSpPr>
            <p:cNvPr id="7226" name="Line 46">
              <a:extLst>
                <a:ext uri="{FF2B5EF4-FFF2-40B4-BE49-F238E27FC236}">
                  <a16:creationId xmlns:a16="http://schemas.microsoft.com/office/drawing/2014/main" id="{E1082F87-4039-4823-655C-D804B1AA9FC8}"/>
                </a:ext>
              </a:extLst>
            </p:cNvPr>
            <p:cNvSpPr>
              <a:spLocks noChangeShapeType="1"/>
            </p:cNvSpPr>
            <p:nvPr/>
          </p:nvSpPr>
          <p:spPr bwMode="auto">
            <a:xfrm>
              <a:off x="1736725" y="3951288"/>
              <a:ext cx="5283200"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27" name="Line 47">
              <a:extLst>
                <a:ext uri="{FF2B5EF4-FFF2-40B4-BE49-F238E27FC236}">
                  <a16:creationId xmlns:a16="http://schemas.microsoft.com/office/drawing/2014/main" id="{68BB0ECA-829C-0389-F7DD-C3DBB2F1629B}"/>
                </a:ext>
              </a:extLst>
            </p:cNvPr>
            <p:cNvSpPr>
              <a:spLocks noChangeShapeType="1"/>
            </p:cNvSpPr>
            <p:nvPr/>
          </p:nvSpPr>
          <p:spPr bwMode="auto">
            <a:xfrm flipV="1">
              <a:off x="6804025" y="3781425"/>
              <a:ext cx="1588" cy="168275"/>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28" name="Rectangle 48">
              <a:extLst>
                <a:ext uri="{FF2B5EF4-FFF2-40B4-BE49-F238E27FC236}">
                  <a16:creationId xmlns:a16="http://schemas.microsoft.com/office/drawing/2014/main" id="{8FB661BC-0AFA-A7E8-19C3-2EB658104F85}"/>
                </a:ext>
              </a:extLst>
            </p:cNvPr>
            <p:cNvSpPr>
              <a:spLocks noChangeArrowheads="1"/>
            </p:cNvSpPr>
            <p:nvPr/>
          </p:nvSpPr>
          <p:spPr bwMode="auto">
            <a:xfrm>
              <a:off x="7134226" y="3895726"/>
              <a:ext cx="830605"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INDUSTRIAL</a:t>
              </a:r>
              <a:endParaRPr lang="en-US" altLang="en-US" sz="2400" dirty="0"/>
            </a:p>
          </p:txBody>
        </p:sp>
        <p:sp>
          <p:nvSpPr>
            <p:cNvPr id="7229" name="Rectangle 49">
              <a:extLst>
                <a:ext uri="{FF2B5EF4-FFF2-40B4-BE49-F238E27FC236}">
                  <a16:creationId xmlns:a16="http://schemas.microsoft.com/office/drawing/2014/main" id="{42A6ACB7-CCE9-20BC-A529-2FC546E54C4E}"/>
                </a:ext>
              </a:extLst>
            </p:cNvPr>
            <p:cNvSpPr>
              <a:spLocks noChangeArrowheads="1"/>
            </p:cNvSpPr>
            <p:nvPr/>
          </p:nvSpPr>
          <p:spPr bwMode="auto">
            <a:xfrm>
              <a:off x="7318375" y="4027489"/>
              <a:ext cx="281948"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LAN</a:t>
              </a:r>
              <a:endParaRPr lang="en-US" altLang="en-US" sz="2400" dirty="0"/>
            </a:p>
          </p:txBody>
        </p:sp>
        <p:sp>
          <p:nvSpPr>
            <p:cNvPr id="7230" name="Rectangle 50">
              <a:extLst>
                <a:ext uri="{FF2B5EF4-FFF2-40B4-BE49-F238E27FC236}">
                  <a16:creationId xmlns:a16="http://schemas.microsoft.com/office/drawing/2014/main" id="{69B07FFA-CCB0-735A-BC0F-52B033E3701C}"/>
                </a:ext>
              </a:extLst>
            </p:cNvPr>
            <p:cNvSpPr>
              <a:spLocks noChangeArrowheads="1"/>
            </p:cNvSpPr>
            <p:nvPr/>
          </p:nvSpPr>
          <p:spPr bwMode="auto">
            <a:xfrm>
              <a:off x="7288214" y="3203575"/>
              <a:ext cx="281948"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LAN</a:t>
              </a:r>
              <a:endParaRPr lang="en-US" altLang="en-US" sz="2400" dirty="0"/>
            </a:p>
          </p:txBody>
        </p:sp>
        <p:sp>
          <p:nvSpPr>
            <p:cNvPr id="7231" name="Rectangle 51">
              <a:extLst>
                <a:ext uri="{FF2B5EF4-FFF2-40B4-BE49-F238E27FC236}">
                  <a16:creationId xmlns:a16="http://schemas.microsoft.com/office/drawing/2014/main" id="{D323AF14-0B26-5AF1-BE26-A4CBA0756AC2}"/>
                </a:ext>
              </a:extLst>
            </p:cNvPr>
            <p:cNvSpPr>
              <a:spLocks noChangeArrowheads="1"/>
            </p:cNvSpPr>
            <p:nvPr/>
          </p:nvSpPr>
          <p:spPr bwMode="auto">
            <a:xfrm>
              <a:off x="5878513" y="2913063"/>
              <a:ext cx="99063"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R</a:t>
              </a:r>
              <a:endParaRPr lang="en-US" altLang="en-US" sz="2400" dirty="0"/>
            </a:p>
          </p:txBody>
        </p:sp>
        <p:sp>
          <p:nvSpPr>
            <p:cNvPr id="7232" name="Rectangle 52">
              <a:extLst>
                <a:ext uri="{FF2B5EF4-FFF2-40B4-BE49-F238E27FC236}">
                  <a16:creationId xmlns:a16="http://schemas.microsoft.com/office/drawing/2014/main" id="{144CA74C-DCBD-701C-8AC3-0D5AF8A1C927}"/>
                </a:ext>
              </a:extLst>
            </p:cNvPr>
            <p:cNvSpPr>
              <a:spLocks noChangeArrowheads="1"/>
            </p:cNvSpPr>
            <p:nvPr/>
          </p:nvSpPr>
          <p:spPr bwMode="auto">
            <a:xfrm>
              <a:off x="6354763" y="2603500"/>
              <a:ext cx="358151"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WIDE</a:t>
              </a:r>
              <a:endParaRPr lang="en-US" altLang="en-US" sz="2400" dirty="0"/>
            </a:p>
          </p:txBody>
        </p:sp>
        <p:sp>
          <p:nvSpPr>
            <p:cNvPr id="7233" name="Rectangle 53">
              <a:extLst>
                <a:ext uri="{FF2B5EF4-FFF2-40B4-BE49-F238E27FC236}">
                  <a16:creationId xmlns:a16="http://schemas.microsoft.com/office/drawing/2014/main" id="{40F544E9-75A7-25D8-8D5F-94421B24EE14}"/>
                </a:ext>
              </a:extLst>
            </p:cNvPr>
            <p:cNvSpPr>
              <a:spLocks noChangeArrowheads="1"/>
            </p:cNvSpPr>
            <p:nvPr/>
          </p:nvSpPr>
          <p:spPr bwMode="auto">
            <a:xfrm>
              <a:off x="6248400" y="2717800"/>
              <a:ext cx="388632"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AREA</a:t>
              </a:r>
              <a:endParaRPr lang="en-US" altLang="en-US" sz="2400" dirty="0"/>
            </a:p>
          </p:txBody>
        </p:sp>
        <p:sp>
          <p:nvSpPr>
            <p:cNvPr id="7234" name="Rectangle 54">
              <a:extLst>
                <a:ext uri="{FF2B5EF4-FFF2-40B4-BE49-F238E27FC236}">
                  <a16:creationId xmlns:a16="http://schemas.microsoft.com/office/drawing/2014/main" id="{6CE9AD1E-73EE-50F5-9E22-0DBC2700E592}"/>
                </a:ext>
              </a:extLst>
            </p:cNvPr>
            <p:cNvSpPr>
              <a:spLocks noChangeArrowheads="1"/>
            </p:cNvSpPr>
            <p:nvPr/>
          </p:nvSpPr>
          <p:spPr bwMode="auto">
            <a:xfrm>
              <a:off x="6170613" y="2857500"/>
              <a:ext cx="708681"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NETWORK</a:t>
              </a:r>
              <a:endParaRPr lang="en-US" altLang="en-US" sz="2400" dirty="0"/>
            </a:p>
          </p:txBody>
        </p:sp>
        <p:sp>
          <p:nvSpPr>
            <p:cNvPr id="7235" name="Rectangle 55">
              <a:extLst>
                <a:ext uri="{FF2B5EF4-FFF2-40B4-BE49-F238E27FC236}">
                  <a16:creationId xmlns:a16="http://schemas.microsoft.com/office/drawing/2014/main" id="{74873CCC-B0E8-1207-1ED6-4A4E3D7F6801}"/>
                </a:ext>
              </a:extLst>
            </p:cNvPr>
            <p:cNvSpPr>
              <a:spLocks noChangeArrowheads="1"/>
            </p:cNvSpPr>
            <p:nvPr/>
          </p:nvSpPr>
          <p:spPr bwMode="auto">
            <a:xfrm>
              <a:off x="6040438" y="1681163"/>
              <a:ext cx="1356401"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CORP &amp; DIVISIONAL</a:t>
              </a:r>
              <a:endParaRPr lang="en-US" altLang="en-US" sz="2400" dirty="0"/>
            </a:p>
          </p:txBody>
        </p:sp>
        <p:sp>
          <p:nvSpPr>
            <p:cNvPr id="7236" name="Rectangle 56">
              <a:extLst>
                <a:ext uri="{FF2B5EF4-FFF2-40B4-BE49-F238E27FC236}">
                  <a16:creationId xmlns:a16="http://schemas.microsoft.com/office/drawing/2014/main" id="{A8F740C1-5603-E7A1-0654-68E5DB792D51}"/>
                </a:ext>
              </a:extLst>
            </p:cNvPr>
            <p:cNvSpPr>
              <a:spLocks noChangeArrowheads="1"/>
            </p:cNvSpPr>
            <p:nvPr/>
          </p:nvSpPr>
          <p:spPr bwMode="auto">
            <a:xfrm>
              <a:off x="3516313" y="5707063"/>
              <a:ext cx="188912" cy="201612"/>
            </a:xfrm>
            <a:prstGeom prst="rect">
              <a:avLst/>
            </a:prstGeom>
            <a:solidFill>
              <a:srgbClr val="F32D3B"/>
            </a:solidFill>
            <a:ln w="20638">
              <a:solidFill>
                <a:srgbClr val="F32D3B"/>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7237" name="Rectangle 57">
              <a:extLst>
                <a:ext uri="{FF2B5EF4-FFF2-40B4-BE49-F238E27FC236}">
                  <a16:creationId xmlns:a16="http://schemas.microsoft.com/office/drawing/2014/main" id="{012C9AD2-0C23-8A42-7F37-B9C18F367725}"/>
                </a:ext>
              </a:extLst>
            </p:cNvPr>
            <p:cNvSpPr>
              <a:spLocks noChangeArrowheads="1"/>
            </p:cNvSpPr>
            <p:nvPr/>
          </p:nvSpPr>
          <p:spPr bwMode="auto">
            <a:xfrm>
              <a:off x="4143375" y="5707063"/>
              <a:ext cx="190500" cy="201612"/>
            </a:xfrm>
            <a:prstGeom prst="rect">
              <a:avLst/>
            </a:prstGeom>
            <a:solidFill>
              <a:srgbClr val="F32D3B"/>
            </a:solidFill>
            <a:ln w="20638">
              <a:solidFill>
                <a:srgbClr val="F32D3B"/>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7238" name="Rectangle 58">
              <a:extLst>
                <a:ext uri="{FF2B5EF4-FFF2-40B4-BE49-F238E27FC236}">
                  <a16:creationId xmlns:a16="http://schemas.microsoft.com/office/drawing/2014/main" id="{34DC69F2-FFF2-965E-B6CD-737D3A62C736}"/>
                </a:ext>
              </a:extLst>
            </p:cNvPr>
            <p:cNvSpPr>
              <a:spLocks noChangeArrowheads="1"/>
            </p:cNvSpPr>
            <p:nvPr/>
          </p:nvSpPr>
          <p:spPr bwMode="auto">
            <a:xfrm>
              <a:off x="4462463" y="5707063"/>
              <a:ext cx="190500" cy="201612"/>
            </a:xfrm>
            <a:prstGeom prst="rect">
              <a:avLst/>
            </a:prstGeom>
            <a:solidFill>
              <a:srgbClr val="F32D3B"/>
            </a:solidFill>
            <a:ln w="20638">
              <a:solidFill>
                <a:srgbClr val="F32D3B"/>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7239" name="Rectangle 59">
              <a:extLst>
                <a:ext uri="{FF2B5EF4-FFF2-40B4-BE49-F238E27FC236}">
                  <a16:creationId xmlns:a16="http://schemas.microsoft.com/office/drawing/2014/main" id="{D5C5D579-4FF7-E850-4ECC-7B58E5921A18}"/>
                </a:ext>
              </a:extLst>
            </p:cNvPr>
            <p:cNvSpPr>
              <a:spLocks noChangeArrowheads="1"/>
            </p:cNvSpPr>
            <p:nvPr/>
          </p:nvSpPr>
          <p:spPr bwMode="auto">
            <a:xfrm>
              <a:off x="2976563" y="6003925"/>
              <a:ext cx="3509116" cy="146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rPr>
                <a:t>CONTROLLERS, PLC'S, DATA ACQUISITION DEVICES, ETC.</a:t>
              </a:r>
              <a:endParaRPr lang="en-US" altLang="en-US" sz="2400" dirty="0"/>
            </a:p>
          </p:txBody>
        </p:sp>
        <p:sp>
          <p:nvSpPr>
            <p:cNvPr id="7240" name="Rectangle 60">
              <a:extLst>
                <a:ext uri="{FF2B5EF4-FFF2-40B4-BE49-F238E27FC236}">
                  <a16:creationId xmlns:a16="http://schemas.microsoft.com/office/drawing/2014/main" id="{24C47061-B1C8-6FD7-F9BD-BB9C225A96CA}"/>
                </a:ext>
              </a:extLst>
            </p:cNvPr>
            <p:cNvSpPr>
              <a:spLocks noChangeArrowheads="1"/>
            </p:cNvSpPr>
            <p:nvPr/>
          </p:nvSpPr>
          <p:spPr bwMode="auto">
            <a:xfrm>
              <a:off x="5516563" y="5165725"/>
              <a:ext cx="990631"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PROPRIETARY</a:t>
              </a:r>
              <a:endParaRPr lang="en-US" altLang="en-US" sz="2400" dirty="0"/>
            </a:p>
          </p:txBody>
        </p:sp>
        <p:sp>
          <p:nvSpPr>
            <p:cNvPr id="7241" name="Rectangle 61">
              <a:extLst>
                <a:ext uri="{FF2B5EF4-FFF2-40B4-BE49-F238E27FC236}">
                  <a16:creationId xmlns:a16="http://schemas.microsoft.com/office/drawing/2014/main" id="{DDD74AA8-1BE6-2E91-43EF-B9F11FAFA893}"/>
                </a:ext>
              </a:extLst>
            </p:cNvPr>
            <p:cNvSpPr>
              <a:spLocks noChangeArrowheads="1"/>
            </p:cNvSpPr>
            <p:nvPr/>
          </p:nvSpPr>
          <p:spPr bwMode="auto">
            <a:xfrm>
              <a:off x="5624513" y="5327649"/>
              <a:ext cx="937288"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DCS AND PLC</a:t>
              </a:r>
              <a:endParaRPr lang="en-US" altLang="en-US" sz="2400" dirty="0"/>
            </a:p>
          </p:txBody>
        </p:sp>
        <p:sp>
          <p:nvSpPr>
            <p:cNvPr id="7242" name="Rectangle 62">
              <a:extLst>
                <a:ext uri="{FF2B5EF4-FFF2-40B4-BE49-F238E27FC236}">
                  <a16:creationId xmlns:a16="http://schemas.microsoft.com/office/drawing/2014/main" id="{893BB1F9-7EC4-636E-22C0-3FC44B67310D}"/>
                </a:ext>
              </a:extLst>
            </p:cNvPr>
            <p:cNvSpPr>
              <a:spLocks noChangeArrowheads="1"/>
            </p:cNvSpPr>
            <p:nvPr/>
          </p:nvSpPr>
          <p:spPr bwMode="auto">
            <a:xfrm>
              <a:off x="3833813" y="5707063"/>
              <a:ext cx="192087" cy="201612"/>
            </a:xfrm>
            <a:prstGeom prst="rect">
              <a:avLst/>
            </a:prstGeom>
            <a:solidFill>
              <a:srgbClr val="F32D3B"/>
            </a:solidFill>
            <a:ln w="20638">
              <a:solidFill>
                <a:srgbClr val="F32D3B"/>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7243" name="Line 63">
              <a:extLst>
                <a:ext uri="{FF2B5EF4-FFF2-40B4-BE49-F238E27FC236}">
                  <a16:creationId xmlns:a16="http://schemas.microsoft.com/office/drawing/2014/main" id="{ECC3DCBC-D2B4-1C28-2720-F1EE9B39D69E}"/>
                </a:ext>
              </a:extLst>
            </p:cNvPr>
            <p:cNvSpPr>
              <a:spLocks noChangeShapeType="1"/>
            </p:cNvSpPr>
            <p:nvPr/>
          </p:nvSpPr>
          <p:spPr bwMode="auto">
            <a:xfrm flipH="1">
              <a:off x="3789363" y="4824413"/>
              <a:ext cx="955675" cy="1587"/>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44" name="Line 64">
              <a:extLst>
                <a:ext uri="{FF2B5EF4-FFF2-40B4-BE49-F238E27FC236}">
                  <a16:creationId xmlns:a16="http://schemas.microsoft.com/office/drawing/2014/main" id="{338A0111-C95D-43D5-13FF-69133FFF3E2E}"/>
                </a:ext>
              </a:extLst>
            </p:cNvPr>
            <p:cNvSpPr>
              <a:spLocks noChangeShapeType="1"/>
            </p:cNvSpPr>
            <p:nvPr/>
          </p:nvSpPr>
          <p:spPr bwMode="auto">
            <a:xfrm>
              <a:off x="3405188" y="5548313"/>
              <a:ext cx="1873250" cy="1587"/>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45" name="Line 65">
              <a:extLst>
                <a:ext uri="{FF2B5EF4-FFF2-40B4-BE49-F238E27FC236}">
                  <a16:creationId xmlns:a16="http://schemas.microsoft.com/office/drawing/2014/main" id="{A6C2E3A6-153C-1716-3ADF-F777B3FC9B4C}"/>
                </a:ext>
              </a:extLst>
            </p:cNvPr>
            <p:cNvSpPr>
              <a:spLocks noChangeShapeType="1"/>
            </p:cNvSpPr>
            <p:nvPr/>
          </p:nvSpPr>
          <p:spPr bwMode="auto">
            <a:xfrm flipH="1">
              <a:off x="3362325" y="4899025"/>
              <a:ext cx="327025" cy="508000"/>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46" name="Freeform 66">
              <a:extLst>
                <a:ext uri="{FF2B5EF4-FFF2-40B4-BE49-F238E27FC236}">
                  <a16:creationId xmlns:a16="http://schemas.microsoft.com/office/drawing/2014/main" id="{896D1271-861A-3770-C02F-F0F6C8FB2702}"/>
                </a:ext>
              </a:extLst>
            </p:cNvPr>
            <p:cNvSpPr>
              <a:spLocks/>
            </p:cNvSpPr>
            <p:nvPr/>
          </p:nvSpPr>
          <p:spPr bwMode="auto">
            <a:xfrm>
              <a:off x="3333750" y="5408613"/>
              <a:ext cx="82550" cy="139700"/>
            </a:xfrm>
            <a:custGeom>
              <a:avLst/>
              <a:gdLst>
                <a:gd name="T0" fmla="*/ 19407817 w 106"/>
                <a:gd name="T1" fmla="*/ 0 h 176"/>
                <a:gd name="T2" fmla="*/ 18194487 w 106"/>
                <a:gd name="T3" fmla="*/ 3780631 h 176"/>
                <a:gd name="T4" fmla="*/ 15768608 w 106"/>
                <a:gd name="T5" fmla="*/ 6930231 h 176"/>
                <a:gd name="T6" fmla="*/ 15161943 w 106"/>
                <a:gd name="T7" fmla="*/ 8190706 h 176"/>
                <a:gd name="T8" fmla="*/ 12129399 w 106"/>
                <a:gd name="T9" fmla="*/ 10710863 h 176"/>
                <a:gd name="T10" fmla="*/ 10310183 w 106"/>
                <a:gd name="T11" fmla="*/ 12600781 h 176"/>
                <a:gd name="T12" fmla="*/ 9097633 w 106"/>
                <a:gd name="T13" fmla="*/ 15120938 h 176"/>
                <a:gd name="T14" fmla="*/ 6671753 w 106"/>
                <a:gd name="T15" fmla="*/ 17641094 h 176"/>
                <a:gd name="T16" fmla="*/ 6671753 w 106"/>
                <a:gd name="T17" fmla="*/ 21421725 h 176"/>
                <a:gd name="T18" fmla="*/ 6065089 w 106"/>
                <a:gd name="T19" fmla="*/ 24571325 h 176"/>
                <a:gd name="T20" fmla="*/ 3639209 w 106"/>
                <a:gd name="T21" fmla="*/ 27091481 h 176"/>
                <a:gd name="T22" fmla="*/ 1819215 w 106"/>
                <a:gd name="T23" fmla="*/ 30241875 h 176"/>
                <a:gd name="T24" fmla="*/ 1213329 w 106"/>
                <a:gd name="T25" fmla="*/ 32762031 h 176"/>
                <a:gd name="T26" fmla="*/ 1213329 w 106"/>
                <a:gd name="T27" fmla="*/ 36542663 h 176"/>
                <a:gd name="T28" fmla="*/ 1213329 w 106"/>
                <a:gd name="T29" fmla="*/ 39692263 h 176"/>
                <a:gd name="T30" fmla="*/ 1213329 w 106"/>
                <a:gd name="T31" fmla="*/ 42842656 h 176"/>
                <a:gd name="T32" fmla="*/ 1213329 w 106"/>
                <a:gd name="T33" fmla="*/ 45362813 h 176"/>
                <a:gd name="T34" fmla="*/ 1213329 w 106"/>
                <a:gd name="T35" fmla="*/ 49772888 h 176"/>
                <a:gd name="T36" fmla="*/ 1213329 w 106"/>
                <a:gd name="T37" fmla="*/ 52923281 h 176"/>
                <a:gd name="T38" fmla="*/ 0 w 106"/>
                <a:gd name="T39" fmla="*/ 54813200 h 176"/>
                <a:gd name="T40" fmla="*/ 1213329 w 106"/>
                <a:gd name="T41" fmla="*/ 58593831 h 176"/>
                <a:gd name="T42" fmla="*/ 1213329 w 106"/>
                <a:gd name="T43" fmla="*/ 63003906 h 176"/>
                <a:gd name="T44" fmla="*/ 1213329 w 106"/>
                <a:gd name="T45" fmla="*/ 66154300 h 176"/>
                <a:gd name="T46" fmla="*/ 1819215 w 106"/>
                <a:gd name="T47" fmla="*/ 68674456 h 176"/>
                <a:gd name="T48" fmla="*/ 3639209 w 106"/>
                <a:gd name="T49" fmla="*/ 71824850 h 176"/>
                <a:gd name="T50" fmla="*/ 4245095 w 106"/>
                <a:gd name="T51" fmla="*/ 74345006 h 176"/>
                <a:gd name="T52" fmla="*/ 6065089 w 106"/>
                <a:gd name="T53" fmla="*/ 77494606 h 176"/>
                <a:gd name="T54" fmla="*/ 6671753 w 106"/>
                <a:gd name="T55" fmla="*/ 80014763 h 176"/>
                <a:gd name="T56" fmla="*/ 7884304 w 106"/>
                <a:gd name="T57" fmla="*/ 82534919 h 176"/>
                <a:gd name="T58" fmla="*/ 10310183 w 106"/>
                <a:gd name="T59" fmla="*/ 85685313 h 176"/>
                <a:gd name="T60" fmla="*/ 11523513 w 106"/>
                <a:gd name="T61" fmla="*/ 87575231 h 176"/>
                <a:gd name="T62" fmla="*/ 14556057 w 106"/>
                <a:gd name="T63" fmla="*/ 90725625 h 176"/>
                <a:gd name="T64" fmla="*/ 16981937 w 106"/>
                <a:gd name="T65" fmla="*/ 92615544 h 176"/>
                <a:gd name="T66" fmla="*/ 18801152 w 106"/>
                <a:gd name="T67" fmla="*/ 93876019 h 176"/>
                <a:gd name="T68" fmla="*/ 20014481 w 106"/>
                <a:gd name="T69" fmla="*/ 97655856 h 176"/>
                <a:gd name="T70" fmla="*/ 23046247 w 106"/>
                <a:gd name="T71" fmla="*/ 99546569 h 176"/>
                <a:gd name="T72" fmla="*/ 24866241 w 106"/>
                <a:gd name="T73" fmla="*/ 100176013 h 176"/>
                <a:gd name="T74" fmla="*/ 27292120 w 106"/>
                <a:gd name="T75" fmla="*/ 101436488 h 176"/>
                <a:gd name="T76" fmla="*/ 30324665 w 106"/>
                <a:gd name="T77" fmla="*/ 104586881 h 176"/>
                <a:gd name="T78" fmla="*/ 32143880 w 106"/>
                <a:gd name="T79" fmla="*/ 105846563 h 176"/>
                <a:gd name="T80" fmla="*/ 34569759 w 106"/>
                <a:gd name="T81" fmla="*/ 106476800 h 176"/>
                <a:gd name="T82" fmla="*/ 36995639 w 106"/>
                <a:gd name="T83" fmla="*/ 107736481 h 176"/>
                <a:gd name="T84" fmla="*/ 41241513 w 106"/>
                <a:gd name="T85" fmla="*/ 107736481 h 176"/>
                <a:gd name="T86" fmla="*/ 43667392 w 106"/>
                <a:gd name="T87" fmla="*/ 108366719 h 176"/>
                <a:gd name="T88" fmla="*/ 46093272 w 106"/>
                <a:gd name="T89" fmla="*/ 108366719 h 176"/>
                <a:gd name="T90" fmla="*/ 49125817 w 106"/>
                <a:gd name="T91" fmla="*/ 110886875 h 176"/>
                <a:gd name="T92" fmla="*/ 52764247 w 106"/>
                <a:gd name="T93" fmla="*/ 110886875 h 176"/>
                <a:gd name="T94" fmla="*/ 54584241 w 106"/>
                <a:gd name="T95" fmla="*/ 108366719 h 176"/>
                <a:gd name="T96" fmla="*/ 58222671 w 106"/>
                <a:gd name="T97" fmla="*/ 110886875 h 176"/>
                <a:gd name="T98" fmla="*/ 60648550 w 106"/>
                <a:gd name="T99" fmla="*/ 110886875 h 176"/>
                <a:gd name="T100" fmla="*/ 63681095 w 106"/>
                <a:gd name="T101" fmla="*/ 108366719 h 176"/>
                <a:gd name="T102" fmla="*/ 64287759 w 106"/>
                <a:gd name="T103" fmla="*/ 108366719 h 17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06" h="176">
                  <a:moveTo>
                    <a:pt x="32" y="0"/>
                  </a:moveTo>
                  <a:lnTo>
                    <a:pt x="30" y="6"/>
                  </a:lnTo>
                  <a:lnTo>
                    <a:pt x="26" y="11"/>
                  </a:lnTo>
                  <a:lnTo>
                    <a:pt x="25" y="13"/>
                  </a:lnTo>
                  <a:lnTo>
                    <a:pt x="20" y="17"/>
                  </a:lnTo>
                  <a:lnTo>
                    <a:pt x="17" y="20"/>
                  </a:lnTo>
                  <a:lnTo>
                    <a:pt x="15" y="24"/>
                  </a:lnTo>
                  <a:lnTo>
                    <a:pt x="11" y="28"/>
                  </a:lnTo>
                  <a:lnTo>
                    <a:pt x="11" y="34"/>
                  </a:lnTo>
                  <a:lnTo>
                    <a:pt x="10" y="39"/>
                  </a:lnTo>
                  <a:lnTo>
                    <a:pt x="6" y="43"/>
                  </a:lnTo>
                  <a:lnTo>
                    <a:pt x="3" y="48"/>
                  </a:lnTo>
                  <a:lnTo>
                    <a:pt x="2" y="52"/>
                  </a:lnTo>
                  <a:lnTo>
                    <a:pt x="2" y="58"/>
                  </a:lnTo>
                  <a:lnTo>
                    <a:pt x="2" y="63"/>
                  </a:lnTo>
                  <a:lnTo>
                    <a:pt x="2" y="68"/>
                  </a:lnTo>
                  <a:lnTo>
                    <a:pt x="2" y="72"/>
                  </a:lnTo>
                  <a:lnTo>
                    <a:pt x="2" y="79"/>
                  </a:lnTo>
                  <a:lnTo>
                    <a:pt x="2" y="84"/>
                  </a:lnTo>
                  <a:lnTo>
                    <a:pt x="0" y="87"/>
                  </a:lnTo>
                  <a:lnTo>
                    <a:pt x="2" y="93"/>
                  </a:lnTo>
                  <a:lnTo>
                    <a:pt x="2" y="100"/>
                  </a:lnTo>
                  <a:lnTo>
                    <a:pt x="2" y="105"/>
                  </a:lnTo>
                  <a:lnTo>
                    <a:pt x="3" y="109"/>
                  </a:lnTo>
                  <a:lnTo>
                    <a:pt x="6" y="114"/>
                  </a:lnTo>
                  <a:lnTo>
                    <a:pt x="7" y="118"/>
                  </a:lnTo>
                  <a:lnTo>
                    <a:pt x="10" y="123"/>
                  </a:lnTo>
                  <a:lnTo>
                    <a:pt x="11" y="127"/>
                  </a:lnTo>
                  <a:lnTo>
                    <a:pt x="13" y="131"/>
                  </a:lnTo>
                  <a:lnTo>
                    <a:pt x="17" y="136"/>
                  </a:lnTo>
                  <a:lnTo>
                    <a:pt x="19" y="139"/>
                  </a:lnTo>
                  <a:lnTo>
                    <a:pt x="24" y="144"/>
                  </a:lnTo>
                  <a:lnTo>
                    <a:pt x="28" y="147"/>
                  </a:lnTo>
                  <a:lnTo>
                    <a:pt x="31" y="149"/>
                  </a:lnTo>
                  <a:lnTo>
                    <a:pt x="33" y="155"/>
                  </a:lnTo>
                  <a:lnTo>
                    <a:pt x="38" y="158"/>
                  </a:lnTo>
                  <a:lnTo>
                    <a:pt x="41" y="159"/>
                  </a:lnTo>
                  <a:lnTo>
                    <a:pt x="45" y="161"/>
                  </a:lnTo>
                  <a:lnTo>
                    <a:pt x="50" y="166"/>
                  </a:lnTo>
                  <a:lnTo>
                    <a:pt x="53" y="168"/>
                  </a:lnTo>
                  <a:lnTo>
                    <a:pt x="57" y="169"/>
                  </a:lnTo>
                  <a:lnTo>
                    <a:pt x="61" y="171"/>
                  </a:lnTo>
                  <a:lnTo>
                    <a:pt x="68" y="171"/>
                  </a:lnTo>
                  <a:lnTo>
                    <a:pt x="72" y="172"/>
                  </a:lnTo>
                  <a:lnTo>
                    <a:pt x="76" y="172"/>
                  </a:lnTo>
                  <a:lnTo>
                    <a:pt x="81" y="176"/>
                  </a:lnTo>
                  <a:lnTo>
                    <a:pt x="87" y="176"/>
                  </a:lnTo>
                  <a:lnTo>
                    <a:pt x="90" y="172"/>
                  </a:lnTo>
                  <a:lnTo>
                    <a:pt x="96" y="176"/>
                  </a:lnTo>
                  <a:lnTo>
                    <a:pt x="100" y="176"/>
                  </a:lnTo>
                  <a:lnTo>
                    <a:pt x="105" y="172"/>
                  </a:lnTo>
                  <a:lnTo>
                    <a:pt x="106" y="172"/>
                  </a:lnTo>
                </a:path>
              </a:pathLst>
            </a:custGeom>
            <a:noFill/>
            <a:ln w="206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47" name="Line 67">
              <a:extLst>
                <a:ext uri="{FF2B5EF4-FFF2-40B4-BE49-F238E27FC236}">
                  <a16:creationId xmlns:a16="http://schemas.microsoft.com/office/drawing/2014/main" id="{23EAA386-33D6-0021-29FD-0F02BF704AF5}"/>
                </a:ext>
              </a:extLst>
            </p:cNvPr>
            <p:cNvSpPr>
              <a:spLocks noChangeShapeType="1"/>
            </p:cNvSpPr>
            <p:nvPr/>
          </p:nvSpPr>
          <p:spPr bwMode="auto">
            <a:xfrm flipV="1">
              <a:off x="3616325" y="5553075"/>
              <a:ext cx="1588" cy="138113"/>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48" name="Line 68">
              <a:extLst>
                <a:ext uri="{FF2B5EF4-FFF2-40B4-BE49-F238E27FC236}">
                  <a16:creationId xmlns:a16="http://schemas.microsoft.com/office/drawing/2014/main" id="{E030F0E2-FDAB-B877-9AD5-1B7CB7534180}"/>
                </a:ext>
              </a:extLst>
            </p:cNvPr>
            <p:cNvSpPr>
              <a:spLocks noChangeShapeType="1"/>
            </p:cNvSpPr>
            <p:nvPr/>
          </p:nvSpPr>
          <p:spPr bwMode="auto">
            <a:xfrm flipV="1">
              <a:off x="4243388" y="5545138"/>
              <a:ext cx="1587" cy="149225"/>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49" name="Line 69">
              <a:extLst>
                <a:ext uri="{FF2B5EF4-FFF2-40B4-BE49-F238E27FC236}">
                  <a16:creationId xmlns:a16="http://schemas.microsoft.com/office/drawing/2014/main" id="{7B4E77B4-93B0-2F7A-F47D-6E0D6E579452}"/>
                </a:ext>
              </a:extLst>
            </p:cNvPr>
            <p:cNvSpPr>
              <a:spLocks noChangeShapeType="1"/>
            </p:cNvSpPr>
            <p:nvPr/>
          </p:nvSpPr>
          <p:spPr bwMode="auto">
            <a:xfrm flipV="1">
              <a:off x="4557713" y="5543550"/>
              <a:ext cx="1587" cy="146050"/>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50" name="Line 70">
              <a:extLst>
                <a:ext uri="{FF2B5EF4-FFF2-40B4-BE49-F238E27FC236}">
                  <a16:creationId xmlns:a16="http://schemas.microsoft.com/office/drawing/2014/main" id="{F650B88C-3BB1-19C6-7C90-4D521B57B3DB}"/>
                </a:ext>
              </a:extLst>
            </p:cNvPr>
            <p:cNvSpPr>
              <a:spLocks noChangeShapeType="1"/>
            </p:cNvSpPr>
            <p:nvPr/>
          </p:nvSpPr>
          <p:spPr bwMode="auto">
            <a:xfrm flipV="1">
              <a:off x="4044950" y="4822825"/>
              <a:ext cx="1588" cy="19843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51" name="Line 71">
              <a:extLst>
                <a:ext uri="{FF2B5EF4-FFF2-40B4-BE49-F238E27FC236}">
                  <a16:creationId xmlns:a16="http://schemas.microsoft.com/office/drawing/2014/main" id="{56D034CB-4546-3F11-5992-CD6E17E2ACBF}"/>
                </a:ext>
              </a:extLst>
            </p:cNvPr>
            <p:cNvSpPr>
              <a:spLocks noChangeShapeType="1"/>
            </p:cNvSpPr>
            <p:nvPr/>
          </p:nvSpPr>
          <p:spPr bwMode="auto">
            <a:xfrm flipV="1">
              <a:off x="4568825" y="4832350"/>
              <a:ext cx="1588" cy="184150"/>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52" name="Line 72">
              <a:extLst>
                <a:ext uri="{FF2B5EF4-FFF2-40B4-BE49-F238E27FC236}">
                  <a16:creationId xmlns:a16="http://schemas.microsoft.com/office/drawing/2014/main" id="{92C55F12-DB17-ADCA-EEF1-F83176967E0E}"/>
                </a:ext>
              </a:extLst>
            </p:cNvPr>
            <p:cNvSpPr>
              <a:spLocks noChangeShapeType="1"/>
            </p:cNvSpPr>
            <p:nvPr/>
          </p:nvSpPr>
          <p:spPr bwMode="auto">
            <a:xfrm flipV="1">
              <a:off x="3930650" y="5557838"/>
              <a:ext cx="1588" cy="133350"/>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53" name="Freeform 73">
              <a:extLst>
                <a:ext uri="{FF2B5EF4-FFF2-40B4-BE49-F238E27FC236}">
                  <a16:creationId xmlns:a16="http://schemas.microsoft.com/office/drawing/2014/main" id="{88F2C850-493D-F48F-7166-6756838D593E}"/>
                </a:ext>
              </a:extLst>
            </p:cNvPr>
            <p:cNvSpPr>
              <a:spLocks/>
            </p:cNvSpPr>
            <p:nvPr/>
          </p:nvSpPr>
          <p:spPr bwMode="auto">
            <a:xfrm>
              <a:off x="3694113" y="4822825"/>
              <a:ext cx="87312" cy="68263"/>
            </a:xfrm>
            <a:custGeom>
              <a:avLst/>
              <a:gdLst>
                <a:gd name="T0" fmla="*/ 0 w 111"/>
                <a:gd name="T1" fmla="*/ 54821614 h 85"/>
                <a:gd name="T2" fmla="*/ 27843089 w 111"/>
                <a:gd name="T3" fmla="*/ 17414293 h 85"/>
                <a:gd name="T4" fmla="*/ 68679147 w 111"/>
                <a:gd name="T5" fmla="*/ 0 h 85"/>
                <a:gd name="T6" fmla="*/ 0 60000 65536"/>
                <a:gd name="T7" fmla="*/ 0 60000 65536"/>
                <a:gd name="T8" fmla="*/ 0 60000 65536"/>
              </a:gdLst>
              <a:ahLst/>
              <a:cxnLst>
                <a:cxn ang="T6">
                  <a:pos x="T0" y="T1"/>
                </a:cxn>
                <a:cxn ang="T7">
                  <a:pos x="T2" y="T3"/>
                </a:cxn>
                <a:cxn ang="T8">
                  <a:pos x="T4" y="T5"/>
                </a:cxn>
              </a:cxnLst>
              <a:rect l="0" t="0" r="r" b="b"/>
              <a:pathLst>
                <a:path w="111" h="85">
                  <a:moveTo>
                    <a:pt x="0" y="85"/>
                  </a:moveTo>
                  <a:lnTo>
                    <a:pt x="45" y="27"/>
                  </a:lnTo>
                  <a:lnTo>
                    <a:pt x="111" y="0"/>
                  </a:lnTo>
                </a:path>
              </a:pathLst>
            </a:custGeom>
            <a:noFill/>
            <a:ln w="206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54" name="Line 74">
              <a:extLst>
                <a:ext uri="{FF2B5EF4-FFF2-40B4-BE49-F238E27FC236}">
                  <a16:creationId xmlns:a16="http://schemas.microsoft.com/office/drawing/2014/main" id="{FA9B1FC1-1F24-A2AD-D1FE-C31CFAF0D134}"/>
                </a:ext>
              </a:extLst>
            </p:cNvPr>
            <p:cNvSpPr>
              <a:spLocks noChangeShapeType="1"/>
            </p:cNvSpPr>
            <p:nvPr/>
          </p:nvSpPr>
          <p:spPr bwMode="auto">
            <a:xfrm flipV="1">
              <a:off x="4230688" y="4691063"/>
              <a:ext cx="1587" cy="131762"/>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55" name="Rectangle 75">
              <a:extLst>
                <a:ext uri="{FF2B5EF4-FFF2-40B4-BE49-F238E27FC236}">
                  <a16:creationId xmlns:a16="http://schemas.microsoft.com/office/drawing/2014/main" id="{1AFFBE00-C141-A7CC-F35B-B282185D6862}"/>
                </a:ext>
              </a:extLst>
            </p:cNvPr>
            <p:cNvSpPr>
              <a:spLocks noChangeArrowheads="1"/>
            </p:cNvSpPr>
            <p:nvPr/>
          </p:nvSpPr>
          <p:spPr bwMode="auto">
            <a:xfrm>
              <a:off x="5124450" y="4251325"/>
              <a:ext cx="598188" cy="146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rPr>
                <a:t>PROCESS</a:t>
              </a:r>
              <a:endParaRPr lang="en-US" altLang="en-US" sz="2400" dirty="0"/>
            </a:p>
          </p:txBody>
        </p:sp>
        <p:sp>
          <p:nvSpPr>
            <p:cNvPr id="7256" name="Rectangle 76">
              <a:extLst>
                <a:ext uri="{FF2B5EF4-FFF2-40B4-BE49-F238E27FC236}">
                  <a16:creationId xmlns:a16="http://schemas.microsoft.com/office/drawing/2014/main" id="{0417B4C5-0D36-F221-064E-1799AD3AB02C}"/>
                </a:ext>
              </a:extLst>
            </p:cNvPr>
            <p:cNvSpPr>
              <a:spLocks noChangeArrowheads="1"/>
            </p:cNvSpPr>
            <p:nvPr/>
          </p:nvSpPr>
          <p:spPr bwMode="auto">
            <a:xfrm>
              <a:off x="5168900" y="4506913"/>
              <a:ext cx="455309" cy="146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rPr>
                <a:t>SUPRV.</a:t>
              </a:r>
              <a:endParaRPr lang="en-US" altLang="en-US" sz="2400" dirty="0"/>
            </a:p>
          </p:txBody>
        </p:sp>
        <p:sp>
          <p:nvSpPr>
            <p:cNvPr id="7257" name="Rectangle 77">
              <a:extLst>
                <a:ext uri="{FF2B5EF4-FFF2-40B4-BE49-F238E27FC236}">
                  <a16:creationId xmlns:a16="http://schemas.microsoft.com/office/drawing/2014/main" id="{056AA2D6-0DB3-2CD5-FAB4-62CE1FA0B4ED}"/>
                </a:ext>
              </a:extLst>
            </p:cNvPr>
            <p:cNvSpPr>
              <a:spLocks noChangeArrowheads="1"/>
            </p:cNvSpPr>
            <p:nvPr/>
          </p:nvSpPr>
          <p:spPr bwMode="auto">
            <a:xfrm>
              <a:off x="5168900" y="4373563"/>
              <a:ext cx="447689" cy="146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rPr>
                <a:t>AREA 3</a:t>
              </a:r>
              <a:endParaRPr lang="en-US" altLang="en-US" sz="2400" dirty="0"/>
            </a:p>
          </p:txBody>
        </p:sp>
        <p:sp>
          <p:nvSpPr>
            <p:cNvPr id="7258" name="Rectangle 78">
              <a:extLst>
                <a:ext uri="{FF2B5EF4-FFF2-40B4-BE49-F238E27FC236}">
                  <a16:creationId xmlns:a16="http://schemas.microsoft.com/office/drawing/2014/main" id="{5325B8BB-7C4A-9393-3F62-7DB215B43847}"/>
                </a:ext>
              </a:extLst>
            </p:cNvPr>
            <p:cNvSpPr>
              <a:spLocks noChangeArrowheads="1"/>
            </p:cNvSpPr>
            <p:nvPr/>
          </p:nvSpPr>
          <p:spPr bwMode="auto">
            <a:xfrm>
              <a:off x="6164263" y="4229100"/>
              <a:ext cx="600075" cy="400050"/>
            </a:xfrm>
            <a:prstGeom prst="rect">
              <a:avLst/>
            </a:prstGeom>
            <a:solidFill>
              <a:srgbClr val="FFED24"/>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7259" name="Rectangle 79">
              <a:extLst>
                <a:ext uri="{FF2B5EF4-FFF2-40B4-BE49-F238E27FC236}">
                  <a16:creationId xmlns:a16="http://schemas.microsoft.com/office/drawing/2014/main" id="{D83BB868-950F-35EB-E144-435F93FC62F5}"/>
                </a:ext>
              </a:extLst>
            </p:cNvPr>
            <p:cNvSpPr>
              <a:spLocks noChangeArrowheads="1"/>
            </p:cNvSpPr>
            <p:nvPr/>
          </p:nvSpPr>
          <p:spPr bwMode="auto">
            <a:xfrm>
              <a:off x="6192838" y="4432300"/>
              <a:ext cx="632479" cy="128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700" b="1" dirty="0">
                  <a:solidFill>
                    <a:srgbClr val="000000"/>
                  </a:solidFill>
                </a:rPr>
                <a:t>AUTOMAT'N</a:t>
              </a:r>
              <a:endParaRPr lang="en-US" altLang="en-US" sz="2400" dirty="0"/>
            </a:p>
          </p:txBody>
        </p:sp>
        <p:sp>
          <p:nvSpPr>
            <p:cNvPr id="7260" name="Rectangle 80">
              <a:extLst>
                <a:ext uri="{FF2B5EF4-FFF2-40B4-BE49-F238E27FC236}">
                  <a16:creationId xmlns:a16="http://schemas.microsoft.com/office/drawing/2014/main" id="{F715D7B2-5C7B-BEEF-D067-7662668FE807}"/>
                </a:ext>
              </a:extLst>
            </p:cNvPr>
            <p:cNvSpPr>
              <a:spLocks noChangeArrowheads="1"/>
            </p:cNvSpPr>
            <p:nvPr/>
          </p:nvSpPr>
          <p:spPr bwMode="auto">
            <a:xfrm>
              <a:off x="6194425" y="4283075"/>
              <a:ext cx="565802" cy="128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700" b="1" dirty="0">
                  <a:solidFill>
                    <a:srgbClr val="000000"/>
                  </a:solidFill>
                </a:rPr>
                <a:t>WAREH'SE</a:t>
              </a:r>
              <a:endParaRPr lang="en-US" altLang="en-US" sz="2400" dirty="0"/>
            </a:p>
          </p:txBody>
        </p:sp>
        <p:sp>
          <p:nvSpPr>
            <p:cNvPr id="7261" name="Rectangle 81">
              <a:extLst>
                <a:ext uri="{FF2B5EF4-FFF2-40B4-BE49-F238E27FC236}">
                  <a16:creationId xmlns:a16="http://schemas.microsoft.com/office/drawing/2014/main" id="{41B36F0E-DCE0-D92B-CE93-9C0B9B3BDAE1}"/>
                </a:ext>
              </a:extLst>
            </p:cNvPr>
            <p:cNvSpPr>
              <a:spLocks noChangeArrowheads="1"/>
            </p:cNvSpPr>
            <p:nvPr/>
          </p:nvSpPr>
          <p:spPr bwMode="auto">
            <a:xfrm>
              <a:off x="3900488" y="4241800"/>
              <a:ext cx="654050" cy="436563"/>
            </a:xfrm>
            <a:prstGeom prst="rect">
              <a:avLst/>
            </a:prstGeom>
            <a:solidFill>
              <a:srgbClr val="FFED24"/>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7262" name="Rectangle 82">
              <a:extLst>
                <a:ext uri="{FF2B5EF4-FFF2-40B4-BE49-F238E27FC236}">
                  <a16:creationId xmlns:a16="http://schemas.microsoft.com/office/drawing/2014/main" id="{409846C3-DD24-A171-2588-E5AA771FF8D4}"/>
                </a:ext>
              </a:extLst>
            </p:cNvPr>
            <p:cNvSpPr>
              <a:spLocks noChangeArrowheads="1"/>
            </p:cNvSpPr>
            <p:nvPr/>
          </p:nvSpPr>
          <p:spPr bwMode="auto">
            <a:xfrm>
              <a:off x="3943350" y="4256088"/>
              <a:ext cx="670580"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PROCESS</a:t>
              </a:r>
              <a:endParaRPr lang="en-US" altLang="en-US" sz="2400" dirty="0"/>
            </a:p>
          </p:txBody>
        </p:sp>
        <p:sp>
          <p:nvSpPr>
            <p:cNvPr id="7263" name="Rectangle 83">
              <a:extLst>
                <a:ext uri="{FF2B5EF4-FFF2-40B4-BE49-F238E27FC236}">
                  <a16:creationId xmlns:a16="http://schemas.microsoft.com/office/drawing/2014/main" id="{9716A03F-B385-9E11-B945-D37AC3EC5551}"/>
                </a:ext>
              </a:extLst>
            </p:cNvPr>
            <p:cNvSpPr>
              <a:spLocks noChangeArrowheads="1"/>
            </p:cNvSpPr>
            <p:nvPr/>
          </p:nvSpPr>
          <p:spPr bwMode="auto">
            <a:xfrm>
              <a:off x="3992563" y="4537075"/>
              <a:ext cx="510556"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SUPRV.</a:t>
              </a:r>
              <a:endParaRPr lang="en-US" altLang="en-US" sz="2400" dirty="0"/>
            </a:p>
          </p:txBody>
        </p:sp>
        <p:sp>
          <p:nvSpPr>
            <p:cNvPr id="7264" name="Rectangle 84">
              <a:extLst>
                <a:ext uri="{FF2B5EF4-FFF2-40B4-BE49-F238E27FC236}">
                  <a16:creationId xmlns:a16="http://schemas.microsoft.com/office/drawing/2014/main" id="{DFE50936-6D30-ED72-9CBA-81E7540E77CC}"/>
                </a:ext>
              </a:extLst>
            </p:cNvPr>
            <p:cNvSpPr>
              <a:spLocks noChangeArrowheads="1"/>
            </p:cNvSpPr>
            <p:nvPr/>
          </p:nvSpPr>
          <p:spPr bwMode="auto">
            <a:xfrm>
              <a:off x="3992563" y="4392613"/>
              <a:ext cx="426733"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AREA </a:t>
              </a:r>
              <a:endParaRPr lang="en-US" altLang="en-US" sz="2400" dirty="0"/>
            </a:p>
          </p:txBody>
        </p:sp>
        <p:sp>
          <p:nvSpPr>
            <p:cNvPr id="7265" name="Rectangle 85">
              <a:extLst>
                <a:ext uri="{FF2B5EF4-FFF2-40B4-BE49-F238E27FC236}">
                  <a16:creationId xmlns:a16="http://schemas.microsoft.com/office/drawing/2014/main" id="{765FACB6-D4B4-D157-66DC-58A8E7AA3ECE}"/>
                </a:ext>
              </a:extLst>
            </p:cNvPr>
            <p:cNvSpPr>
              <a:spLocks noChangeArrowheads="1"/>
            </p:cNvSpPr>
            <p:nvPr/>
          </p:nvSpPr>
          <p:spPr bwMode="auto">
            <a:xfrm>
              <a:off x="3992563" y="4519613"/>
              <a:ext cx="76202"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2</a:t>
              </a:r>
              <a:endParaRPr lang="en-US" altLang="en-US" sz="2400" dirty="0"/>
            </a:p>
          </p:txBody>
        </p:sp>
        <p:sp>
          <p:nvSpPr>
            <p:cNvPr id="7266" name="Rectangle 86">
              <a:extLst>
                <a:ext uri="{FF2B5EF4-FFF2-40B4-BE49-F238E27FC236}">
                  <a16:creationId xmlns:a16="http://schemas.microsoft.com/office/drawing/2014/main" id="{B30DF111-E4A2-0B25-D53F-20D800303498}"/>
                </a:ext>
              </a:extLst>
            </p:cNvPr>
            <p:cNvSpPr>
              <a:spLocks noChangeArrowheads="1"/>
            </p:cNvSpPr>
            <p:nvPr/>
          </p:nvSpPr>
          <p:spPr bwMode="auto">
            <a:xfrm>
              <a:off x="3433763" y="3371850"/>
              <a:ext cx="690562" cy="398463"/>
            </a:xfrm>
            <a:prstGeom prst="rect">
              <a:avLst/>
            </a:prstGeom>
            <a:solidFill>
              <a:srgbClr val="00E700"/>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7267" name="Rectangle 87">
              <a:extLst>
                <a:ext uri="{FF2B5EF4-FFF2-40B4-BE49-F238E27FC236}">
                  <a16:creationId xmlns:a16="http://schemas.microsoft.com/office/drawing/2014/main" id="{4C0064D2-764B-A067-AA1F-BA006C033CFE}"/>
                </a:ext>
              </a:extLst>
            </p:cNvPr>
            <p:cNvSpPr>
              <a:spLocks noChangeArrowheads="1"/>
            </p:cNvSpPr>
            <p:nvPr/>
          </p:nvSpPr>
          <p:spPr bwMode="auto">
            <a:xfrm>
              <a:off x="3494088" y="3392488"/>
              <a:ext cx="527701"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PROD'N</a:t>
              </a:r>
              <a:endParaRPr lang="en-US" altLang="en-US" sz="2400" dirty="0"/>
            </a:p>
          </p:txBody>
        </p:sp>
        <p:sp>
          <p:nvSpPr>
            <p:cNvPr id="7268" name="Rectangle 88">
              <a:extLst>
                <a:ext uri="{FF2B5EF4-FFF2-40B4-BE49-F238E27FC236}">
                  <a16:creationId xmlns:a16="http://schemas.microsoft.com/office/drawing/2014/main" id="{226EE82E-6ED3-3271-DDEA-4A5DAB886B1D}"/>
                </a:ext>
              </a:extLst>
            </p:cNvPr>
            <p:cNvSpPr>
              <a:spLocks noChangeArrowheads="1"/>
            </p:cNvSpPr>
            <p:nvPr/>
          </p:nvSpPr>
          <p:spPr bwMode="auto">
            <a:xfrm>
              <a:off x="3487737" y="3529013"/>
              <a:ext cx="571517"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REPORT</a:t>
              </a:r>
              <a:endParaRPr lang="en-US" altLang="en-US" sz="2400" dirty="0"/>
            </a:p>
          </p:txBody>
        </p:sp>
        <p:sp>
          <p:nvSpPr>
            <p:cNvPr id="7269" name="Line 89">
              <a:extLst>
                <a:ext uri="{FF2B5EF4-FFF2-40B4-BE49-F238E27FC236}">
                  <a16:creationId xmlns:a16="http://schemas.microsoft.com/office/drawing/2014/main" id="{E563B6E3-A300-1BFC-052A-787C40EE4C06}"/>
                </a:ext>
              </a:extLst>
            </p:cNvPr>
            <p:cNvSpPr>
              <a:spLocks noChangeShapeType="1"/>
            </p:cNvSpPr>
            <p:nvPr/>
          </p:nvSpPr>
          <p:spPr bwMode="auto">
            <a:xfrm flipH="1" flipV="1">
              <a:off x="3713163" y="3779838"/>
              <a:ext cx="1587" cy="163512"/>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70" name="Rectangle 90">
              <a:extLst>
                <a:ext uri="{FF2B5EF4-FFF2-40B4-BE49-F238E27FC236}">
                  <a16:creationId xmlns:a16="http://schemas.microsoft.com/office/drawing/2014/main" id="{47CC6DA0-6CCD-6523-97DF-3010A836C47B}"/>
                </a:ext>
              </a:extLst>
            </p:cNvPr>
            <p:cNvSpPr>
              <a:spLocks noChangeArrowheads="1"/>
            </p:cNvSpPr>
            <p:nvPr/>
          </p:nvSpPr>
          <p:spPr bwMode="auto">
            <a:xfrm>
              <a:off x="3495675" y="3652838"/>
              <a:ext cx="548657" cy="146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rPr>
                <a:t>&amp; SCHED</a:t>
              </a:r>
              <a:endParaRPr lang="en-US" altLang="en-US" sz="2400" dirty="0"/>
            </a:p>
          </p:txBody>
        </p:sp>
        <p:sp>
          <p:nvSpPr>
            <p:cNvPr id="7271" name="Rectangle 91">
              <a:extLst>
                <a:ext uri="{FF2B5EF4-FFF2-40B4-BE49-F238E27FC236}">
                  <a16:creationId xmlns:a16="http://schemas.microsoft.com/office/drawing/2014/main" id="{7D78D818-841D-CE25-A17C-0AC61378E8DC}"/>
                </a:ext>
              </a:extLst>
            </p:cNvPr>
            <p:cNvSpPr>
              <a:spLocks noChangeArrowheads="1"/>
            </p:cNvSpPr>
            <p:nvPr/>
          </p:nvSpPr>
          <p:spPr bwMode="auto">
            <a:xfrm>
              <a:off x="4779963" y="5707063"/>
              <a:ext cx="190500" cy="201612"/>
            </a:xfrm>
            <a:prstGeom prst="rect">
              <a:avLst/>
            </a:prstGeom>
            <a:solidFill>
              <a:srgbClr val="F32D3B"/>
            </a:solidFill>
            <a:ln w="20638">
              <a:solidFill>
                <a:srgbClr val="F32D3B"/>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7272" name="Rectangle 92">
              <a:extLst>
                <a:ext uri="{FF2B5EF4-FFF2-40B4-BE49-F238E27FC236}">
                  <a16:creationId xmlns:a16="http://schemas.microsoft.com/office/drawing/2014/main" id="{4EACA394-6066-824D-B92E-B4E4695F3EE9}"/>
                </a:ext>
              </a:extLst>
            </p:cNvPr>
            <p:cNvSpPr>
              <a:spLocks noChangeArrowheads="1"/>
            </p:cNvSpPr>
            <p:nvPr/>
          </p:nvSpPr>
          <p:spPr bwMode="auto">
            <a:xfrm>
              <a:off x="5099050" y="5707063"/>
              <a:ext cx="190500" cy="201612"/>
            </a:xfrm>
            <a:prstGeom prst="rect">
              <a:avLst/>
            </a:prstGeom>
            <a:solidFill>
              <a:srgbClr val="F32D3B"/>
            </a:solidFill>
            <a:ln w="20638">
              <a:solidFill>
                <a:srgbClr val="F32D3B"/>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7273" name="Line 93">
              <a:extLst>
                <a:ext uri="{FF2B5EF4-FFF2-40B4-BE49-F238E27FC236}">
                  <a16:creationId xmlns:a16="http://schemas.microsoft.com/office/drawing/2014/main" id="{587A94F3-88A4-7BCA-D595-F2662DB90930}"/>
                </a:ext>
              </a:extLst>
            </p:cNvPr>
            <p:cNvSpPr>
              <a:spLocks noChangeShapeType="1"/>
            </p:cNvSpPr>
            <p:nvPr/>
          </p:nvSpPr>
          <p:spPr bwMode="auto">
            <a:xfrm flipH="1">
              <a:off x="5143500" y="5410200"/>
              <a:ext cx="406400" cy="11112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74" name="Freeform 94">
              <a:extLst>
                <a:ext uri="{FF2B5EF4-FFF2-40B4-BE49-F238E27FC236}">
                  <a16:creationId xmlns:a16="http://schemas.microsoft.com/office/drawing/2014/main" id="{F351CEF6-8CD0-3EF3-1986-F44E19A5C987}"/>
                </a:ext>
              </a:extLst>
            </p:cNvPr>
            <p:cNvSpPr>
              <a:spLocks/>
            </p:cNvSpPr>
            <p:nvPr/>
          </p:nvSpPr>
          <p:spPr bwMode="auto">
            <a:xfrm>
              <a:off x="5143500" y="5426075"/>
              <a:ext cx="195263" cy="95250"/>
            </a:xfrm>
            <a:custGeom>
              <a:avLst/>
              <a:gdLst>
                <a:gd name="T0" fmla="*/ 154990403 w 246"/>
                <a:gd name="T1" fmla="*/ 73084531 h 120"/>
                <a:gd name="T2" fmla="*/ 0 w 246"/>
                <a:gd name="T3" fmla="*/ 75604688 h 120"/>
                <a:gd name="T4" fmla="*/ 135459341 w 246"/>
                <a:gd name="T5" fmla="*/ 0 h 120"/>
                <a:gd name="T6" fmla="*/ 154990403 w 246"/>
                <a:gd name="T7" fmla="*/ 73084531 h 1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6" h="120">
                  <a:moveTo>
                    <a:pt x="246" y="116"/>
                  </a:moveTo>
                  <a:lnTo>
                    <a:pt x="0" y="120"/>
                  </a:lnTo>
                  <a:lnTo>
                    <a:pt x="215" y="0"/>
                  </a:lnTo>
                  <a:lnTo>
                    <a:pt x="246" y="116"/>
                  </a:lnTo>
                  <a:close/>
                </a:path>
              </a:pathLst>
            </a:custGeom>
            <a:solidFill>
              <a:srgbClr val="000000"/>
            </a:solidFill>
            <a:ln w="1588">
              <a:solidFill>
                <a:srgbClr val="000000"/>
              </a:solidFill>
              <a:prstDash val="solid"/>
              <a:round/>
              <a:headEnd/>
              <a:tailEnd/>
            </a:ln>
          </p:spPr>
          <p:txBody>
            <a:bodyPr/>
            <a:lstStyle/>
            <a:p>
              <a:endParaRPr lang="en-US"/>
            </a:p>
          </p:txBody>
        </p:sp>
        <p:sp>
          <p:nvSpPr>
            <p:cNvPr id="7275" name="Line 95">
              <a:extLst>
                <a:ext uri="{FF2B5EF4-FFF2-40B4-BE49-F238E27FC236}">
                  <a16:creationId xmlns:a16="http://schemas.microsoft.com/office/drawing/2014/main" id="{65246B9A-0D3B-9D61-A72F-C854E3E947B1}"/>
                </a:ext>
              </a:extLst>
            </p:cNvPr>
            <p:cNvSpPr>
              <a:spLocks noChangeShapeType="1"/>
            </p:cNvSpPr>
            <p:nvPr/>
          </p:nvSpPr>
          <p:spPr bwMode="auto">
            <a:xfrm flipH="1" flipV="1">
              <a:off x="4881563" y="5543550"/>
              <a:ext cx="1587" cy="14763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76" name="Line 96">
              <a:extLst>
                <a:ext uri="{FF2B5EF4-FFF2-40B4-BE49-F238E27FC236}">
                  <a16:creationId xmlns:a16="http://schemas.microsoft.com/office/drawing/2014/main" id="{67469FFA-E0FC-6572-532D-9B47CF91F603}"/>
                </a:ext>
              </a:extLst>
            </p:cNvPr>
            <p:cNvSpPr>
              <a:spLocks noChangeShapeType="1"/>
            </p:cNvSpPr>
            <p:nvPr/>
          </p:nvSpPr>
          <p:spPr bwMode="auto">
            <a:xfrm flipV="1">
              <a:off x="5183188" y="5543550"/>
              <a:ext cx="1587" cy="149225"/>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77" name="Oval 97">
              <a:extLst>
                <a:ext uri="{FF2B5EF4-FFF2-40B4-BE49-F238E27FC236}">
                  <a16:creationId xmlns:a16="http://schemas.microsoft.com/office/drawing/2014/main" id="{79E746F5-821B-395B-254C-3E74CED6CDBB}"/>
                </a:ext>
              </a:extLst>
            </p:cNvPr>
            <p:cNvSpPr>
              <a:spLocks noChangeArrowheads="1"/>
            </p:cNvSpPr>
            <p:nvPr/>
          </p:nvSpPr>
          <p:spPr bwMode="auto">
            <a:xfrm>
              <a:off x="4381500" y="3309938"/>
              <a:ext cx="854075" cy="525462"/>
            </a:xfrm>
            <a:prstGeom prst="ellipse">
              <a:avLst/>
            </a:prstGeom>
            <a:solidFill>
              <a:srgbClr val="00E700"/>
            </a:solidFill>
            <a:ln w="20638">
              <a:solidFill>
                <a:srgbClr val="000000"/>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7278" name="Freeform 98">
              <a:extLst>
                <a:ext uri="{FF2B5EF4-FFF2-40B4-BE49-F238E27FC236}">
                  <a16:creationId xmlns:a16="http://schemas.microsoft.com/office/drawing/2014/main" id="{DD15B7EB-1B77-2F5A-D34F-80C2DA29D8D7}"/>
                </a:ext>
              </a:extLst>
            </p:cNvPr>
            <p:cNvSpPr>
              <a:spLocks/>
            </p:cNvSpPr>
            <p:nvPr/>
          </p:nvSpPr>
          <p:spPr bwMode="auto">
            <a:xfrm>
              <a:off x="4813300" y="2373313"/>
              <a:ext cx="969963" cy="673100"/>
            </a:xfrm>
            <a:custGeom>
              <a:avLst/>
              <a:gdLst>
                <a:gd name="T0" fmla="*/ 8805805 w 1223"/>
                <a:gd name="T1" fmla="*/ 56205837 h 847"/>
                <a:gd name="T2" fmla="*/ 3145440 w 1223"/>
                <a:gd name="T3" fmla="*/ 51154011 h 847"/>
                <a:gd name="T4" fmla="*/ 1257859 w 1223"/>
                <a:gd name="T5" fmla="*/ 43575079 h 847"/>
                <a:gd name="T6" fmla="*/ 0 w 1223"/>
                <a:gd name="T7" fmla="*/ 34734185 h 847"/>
                <a:gd name="T8" fmla="*/ 628929 w 1223"/>
                <a:gd name="T9" fmla="*/ 27787030 h 847"/>
                <a:gd name="T10" fmla="*/ 2515718 w 1223"/>
                <a:gd name="T11" fmla="*/ 19577117 h 847"/>
                <a:gd name="T12" fmla="*/ 7547946 w 1223"/>
                <a:gd name="T13" fmla="*/ 13893515 h 847"/>
                <a:gd name="T14" fmla="*/ 12580174 w 1223"/>
                <a:gd name="T15" fmla="*/ 7578136 h 847"/>
                <a:gd name="T16" fmla="*/ 18870261 w 1223"/>
                <a:gd name="T17" fmla="*/ 3157292 h 847"/>
                <a:gd name="T18" fmla="*/ 26418207 w 1223"/>
                <a:gd name="T19" fmla="*/ 1262758 h 847"/>
                <a:gd name="T20" fmla="*/ 33337224 w 1223"/>
                <a:gd name="T21" fmla="*/ 0 h 847"/>
                <a:gd name="T22" fmla="*/ 737199639 w 1223"/>
                <a:gd name="T23" fmla="*/ 0 h 847"/>
                <a:gd name="T24" fmla="*/ 739086427 w 1223"/>
                <a:gd name="T25" fmla="*/ 0 h 847"/>
                <a:gd name="T26" fmla="*/ 740344286 w 1223"/>
                <a:gd name="T27" fmla="*/ 631776 h 847"/>
                <a:gd name="T28" fmla="*/ 744118655 w 1223"/>
                <a:gd name="T29" fmla="*/ 1262758 h 847"/>
                <a:gd name="T30" fmla="*/ 746005443 w 1223"/>
                <a:gd name="T31" fmla="*/ 1262758 h 847"/>
                <a:gd name="T32" fmla="*/ 748521954 w 1223"/>
                <a:gd name="T33" fmla="*/ 2526310 h 847"/>
                <a:gd name="T34" fmla="*/ 751037672 w 1223"/>
                <a:gd name="T35" fmla="*/ 3157292 h 847"/>
                <a:gd name="T36" fmla="*/ 752924460 w 1223"/>
                <a:gd name="T37" fmla="*/ 3789068 h 847"/>
                <a:gd name="T38" fmla="*/ 754183112 w 1223"/>
                <a:gd name="T39" fmla="*/ 5683602 h 847"/>
                <a:gd name="T40" fmla="*/ 756698829 w 1223"/>
                <a:gd name="T41" fmla="*/ 7578136 h 847"/>
                <a:gd name="T42" fmla="*/ 757956688 w 1223"/>
                <a:gd name="T43" fmla="*/ 8841689 h 847"/>
                <a:gd name="T44" fmla="*/ 760473199 w 1223"/>
                <a:gd name="T45" fmla="*/ 10736223 h 847"/>
                <a:gd name="T46" fmla="*/ 761731058 w 1223"/>
                <a:gd name="T47" fmla="*/ 13893515 h 847"/>
                <a:gd name="T48" fmla="*/ 763617846 w 1223"/>
                <a:gd name="T49" fmla="*/ 14525291 h 847"/>
                <a:gd name="T50" fmla="*/ 764246775 w 1223"/>
                <a:gd name="T51" fmla="*/ 17051602 h 847"/>
                <a:gd name="T52" fmla="*/ 765504634 w 1223"/>
                <a:gd name="T53" fmla="*/ 19577117 h 847"/>
                <a:gd name="T54" fmla="*/ 766133563 w 1223"/>
                <a:gd name="T55" fmla="*/ 22103428 h 847"/>
                <a:gd name="T56" fmla="*/ 767392215 w 1223"/>
                <a:gd name="T57" fmla="*/ 24629738 h 847"/>
                <a:gd name="T58" fmla="*/ 769279004 w 1223"/>
                <a:gd name="T59" fmla="*/ 27787030 h 847"/>
                <a:gd name="T60" fmla="*/ 769279004 w 1223"/>
                <a:gd name="T61" fmla="*/ 29681564 h 847"/>
                <a:gd name="T62" fmla="*/ 769279004 w 1223"/>
                <a:gd name="T63" fmla="*/ 32839651 h 847"/>
                <a:gd name="T64" fmla="*/ 769279004 w 1223"/>
                <a:gd name="T65" fmla="*/ 34734185 h 847"/>
                <a:gd name="T66" fmla="*/ 769279004 w 1223"/>
                <a:gd name="T67" fmla="*/ 39155030 h 847"/>
                <a:gd name="T68" fmla="*/ 769279004 w 1223"/>
                <a:gd name="T69" fmla="*/ 41049564 h 847"/>
                <a:gd name="T70" fmla="*/ 767392215 w 1223"/>
                <a:gd name="T71" fmla="*/ 44206856 h 847"/>
                <a:gd name="T72" fmla="*/ 766133563 w 1223"/>
                <a:gd name="T73" fmla="*/ 46733166 h 847"/>
                <a:gd name="T74" fmla="*/ 765504634 w 1223"/>
                <a:gd name="T75" fmla="*/ 49259477 h 847"/>
                <a:gd name="T76" fmla="*/ 764246775 w 1223"/>
                <a:gd name="T77" fmla="*/ 51154011 h 847"/>
                <a:gd name="T78" fmla="*/ 762988916 w 1223"/>
                <a:gd name="T79" fmla="*/ 53679526 h 847"/>
                <a:gd name="T80" fmla="*/ 761102128 w 1223"/>
                <a:gd name="T81" fmla="*/ 54943079 h 847"/>
                <a:gd name="T82" fmla="*/ 759843476 w 1223"/>
                <a:gd name="T83" fmla="*/ 56837613 h 847"/>
                <a:gd name="T84" fmla="*/ 757327759 w 1223"/>
                <a:gd name="T85" fmla="*/ 58732147 h 847"/>
                <a:gd name="T86" fmla="*/ 447225908 w 1223"/>
                <a:gd name="T87" fmla="*/ 509011412 h 847"/>
                <a:gd name="T88" fmla="*/ 443451539 w 1223"/>
                <a:gd name="T89" fmla="*/ 514063238 h 847"/>
                <a:gd name="T90" fmla="*/ 436532522 w 1223"/>
                <a:gd name="T91" fmla="*/ 521010393 h 847"/>
                <a:gd name="T92" fmla="*/ 428984576 w 1223"/>
                <a:gd name="T93" fmla="*/ 526062219 h 847"/>
                <a:gd name="T94" fmla="*/ 419549842 w 1223"/>
                <a:gd name="T95" fmla="*/ 531746616 h 847"/>
                <a:gd name="T96" fmla="*/ 410743244 w 1223"/>
                <a:gd name="T97" fmla="*/ 534272132 h 847"/>
                <a:gd name="T98" fmla="*/ 400679581 w 1223"/>
                <a:gd name="T99" fmla="*/ 534903908 h 847"/>
                <a:gd name="T100" fmla="*/ 391244054 w 1223"/>
                <a:gd name="T101" fmla="*/ 534272132 h 847"/>
                <a:gd name="T102" fmla="*/ 382438249 w 1223"/>
                <a:gd name="T103" fmla="*/ 531114840 h 847"/>
                <a:gd name="T104" fmla="*/ 373631651 w 1223"/>
                <a:gd name="T105" fmla="*/ 526062219 h 847"/>
                <a:gd name="T106" fmla="*/ 365454776 w 1223"/>
                <a:gd name="T107" fmla="*/ 520378617 h 847"/>
                <a:gd name="T108" fmla="*/ 358535759 w 1223"/>
                <a:gd name="T109" fmla="*/ 512800480 h 847"/>
                <a:gd name="T110" fmla="*/ 12580174 w 1223"/>
                <a:gd name="T111" fmla="*/ 58732147 h 84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223" h="847">
                  <a:moveTo>
                    <a:pt x="19" y="93"/>
                  </a:moveTo>
                  <a:lnTo>
                    <a:pt x="14" y="89"/>
                  </a:lnTo>
                  <a:lnTo>
                    <a:pt x="12" y="86"/>
                  </a:lnTo>
                  <a:lnTo>
                    <a:pt x="5" y="81"/>
                  </a:lnTo>
                  <a:lnTo>
                    <a:pt x="4" y="74"/>
                  </a:lnTo>
                  <a:lnTo>
                    <a:pt x="2" y="69"/>
                  </a:lnTo>
                  <a:lnTo>
                    <a:pt x="1" y="63"/>
                  </a:lnTo>
                  <a:lnTo>
                    <a:pt x="0" y="55"/>
                  </a:lnTo>
                  <a:lnTo>
                    <a:pt x="0" y="48"/>
                  </a:lnTo>
                  <a:lnTo>
                    <a:pt x="1" y="44"/>
                  </a:lnTo>
                  <a:lnTo>
                    <a:pt x="2" y="39"/>
                  </a:lnTo>
                  <a:lnTo>
                    <a:pt x="4" y="31"/>
                  </a:lnTo>
                  <a:lnTo>
                    <a:pt x="5" y="25"/>
                  </a:lnTo>
                  <a:lnTo>
                    <a:pt x="12" y="22"/>
                  </a:lnTo>
                  <a:lnTo>
                    <a:pt x="14" y="15"/>
                  </a:lnTo>
                  <a:lnTo>
                    <a:pt x="20" y="12"/>
                  </a:lnTo>
                  <a:lnTo>
                    <a:pt x="24" y="8"/>
                  </a:lnTo>
                  <a:lnTo>
                    <a:pt x="30" y="5"/>
                  </a:lnTo>
                  <a:lnTo>
                    <a:pt x="35" y="2"/>
                  </a:lnTo>
                  <a:lnTo>
                    <a:pt x="42" y="2"/>
                  </a:lnTo>
                  <a:lnTo>
                    <a:pt x="46" y="1"/>
                  </a:lnTo>
                  <a:lnTo>
                    <a:pt x="53" y="0"/>
                  </a:lnTo>
                  <a:lnTo>
                    <a:pt x="1171" y="0"/>
                  </a:lnTo>
                  <a:lnTo>
                    <a:pt x="1172" y="0"/>
                  </a:lnTo>
                  <a:lnTo>
                    <a:pt x="1174" y="0"/>
                  </a:lnTo>
                  <a:lnTo>
                    <a:pt x="1175" y="0"/>
                  </a:lnTo>
                  <a:lnTo>
                    <a:pt x="1176" y="1"/>
                  </a:lnTo>
                  <a:lnTo>
                    <a:pt x="1177" y="1"/>
                  </a:lnTo>
                  <a:lnTo>
                    <a:pt x="1182" y="1"/>
                  </a:lnTo>
                  <a:lnTo>
                    <a:pt x="1183" y="2"/>
                  </a:lnTo>
                  <a:lnTo>
                    <a:pt x="1184" y="2"/>
                  </a:lnTo>
                  <a:lnTo>
                    <a:pt x="1186" y="2"/>
                  </a:lnTo>
                  <a:lnTo>
                    <a:pt x="1187" y="3"/>
                  </a:lnTo>
                  <a:lnTo>
                    <a:pt x="1190" y="4"/>
                  </a:lnTo>
                  <a:lnTo>
                    <a:pt x="1192" y="5"/>
                  </a:lnTo>
                  <a:lnTo>
                    <a:pt x="1194" y="5"/>
                  </a:lnTo>
                  <a:lnTo>
                    <a:pt x="1195" y="6"/>
                  </a:lnTo>
                  <a:lnTo>
                    <a:pt x="1197" y="6"/>
                  </a:lnTo>
                  <a:lnTo>
                    <a:pt x="1198" y="9"/>
                  </a:lnTo>
                  <a:lnTo>
                    <a:pt x="1199" y="9"/>
                  </a:lnTo>
                  <a:lnTo>
                    <a:pt x="1202" y="12"/>
                  </a:lnTo>
                  <a:lnTo>
                    <a:pt x="1203" y="12"/>
                  </a:lnTo>
                  <a:lnTo>
                    <a:pt x="1204" y="13"/>
                  </a:lnTo>
                  <a:lnTo>
                    <a:pt x="1205" y="14"/>
                  </a:lnTo>
                  <a:lnTo>
                    <a:pt x="1206" y="15"/>
                  </a:lnTo>
                  <a:lnTo>
                    <a:pt x="1209" y="17"/>
                  </a:lnTo>
                  <a:lnTo>
                    <a:pt x="1210" y="21"/>
                  </a:lnTo>
                  <a:lnTo>
                    <a:pt x="1211" y="22"/>
                  </a:lnTo>
                  <a:lnTo>
                    <a:pt x="1212" y="22"/>
                  </a:lnTo>
                  <a:lnTo>
                    <a:pt x="1214" y="23"/>
                  </a:lnTo>
                  <a:lnTo>
                    <a:pt x="1214" y="24"/>
                  </a:lnTo>
                  <a:lnTo>
                    <a:pt x="1215" y="27"/>
                  </a:lnTo>
                  <a:lnTo>
                    <a:pt x="1216" y="29"/>
                  </a:lnTo>
                  <a:lnTo>
                    <a:pt x="1217" y="31"/>
                  </a:lnTo>
                  <a:lnTo>
                    <a:pt x="1217" y="32"/>
                  </a:lnTo>
                  <a:lnTo>
                    <a:pt x="1218" y="35"/>
                  </a:lnTo>
                  <a:lnTo>
                    <a:pt x="1220" y="37"/>
                  </a:lnTo>
                  <a:lnTo>
                    <a:pt x="1220" y="39"/>
                  </a:lnTo>
                  <a:lnTo>
                    <a:pt x="1220" y="42"/>
                  </a:lnTo>
                  <a:lnTo>
                    <a:pt x="1223" y="44"/>
                  </a:lnTo>
                  <a:lnTo>
                    <a:pt x="1223" y="46"/>
                  </a:lnTo>
                  <a:lnTo>
                    <a:pt x="1223" y="47"/>
                  </a:lnTo>
                  <a:lnTo>
                    <a:pt x="1223" y="49"/>
                  </a:lnTo>
                  <a:lnTo>
                    <a:pt x="1223" y="52"/>
                  </a:lnTo>
                  <a:lnTo>
                    <a:pt x="1223" y="54"/>
                  </a:lnTo>
                  <a:lnTo>
                    <a:pt x="1223" y="55"/>
                  </a:lnTo>
                  <a:lnTo>
                    <a:pt x="1223" y="58"/>
                  </a:lnTo>
                  <a:lnTo>
                    <a:pt x="1223" y="62"/>
                  </a:lnTo>
                  <a:lnTo>
                    <a:pt x="1223" y="63"/>
                  </a:lnTo>
                  <a:lnTo>
                    <a:pt x="1223" y="65"/>
                  </a:lnTo>
                  <a:lnTo>
                    <a:pt x="1220" y="69"/>
                  </a:lnTo>
                  <a:lnTo>
                    <a:pt x="1220" y="70"/>
                  </a:lnTo>
                  <a:lnTo>
                    <a:pt x="1219" y="71"/>
                  </a:lnTo>
                  <a:lnTo>
                    <a:pt x="1218" y="74"/>
                  </a:lnTo>
                  <a:lnTo>
                    <a:pt x="1217" y="76"/>
                  </a:lnTo>
                  <a:lnTo>
                    <a:pt x="1217" y="78"/>
                  </a:lnTo>
                  <a:lnTo>
                    <a:pt x="1216" y="80"/>
                  </a:lnTo>
                  <a:lnTo>
                    <a:pt x="1215" y="81"/>
                  </a:lnTo>
                  <a:lnTo>
                    <a:pt x="1214" y="83"/>
                  </a:lnTo>
                  <a:lnTo>
                    <a:pt x="1213" y="85"/>
                  </a:lnTo>
                  <a:lnTo>
                    <a:pt x="1212" y="86"/>
                  </a:lnTo>
                  <a:lnTo>
                    <a:pt x="1210" y="87"/>
                  </a:lnTo>
                  <a:lnTo>
                    <a:pt x="1209" y="88"/>
                  </a:lnTo>
                  <a:lnTo>
                    <a:pt x="1208" y="90"/>
                  </a:lnTo>
                  <a:lnTo>
                    <a:pt x="1206" y="92"/>
                  </a:lnTo>
                  <a:lnTo>
                    <a:pt x="1204" y="93"/>
                  </a:lnTo>
                  <a:lnTo>
                    <a:pt x="1204" y="94"/>
                  </a:lnTo>
                  <a:lnTo>
                    <a:pt x="711" y="806"/>
                  </a:lnTo>
                  <a:lnTo>
                    <a:pt x="711" y="808"/>
                  </a:lnTo>
                  <a:lnTo>
                    <a:pt x="705" y="814"/>
                  </a:lnTo>
                  <a:lnTo>
                    <a:pt x="700" y="820"/>
                  </a:lnTo>
                  <a:lnTo>
                    <a:pt x="694" y="825"/>
                  </a:lnTo>
                  <a:lnTo>
                    <a:pt x="691" y="830"/>
                  </a:lnTo>
                  <a:lnTo>
                    <a:pt x="682" y="833"/>
                  </a:lnTo>
                  <a:lnTo>
                    <a:pt x="675" y="838"/>
                  </a:lnTo>
                  <a:lnTo>
                    <a:pt x="667" y="842"/>
                  </a:lnTo>
                  <a:lnTo>
                    <a:pt x="661" y="844"/>
                  </a:lnTo>
                  <a:lnTo>
                    <a:pt x="653" y="846"/>
                  </a:lnTo>
                  <a:lnTo>
                    <a:pt x="645" y="847"/>
                  </a:lnTo>
                  <a:lnTo>
                    <a:pt x="637" y="847"/>
                  </a:lnTo>
                  <a:lnTo>
                    <a:pt x="630" y="847"/>
                  </a:lnTo>
                  <a:lnTo>
                    <a:pt x="622" y="846"/>
                  </a:lnTo>
                  <a:lnTo>
                    <a:pt x="616" y="844"/>
                  </a:lnTo>
                  <a:lnTo>
                    <a:pt x="608" y="841"/>
                  </a:lnTo>
                  <a:lnTo>
                    <a:pt x="599" y="837"/>
                  </a:lnTo>
                  <a:lnTo>
                    <a:pt x="594" y="833"/>
                  </a:lnTo>
                  <a:lnTo>
                    <a:pt x="588" y="829"/>
                  </a:lnTo>
                  <a:lnTo>
                    <a:pt x="581" y="824"/>
                  </a:lnTo>
                  <a:lnTo>
                    <a:pt x="577" y="818"/>
                  </a:lnTo>
                  <a:lnTo>
                    <a:pt x="570" y="812"/>
                  </a:lnTo>
                  <a:lnTo>
                    <a:pt x="567" y="806"/>
                  </a:lnTo>
                  <a:lnTo>
                    <a:pt x="20" y="93"/>
                  </a:lnTo>
                  <a:lnTo>
                    <a:pt x="19" y="93"/>
                  </a:lnTo>
                  <a:close/>
                </a:path>
              </a:pathLst>
            </a:custGeom>
            <a:solidFill>
              <a:srgbClr val="00BEF7"/>
            </a:solidFill>
            <a:ln w="20638">
              <a:solidFill>
                <a:srgbClr val="000000"/>
              </a:solidFill>
              <a:prstDash val="solid"/>
              <a:round/>
              <a:headEnd/>
              <a:tailEnd/>
            </a:ln>
          </p:spPr>
          <p:txBody>
            <a:bodyPr/>
            <a:lstStyle/>
            <a:p>
              <a:endParaRPr lang="en-US"/>
            </a:p>
          </p:txBody>
        </p:sp>
        <p:sp>
          <p:nvSpPr>
            <p:cNvPr id="7279" name="Line 99">
              <a:extLst>
                <a:ext uri="{FF2B5EF4-FFF2-40B4-BE49-F238E27FC236}">
                  <a16:creationId xmlns:a16="http://schemas.microsoft.com/office/drawing/2014/main" id="{185AAB3E-104D-F657-A5D1-56E9363BC108}"/>
                </a:ext>
              </a:extLst>
            </p:cNvPr>
            <p:cNvSpPr>
              <a:spLocks noChangeShapeType="1"/>
            </p:cNvSpPr>
            <p:nvPr/>
          </p:nvSpPr>
          <p:spPr bwMode="auto">
            <a:xfrm>
              <a:off x="5564188" y="3960813"/>
              <a:ext cx="1417637" cy="1887537"/>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80" name="Line 100">
              <a:extLst>
                <a:ext uri="{FF2B5EF4-FFF2-40B4-BE49-F238E27FC236}">
                  <a16:creationId xmlns:a16="http://schemas.microsoft.com/office/drawing/2014/main" id="{55F3672B-AA6B-7952-D6E9-DC94DD9461FC}"/>
                </a:ext>
              </a:extLst>
            </p:cNvPr>
            <p:cNvSpPr>
              <a:spLocks noChangeShapeType="1"/>
            </p:cNvSpPr>
            <p:nvPr/>
          </p:nvSpPr>
          <p:spPr bwMode="auto">
            <a:xfrm>
              <a:off x="5956300" y="6072188"/>
              <a:ext cx="938213" cy="1587"/>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81" name="Freeform 101">
              <a:extLst>
                <a:ext uri="{FF2B5EF4-FFF2-40B4-BE49-F238E27FC236}">
                  <a16:creationId xmlns:a16="http://schemas.microsoft.com/office/drawing/2014/main" id="{AB715B57-12BB-EAE8-79BB-22AC1D05052F}"/>
                </a:ext>
              </a:extLst>
            </p:cNvPr>
            <p:cNvSpPr>
              <a:spLocks/>
            </p:cNvSpPr>
            <p:nvPr/>
          </p:nvSpPr>
          <p:spPr bwMode="auto">
            <a:xfrm>
              <a:off x="6892925" y="5849938"/>
              <a:ext cx="127000" cy="223837"/>
            </a:xfrm>
            <a:custGeom>
              <a:avLst/>
              <a:gdLst>
                <a:gd name="T0" fmla="*/ 68445901 w 161"/>
                <a:gd name="T1" fmla="*/ 0 h 283"/>
                <a:gd name="T2" fmla="*/ 91469186 w 161"/>
                <a:gd name="T3" fmla="*/ 33781986 h 283"/>
                <a:gd name="T4" fmla="*/ 100180124 w 161"/>
                <a:gd name="T5" fmla="*/ 75696453 h 283"/>
                <a:gd name="T6" fmla="*/ 100180124 w 161"/>
                <a:gd name="T7" fmla="*/ 85705843 h 283"/>
                <a:gd name="T8" fmla="*/ 98313776 w 161"/>
                <a:gd name="T9" fmla="*/ 96340868 h 283"/>
                <a:gd name="T10" fmla="*/ 92713155 w 161"/>
                <a:gd name="T11" fmla="*/ 115734802 h 283"/>
                <a:gd name="T12" fmla="*/ 70313037 w 161"/>
                <a:gd name="T13" fmla="*/ 148891152 h 283"/>
                <a:gd name="T14" fmla="*/ 38578814 w 161"/>
                <a:gd name="T15" fmla="*/ 170786840 h 283"/>
                <a:gd name="T16" fmla="*/ 20533770 w 161"/>
                <a:gd name="T17" fmla="*/ 175791139 h 283"/>
                <a:gd name="T18" fmla="*/ 10578075 w 161"/>
                <a:gd name="T19" fmla="*/ 176416776 h 283"/>
                <a:gd name="T20" fmla="*/ 0 w 161"/>
                <a:gd name="T21" fmla="*/ 177042412 h 28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61" h="283">
                  <a:moveTo>
                    <a:pt x="110" y="0"/>
                  </a:moveTo>
                  <a:lnTo>
                    <a:pt x="147" y="54"/>
                  </a:lnTo>
                  <a:lnTo>
                    <a:pt x="161" y="121"/>
                  </a:lnTo>
                  <a:lnTo>
                    <a:pt x="161" y="137"/>
                  </a:lnTo>
                  <a:lnTo>
                    <a:pt x="158" y="154"/>
                  </a:lnTo>
                  <a:lnTo>
                    <a:pt x="149" y="185"/>
                  </a:lnTo>
                  <a:lnTo>
                    <a:pt x="113" y="238"/>
                  </a:lnTo>
                  <a:lnTo>
                    <a:pt x="62" y="273"/>
                  </a:lnTo>
                  <a:lnTo>
                    <a:pt x="33" y="281"/>
                  </a:lnTo>
                  <a:lnTo>
                    <a:pt x="17" y="282"/>
                  </a:lnTo>
                  <a:lnTo>
                    <a:pt x="0" y="283"/>
                  </a:lnTo>
                </a:path>
              </a:pathLst>
            </a:custGeom>
            <a:noFill/>
            <a:ln w="206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82" name="Freeform 102">
              <a:extLst>
                <a:ext uri="{FF2B5EF4-FFF2-40B4-BE49-F238E27FC236}">
                  <a16:creationId xmlns:a16="http://schemas.microsoft.com/office/drawing/2014/main" id="{88AC1995-D5B6-EB8E-44C7-F04706BAE461}"/>
                </a:ext>
              </a:extLst>
            </p:cNvPr>
            <p:cNvSpPr>
              <a:spLocks/>
            </p:cNvSpPr>
            <p:nvPr/>
          </p:nvSpPr>
          <p:spPr bwMode="auto">
            <a:xfrm>
              <a:off x="5191125" y="3841750"/>
              <a:ext cx="371475" cy="106363"/>
            </a:xfrm>
            <a:custGeom>
              <a:avLst/>
              <a:gdLst>
                <a:gd name="T0" fmla="*/ 0 w 468"/>
                <a:gd name="T1" fmla="*/ 83800650 h 135"/>
                <a:gd name="T2" fmla="*/ 29611638 w 468"/>
                <a:gd name="T3" fmla="*/ 47797169 h 135"/>
                <a:gd name="T4" fmla="*/ 64893825 w 468"/>
                <a:gd name="T5" fmla="*/ 21726415 h 135"/>
                <a:gd name="T6" fmla="*/ 103956644 w 468"/>
                <a:gd name="T7" fmla="*/ 6207660 h 135"/>
                <a:gd name="T8" fmla="*/ 147429538 w 468"/>
                <a:gd name="T9" fmla="*/ 0 h 135"/>
                <a:gd name="T10" fmla="*/ 156879925 w 468"/>
                <a:gd name="T11" fmla="*/ 0 h 135"/>
                <a:gd name="T12" fmla="*/ 166960550 w 468"/>
                <a:gd name="T13" fmla="*/ 620845 h 135"/>
                <a:gd name="T14" fmla="*/ 188381481 w 468"/>
                <a:gd name="T15" fmla="*/ 4965970 h 135"/>
                <a:gd name="T16" fmla="*/ 228074538 w 468"/>
                <a:gd name="T17" fmla="*/ 20484726 h 135"/>
                <a:gd name="T18" fmla="*/ 263986169 w 468"/>
                <a:gd name="T19" fmla="*/ 45935422 h 135"/>
                <a:gd name="T20" fmla="*/ 294858281 w 468"/>
                <a:gd name="T21" fmla="*/ 83800650 h 13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68" h="135">
                  <a:moveTo>
                    <a:pt x="0" y="135"/>
                  </a:moveTo>
                  <a:lnTo>
                    <a:pt x="47" y="77"/>
                  </a:lnTo>
                  <a:lnTo>
                    <a:pt x="103" y="35"/>
                  </a:lnTo>
                  <a:lnTo>
                    <a:pt x="165" y="10"/>
                  </a:lnTo>
                  <a:lnTo>
                    <a:pt x="234" y="0"/>
                  </a:lnTo>
                  <a:lnTo>
                    <a:pt x="249" y="0"/>
                  </a:lnTo>
                  <a:lnTo>
                    <a:pt x="265" y="1"/>
                  </a:lnTo>
                  <a:lnTo>
                    <a:pt x="299" y="8"/>
                  </a:lnTo>
                  <a:lnTo>
                    <a:pt x="362" y="33"/>
                  </a:lnTo>
                  <a:lnTo>
                    <a:pt x="419" y="74"/>
                  </a:lnTo>
                  <a:lnTo>
                    <a:pt x="468" y="135"/>
                  </a:lnTo>
                </a:path>
              </a:pathLst>
            </a:custGeom>
            <a:noFill/>
            <a:ln w="206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83" name="Line 103">
              <a:extLst>
                <a:ext uri="{FF2B5EF4-FFF2-40B4-BE49-F238E27FC236}">
                  <a16:creationId xmlns:a16="http://schemas.microsoft.com/office/drawing/2014/main" id="{1F501B84-F20E-85D4-AAC6-18A59823D854}"/>
                </a:ext>
              </a:extLst>
            </p:cNvPr>
            <p:cNvSpPr>
              <a:spLocks noChangeShapeType="1"/>
            </p:cNvSpPr>
            <p:nvPr/>
          </p:nvSpPr>
          <p:spPr bwMode="auto">
            <a:xfrm flipH="1">
              <a:off x="4843463" y="3960813"/>
              <a:ext cx="349250" cy="509587"/>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84" name="Line 104">
              <a:extLst>
                <a:ext uri="{FF2B5EF4-FFF2-40B4-BE49-F238E27FC236}">
                  <a16:creationId xmlns:a16="http://schemas.microsoft.com/office/drawing/2014/main" id="{58B5BC28-59C8-F38C-4930-AF64B3589AF5}"/>
                </a:ext>
              </a:extLst>
            </p:cNvPr>
            <p:cNvSpPr>
              <a:spLocks noChangeShapeType="1"/>
            </p:cNvSpPr>
            <p:nvPr/>
          </p:nvSpPr>
          <p:spPr bwMode="auto">
            <a:xfrm>
              <a:off x="6637338" y="3956050"/>
              <a:ext cx="1123950" cy="1504950"/>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85" name="Line 105">
              <a:extLst>
                <a:ext uri="{FF2B5EF4-FFF2-40B4-BE49-F238E27FC236}">
                  <a16:creationId xmlns:a16="http://schemas.microsoft.com/office/drawing/2014/main" id="{54C16D7F-F49F-03F9-190A-AD6FCE722C56}"/>
                </a:ext>
              </a:extLst>
            </p:cNvPr>
            <p:cNvSpPr>
              <a:spLocks noChangeShapeType="1"/>
            </p:cNvSpPr>
            <p:nvPr/>
          </p:nvSpPr>
          <p:spPr bwMode="auto">
            <a:xfrm>
              <a:off x="7008813" y="6003925"/>
              <a:ext cx="744537" cy="158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86" name="Freeform 106">
              <a:extLst>
                <a:ext uri="{FF2B5EF4-FFF2-40B4-BE49-F238E27FC236}">
                  <a16:creationId xmlns:a16="http://schemas.microsoft.com/office/drawing/2014/main" id="{47117DC2-E119-8CA1-42FA-DF59480907FD}"/>
                </a:ext>
              </a:extLst>
            </p:cNvPr>
            <p:cNvSpPr>
              <a:spLocks/>
            </p:cNvSpPr>
            <p:nvPr/>
          </p:nvSpPr>
          <p:spPr bwMode="auto">
            <a:xfrm>
              <a:off x="6273800" y="3841750"/>
              <a:ext cx="360363" cy="103188"/>
            </a:xfrm>
            <a:custGeom>
              <a:avLst/>
              <a:gdLst>
                <a:gd name="T0" fmla="*/ 0 w 455"/>
                <a:gd name="T1" fmla="*/ 81905872 h 130"/>
                <a:gd name="T2" fmla="*/ 27599846 w 455"/>
                <a:gd name="T3" fmla="*/ 46623513 h 130"/>
                <a:gd name="T4" fmla="*/ 62100445 w 455"/>
                <a:gd name="T5" fmla="*/ 21421829 h 130"/>
                <a:gd name="T6" fmla="*/ 100363868 w 455"/>
                <a:gd name="T7" fmla="*/ 6300818 h 130"/>
                <a:gd name="T8" fmla="*/ 141763636 w 455"/>
                <a:gd name="T9" fmla="*/ 0 h 130"/>
                <a:gd name="T10" fmla="*/ 151173467 w 455"/>
                <a:gd name="T11" fmla="*/ 0 h 130"/>
                <a:gd name="T12" fmla="*/ 161209774 w 455"/>
                <a:gd name="T13" fmla="*/ 630241 h 130"/>
                <a:gd name="T14" fmla="*/ 181282389 w 455"/>
                <a:gd name="T15" fmla="*/ 4410096 h 130"/>
                <a:gd name="T16" fmla="*/ 220800350 w 455"/>
                <a:gd name="T17" fmla="*/ 19531107 h 130"/>
                <a:gd name="T18" fmla="*/ 255300949 w 455"/>
                <a:gd name="T19" fmla="*/ 44733586 h 130"/>
                <a:gd name="T20" fmla="*/ 285409872 w 455"/>
                <a:gd name="T21" fmla="*/ 81905872 h 13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55" h="130">
                  <a:moveTo>
                    <a:pt x="0" y="130"/>
                  </a:moveTo>
                  <a:lnTo>
                    <a:pt x="44" y="74"/>
                  </a:lnTo>
                  <a:lnTo>
                    <a:pt x="99" y="34"/>
                  </a:lnTo>
                  <a:lnTo>
                    <a:pt x="160" y="10"/>
                  </a:lnTo>
                  <a:lnTo>
                    <a:pt x="226" y="0"/>
                  </a:lnTo>
                  <a:lnTo>
                    <a:pt x="241" y="0"/>
                  </a:lnTo>
                  <a:lnTo>
                    <a:pt x="257" y="1"/>
                  </a:lnTo>
                  <a:lnTo>
                    <a:pt x="289" y="7"/>
                  </a:lnTo>
                  <a:lnTo>
                    <a:pt x="352" y="31"/>
                  </a:lnTo>
                  <a:lnTo>
                    <a:pt x="407" y="71"/>
                  </a:lnTo>
                  <a:lnTo>
                    <a:pt x="455" y="130"/>
                  </a:lnTo>
                </a:path>
              </a:pathLst>
            </a:custGeom>
            <a:noFill/>
            <a:ln w="206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87" name="Line 107">
              <a:extLst>
                <a:ext uri="{FF2B5EF4-FFF2-40B4-BE49-F238E27FC236}">
                  <a16:creationId xmlns:a16="http://schemas.microsoft.com/office/drawing/2014/main" id="{FDA4B29F-7F1E-4AD1-E2F4-D4FDCF23A999}"/>
                </a:ext>
              </a:extLst>
            </p:cNvPr>
            <p:cNvSpPr>
              <a:spLocks noChangeShapeType="1"/>
            </p:cNvSpPr>
            <p:nvPr/>
          </p:nvSpPr>
          <p:spPr bwMode="auto">
            <a:xfrm flipH="1">
              <a:off x="5938838" y="3956050"/>
              <a:ext cx="339725" cy="493713"/>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88" name="Rectangle 108">
              <a:extLst>
                <a:ext uri="{FF2B5EF4-FFF2-40B4-BE49-F238E27FC236}">
                  <a16:creationId xmlns:a16="http://schemas.microsoft.com/office/drawing/2014/main" id="{9F7F002B-44A1-1A66-000D-AE0C5E526428}"/>
                </a:ext>
              </a:extLst>
            </p:cNvPr>
            <p:cNvSpPr>
              <a:spLocks noChangeArrowheads="1"/>
            </p:cNvSpPr>
            <p:nvPr/>
          </p:nvSpPr>
          <p:spPr bwMode="auto">
            <a:xfrm>
              <a:off x="1762125" y="4240213"/>
              <a:ext cx="593725" cy="401637"/>
            </a:xfrm>
            <a:prstGeom prst="rect">
              <a:avLst/>
            </a:prstGeom>
            <a:solidFill>
              <a:srgbClr val="FFED24"/>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7289" name="Rectangle 109">
              <a:extLst>
                <a:ext uri="{FF2B5EF4-FFF2-40B4-BE49-F238E27FC236}">
                  <a16:creationId xmlns:a16="http://schemas.microsoft.com/office/drawing/2014/main" id="{3900DA3A-7975-DB46-D9C1-6CA02A82CFAE}"/>
                </a:ext>
              </a:extLst>
            </p:cNvPr>
            <p:cNvSpPr>
              <a:spLocks noChangeArrowheads="1"/>
            </p:cNvSpPr>
            <p:nvPr/>
          </p:nvSpPr>
          <p:spPr bwMode="auto">
            <a:xfrm>
              <a:off x="1854200" y="4264025"/>
              <a:ext cx="461024" cy="146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rPr>
                <a:t>POWER</a:t>
              </a:r>
              <a:endParaRPr lang="en-US" altLang="en-US" sz="2400" dirty="0"/>
            </a:p>
          </p:txBody>
        </p:sp>
        <p:sp>
          <p:nvSpPr>
            <p:cNvPr id="7290" name="Rectangle 110">
              <a:extLst>
                <a:ext uri="{FF2B5EF4-FFF2-40B4-BE49-F238E27FC236}">
                  <a16:creationId xmlns:a16="http://schemas.microsoft.com/office/drawing/2014/main" id="{B12186FD-C828-1006-1AED-6E91D5BD1A54}"/>
                </a:ext>
              </a:extLst>
            </p:cNvPr>
            <p:cNvSpPr>
              <a:spLocks noChangeArrowheads="1"/>
            </p:cNvSpPr>
            <p:nvPr/>
          </p:nvSpPr>
          <p:spPr bwMode="auto">
            <a:xfrm>
              <a:off x="1852613" y="4516438"/>
              <a:ext cx="455309" cy="146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rPr>
                <a:t>SUPRV.</a:t>
              </a:r>
              <a:endParaRPr lang="en-US" altLang="en-US" sz="2400" dirty="0"/>
            </a:p>
          </p:txBody>
        </p:sp>
        <p:sp>
          <p:nvSpPr>
            <p:cNvPr id="7291" name="Rectangle 111">
              <a:extLst>
                <a:ext uri="{FF2B5EF4-FFF2-40B4-BE49-F238E27FC236}">
                  <a16:creationId xmlns:a16="http://schemas.microsoft.com/office/drawing/2014/main" id="{0EEB47CF-0943-62D1-BE85-826A72FD0514}"/>
                </a:ext>
              </a:extLst>
            </p:cNvPr>
            <p:cNvSpPr>
              <a:spLocks noChangeArrowheads="1"/>
            </p:cNvSpPr>
            <p:nvPr/>
          </p:nvSpPr>
          <p:spPr bwMode="auto">
            <a:xfrm>
              <a:off x="1852613" y="4384675"/>
              <a:ext cx="434354" cy="146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rPr>
                <a:t>HOUSE</a:t>
              </a:r>
              <a:endParaRPr lang="en-US" altLang="en-US" sz="2400" dirty="0"/>
            </a:p>
          </p:txBody>
        </p:sp>
        <p:sp>
          <p:nvSpPr>
            <p:cNvPr id="7292" name="Line 112">
              <a:extLst>
                <a:ext uri="{FF2B5EF4-FFF2-40B4-BE49-F238E27FC236}">
                  <a16:creationId xmlns:a16="http://schemas.microsoft.com/office/drawing/2014/main" id="{2D54680E-C0E0-ECD2-8797-CA93508C4444}"/>
                </a:ext>
              </a:extLst>
            </p:cNvPr>
            <p:cNvSpPr>
              <a:spLocks noChangeShapeType="1"/>
            </p:cNvSpPr>
            <p:nvPr/>
          </p:nvSpPr>
          <p:spPr bwMode="auto">
            <a:xfrm flipH="1">
              <a:off x="1560513" y="3960813"/>
              <a:ext cx="1379537" cy="1887537"/>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93" name="Line 113">
              <a:extLst>
                <a:ext uri="{FF2B5EF4-FFF2-40B4-BE49-F238E27FC236}">
                  <a16:creationId xmlns:a16="http://schemas.microsoft.com/office/drawing/2014/main" id="{6D3DD44C-3C06-4A67-324A-E4B4FE9E4E4C}"/>
                </a:ext>
              </a:extLst>
            </p:cNvPr>
            <p:cNvSpPr>
              <a:spLocks noChangeShapeType="1"/>
            </p:cNvSpPr>
            <p:nvPr/>
          </p:nvSpPr>
          <p:spPr bwMode="auto">
            <a:xfrm flipH="1" flipV="1">
              <a:off x="1646238" y="6073775"/>
              <a:ext cx="990600" cy="158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94" name="Freeform 114">
              <a:extLst>
                <a:ext uri="{FF2B5EF4-FFF2-40B4-BE49-F238E27FC236}">
                  <a16:creationId xmlns:a16="http://schemas.microsoft.com/office/drawing/2014/main" id="{C7852A18-8006-1277-748A-E8CD6001D536}"/>
                </a:ext>
              </a:extLst>
            </p:cNvPr>
            <p:cNvSpPr>
              <a:spLocks/>
            </p:cNvSpPr>
            <p:nvPr/>
          </p:nvSpPr>
          <p:spPr bwMode="auto">
            <a:xfrm>
              <a:off x="1524000" y="5849938"/>
              <a:ext cx="123825" cy="223837"/>
            </a:xfrm>
            <a:custGeom>
              <a:avLst/>
              <a:gdLst>
                <a:gd name="T0" fmla="*/ 98920198 w 155"/>
                <a:gd name="T1" fmla="*/ 177042412 h 283"/>
                <a:gd name="T2" fmla="*/ 80412754 w 155"/>
                <a:gd name="T3" fmla="*/ 176416776 h 283"/>
                <a:gd name="T4" fmla="*/ 61267012 w 155"/>
                <a:gd name="T5" fmla="*/ 171412476 h 283"/>
                <a:gd name="T6" fmla="*/ 29356910 w 155"/>
                <a:gd name="T7" fmla="*/ 150141634 h 283"/>
                <a:gd name="T8" fmla="*/ 8296275 w 155"/>
                <a:gd name="T9" fmla="*/ 116985284 h 283"/>
                <a:gd name="T10" fmla="*/ 0 w 155"/>
                <a:gd name="T11" fmla="*/ 75696453 h 283"/>
                <a:gd name="T12" fmla="*/ 8296275 w 155"/>
                <a:gd name="T13" fmla="*/ 35033259 h 283"/>
                <a:gd name="T14" fmla="*/ 32547601 w 155"/>
                <a:gd name="T15" fmla="*/ 0 h 28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5" h="283">
                  <a:moveTo>
                    <a:pt x="155" y="283"/>
                  </a:moveTo>
                  <a:lnTo>
                    <a:pt x="126" y="282"/>
                  </a:lnTo>
                  <a:lnTo>
                    <a:pt x="96" y="274"/>
                  </a:lnTo>
                  <a:lnTo>
                    <a:pt x="46" y="240"/>
                  </a:lnTo>
                  <a:lnTo>
                    <a:pt x="13" y="187"/>
                  </a:lnTo>
                  <a:lnTo>
                    <a:pt x="0" y="121"/>
                  </a:lnTo>
                  <a:lnTo>
                    <a:pt x="13" y="56"/>
                  </a:lnTo>
                  <a:lnTo>
                    <a:pt x="51" y="0"/>
                  </a:lnTo>
                </a:path>
              </a:pathLst>
            </a:custGeom>
            <a:noFill/>
            <a:ln w="206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95" name="Freeform 115">
              <a:extLst>
                <a:ext uri="{FF2B5EF4-FFF2-40B4-BE49-F238E27FC236}">
                  <a16:creationId xmlns:a16="http://schemas.microsoft.com/office/drawing/2014/main" id="{FC404498-ED9F-5F1E-FB98-EA0BF6F9C0C9}"/>
                </a:ext>
              </a:extLst>
            </p:cNvPr>
            <p:cNvSpPr>
              <a:spLocks/>
            </p:cNvSpPr>
            <p:nvPr/>
          </p:nvSpPr>
          <p:spPr bwMode="auto">
            <a:xfrm>
              <a:off x="2940050" y="3841750"/>
              <a:ext cx="361950" cy="107950"/>
            </a:xfrm>
            <a:custGeom>
              <a:avLst/>
              <a:gdLst>
                <a:gd name="T0" fmla="*/ 0 w 457"/>
                <a:gd name="T1" fmla="*/ 85685313 h 136"/>
                <a:gd name="T2" fmla="*/ 28228140 w 457"/>
                <a:gd name="T3" fmla="*/ 48513206 h 136"/>
                <a:gd name="T4" fmla="*/ 62728232 w 457"/>
                <a:gd name="T5" fmla="*/ 22051169 h 136"/>
                <a:gd name="T6" fmla="*/ 101620037 w 457"/>
                <a:gd name="T7" fmla="*/ 6300788 h 136"/>
                <a:gd name="T8" fmla="*/ 142393664 w 457"/>
                <a:gd name="T9" fmla="*/ 0 h 136"/>
                <a:gd name="T10" fmla="*/ 152430055 w 457"/>
                <a:gd name="T11" fmla="*/ 0 h 136"/>
                <a:gd name="T12" fmla="*/ 162466445 w 457"/>
                <a:gd name="T13" fmla="*/ 630238 h 136"/>
                <a:gd name="T14" fmla="*/ 182540018 w 457"/>
                <a:gd name="T15" fmla="*/ 5040313 h 136"/>
                <a:gd name="T16" fmla="*/ 222059097 w 457"/>
                <a:gd name="T17" fmla="*/ 20791488 h 136"/>
                <a:gd name="T18" fmla="*/ 256559189 w 457"/>
                <a:gd name="T19" fmla="*/ 47252731 h 136"/>
                <a:gd name="T20" fmla="*/ 286669152 w 457"/>
                <a:gd name="T21" fmla="*/ 85685313 h 1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57" h="136">
                  <a:moveTo>
                    <a:pt x="0" y="136"/>
                  </a:moveTo>
                  <a:lnTo>
                    <a:pt x="45" y="77"/>
                  </a:lnTo>
                  <a:lnTo>
                    <a:pt x="100" y="35"/>
                  </a:lnTo>
                  <a:lnTo>
                    <a:pt x="162" y="10"/>
                  </a:lnTo>
                  <a:lnTo>
                    <a:pt x="227" y="0"/>
                  </a:lnTo>
                  <a:lnTo>
                    <a:pt x="243" y="0"/>
                  </a:lnTo>
                  <a:lnTo>
                    <a:pt x="259" y="1"/>
                  </a:lnTo>
                  <a:lnTo>
                    <a:pt x="291" y="8"/>
                  </a:lnTo>
                  <a:lnTo>
                    <a:pt x="354" y="33"/>
                  </a:lnTo>
                  <a:lnTo>
                    <a:pt x="409" y="75"/>
                  </a:lnTo>
                  <a:lnTo>
                    <a:pt x="457" y="136"/>
                  </a:lnTo>
                </a:path>
              </a:pathLst>
            </a:custGeom>
            <a:noFill/>
            <a:ln w="206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96" name="Line 116">
              <a:extLst>
                <a:ext uri="{FF2B5EF4-FFF2-40B4-BE49-F238E27FC236}">
                  <a16:creationId xmlns:a16="http://schemas.microsoft.com/office/drawing/2014/main" id="{A5603981-2BFB-AC5C-E8BC-A0E536401DC7}"/>
                </a:ext>
              </a:extLst>
            </p:cNvPr>
            <p:cNvSpPr>
              <a:spLocks noChangeShapeType="1"/>
            </p:cNvSpPr>
            <p:nvPr/>
          </p:nvSpPr>
          <p:spPr bwMode="auto">
            <a:xfrm>
              <a:off x="3300413" y="3960813"/>
              <a:ext cx="341312" cy="509587"/>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97" name="Line 117">
              <a:extLst>
                <a:ext uri="{FF2B5EF4-FFF2-40B4-BE49-F238E27FC236}">
                  <a16:creationId xmlns:a16="http://schemas.microsoft.com/office/drawing/2014/main" id="{368BC992-99AE-0F71-7BCF-3CC2E20FC521}"/>
                </a:ext>
              </a:extLst>
            </p:cNvPr>
            <p:cNvSpPr>
              <a:spLocks noChangeShapeType="1"/>
            </p:cNvSpPr>
            <p:nvPr/>
          </p:nvSpPr>
          <p:spPr bwMode="auto">
            <a:xfrm flipH="1">
              <a:off x="1500188" y="3956050"/>
              <a:ext cx="395287" cy="55403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98" name="Line 118">
              <a:extLst>
                <a:ext uri="{FF2B5EF4-FFF2-40B4-BE49-F238E27FC236}">
                  <a16:creationId xmlns:a16="http://schemas.microsoft.com/office/drawing/2014/main" id="{B18756DE-11D0-5DEA-8750-0F20D34F74E4}"/>
                </a:ext>
              </a:extLst>
            </p:cNvPr>
            <p:cNvSpPr>
              <a:spLocks noChangeShapeType="1"/>
            </p:cNvSpPr>
            <p:nvPr/>
          </p:nvSpPr>
          <p:spPr bwMode="auto">
            <a:xfrm flipH="1">
              <a:off x="1385888" y="6003925"/>
              <a:ext cx="138112" cy="158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99" name="Freeform 119">
              <a:extLst>
                <a:ext uri="{FF2B5EF4-FFF2-40B4-BE49-F238E27FC236}">
                  <a16:creationId xmlns:a16="http://schemas.microsoft.com/office/drawing/2014/main" id="{B8E5DD65-58A2-DF92-371D-7E87457EB39B}"/>
                </a:ext>
              </a:extLst>
            </p:cNvPr>
            <p:cNvSpPr>
              <a:spLocks/>
            </p:cNvSpPr>
            <p:nvPr/>
          </p:nvSpPr>
          <p:spPr bwMode="auto">
            <a:xfrm>
              <a:off x="1898650" y="3841750"/>
              <a:ext cx="350838" cy="103188"/>
            </a:xfrm>
            <a:custGeom>
              <a:avLst/>
              <a:gdLst>
                <a:gd name="T0" fmla="*/ 0 w 441"/>
                <a:gd name="T1" fmla="*/ 81905872 h 130"/>
                <a:gd name="T2" fmla="*/ 27847468 w 441"/>
                <a:gd name="T3" fmla="*/ 46623513 h 130"/>
                <a:gd name="T4" fmla="*/ 61391081 w 441"/>
                <a:gd name="T5" fmla="*/ 21421829 h 130"/>
                <a:gd name="T6" fmla="*/ 99365914 w 441"/>
                <a:gd name="T7" fmla="*/ 6300818 h 130"/>
                <a:gd name="T8" fmla="*/ 139238135 w 441"/>
                <a:gd name="T9" fmla="*/ 0 h 130"/>
                <a:gd name="T10" fmla="*/ 148731445 w 441"/>
                <a:gd name="T11" fmla="*/ 0 h 130"/>
                <a:gd name="T12" fmla="*/ 158858014 w 441"/>
                <a:gd name="T13" fmla="*/ 630241 h 130"/>
                <a:gd name="T14" fmla="*/ 178477894 w 441"/>
                <a:gd name="T15" fmla="*/ 4410096 h 130"/>
                <a:gd name="T16" fmla="*/ 216451931 w 441"/>
                <a:gd name="T17" fmla="*/ 19531107 h 130"/>
                <a:gd name="T18" fmla="*/ 249996339 w 441"/>
                <a:gd name="T19" fmla="*/ 44733586 h 130"/>
                <a:gd name="T20" fmla="*/ 279109529 w 441"/>
                <a:gd name="T21" fmla="*/ 81905872 h 13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41" h="130">
                  <a:moveTo>
                    <a:pt x="0" y="130"/>
                  </a:moveTo>
                  <a:lnTo>
                    <a:pt x="44" y="74"/>
                  </a:lnTo>
                  <a:lnTo>
                    <a:pt x="97" y="34"/>
                  </a:lnTo>
                  <a:lnTo>
                    <a:pt x="157" y="10"/>
                  </a:lnTo>
                  <a:lnTo>
                    <a:pt x="220" y="0"/>
                  </a:lnTo>
                  <a:lnTo>
                    <a:pt x="235" y="0"/>
                  </a:lnTo>
                  <a:lnTo>
                    <a:pt x="251" y="1"/>
                  </a:lnTo>
                  <a:lnTo>
                    <a:pt x="282" y="7"/>
                  </a:lnTo>
                  <a:lnTo>
                    <a:pt x="342" y="31"/>
                  </a:lnTo>
                  <a:lnTo>
                    <a:pt x="395" y="71"/>
                  </a:lnTo>
                  <a:lnTo>
                    <a:pt x="441" y="130"/>
                  </a:lnTo>
                </a:path>
              </a:pathLst>
            </a:custGeom>
            <a:noFill/>
            <a:ln w="206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300" name="Line 120">
              <a:extLst>
                <a:ext uri="{FF2B5EF4-FFF2-40B4-BE49-F238E27FC236}">
                  <a16:creationId xmlns:a16="http://schemas.microsoft.com/office/drawing/2014/main" id="{1EC2028A-D07E-E249-E382-7A0140AD118F}"/>
                </a:ext>
              </a:extLst>
            </p:cNvPr>
            <p:cNvSpPr>
              <a:spLocks noChangeShapeType="1"/>
            </p:cNvSpPr>
            <p:nvPr/>
          </p:nvSpPr>
          <p:spPr bwMode="auto">
            <a:xfrm>
              <a:off x="2244725" y="3956050"/>
              <a:ext cx="331788" cy="493713"/>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01" name="Rectangle 121">
              <a:extLst>
                <a:ext uri="{FF2B5EF4-FFF2-40B4-BE49-F238E27FC236}">
                  <a16:creationId xmlns:a16="http://schemas.microsoft.com/office/drawing/2014/main" id="{6608AC8D-96BE-F90E-B459-3D9740ACF123}"/>
                </a:ext>
              </a:extLst>
            </p:cNvPr>
            <p:cNvSpPr>
              <a:spLocks noChangeArrowheads="1"/>
            </p:cNvSpPr>
            <p:nvPr/>
          </p:nvSpPr>
          <p:spPr bwMode="auto">
            <a:xfrm>
              <a:off x="2425700" y="5056188"/>
              <a:ext cx="334963" cy="363537"/>
            </a:xfrm>
            <a:prstGeom prst="rect">
              <a:avLst/>
            </a:prstGeom>
            <a:solidFill>
              <a:srgbClr val="FB9214"/>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7302" name="Rectangle 122">
              <a:extLst>
                <a:ext uri="{FF2B5EF4-FFF2-40B4-BE49-F238E27FC236}">
                  <a16:creationId xmlns:a16="http://schemas.microsoft.com/office/drawing/2014/main" id="{41BFEB8E-4B85-AE4E-0C26-157A4D6A219E}"/>
                </a:ext>
              </a:extLst>
            </p:cNvPr>
            <p:cNvSpPr>
              <a:spLocks noChangeArrowheads="1"/>
            </p:cNvSpPr>
            <p:nvPr/>
          </p:nvSpPr>
          <p:spPr bwMode="auto">
            <a:xfrm>
              <a:off x="2073275" y="5707063"/>
              <a:ext cx="182563" cy="190500"/>
            </a:xfrm>
            <a:prstGeom prst="rect">
              <a:avLst/>
            </a:prstGeom>
            <a:solidFill>
              <a:srgbClr val="F32D3B"/>
            </a:solidFill>
            <a:ln w="20638">
              <a:solidFill>
                <a:srgbClr val="F32D3B"/>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7303" name="Rectangle 123">
              <a:extLst>
                <a:ext uri="{FF2B5EF4-FFF2-40B4-BE49-F238E27FC236}">
                  <a16:creationId xmlns:a16="http://schemas.microsoft.com/office/drawing/2014/main" id="{684CCF9C-F270-0CA1-5C2C-23AC98AE6E02}"/>
                </a:ext>
              </a:extLst>
            </p:cNvPr>
            <p:cNvSpPr>
              <a:spLocks noChangeArrowheads="1"/>
            </p:cNvSpPr>
            <p:nvPr/>
          </p:nvSpPr>
          <p:spPr bwMode="auto">
            <a:xfrm>
              <a:off x="2379663" y="5707063"/>
              <a:ext cx="180975" cy="190500"/>
            </a:xfrm>
            <a:prstGeom prst="rect">
              <a:avLst/>
            </a:prstGeom>
            <a:solidFill>
              <a:srgbClr val="F32D3B"/>
            </a:solidFill>
            <a:ln w="20638">
              <a:solidFill>
                <a:srgbClr val="F32D3B"/>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7304" name="Line 124">
              <a:extLst>
                <a:ext uri="{FF2B5EF4-FFF2-40B4-BE49-F238E27FC236}">
                  <a16:creationId xmlns:a16="http://schemas.microsoft.com/office/drawing/2014/main" id="{0DD014FC-0E9F-A187-8EFA-165E049535B3}"/>
                </a:ext>
              </a:extLst>
            </p:cNvPr>
            <p:cNvSpPr>
              <a:spLocks noChangeShapeType="1"/>
            </p:cNvSpPr>
            <p:nvPr/>
          </p:nvSpPr>
          <p:spPr bwMode="auto">
            <a:xfrm flipH="1">
              <a:off x="2582863" y="4854575"/>
              <a:ext cx="793750" cy="3175"/>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05" name="Line 125">
              <a:extLst>
                <a:ext uri="{FF2B5EF4-FFF2-40B4-BE49-F238E27FC236}">
                  <a16:creationId xmlns:a16="http://schemas.microsoft.com/office/drawing/2014/main" id="{6854854B-0244-45C0-5800-AF983EA1147C}"/>
                </a:ext>
              </a:extLst>
            </p:cNvPr>
            <p:cNvSpPr>
              <a:spLocks noChangeShapeType="1"/>
            </p:cNvSpPr>
            <p:nvPr/>
          </p:nvSpPr>
          <p:spPr bwMode="auto">
            <a:xfrm flipV="1">
              <a:off x="2170113" y="5557838"/>
              <a:ext cx="1587" cy="131762"/>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06" name="Line 126">
              <a:extLst>
                <a:ext uri="{FF2B5EF4-FFF2-40B4-BE49-F238E27FC236}">
                  <a16:creationId xmlns:a16="http://schemas.microsoft.com/office/drawing/2014/main" id="{6FB5CA5E-CDFD-72F9-FC69-8DDB2BB60F70}"/>
                </a:ext>
              </a:extLst>
            </p:cNvPr>
            <p:cNvSpPr>
              <a:spLocks noChangeShapeType="1"/>
            </p:cNvSpPr>
            <p:nvPr/>
          </p:nvSpPr>
          <p:spPr bwMode="auto">
            <a:xfrm flipV="1">
              <a:off x="2579688" y="4862513"/>
              <a:ext cx="1587" cy="184150"/>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07" name="Line 127">
              <a:extLst>
                <a:ext uri="{FF2B5EF4-FFF2-40B4-BE49-F238E27FC236}">
                  <a16:creationId xmlns:a16="http://schemas.microsoft.com/office/drawing/2014/main" id="{DC07D955-AF82-F687-CBD4-CAACE1281B9C}"/>
                </a:ext>
              </a:extLst>
            </p:cNvPr>
            <p:cNvSpPr>
              <a:spLocks noChangeShapeType="1"/>
            </p:cNvSpPr>
            <p:nvPr/>
          </p:nvSpPr>
          <p:spPr bwMode="auto">
            <a:xfrm flipV="1">
              <a:off x="2470150" y="5559425"/>
              <a:ext cx="1588" cy="130175"/>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08" name="Line 128">
              <a:extLst>
                <a:ext uri="{FF2B5EF4-FFF2-40B4-BE49-F238E27FC236}">
                  <a16:creationId xmlns:a16="http://schemas.microsoft.com/office/drawing/2014/main" id="{B3747EC4-2E17-E98E-35EB-E1E61497AC25}"/>
                </a:ext>
              </a:extLst>
            </p:cNvPr>
            <p:cNvSpPr>
              <a:spLocks noChangeShapeType="1"/>
            </p:cNvSpPr>
            <p:nvPr/>
          </p:nvSpPr>
          <p:spPr bwMode="auto">
            <a:xfrm flipV="1">
              <a:off x="3119438" y="4691063"/>
              <a:ext cx="1587" cy="161925"/>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09" name="Line 129">
              <a:extLst>
                <a:ext uri="{FF2B5EF4-FFF2-40B4-BE49-F238E27FC236}">
                  <a16:creationId xmlns:a16="http://schemas.microsoft.com/office/drawing/2014/main" id="{67DBEB25-55A6-4909-907C-0D23727167C0}"/>
                </a:ext>
              </a:extLst>
            </p:cNvPr>
            <p:cNvSpPr>
              <a:spLocks noChangeShapeType="1"/>
            </p:cNvSpPr>
            <p:nvPr/>
          </p:nvSpPr>
          <p:spPr bwMode="auto">
            <a:xfrm flipV="1">
              <a:off x="2598738" y="5430838"/>
              <a:ext cx="1587" cy="128587"/>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10" name="Line 130">
              <a:extLst>
                <a:ext uri="{FF2B5EF4-FFF2-40B4-BE49-F238E27FC236}">
                  <a16:creationId xmlns:a16="http://schemas.microsoft.com/office/drawing/2014/main" id="{63DAEC45-774B-6E6C-C40D-67B6A3E3FB28}"/>
                </a:ext>
              </a:extLst>
            </p:cNvPr>
            <p:cNvSpPr>
              <a:spLocks noChangeShapeType="1"/>
            </p:cNvSpPr>
            <p:nvPr/>
          </p:nvSpPr>
          <p:spPr bwMode="auto">
            <a:xfrm flipH="1">
              <a:off x="2168525" y="5559425"/>
              <a:ext cx="430213" cy="158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11" name="Rectangle 131">
              <a:extLst>
                <a:ext uri="{FF2B5EF4-FFF2-40B4-BE49-F238E27FC236}">
                  <a16:creationId xmlns:a16="http://schemas.microsoft.com/office/drawing/2014/main" id="{523B70AB-57AA-9F3B-D82F-39A3A4E763FB}"/>
                </a:ext>
              </a:extLst>
            </p:cNvPr>
            <p:cNvSpPr>
              <a:spLocks noChangeArrowheads="1"/>
            </p:cNvSpPr>
            <p:nvPr/>
          </p:nvSpPr>
          <p:spPr bwMode="auto">
            <a:xfrm>
              <a:off x="2465388" y="5094288"/>
              <a:ext cx="426733"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OPER.</a:t>
              </a:r>
              <a:endParaRPr lang="en-US" altLang="en-US" sz="2400" dirty="0"/>
            </a:p>
          </p:txBody>
        </p:sp>
        <p:sp>
          <p:nvSpPr>
            <p:cNvPr id="7312" name="Rectangle 132">
              <a:extLst>
                <a:ext uri="{FF2B5EF4-FFF2-40B4-BE49-F238E27FC236}">
                  <a16:creationId xmlns:a16="http://schemas.microsoft.com/office/drawing/2014/main" id="{E309B6B8-2CD7-5738-26DF-30553D6945A8}"/>
                </a:ext>
              </a:extLst>
            </p:cNvPr>
            <p:cNvSpPr>
              <a:spLocks noChangeArrowheads="1"/>
            </p:cNvSpPr>
            <p:nvPr/>
          </p:nvSpPr>
          <p:spPr bwMode="auto">
            <a:xfrm>
              <a:off x="2465388" y="5249863"/>
              <a:ext cx="358151"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DISP.</a:t>
              </a:r>
              <a:endParaRPr lang="en-US" altLang="en-US" sz="2400" dirty="0"/>
            </a:p>
          </p:txBody>
        </p:sp>
        <p:sp>
          <p:nvSpPr>
            <p:cNvPr id="7313" name="Rectangle 133">
              <a:extLst>
                <a:ext uri="{FF2B5EF4-FFF2-40B4-BE49-F238E27FC236}">
                  <a16:creationId xmlns:a16="http://schemas.microsoft.com/office/drawing/2014/main" id="{A0156DAD-49EF-E5A1-18D9-B0544A12D2B0}"/>
                </a:ext>
              </a:extLst>
            </p:cNvPr>
            <p:cNvSpPr>
              <a:spLocks noChangeArrowheads="1"/>
            </p:cNvSpPr>
            <p:nvPr/>
          </p:nvSpPr>
          <p:spPr bwMode="auto">
            <a:xfrm>
              <a:off x="1482725" y="5018088"/>
              <a:ext cx="333375" cy="363537"/>
            </a:xfrm>
            <a:prstGeom prst="rect">
              <a:avLst/>
            </a:prstGeom>
            <a:solidFill>
              <a:srgbClr val="FB9214"/>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7314" name="Rectangle 134">
              <a:extLst>
                <a:ext uri="{FF2B5EF4-FFF2-40B4-BE49-F238E27FC236}">
                  <a16:creationId xmlns:a16="http://schemas.microsoft.com/office/drawing/2014/main" id="{15EC1839-6C4C-FD35-F70A-9A5B60451FD8}"/>
                </a:ext>
              </a:extLst>
            </p:cNvPr>
            <p:cNvSpPr>
              <a:spLocks noChangeArrowheads="1"/>
            </p:cNvSpPr>
            <p:nvPr/>
          </p:nvSpPr>
          <p:spPr bwMode="auto">
            <a:xfrm>
              <a:off x="1517650" y="5056188"/>
              <a:ext cx="426733"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OPER.</a:t>
              </a:r>
              <a:endParaRPr lang="en-US" altLang="en-US" sz="2400" dirty="0"/>
            </a:p>
          </p:txBody>
        </p:sp>
        <p:sp>
          <p:nvSpPr>
            <p:cNvPr id="7315" name="Rectangle 135">
              <a:extLst>
                <a:ext uri="{FF2B5EF4-FFF2-40B4-BE49-F238E27FC236}">
                  <a16:creationId xmlns:a16="http://schemas.microsoft.com/office/drawing/2014/main" id="{0B8DF04D-EABE-F9F3-B935-43FB564378BC}"/>
                </a:ext>
              </a:extLst>
            </p:cNvPr>
            <p:cNvSpPr>
              <a:spLocks noChangeArrowheads="1"/>
            </p:cNvSpPr>
            <p:nvPr/>
          </p:nvSpPr>
          <p:spPr bwMode="auto">
            <a:xfrm>
              <a:off x="1517650" y="5211763"/>
              <a:ext cx="358151"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DISP.</a:t>
              </a:r>
              <a:endParaRPr lang="en-US" altLang="en-US" sz="2400" dirty="0"/>
            </a:p>
          </p:txBody>
        </p:sp>
        <p:sp>
          <p:nvSpPr>
            <p:cNvPr id="7316" name="Line 136">
              <a:extLst>
                <a:ext uri="{FF2B5EF4-FFF2-40B4-BE49-F238E27FC236}">
                  <a16:creationId xmlns:a16="http://schemas.microsoft.com/office/drawing/2014/main" id="{E40FA4A8-0BAC-A7D1-7929-57E2D86EDF48}"/>
                </a:ext>
              </a:extLst>
            </p:cNvPr>
            <p:cNvSpPr>
              <a:spLocks noChangeShapeType="1"/>
            </p:cNvSpPr>
            <p:nvPr/>
          </p:nvSpPr>
          <p:spPr bwMode="auto">
            <a:xfrm flipV="1">
              <a:off x="1639888" y="4662488"/>
              <a:ext cx="257175" cy="330200"/>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17" name="Line 137">
              <a:extLst>
                <a:ext uri="{FF2B5EF4-FFF2-40B4-BE49-F238E27FC236}">
                  <a16:creationId xmlns:a16="http://schemas.microsoft.com/office/drawing/2014/main" id="{38DD5472-F61D-CE79-C37F-27C595869BD8}"/>
                </a:ext>
              </a:extLst>
            </p:cNvPr>
            <p:cNvSpPr>
              <a:spLocks noChangeShapeType="1"/>
            </p:cNvSpPr>
            <p:nvPr/>
          </p:nvSpPr>
          <p:spPr bwMode="auto">
            <a:xfrm>
              <a:off x="2192338" y="4662488"/>
              <a:ext cx="98425" cy="144462"/>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18" name="Rectangle 138">
              <a:extLst>
                <a:ext uri="{FF2B5EF4-FFF2-40B4-BE49-F238E27FC236}">
                  <a16:creationId xmlns:a16="http://schemas.microsoft.com/office/drawing/2014/main" id="{5517885B-F90F-94E7-EB61-01BEC89A435C}"/>
                </a:ext>
              </a:extLst>
            </p:cNvPr>
            <p:cNvSpPr>
              <a:spLocks noChangeArrowheads="1"/>
            </p:cNvSpPr>
            <p:nvPr/>
          </p:nvSpPr>
          <p:spPr bwMode="auto">
            <a:xfrm>
              <a:off x="6856413" y="5016500"/>
              <a:ext cx="349250" cy="377825"/>
            </a:xfrm>
            <a:prstGeom prst="rect">
              <a:avLst/>
            </a:prstGeom>
            <a:solidFill>
              <a:srgbClr val="FB9214"/>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7319" name="Rectangle 139">
              <a:extLst>
                <a:ext uri="{FF2B5EF4-FFF2-40B4-BE49-F238E27FC236}">
                  <a16:creationId xmlns:a16="http://schemas.microsoft.com/office/drawing/2014/main" id="{62DEB750-E61F-057F-7350-FC4FAD0DD684}"/>
                </a:ext>
              </a:extLst>
            </p:cNvPr>
            <p:cNvSpPr>
              <a:spLocks noChangeArrowheads="1"/>
            </p:cNvSpPr>
            <p:nvPr/>
          </p:nvSpPr>
          <p:spPr bwMode="auto">
            <a:xfrm>
              <a:off x="7078663" y="5711825"/>
              <a:ext cx="190500" cy="200025"/>
            </a:xfrm>
            <a:prstGeom prst="rect">
              <a:avLst/>
            </a:prstGeom>
            <a:solidFill>
              <a:srgbClr val="F32D3B"/>
            </a:solidFill>
            <a:ln w="20638">
              <a:solidFill>
                <a:srgbClr val="F32D3B"/>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7320" name="Line 140">
              <a:extLst>
                <a:ext uri="{FF2B5EF4-FFF2-40B4-BE49-F238E27FC236}">
                  <a16:creationId xmlns:a16="http://schemas.microsoft.com/office/drawing/2014/main" id="{F5F983B1-1306-F7F8-E2FA-6C35A6CBAE90}"/>
                </a:ext>
              </a:extLst>
            </p:cNvPr>
            <p:cNvSpPr>
              <a:spLocks noChangeShapeType="1"/>
            </p:cNvSpPr>
            <p:nvPr/>
          </p:nvSpPr>
          <p:spPr bwMode="auto">
            <a:xfrm flipH="1">
              <a:off x="6218238" y="4818063"/>
              <a:ext cx="827087" cy="1587"/>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21" name="Line 141">
              <a:extLst>
                <a:ext uri="{FF2B5EF4-FFF2-40B4-BE49-F238E27FC236}">
                  <a16:creationId xmlns:a16="http://schemas.microsoft.com/office/drawing/2014/main" id="{2732F8D2-C9CC-8425-E356-40F829E7AB86}"/>
                </a:ext>
              </a:extLst>
            </p:cNvPr>
            <p:cNvSpPr>
              <a:spLocks noChangeShapeType="1"/>
            </p:cNvSpPr>
            <p:nvPr/>
          </p:nvSpPr>
          <p:spPr bwMode="auto">
            <a:xfrm>
              <a:off x="6784975" y="5559425"/>
              <a:ext cx="709613" cy="158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22" name="Line 142">
              <a:extLst>
                <a:ext uri="{FF2B5EF4-FFF2-40B4-BE49-F238E27FC236}">
                  <a16:creationId xmlns:a16="http://schemas.microsoft.com/office/drawing/2014/main" id="{D14448ED-F8DF-D009-C53D-E8872937AE72}"/>
                </a:ext>
              </a:extLst>
            </p:cNvPr>
            <p:cNvSpPr>
              <a:spLocks noChangeShapeType="1"/>
            </p:cNvSpPr>
            <p:nvPr/>
          </p:nvSpPr>
          <p:spPr bwMode="auto">
            <a:xfrm flipV="1">
              <a:off x="7172325" y="5559425"/>
              <a:ext cx="1588" cy="14128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23" name="Line 143">
              <a:extLst>
                <a:ext uri="{FF2B5EF4-FFF2-40B4-BE49-F238E27FC236}">
                  <a16:creationId xmlns:a16="http://schemas.microsoft.com/office/drawing/2014/main" id="{C287E3DC-1EE8-4F30-3E35-3A0564AFF319}"/>
                </a:ext>
              </a:extLst>
            </p:cNvPr>
            <p:cNvSpPr>
              <a:spLocks noChangeShapeType="1"/>
            </p:cNvSpPr>
            <p:nvPr/>
          </p:nvSpPr>
          <p:spPr bwMode="auto">
            <a:xfrm flipV="1">
              <a:off x="7045325" y="4829175"/>
              <a:ext cx="1588" cy="16033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24" name="Line 144">
              <a:extLst>
                <a:ext uri="{FF2B5EF4-FFF2-40B4-BE49-F238E27FC236}">
                  <a16:creationId xmlns:a16="http://schemas.microsoft.com/office/drawing/2014/main" id="{23497BF2-F91E-A3AD-6C97-2E7B6C1D20C8}"/>
                </a:ext>
              </a:extLst>
            </p:cNvPr>
            <p:cNvSpPr>
              <a:spLocks noChangeShapeType="1"/>
            </p:cNvSpPr>
            <p:nvPr/>
          </p:nvSpPr>
          <p:spPr bwMode="auto">
            <a:xfrm flipV="1">
              <a:off x="6456363" y="4645025"/>
              <a:ext cx="1587" cy="17303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25" name="Rectangle 145">
              <a:extLst>
                <a:ext uri="{FF2B5EF4-FFF2-40B4-BE49-F238E27FC236}">
                  <a16:creationId xmlns:a16="http://schemas.microsoft.com/office/drawing/2014/main" id="{7D05AA04-3FA6-BC4C-6064-FE930238219E}"/>
                </a:ext>
              </a:extLst>
            </p:cNvPr>
            <p:cNvSpPr>
              <a:spLocks noChangeArrowheads="1"/>
            </p:cNvSpPr>
            <p:nvPr/>
          </p:nvSpPr>
          <p:spPr bwMode="auto">
            <a:xfrm>
              <a:off x="7396163" y="5711825"/>
              <a:ext cx="190500" cy="200025"/>
            </a:xfrm>
            <a:prstGeom prst="rect">
              <a:avLst/>
            </a:prstGeom>
            <a:solidFill>
              <a:srgbClr val="F32D3B"/>
            </a:solidFill>
            <a:ln w="20638">
              <a:solidFill>
                <a:srgbClr val="F32D3B"/>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7326" name="Line 146">
              <a:extLst>
                <a:ext uri="{FF2B5EF4-FFF2-40B4-BE49-F238E27FC236}">
                  <a16:creationId xmlns:a16="http://schemas.microsoft.com/office/drawing/2014/main" id="{10E2A35F-D6D4-3454-91F9-09947C7624C9}"/>
                </a:ext>
              </a:extLst>
            </p:cNvPr>
            <p:cNvSpPr>
              <a:spLocks noChangeShapeType="1"/>
            </p:cNvSpPr>
            <p:nvPr/>
          </p:nvSpPr>
          <p:spPr bwMode="auto">
            <a:xfrm flipV="1">
              <a:off x="7494588" y="5559425"/>
              <a:ext cx="1587" cy="14128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27" name="Line 147">
              <a:extLst>
                <a:ext uri="{FF2B5EF4-FFF2-40B4-BE49-F238E27FC236}">
                  <a16:creationId xmlns:a16="http://schemas.microsoft.com/office/drawing/2014/main" id="{6D953DCF-4175-F45C-7188-4242EAD4E792}"/>
                </a:ext>
              </a:extLst>
            </p:cNvPr>
            <p:cNvSpPr>
              <a:spLocks noChangeShapeType="1"/>
            </p:cNvSpPr>
            <p:nvPr/>
          </p:nvSpPr>
          <p:spPr bwMode="auto">
            <a:xfrm>
              <a:off x="7045325" y="5408613"/>
              <a:ext cx="1588" cy="150812"/>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28" name="Line 148">
              <a:extLst>
                <a:ext uri="{FF2B5EF4-FFF2-40B4-BE49-F238E27FC236}">
                  <a16:creationId xmlns:a16="http://schemas.microsoft.com/office/drawing/2014/main" id="{1D563709-38B6-2A68-9BB8-B8B339FAB0C8}"/>
                </a:ext>
              </a:extLst>
            </p:cNvPr>
            <p:cNvSpPr>
              <a:spLocks noChangeShapeType="1"/>
            </p:cNvSpPr>
            <p:nvPr/>
          </p:nvSpPr>
          <p:spPr bwMode="auto">
            <a:xfrm flipH="1">
              <a:off x="5819775" y="3071813"/>
              <a:ext cx="50800" cy="98425"/>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29" name="Rectangle 149">
              <a:extLst>
                <a:ext uri="{FF2B5EF4-FFF2-40B4-BE49-F238E27FC236}">
                  <a16:creationId xmlns:a16="http://schemas.microsoft.com/office/drawing/2014/main" id="{62BDBFF4-0C7B-3BAF-7EE5-8DFAC06300D1}"/>
                </a:ext>
              </a:extLst>
            </p:cNvPr>
            <p:cNvSpPr>
              <a:spLocks noChangeArrowheads="1"/>
            </p:cNvSpPr>
            <p:nvPr/>
          </p:nvSpPr>
          <p:spPr bwMode="auto">
            <a:xfrm>
              <a:off x="5491163" y="2071688"/>
              <a:ext cx="609619"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DP &amp; MIS</a:t>
              </a:r>
              <a:endParaRPr lang="en-US" altLang="en-US" sz="2400" dirty="0"/>
            </a:p>
          </p:txBody>
        </p:sp>
        <p:sp>
          <p:nvSpPr>
            <p:cNvPr id="7330" name="Rectangle 150">
              <a:extLst>
                <a:ext uri="{FF2B5EF4-FFF2-40B4-BE49-F238E27FC236}">
                  <a16:creationId xmlns:a16="http://schemas.microsoft.com/office/drawing/2014/main" id="{39300E64-A0C1-AA86-467E-113ABF6DACF0}"/>
                </a:ext>
              </a:extLst>
            </p:cNvPr>
            <p:cNvSpPr>
              <a:spLocks noChangeArrowheads="1"/>
            </p:cNvSpPr>
            <p:nvPr/>
          </p:nvSpPr>
          <p:spPr bwMode="auto">
            <a:xfrm>
              <a:off x="6840538" y="1851025"/>
              <a:ext cx="472455"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ENG. &amp;</a:t>
              </a:r>
              <a:endParaRPr lang="en-US" altLang="en-US" sz="2400" dirty="0"/>
            </a:p>
          </p:txBody>
        </p:sp>
        <p:sp>
          <p:nvSpPr>
            <p:cNvPr id="7331" name="Rectangle 151">
              <a:extLst>
                <a:ext uri="{FF2B5EF4-FFF2-40B4-BE49-F238E27FC236}">
                  <a16:creationId xmlns:a16="http://schemas.microsoft.com/office/drawing/2014/main" id="{E08CC760-9AC1-5A87-8E61-4B19E1189238}"/>
                </a:ext>
              </a:extLst>
            </p:cNvPr>
            <p:cNvSpPr>
              <a:spLocks noChangeArrowheads="1"/>
            </p:cNvSpPr>
            <p:nvPr/>
          </p:nvSpPr>
          <p:spPr bwMode="auto">
            <a:xfrm>
              <a:off x="6856413" y="2011363"/>
              <a:ext cx="373392"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TECH</a:t>
              </a:r>
              <a:endParaRPr lang="en-US" altLang="en-US" sz="2400" dirty="0"/>
            </a:p>
          </p:txBody>
        </p:sp>
        <p:sp>
          <p:nvSpPr>
            <p:cNvPr id="7332" name="Rectangle 152">
              <a:extLst>
                <a:ext uri="{FF2B5EF4-FFF2-40B4-BE49-F238E27FC236}">
                  <a16:creationId xmlns:a16="http://schemas.microsoft.com/office/drawing/2014/main" id="{2223662F-B3AB-A905-767F-6C06DD1CD9A5}"/>
                </a:ext>
              </a:extLst>
            </p:cNvPr>
            <p:cNvSpPr>
              <a:spLocks noChangeArrowheads="1"/>
            </p:cNvSpPr>
            <p:nvPr/>
          </p:nvSpPr>
          <p:spPr bwMode="auto">
            <a:xfrm>
              <a:off x="1255713" y="1985963"/>
              <a:ext cx="400063" cy="201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b="1" dirty="0">
                  <a:solidFill>
                    <a:srgbClr val="000000"/>
                  </a:solidFill>
                </a:rPr>
                <a:t>6 &amp; 7</a:t>
              </a:r>
              <a:endParaRPr lang="en-US" altLang="en-US" sz="2400" dirty="0"/>
            </a:p>
          </p:txBody>
        </p:sp>
        <p:sp>
          <p:nvSpPr>
            <p:cNvPr id="7333" name="Rectangle 153">
              <a:extLst>
                <a:ext uri="{FF2B5EF4-FFF2-40B4-BE49-F238E27FC236}">
                  <a16:creationId xmlns:a16="http://schemas.microsoft.com/office/drawing/2014/main" id="{D64EAFBC-B64D-5FEE-15A0-830281708F44}"/>
                </a:ext>
              </a:extLst>
            </p:cNvPr>
            <p:cNvSpPr>
              <a:spLocks noChangeArrowheads="1"/>
            </p:cNvSpPr>
            <p:nvPr/>
          </p:nvSpPr>
          <p:spPr bwMode="auto">
            <a:xfrm>
              <a:off x="1238250" y="2682875"/>
              <a:ext cx="93349" cy="201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b="1" dirty="0">
                  <a:solidFill>
                    <a:srgbClr val="000000"/>
                  </a:solidFill>
                </a:rPr>
                <a:t>5</a:t>
              </a:r>
              <a:endParaRPr lang="en-US" altLang="en-US" sz="2400" dirty="0"/>
            </a:p>
          </p:txBody>
        </p:sp>
        <p:sp>
          <p:nvSpPr>
            <p:cNvPr id="7334" name="Rectangle 154">
              <a:extLst>
                <a:ext uri="{FF2B5EF4-FFF2-40B4-BE49-F238E27FC236}">
                  <a16:creationId xmlns:a16="http://schemas.microsoft.com/office/drawing/2014/main" id="{406A3410-D3D3-F7CB-4D09-5559C2500742}"/>
                </a:ext>
              </a:extLst>
            </p:cNvPr>
            <p:cNvSpPr>
              <a:spLocks noChangeArrowheads="1"/>
            </p:cNvSpPr>
            <p:nvPr/>
          </p:nvSpPr>
          <p:spPr bwMode="auto">
            <a:xfrm>
              <a:off x="1247775" y="3451225"/>
              <a:ext cx="93349" cy="201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b="1" dirty="0">
                  <a:solidFill>
                    <a:srgbClr val="000000"/>
                  </a:solidFill>
                </a:rPr>
                <a:t>4</a:t>
              </a:r>
              <a:endParaRPr lang="en-US" altLang="en-US" sz="2400" dirty="0"/>
            </a:p>
          </p:txBody>
        </p:sp>
        <p:sp>
          <p:nvSpPr>
            <p:cNvPr id="7335" name="Rectangle 155">
              <a:extLst>
                <a:ext uri="{FF2B5EF4-FFF2-40B4-BE49-F238E27FC236}">
                  <a16:creationId xmlns:a16="http://schemas.microsoft.com/office/drawing/2014/main" id="{8B5E701E-8580-8390-3BFF-C5E078B12C8C}"/>
                </a:ext>
              </a:extLst>
            </p:cNvPr>
            <p:cNvSpPr>
              <a:spLocks noChangeArrowheads="1"/>
            </p:cNvSpPr>
            <p:nvPr/>
          </p:nvSpPr>
          <p:spPr bwMode="auto">
            <a:xfrm>
              <a:off x="1247775" y="4330700"/>
              <a:ext cx="93349" cy="201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b="1" dirty="0">
                  <a:solidFill>
                    <a:srgbClr val="000000"/>
                  </a:solidFill>
                </a:rPr>
                <a:t>3</a:t>
              </a:r>
              <a:endParaRPr lang="en-US" altLang="en-US" sz="2400" dirty="0"/>
            </a:p>
          </p:txBody>
        </p:sp>
        <p:sp>
          <p:nvSpPr>
            <p:cNvPr id="7336" name="Rectangle 156">
              <a:extLst>
                <a:ext uri="{FF2B5EF4-FFF2-40B4-BE49-F238E27FC236}">
                  <a16:creationId xmlns:a16="http://schemas.microsoft.com/office/drawing/2014/main" id="{96AC0979-7FF5-ABA6-0111-1EF049F84716}"/>
                </a:ext>
              </a:extLst>
            </p:cNvPr>
            <p:cNvSpPr>
              <a:spLocks noChangeArrowheads="1"/>
            </p:cNvSpPr>
            <p:nvPr/>
          </p:nvSpPr>
          <p:spPr bwMode="auto">
            <a:xfrm>
              <a:off x="1247775" y="5743575"/>
              <a:ext cx="93349" cy="201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b="1" dirty="0">
                  <a:solidFill>
                    <a:srgbClr val="000000"/>
                  </a:solidFill>
                </a:rPr>
                <a:t>1</a:t>
              </a:r>
              <a:endParaRPr lang="en-US" altLang="en-US" sz="2400" dirty="0"/>
            </a:p>
          </p:txBody>
        </p:sp>
        <p:sp>
          <p:nvSpPr>
            <p:cNvPr id="7337" name="Rectangle 157">
              <a:extLst>
                <a:ext uri="{FF2B5EF4-FFF2-40B4-BE49-F238E27FC236}">
                  <a16:creationId xmlns:a16="http://schemas.microsoft.com/office/drawing/2014/main" id="{3CC5ACAF-2612-71A9-8C89-177A7B03DF1F}"/>
                </a:ext>
              </a:extLst>
            </p:cNvPr>
            <p:cNvSpPr>
              <a:spLocks noChangeArrowheads="1"/>
            </p:cNvSpPr>
            <p:nvPr/>
          </p:nvSpPr>
          <p:spPr bwMode="auto">
            <a:xfrm>
              <a:off x="1247775" y="5113338"/>
              <a:ext cx="93349" cy="201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b="1" dirty="0">
                  <a:solidFill>
                    <a:srgbClr val="000000"/>
                  </a:solidFill>
                </a:rPr>
                <a:t>2</a:t>
              </a:r>
              <a:endParaRPr lang="en-US" altLang="en-US" sz="2400" dirty="0"/>
            </a:p>
          </p:txBody>
        </p:sp>
        <p:sp>
          <p:nvSpPr>
            <p:cNvPr id="7338" name="Rectangle 158">
              <a:extLst>
                <a:ext uri="{FF2B5EF4-FFF2-40B4-BE49-F238E27FC236}">
                  <a16:creationId xmlns:a16="http://schemas.microsoft.com/office/drawing/2014/main" id="{2449B05E-58C5-98ED-0339-EE604496351A}"/>
                </a:ext>
              </a:extLst>
            </p:cNvPr>
            <p:cNvSpPr>
              <a:spLocks noChangeArrowheads="1"/>
            </p:cNvSpPr>
            <p:nvPr/>
          </p:nvSpPr>
          <p:spPr bwMode="auto">
            <a:xfrm>
              <a:off x="6888163" y="5084763"/>
              <a:ext cx="426733"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OPER.</a:t>
              </a:r>
              <a:endParaRPr lang="en-US" altLang="en-US" sz="2400" dirty="0"/>
            </a:p>
          </p:txBody>
        </p:sp>
        <p:sp>
          <p:nvSpPr>
            <p:cNvPr id="7339" name="Rectangle 159">
              <a:extLst>
                <a:ext uri="{FF2B5EF4-FFF2-40B4-BE49-F238E27FC236}">
                  <a16:creationId xmlns:a16="http://schemas.microsoft.com/office/drawing/2014/main" id="{C9BDAA22-AE35-51E8-BE97-9B0114751D3B}"/>
                </a:ext>
              </a:extLst>
            </p:cNvPr>
            <p:cNvSpPr>
              <a:spLocks noChangeArrowheads="1"/>
            </p:cNvSpPr>
            <p:nvPr/>
          </p:nvSpPr>
          <p:spPr bwMode="auto">
            <a:xfrm>
              <a:off x="6888163" y="5243513"/>
              <a:ext cx="358151"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DISP.</a:t>
              </a:r>
              <a:endParaRPr lang="en-US" altLang="en-US" sz="2400" dirty="0"/>
            </a:p>
          </p:txBody>
        </p:sp>
        <p:sp>
          <p:nvSpPr>
            <p:cNvPr id="7340" name="Line 160">
              <a:extLst>
                <a:ext uri="{FF2B5EF4-FFF2-40B4-BE49-F238E27FC236}">
                  <a16:creationId xmlns:a16="http://schemas.microsoft.com/office/drawing/2014/main" id="{6DDCC130-4115-5EFA-522C-7A7F974B9324}"/>
                </a:ext>
              </a:extLst>
            </p:cNvPr>
            <p:cNvSpPr>
              <a:spLocks noChangeShapeType="1"/>
            </p:cNvSpPr>
            <p:nvPr/>
          </p:nvSpPr>
          <p:spPr bwMode="auto">
            <a:xfrm flipV="1">
              <a:off x="4787900" y="3175000"/>
              <a:ext cx="1588" cy="123825"/>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41" name="Rectangle 161">
              <a:extLst>
                <a:ext uri="{FF2B5EF4-FFF2-40B4-BE49-F238E27FC236}">
                  <a16:creationId xmlns:a16="http://schemas.microsoft.com/office/drawing/2014/main" id="{BE1E3C2A-7B30-BF2D-1DFE-1DE182172FF5}"/>
                </a:ext>
              </a:extLst>
            </p:cNvPr>
            <p:cNvSpPr>
              <a:spLocks noChangeArrowheads="1"/>
            </p:cNvSpPr>
            <p:nvPr/>
          </p:nvSpPr>
          <p:spPr bwMode="auto">
            <a:xfrm>
              <a:off x="4519612" y="3430588"/>
              <a:ext cx="662960"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SITEWIDE</a:t>
              </a:r>
              <a:endParaRPr lang="en-US" altLang="en-US" sz="2400" dirty="0"/>
            </a:p>
          </p:txBody>
        </p:sp>
        <p:sp>
          <p:nvSpPr>
            <p:cNvPr id="7342" name="Rectangle 162">
              <a:extLst>
                <a:ext uri="{FF2B5EF4-FFF2-40B4-BE49-F238E27FC236}">
                  <a16:creationId xmlns:a16="http://schemas.microsoft.com/office/drawing/2014/main" id="{33B4AC42-3594-6BB7-5A31-FA1FAAD04134}"/>
                </a:ext>
              </a:extLst>
            </p:cNvPr>
            <p:cNvSpPr>
              <a:spLocks noChangeArrowheads="1"/>
            </p:cNvSpPr>
            <p:nvPr/>
          </p:nvSpPr>
          <p:spPr bwMode="auto">
            <a:xfrm>
              <a:off x="4506913" y="3600450"/>
              <a:ext cx="762023"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DATABASE</a:t>
              </a:r>
              <a:endParaRPr lang="en-US" altLang="en-US" sz="2400" dirty="0"/>
            </a:p>
          </p:txBody>
        </p:sp>
        <p:sp>
          <p:nvSpPr>
            <p:cNvPr id="7343" name="Rectangle 163">
              <a:extLst>
                <a:ext uri="{FF2B5EF4-FFF2-40B4-BE49-F238E27FC236}">
                  <a16:creationId xmlns:a16="http://schemas.microsoft.com/office/drawing/2014/main" id="{396D9C84-2743-2318-F702-1C838FBC07E9}"/>
                </a:ext>
              </a:extLst>
            </p:cNvPr>
            <p:cNvSpPr>
              <a:spLocks noChangeArrowheads="1"/>
            </p:cNvSpPr>
            <p:nvPr/>
          </p:nvSpPr>
          <p:spPr bwMode="auto">
            <a:xfrm>
              <a:off x="5124450" y="2462214"/>
              <a:ext cx="472455"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LOCAL</a:t>
              </a:r>
              <a:endParaRPr lang="en-US" altLang="en-US" sz="2400" dirty="0"/>
            </a:p>
          </p:txBody>
        </p:sp>
        <p:sp>
          <p:nvSpPr>
            <p:cNvPr id="7344" name="Rectangle 164">
              <a:extLst>
                <a:ext uri="{FF2B5EF4-FFF2-40B4-BE49-F238E27FC236}">
                  <a16:creationId xmlns:a16="http://schemas.microsoft.com/office/drawing/2014/main" id="{97650634-7261-7D7E-DBCE-67ECE1B004CE}"/>
                </a:ext>
              </a:extLst>
            </p:cNvPr>
            <p:cNvSpPr>
              <a:spLocks noChangeArrowheads="1"/>
            </p:cNvSpPr>
            <p:nvPr/>
          </p:nvSpPr>
          <p:spPr bwMode="auto">
            <a:xfrm>
              <a:off x="5111750" y="2620963"/>
              <a:ext cx="472455"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DP/MIS</a:t>
              </a:r>
              <a:endParaRPr lang="en-US" altLang="en-US" sz="2400" dirty="0"/>
            </a:p>
          </p:txBody>
        </p:sp>
      </p:grpSp>
      <p:sp>
        <p:nvSpPr>
          <p:cNvPr id="7173" name="Rectangle 166">
            <a:extLst>
              <a:ext uri="{FF2B5EF4-FFF2-40B4-BE49-F238E27FC236}">
                <a16:creationId xmlns:a16="http://schemas.microsoft.com/office/drawing/2014/main" id="{0F008D31-5B85-A6E9-B462-FDA76DA35240}"/>
              </a:ext>
            </a:extLst>
          </p:cNvPr>
          <p:cNvSpPr>
            <a:spLocks noChangeArrowheads="1"/>
          </p:cNvSpPr>
          <p:nvPr/>
        </p:nvSpPr>
        <p:spPr bwMode="auto">
          <a:xfrm>
            <a:off x="960439" y="377825"/>
            <a:ext cx="92979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altLang="en-US" sz="2400" b="1" dirty="0">
                <a:solidFill>
                  <a:srgbClr val="000000"/>
                </a:solidFill>
              </a:rPr>
              <a:t>IT vs. ICS in TRADITIONAL PLANT ARCHITECTURES</a:t>
            </a:r>
          </a:p>
        </p:txBody>
      </p:sp>
      <p:sp>
        <p:nvSpPr>
          <p:cNvPr id="7174" name="Rectangle 167">
            <a:extLst>
              <a:ext uri="{FF2B5EF4-FFF2-40B4-BE49-F238E27FC236}">
                <a16:creationId xmlns:a16="http://schemas.microsoft.com/office/drawing/2014/main" id="{B96CEBFC-EFA3-A29A-78F6-38F4942093A6}"/>
              </a:ext>
            </a:extLst>
          </p:cNvPr>
          <p:cNvSpPr>
            <a:spLocks noChangeArrowheads="1"/>
          </p:cNvSpPr>
          <p:nvPr/>
        </p:nvSpPr>
        <p:spPr bwMode="auto">
          <a:xfrm>
            <a:off x="960439" y="1384380"/>
            <a:ext cx="5540374"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dirty="0">
                <a:solidFill>
                  <a:srgbClr val="000000"/>
                </a:solidFill>
              </a:rPr>
              <a:t>Traditionally, IT (data storage, analysis &amp; presentation) predominated at higher levels in the architecture.</a:t>
            </a:r>
            <a:br>
              <a:rPr lang="en-US" altLang="en-US" sz="1800" dirty="0">
                <a:solidFill>
                  <a:srgbClr val="000000"/>
                </a:solidFill>
              </a:rPr>
            </a:br>
            <a:endParaRPr lang="en-US" altLang="en-US" sz="1800" dirty="0">
              <a:solidFill>
                <a:srgbClr val="000000"/>
              </a:solidFill>
            </a:endParaRPr>
          </a:p>
          <a:p>
            <a:pPr eaLnBrk="1" hangingPunct="1">
              <a:spcBef>
                <a:spcPct val="0"/>
              </a:spcBef>
              <a:buFontTx/>
              <a:buNone/>
            </a:pPr>
            <a:r>
              <a:rPr lang="en-US" altLang="en-US" sz="1800" dirty="0">
                <a:solidFill>
                  <a:srgbClr val="000000"/>
                </a:solidFill>
              </a:rPr>
              <a:t>Control Systems were often described as “Industrial Control Systems” or ICS.</a:t>
            </a:r>
          </a:p>
        </p:txBody>
      </p:sp>
      <p:sp>
        <p:nvSpPr>
          <p:cNvPr id="3" name="Rectangle 2">
            <a:extLst>
              <a:ext uri="{FF2B5EF4-FFF2-40B4-BE49-F238E27FC236}">
                <a16:creationId xmlns:a16="http://schemas.microsoft.com/office/drawing/2014/main" id="{62C4F8B2-C0E8-D038-4599-26B33822A2AA}"/>
              </a:ext>
            </a:extLst>
          </p:cNvPr>
          <p:cNvSpPr/>
          <p:nvPr/>
        </p:nvSpPr>
        <p:spPr>
          <a:xfrm>
            <a:off x="9494839" y="2362201"/>
            <a:ext cx="1447800" cy="3971925"/>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4" name="Isosceles Triangle 3">
            <a:extLst>
              <a:ext uri="{FF2B5EF4-FFF2-40B4-BE49-F238E27FC236}">
                <a16:creationId xmlns:a16="http://schemas.microsoft.com/office/drawing/2014/main" id="{6ABFB9DC-29F3-19C3-8077-DE4EA5FCFD93}"/>
              </a:ext>
            </a:extLst>
          </p:cNvPr>
          <p:cNvSpPr/>
          <p:nvPr/>
        </p:nvSpPr>
        <p:spPr>
          <a:xfrm>
            <a:off x="9494839" y="3906839"/>
            <a:ext cx="1055688" cy="2422525"/>
          </a:xfrm>
          <a:prstGeom prst="triangle">
            <a:avLst>
              <a:gd name="adj" fmla="val 0"/>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177" name="TextBox 5">
            <a:extLst>
              <a:ext uri="{FF2B5EF4-FFF2-40B4-BE49-F238E27FC236}">
                <a16:creationId xmlns:a16="http://schemas.microsoft.com/office/drawing/2014/main" id="{22AC833F-7544-7712-2ACE-BC0EEBE82E0F}"/>
              </a:ext>
            </a:extLst>
          </p:cNvPr>
          <p:cNvSpPr txBox="1">
            <a:spLocks noChangeArrowheads="1"/>
          </p:cNvSpPr>
          <p:nvPr/>
        </p:nvSpPr>
        <p:spPr bwMode="auto">
          <a:xfrm>
            <a:off x="9401965" y="1658939"/>
            <a:ext cx="172957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defRPr/>
            </a:pPr>
            <a:r>
              <a:rPr lang="en-US" altLang="en-US" sz="1800" b="1" dirty="0">
                <a:cs typeface="Arial" panose="020B0604020202020204" pitchFamily="34" charset="0"/>
              </a:rPr>
              <a:t>Traditional IT vs. ICS split</a:t>
            </a:r>
          </a:p>
        </p:txBody>
      </p:sp>
      <p:sp>
        <p:nvSpPr>
          <p:cNvPr id="7178" name="TextBox 6">
            <a:extLst>
              <a:ext uri="{FF2B5EF4-FFF2-40B4-BE49-F238E27FC236}">
                <a16:creationId xmlns:a16="http://schemas.microsoft.com/office/drawing/2014/main" id="{8BC61DCC-D013-9A3A-F046-5DCB331786B3}"/>
              </a:ext>
            </a:extLst>
          </p:cNvPr>
          <p:cNvSpPr txBox="1">
            <a:spLocks noChangeArrowheads="1"/>
          </p:cNvSpPr>
          <p:nvPr/>
        </p:nvSpPr>
        <p:spPr bwMode="auto">
          <a:xfrm>
            <a:off x="9698038" y="2886075"/>
            <a:ext cx="10556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400" b="1" dirty="0"/>
              <a:t>IT</a:t>
            </a:r>
          </a:p>
        </p:txBody>
      </p:sp>
      <p:sp>
        <p:nvSpPr>
          <p:cNvPr id="7179" name="TextBox 7">
            <a:extLst>
              <a:ext uri="{FF2B5EF4-FFF2-40B4-BE49-F238E27FC236}">
                <a16:creationId xmlns:a16="http://schemas.microsoft.com/office/drawing/2014/main" id="{5DBF8778-3802-4469-AFAF-621CE74C608D}"/>
              </a:ext>
            </a:extLst>
          </p:cNvPr>
          <p:cNvSpPr txBox="1">
            <a:spLocks noChangeArrowheads="1"/>
          </p:cNvSpPr>
          <p:nvPr/>
        </p:nvSpPr>
        <p:spPr bwMode="auto">
          <a:xfrm>
            <a:off x="9598027" y="5613405"/>
            <a:ext cx="84613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b="1" dirty="0"/>
              <a:t>ICS</a:t>
            </a:r>
          </a:p>
        </p:txBody>
      </p:sp>
      <p:cxnSp>
        <p:nvCxnSpPr>
          <p:cNvPr id="10" name="Straight Connector 9">
            <a:extLst>
              <a:ext uri="{FF2B5EF4-FFF2-40B4-BE49-F238E27FC236}">
                <a16:creationId xmlns:a16="http://schemas.microsoft.com/office/drawing/2014/main" id="{6E8AD9CC-1614-43B7-816E-DE52EE34A0D5}"/>
              </a:ext>
            </a:extLst>
          </p:cNvPr>
          <p:cNvCxnSpPr>
            <a:cxnSpLocks/>
            <a:endCxn id="4" idx="4"/>
          </p:cNvCxnSpPr>
          <p:nvPr/>
        </p:nvCxnSpPr>
        <p:spPr>
          <a:xfrm>
            <a:off x="9494839" y="3971925"/>
            <a:ext cx="1055688" cy="235743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ED17F7CA-438C-74E8-45EA-95E4C0414379}"/>
              </a:ext>
            </a:extLst>
          </p:cNvPr>
          <p:cNvSpPr/>
          <p:nvPr/>
        </p:nvSpPr>
        <p:spPr>
          <a:xfrm>
            <a:off x="9494840" y="2362201"/>
            <a:ext cx="1433513" cy="3967163"/>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9BC9D20-8AB9-8214-4721-334C28D97504}"/>
              </a:ext>
            </a:extLst>
          </p:cNvPr>
          <p:cNvSpPr/>
          <p:nvPr/>
        </p:nvSpPr>
        <p:spPr>
          <a:xfrm>
            <a:off x="9515471" y="2528679"/>
            <a:ext cx="1447800" cy="3971925"/>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4" name="Isosceles Triangle 3">
            <a:extLst>
              <a:ext uri="{FF2B5EF4-FFF2-40B4-BE49-F238E27FC236}">
                <a16:creationId xmlns:a16="http://schemas.microsoft.com/office/drawing/2014/main" id="{27003D1B-D093-01BC-716F-71FEB71D57EA}"/>
              </a:ext>
            </a:extLst>
          </p:cNvPr>
          <p:cNvSpPr/>
          <p:nvPr/>
        </p:nvSpPr>
        <p:spPr>
          <a:xfrm>
            <a:off x="9515472" y="3027153"/>
            <a:ext cx="1293813" cy="3473450"/>
          </a:xfrm>
          <a:prstGeom prst="triangle">
            <a:avLst>
              <a:gd name="adj" fmla="val 850"/>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nvGrpSpPr>
          <p:cNvPr id="8197" name="Group 1">
            <a:extLst>
              <a:ext uri="{FF2B5EF4-FFF2-40B4-BE49-F238E27FC236}">
                <a16:creationId xmlns:a16="http://schemas.microsoft.com/office/drawing/2014/main" id="{63E5EED1-D6F0-E723-7A55-83A9811C6DC6}"/>
              </a:ext>
            </a:extLst>
          </p:cNvPr>
          <p:cNvGrpSpPr>
            <a:grpSpLocks/>
          </p:cNvGrpSpPr>
          <p:nvPr/>
        </p:nvGrpSpPr>
        <p:grpSpPr bwMode="auto">
          <a:xfrm>
            <a:off x="3571871" y="2538203"/>
            <a:ext cx="5660054" cy="3810000"/>
            <a:chOff x="1238250" y="1639888"/>
            <a:chExt cx="6726581" cy="4532312"/>
          </a:xfrm>
        </p:grpSpPr>
        <p:sp>
          <p:nvSpPr>
            <p:cNvPr id="8208" name="Freeform 2">
              <a:extLst>
                <a:ext uri="{FF2B5EF4-FFF2-40B4-BE49-F238E27FC236}">
                  <a16:creationId xmlns:a16="http://schemas.microsoft.com/office/drawing/2014/main" id="{AD60BB07-F430-6ACC-2B20-EF307C561A56}"/>
                </a:ext>
              </a:extLst>
            </p:cNvPr>
            <p:cNvSpPr>
              <a:spLocks/>
            </p:cNvSpPr>
            <p:nvPr/>
          </p:nvSpPr>
          <p:spPr bwMode="auto">
            <a:xfrm>
              <a:off x="5959475" y="2278063"/>
              <a:ext cx="457200" cy="582612"/>
            </a:xfrm>
            <a:custGeom>
              <a:avLst/>
              <a:gdLst>
                <a:gd name="T0" fmla="*/ 0 w 577"/>
                <a:gd name="T1" fmla="*/ 461818697 h 735"/>
                <a:gd name="T2" fmla="*/ 125571525 w 577"/>
                <a:gd name="T3" fmla="*/ 221798407 h 735"/>
                <a:gd name="T4" fmla="*/ 156336252 w 577"/>
                <a:gd name="T5" fmla="*/ 407154631 h 735"/>
                <a:gd name="T6" fmla="*/ 362273553 w 577"/>
                <a:gd name="T7" fmla="*/ 0 h 73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77" h="735">
                  <a:moveTo>
                    <a:pt x="0" y="735"/>
                  </a:moveTo>
                  <a:lnTo>
                    <a:pt x="200" y="353"/>
                  </a:lnTo>
                  <a:lnTo>
                    <a:pt x="249" y="648"/>
                  </a:lnTo>
                  <a:lnTo>
                    <a:pt x="577" y="0"/>
                  </a:lnTo>
                </a:path>
              </a:pathLst>
            </a:custGeom>
            <a:noFill/>
            <a:ln w="206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09" name="Rectangle 3">
              <a:extLst>
                <a:ext uri="{FF2B5EF4-FFF2-40B4-BE49-F238E27FC236}">
                  <a16:creationId xmlns:a16="http://schemas.microsoft.com/office/drawing/2014/main" id="{8F9293FE-8055-821D-C436-651DF6C2A7F3}"/>
                </a:ext>
              </a:extLst>
            </p:cNvPr>
            <p:cNvSpPr>
              <a:spLocks noChangeArrowheads="1"/>
            </p:cNvSpPr>
            <p:nvPr/>
          </p:nvSpPr>
          <p:spPr bwMode="auto">
            <a:xfrm>
              <a:off x="5784850" y="5508626"/>
              <a:ext cx="800124"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NETWORKS</a:t>
              </a:r>
              <a:endParaRPr lang="en-US" altLang="en-US" sz="2400" dirty="0"/>
            </a:p>
          </p:txBody>
        </p:sp>
        <p:sp>
          <p:nvSpPr>
            <p:cNvPr id="8210" name="Line 4">
              <a:extLst>
                <a:ext uri="{FF2B5EF4-FFF2-40B4-BE49-F238E27FC236}">
                  <a16:creationId xmlns:a16="http://schemas.microsoft.com/office/drawing/2014/main" id="{67C9919F-44AB-0162-F1AC-3F3D26E36387}"/>
                </a:ext>
              </a:extLst>
            </p:cNvPr>
            <p:cNvSpPr>
              <a:spLocks noChangeShapeType="1"/>
            </p:cNvSpPr>
            <p:nvPr/>
          </p:nvSpPr>
          <p:spPr bwMode="auto">
            <a:xfrm>
              <a:off x="5378450" y="3948113"/>
              <a:ext cx="4763" cy="269875"/>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11" name="Line 5">
              <a:extLst>
                <a:ext uri="{FF2B5EF4-FFF2-40B4-BE49-F238E27FC236}">
                  <a16:creationId xmlns:a16="http://schemas.microsoft.com/office/drawing/2014/main" id="{6719AD0A-20D7-2F1F-0AAE-8631D709A14E}"/>
                </a:ext>
              </a:extLst>
            </p:cNvPr>
            <p:cNvSpPr>
              <a:spLocks noChangeShapeType="1"/>
            </p:cNvSpPr>
            <p:nvPr/>
          </p:nvSpPr>
          <p:spPr bwMode="auto">
            <a:xfrm flipH="1">
              <a:off x="4243388" y="3949700"/>
              <a:ext cx="1587" cy="288925"/>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12" name="Rectangle 6">
              <a:extLst>
                <a:ext uri="{FF2B5EF4-FFF2-40B4-BE49-F238E27FC236}">
                  <a16:creationId xmlns:a16="http://schemas.microsoft.com/office/drawing/2014/main" id="{BF7436A1-3B50-E9C8-DC59-22B47256F091}"/>
                </a:ext>
              </a:extLst>
            </p:cNvPr>
            <p:cNvSpPr>
              <a:spLocks noChangeArrowheads="1"/>
            </p:cNvSpPr>
            <p:nvPr/>
          </p:nvSpPr>
          <p:spPr bwMode="auto">
            <a:xfrm>
              <a:off x="5075238" y="4237038"/>
              <a:ext cx="619125" cy="411162"/>
            </a:xfrm>
            <a:prstGeom prst="rect">
              <a:avLst/>
            </a:prstGeom>
            <a:solidFill>
              <a:srgbClr val="FFED24"/>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8213" name="Freeform 7">
              <a:extLst>
                <a:ext uri="{FF2B5EF4-FFF2-40B4-BE49-F238E27FC236}">
                  <a16:creationId xmlns:a16="http://schemas.microsoft.com/office/drawing/2014/main" id="{E966E3C0-8EF7-B93E-3A22-724533CC6DC9}"/>
                </a:ext>
              </a:extLst>
            </p:cNvPr>
            <p:cNvSpPr>
              <a:spLocks/>
            </p:cNvSpPr>
            <p:nvPr/>
          </p:nvSpPr>
          <p:spPr bwMode="auto">
            <a:xfrm>
              <a:off x="2651125" y="3836988"/>
              <a:ext cx="3305175" cy="2335212"/>
            </a:xfrm>
            <a:custGeom>
              <a:avLst/>
              <a:gdLst>
                <a:gd name="T0" fmla="*/ 2147483646 w 4163"/>
                <a:gd name="T1" fmla="*/ 1658759603 h 2941"/>
                <a:gd name="T2" fmla="*/ 2147483646 w 4163"/>
                <a:gd name="T3" fmla="*/ 1678303604 h 2941"/>
                <a:gd name="T4" fmla="*/ 2147483646 w 4163"/>
                <a:gd name="T5" fmla="*/ 1704152916 h 2941"/>
                <a:gd name="T6" fmla="*/ 2147483646 w 4163"/>
                <a:gd name="T7" fmla="*/ 1730002228 h 2941"/>
                <a:gd name="T8" fmla="*/ 2147483646 w 4163"/>
                <a:gd name="T9" fmla="*/ 1759003799 h 2941"/>
                <a:gd name="T10" fmla="*/ 2147483646 w 4163"/>
                <a:gd name="T11" fmla="*/ 1785483562 h 2941"/>
                <a:gd name="T12" fmla="*/ 2147483646 w 4163"/>
                <a:gd name="T13" fmla="*/ 1806289261 h 2941"/>
                <a:gd name="T14" fmla="*/ 2147483646 w 4163"/>
                <a:gd name="T15" fmla="*/ 1827724617 h 2941"/>
                <a:gd name="T16" fmla="*/ 2147483646 w 4163"/>
                <a:gd name="T17" fmla="*/ 1840964896 h 2941"/>
                <a:gd name="T18" fmla="*/ 2147483646 w 4163"/>
                <a:gd name="T19" fmla="*/ 1851682575 h 2941"/>
                <a:gd name="T20" fmla="*/ 2147483646 w 4163"/>
                <a:gd name="T21" fmla="*/ 1854204381 h 2941"/>
                <a:gd name="T22" fmla="*/ 102745450 w 4163"/>
                <a:gd name="T23" fmla="*/ 1854204381 h 2941"/>
                <a:gd name="T24" fmla="*/ 95811966 w 4163"/>
                <a:gd name="T25" fmla="*/ 1853573929 h 2941"/>
                <a:gd name="T26" fmla="*/ 88248093 w 4163"/>
                <a:gd name="T27" fmla="*/ 1852313026 h 2941"/>
                <a:gd name="T28" fmla="*/ 80053038 w 4163"/>
                <a:gd name="T29" fmla="*/ 1848530316 h 2941"/>
                <a:gd name="T30" fmla="*/ 71228387 w 4163"/>
                <a:gd name="T31" fmla="*/ 1847269413 h 2941"/>
                <a:gd name="T32" fmla="*/ 62403736 w 4163"/>
                <a:gd name="T33" fmla="*/ 1841595348 h 2941"/>
                <a:gd name="T34" fmla="*/ 55470253 w 4163"/>
                <a:gd name="T35" fmla="*/ 1839703993 h 2941"/>
                <a:gd name="T36" fmla="*/ 49796753 w 4163"/>
                <a:gd name="T37" fmla="*/ 1834659586 h 2941"/>
                <a:gd name="T38" fmla="*/ 42232880 w 4163"/>
                <a:gd name="T39" fmla="*/ 1827724617 h 2941"/>
                <a:gd name="T40" fmla="*/ 37189769 w 4163"/>
                <a:gd name="T41" fmla="*/ 1825202811 h 2941"/>
                <a:gd name="T42" fmla="*/ 30256285 w 4163"/>
                <a:gd name="T43" fmla="*/ 1817006939 h 2941"/>
                <a:gd name="T44" fmla="*/ 24583579 w 4163"/>
                <a:gd name="T45" fmla="*/ 1811332874 h 2941"/>
                <a:gd name="T46" fmla="*/ 18910079 w 4163"/>
                <a:gd name="T47" fmla="*/ 1803766660 h 2941"/>
                <a:gd name="T48" fmla="*/ 15128539 w 4163"/>
                <a:gd name="T49" fmla="*/ 1797462144 h 2941"/>
                <a:gd name="T50" fmla="*/ 10715817 w 4163"/>
                <a:gd name="T51" fmla="*/ 1789896724 h 2941"/>
                <a:gd name="T52" fmla="*/ 6933484 w 4163"/>
                <a:gd name="T53" fmla="*/ 1781070401 h 2941"/>
                <a:gd name="T54" fmla="*/ 3151944 w 4163"/>
                <a:gd name="T55" fmla="*/ 1772243283 h 2941"/>
                <a:gd name="T56" fmla="*/ 1260778 w 4163"/>
                <a:gd name="T57" fmla="*/ 1764677864 h 2941"/>
                <a:gd name="T58" fmla="*/ 0 w 4163"/>
                <a:gd name="T59" fmla="*/ 1758373347 h 2941"/>
                <a:gd name="T60" fmla="*/ 0 w 4163"/>
                <a:gd name="T61" fmla="*/ 1747025217 h 2941"/>
                <a:gd name="T62" fmla="*/ 0 w 4163"/>
                <a:gd name="T63" fmla="*/ 1740089455 h 2941"/>
                <a:gd name="T64" fmla="*/ 0 w 4163"/>
                <a:gd name="T65" fmla="*/ 1730002228 h 2941"/>
                <a:gd name="T66" fmla="*/ 0 w 4163"/>
                <a:gd name="T67" fmla="*/ 1721806357 h 2941"/>
                <a:gd name="T68" fmla="*/ 0 w 4163"/>
                <a:gd name="T69" fmla="*/ 1714240937 h 2941"/>
                <a:gd name="T70" fmla="*/ 1260778 w 4163"/>
                <a:gd name="T71" fmla="*/ 1704152916 h 2941"/>
                <a:gd name="T72" fmla="*/ 4412722 w 4163"/>
                <a:gd name="T73" fmla="*/ 1695957045 h 2941"/>
                <a:gd name="T74" fmla="*/ 7563873 w 4163"/>
                <a:gd name="T75" fmla="*/ 1688391625 h 2941"/>
                <a:gd name="T76" fmla="*/ 11346206 w 4163"/>
                <a:gd name="T77" fmla="*/ 1680195753 h 2941"/>
                <a:gd name="T78" fmla="*/ 15758928 w 4163"/>
                <a:gd name="T79" fmla="*/ 1671999088 h 2941"/>
                <a:gd name="T80" fmla="*/ 20801245 w 4163"/>
                <a:gd name="T81" fmla="*/ 1665064119 h 2941"/>
                <a:gd name="T82" fmla="*/ 25844357 w 4163"/>
                <a:gd name="T83" fmla="*/ 1659390055 h 2941"/>
                <a:gd name="T84" fmla="*/ 30886674 w 4163"/>
                <a:gd name="T85" fmla="*/ 1652455086 h 2941"/>
                <a:gd name="T86" fmla="*/ 34038618 w 4163"/>
                <a:gd name="T87" fmla="*/ 1647411473 h 2941"/>
                <a:gd name="T88" fmla="*/ 1098055671 w 4163"/>
                <a:gd name="T89" fmla="*/ 85113356 h 2941"/>
                <a:gd name="T90" fmla="*/ 1119487305 w 4163"/>
                <a:gd name="T91" fmla="*/ 59264044 h 2941"/>
                <a:gd name="T92" fmla="*/ 1143439701 w 4163"/>
                <a:gd name="T93" fmla="*/ 37197442 h 2941"/>
                <a:gd name="T94" fmla="*/ 1172436002 w 4163"/>
                <a:gd name="T95" fmla="*/ 20175247 h 2941"/>
                <a:gd name="T96" fmla="*/ 1204583454 w 4163"/>
                <a:gd name="T97" fmla="*/ 8826323 h 2941"/>
                <a:gd name="T98" fmla="*/ 1237361294 w 4163"/>
                <a:gd name="T99" fmla="*/ 0 h 2941"/>
                <a:gd name="T100" fmla="*/ 1270768730 w 4163"/>
                <a:gd name="T101" fmla="*/ 0 h 2941"/>
                <a:gd name="T102" fmla="*/ 1303546570 w 4163"/>
                <a:gd name="T103" fmla="*/ 9456775 h 2941"/>
                <a:gd name="T104" fmla="*/ 1334433244 w 4163"/>
                <a:gd name="T105" fmla="*/ 22066602 h 2941"/>
                <a:gd name="T106" fmla="*/ 1362799156 w 4163"/>
                <a:gd name="T107" fmla="*/ 39088797 h 2941"/>
                <a:gd name="T108" fmla="*/ 1388012330 w 4163"/>
                <a:gd name="T109" fmla="*/ 63677206 h 2941"/>
                <a:gd name="T110" fmla="*/ 1406292814 w 4163"/>
                <a:gd name="T111" fmla="*/ 90156969 h 2941"/>
                <a:gd name="T112" fmla="*/ 2147483646 w 4163"/>
                <a:gd name="T113" fmla="*/ 1649933280 h 294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4163" h="2941">
                  <a:moveTo>
                    <a:pt x="4100" y="2618"/>
                  </a:moveTo>
                  <a:lnTo>
                    <a:pt x="4113" y="2631"/>
                  </a:lnTo>
                  <a:lnTo>
                    <a:pt x="4126" y="2642"/>
                  </a:lnTo>
                  <a:lnTo>
                    <a:pt x="4138" y="2662"/>
                  </a:lnTo>
                  <a:lnTo>
                    <a:pt x="4149" y="2681"/>
                  </a:lnTo>
                  <a:lnTo>
                    <a:pt x="4157" y="2703"/>
                  </a:lnTo>
                  <a:lnTo>
                    <a:pt x="4160" y="2728"/>
                  </a:lnTo>
                  <a:lnTo>
                    <a:pt x="4163" y="2744"/>
                  </a:lnTo>
                  <a:lnTo>
                    <a:pt x="4163" y="2768"/>
                  </a:lnTo>
                  <a:lnTo>
                    <a:pt x="4160" y="2790"/>
                  </a:lnTo>
                  <a:lnTo>
                    <a:pt x="4157" y="2809"/>
                  </a:lnTo>
                  <a:lnTo>
                    <a:pt x="4149" y="2832"/>
                  </a:lnTo>
                  <a:lnTo>
                    <a:pt x="4138" y="2851"/>
                  </a:lnTo>
                  <a:lnTo>
                    <a:pt x="4127" y="2865"/>
                  </a:lnTo>
                  <a:lnTo>
                    <a:pt x="4113" y="2882"/>
                  </a:lnTo>
                  <a:lnTo>
                    <a:pt x="4098" y="2899"/>
                  </a:lnTo>
                  <a:lnTo>
                    <a:pt x="4081" y="2912"/>
                  </a:lnTo>
                  <a:lnTo>
                    <a:pt x="4063" y="2920"/>
                  </a:lnTo>
                  <a:lnTo>
                    <a:pt x="4043" y="2931"/>
                  </a:lnTo>
                  <a:lnTo>
                    <a:pt x="4023" y="2937"/>
                  </a:lnTo>
                  <a:lnTo>
                    <a:pt x="4005" y="2940"/>
                  </a:lnTo>
                  <a:lnTo>
                    <a:pt x="3980" y="2941"/>
                  </a:lnTo>
                  <a:lnTo>
                    <a:pt x="169" y="2941"/>
                  </a:lnTo>
                  <a:lnTo>
                    <a:pt x="163" y="2941"/>
                  </a:lnTo>
                  <a:lnTo>
                    <a:pt x="156" y="2941"/>
                  </a:lnTo>
                  <a:lnTo>
                    <a:pt x="152" y="2940"/>
                  </a:lnTo>
                  <a:lnTo>
                    <a:pt x="145" y="2940"/>
                  </a:lnTo>
                  <a:lnTo>
                    <a:pt x="140" y="2938"/>
                  </a:lnTo>
                  <a:lnTo>
                    <a:pt x="134" y="2937"/>
                  </a:lnTo>
                  <a:lnTo>
                    <a:pt x="127" y="2932"/>
                  </a:lnTo>
                  <a:lnTo>
                    <a:pt x="120" y="2931"/>
                  </a:lnTo>
                  <a:lnTo>
                    <a:pt x="113" y="2930"/>
                  </a:lnTo>
                  <a:lnTo>
                    <a:pt x="106" y="2927"/>
                  </a:lnTo>
                  <a:lnTo>
                    <a:pt x="99" y="2921"/>
                  </a:lnTo>
                  <a:lnTo>
                    <a:pt x="94" y="2920"/>
                  </a:lnTo>
                  <a:lnTo>
                    <a:pt x="88" y="2918"/>
                  </a:lnTo>
                  <a:lnTo>
                    <a:pt x="82" y="2915"/>
                  </a:lnTo>
                  <a:lnTo>
                    <a:pt x="79" y="2910"/>
                  </a:lnTo>
                  <a:lnTo>
                    <a:pt x="74" y="2906"/>
                  </a:lnTo>
                  <a:lnTo>
                    <a:pt x="67" y="2899"/>
                  </a:lnTo>
                  <a:lnTo>
                    <a:pt x="63" y="2899"/>
                  </a:lnTo>
                  <a:lnTo>
                    <a:pt x="59" y="2895"/>
                  </a:lnTo>
                  <a:lnTo>
                    <a:pt x="52" y="2888"/>
                  </a:lnTo>
                  <a:lnTo>
                    <a:pt x="48" y="2882"/>
                  </a:lnTo>
                  <a:lnTo>
                    <a:pt x="43" y="2878"/>
                  </a:lnTo>
                  <a:lnTo>
                    <a:pt x="39" y="2873"/>
                  </a:lnTo>
                  <a:lnTo>
                    <a:pt x="33" y="2864"/>
                  </a:lnTo>
                  <a:lnTo>
                    <a:pt x="30" y="2861"/>
                  </a:lnTo>
                  <a:lnTo>
                    <a:pt x="27" y="2856"/>
                  </a:lnTo>
                  <a:lnTo>
                    <a:pt x="24" y="2851"/>
                  </a:lnTo>
                  <a:lnTo>
                    <a:pt x="20" y="2842"/>
                  </a:lnTo>
                  <a:lnTo>
                    <a:pt x="17" y="2839"/>
                  </a:lnTo>
                  <a:lnTo>
                    <a:pt x="14" y="2833"/>
                  </a:lnTo>
                  <a:lnTo>
                    <a:pt x="11" y="2825"/>
                  </a:lnTo>
                  <a:lnTo>
                    <a:pt x="9" y="2817"/>
                  </a:lnTo>
                  <a:lnTo>
                    <a:pt x="5" y="2811"/>
                  </a:lnTo>
                  <a:lnTo>
                    <a:pt x="4" y="2807"/>
                  </a:lnTo>
                  <a:lnTo>
                    <a:pt x="2" y="2799"/>
                  </a:lnTo>
                  <a:lnTo>
                    <a:pt x="1" y="2792"/>
                  </a:lnTo>
                  <a:lnTo>
                    <a:pt x="0" y="2789"/>
                  </a:lnTo>
                  <a:lnTo>
                    <a:pt x="0" y="2777"/>
                  </a:lnTo>
                  <a:lnTo>
                    <a:pt x="0" y="2771"/>
                  </a:lnTo>
                  <a:lnTo>
                    <a:pt x="0" y="2767"/>
                  </a:lnTo>
                  <a:lnTo>
                    <a:pt x="0" y="2760"/>
                  </a:lnTo>
                  <a:lnTo>
                    <a:pt x="0" y="2751"/>
                  </a:lnTo>
                  <a:lnTo>
                    <a:pt x="0" y="2744"/>
                  </a:lnTo>
                  <a:lnTo>
                    <a:pt x="0" y="2735"/>
                  </a:lnTo>
                  <a:lnTo>
                    <a:pt x="0" y="2731"/>
                  </a:lnTo>
                  <a:lnTo>
                    <a:pt x="0" y="2728"/>
                  </a:lnTo>
                  <a:lnTo>
                    <a:pt x="0" y="2719"/>
                  </a:lnTo>
                  <a:lnTo>
                    <a:pt x="1" y="2712"/>
                  </a:lnTo>
                  <a:lnTo>
                    <a:pt x="2" y="2703"/>
                  </a:lnTo>
                  <a:lnTo>
                    <a:pt x="4" y="2699"/>
                  </a:lnTo>
                  <a:lnTo>
                    <a:pt x="7" y="2690"/>
                  </a:lnTo>
                  <a:lnTo>
                    <a:pt x="9" y="2681"/>
                  </a:lnTo>
                  <a:lnTo>
                    <a:pt x="12" y="2678"/>
                  </a:lnTo>
                  <a:lnTo>
                    <a:pt x="14" y="2670"/>
                  </a:lnTo>
                  <a:lnTo>
                    <a:pt x="18" y="2665"/>
                  </a:lnTo>
                  <a:lnTo>
                    <a:pt x="21" y="2661"/>
                  </a:lnTo>
                  <a:lnTo>
                    <a:pt x="25" y="2652"/>
                  </a:lnTo>
                  <a:lnTo>
                    <a:pt x="29" y="2648"/>
                  </a:lnTo>
                  <a:lnTo>
                    <a:pt x="33" y="2641"/>
                  </a:lnTo>
                  <a:lnTo>
                    <a:pt x="37" y="2637"/>
                  </a:lnTo>
                  <a:lnTo>
                    <a:pt x="41" y="2632"/>
                  </a:lnTo>
                  <a:lnTo>
                    <a:pt x="45" y="2628"/>
                  </a:lnTo>
                  <a:lnTo>
                    <a:pt x="49" y="2621"/>
                  </a:lnTo>
                  <a:lnTo>
                    <a:pt x="54" y="2617"/>
                  </a:lnTo>
                  <a:lnTo>
                    <a:pt x="54" y="2613"/>
                  </a:lnTo>
                  <a:lnTo>
                    <a:pt x="1740" y="143"/>
                  </a:lnTo>
                  <a:lnTo>
                    <a:pt x="1742" y="135"/>
                  </a:lnTo>
                  <a:lnTo>
                    <a:pt x="1759" y="118"/>
                  </a:lnTo>
                  <a:lnTo>
                    <a:pt x="1776" y="94"/>
                  </a:lnTo>
                  <a:lnTo>
                    <a:pt x="1796" y="78"/>
                  </a:lnTo>
                  <a:lnTo>
                    <a:pt x="1814" y="59"/>
                  </a:lnTo>
                  <a:lnTo>
                    <a:pt x="1838" y="43"/>
                  </a:lnTo>
                  <a:lnTo>
                    <a:pt x="1860" y="32"/>
                  </a:lnTo>
                  <a:lnTo>
                    <a:pt x="1886" y="18"/>
                  </a:lnTo>
                  <a:lnTo>
                    <a:pt x="1911" y="14"/>
                  </a:lnTo>
                  <a:lnTo>
                    <a:pt x="1937" y="3"/>
                  </a:lnTo>
                  <a:lnTo>
                    <a:pt x="1963" y="0"/>
                  </a:lnTo>
                  <a:lnTo>
                    <a:pt x="1989" y="0"/>
                  </a:lnTo>
                  <a:lnTo>
                    <a:pt x="2016" y="0"/>
                  </a:lnTo>
                  <a:lnTo>
                    <a:pt x="2044" y="3"/>
                  </a:lnTo>
                  <a:lnTo>
                    <a:pt x="2068" y="15"/>
                  </a:lnTo>
                  <a:lnTo>
                    <a:pt x="2092" y="20"/>
                  </a:lnTo>
                  <a:lnTo>
                    <a:pt x="2117" y="35"/>
                  </a:lnTo>
                  <a:lnTo>
                    <a:pt x="2140" y="45"/>
                  </a:lnTo>
                  <a:lnTo>
                    <a:pt x="2162" y="62"/>
                  </a:lnTo>
                  <a:lnTo>
                    <a:pt x="2180" y="80"/>
                  </a:lnTo>
                  <a:lnTo>
                    <a:pt x="2202" y="101"/>
                  </a:lnTo>
                  <a:lnTo>
                    <a:pt x="2219" y="122"/>
                  </a:lnTo>
                  <a:lnTo>
                    <a:pt x="2231" y="143"/>
                  </a:lnTo>
                  <a:lnTo>
                    <a:pt x="2231" y="144"/>
                  </a:lnTo>
                  <a:lnTo>
                    <a:pt x="4098" y="2617"/>
                  </a:lnTo>
                </a:path>
              </a:pathLst>
            </a:custGeom>
            <a:noFill/>
            <a:ln w="206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14" name="Line 8">
              <a:extLst>
                <a:ext uri="{FF2B5EF4-FFF2-40B4-BE49-F238E27FC236}">
                  <a16:creationId xmlns:a16="http://schemas.microsoft.com/office/drawing/2014/main" id="{F0E21C7B-65B0-FE82-9926-A3467441FC87}"/>
                </a:ext>
              </a:extLst>
            </p:cNvPr>
            <p:cNvSpPr>
              <a:spLocks noChangeShapeType="1"/>
            </p:cNvSpPr>
            <p:nvPr/>
          </p:nvSpPr>
          <p:spPr bwMode="auto">
            <a:xfrm flipH="1">
              <a:off x="6457950" y="3952875"/>
              <a:ext cx="1588" cy="26193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15" name="Line 9">
              <a:extLst>
                <a:ext uri="{FF2B5EF4-FFF2-40B4-BE49-F238E27FC236}">
                  <a16:creationId xmlns:a16="http://schemas.microsoft.com/office/drawing/2014/main" id="{2D5ACCCE-6DA3-A7AD-0EA4-D6DD93923FE8}"/>
                </a:ext>
              </a:extLst>
            </p:cNvPr>
            <p:cNvSpPr>
              <a:spLocks noChangeShapeType="1"/>
            </p:cNvSpPr>
            <p:nvPr/>
          </p:nvSpPr>
          <p:spPr bwMode="auto">
            <a:xfrm>
              <a:off x="3106738" y="3948113"/>
              <a:ext cx="1587" cy="285750"/>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16" name="Line 10">
              <a:extLst>
                <a:ext uri="{FF2B5EF4-FFF2-40B4-BE49-F238E27FC236}">
                  <a16:creationId xmlns:a16="http://schemas.microsoft.com/office/drawing/2014/main" id="{5D1CF520-29EC-5EFF-67CF-A3C67D0005D0}"/>
                </a:ext>
              </a:extLst>
            </p:cNvPr>
            <p:cNvSpPr>
              <a:spLocks noChangeShapeType="1"/>
            </p:cNvSpPr>
            <p:nvPr/>
          </p:nvSpPr>
          <p:spPr bwMode="auto">
            <a:xfrm>
              <a:off x="2001838" y="3949700"/>
              <a:ext cx="1587" cy="279400"/>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17" name="Rectangle 11">
              <a:extLst>
                <a:ext uri="{FF2B5EF4-FFF2-40B4-BE49-F238E27FC236}">
                  <a16:creationId xmlns:a16="http://schemas.microsoft.com/office/drawing/2014/main" id="{0EC8B664-04C0-4186-2690-D5289F0992AE}"/>
                </a:ext>
              </a:extLst>
            </p:cNvPr>
            <p:cNvSpPr>
              <a:spLocks noChangeArrowheads="1"/>
            </p:cNvSpPr>
            <p:nvPr/>
          </p:nvSpPr>
          <p:spPr bwMode="auto">
            <a:xfrm>
              <a:off x="3884613" y="5030788"/>
              <a:ext cx="349250" cy="379412"/>
            </a:xfrm>
            <a:prstGeom prst="rect">
              <a:avLst/>
            </a:prstGeom>
            <a:solidFill>
              <a:srgbClr val="FB9214"/>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8218" name="Rectangle 12">
              <a:extLst>
                <a:ext uri="{FF2B5EF4-FFF2-40B4-BE49-F238E27FC236}">
                  <a16:creationId xmlns:a16="http://schemas.microsoft.com/office/drawing/2014/main" id="{94264E22-CCDD-92D0-E4BB-671CF8724AEA}"/>
                </a:ext>
              </a:extLst>
            </p:cNvPr>
            <p:cNvSpPr>
              <a:spLocks noChangeArrowheads="1"/>
            </p:cNvSpPr>
            <p:nvPr/>
          </p:nvSpPr>
          <p:spPr bwMode="auto">
            <a:xfrm>
              <a:off x="2805113" y="4240213"/>
              <a:ext cx="623887" cy="427037"/>
            </a:xfrm>
            <a:prstGeom prst="rect">
              <a:avLst/>
            </a:prstGeom>
            <a:solidFill>
              <a:srgbClr val="FFED24"/>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8219" name="Line 13">
              <a:extLst>
                <a:ext uri="{FF2B5EF4-FFF2-40B4-BE49-F238E27FC236}">
                  <a16:creationId xmlns:a16="http://schemas.microsoft.com/office/drawing/2014/main" id="{D246E4E4-E1A5-3054-1958-76367AE23091}"/>
                </a:ext>
              </a:extLst>
            </p:cNvPr>
            <p:cNvSpPr>
              <a:spLocks noChangeShapeType="1"/>
            </p:cNvSpPr>
            <p:nvPr/>
          </p:nvSpPr>
          <p:spPr bwMode="auto">
            <a:xfrm>
              <a:off x="5322888" y="3052763"/>
              <a:ext cx="1587" cy="106362"/>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20" name="Line 14">
              <a:extLst>
                <a:ext uri="{FF2B5EF4-FFF2-40B4-BE49-F238E27FC236}">
                  <a16:creationId xmlns:a16="http://schemas.microsoft.com/office/drawing/2014/main" id="{EE0373C6-A6EB-00E8-9525-D882AB8F378F}"/>
                </a:ext>
              </a:extLst>
            </p:cNvPr>
            <p:cNvSpPr>
              <a:spLocks noChangeShapeType="1"/>
            </p:cNvSpPr>
            <p:nvPr/>
          </p:nvSpPr>
          <p:spPr bwMode="auto">
            <a:xfrm>
              <a:off x="3163888" y="3003550"/>
              <a:ext cx="1587" cy="161925"/>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21" name="Line 15">
              <a:extLst>
                <a:ext uri="{FF2B5EF4-FFF2-40B4-BE49-F238E27FC236}">
                  <a16:creationId xmlns:a16="http://schemas.microsoft.com/office/drawing/2014/main" id="{71DD8A16-33FF-C8F1-3BD3-9BB0C22E4975}"/>
                </a:ext>
              </a:extLst>
            </p:cNvPr>
            <p:cNvSpPr>
              <a:spLocks noChangeShapeType="1"/>
            </p:cNvSpPr>
            <p:nvPr/>
          </p:nvSpPr>
          <p:spPr bwMode="auto">
            <a:xfrm flipV="1">
              <a:off x="1724025" y="3170238"/>
              <a:ext cx="5334000"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22" name="Line 16">
              <a:extLst>
                <a:ext uri="{FF2B5EF4-FFF2-40B4-BE49-F238E27FC236}">
                  <a16:creationId xmlns:a16="http://schemas.microsoft.com/office/drawing/2014/main" id="{5D2C42F7-7C72-13F1-1128-8AB9336DF9BF}"/>
                </a:ext>
              </a:extLst>
            </p:cNvPr>
            <p:cNvSpPr>
              <a:spLocks noChangeShapeType="1"/>
            </p:cNvSpPr>
            <p:nvPr/>
          </p:nvSpPr>
          <p:spPr bwMode="auto">
            <a:xfrm flipV="1">
              <a:off x="6804025" y="3181350"/>
              <a:ext cx="1588" cy="168275"/>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23" name="Freeform 17">
              <a:extLst>
                <a:ext uri="{FF2B5EF4-FFF2-40B4-BE49-F238E27FC236}">
                  <a16:creationId xmlns:a16="http://schemas.microsoft.com/office/drawing/2014/main" id="{445FD17B-3803-415E-F0B9-DD01F2142894}"/>
                </a:ext>
              </a:extLst>
            </p:cNvPr>
            <p:cNvSpPr>
              <a:spLocks/>
            </p:cNvSpPr>
            <p:nvPr/>
          </p:nvSpPr>
          <p:spPr bwMode="auto">
            <a:xfrm>
              <a:off x="5964238" y="1639888"/>
              <a:ext cx="1393825" cy="538162"/>
            </a:xfrm>
            <a:custGeom>
              <a:avLst/>
              <a:gdLst>
                <a:gd name="T0" fmla="*/ 0 w 1756"/>
                <a:gd name="T1" fmla="*/ 0 h 677"/>
                <a:gd name="T2" fmla="*/ 0 w 1756"/>
                <a:gd name="T3" fmla="*/ 187674657 h 677"/>
                <a:gd name="T4" fmla="*/ 650200313 w 1756"/>
                <a:gd name="T5" fmla="*/ 187674657 h 677"/>
                <a:gd name="T6" fmla="*/ 652090231 w 1756"/>
                <a:gd name="T7" fmla="*/ 427796659 h 677"/>
                <a:gd name="T8" fmla="*/ 1104458675 w 1756"/>
                <a:gd name="T9" fmla="*/ 427796659 h 677"/>
                <a:gd name="T10" fmla="*/ 1106348594 w 1756"/>
                <a:gd name="T11" fmla="*/ 0 h 677"/>
                <a:gd name="T12" fmla="*/ 0 w 1756"/>
                <a:gd name="T13" fmla="*/ 0 h 67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56" h="677">
                  <a:moveTo>
                    <a:pt x="0" y="0"/>
                  </a:moveTo>
                  <a:lnTo>
                    <a:pt x="0" y="297"/>
                  </a:lnTo>
                  <a:lnTo>
                    <a:pt x="1032" y="297"/>
                  </a:lnTo>
                  <a:lnTo>
                    <a:pt x="1035" y="677"/>
                  </a:lnTo>
                  <a:lnTo>
                    <a:pt x="1753" y="677"/>
                  </a:lnTo>
                  <a:lnTo>
                    <a:pt x="1756" y="0"/>
                  </a:lnTo>
                  <a:lnTo>
                    <a:pt x="0" y="0"/>
                  </a:lnTo>
                  <a:close/>
                </a:path>
              </a:pathLst>
            </a:custGeom>
            <a:solidFill>
              <a:srgbClr val="F8A9FF"/>
            </a:solidFill>
            <a:ln w="20638">
              <a:solidFill>
                <a:srgbClr val="000000"/>
              </a:solidFill>
              <a:prstDash val="solid"/>
              <a:round/>
              <a:headEnd/>
              <a:tailEnd/>
            </a:ln>
          </p:spPr>
          <p:txBody>
            <a:bodyPr/>
            <a:lstStyle/>
            <a:p>
              <a:endParaRPr lang="en-US"/>
            </a:p>
          </p:txBody>
        </p:sp>
        <p:sp>
          <p:nvSpPr>
            <p:cNvPr id="8224" name="Freeform 18">
              <a:extLst>
                <a:ext uri="{FF2B5EF4-FFF2-40B4-BE49-F238E27FC236}">
                  <a16:creationId xmlns:a16="http://schemas.microsoft.com/office/drawing/2014/main" id="{958FC29C-6E70-345D-4884-976F4CD24CA6}"/>
                </a:ext>
              </a:extLst>
            </p:cNvPr>
            <p:cNvSpPr>
              <a:spLocks/>
            </p:cNvSpPr>
            <p:nvPr/>
          </p:nvSpPr>
          <p:spPr bwMode="auto">
            <a:xfrm>
              <a:off x="5389563" y="1873250"/>
              <a:ext cx="1395412" cy="398463"/>
            </a:xfrm>
            <a:custGeom>
              <a:avLst/>
              <a:gdLst>
                <a:gd name="T0" fmla="*/ 1257456 w 1760"/>
                <a:gd name="T1" fmla="*/ 0 h 500"/>
                <a:gd name="T2" fmla="*/ 0 w 1760"/>
                <a:gd name="T3" fmla="*/ 317545525 h 500"/>
                <a:gd name="T4" fmla="*/ 1106349233 w 1760"/>
                <a:gd name="T5" fmla="*/ 317545525 h 500"/>
                <a:gd name="T6" fmla="*/ 1105720505 w 1760"/>
                <a:gd name="T7" fmla="*/ 0 h 500"/>
                <a:gd name="T8" fmla="*/ 1257456 w 1760"/>
                <a:gd name="T9" fmla="*/ 0 h 5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60" h="500">
                  <a:moveTo>
                    <a:pt x="2" y="0"/>
                  </a:moveTo>
                  <a:lnTo>
                    <a:pt x="0" y="500"/>
                  </a:lnTo>
                  <a:lnTo>
                    <a:pt x="1760" y="500"/>
                  </a:lnTo>
                  <a:lnTo>
                    <a:pt x="1759" y="0"/>
                  </a:lnTo>
                  <a:lnTo>
                    <a:pt x="2" y="0"/>
                  </a:lnTo>
                  <a:close/>
                </a:path>
              </a:pathLst>
            </a:custGeom>
            <a:solidFill>
              <a:srgbClr val="F8A9FF"/>
            </a:solidFill>
            <a:ln w="20638">
              <a:solidFill>
                <a:srgbClr val="000000"/>
              </a:solidFill>
              <a:prstDash val="solid"/>
              <a:round/>
              <a:headEnd/>
              <a:tailEnd/>
            </a:ln>
          </p:spPr>
          <p:txBody>
            <a:bodyPr/>
            <a:lstStyle/>
            <a:p>
              <a:endParaRPr lang="en-US"/>
            </a:p>
          </p:txBody>
        </p:sp>
        <p:sp>
          <p:nvSpPr>
            <p:cNvPr id="8225" name="Rectangle 19">
              <a:extLst>
                <a:ext uri="{FF2B5EF4-FFF2-40B4-BE49-F238E27FC236}">
                  <a16:creationId xmlns:a16="http://schemas.microsoft.com/office/drawing/2014/main" id="{B0FB2AAF-0B93-2C7F-EA79-C02360572DC7}"/>
                </a:ext>
              </a:extLst>
            </p:cNvPr>
            <p:cNvSpPr>
              <a:spLocks noChangeArrowheads="1"/>
            </p:cNvSpPr>
            <p:nvPr/>
          </p:nvSpPr>
          <p:spPr bwMode="auto">
            <a:xfrm>
              <a:off x="4429125" y="5033963"/>
              <a:ext cx="349250" cy="379412"/>
            </a:xfrm>
            <a:prstGeom prst="rect">
              <a:avLst/>
            </a:prstGeom>
            <a:solidFill>
              <a:srgbClr val="FB9214"/>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8226" name="Rectangle 20">
              <a:extLst>
                <a:ext uri="{FF2B5EF4-FFF2-40B4-BE49-F238E27FC236}">
                  <a16:creationId xmlns:a16="http://schemas.microsoft.com/office/drawing/2014/main" id="{6D1FE321-A179-AC74-200F-647F8C084456}"/>
                </a:ext>
              </a:extLst>
            </p:cNvPr>
            <p:cNvSpPr>
              <a:spLocks noChangeArrowheads="1"/>
            </p:cNvSpPr>
            <p:nvPr/>
          </p:nvSpPr>
          <p:spPr bwMode="auto">
            <a:xfrm>
              <a:off x="3932238" y="5092700"/>
              <a:ext cx="426733"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OPER.</a:t>
              </a:r>
              <a:endParaRPr lang="en-US" altLang="en-US" sz="2400" dirty="0"/>
            </a:p>
          </p:txBody>
        </p:sp>
        <p:sp>
          <p:nvSpPr>
            <p:cNvPr id="8227" name="Rectangle 21">
              <a:extLst>
                <a:ext uri="{FF2B5EF4-FFF2-40B4-BE49-F238E27FC236}">
                  <a16:creationId xmlns:a16="http://schemas.microsoft.com/office/drawing/2014/main" id="{D7D41731-030D-99EF-B2FC-51DAB250A1DF}"/>
                </a:ext>
              </a:extLst>
            </p:cNvPr>
            <p:cNvSpPr>
              <a:spLocks noChangeArrowheads="1"/>
            </p:cNvSpPr>
            <p:nvPr/>
          </p:nvSpPr>
          <p:spPr bwMode="auto">
            <a:xfrm>
              <a:off x="3932238" y="5251450"/>
              <a:ext cx="358151"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DISP.</a:t>
              </a:r>
              <a:endParaRPr lang="en-US" altLang="en-US" sz="2400" dirty="0"/>
            </a:p>
          </p:txBody>
        </p:sp>
        <p:sp>
          <p:nvSpPr>
            <p:cNvPr id="8228" name="Rectangle 22">
              <a:extLst>
                <a:ext uri="{FF2B5EF4-FFF2-40B4-BE49-F238E27FC236}">
                  <a16:creationId xmlns:a16="http://schemas.microsoft.com/office/drawing/2014/main" id="{555FB880-B989-C81F-D061-BB753A9D4E8B}"/>
                </a:ext>
              </a:extLst>
            </p:cNvPr>
            <p:cNvSpPr>
              <a:spLocks noChangeArrowheads="1"/>
            </p:cNvSpPr>
            <p:nvPr/>
          </p:nvSpPr>
          <p:spPr bwMode="auto">
            <a:xfrm>
              <a:off x="4460875" y="5094288"/>
              <a:ext cx="426733"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OPER.</a:t>
              </a:r>
              <a:endParaRPr lang="en-US" altLang="en-US" sz="2400" dirty="0"/>
            </a:p>
          </p:txBody>
        </p:sp>
        <p:sp>
          <p:nvSpPr>
            <p:cNvPr id="8229" name="Rectangle 23">
              <a:extLst>
                <a:ext uri="{FF2B5EF4-FFF2-40B4-BE49-F238E27FC236}">
                  <a16:creationId xmlns:a16="http://schemas.microsoft.com/office/drawing/2014/main" id="{DC9FF564-0DE2-3EC8-E620-5385F3906FDD}"/>
                </a:ext>
              </a:extLst>
            </p:cNvPr>
            <p:cNvSpPr>
              <a:spLocks noChangeArrowheads="1"/>
            </p:cNvSpPr>
            <p:nvPr/>
          </p:nvSpPr>
          <p:spPr bwMode="auto">
            <a:xfrm>
              <a:off x="4460875" y="5256213"/>
              <a:ext cx="358151"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DISP.</a:t>
              </a:r>
              <a:endParaRPr lang="en-US" altLang="en-US" sz="2400" dirty="0"/>
            </a:p>
          </p:txBody>
        </p:sp>
        <p:sp>
          <p:nvSpPr>
            <p:cNvPr id="8230" name="Rectangle 24">
              <a:extLst>
                <a:ext uri="{FF2B5EF4-FFF2-40B4-BE49-F238E27FC236}">
                  <a16:creationId xmlns:a16="http://schemas.microsoft.com/office/drawing/2014/main" id="{51A36ED7-5611-FE22-09FC-C75FF1F47419}"/>
                </a:ext>
              </a:extLst>
            </p:cNvPr>
            <p:cNvSpPr>
              <a:spLocks noChangeArrowheads="1"/>
            </p:cNvSpPr>
            <p:nvPr/>
          </p:nvSpPr>
          <p:spPr bwMode="auto">
            <a:xfrm>
              <a:off x="2335213" y="3378200"/>
              <a:ext cx="563562" cy="395288"/>
            </a:xfrm>
            <a:prstGeom prst="rect">
              <a:avLst/>
            </a:prstGeom>
            <a:solidFill>
              <a:srgbClr val="00E700"/>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8231" name="Rectangle 25">
              <a:extLst>
                <a:ext uri="{FF2B5EF4-FFF2-40B4-BE49-F238E27FC236}">
                  <a16:creationId xmlns:a16="http://schemas.microsoft.com/office/drawing/2014/main" id="{BF462F6C-072C-DC53-774F-6D690FF2A7A0}"/>
                </a:ext>
              </a:extLst>
            </p:cNvPr>
            <p:cNvSpPr>
              <a:spLocks noChangeArrowheads="1"/>
            </p:cNvSpPr>
            <p:nvPr/>
          </p:nvSpPr>
          <p:spPr bwMode="auto">
            <a:xfrm>
              <a:off x="6519863" y="3368675"/>
              <a:ext cx="565150" cy="396875"/>
            </a:xfrm>
            <a:prstGeom prst="rect">
              <a:avLst/>
            </a:prstGeom>
            <a:solidFill>
              <a:srgbClr val="00E700"/>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8232" name="Rectangle 26">
              <a:extLst>
                <a:ext uri="{FF2B5EF4-FFF2-40B4-BE49-F238E27FC236}">
                  <a16:creationId xmlns:a16="http://schemas.microsoft.com/office/drawing/2014/main" id="{AEF71B5A-D379-F7F0-CE88-D51228687E22}"/>
                </a:ext>
              </a:extLst>
            </p:cNvPr>
            <p:cNvSpPr>
              <a:spLocks noChangeArrowheads="1"/>
            </p:cNvSpPr>
            <p:nvPr/>
          </p:nvSpPr>
          <p:spPr bwMode="auto">
            <a:xfrm>
              <a:off x="2360613" y="3448050"/>
              <a:ext cx="657246"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MAINT'CE</a:t>
              </a:r>
              <a:endParaRPr lang="en-US" altLang="en-US" sz="2400" dirty="0"/>
            </a:p>
          </p:txBody>
        </p:sp>
        <p:sp>
          <p:nvSpPr>
            <p:cNvPr id="8233" name="Rectangle 27">
              <a:extLst>
                <a:ext uri="{FF2B5EF4-FFF2-40B4-BE49-F238E27FC236}">
                  <a16:creationId xmlns:a16="http://schemas.microsoft.com/office/drawing/2014/main" id="{636CB82A-4AE4-F5B2-0AEF-3F6CC8F9C7B2}"/>
                </a:ext>
              </a:extLst>
            </p:cNvPr>
            <p:cNvSpPr>
              <a:spLocks noChangeArrowheads="1"/>
            </p:cNvSpPr>
            <p:nvPr/>
          </p:nvSpPr>
          <p:spPr bwMode="auto">
            <a:xfrm>
              <a:off x="5541963" y="3371850"/>
              <a:ext cx="565150" cy="398463"/>
            </a:xfrm>
            <a:prstGeom prst="rect">
              <a:avLst/>
            </a:prstGeom>
            <a:solidFill>
              <a:srgbClr val="00E700"/>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8234" name="Rectangle 28">
              <a:extLst>
                <a:ext uri="{FF2B5EF4-FFF2-40B4-BE49-F238E27FC236}">
                  <a16:creationId xmlns:a16="http://schemas.microsoft.com/office/drawing/2014/main" id="{89AD7C41-D325-49DF-B2FC-B51E1812386F}"/>
                </a:ext>
              </a:extLst>
            </p:cNvPr>
            <p:cNvSpPr>
              <a:spLocks noChangeArrowheads="1"/>
            </p:cNvSpPr>
            <p:nvPr/>
          </p:nvSpPr>
          <p:spPr bwMode="auto">
            <a:xfrm>
              <a:off x="6542088" y="3432175"/>
              <a:ext cx="601998" cy="146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rPr>
                <a:t>PRODUCT</a:t>
              </a:r>
              <a:endParaRPr lang="en-US" altLang="en-US" sz="2400" dirty="0"/>
            </a:p>
          </p:txBody>
        </p:sp>
        <p:sp>
          <p:nvSpPr>
            <p:cNvPr id="8235" name="Rectangle 29">
              <a:extLst>
                <a:ext uri="{FF2B5EF4-FFF2-40B4-BE49-F238E27FC236}">
                  <a16:creationId xmlns:a16="http://schemas.microsoft.com/office/drawing/2014/main" id="{746407B8-C0C2-5E06-3740-B9819B4C5908}"/>
                </a:ext>
              </a:extLst>
            </p:cNvPr>
            <p:cNvSpPr>
              <a:spLocks noChangeArrowheads="1"/>
            </p:cNvSpPr>
            <p:nvPr/>
          </p:nvSpPr>
          <p:spPr bwMode="auto">
            <a:xfrm>
              <a:off x="5840413" y="2887663"/>
              <a:ext cx="139700" cy="158750"/>
            </a:xfrm>
            <a:prstGeom prst="rect">
              <a:avLst/>
            </a:prstGeom>
            <a:noFill/>
            <a:ln w="206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8236" name="Rectangle 30">
              <a:extLst>
                <a:ext uri="{FF2B5EF4-FFF2-40B4-BE49-F238E27FC236}">
                  <a16:creationId xmlns:a16="http://schemas.microsoft.com/office/drawing/2014/main" id="{F2813073-C4B0-CA93-5FAD-5B5E6BF60935}"/>
                </a:ext>
              </a:extLst>
            </p:cNvPr>
            <p:cNvSpPr>
              <a:spLocks noChangeArrowheads="1"/>
            </p:cNvSpPr>
            <p:nvPr/>
          </p:nvSpPr>
          <p:spPr bwMode="auto">
            <a:xfrm>
              <a:off x="2797175" y="2509838"/>
              <a:ext cx="693738" cy="466725"/>
            </a:xfrm>
            <a:prstGeom prst="rect">
              <a:avLst/>
            </a:prstGeom>
            <a:solidFill>
              <a:srgbClr val="00BEF7"/>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8237" name="Rectangle 31">
              <a:extLst>
                <a:ext uri="{FF2B5EF4-FFF2-40B4-BE49-F238E27FC236}">
                  <a16:creationId xmlns:a16="http://schemas.microsoft.com/office/drawing/2014/main" id="{B786FD7D-9934-2A54-82AB-4E12395E4558}"/>
                </a:ext>
              </a:extLst>
            </p:cNvPr>
            <p:cNvSpPr>
              <a:spLocks noChangeArrowheads="1"/>
            </p:cNvSpPr>
            <p:nvPr/>
          </p:nvSpPr>
          <p:spPr bwMode="auto">
            <a:xfrm>
              <a:off x="7188200" y="3040063"/>
              <a:ext cx="502936"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OFFICE</a:t>
              </a:r>
              <a:endParaRPr lang="en-US" altLang="en-US" sz="2400" dirty="0"/>
            </a:p>
          </p:txBody>
        </p:sp>
        <p:sp>
          <p:nvSpPr>
            <p:cNvPr id="8238" name="Rectangle 32">
              <a:extLst>
                <a:ext uri="{FF2B5EF4-FFF2-40B4-BE49-F238E27FC236}">
                  <a16:creationId xmlns:a16="http://schemas.microsoft.com/office/drawing/2014/main" id="{CF0C832D-7CF4-B744-DD80-41F50A0D56DA}"/>
                </a:ext>
              </a:extLst>
            </p:cNvPr>
            <p:cNvSpPr>
              <a:spLocks noChangeArrowheads="1"/>
            </p:cNvSpPr>
            <p:nvPr/>
          </p:nvSpPr>
          <p:spPr bwMode="auto">
            <a:xfrm>
              <a:off x="5491163" y="1924050"/>
              <a:ext cx="1356401"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CORP &amp; DIVISIONAL</a:t>
              </a:r>
              <a:endParaRPr lang="en-US" altLang="en-US" sz="2400" dirty="0"/>
            </a:p>
          </p:txBody>
        </p:sp>
        <p:sp>
          <p:nvSpPr>
            <p:cNvPr id="8239" name="Rectangle 33">
              <a:extLst>
                <a:ext uri="{FF2B5EF4-FFF2-40B4-BE49-F238E27FC236}">
                  <a16:creationId xmlns:a16="http://schemas.microsoft.com/office/drawing/2014/main" id="{E5C040D1-CFB8-FEF9-3754-8098C0AF8C91}"/>
                </a:ext>
              </a:extLst>
            </p:cNvPr>
            <p:cNvSpPr>
              <a:spLocks noChangeArrowheads="1"/>
            </p:cNvSpPr>
            <p:nvPr/>
          </p:nvSpPr>
          <p:spPr bwMode="auto">
            <a:xfrm>
              <a:off x="7169150" y="3763963"/>
              <a:ext cx="662960"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SITEWIDE</a:t>
              </a:r>
              <a:endParaRPr lang="en-US" altLang="en-US" sz="2400" dirty="0"/>
            </a:p>
          </p:txBody>
        </p:sp>
        <p:sp>
          <p:nvSpPr>
            <p:cNvPr id="8240" name="Line 34">
              <a:extLst>
                <a:ext uri="{FF2B5EF4-FFF2-40B4-BE49-F238E27FC236}">
                  <a16:creationId xmlns:a16="http://schemas.microsoft.com/office/drawing/2014/main" id="{FBDB6383-B909-B9EB-40B2-A0148906B528}"/>
                </a:ext>
              </a:extLst>
            </p:cNvPr>
            <p:cNvSpPr>
              <a:spLocks noChangeShapeType="1"/>
            </p:cNvSpPr>
            <p:nvPr/>
          </p:nvSpPr>
          <p:spPr bwMode="auto">
            <a:xfrm>
              <a:off x="4786313" y="3849688"/>
              <a:ext cx="1587" cy="106362"/>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41" name="Rectangle 35">
              <a:extLst>
                <a:ext uri="{FF2B5EF4-FFF2-40B4-BE49-F238E27FC236}">
                  <a16:creationId xmlns:a16="http://schemas.microsoft.com/office/drawing/2014/main" id="{B6DE1A5F-50FE-0399-82F8-266AD16B179A}"/>
                </a:ext>
              </a:extLst>
            </p:cNvPr>
            <p:cNvSpPr>
              <a:spLocks noChangeArrowheads="1"/>
            </p:cNvSpPr>
            <p:nvPr/>
          </p:nvSpPr>
          <p:spPr bwMode="auto">
            <a:xfrm>
              <a:off x="2925763" y="2601913"/>
              <a:ext cx="472455"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LOCAL</a:t>
              </a:r>
              <a:endParaRPr lang="en-US" altLang="en-US" sz="2400" dirty="0"/>
            </a:p>
          </p:txBody>
        </p:sp>
        <p:sp>
          <p:nvSpPr>
            <p:cNvPr id="8242" name="Rectangle 36">
              <a:extLst>
                <a:ext uri="{FF2B5EF4-FFF2-40B4-BE49-F238E27FC236}">
                  <a16:creationId xmlns:a16="http://schemas.microsoft.com/office/drawing/2014/main" id="{3D22C860-1716-7FB5-FDBF-DD02E63F5296}"/>
                </a:ext>
              </a:extLst>
            </p:cNvPr>
            <p:cNvSpPr>
              <a:spLocks noChangeArrowheads="1"/>
            </p:cNvSpPr>
            <p:nvPr/>
          </p:nvSpPr>
          <p:spPr bwMode="auto">
            <a:xfrm>
              <a:off x="2832099" y="2760663"/>
              <a:ext cx="708681"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ENG/TECH</a:t>
              </a:r>
              <a:endParaRPr lang="en-US" altLang="en-US" sz="2400" dirty="0"/>
            </a:p>
          </p:txBody>
        </p:sp>
        <p:sp>
          <p:nvSpPr>
            <p:cNvPr id="8243" name="Rectangle 37">
              <a:extLst>
                <a:ext uri="{FF2B5EF4-FFF2-40B4-BE49-F238E27FC236}">
                  <a16:creationId xmlns:a16="http://schemas.microsoft.com/office/drawing/2014/main" id="{BD52C3BB-6035-B2F1-D065-BF2DDB6A12B2}"/>
                </a:ext>
              </a:extLst>
            </p:cNvPr>
            <p:cNvSpPr>
              <a:spLocks noChangeArrowheads="1"/>
            </p:cNvSpPr>
            <p:nvPr/>
          </p:nvSpPr>
          <p:spPr bwMode="auto">
            <a:xfrm>
              <a:off x="2481263" y="3609975"/>
              <a:ext cx="304809"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MGT</a:t>
              </a:r>
              <a:endParaRPr lang="en-US" altLang="en-US" sz="2400" dirty="0"/>
            </a:p>
          </p:txBody>
        </p:sp>
        <p:sp>
          <p:nvSpPr>
            <p:cNvPr id="8244" name="Line 38">
              <a:extLst>
                <a:ext uri="{FF2B5EF4-FFF2-40B4-BE49-F238E27FC236}">
                  <a16:creationId xmlns:a16="http://schemas.microsoft.com/office/drawing/2014/main" id="{2DC14ED0-E7C0-3189-26B7-780025E70AC4}"/>
                </a:ext>
              </a:extLst>
            </p:cNvPr>
            <p:cNvSpPr>
              <a:spLocks noChangeShapeType="1"/>
            </p:cNvSpPr>
            <p:nvPr/>
          </p:nvSpPr>
          <p:spPr bwMode="auto">
            <a:xfrm flipV="1">
              <a:off x="2647950" y="3178175"/>
              <a:ext cx="1588" cy="190500"/>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45" name="Rectangle 39">
              <a:extLst>
                <a:ext uri="{FF2B5EF4-FFF2-40B4-BE49-F238E27FC236}">
                  <a16:creationId xmlns:a16="http://schemas.microsoft.com/office/drawing/2014/main" id="{F8FDD815-1292-D5AD-3D6D-ACAA40987E96}"/>
                </a:ext>
              </a:extLst>
            </p:cNvPr>
            <p:cNvSpPr>
              <a:spLocks noChangeArrowheads="1"/>
            </p:cNvSpPr>
            <p:nvPr/>
          </p:nvSpPr>
          <p:spPr bwMode="auto">
            <a:xfrm>
              <a:off x="5586413" y="3440113"/>
              <a:ext cx="601998"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QUALITY</a:t>
              </a:r>
              <a:endParaRPr lang="en-US" altLang="en-US" sz="2400" dirty="0"/>
            </a:p>
          </p:txBody>
        </p:sp>
        <p:sp>
          <p:nvSpPr>
            <p:cNvPr id="8246" name="Rectangle 40">
              <a:extLst>
                <a:ext uri="{FF2B5EF4-FFF2-40B4-BE49-F238E27FC236}">
                  <a16:creationId xmlns:a16="http://schemas.microsoft.com/office/drawing/2014/main" id="{13D57682-063C-F5E2-7826-2FDB5E36E365}"/>
                </a:ext>
              </a:extLst>
            </p:cNvPr>
            <p:cNvSpPr>
              <a:spLocks noChangeArrowheads="1"/>
            </p:cNvSpPr>
            <p:nvPr/>
          </p:nvSpPr>
          <p:spPr bwMode="auto">
            <a:xfrm>
              <a:off x="5665788" y="3600450"/>
              <a:ext cx="304809"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MGT</a:t>
              </a:r>
              <a:endParaRPr lang="en-US" altLang="en-US" sz="2400" dirty="0"/>
            </a:p>
          </p:txBody>
        </p:sp>
        <p:sp>
          <p:nvSpPr>
            <p:cNvPr id="8247" name="Rectangle 41">
              <a:extLst>
                <a:ext uri="{FF2B5EF4-FFF2-40B4-BE49-F238E27FC236}">
                  <a16:creationId xmlns:a16="http://schemas.microsoft.com/office/drawing/2014/main" id="{230DEFAC-1C10-077D-91F9-2966C1149698}"/>
                </a:ext>
              </a:extLst>
            </p:cNvPr>
            <p:cNvSpPr>
              <a:spLocks noChangeArrowheads="1"/>
            </p:cNvSpPr>
            <p:nvPr/>
          </p:nvSpPr>
          <p:spPr bwMode="auto">
            <a:xfrm>
              <a:off x="6518275" y="3568700"/>
              <a:ext cx="642004" cy="146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rPr>
                <a:t>TRACKING</a:t>
              </a:r>
              <a:endParaRPr lang="en-US" altLang="en-US" sz="2400" dirty="0"/>
            </a:p>
          </p:txBody>
        </p:sp>
        <p:sp>
          <p:nvSpPr>
            <p:cNvPr id="8248" name="Line 42">
              <a:extLst>
                <a:ext uri="{FF2B5EF4-FFF2-40B4-BE49-F238E27FC236}">
                  <a16:creationId xmlns:a16="http://schemas.microsoft.com/office/drawing/2014/main" id="{135FF59E-D091-0D75-2D06-6756D6889EF9}"/>
                </a:ext>
              </a:extLst>
            </p:cNvPr>
            <p:cNvSpPr>
              <a:spLocks noChangeShapeType="1"/>
            </p:cNvSpPr>
            <p:nvPr/>
          </p:nvSpPr>
          <p:spPr bwMode="auto">
            <a:xfrm>
              <a:off x="5826125" y="3776663"/>
              <a:ext cx="1588" cy="160337"/>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49" name="Rectangle 43">
              <a:extLst>
                <a:ext uri="{FF2B5EF4-FFF2-40B4-BE49-F238E27FC236}">
                  <a16:creationId xmlns:a16="http://schemas.microsoft.com/office/drawing/2014/main" id="{68C6E3CF-4AAB-0FF0-4F4E-9EB4EB057015}"/>
                </a:ext>
              </a:extLst>
            </p:cNvPr>
            <p:cNvSpPr>
              <a:spLocks noChangeArrowheads="1"/>
            </p:cNvSpPr>
            <p:nvPr/>
          </p:nvSpPr>
          <p:spPr bwMode="auto">
            <a:xfrm>
              <a:off x="2849563" y="4252913"/>
              <a:ext cx="598188" cy="146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rPr>
                <a:t>PROCESS</a:t>
              </a:r>
              <a:endParaRPr lang="en-US" altLang="en-US" sz="2400" dirty="0"/>
            </a:p>
          </p:txBody>
        </p:sp>
        <p:sp>
          <p:nvSpPr>
            <p:cNvPr id="8250" name="Rectangle 44">
              <a:extLst>
                <a:ext uri="{FF2B5EF4-FFF2-40B4-BE49-F238E27FC236}">
                  <a16:creationId xmlns:a16="http://schemas.microsoft.com/office/drawing/2014/main" id="{7AE7EF93-CF05-A226-BEA2-67110CDCF733}"/>
                </a:ext>
              </a:extLst>
            </p:cNvPr>
            <p:cNvSpPr>
              <a:spLocks noChangeArrowheads="1"/>
            </p:cNvSpPr>
            <p:nvPr/>
          </p:nvSpPr>
          <p:spPr bwMode="auto">
            <a:xfrm>
              <a:off x="2895600" y="4527550"/>
              <a:ext cx="455309" cy="146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rPr>
                <a:t>SUPRV.</a:t>
              </a:r>
              <a:endParaRPr lang="en-US" altLang="en-US" sz="2400" dirty="0"/>
            </a:p>
          </p:txBody>
        </p:sp>
        <p:sp>
          <p:nvSpPr>
            <p:cNvPr id="8251" name="Rectangle 45">
              <a:extLst>
                <a:ext uri="{FF2B5EF4-FFF2-40B4-BE49-F238E27FC236}">
                  <a16:creationId xmlns:a16="http://schemas.microsoft.com/office/drawing/2014/main" id="{9565D158-EAB3-C83D-ED2F-B42CE2D5AACB}"/>
                </a:ext>
              </a:extLst>
            </p:cNvPr>
            <p:cNvSpPr>
              <a:spLocks noChangeArrowheads="1"/>
            </p:cNvSpPr>
            <p:nvPr/>
          </p:nvSpPr>
          <p:spPr bwMode="auto">
            <a:xfrm>
              <a:off x="2895600" y="4383088"/>
              <a:ext cx="447689" cy="146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rPr>
                <a:t>AREA 1</a:t>
              </a:r>
              <a:endParaRPr lang="en-US" altLang="en-US" sz="2400" dirty="0"/>
            </a:p>
          </p:txBody>
        </p:sp>
        <p:sp>
          <p:nvSpPr>
            <p:cNvPr id="8252" name="Line 46">
              <a:extLst>
                <a:ext uri="{FF2B5EF4-FFF2-40B4-BE49-F238E27FC236}">
                  <a16:creationId xmlns:a16="http://schemas.microsoft.com/office/drawing/2014/main" id="{FB008B5B-5477-533E-7956-7E3F500AE6F2}"/>
                </a:ext>
              </a:extLst>
            </p:cNvPr>
            <p:cNvSpPr>
              <a:spLocks noChangeShapeType="1"/>
            </p:cNvSpPr>
            <p:nvPr/>
          </p:nvSpPr>
          <p:spPr bwMode="auto">
            <a:xfrm>
              <a:off x="1736725" y="3951288"/>
              <a:ext cx="5283200"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53" name="Line 47">
              <a:extLst>
                <a:ext uri="{FF2B5EF4-FFF2-40B4-BE49-F238E27FC236}">
                  <a16:creationId xmlns:a16="http://schemas.microsoft.com/office/drawing/2014/main" id="{34695CF5-C0D6-FDA7-E04C-AECFBF0E89FB}"/>
                </a:ext>
              </a:extLst>
            </p:cNvPr>
            <p:cNvSpPr>
              <a:spLocks noChangeShapeType="1"/>
            </p:cNvSpPr>
            <p:nvPr/>
          </p:nvSpPr>
          <p:spPr bwMode="auto">
            <a:xfrm flipV="1">
              <a:off x="6804025" y="3781425"/>
              <a:ext cx="1588" cy="168275"/>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54" name="Rectangle 48">
              <a:extLst>
                <a:ext uri="{FF2B5EF4-FFF2-40B4-BE49-F238E27FC236}">
                  <a16:creationId xmlns:a16="http://schemas.microsoft.com/office/drawing/2014/main" id="{C528BE93-5361-1CBA-8B53-16140E5FE25F}"/>
                </a:ext>
              </a:extLst>
            </p:cNvPr>
            <p:cNvSpPr>
              <a:spLocks noChangeArrowheads="1"/>
            </p:cNvSpPr>
            <p:nvPr/>
          </p:nvSpPr>
          <p:spPr bwMode="auto">
            <a:xfrm>
              <a:off x="7134226" y="3895726"/>
              <a:ext cx="830605"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INDUSTRIAL</a:t>
              </a:r>
              <a:endParaRPr lang="en-US" altLang="en-US" sz="2400" dirty="0"/>
            </a:p>
          </p:txBody>
        </p:sp>
        <p:sp>
          <p:nvSpPr>
            <p:cNvPr id="8255" name="Rectangle 49">
              <a:extLst>
                <a:ext uri="{FF2B5EF4-FFF2-40B4-BE49-F238E27FC236}">
                  <a16:creationId xmlns:a16="http://schemas.microsoft.com/office/drawing/2014/main" id="{2B0C97BF-85BA-1744-7755-F551D3600EBF}"/>
                </a:ext>
              </a:extLst>
            </p:cNvPr>
            <p:cNvSpPr>
              <a:spLocks noChangeArrowheads="1"/>
            </p:cNvSpPr>
            <p:nvPr/>
          </p:nvSpPr>
          <p:spPr bwMode="auto">
            <a:xfrm>
              <a:off x="7318375" y="4027489"/>
              <a:ext cx="281948"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LAN</a:t>
              </a:r>
              <a:endParaRPr lang="en-US" altLang="en-US" sz="2400" dirty="0"/>
            </a:p>
          </p:txBody>
        </p:sp>
        <p:sp>
          <p:nvSpPr>
            <p:cNvPr id="8256" name="Rectangle 50">
              <a:extLst>
                <a:ext uri="{FF2B5EF4-FFF2-40B4-BE49-F238E27FC236}">
                  <a16:creationId xmlns:a16="http://schemas.microsoft.com/office/drawing/2014/main" id="{31A00EB2-A702-676B-72AA-FB2E6A8EED9B}"/>
                </a:ext>
              </a:extLst>
            </p:cNvPr>
            <p:cNvSpPr>
              <a:spLocks noChangeArrowheads="1"/>
            </p:cNvSpPr>
            <p:nvPr/>
          </p:nvSpPr>
          <p:spPr bwMode="auto">
            <a:xfrm>
              <a:off x="7288214" y="3203575"/>
              <a:ext cx="281948"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LAN</a:t>
              </a:r>
              <a:endParaRPr lang="en-US" altLang="en-US" sz="2400" dirty="0"/>
            </a:p>
          </p:txBody>
        </p:sp>
        <p:sp>
          <p:nvSpPr>
            <p:cNvPr id="8257" name="Rectangle 51">
              <a:extLst>
                <a:ext uri="{FF2B5EF4-FFF2-40B4-BE49-F238E27FC236}">
                  <a16:creationId xmlns:a16="http://schemas.microsoft.com/office/drawing/2014/main" id="{F2B61FAE-2DD6-D733-8506-30CA61A0608A}"/>
                </a:ext>
              </a:extLst>
            </p:cNvPr>
            <p:cNvSpPr>
              <a:spLocks noChangeArrowheads="1"/>
            </p:cNvSpPr>
            <p:nvPr/>
          </p:nvSpPr>
          <p:spPr bwMode="auto">
            <a:xfrm>
              <a:off x="5878513" y="2913063"/>
              <a:ext cx="99063"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R</a:t>
              </a:r>
              <a:endParaRPr lang="en-US" altLang="en-US" sz="2400" dirty="0"/>
            </a:p>
          </p:txBody>
        </p:sp>
        <p:sp>
          <p:nvSpPr>
            <p:cNvPr id="8258" name="Rectangle 52">
              <a:extLst>
                <a:ext uri="{FF2B5EF4-FFF2-40B4-BE49-F238E27FC236}">
                  <a16:creationId xmlns:a16="http://schemas.microsoft.com/office/drawing/2014/main" id="{AC4E38C3-94B8-8FFC-E0C8-9510D2901181}"/>
                </a:ext>
              </a:extLst>
            </p:cNvPr>
            <p:cNvSpPr>
              <a:spLocks noChangeArrowheads="1"/>
            </p:cNvSpPr>
            <p:nvPr/>
          </p:nvSpPr>
          <p:spPr bwMode="auto">
            <a:xfrm>
              <a:off x="6354763" y="2603500"/>
              <a:ext cx="358151"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WIDE</a:t>
              </a:r>
              <a:endParaRPr lang="en-US" altLang="en-US" sz="2400" dirty="0"/>
            </a:p>
          </p:txBody>
        </p:sp>
        <p:sp>
          <p:nvSpPr>
            <p:cNvPr id="8259" name="Rectangle 53">
              <a:extLst>
                <a:ext uri="{FF2B5EF4-FFF2-40B4-BE49-F238E27FC236}">
                  <a16:creationId xmlns:a16="http://schemas.microsoft.com/office/drawing/2014/main" id="{74B37D43-EB80-BA2D-F3F4-2E3B1987989D}"/>
                </a:ext>
              </a:extLst>
            </p:cNvPr>
            <p:cNvSpPr>
              <a:spLocks noChangeArrowheads="1"/>
            </p:cNvSpPr>
            <p:nvPr/>
          </p:nvSpPr>
          <p:spPr bwMode="auto">
            <a:xfrm>
              <a:off x="6248400" y="2717800"/>
              <a:ext cx="388632"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AREA</a:t>
              </a:r>
              <a:endParaRPr lang="en-US" altLang="en-US" sz="2400" dirty="0"/>
            </a:p>
          </p:txBody>
        </p:sp>
        <p:sp>
          <p:nvSpPr>
            <p:cNvPr id="8260" name="Rectangle 54">
              <a:extLst>
                <a:ext uri="{FF2B5EF4-FFF2-40B4-BE49-F238E27FC236}">
                  <a16:creationId xmlns:a16="http://schemas.microsoft.com/office/drawing/2014/main" id="{6FC530D3-57F3-7109-5DE3-DA78FC4BE4AE}"/>
                </a:ext>
              </a:extLst>
            </p:cNvPr>
            <p:cNvSpPr>
              <a:spLocks noChangeArrowheads="1"/>
            </p:cNvSpPr>
            <p:nvPr/>
          </p:nvSpPr>
          <p:spPr bwMode="auto">
            <a:xfrm>
              <a:off x="6170613" y="2857500"/>
              <a:ext cx="708681"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NETWORK</a:t>
              </a:r>
              <a:endParaRPr lang="en-US" altLang="en-US" sz="2400" dirty="0"/>
            </a:p>
          </p:txBody>
        </p:sp>
        <p:sp>
          <p:nvSpPr>
            <p:cNvPr id="8261" name="Rectangle 55">
              <a:extLst>
                <a:ext uri="{FF2B5EF4-FFF2-40B4-BE49-F238E27FC236}">
                  <a16:creationId xmlns:a16="http://schemas.microsoft.com/office/drawing/2014/main" id="{D8ABFDBC-C14C-E35F-C117-BB39A6E58FBF}"/>
                </a:ext>
              </a:extLst>
            </p:cNvPr>
            <p:cNvSpPr>
              <a:spLocks noChangeArrowheads="1"/>
            </p:cNvSpPr>
            <p:nvPr/>
          </p:nvSpPr>
          <p:spPr bwMode="auto">
            <a:xfrm>
              <a:off x="6040438" y="1681163"/>
              <a:ext cx="1356401"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CORP &amp; DIVISIONAL</a:t>
              </a:r>
              <a:endParaRPr lang="en-US" altLang="en-US" sz="2400" dirty="0"/>
            </a:p>
          </p:txBody>
        </p:sp>
        <p:sp>
          <p:nvSpPr>
            <p:cNvPr id="8262" name="Rectangle 56">
              <a:extLst>
                <a:ext uri="{FF2B5EF4-FFF2-40B4-BE49-F238E27FC236}">
                  <a16:creationId xmlns:a16="http://schemas.microsoft.com/office/drawing/2014/main" id="{55E71E11-2ACE-AAB4-6526-922D8289D98C}"/>
                </a:ext>
              </a:extLst>
            </p:cNvPr>
            <p:cNvSpPr>
              <a:spLocks noChangeArrowheads="1"/>
            </p:cNvSpPr>
            <p:nvPr/>
          </p:nvSpPr>
          <p:spPr bwMode="auto">
            <a:xfrm>
              <a:off x="3516313" y="5707063"/>
              <a:ext cx="188912" cy="201612"/>
            </a:xfrm>
            <a:prstGeom prst="rect">
              <a:avLst/>
            </a:prstGeom>
            <a:solidFill>
              <a:srgbClr val="F32D3B"/>
            </a:solidFill>
            <a:ln w="20638">
              <a:solidFill>
                <a:srgbClr val="F32D3B"/>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8263" name="Rectangle 57">
              <a:extLst>
                <a:ext uri="{FF2B5EF4-FFF2-40B4-BE49-F238E27FC236}">
                  <a16:creationId xmlns:a16="http://schemas.microsoft.com/office/drawing/2014/main" id="{5CAE2416-1CE8-A291-8B66-8AB17D77AA7F}"/>
                </a:ext>
              </a:extLst>
            </p:cNvPr>
            <p:cNvSpPr>
              <a:spLocks noChangeArrowheads="1"/>
            </p:cNvSpPr>
            <p:nvPr/>
          </p:nvSpPr>
          <p:spPr bwMode="auto">
            <a:xfrm>
              <a:off x="4143375" y="5707063"/>
              <a:ext cx="190500" cy="201612"/>
            </a:xfrm>
            <a:prstGeom prst="rect">
              <a:avLst/>
            </a:prstGeom>
            <a:solidFill>
              <a:srgbClr val="F32D3B"/>
            </a:solidFill>
            <a:ln w="20638">
              <a:solidFill>
                <a:srgbClr val="F32D3B"/>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8264" name="Rectangle 58">
              <a:extLst>
                <a:ext uri="{FF2B5EF4-FFF2-40B4-BE49-F238E27FC236}">
                  <a16:creationId xmlns:a16="http://schemas.microsoft.com/office/drawing/2014/main" id="{888153D6-A721-5F88-D57A-0043BDEB456E}"/>
                </a:ext>
              </a:extLst>
            </p:cNvPr>
            <p:cNvSpPr>
              <a:spLocks noChangeArrowheads="1"/>
            </p:cNvSpPr>
            <p:nvPr/>
          </p:nvSpPr>
          <p:spPr bwMode="auto">
            <a:xfrm>
              <a:off x="4462463" y="5707063"/>
              <a:ext cx="190500" cy="201612"/>
            </a:xfrm>
            <a:prstGeom prst="rect">
              <a:avLst/>
            </a:prstGeom>
            <a:solidFill>
              <a:srgbClr val="F32D3B"/>
            </a:solidFill>
            <a:ln w="20638">
              <a:solidFill>
                <a:srgbClr val="F32D3B"/>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8265" name="Rectangle 59">
              <a:extLst>
                <a:ext uri="{FF2B5EF4-FFF2-40B4-BE49-F238E27FC236}">
                  <a16:creationId xmlns:a16="http://schemas.microsoft.com/office/drawing/2014/main" id="{0D4D9F51-5485-4693-0FD5-ECC665E0925A}"/>
                </a:ext>
              </a:extLst>
            </p:cNvPr>
            <p:cNvSpPr>
              <a:spLocks noChangeArrowheads="1"/>
            </p:cNvSpPr>
            <p:nvPr/>
          </p:nvSpPr>
          <p:spPr bwMode="auto">
            <a:xfrm>
              <a:off x="2976563" y="6003925"/>
              <a:ext cx="3509116" cy="146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rPr>
                <a:t>CONTROLLERS, PLC'S, DATA ACQUISITION DEVICES, ETC.</a:t>
              </a:r>
              <a:endParaRPr lang="en-US" altLang="en-US" sz="2400" dirty="0"/>
            </a:p>
          </p:txBody>
        </p:sp>
        <p:sp>
          <p:nvSpPr>
            <p:cNvPr id="8266" name="Rectangle 60">
              <a:extLst>
                <a:ext uri="{FF2B5EF4-FFF2-40B4-BE49-F238E27FC236}">
                  <a16:creationId xmlns:a16="http://schemas.microsoft.com/office/drawing/2014/main" id="{0E03378E-3205-A6C8-5B68-27AF6406CD31}"/>
                </a:ext>
              </a:extLst>
            </p:cNvPr>
            <p:cNvSpPr>
              <a:spLocks noChangeArrowheads="1"/>
            </p:cNvSpPr>
            <p:nvPr/>
          </p:nvSpPr>
          <p:spPr bwMode="auto">
            <a:xfrm>
              <a:off x="5516563" y="5165725"/>
              <a:ext cx="990631"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PROPRIETARY</a:t>
              </a:r>
              <a:endParaRPr lang="en-US" altLang="en-US" sz="2400" dirty="0"/>
            </a:p>
          </p:txBody>
        </p:sp>
        <p:sp>
          <p:nvSpPr>
            <p:cNvPr id="8267" name="Rectangle 61">
              <a:extLst>
                <a:ext uri="{FF2B5EF4-FFF2-40B4-BE49-F238E27FC236}">
                  <a16:creationId xmlns:a16="http://schemas.microsoft.com/office/drawing/2014/main" id="{B1882A4A-F68B-65AC-BF8D-27B0A13BA10A}"/>
                </a:ext>
              </a:extLst>
            </p:cNvPr>
            <p:cNvSpPr>
              <a:spLocks noChangeArrowheads="1"/>
            </p:cNvSpPr>
            <p:nvPr/>
          </p:nvSpPr>
          <p:spPr bwMode="auto">
            <a:xfrm>
              <a:off x="5624513" y="5327649"/>
              <a:ext cx="937288"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DCS AND PLC</a:t>
              </a:r>
              <a:endParaRPr lang="en-US" altLang="en-US" sz="2400" dirty="0"/>
            </a:p>
          </p:txBody>
        </p:sp>
        <p:sp>
          <p:nvSpPr>
            <p:cNvPr id="8268" name="Rectangle 62">
              <a:extLst>
                <a:ext uri="{FF2B5EF4-FFF2-40B4-BE49-F238E27FC236}">
                  <a16:creationId xmlns:a16="http://schemas.microsoft.com/office/drawing/2014/main" id="{60B60C89-E808-00A2-3A50-E4F49CFB8715}"/>
                </a:ext>
              </a:extLst>
            </p:cNvPr>
            <p:cNvSpPr>
              <a:spLocks noChangeArrowheads="1"/>
            </p:cNvSpPr>
            <p:nvPr/>
          </p:nvSpPr>
          <p:spPr bwMode="auto">
            <a:xfrm>
              <a:off x="3833813" y="5707063"/>
              <a:ext cx="192087" cy="201612"/>
            </a:xfrm>
            <a:prstGeom prst="rect">
              <a:avLst/>
            </a:prstGeom>
            <a:solidFill>
              <a:srgbClr val="F32D3B"/>
            </a:solidFill>
            <a:ln w="20638">
              <a:solidFill>
                <a:srgbClr val="F32D3B"/>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8269" name="Line 63">
              <a:extLst>
                <a:ext uri="{FF2B5EF4-FFF2-40B4-BE49-F238E27FC236}">
                  <a16:creationId xmlns:a16="http://schemas.microsoft.com/office/drawing/2014/main" id="{FC111859-A0C8-A521-21D8-B8B92F75FA05}"/>
                </a:ext>
              </a:extLst>
            </p:cNvPr>
            <p:cNvSpPr>
              <a:spLocks noChangeShapeType="1"/>
            </p:cNvSpPr>
            <p:nvPr/>
          </p:nvSpPr>
          <p:spPr bwMode="auto">
            <a:xfrm flipH="1">
              <a:off x="3789363" y="4824413"/>
              <a:ext cx="955675" cy="1587"/>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70" name="Line 64">
              <a:extLst>
                <a:ext uri="{FF2B5EF4-FFF2-40B4-BE49-F238E27FC236}">
                  <a16:creationId xmlns:a16="http://schemas.microsoft.com/office/drawing/2014/main" id="{0D5B8148-F9A4-F706-53AB-69A761B9AEF5}"/>
                </a:ext>
              </a:extLst>
            </p:cNvPr>
            <p:cNvSpPr>
              <a:spLocks noChangeShapeType="1"/>
            </p:cNvSpPr>
            <p:nvPr/>
          </p:nvSpPr>
          <p:spPr bwMode="auto">
            <a:xfrm>
              <a:off x="3405188" y="5548313"/>
              <a:ext cx="1873250" cy="1587"/>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71" name="Line 65">
              <a:extLst>
                <a:ext uri="{FF2B5EF4-FFF2-40B4-BE49-F238E27FC236}">
                  <a16:creationId xmlns:a16="http://schemas.microsoft.com/office/drawing/2014/main" id="{7C09B3CD-41A9-768F-E8D0-BE4EF87C0711}"/>
                </a:ext>
              </a:extLst>
            </p:cNvPr>
            <p:cNvSpPr>
              <a:spLocks noChangeShapeType="1"/>
            </p:cNvSpPr>
            <p:nvPr/>
          </p:nvSpPr>
          <p:spPr bwMode="auto">
            <a:xfrm flipH="1">
              <a:off x="3362325" y="4899025"/>
              <a:ext cx="327025" cy="508000"/>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72" name="Freeform 66">
              <a:extLst>
                <a:ext uri="{FF2B5EF4-FFF2-40B4-BE49-F238E27FC236}">
                  <a16:creationId xmlns:a16="http://schemas.microsoft.com/office/drawing/2014/main" id="{1E97C5DF-037F-DC14-0C64-63B8B9BE6515}"/>
                </a:ext>
              </a:extLst>
            </p:cNvPr>
            <p:cNvSpPr>
              <a:spLocks/>
            </p:cNvSpPr>
            <p:nvPr/>
          </p:nvSpPr>
          <p:spPr bwMode="auto">
            <a:xfrm>
              <a:off x="3333750" y="5408613"/>
              <a:ext cx="82550" cy="139700"/>
            </a:xfrm>
            <a:custGeom>
              <a:avLst/>
              <a:gdLst>
                <a:gd name="T0" fmla="*/ 19407817 w 106"/>
                <a:gd name="T1" fmla="*/ 0 h 176"/>
                <a:gd name="T2" fmla="*/ 18194487 w 106"/>
                <a:gd name="T3" fmla="*/ 3780631 h 176"/>
                <a:gd name="T4" fmla="*/ 15768608 w 106"/>
                <a:gd name="T5" fmla="*/ 6930231 h 176"/>
                <a:gd name="T6" fmla="*/ 15161943 w 106"/>
                <a:gd name="T7" fmla="*/ 8190706 h 176"/>
                <a:gd name="T8" fmla="*/ 12129399 w 106"/>
                <a:gd name="T9" fmla="*/ 10710863 h 176"/>
                <a:gd name="T10" fmla="*/ 10310183 w 106"/>
                <a:gd name="T11" fmla="*/ 12600781 h 176"/>
                <a:gd name="T12" fmla="*/ 9097633 w 106"/>
                <a:gd name="T13" fmla="*/ 15120938 h 176"/>
                <a:gd name="T14" fmla="*/ 6671753 w 106"/>
                <a:gd name="T15" fmla="*/ 17641094 h 176"/>
                <a:gd name="T16" fmla="*/ 6671753 w 106"/>
                <a:gd name="T17" fmla="*/ 21421725 h 176"/>
                <a:gd name="T18" fmla="*/ 6065089 w 106"/>
                <a:gd name="T19" fmla="*/ 24571325 h 176"/>
                <a:gd name="T20" fmla="*/ 3639209 w 106"/>
                <a:gd name="T21" fmla="*/ 27091481 h 176"/>
                <a:gd name="T22" fmla="*/ 1819215 w 106"/>
                <a:gd name="T23" fmla="*/ 30241875 h 176"/>
                <a:gd name="T24" fmla="*/ 1213329 w 106"/>
                <a:gd name="T25" fmla="*/ 32762031 h 176"/>
                <a:gd name="T26" fmla="*/ 1213329 w 106"/>
                <a:gd name="T27" fmla="*/ 36542663 h 176"/>
                <a:gd name="T28" fmla="*/ 1213329 w 106"/>
                <a:gd name="T29" fmla="*/ 39692263 h 176"/>
                <a:gd name="T30" fmla="*/ 1213329 w 106"/>
                <a:gd name="T31" fmla="*/ 42842656 h 176"/>
                <a:gd name="T32" fmla="*/ 1213329 w 106"/>
                <a:gd name="T33" fmla="*/ 45362813 h 176"/>
                <a:gd name="T34" fmla="*/ 1213329 w 106"/>
                <a:gd name="T35" fmla="*/ 49772888 h 176"/>
                <a:gd name="T36" fmla="*/ 1213329 w 106"/>
                <a:gd name="T37" fmla="*/ 52923281 h 176"/>
                <a:gd name="T38" fmla="*/ 0 w 106"/>
                <a:gd name="T39" fmla="*/ 54813200 h 176"/>
                <a:gd name="T40" fmla="*/ 1213329 w 106"/>
                <a:gd name="T41" fmla="*/ 58593831 h 176"/>
                <a:gd name="T42" fmla="*/ 1213329 w 106"/>
                <a:gd name="T43" fmla="*/ 63003906 h 176"/>
                <a:gd name="T44" fmla="*/ 1213329 w 106"/>
                <a:gd name="T45" fmla="*/ 66154300 h 176"/>
                <a:gd name="T46" fmla="*/ 1819215 w 106"/>
                <a:gd name="T47" fmla="*/ 68674456 h 176"/>
                <a:gd name="T48" fmla="*/ 3639209 w 106"/>
                <a:gd name="T49" fmla="*/ 71824850 h 176"/>
                <a:gd name="T50" fmla="*/ 4245095 w 106"/>
                <a:gd name="T51" fmla="*/ 74345006 h 176"/>
                <a:gd name="T52" fmla="*/ 6065089 w 106"/>
                <a:gd name="T53" fmla="*/ 77494606 h 176"/>
                <a:gd name="T54" fmla="*/ 6671753 w 106"/>
                <a:gd name="T55" fmla="*/ 80014763 h 176"/>
                <a:gd name="T56" fmla="*/ 7884304 w 106"/>
                <a:gd name="T57" fmla="*/ 82534919 h 176"/>
                <a:gd name="T58" fmla="*/ 10310183 w 106"/>
                <a:gd name="T59" fmla="*/ 85685313 h 176"/>
                <a:gd name="T60" fmla="*/ 11523513 w 106"/>
                <a:gd name="T61" fmla="*/ 87575231 h 176"/>
                <a:gd name="T62" fmla="*/ 14556057 w 106"/>
                <a:gd name="T63" fmla="*/ 90725625 h 176"/>
                <a:gd name="T64" fmla="*/ 16981937 w 106"/>
                <a:gd name="T65" fmla="*/ 92615544 h 176"/>
                <a:gd name="T66" fmla="*/ 18801152 w 106"/>
                <a:gd name="T67" fmla="*/ 93876019 h 176"/>
                <a:gd name="T68" fmla="*/ 20014481 w 106"/>
                <a:gd name="T69" fmla="*/ 97655856 h 176"/>
                <a:gd name="T70" fmla="*/ 23046247 w 106"/>
                <a:gd name="T71" fmla="*/ 99546569 h 176"/>
                <a:gd name="T72" fmla="*/ 24866241 w 106"/>
                <a:gd name="T73" fmla="*/ 100176013 h 176"/>
                <a:gd name="T74" fmla="*/ 27292120 w 106"/>
                <a:gd name="T75" fmla="*/ 101436488 h 176"/>
                <a:gd name="T76" fmla="*/ 30324665 w 106"/>
                <a:gd name="T77" fmla="*/ 104586881 h 176"/>
                <a:gd name="T78" fmla="*/ 32143880 w 106"/>
                <a:gd name="T79" fmla="*/ 105846563 h 176"/>
                <a:gd name="T80" fmla="*/ 34569759 w 106"/>
                <a:gd name="T81" fmla="*/ 106476800 h 176"/>
                <a:gd name="T82" fmla="*/ 36995639 w 106"/>
                <a:gd name="T83" fmla="*/ 107736481 h 176"/>
                <a:gd name="T84" fmla="*/ 41241513 w 106"/>
                <a:gd name="T85" fmla="*/ 107736481 h 176"/>
                <a:gd name="T86" fmla="*/ 43667392 w 106"/>
                <a:gd name="T87" fmla="*/ 108366719 h 176"/>
                <a:gd name="T88" fmla="*/ 46093272 w 106"/>
                <a:gd name="T89" fmla="*/ 108366719 h 176"/>
                <a:gd name="T90" fmla="*/ 49125817 w 106"/>
                <a:gd name="T91" fmla="*/ 110886875 h 176"/>
                <a:gd name="T92" fmla="*/ 52764247 w 106"/>
                <a:gd name="T93" fmla="*/ 110886875 h 176"/>
                <a:gd name="T94" fmla="*/ 54584241 w 106"/>
                <a:gd name="T95" fmla="*/ 108366719 h 176"/>
                <a:gd name="T96" fmla="*/ 58222671 w 106"/>
                <a:gd name="T97" fmla="*/ 110886875 h 176"/>
                <a:gd name="T98" fmla="*/ 60648550 w 106"/>
                <a:gd name="T99" fmla="*/ 110886875 h 176"/>
                <a:gd name="T100" fmla="*/ 63681095 w 106"/>
                <a:gd name="T101" fmla="*/ 108366719 h 176"/>
                <a:gd name="T102" fmla="*/ 64287759 w 106"/>
                <a:gd name="T103" fmla="*/ 108366719 h 17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06" h="176">
                  <a:moveTo>
                    <a:pt x="32" y="0"/>
                  </a:moveTo>
                  <a:lnTo>
                    <a:pt x="30" y="6"/>
                  </a:lnTo>
                  <a:lnTo>
                    <a:pt x="26" y="11"/>
                  </a:lnTo>
                  <a:lnTo>
                    <a:pt x="25" y="13"/>
                  </a:lnTo>
                  <a:lnTo>
                    <a:pt x="20" y="17"/>
                  </a:lnTo>
                  <a:lnTo>
                    <a:pt x="17" y="20"/>
                  </a:lnTo>
                  <a:lnTo>
                    <a:pt x="15" y="24"/>
                  </a:lnTo>
                  <a:lnTo>
                    <a:pt x="11" y="28"/>
                  </a:lnTo>
                  <a:lnTo>
                    <a:pt x="11" y="34"/>
                  </a:lnTo>
                  <a:lnTo>
                    <a:pt x="10" y="39"/>
                  </a:lnTo>
                  <a:lnTo>
                    <a:pt x="6" y="43"/>
                  </a:lnTo>
                  <a:lnTo>
                    <a:pt x="3" y="48"/>
                  </a:lnTo>
                  <a:lnTo>
                    <a:pt x="2" y="52"/>
                  </a:lnTo>
                  <a:lnTo>
                    <a:pt x="2" y="58"/>
                  </a:lnTo>
                  <a:lnTo>
                    <a:pt x="2" y="63"/>
                  </a:lnTo>
                  <a:lnTo>
                    <a:pt x="2" y="68"/>
                  </a:lnTo>
                  <a:lnTo>
                    <a:pt x="2" y="72"/>
                  </a:lnTo>
                  <a:lnTo>
                    <a:pt x="2" y="79"/>
                  </a:lnTo>
                  <a:lnTo>
                    <a:pt x="2" y="84"/>
                  </a:lnTo>
                  <a:lnTo>
                    <a:pt x="0" y="87"/>
                  </a:lnTo>
                  <a:lnTo>
                    <a:pt x="2" y="93"/>
                  </a:lnTo>
                  <a:lnTo>
                    <a:pt x="2" y="100"/>
                  </a:lnTo>
                  <a:lnTo>
                    <a:pt x="2" y="105"/>
                  </a:lnTo>
                  <a:lnTo>
                    <a:pt x="3" y="109"/>
                  </a:lnTo>
                  <a:lnTo>
                    <a:pt x="6" y="114"/>
                  </a:lnTo>
                  <a:lnTo>
                    <a:pt x="7" y="118"/>
                  </a:lnTo>
                  <a:lnTo>
                    <a:pt x="10" y="123"/>
                  </a:lnTo>
                  <a:lnTo>
                    <a:pt x="11" y="127"/>
                  </a:lnTo>
                  <a:lnTo>
                    <a:pt x="13" y="131"/>
                  </a:lnTo>
                  <a:lnTo>
                    <a:pt x="17" y="136"/>
                  </a:lnTo>
                  <a:lnTo>
                    <a:pt x="19" y="139"/>
                  </a:lnTo>
                  <a:lnTo>
                    <a:pt x="24" y="144"/>
                  </a:lnTo>
                  <a:lnTo>
                    <a:pt x="28" y="147"/>
                  </a:lnTo>
                  <a:lnTo>
                    <a:pt x="31" y="149"/>
                  </a:lnTo>
                  <a:lnTo>
                    <a:pt x="33" y="155"/>
                  </a:lnTo>
                  <a:lnTo>
                    <a:pt x="38" y="158"/>
                  </a:lnTo>
                  <a:lnTo>
                    <a:pt x="41" y="159"/>
                  </a:lnTo>
                  <a:lnTo>
                    <a:pt x="45" y="161"/>
                  </a:lnTo>
                  <a:lnTo>
                    <a:pt x="50" y="166"/>
                  </a:lnTo>
                  <a:lnTo>
                    <a:pt x="53" y="168"/>
                  </a:lnTo>
                  <a:lnTo>
                    <a:pt x="57" y="169"/>
                  </a:lnTo>
                  <a:lnTo>
                    <a:pt x="61" y="171"/>
                  </a:lnTo>
                  <a:lnTo>
                    <a:pt x="68" y="171"/>
                  </a:lnTo>
                  <a:lnTo>
                    <a:pt x="72" y="172"/>
                  </a:lnTo>
                  <a:lnTo>
                    <a:pt x="76" y="172"/>
                  </a:lnTo>
                  <a:lnTo>
                    <a:pt x="81" y="176"/>
                  </a:lnTo>
                  <a:lnTo>
                    <a:pt x="87" y="176"/>
                  </a:lnTo>
                  <a:lnTo>
                    <a:pt x="90" y="172"/>
                  </a:lnTo>
                  <a:lnTo>
                    <a:pt x="96" y="176"/>
                  </a:lnTo>
                  <a:lnTo>
                    <a:pt x="100" y="176"/>
                  </a:lnTo>
                  <a:lnTo>
                    <a:pt x="105" y="172"/>
                  </a:lnTo>
                  <a:lnTo>
                    <a:pt x="106" y="172"/>
                  </a:lnTo>
                </a:path>
              </a:pathLst>
            </a:custGeom>
            <a:noFill/>
            <a:ln w="206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73" name="Line 67">
              <a:extLst>
                <a:ext uri="{FF2B5EF4-FFF2-40B4-BE49-F238E27FC236}">
                  <a16:creationId xmlns:a16="http://schemas.microsoft.com/office/drawing/2014/main" id="{6B2A4813-F4D7-2ED4-EA2C-2FF9F7D18B06}"/>
                </a:ext>
              </a:extLst>
            </p:cNvPr>
            <p:cNvSpPr>
              <a:spLocks noChangeShapeType="1"/>
            </p:cNvSpPr>
            <p:nvPr/>
          </p:nvSpPr>
          <p:spPr bwMode="auto">
            <a:xfrm flipV="1">
              <a:off x="3616325" y="5553075"/>
              <a:ext cx="1588" cy="138113"/>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74" name="Line 68">
              <a:extLst>
                <a:ext uri="{FF2B5EF4-FFF2-40B4-BE49-F238E27FC236}">
                  <a16:creationId xmlns:a16="http://schemas.microsoft.com/office/drawing/2014/main" id="{B0DBE7DE-D39C-57FB-4072-707C14338E1A}"/>
                </a:ext>
              </a:extLst>
            </p:cNvPr>
            <p:cNvSpPr>
              <a:spLocks noChangeShapeType="1"/>
            </p:cNvSpPr>
            <p:nvPr/>
          </p:nvSpPr>
          <p:spPr bwMode="auto">
            <a:xfrm flipV="1">
              <a:off x="4243388" y="5545138"/>
              <a:ext cx="1587" cy="149225"/>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75" name="Line 69">
              <a:extLst>
                <a:ext uri="{FF2B5EF4-FFF2-40B4-BE49-F238E27FC236}">
                  <a16:creationId xmlns:a16="http://schemas.microsoft.com/office/drawing/2014/main" id="{2735DF8B-478E-E740-359F-640A74CECAA4}"/>
                </a:ext>
              </a:extLst>
            </p:cNvPr>
            <p:cNvSpPr>
              <a:spLocks noChangeShapeType="1"/>
            </p:cNvSpPr>
            <p:nvPr/>
          </p:nvSpPr>
          <p:spPr bwMode="auto">
            <a:xfrm flipV="1">
              <a:off x="4557713" y="5543550"/>
              <a:ext cx="1587" cy="146050"/>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76" name="Line 70">
              <a:extLst>
                <a:ext uri="{FF2B5EF4-FFF2-40B4-BE49-F238E27FC236}">
                  <a16:creationId xmlns:a16="http://schemas.microsoft.com/office/drawing/2014/main" id="{3ED10739-6C38-DDEF-3EB7-0CECA8EB2899}"/>
                </a:ext>
              </a:extLst>
            </p:cNvPr>
            <p:cNvSpPr>
              <a:spLocks noChangeShapeType="1"/>
            </p:cNvSpPr>
            <p:nvPr/>
          </p:nvSpPr>
          <p:spPr bwMode="auto">
            <a:xfrm flipV="1">
              <a:off x="4044950" y="4822825"/>
              <a:ext cx="1588" cy="19843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77" name="Line 71">
              <a:extLst>
                <a:ext uri="{FF2B5EF4-FFF2-40B4-BE49-F238E27FC236}">
                  <a16:creationId xmlns:a16="http://schemas.microsoft.com/office/drawing/2014/main" id="{C838854D-B907-9682-88D3-0154C4EEB70F}"/>
                </a:ext>
              </a:extLst>
            </p:cNvPr>
            <p:cNvSpPr>
              <a:spLocks noChangeShapeType="1"/>
            </p:cNvSpPr>
            <p:nvPr/>
          </p:nvSpPr>
          <p:spPr bwMode="auto">
            <a:xfrm flipV="1">
              <a:off x="4568825" y="4832350"/>
              <a:ext cx="1588" cy="184150"/>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78" name="Line 72">
              <a:extLst>
                <a:ext uri="{FF2B5EF4-FFF2-40B4-BE49-F238E27FC236}">
                  <a16:creationId xmlns:a16="http://schemas.microsoft.com/office/drawing/2014/main" id="{DD7B7791-78AC-4F83-728C-90D19F4BF58A}"/>
                </a:ext>
              </a:extLst>
            </p:cNvPr>
            <p:cNvSpPr>
              <a:spLocks noChangeShapeType="1"/>
            </p:cNvSpPr>
            <p:nvPr/>
          </p:nvSpPr>
          <p:spPr bwMode="auto">
            <a:xfrm flipV="1">
              <a:off x="3930650" y="5557838"/>
              <a:ext cx="1588" cy="133350"/>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79" name="Freeform 73">
              <a:extLst>
                <a:ext uri="{FF2B5EF4-FFF2-40B4-BE49-F238E27FC236}">
                  <a16:creationId xmlns:a16="http://schemas.microsoft.com/office/drawing/2014/main" id="{2A57CEC8-FF91-B9EC-4759-5F62811720A9}"/>
                </a:ext>
              </a:extLst>
            </p:cNvPr>
            <p:cNvSpPr>
              <a:spLocks/>
            </p:cNvSpPr>
            <p:nvPr/>
          </p:nvSpPr>
          <p:spPr bwMode="auto">
            <a:xfrm>
              <a:off x="3694113" y="4822825"/>
              <a:ext cx="87312" cy="68263"/>
            </a:xfrm>
            <a:custGeom>
              <a:avLst/>
              <a:gdLst>
                <a:gd name="T0" fmla="*/ 0 w 111"/>
                <a:gd name="T1" fmla="*/ 54821614 h 85"/>
                <a:gd name="T2" fmla="*/ 27843089 w 111"/>
                <a:gd name="T3" fmla="*/ 17414293 h 85"/>
                <a:gd name="T4" fmla="*/ 68679147 w 111"/>
                <a:gd name="T5" fmla="*/ 0 h 85"/>
                <a:gd name="T6" fmla="*/ 0 60000 65536"/>
                <a:gd name="T7" fmla="*/ 0 60000 65536"/>
                <a:gd name="T8" fmla="*/ 0 60000 65536"/>
              </a:gdLst>
              <a:ahLst/>
              <a:cxnLst>
                <a:cxn ang="T6">
                  <a:pos x="T0" y="T1"/>
                </a:cxn>
                <a:cxn ang="T7">
                  <a:pos x="T2" y="T3"/>
                </a:cxn>
                <a:cxn ang="T8">
                  <a:pos x="T4" y="T5"/>
                </a:cxn>
              </a:cxnLst>
              <a:rect l="0" t="0" r="r" b="b"/>
              <a:pathLst>
                <a:path w="111" h="85">
                  <a:moveTo>
                    <a:pt x="0" y="85"/>
                  </a:moveTo>
                  <a:lnTo>
                    <a:pt x="45" y="27"/>
                  </a:lnTo>
                  <a:lnTo>
                    <a:pt x="111" y="0"/>
                  </a:lnTo>
                </a:path>
              </a:pathLst>
            </a:custGeom>
            <a:noFill/>
            <a:ln w="206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80" name="Line 74">
              <a:extLst>
                <a:ext uri="{FF2B5EF4-FFF2-40B4-BE49-F238E27FC236}">
                  <a16:creationId xmlns:a16="http://schemas.microsoft.com/office/drawing/2014/main" id="{E9EDB501-C020-2B99-40F8-B4F471583EE5}"/>
                </a:ext>
              </a:extLst>
            </p:cNvPr>
            <p:cNvSpPr>
              <a:spLocks noChangeShapeType="1"/>
            </p:cNvSpPr>
            <p:nvPr/>
          </p:nvSpPr>
          <p:spPr bwMode="auto">
            <a:xfrm flipV="1">
              <a:off x="4230688" y="4691063"/>
              <a:ext cx="1587" cy="131762"/>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81" name="Rectangle 75">
              <a:extLst>
                <a:ext uri="{FF2B5EF4-FFF2-40B4-BE49-F238E27FC236}">
                  <a16:creationId xmlns:a16="http://schemas.microsoft.com/office/drawing/2014/main" id="{710E8D90-94E2-7AC2-F42A-5BA7F29A2010}"/>
                </a:ext>
              </a:extLst>
            </p:cNvPr>
            <p:cNvSpPr>
              <a:spLocks noChangeArrowheads="1"/>
            </p:cNvSpPr>
            <p:nvPr/>
          </p:nvSpPr>
          <p:spPr bwMode="auto">
            <a:xfrm>
              <a:off x="5124450" y="4251325"/>
              <a:ext cx="598188" cy="146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rPr>
                <a:t>PROCESS</a:t>
              </a:r>
              <a:endParaRPr lang="en-US" altLang="en-US" sz="2400" dirty="0"/>
            </a:p>
          </p:txBody>
        </p:sp>
        <p:sp>
          <p:nvSpPr>
            <p:cNvPr id="8282" name="Rectangle 76">
              <a:extLst>
                <a:ext uri="{FF2B5EF4-FFF2-40B4-BE49-F238E27FC236}">
                  <a16:creationId xmlns:a16="http://schemas.microsoft.com/office/drawing/2014/main" id="{942B2EF8-D639-B0A5-ED53-04E8852AF745}"/>
                </a:ext>
              </a:extLst>
            </p:cNvPr>
            <p:cNvSpPr>
              <a:spLocks noChangeArrowheads="1"/>
            </p:cNvSpPr>
            <p:nvPr/>
          </p:nvSpPr>
          <p:spPr bwMode="auto">
            <a:xfrm>
              <a:off x="5168900" y="4506913"/>
              <a:ext cx="455309" cy="146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rPr>
                <a:t>SUPRV.</a:t>
              </a:r>
              <a:endParaRPr lang="en-US" altLang="en-US" sz="2400" dirty="0"/>
            </a:p>
          </p:txBody>
        </p:sp>
        <p:sp>
          <p:nvSpPr>
            <p:cNvPr id="8283" name="Rectangle 77">
              <a:extLst>
                <a:ext uri="{FF2B5EF4-FFF2-40B4-BE49-F238E27FC236}">
                  <a16:creationId xmlns:a16="http://schemas.microsoft.com/office/drawing/2014/main" id="{AC860310-DAF0-AB99-74E9-409D2B1C1178}"/>
                </a:ext>
              </a:extLst>
            </p:cNvPr>
            <p:cNvSpPr>
              <a:spLocks noChangeArrowheads="1"/>
            </p:cNvSpPr>
            <p:nvPr/>
          </p:nvSpPr>
          <p:spPr bwMode="auto">
            <a:xfrm>
              <a:off x="5168900" y="4373563"/>
              <a:ext cx="447689" cy="146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rPr>
                <a:t>AREA 3</a:t>
              </a:r>
              <a:endParaRPr lang="en-US" altLang="en-US" sz="2400" dirty="0"/>
            </a:p>
          </p:txBody>
        </p:sp>
        <p:sp>
          <p:nvSpPr>
            <p:cNvPr id="8284" name="Rectangle 78">
              <a:extLst>
                <a:ext uri="{FF2B5EF4-FFF2-40B4-BE49-F238E27FC236}">
                  <a16:creationId xmlns:a16="http://schemas.microsoft.com/office/drawing/2014/main" id="{10F59A44-0C84-48F7-DAB9-C8B2E25533A8}"/>
                </a:ext>
              </a:extLst>
            </p:cNvPr>
            <p:cNvSpPr>
              <a:spLocks noChangeArrowheads="1"/>
            </p:cNvSpPr>
            <p:nvPr/>
          </p:nvSpPr>
          <p:spPr bwMode="auto">
            <a:xfrm>
              <a:off x="6164263" y="4229100"/>
              <a:ext cx="600075" cy="400050"/>
            </a:xfrm>
            <a:prstGeom prst="rect">
              <a:avLst/>
            </a:prstGeom>
            <a:solidFill>
              <a:srgbClr val="FFED24"/>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8285" name="Rectangle 79">
              <a:extLst>
                <a:ext uri="{FF2B5EF4-FFF2-40B4-BE49-F238E27FC236}">
                  <a16:creationId xmlns:a16="http://schemas.microsoft.com/office/drawing/2014/main" id="{F9612996-9573-D1D8-E237-82F22A4B945D}"/>
                </a:ext>
              </a:extLst>
            </p:cNvPr>
            <p:cNvSpPr>
              <a:spLocks noChangeArrowheads="1"/>
            </p:cNvSpPr>
            <p:nvPr/>
          </p:nvSpPr>
          <p:spPr bwMode="auto">
            <a:xfrm>
              <a:off x="6192838" y="4432300"/>
              <a:ext cx="632479" cy="128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700" b="1" dirty="0">
                  <a:solidFill>
                    <a:srgbClr val="000000"/>
                  </a:solidFill>
                </a:rPr>
                <a:t>AUTOMAT'N</a:t>
              </a:r>
              <a:endParaRPr lang="en-US" altLang="en-US" sz="2400" dirty="0"/>
            </a:p>
          </p:txBody>
        </p:sp>
        <p:sp>
          <p:nvSpPr>
            <p:cNvPr id="8286" name="Rectangle 80">
              <a:extLst>
                <a:ext uri="{FF2B5EF4-FFF2-40B4-BE49-F238E27FC236}">
                  <a16:creationId xmlns:a16="http://schemas.microsoft.com/office/drawing/2014/main" id="{062D78E5-AF2E-4BAC-6FD9-B1B7D2522692}"/>
                </a:ext>
              </a:extLst>
            </p:cNvPr>
            <p:cNvSpPr>
              <a:spLocks noChangeArrowheads="1"/>
            </p:cNvSpPr>
            <p:nvPr/>
          </p:nvSpPr>
          <p:spPr bwMode="auto">
            <a:xfrm>
              <a:off x="6194425" y="4283075"/>
              <a:ext cx="565802" cy="128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700" b="1" dirty="0">
                  <a:solidFill>
                    <a:srgbClr val="000000"/>
                  </a:solidFill>
                </a:rPr>
                <a:t>WAREH'SE</a:t>
              </a:r>
              <a:endParaRPr lang="en-US" altLang="en-US" sz="2400" dirty="0"/>
            </a:p>
          </p:txBody>
        </p:sp>
        <p:sp>
          <p:nvSpPr>
            <p:cNvPr id="8287" name="Rectangle 81">
              <a:extLst>
                <a:ext uri="{FF2B5EF4-FFF2-40B4-BE49-F238E27FC236}">
                  <a16:creationId xmlns:a16="http://schemas.microsoft.com/office/drawing/2014/main" id="{A3583DD7-9EDC-726C-57ED-0F45D1EA37CA}"/>
                </a:ext>
              </a:extLst>
            </p:cNvPr>
            <p:cNvSpPr>
              <a:spLocks noChangeArrowheads="1"/>
            </p:cNvSpPr>
            <p:nvPr/>
          </p:nvSpPr>
          <p:spPr bwMode="auto">
            <a:xfrm>
              <a:off x="3900488" y="4241800"/>
              <a:ext cx="654050" cy="436563"/>
            </a:xfrm>
            <a:prstGeom prst="rect">
              <a:avLst/>
            </a:prstGeom>
            <a:solidFill>
              <a:srgbClr val="FFED24"/>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8288" name="Rectangle 82">
              <a:extLst>
                <a:ext uri="{FF2B5EF4-FFF2-40B4-BE49-F238E27FC236}">
                  <a16:creationId xmlns:a16="http://schemas.microsoft.com/office/drawing/2014/main" id="{4159B4D9-095E-E917-E811-D6A46F8C25B8}"/>
                </a:ext>
              </a:extLst>
            </p:cNvPr>
            <p:cNvSpPr>
              <a:spLocks noChangeArrowheads="1"/>
            </p:cNvSpPr>
            <p:nvPr/>
          </p:nvSpPr>
          <p:spPr bwMode="auto">
            <a:xfrm>
              <a:off x="3943350" y="4256088"/>
              <a:ext cx="670580"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PROCESS</a:t>
              </a:r>
              <a:endParaRPr lang="en-US" altLang="en-US" sz="2400" dirty="0"/>
            </a:p>
          </p:txBody>
        </p:sp>
        <p:sp>
          <p:nvSpPr>
            <p:cNvPr id="8289" name="Rectangle 83">
              <a:extLst>
                <a:ext uri="{FF2B5EF4-FFF2-40B4-BE49-F238E27FC236}">
                  <a16:creationId xmlns:a16="http://schemas.microsoft.com/office/drawing/2014/main" id="{4445479A-1ED7-EF36-3C48-DFB4C4EC8053}"/>
                </a:ext>
              </a:extLst>
            </p:cNvPr>
            <p:cNvSpPr>
              <a:spLocks noChangeArrowheads="1"/>
            </p:cNvSpPr>
            <p:nvPr/>
          </p:nvSpPr>
          <p:spPr bwMode="auto">
            <a:xfrm>
              <a:off x="3992563" y="4537075"/>
              <a:ext cx="510556"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SUPRV.</a:t>
              </a:r>
              <a:endParaRPr lang="en-US" altLang="en-US" sz="2400" dirty="0"/>
            </a:p>
          </p:txBody>
        </p:sp>
        <p:sp>
          <p:nvSpPr>
            <p:cNvPr id="8290" name="Rectangle 84">
              <a:extLst>
                <a:ext uri="{FF2B5EF4-FFF2-40B4-BE49-F238E27FC236}">
                  <a16:creationId xmlns:a16="http://schemas.microsoft.com/office/drawing/2014/main" id="{8022FCF8-579D-D2F1-200E-BF9292390D17}"/>
                </a:ext>
              </a:extLst>
            </p:cNvPr>
            <p:cNvSpPr>
              <a:spLocks noChangeArrowheads="1"/>
            </p:cNvSpPr>
            <p:nvPr/>
          </p:nvSpPr>
          <p:spPr bwMode="auto">
            <a:xfrm>
              <a:off x="3992563" y="4392613"/>
              <a:ext cx="426733"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AREA </a:t>
              </a:r>
              <a:endParaRPr lang="en-US" altLang="en-US" sz="2400" dirty="0"/>
            </a:p>
          </p:txBody>
        </p:sp>
        <p:sp>
          <p:nvSpPr>
            <p:cNvPr id="8291" name="Rectangle 85">
              <a:extLst>
                <a:ext uri="{FF2B5EF4-FFF2-40B4-BE49-F238E27FC236}">
                  <a16:creationId xmlns:a16="http://schemas.microsoft.com/office/drawing/2014/main" id="{4AEF88EC-40F8-920C-0EB2-CC3FE16F8AB7}"/>
                </a:ext>
              </a:extLst>
            </p:cNvPr>
            <p:cNvSpPr>
              <a:spLocks noChangeArrowheads="1"/>
            </p:cNvSpPr>
            <p:nvPr/>
          </p:nvSpPr>
          <p:spPr bwMode="auto">
            <a:xfrm>
              <a:off x="3992563" y="4519613"/>
              <a:ext cx="76202"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2</a:t>
              </a:r>
              <a:endParaRPr lang="en-US" altLang="en-US" sz="2400" dirty="0"/>
            </a:p>
          </p:txBody>
        </p:sp>
        <p:sp>
          <p:nvSpPr>
            <p:cNvPr id="8292" name="Rectangle 86">
              <a:extLst>
                <a:ext uri="{FF2B5EF4-FFF2-40B4-BE49-F238E27FC236}">
                  <a16:creationId xmlns:a16="http://schemas.microsoft.com/office/drawing/2014/main" id="{F58675CF-2101-331A-56ED-71E9CC239012}"/>
                </a:ext>
              </a:extLst>
            </p:cNvPr>
            <p:cNvSpPr>
              <a:spLocks noChangeArrowheads="1"/>
            </p:cNvSpPr>
            <p:nvPr/>
          </p:nvSpPr>
          <p:spPr bwMode="auto">
            <a:xfrm>
              <a:off x="3433763" y="3371850"/>
              <a:ext cx="690562" cy="398463"/>
            </a:xfrm>
            <a:prstGeom prst="rect">
              <a:avLst/>
            </a:prstGeom>
            <a:solidFill>
              <a:srgbClr val="00E700"/>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8293" name="Rectangle 87">
              <a:extLst>
                <a:ext uri="{FF2B5EF4-FFF2-40B4-BE49-F238E27FC236}">
                  <a16:creationId xmlns:a16="http://schemas.microsoft.com/office/drawing/2014/main" id="{787BDE17-C1DD-D277-9C98-B46B5319BF3A}"/>
                </a:ext>
              </a:extLst>
            </p:cNvPr>
            <p:cNvSpPr>
              <a:spLocks noChangeArrowheads="1"/>
            </p:cNvSpPr>
            <p:nvPr/>
          </p:nvSpPr>
          <p:spPr bwMode="auto">
            <a:xfrm>
              <a:off x="3494088" y="3392488"/>
              <a:ext cx="527701"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PROD'N</a:t>
              </a:r>
              <a:endParaRPr lang="en-US" altLang="en-US" sz="2400" dirty="0"/>
            </a:p>
          </p:txBody>
        </p:sp>
        <p:sp>
          <p:nvSpPr>
            <p:cNvPr id="8294" name="Rectangle 88">
              <a:extLst>
                <a:ext uri="{FF2B5EF4-FFF2-40B4-BE49-F238E27FC236}">
                  <a16:creationId xmlns:a16="http://schemas.microsoft.com/office/drawing/2014/main" id="{86D9CE79-2D0E-F47A-A6F5-8B498349B6E2}"/>
                </a:ext>
              </a:extLst>
            </p:cNvPr>
            <p:cNvSpPr>
              <a:spLocks noChangeArrowheads="1"/>
            </p:cNvSpPr>
            <p:nvPr/>
          </p:nvSpPr>
          <p:spPr bwMode="auto">
            <a:xfrm>
              <a:off x="3487737" y="3529013"/>
              <a:ext cx="571517"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REPORT</a:t>
              </a:r>
              <a:endParaRPr lang="en-US" altLang="en-US" sz="2400" dirty="0"/>
            </a:p>
          </p:txBody>
        </p:sp>
        <p:sp>
          <p:nvSpPr>
            <p:cNvPr id="8295" name="Line 89">
              <a:extLst>
                <a:ext uri="{FF2B5EF4-FFF2-40B4-BE49-F238E27FC236}">
                  <a16:creationId xmlns:a16="http://schemas.microsoft.com/office/drawing/2014/main" id="{AF52B721-1354-5A3E-D7ED-3EE40418BE9A}"/>
                </a:ext>
              </a:extLst>
            </p:cNvPr>
            <p:cNvSpPr>
              <a:spLocks noChangeShapeType="1"/>
            </p:cNvSpPr>
            <p:nvPr/>
          </p:nvSpPr>
          <p:spPr bwMode="auto">
            <a:xfrm flipH="1" flipV="1">
              <a:off x="3713163" y="3779838"/>
              <a:ext cx="1587" cy="163512"/>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6" name="Rectangle 90">
              <a:extLst>
                <a:ext uri="{FF2B5EF4-FFF2-40B4-BE49-F238E27FC236}">
                  <a16:creationId xmlns:a16="http://schemas.microsoft.com/office/drawing/2014/main" id="{BEC63ECA-33F7-F565-38BB-374A34FB7A24}"/>
                </a:ext>
              </a:extLst>
            </p:cNvPr>
            <p:cNvSpPr>
              <a:spLocks noChangeArrowheads="1"/>
            </p:cNvSpPr>
            <p:nvPr/>
          </p:nvSpPr>
          <p:spPr bwMode="auto">
            <a:xfrm>
              <a:off x="3495675" y="3652838"/>
              <a:ext cx="548657" cy="146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rPr>
                <a:t>&amp; SCHED</a:t>
              </a:r>
              <a:endParaRPr lang="en-US" altLang="en-US" sz="2400" dirty="0"/>
            </a:p>
          </p:txBody>
        </p:sp>
        <p:sp>
          <p:nvSpPr>
            <p:cNvPr id="8297" name="Rectangle 91">
              <a:extLst>
                <a:ext uri="{FF2B5EF4-FFF2-40B4-BE49-F238E27FC236}">
                  <a16:creationId xmlns:a16="http://schemas.microsoft.com/office/drawing/2014/main" id="{BD71F1DC-7B4F-2281-FFCB-7B3E1BC93E73}"/>
                </a:ext>
              </a:extLst>
            </p:cNvPr>
            <p:cNvSpPr>
              <a:spLocks noChangeArrowheads="1"/>
            </p:cNvSpPr>
            <p:nvPr/>
          </p:nvSpPr>
          <p:spPr bwMode="auto">
            <a:xfrm>
              <a:off x="4779963" y="5707063"/>
              <a:ext cx="190500" cy="201612"/>
            </a:xfrm>
            <a:prstGeom prst="rect">
              <a:avLst/>
            </a:prstGeom>
            <a:solidFill>
              <a:srgbClr val="F32D3B"/>
            </a:solidFill>
            <a:ln w="20638">
              <a:solidFill>
                <a:srgbClr val="F32D3B"/>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8298" name="Rectangle 92">
              <a:extLst>
                <a:ext uri="{FF2B5EF4-FFF2-40B4-BE49-F238E27FC236}">
                  <a16:creationId xmlns:a16="http://schemas.microsoft.com/office/drawing/2014/main" id="{D40DAA8C-C9B7-F0B9-9CE9-E47D08C99262}"/>
                </a:ext>
              </a:extLst>
            </p:cNvPr>
            <p:cNvSpPr>
              <a:spLocks noChangeArrowheads="1"/>
            </p:cNvSpPr>
            <p:nvPr/>
          </p:nvSpPr>
          <p:spPr bwMode="auto">
            <a:xfrm>
              <a:off x="5099050" y="5707063"/>
              <a:ext cx="190500" cy="201612"/>
            </a:xfrm>
            <a:prstGeom prst="rect">
              <a:avLst/>
            </a:prstGeom>
            <a:solidFill>
              <a:srgbClr val="F32D3B"/>
            </a:solidFill>
            <a:ln w="20638">
              <a:solidFill>
                <a:srgbClr val="F32D3B"/>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8299" name="Line 93">
              <a:extLst>
                <a:ext uri="{FF2B5EF4-FFF2-40B4-BE49-F238E27FC236}">
                  <a16:creationId xmlns:a16="http://schemas.microsoft.com/office/drawing/2014/main" id="{216BECE0-22F8-28B1-A09B-95BE23C2D791}"/>
                </a:ext>
              </a:extLst>
            </p:cNvPr>
            <p:cNvSpPr>
              <a:spLocks noChangeShapeType="1"/>
            </p:cNvSpPr>
            <p:nvPr/>
          </p:nvSpPr>
          <p:spPr bwMode="auto">
            <a:xfrm flipH="1">
              <a:off x="5143500" y="5410200"/>
              <a:ext cx="406400" cy="111125"/>
            </a:xfrm>
            <a:prstGeom prst="line">
              <a:avLst/>
            </a:prstGeom>
            <a:noFill/>
            <a:ln w="15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00" name="Freeform 94">
              <a:extLst>
                <a:ext uri="{FF2B5EF4-FFF2-40B4-BE49-F238E27FC236}">
                  <a16:creationId xmlns:a16="http://schemas.microsoft.com/office/drawing/2014/main" id="{63BCC3A7-6F5E-9C31-5C7B-198FA94613D2}"/>
                </a:ext>
              </a:extLst>
            </p:cNvPr>
            <p:cNvSpPr>
              <a:spLocks/>
            </p:cNvSpPr>
            <p:nvPr/>
          </p:nvSpPr>
          <p:spPr bwMode="auto">
            <a:xfrm>
              <a:off x="5143500" y="5426075"/>
              <a:ext cx="195263" cy="95250"/>
            </a:xfrm>
            <a:custGeom>
              <a:avLst/>
              <a:gdLst>
                <a:gd name="T0" fmla="*/ 154990403 w 246"/>
                <a:gd name="T1" fmla="*/ 73084531 h 120"/>
                <a:gd name="T2" fmla="*/ 0 w 246"/>
                <a:gd name="T3" fmla="*/ 75604688 h 120"/>
                <a:gd name="T4" fmla="*/ 135459341 w 246"/>
                <a:gd name="T5" fmla="*/ 0 h 120"/>
                <a:gd name="T6" fmla="*/ 154990403 w 246"/>
                <a:gd name="T7" fmla="*/ 73084531 h 1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6" h="120">
                  <a:moveTo>
                    <a:pt x="246" y="116"/>
                  </a:moveTo>
                  <a:lnTo>
                    <a:pt x="0" y="120"/>
                  </a:lnTo>
                  <a:lnTo>
                    <a:pt x="215" y="0"/>
                  </a:lnTo>
                  <a:lnTo>
                    <a:pt x="246" y="116"/>
                  </a:lnTo>
                  <a:close/>
                </a:path>
              </a:pathLst>
            </a:custGeom>
            <a:solidFill>
              <a:srgbClr val="000000"/>
            </a:solidFill>
            <a:ln w="1588">
              <a:solidFill>
                <a:srgbClr val="000000"/>
              </a:solidFill>
              <a:prstDash val="solid"/>
              <a:round/>
              <a:headEnd/>
              <a:tailEnd/>
            </a:ln>
          </p:spPr>
          <p:txBody>
            <a:bodyPr/>
            <a:lstStyle/>
            <a:p>
              <a:endParaRPr lang="en-US"/>
            </a:p>
          </p:txBody>
        </p:sp>
        <p:sp>
          <p:nvSpPr>
            <p:cNvPr id="8301" name="Line 95">
              <a:extLst>
                <a:ext uri="{FF2B5EF4-FFF2-40B4-BE49-F238E27FC236}">
                  <a16:creationId xmlns:a16="http://schemas.microsoft.com/office/drawing/2014/main" id="{67C51132-A6F5-0E2D-C408-99005B285D58}"/>
                </a:ext>
              </a:extLst>
            </p:cNvPr>
            <p:cNvSpPr>
              <a:spLocks noChangeShapeType="1"/>
            </p:cNvSpPr>
            <p:nvPr/>
          </p:nvSpPr>
          <p:spPr bwMode="auto">
            <a:xfrm flipH="1" flipV="1">
              <a:off x="4881563" y="5543550"/>
              <a:ext cx="1587" cy="14763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02" name="Line 96">
              <a:extLst>
                <a:ext uri="{FF2B5EF4-FFF2-40B4-BE49-F238E27FC236}">
                  <a16:creationId xmlns:a16="http://schemas.microsoft.com/office/drawing/2014/main" id="{1A29A264-13C9-4FBB-99B5-6F8CE765E0A1}"/>
                </a:ext>
              </a:extLst>
            </p:cNvPr>
            <p:cNvSpPr>
              <a:spLocks noChangeShapeType="1"/>
            </p:cNvSpPr>
            <p:nvPr/>
          </p:nvSpPr>
          <p:spPr bwMode="auto">
            <a:xfrm flipV="1">
              <a:off x="5183188" y="5543550"/>
              <a:ext cx="1587" cy="149225"/>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03" name="Oval 97">
              <a:extLst>
                <a:ext uri="{FF2B5EF4-FFF2-40B4-BE49-F238E27FC236}">
                  <a16:creationId xmlns:a16="http://schemas.microsoft.com/office/drawing/2014/main" id="{329F3651-B2A5-463F-61A1-D863F0D1B860}"/>
                </a:ext>
              </a:extLst>
            </p:cNvPr>
            <p:cNvSpPr>
              <a:spLocks noChangeArrowheads="1"/>
            </p:cNvSpPr>
            <p:nvPr/>
          </p:nvSpPr>
          <p:spPr bwMode="auto">
            <a:xfrm>
              <a:off x="4381500" y="3309938"/>
              <a:ext cx="854075" cy="525462"/>
            </a:xfrm>
            <a:prstGeom prst="ellipse">
              <a:avLst/>
            </a:prstGeom>
            <a:solidFill>
              <a:srgbClr val="00E700"/>
            </a:solidFill>
            <a:ln w="20638">
              <a:solidFill>
                <a:srgbClr val="000000"/>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8304" name="Freeform 98">
              <a:extLst>
                <a:ext uri="{FF2B5EF4-FFF2-40B4-BE49-F238E27FC236}">
                  <a16:creationId xmlns:a16="http://schemas.microsoft.com/office/drawing/2014/main" id="{3AD66A62-9487-E8D2-58BF-EF75299856FA}"/>
                </a:ext>
              </a:extLst>
            </p:cNvPr>
            <p:cNvSpPr>
              <a:spLocks/>
            </p:cNvSpPr>
            <p:nvPr/>
          </p:nvSpPr>
          <p:spPr bwMode="auto">
            <a:xfrm>
              <a:off x="4813300" y="2373313"/>
              <a:ext cx="969963" cy="673100"/>
            </a:xfrm>
            <a:custGeom>
              <a:avLst/>
              <a:gdLst>
                <a:gd name="T0" fmla="*/ 8805805 w 1223"/>
                <a:gd name="T1" fmla="*/ 56205837 h 847"/>
                <a:gd name="T2" fmla="*/ 3145440 w 1223"/>
                <a:gd name="T3" fmla="*/ 51154011 h 847"/>
                <a:gd name="T4" fmla="*/ 1257859 w 1223"/>
                <a:gd name="T5" fmla="*/ 43575079 h 847"/>
                <a:gd name="T6" fmla="*/ 0 w 1223"/>
                <a:gd name="T7" fmla="*/ 34734185 h 847"/>
                <a:gd name="T8" fmla="*/ 628929 w 1223"/>
                <a:gd name="T9" fmla="*/ 27787030 h 847"/>
                <a:gd name="T10" fmla="*/ 2515718 w 1223"/>
                <a:gd name="T11" fmla="*/ 19577117 h 847"/>
                <a:gd name="T12" fmla="*/ 7547946 w 1223"/>
                <a:gd name="T13" fmla="*/ 13893515 h 847"/>
                <a:gd name="T14" fmla="*/ 12580174 w 1223"/>
                <a:gd name="T15" fmla="*/ 7578136 h 847"/>
                <a:gd name="T16" fmla="*/ 18870261 w 1223"/>
                <a:gd name="T17" fmla="*/ 3157292 h 847"/>
                <a:gd name="T18" fmla="*/ 26418207 w 1223"/>
                <a:gd name="T19" fmla="*/ 1262758 h 847"/>
                <a:gd name="T20" fmla="*/ 33337224 w 1223"/>
                <a:gd name="T21" fmla="*/ 0 h 847"/>
                <a:gd name="T22" fmla="*/ 737199639 w 1223"/>
                <a:gd name="T23" fmla="*/ 0 h 847"/>
                <a:gd name="T24" fmla="*/ 739086427 w 1223"/>
                <a:gd name="T25" fmla="*/ 0 h 847"/>
                <a:gd name="T26" fmla="*/ 740344286 w 1223"/>
                <a:gd name="T27" fmla="*/ 631776 h 847"/>
                <a:gd name="T28" fmla="*/ 744118655 w 1223"/>
                <a:gd name="T29" fmla="*/ 1262758 h 847"/>
                <a:gd name="T30" fmla="*/ 746005443 w 1223"/>
                <a:gd name="T31" fmla="*/ 1262758 h 847"/>
                <a:gd name="T32" fmla="*/ 748521954 w 1223"/>
                <a:gd name="T33" fmla="*/ 2526310 h 847"/>
                <a:gd name="T34" fmla="*/ 751037672 w 1223"/>
                <a:gd name="T35" fmla="*/ 3157292 h 847"/>
                <a:gd name="T36" fmla="*/ 752924460 w 1223"/>
                <a:gd name="T37" fmla="*/ 3789068 h 847"/>
                <a:gd name="T38" fmla="*/ 754183112 w 1223"/>
                <a:gd name="T39" fmla="*/ 5683602 h 847"/>
                <a:gd name="T40" fmla="*/ 756698829 w 1223"/>
                <a:gd name="T41" fmla="*/ 7578136 h 847"/>
                <a:gd name="T42" fmla="*/ 757956688 w 1223"/>
                <a:gd name="T43" fmla="*/ 8841689 h 847"/>
                <a:gd name="T44" fmla="*/ 760473199 w 1223"/>
                <a:gd name="T45" fmla="*/ 10736223 h 847"/>
                <a:gd name="T46" fmla="*/ 761731058 w 1223"/>
                <a:gd name="T47" fmla="*/ 13893515 h 847"/>
                <a:gd name="T48" fmla="*/ 763617846 w 1223"/>
                <a:gd name="T49" fmla="*/ 14525291 h 847"/>
                <a:gd name="T50" fmla="*/ 764246775 w 1223"/>
                <a:gd name="T51" fmla="*/ 17051602 h 847"/>
                <a:gd name="T52" fmla="*/ 765504634 w 1223"/>
                <a:gd name="T53" fmla="*/ 19577117 h 847"/>
                <a:gd name="T54" fmla="*/ 766133563 w 1223"/>
                <a:gd name="T55" fmla="*/ 22103428 h 847"/>
                <a:gd name="T56" fmla="*/ 767392215 w 1223"/>
                <a:gd name="T57" fmla="*/ 24629738 h 847"/>
                <a:gd name="T58" fmla="*/ 769279004 w 1223"/>
                <a:gd name="T59" fmla="*/ 27787030 h 847"/>
                <a:gd name="T60" fmla="*/ 769279004 w 1223"/>
                <a:gd name="T61" fmla="*/ 29681564 h 847"/>
                <a:gd name="T62" fmla="*/ 769279004 w 1223"/>
                <a:gd name="T63" fmla="*/ 32839651 h 847"/>
                <a:gd name="T64" fmla="*/ 769279004 w 1223"/>
                <a:gd name="T65" fmla="*/ 34734185 h 847"/>
                <a:gd name="T66" fmla="*/ 769279004 w 1223"/>
                <a:gd name="T67" fmla="*/ 39155030 h 847"/>
                <a:gd name="T68" fmla="*/ 769279004 w 1223"/>
                <a:gd name="T69" fmla="*/ 41049564 h 847"/>
                <a:gd name="T70" fmla="*/ 767392215 w 1223"/>
                <a:gd name="T71" fmla="*/ 44206856 h 847"/>
                <a:gd name="T72" fmla="*/ 766133563 w 1223"/>
                <a:gd name="T73" fmla="*/ 46733166 h 847"/>
                <a:gd name="T74" fmla="*/ 765504634 w 1223"/>
                <a:gd name="T75" fmla="*/ 49259477 h 847"/>
                <a:gd name="T76" fmla="*/ 764246775 w 1223"/>
                <a:gd name="T77" fmla="*/ 51154011 h 847"/>
                <a:gd name="T78" fmla="*/ 762988916 w 1223"/>
                <a:gd name="T79" fmla="*/ 53679526 h 847"/>
                <a:gd name="T80" fmla="*/ 761102128 w 1223"/>
                <a:gd name="T81" fmla="*/ 54943079 h 847"/>
                <a:gd name="T82" fmla="*/ 759843476 w 1223"/>
                <a:gd name="T83" fmla="*/ 56837613 h 847"/>
                <a:gd name="T84" fmla="*/ 757327759 w 1223"/>
                <a:gd name="T85" fmla="*/ 58732147 h 847"/>
                <a:gd name="T86" fmla="*/ 447225908 w 1223"/>
                <a:gd name="T87" fmla="*/ 509011412 h 847"/>
                <a:gd name="T88" fmla="*/ 443451539 w 1223"/>
                <a:gd name="T89" fmla="*/ 514063238 h 847"/>
                <a:gd name="T90" fmla="*/ 436532522 w 1223"/>
                <a:gd name="T91" fmla="*/ 521010393 h 847"/>
                <a:gd name="T92" fmla="*/ 428984576 w 1223"/>
                <a:gd name="T93" fmla="*/ 526062219 h 847"/>
                <a:gd name="T94" fmla="*/ 419549842 w 1223"/>
                <a:gd name="T95" fmla="*/ 531746616 h 847"/>
                <a:gd name="T96" fmla="*/ 410743244 w 1223"/>
                <a:gd name="T97" fmla="*/ 534272132 h 847"/>
                <a:gd name="T98" fmla="*/ 400679581 w 1223"/>
                <a:gd name="T99" fmla="*/ 534903908 h 847"/>
                <a:gd name="T100" fmla="*/ 391244054 w 1223"/>
                <a:gd name="T101" fmla="*/ 534272132 h 847"/>
                <a:gd name="T102" fmla="*/ 382438249 w 1223"/>
                <a:gd name="T103" fmla="*/ 531114840 h 847"/>
                <a:gd name="T104" fmla="*/ 373631651 w 1223"/>
                <a:gd name="T105" fmla="*/ 526062219 h 847"/>
                <a:gd name="T106" fmla="*/ 365454776 w 1223"/>
                <a:gd name="T107" fmla="*/ 520378617 h 847"/>
                <a:gd name="T108" fmla="*/ 358535759 w 1223"/>
                <a:gd name="T109" fmla="*/ 512800480 h 847"/>
                <a:gd name="T110" fmla="*/ 12580174 w 1223"/>
                <a:gd name="T111" fmla="*/ 58732147 h 84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223" h="847">
                  <a:moveTo>
                    <a:pt x="19" y="93"/>
                  </a:moveTo>
                  <a:lnTo>
                    <a:pt x="14" y="89"/>
                  </a:lnTo>
                  <a:lnTo>
                    <a:pt x="12" y="86"/>
                  </a:lnTo>
                  <a:lnTo>
                    <a:pt x="5" y="81"/>
                  </a:lnTo>
                  <a:lnTo>
                    <a:pt x="4" y="74"/>
                  </a:lnTo>
                  <a:lnTo>
                    <a:pt x="2" y="69"/>
                  </a:lnTo>
                  <a:lnTo>
                    <a:pt x="1" y="63"/>
                  </a:lnTo>
                  <a:lnTo>
                    <a:pt x="0" y="55"/>
                  </a:lnTo>
                  <a:lnTo>
                    <a:pt x="0" y="48"/>
                  </a:lnTo>
                  <a:lnTo>
                    <a:pt x="1" y="44"/>
                  </a:lnTo>
                  <a:lnTo>
                    <a:pt x="2" y="39"/>
                  </a:lnTo>
                  <a:lnTo>
                    <a:pt x="4" y="31"/>
                  </a:lnTo>
                  <a:lnTo>
                    <a:pt x="5" y="25"/>
                  </a:lnTo>
                  <a:lnTo>
                    <a:pt x="12" y="22"/>
                  </a:lnTo>
                  <a:lnTo>
                    <a:pt x="14" y="15"/>
                  </a:lnTo>
                  <a:lnTo>
                    <a:pt x="20" y="12"/>
                  </a:lnTo>
                  <a:lnTo>
                    <a:pt x="24" y="8"/>
                  </a:lnTo>
                  <a:lnTo>
                    <a:pt x="30" y="5"/>
                  </a:lnTo>
                  <a:lnTo>
                    <a:pt x="35" y="2"/>
                  </a:lnTo>
                  <a:lnTo>
                    <a:pt x="42" y="2"/>
                  </a:lnTo>
                  <a:lnTo>
                    <a:pt x="46" y="1"/>
                  </a:lnTo>
                  <a:lnTo>
                    <a:pt x="53" y="0"/>
                  </a:lnTo>
                  <a:lnTo>
                    <a:pt x="1171" y="0"/>
                  </a:lnTo>
                  <a:lnTo>
                    <a:pt x="1172" y="0"/>
                  </a:lnTo>
                  <a:lnTo>
                    <a:pt x="1174" y="0"/>
                  </a:lnTo>
                  <a:lnTo>
                    <a:pt x="1175" y="0"/>
                  </a:lnTo>
                  <a:lnTo>
                    <a:pt x="1176" y="1"/>
                  </a:lnTo>
                  <a:lnTo>
                    <a:pt x="1177" y="1"/>
                  </a:lnTo>
                  <a:lnTo>
                    <a:pt x="1182" y="1"/>
                  </a:lnTo>
                  <a:lnTo>
                    <a:pt x="1183" y="2"/>
                  </a:lnTo>
                  <a:lnTo>
                    <a:pt x="1184" y="2"/>
                  </a:lnTo>
                  <a:lnTo>
                    <a:pt x="1186" y="2"/>
                  </a:lnTo>
                  <a:lnTo>
                    <a:pt x="1187" y="3"/>
                  </a:lnTo>
                  <a:lnTo>
                    <a:pt x="1190" y="4"/>
                  </a:lnTo>
                  <a:lnTo>
                    <a:pt x="1192" y="5"/>
                  </a:lnTo>
                  <a:lnTo>
                    <a:pt x="1194" y="5"/>
                  </a:lnTo>
                  <a:lnTo>
                    <a:pt x="1195" y="6"/>
                  </a:lnTo>
                  <a:lnTo>
                    <a:pt x="1197" y="6"/>
                  </a:lnTo>
                  <a:lnTo>
                    <a:pt x="1198" y="9"/>
                  </a:lnTo>
                  <a:lnTo>
                    <a:pt x="1199" y="9"/>
                  </a:lnTo>
                  <a:lnTo>
                    <a:pt x="1202" y="12"/>
                  </a:lnTo>
                  <a:lnTo>
                    <a:pt x="1203" y="12"/>
                  </a:lnTo>
                  <a:lnTo>
                    <a:pt x="1204" y="13"/>
                  </a:lnTo>
                  <a:lnTo>
                    <a:pt x="1205" y="14"/>
                  </a:lnTo>
                  <a:lnTo>
                    <a:pt x="1206" y="15"/>
                  </a:lnTo>
                  <a:lnTo>
                    <a:pt x="1209" y="17"/>
                  </a:lnTo>
                  <a:lnTo>
                    <a:pt x="1210" y="21"/>
                  </a:lnTo>
                  <a:lnTo>
                    <a:pt x="1211" y="22"/>
                  </a:lnTo>
                  <a:lnTo>
                    <a:pt x="1212" y="22"/>
                  </a:lnTo>
                  <a:lnTo>
                    <a:pt x="1214" y="23"/>
                  </a:lnTo>
                  <a:lnTo>
                    <a:pt x="1214" y="24"/>
                  </a:lnTo>
                  <a:lnTo>
                    <a:pt x="1215" y="27"/>
                  </a:lnTo>
                  <a:lnTo>
                    <a:pt x="1216" y="29"/>
                  </a:lnTo>
                  <a:lnTo>
                    <a:pt x="1217" y="31"/>
                  </a:lnTo>
                  <a:lnTo>
                    <a:pt x="1217" y="32"/>
                  </a:lnTo>
                  <a:lnTo>
                    <a:pt x="1218" y="35"/>
                  </a:lnTo>
                  <a:lnTo>
                    <a:pt x="1220" y="37"/>
                  </a:lnTo>
                  <a:lnTo>
                    <a:pt x="1220" y="39"/>
                  </a:lnTo>
                  <a:lnTo>
                    <a:pt x="1220" y="42"/>
                  </a:lnTo>
                  <a:lnTo>
                    <a:pt x="1223" y="44"/>
                  </a:lnTo>
                  <a:lnTo>
                    <a:pt x="1223" y="46"/>
                  </a:lnTo>
                  <a:lnTo>
                    <a:pt x="1223" y="47"/>
                  </a:lnTo>
                  <a:lnTo>
                    <a:pt x="1223" y="49"/>
                  </a:lnTo>
                  <a:lnTo>
                    <a:pt x="1223" y="52"/>
                  </a:lnTo>
                  <a:lnTo>
                    <a:pt x="1223" y="54"/>
                  </a:lnTo>
                  <a:lnTo>
                    <a:pt x="1223" y="55"/>
                  </a:lnTo>
                  <a:lnTo>
                    <a:pt x="1223" y="58"/>
                  </a:lnTo>
                  <a:lnTo>
                    <a:pt x="1223" y="62"/>
                  </a:lnTo>
                  <a:lnTo>
                    <a:pt x="1223" y="63"/>
                  </a:lnTo>
                  <a:lnTo>
                    <a:pt x="1223" y="65"/>
                  </a:lnTo>
                  <a:lnTo>
                    <a:pt x="1220" y="69"/>
                  </a:lnTo>
                  <a:lnTo>
                    <a:pt x="1220" y="70"/>
                  </a:lnTo>
                  <a:lnTo>
                    <a:pt x="1219" y="71"/>
                  </a:lnTo>
                  <a:lnTo>
                    <a:pt x="1218" y="74"/>
                  </a:lnTo>
                  <a:lnTo>
                    <a:pt x="1217" y="76"/>
                  </a:lnTo>
                  <a:lnTo>
                    <a:pt x="1217" y="78"/>
                  </a:lnTo>
                  <a:lnTo>
                    <a:pt x="1216" y="80"/>
                  </a:lnTo>
                  <a:lnTo>
                    <a:pt x="1215" y="81"/>
                  </a:lnTo>
                  <a:lnTo>
                    <a:pt x="1214" y="83"/>
                  </a:lnTo>
                  <a:lnTo>
                    <a:pt x="1213" y="85"/>
                  </a:lnTo>
                  <a:lnTo>
                    <a:pt x="1212" y="86"/>
                  </a:lnTo>
                  <a:lnTo>
                    <a:pt x="1210" y="87"/>
                  </a:lnTo>
                  <a:lnTo>
                    <a:pt x="1209" y="88"/>
                  </a:lnTo>
                  <a:lnTo>
                    <a:pt x="1208" y="90"/>
                  </a:lnTo>
                  <a:lnTo>
                    <a:pt x="1206" y="92"/>
                  </a:lnTo>
                  <a:lnTo>
                    <a:pt x="1204" y="93"/>
                  </a:lnTo>
                  <a:lnTo>
                    <a:pt x="1204" y="94"/>
                  </a:lnTo>
                  <a:lnTo>
                    <a:pt x="711" y="806"/>
                  </a:lnTo>
                  <a:lnTo>
                    <a:pt x="711" y="808"/>
                  </a:lnTo>
                  <a:lnTo>
                    <a:pt x="705" y="814"/>
                  </a:lnTo>
                  <a:lnTo>
                    <a:pt x="700" y="820"/>
                  </a:lnTo>
                  <a:lnTo>
                    <a:pt x="694" y="825"/>
                  </a:lnTo>
                  <a:lnTo>
                    <a:pt x="691" y="830"/>
                  </a:lnTo>
                  <a:lnTo>
                    <a:pt x="682" y="833"/>
                  </a:lnTo>
                  <a:lnTo>
                    <a:pt x="675" y="838"/>
                  </a:lnTo>
                  <a:lnTo>
                    <a:pt x="667" y="842"/>
                  </a:lnTo>
                  <a:lnTo>
                    <a:pt x="661" y="844"/>
                  </a:lnTo>
                  <a:lnTo>
                    <a:pt x="653" y="846"/>
                  </a:lnTo>
                  <a:lnTo>
                    <a:pt x="645" y="847"/>
                  </a:lnTo>
                  <a:lnTo>
                    <a:pt x="637" y="847"/>
                  </a:lnTo>
                  <a:lnTo>
                    <a:pt x="630" y="847"/>
                  </a:lnTo>
                  <a:lnTo>
                    <a:pt x="622" y="846"/>
                  </a:lnTo>
                  <a:lnTo>
                    <a:pt x="616" y="844"/>
                  </a:lnTo>
                  <a:lnTo>
                    <a:pt x="608" y="841"/>
                  </a:lnTo>
                  <a:lnTo>
                    <a:pt x="599" y="837"/>
                  </a:lnTo>
                  <a:lnTo>
                    <a:pt x="594" y="833"/>
                  </a:lnTo>
                  <a:lnTo>
                    <a:pt x="588" y="829"/>
                  </a:lnTo>
                  <a:lnTo>
                    <a:pt x="581" y="824"/>
                  </a:lnTo>
                  <a:lnTo>
                    <a:pt x="577" y="818"/>
                  </a:lnTo>
                  <a:lnTo>
                    <a:pt x="570" y="812"/>
                  </a:lnTo>
                  <a:lnTo>
                    <a:pt x="567" y="806"/>
                  </a:lnTo>
                  <a:lnTo>
                    <a:pt x="20" y="93"/>
                  </a:lnTo>
                  <a:lnTo>
                    <a:pt x="19" y="93"/>
                  </a:lnTo>
                  <a:close/>
                </a:path>
              </a:pathLst>
            </a:custGeom>
            <a:solidFill>
              <a:srgbClr val="00BEF7"/>
            </a:solidFill>
            <a:ln w="20638">
              <a:solidFill>
                <a:srgbClr val="000000"/>
              </a:solidFill>
              <a:prstDash val="solid"/>
              <a:round/>
              <a:headEnd/>
              <a:tailEnd/>
            </a:ln>
          </p:spPr>
          <p:txBody>
            <a:bodyPr/>
            <a:lstStyle/>
            <a:p>
              <a:endParaRPr lang="en-US"/>
            </a:p>
          </p:txBody>
        </p:sp>
        <p:sp>
          <p:nvSpPr>
            <p:cNvPr id="8305" name="Line 99">
              <a:extLst>
                <a:ext uri="{FF2B5EF4-FFF2-40B4-BE49-F238E27FC236}">
                  <a16:creationId xmlns:a16="http://schemas.microsoft.com/office/drawing/2014/main" id="{CF9D3F5C-9E1B-DDF2-36D5-F4EFA70D0D34}"/>
                </a:ext>
              </a:extLst>
            </p:cNvPr>
            <p:cNvSpPr>
              <a:spLocks noChangeShapeType="1"/>
            </p:cNvSpPr>
            <p:nvPr/>
          </p:nvSpPr>
          <p:spPr bwMode="auto">
            <a:xfrm>
              <a:off x="5564188" y="3960813"/>
              <a:ext cx="1417637" cy="1887537"/>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06" name="Line 100">
              <a:extLst>
                <a:ext uri="{FF2B5EF4-FFF2-40B4-BE49-F238E27FC236}">
                  <a16:creationId xmlns:a16="http://schemas.microsoft.com/office/drawing/2014/main" id="{C67940B5-20B8-2A8D-6D26-80CE28C68F1D}"/>
                </a:ext>
              </a:extLst>
            </p:cNvPr>
            <p:cNvSpPr>
              <a:spLocks noChangeShapeType="1"/>
            </p:cNvSpPr>
            <p:nvPr/>
          </p:nvSpPr>
          <p:spPr bwMode="auto">
            <a:xfrm>
              <a:off x="5956300" y="6072188"/>
              <a:ext cx="938213" cy="1587"/>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07" name="Freeform 101">
              <a:extLst>
                <a:ext uri="{FF2B5EF4-FFF2-40B4-BE49-F238E27FC236}">
                  <a16:creationId xmlns:a16="http://schemas.microsoft.com/office/drawing/2014/main" id="{469D616A-AC09-52FE-FF2B-5C6026F32455}"/>
                </a:ext>
              </a:extLst>
            </p:cNvPr>
            <p:cNvSpPr>
              <a:spLocks/>
            </p:cNvSpPr>
            <p:nvPr/>
          </p:nvSpPr>
          <p:spPr bwMode="auto">
            <a:xfrm>
              <a:off x="6892925" y="5849938"/>
              <a:ext cx="127000" cy="223837"/>
            </a:xfrm>
            <a:custGeom>
              <a:avLst/>
              <a:gdLst>
                <a:gd name="T0" fmla="*/ 68445901 w 161"/>
                <a:gd name="T1" fmla="*/ 0 h 283"/>
                <a:gd name="T2" fmla="*/ 91469186 w 161"/>
                <a:gd name="T3" fmla="*/ 33781986 h 283"/>
                <a:gd name="T4" fmla="*/ 100180124 w 161"/>
                <a:gd name="T5" fmla="*/ 75696453 h 283"/>
                <a:gd name="T6" fmla="*/ 100180124 w 161"/>
                <a:gd name="T7" fmla="*/ 85705843 h 283"/>
                <a:gd name="T8" fmla="*/ 98313776 w 161"/>
                <a:gd name="T9" fmla="*/ 96340868 h 283"/>
                <a:gd name="T10" fmla="*/ 92713155 w 161"/>
                <a:gd name="T11" fmla="*/ 115734802 h 283"/>
                <a:gd name="T12" fmla="*/ 70313037 w 161"/>
                <a:gd name="T13" fmla="*/ 148891152 h 283"/>
                <a:gd name="T14" fmla="*/ 38578814 w 161"/>
                <a:gd name="T15" fmla="*/ 170786840 h 283"/>
                <a:gd name="T16" fmla="*/ 20533770 w 161"/>
                <a:gd name="T17" fmla="*/ 175791139 h 283"/>
                <a:gd name="T18" fmla="*/ 10578075 w 161"/>
                <a:gd name="T19" fmla="*/ 176416776 h 283"/>
                <a:gd name="T20" fmla="*/ 0 w 161"/>
                <a:gd name="T21" fmla="*/ 177042412 h 28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61" h="283">
                  <a:moveTo>
                    <a:pt x="110" y="0"/>
                  </a:moveTo>
                  <a:lnTo>
                    <a:pt x="147" y="54"/>
                  </a:lnTo>
                  <a:lnTo>
                    <a:pt x="161" y="121"/>
                  </a:lnTo>
                  <a:lnTo>
                    <a:pt x="161" y="137"/>
                  </a:lnTo>
                  <a:lnTo>
                    <a:pt x="158" y="154"/>
                  </a:lnTo>
                  <a:lnTo>
                    <a:pt x="149" y="185"/>
                  </a:lnTo>
                  <a:lnTo>
                    <a:pt x="113" y="238"/>
                  </a:lnTo>
                  <a:lnTo>
                    <a:pt x="62" y="273"/>
                  </a:lnTo>
                  <a:lnTo>
                    <a:pt x="33" y="281"/>
                  </a:lnTo>
                  <a:lnTo>
                    <a:pt x="17" y="282"/>
                  </a:lnTo>
                  <a:lnTo>
                    <a:pt x="0" y="283"/>
                  </a:lnTo>
                </a:path>
              </a:pathLst>
            </a:custGeom>
            <a:noFill/>
            <a:ln w="206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308" name="Freeform 102">
              <a:extLst>
                <a:ext uri="{FF2B5EF4-FFF2-40B4-BE49-F238E27FC236}">
                  <a16:creationId xmlns:a16="http://schemas.microsoft.com/office/drawing/2014/main" id="{1AB61DCA-A591-788D-F994-3ABBB34B314C}"/>
                </a:ext>
              </a:extLst>
            </p:cNvPr>
            <p:cNvSpPr>
              <a:spLocks/>
            </p:cNvSpPr>
            <p:nvPr/>
          </p:nvSpPr>
          <p:spPr bwMode="auto">
            <a:xfrm>
              <a:off x="5191125" y="3841750"/>
              <a:ext cx="371475" cy="106363"/>
            </a:xfrm>
            <a:custGeom>
              <a:avLst/>
              <a:gdLst>
                <a:gd name="T0" fmla="*/ 0 w 468"/>
                <a:gd name="T1" fmla="*/ 83800650 h 135"/>
                <a:gd name="T2" fmla="*/ 29611638 w 468"/>
                <a:gd name="T3" fmla="*/ 47797169 h 135"/>
                <a:gd name="T4" fmla="*/ 64893825 w 468"/>
                <a:gd name="T5" fmla="*/ 21726415 h 135"/>
                <a:gd name="T6" fmla="*/ 103956644 w 468"/>
                <a:gd name="T7" fmla="*/ 6207660 h 135"/>
                <a:gd name="T8" fmla="*/ 147429538 w 468"/>
                <a:gd name="T9" fmla="*/ 0 h 135"/>
                <a:gd name="T10" fmla="*/ 156879925 w 468"/>
                <a:gd name="T11" fmla="*/ 0 h 135"/>
                <a:gd name="T12" fmla="*/ 166960550 w 468"/>
                <a:gd name="T13" fmla="*/ 620845 h 135"/>
                <a:gd name="T14" fmla="*/ 188381481 w 468"/>
                <a:gd name="T15" fmla="*/ 4965970 h 135"/>
                <a:gd name="T16" fmla="*/ 228074538 w 468"/>
                <a:gd name="T17" fmla="*/ 20484726 h 135"/>
                <a:gd name="T18" fmla="*/ 263986169 w 468"/>
                <a:gd name="T19" fmla="*/ 45935422 h 135"/>
                <a:gd name="T20" fmla="*/ 294858281 w 468"/>
                <a:gd name="T21" fmla="*/ 83800650 h 13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68" h="135">
                  <a:moveTo>
                    <a:pt x="0" y="135"/>
                  </a:moveTo>
                  <a:lnTo>
                    <a:pt x="47" y="77"/>
                  </a:lnTo>
                  <a:lnTo>
                    <a:pt x="103" y="35"/>
                  </a:lnTo>
                  <a:lnTo>
                    <a:pt x="165" y="10"/>
                  </a:lnTo>
                  <a:lnTo>
                    <a:pt x="234" y="0"/>
                  </a:lnTo>
                  <a:lnTo>
                    <a:pt x="249" y="0"/>
                  </a:lnTo>
                  <a:lnTo>
                    <a:pt x="265" y="1"/>
                  </a:lnTo>
                  <a:lnTo>
                    <a:pt x="299" y="8"/>
                  </a:lnTo>
                  <a:lnTo>
                    <a:pt x="362" y="33"/>
                  </a:lnTo>
                  <a:lnTo>
                    <a:pt x="419" y="74"/>
                  </a:lnTo>
                  <a:lnTo>
                    <a:pt x="468" y="135"/>
                  </a:lnTo>
                </a:path>
              </a:pathLst>
            </a:custGeom>
            <a:noFill/>
            <a:ln w="206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309" name="Line 103">
              <a:extLst>
                <a:ext uri="{FF2B5EF4-FFF2-40B4-BE49-F238E27FC236}">
                  <a16:creationId xmlns:a16="http://schemas.microsoft.com/office/drawing/2014/main" id="{60012B80-E924-4AD4-5656-FBB7BFBD0231}"/>
                </a:ext>
              </a:extLst>
            </p:cNvPr>
            <p:cNvSpPr>
              <a:spLocks noChangeShapeType="1"/>
            </p:cNvSpPr>
            <p:nvPr/>
          </p:nvSpPr>
          <p:spPr bwMode="auto">
            <a:xfrm flipH="1">
              <a:off x="4843463" y="3960813"/>
              <a:ext cx="349250" cy="509587"/>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10" name="Line 104">
              <a:extLst>
                <a:ext uri="{FF2B5EF4-FFF2-40B4-BE49-F238E27FC236}">
                  <a16:creationId xmlns:a16="http://schemas.microsoft.com/office/drawing/2014/main" id="{455DC680-E623-BC79-3B8B-6D4DFAD1D30A}"/>
                </a:ext>
              </a:extLst>
            </p:cNvPr>
            <p:cNvSpPr>
              <a:spLocks noChangeShapeType="1"/>
            </p:cNvSpPr>
            <p:nvPr/>
          </p:nvSpPr>
          <p:spPr bwMode="auto">
            <a:xfrm>
              <a:off x="6637338" y="3956050"/>
              <a:ext cx="1123950" cy="1504950"/>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11" name="Line 105">
              <a:extLst>
                <a:ext uri="{FF2B5EF4-FFF2-40B4-BE49-F238E27FC236}">
                  <a16:creationId xmlns:a16="http://schemas.microsoft.com/office/drawing/2014/main" id="{FF94D4D2-E5AB-8967-8E2D-A66B5D944A87}"/>
                </a:ext>
              </a:extLst>
            </p:cNvPr>
            <p:cNvSpPr>
              <a:spLocks noChangeShapeType="1"/>
            </p:cNvSpPr>
            <p:nvPr/>
          </p:nvSpPr>
          <p:spPr bwMode="auto">
            <a:xfrm>
              <a:off x="7008813" y="6003925"/>
              <a:ext cx="744537" cy="158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12" name="Freeform 106">
              <a:extLst>
                <a:ext uri="{FF2B5EF4-FFF2-40B4-BE49-F238E27FC236}">
                  <a16:creationId xmlns:a16="http://schemas.microsoft.com/office/drawing/2014/main" id="{E637389A-671E-C417-EF1D-CE365A272494}"/>
                </a:ext>
              </a:extLst>
            </p:cNvPr>
            <p:cNvSpPr>
              <a:spLocks/>
            </p:cNvSpPr>
            <p:nvPr/>
          </p:nvSpPr>
          <p:spPr bwMode="auto">
            <a:xfrm>
              <a:off x="6273800" y="3841750"/>
              <a:ext cx="360363" cy="103188"/>
            </a:xfrm>
            <a:custGeom>
              <a:avLst/>
              <a:gdLst>
                <a:gd name="T0" fmla="*/ 0 w 455"/>
                <a:gd name="T1" fmla="*/ 81905872 h 130"/>
                <a:gd name="T2" fmla="*/ 27599846 w 455"/>
                <a:gd name="T3" fmla="*/ 46623513 h 130"/>
                <a:gd name="T4" fmla="*/ 62100445 w 455"/>
                <a:gd name="T5" fmla="*/ 21421829 h 130"/>
                <a:gd name="T6" fmla="*/ 100363868 w 455"/>
                <a:gd name="T7" fmla="*/ 6300818 h 130"/>
                <a:gd name="T8" fmla="*/ 141763636 w 455"/>
                <a:gd name="T9" fmla="*/ 0 h 130"/>
                <a:gd name="T10" fmla="*/ 151173467 w 455"/>
                <a:gd name="T11" fmla="*/ 0 h 130"/>
                <a:gd name="T12" fmla="*/ 161209774 w 455"/>
                <a:gd name="T13" fmla="*/ 630241 h 130"/>
                <a:gd name="T14" fmla="*/ 181282389 w 455"/>
                <a:gd name="T15" fmla="*/ 4410096 h 130"/>
                <a:gd name="T16" fmla="*/ 220800350 w 455"/>
                <a:gd name="T17" fmla="*/ 19531107 h 130"/>
                <a:gd name="T18" fmla="*/ 255300949 w 455"/>
                <a:gd name="T19" fmla="*/ 44733586 h 130"/>
                <a:gd name="T20" fmla="*/ 285409872 w 455"/>
                <a:gd name="T21" fmla="*/ 81905872 h 13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55" h="130">
                  <a:moveTo>
                    <a:pt x="0" y="130"/>
                  </a:moveTo>
                  <a:lnTo>
                    <a:pt x="44" y="74"/>
                  </a:lnTo>
                  <a:lnTo>
                    <a:pt x="99" y="34"/>
                  </a:lnTo>
                  <a:lnTo>
                    <a:pt x="160" y="10"/>
                  </a:lnTo>
                  <a:lnTo>
                    <a:pt x="226" y="0"/>
                  </a:lnTo>
                  <a:lnTo>
                    <a:pt x="241" y="0"/>
                  </a:lnTo>
                  <a:lnTo>
                    <a:pt x="257" y="1"/>
                  </a:lnTo>
                  <a:lnTo>
                    <a:pt x="289" y="7"/>
                  </a:lnTo>
                  <a:lnTo>
                    <a:pt x="352" y="31"/>
                  </a:lnTo>
                  <a:lnTo>
                    <a:pt x="407" y="71"/>
                  </a:lnTo>
                  <a:lnTo>
                    <a:pt x="455" y="130"/>
                  </a:lnTo>
                </a:path>
              </a:pathLst>
            </a:custGeom>
            <a:noFill/>
            <a:ln w="206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313" name="Line 107">
              <a:extLst>
                <a:ext uri="{FF2B5EF4-FFF2-40B4-BE49-F238E27FC236}">
                  <a16:creationId xmlns:a16="http://schemas.microsoft.com/office/drawing/2014/main" id="{2F359BE8-2534-B3CE-F346-7F268FD92161}"/>
                </a:ext>
              </a:extLst>
            </p:cNvPr>
            <p:cNvSpPr>
              <a:spLocks noChangeShapeType="1"/>
            </p:cNvSpPr>
            <p:nvPr/>
          </p:nvSpPr>
          <p:spPr bwMode="auto">
            <a:xfrm flipH="1">
              <a:off x="5938838" y="3956050"/>
              <a:ext cx="339725" cy="493713"/>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14" name="Rectangle 108">
              <a:extLst>
                <a:ext uri="{FF2B5EF4-FFF2-40B4-BE49-F238E27FC236}">
                  <a16:creationId xmlns:a16="http://schemas.microsoft.com/office/drawing/2014/main" id="{DD10CA45-2A9F-909A-7EA8-7D216FE7AD2D}"/>
                </a:ext>
              </a:extLst>
            </p:cNvPr>
            <p:cNvSpPr>
              <a:spLocks noChangeArrowheads="1"/>
            </p:cNvSpPr>
            <p:nvPr/>
          </p:nvSpPr>
          <p:spPr bwMode="auto">
            <a:xfrm>
              <a:off x="1762125" y="4240213"/>
              <a:ext cx="593725" cy="401637"/>
            </a:xfrm>
            <a:prstGeom prst="rect">
              <a:avLst/>
            </a:prstGeom>
            <a:solidFill>
              <a:srgbClr val="FFED24"/>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8315" name="Rectangle 109">
              <a:extLst>
                <a:ext uri="{FF2B5EF4-FFF2-40B4-BE49-F238E27FC236}">
                  <a16:creationId xmlns:a16="http://schemas.microsoft.com/office/drawing/2014/main" id="{DCB6AF15-7E27-8F9A-5945-98578AEA3123}"/>
                </a:ext>
              </a:extLst>
            </p:cNvPr>
            <p:cNvSpPr>
              <a:spLocks noChangeArrowheads="1"/>
            </p:cNvSpPr>
            <p:nvPr/>
          </p:nvSpPr>
          <p:spPr bwMode="auto">
            <a:xfrm>
              <a:off x="1854200" y="4264025"/>
              <a:ext cx="461024" cy="146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rPr>
                <a:t>POWER</a:t>
              </a:r>
              <a:endParaRPr lang="en-US" altLang="en-US" sz="2400" dirty="0"/>
            </a:p>
          </p:txBody>
        </p:sp>
        <p:sp>
          <p:nvSpPr>
            <p:cNvPr id="8316" name="Rectangle 110">
              <a:extLst>
                <a:ext uri="{FF2B5EF4-FFF2-40B4-BE49-F238E27FC236}">
                  <a16:creationId xmlns:a16="http://schemas.microsoft.com/office/drawing/2014/main" id="{1C2D0116-59DC-F370-523C-F738C88BBB92}"/>
                </a:ext>
              </a:extLst>
            </p:cNvPr>
            <p:cNvSpPr>
              <a:spLocks noChangeArrowheads="1"/>
            </p:cNvSpPr>
            <p:nvPr/>
          </p:nvSpPr>
          <p:spPr bwMode="auto">
            <a:xfrm>
              <a:off x="1852613" y="4516438"/>
              <a:ext cx="455309" cy="146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rPr>
                <a:t>SUPRV.</a:t>
              </a:r>
              <a:endParaRPr lang="en-US" altLang="en-US" sz="2400" dirty="0"/>
            </a:p>
          </p:txBody>
        </p:sp>
        <p:sp>
          <p:nvSpPr>
            <p:cNvPr id="8317" name="Rectangle 111">
              <a:extLst>
                <a:ext uri="{FF2B5EF4-FFF2-40B4-BE49-F238E27FC236}">
                  <a16:creationId xmlns:a16="http://schemas.microsoft.com/office/drawing/2014/main" id="{B0D79B78-FEDE-C310-3C3B-DCDBDF92CD85}"/>
                </a:ext>
              </a:extLst>
            </p:cNvPr>
            <p:cNvSpPr>
              <a:spLocks noChangeArrowheads="1"/>
            </p:cNvSpPr>
            <p:nvPr/>
          </p:nvSpPr>
          <p:spPr bwMode="auto">
            <a:xfrm>
              <a:off x="1852613" y="4384675"/>
              <a:ext cx="434354" cy="146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800" b="1" dirty="0">
                  <a:solidFill>
                    <a:srgbClr val="000000"/>
                  </a:solidFill>
                </a:rPr>
                <a:t>HOUSE</a:t>
              </a:r>
              <a:endParaRPr lang="en-US" altLang="en-US" sz="2400" dirty="0"/>
            </a:p>
          </p:txBody>
        </p:sp>
        <p:sp>
          <p:nvSpPr>
            <p:cNvPr id="8318" name="Line 112">
              <a:extLst>
                <a:ext uri="{FF2B5EF4-FFF2-40B4-BE49-F238E27FC236}">
                  <a16:creationId xmlns:a16="http://schemas.microsoft.com/office/drawing/2014/main" id="{02280686-8727-4814-6C94-F0C829F81DD9}"/>
                </a:ext>
              </a:extLst>
            </p:cNvPr>
            <p:cNvSpPr>
              <a:spLocks noChangeShapeType="1"/>
            </p:cNvSpPr>
            <p:nvPr/>
          </p:nvSpPr>
          <p:spPr bwMode="auto">
            <a:xfrm flipH="1">
              <a:off x="1560513" y="3960813"/>
              <a:ext cx="1379537" cy="1887537"/>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19" name="Line 113">
              <a:extLst>
                <a:ext uri="{FF2B5EF4-FFF2-40B4-BE49-F238E27FC236}">
                  <a16:creationId xmlns:a16="http://schemas.microsoft.com/office/drawing/2014/main" id="{E472ED6C-F746-E893-25E6-CE700025E4B0}"/>
                </a:ext>
              </a:extLst>
            </p:cNvPr>
            <p:cNvSpPr>
              <a:spLocks noChangeShapeType="1"/>
            </p:cNvSpPr>
            <p:nvPr/>
          </p:nvSpPr>
          <p:spPr bwMode="auto">
            <a:xfrm flipH="1" flipV="1">
              <a:off x="1646238" y="6073775"/>
              <a:ext cx="990600" cy="158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20" name="Freeform 114">
              <a:extLst>
                <a:ext uri="{FF2B5EF4-FFF2-40B4-BE49-F238E27FC236}">
                  <a16:creationId xmlns:a16="http://schemas.microsoft.com/office/drawing/2014/main" id="{87011303-DE20-1C50-3C33-41118FF77E53}"/>
                </a:ext>
              </a:extLst>
            </p:cNvPr>
            <p:cNvSpPr>
              <a:spLocks/>
            </p:cNvSpPr>
            <p:nvPr/>
          </p:nvSpPr>
          <p:spPr bwMode="auto">
            <a:xfrm>
              <a:off x="1524000" y="5849938"/>
              <a:ext cx="123825" cy="223837"/>
            </a:xfrm>
            <a:custGeom>
              <a:avLst/>
              <a:gdLst>
                <a:gd name="T0" fmla="*/ 98920198 w 155"/>
                <a:gd name="T1" fmla="*/ 177042412 h 283"/>
                <a:gd name="T2" fmla="*/ 80412754 w 155"/>
                <a:gd name="T3" fmla="*/ 176416776 h 283"/>
                <a:gd name="T4" fmla="*/ 61267012 w 155"/>
                <a:gd name="T5" fmla="*/ 171412476 h 283"/>
                <a:gd name="T6" fmla="*/ 29356910 w 155"/>
                <a:gd name="T7" fmla="*/ 150141634 h 283"/>
                <a:gd name="T8" fmla="*/ 8296275 w 155"/>
                <a:gd name="T9" fmla="*/ 116985284 h 283"/>
                <a:gd name="T10" fmla="*/ 0 w 155"/>
                <a:gd name="T11" fmla="*/ 75696453 h 283"/>
                <a:gd name="T12" fmla="*/ 8296275 w 155"/>
                <a:gd name="T13" fmla="*/ 35033259 h 283"/>
                <a:gd name="T14" fmla="*/ 32547601 w 155"/>
                <a:gd name="T15" fmla="*/ 0 h 28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5" h="283">
                  <a:moveTo>
                    <a:pt x="155" y="283"/>
                  </a:moveTo>
                  <a:lnTo>
                    <a:pt x="126" y="282"/>
                  </a:lnTo>
                  <a:lnTo>
                    <a:pt x="96" y="274"/>
                  </a:lnTo>
                  <a:lnTo>
                    <a:pt x="46" y="240"/>
                  </a:lnTo>
                  <a:lnTo>
                    <a:pt x="13" y="187"/>
                  </a:lnTo>
                  <a:lnTo>
                    <a:pt x="0" y="121"/>
                  </a:lnTo>
                  <a:lnTo>
                    <a:pt x="13" y="56"/>
                  </a:lnTo>
                  <a:lnTo>
                    <a:pt x="51" y="0"/>
                  </a:lnTo>
                </a:path>
              </a:pathLst>
            </a:custGeom>
            <a:noFill/>
            <a:ln w="206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321" name="Freeform 115">
              <a:extLst>
                <a:ext uri="{FF2B5EF4-FFF2-40B4-BE49-F238E27FC236}">
                  <a16:creationId xmlns:a16="http://schemas.microsoft.com/office/drawing/2014/main" id="{F5798797-0132-F11A-F1E2-05E9DFC27B1D}"/>
                </a:ext>
              </a:extLst>
            </p:cNvPr>
            <p:cNvSpPr>
              <a:spLocks/>
            </p:cNvSpPr>
            <p:nvPr/>
          </p:nvSpPr>
          <p:spPr bwMode="auto">
            <a:xfrm>
              <a:off x="2940050" y="3841750"/>
              <a:ext cx="361950" cy="107950"/>
            </a:xfrm>
            <a:custGeom>
              <a:avLst/>
              <a:gdLst>
                <a:gd name="T0" fmla="*/ 0 w 457"/>
                <a:gd name="T1" fmla="*/ 85685313 h 136"/>
                <a:gd name="T2" fmla="*/ 28228140 w 457"/>
                <a:gd name="T3" fmla="*/ 48513206 h 136"/>
                <a:gd name="T4" fmla="*/ 62728232 w 457"/>
                <a:gd name="T5" fmla="*/ 22051169 h 136"/>
                <a:gd name="T6" fmla="*/ 101620037 w 457"/>
                <a:gd name="T7" fmla="*/ 6300788 h 136"/>
                <a:gd name="T8" fmla="*/ 142393664 w 457"/>
                <a:gd name="T9" fmla="*/ 0 h 136"/>
                <a:gd name="T10" fmla="*/ 152430055 w 457"/>
                <a:gd name="T11" fmla="*/ 0 h 136"/>
                <a:gd name="T12" fmla="*/ 162466445 w 457"/>
                <a:gd name="T13" fmla="*/ 630238 h 136"/>
                <a:gd name="T14" fmla="*/ 182540018 w 457"/>
                <a:gd name="T15" fmla="*/ 5040313 h 136"/>
                <a:gd name="T16" fmla="*/ 222059097 w 457"/>
                <a:gd name="T17" fmla="*/ 20791488 h 136"/>
                <a:gd name="T18" fmla="*/ 256559189 w 457"/>
                <a:gd name="T19" fmla="*/ 47252731 h 136"/>
                <a:gd name="T20" fmla="*/ 286669152 w 457"/>
                <a:gd name="T21" fmla="*/ 85685313 h 1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57" h="136">
                  <a:moveTo>
                    <a:pt x="0" y="136"/>
                  </a:moveTo>
                  <a:lnTo>
                    <a:pt x="45" y="77"/>
                  </a:lnTo>
                  <a:lnTo>
                    <a:pt x="100" y="35"/>
                  </a:lnTo>
                  <a:lnTo>
                    <a:pt x="162" y="10"/>
                  </a:lnTo>
                  <a:lnTo>
                    <a:pt x="227" y="0"/>
                  </a:lnTo>
                  <a:lnTo>
                    <a:pt x="243" y="0"/>
                  </a:lnTo>
                  <a:lnTo>
                    <a:pt x="259" y="1"/>
                  </a:lnTo>
                  <a:lnTo>
                    <a:pt x="291" y="8"/>
                  </a:lnTo>
                  <a:lnTo>
                    <a:pt x="354" y="33"/>
                  </a:lnTo>
                  <a:lnTo>
                    <a:pt x="409" y="75"/>
                  </a:lnTo>
                  <a:lnTo>
                    <a:pt x="457" y="136"/>
                  </a:lnTo>
                </a:path>
              </a:pathLst>
            </a:custGeom>
            <a:noFill/>
            <a:ln w="206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322" name="Line 116">
              <a:extLst>
                <a:ext uri="{FF2B5EF4-FFF2-40B4-BE49-F238E27FC236}">
                  <a16:creationId xmlns:a16="http://schemas.microsoft.com/office/drawing/2014/main" id="{D86B1A74-F940-71E4-780C-229DA90972B5}"/>
                </a:ext>
              </a:extLst>
            </p:cNvPr>
            <p:cNvSpPr>
              <a:spLocks noChangeShapeType="1"/>
            </p:cNvSpPr>
            <p:nvPr/>
          </p:nvSpPr>
          <p:spPr bwMode="auto">
            <a:xfrm>
              <a:off x="3300413" y="3960813"/>
              <a:ext cx="341312" cy="509587"/>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23" name="Line 117">
              <a:extLst>
                <a:ext uri="{FF2B5EF4-FFF2-40B4-BE49-F238E27FC236}">
                  <a16:creationId xmlns:a16="http://schemas.microsoft.com/office/drawing/2014/main" id="{77D86E8C-AC8C-B020-98B3-94FFAB8CC20B}"/>
                </a:ext>
              </a:extLst>
            </p:cNvPr>
            <p:cNvSpPr>
              <a:spLocks noChangeShapeType="1"/>
            </p:cNvSpPr>
            <p:nvPr/>
          </p:nvSpPr>
          <p:spPr bwMode="auto">
            <a:xfrm flipH="1">
              <a:off x="1500188" y="3956050"/>
              <a:ext cx="395287" cy="55403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24" name="Line 118">
              <a:extLst>
                <a:ext uri="{FF2B5EF4-FFF2-40B4-BE49-F238E27FC236}">
                  <a16:creationId xmlns:a16="http://schemas.microsoft.com/office/drawing/2014/main" id="{C9292C51-981D-C374-D820-363D299631DF}"/>
                </a:ext>
              </a:extLst>
            </p:cNvPr>
            <p:cNvSpPr>
              <a:spLocks noChangeShapeType="1"/>
            </p:cNvSpPr>
            <p:nvPr/>
          </p:nvSpPr>
          <p:spPr bwMode="auto">
            <a:xfrm flipH="1">
              <a:off x="1385888" y="6003925"/>
              <a:ext cx="138112" cy="158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25" name="Freeform 119">
              <a:extLst>
                <a:ext uri="{FF2B5EF4-FFF2-40B4-BE49-F238E27FC236}">
                  <a16:creationId xmlns:a16="http://schemas.microsoft.com/office/drawing/2014/main" id="{33385933-BCF9-B9B9-9C13-612DE233B4B7}"/>
                </a:ext>
              </a:extLst>
            </p:cNvPr>
            <p:cNvSpPr>
              <a:spLocks/>
            </p:cNvSpPr>
            <p:nvPr/>
          </p:nvSpPr>
          <p:spPr bwMode="auto">
            <a:xfrm>
              <a:off x="1898650" y="3841750"/>
              <a:ext cx="350838" cy="103188"/>
            </a:xfrm>
            <a:custGeom>
              <a:avLst/>
              <a:gdLst>
                <a:gd name="T0" fmla="*/ 0 w 441"/>
                <a:gd name="T1" fmla="*/ 81905872 h 130"/>
                <a:gd name="T2" fmla="*/ 27847468 w 441"/>
                <a:gd name="T3" fmla="*/ 46623513 h 130"/>
                <a:gd name="T4" fmla="*/ 61391081 w 441"/>
                <a:gd name="T5" fmla="*/ 21421829 h 130"/>
                <a:gd name="T6" fmla="*/ 99365914 w 441"/>
                <a:gd name="T7" fmla="*/ 6300818 h 130"/>
                <a:gd name="T8" fmla="*/ 139238135 w 441"/>
                <a:gd name="T9" fmla="*/ 0 h 130"/>
                <a:gd name="T10" fmla="*/ 148731445 w 441"/>
                <a:gd name="T11" fmla="*/ 0 h 130"/>
                <a:gd name="T12" fmla="*/ 158858014 w 441"/>
                <a:gd name="T13" fmla="*/ 630241 h 130"/>
                <a:gd name="T14" fmla="*/ 178477894 w 441"/>
                <a:gd name="T15" fmla="*/ 4410096 h 130"/>
                <a:gd name="T16" fmla="*/ 216451931 w 441"/>
                <a:gd name="T17" fmla="*/ 19531107 h 130"/>
                <a:gd name="T18" fmla="*/ 249996339 w 441"/>
                <a:gd name="T19" fmla="*/ 44733586 h 130"/>
                <a:gd name="T20" fmla="*/ 279109529 w 441"/>
                <a:gd name="T21" fmla="*/ 81905872 h 13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41" h="130">
                  <a:moveTo>
                    <a:pt x="0" y="130"/>
                  </a:moveTo>
                  <a:lnTo>
                    <a:pt x="44" y="74"/>
                  </a:lnTo>
                  <a:lnTo>
                    <a:pt x="97" y="34"/>
                  </a:lnTo>
                  <a:lnTo>
                    <a:pt x="157" y="10"/>
                  </a:lnTo>
                  <a:lnTo>
                    <a:pt x="220" y="0"/>
                  </a:lnTo>
                  <a:lnTo>
                    <a:pt x="235" y="0"/>
                  </a:lnTo>
                  <a:lnTo>
                    <a:pt x="251" y="1"/>
                  </a:lnTo>
                  <a:lnTo>
                    <a:pt x="282" y="7"/>
                  </a:lnTo>
                  <a:lnTo>
                    <a:pt x="342" y="31"/>
                  </a:lnTo>
                  <a:lnTo>
                    <a:pt x="395" y="71"/>
                  </a:lnTo>
                  <a:lnTo>
                    <a:pt x="441" y="130"/>
                  </a:lnTo>
                </a:path>
              </a:pathLst>
            </a:custGeom>
            <a:noFill/>
            <a:ln w="206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326" name="Line 120">
              <a:extLst>
                <a:ext uri="{FF2B5EF4-FFF2-40B4-BE49-F238E27FC236}">
                  <a16:creationId xmlns:a16="http://schemas.microsoft.com/office/drawing/2014/main" id="{95B495AA-16D8-AD22-06A7-BDE98203BBF8}"/>
                </a:ext>
              </a:extLst>
            </p:cNvPr>
            <p:cNvSpPr>
              <a:spLocks noChangeShapeType="1"/>
            </p:cNvSpPr>
            <p:nvPr/>
          </p:nvSpPr>
          <p:spPr bwMode="auto">
            <a:xfrm>
              <a:off x="2244725" y="3956050"/>
              <a:ext cx="331788" cy="493713"/>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27" name="Rectangle 121">
              <a:extLst>
                <a:ext uri="{FF2B5EF4-FFF2-40B4-BE49-F238E27FC236}">
                  <a16:creationId xmlns:a16="http://schemas.microsoft.com/office/drawing/2014/main" id="{D8B69D97-1B94-771E-FF91-6ECF59C346CC}"/>
                </a:ext>
              </a:extLst>
            </p:cNvPr>
            <p:cNvSpPr>
              <a:spLocks noChangeArrowheads="1"/>
            </p:cNvSpPr>
            <p:nvPr/>
          </p:nvSpPr>
          <p:spPr bwMode="auto">
            <a:xfrm>
              <a:off x="2425700" y="5056188"/>
              <a:ext cx="334963" cy="363537"/>
            </a:xfrm>
            <a:prstGeom prst="rect">
              <a:avLst/>
            </a:prstGeom>
            <a:solidFill>
              <a:srgbClr val="FB9214"/>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8328" name="Rectangle 122">
              <a:extLst>
                <a:ext uri="{FF2B5EF4-FFF2-40B4-BE49-F238E27FC236}">
                  <a16:creationId xmlns:a16="http://schemas.microsoft.com/office/drawing/2014/main" id="{770BFBF6-72A4-20DF-4F3F-6163ED12EF29}"/>
                </a:ext>
              </a:extLst>
            </p:cNvPr>
            <p:cNvSpPr>
              <a:spLocks noChangeArrowheads="1"/>
            </p:cNvSpPr>
            <p:nvPr/>
          </p:nvSpPr>
          <p:spPr bwMode="auto">
            <a:xfrm>
              <a:off x="2073275" y="5707063"/>
              <a:ext cx="182563" cy="190500"/>
            </a:xfrm>
            <a:prstGeom prst="rect">
              <a:avLst/>
            </a:prstGeom>
            <a:solidFill>
              <a:srgbClr val="F32D3B"/>
            </a:solidFill>
            <a:ln w="20638">
              <a:solidFill>
                <a:srgbClr val="F32D3B"/>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8329" name="Rectangle 123">
              <a:extLst>
                <a:ext uri="{FF2B5EF4-FFF2-40B4-BE49-F238E27FC236}">
                  <a16:creationId xmlns:a16="http://schemas.microsoft.com/office/drawing/2014/main" id="{03C33CC0-D83A-511D-AF67-8D35B19582C1}"/>
                </a:ext>
              </a:extLst>
            </p:cNvPr>
            <p:cNvSpPr>
              <a:spLocks noChangeArrowheads="1"/>
            </p:cNvSpPr>
            <p:nvPr/>
          </p:nvSpPr>
          <p:spPr bwMode="auto">
            <a:xfrm>
              <a:off x="2379663" y="5707063"/>
              <a:ext cx="180975" cy="190500"/>
            </a:xfrm>
            <a:prstGeom prst="rect">
              <a:avLst/>
            </a:prstGeom>
            <a:solidFill>
              <a:srgbClr val="F32D3B"/>
            </a:solidFill>
            <a:ln w="20638">
              <a:solidFill>
                <a:srgbClr val="F32D3B"/>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8330" name="Line 124">
              <a:extLst>
                <a:ext uri="{FF2B5EF4-FFF2-40B4-BE49-F238E27FC236}">
                  <a16:creationId xmlns:a16="http://schemas.microsoft.com/office/drawing/2014/main" id="{CBFE086F-E9D9-9300-498A-C9E87CAC75C2}"/>
                </a:ext>
              </a:extLst>
            </p:cNvPr>
            <p:cNvSpPr>
              <a:spLocks noChangeShapeType="1"/>
            </p:cNvSpPr>
            <p:nvPr/>
          </p:nvSpPr>
          <p:spPr bwMode="auto">
            <a:xfrm flipH="1">
              <a:off x="2582863" y="4854575"/>
              <a:ext cx="793750" cy="3175"/>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31" name="Line 125">
              <a:extLst>
                <a:ext uri="{FF2B5EF4-FFF2-40B4-BE49-F238E27FC236}">
                  <a16:creationId xmlns:a16="http://schemas.microsoft.com/office/drawing/2014/main" id="{5FA64C80-4F9B-C050-C47F-86E5CE49F1E5}"/>
                </a:ext>
              </a:extLst>
            </p:cNvPr>
            <p:cNvSpPr>
              <a:spLocks noChangeShapeType="1"/>
            </p:cNvSpPr>
            <p:nvPr/>
          </p:nvSpPr>
          <p:spPr bwMode="auto">
            <a:xfrm flipV="1">
              <a:off x="2170113" y="5557838"/>
              <a:ext cx="1587" cy="131762"/>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32" name="Line 126">
              <a:extLst>
                <a:ext uri="{FF2B5EF4-FFF2-40B4-BE49-F238E27FC236}">
                  <a16:creationId xmlns:a16="http://schemas.microsoft.com/office/drawing/2014/main" id="{4C8AF5B9-C904-F46B-C42D-A0DD0A22083C}"/>
                </a:ext>
              </a:extLst>
            </p:cNvPr>
            <p:cNvSpPr>
              <a:spLocks noChangeShapeType="1"/>
            </p:cNvSpPr>
            <p:nvPr/>
          </p:nvSpPr>
          <p:spPr bwMode="auto">
            <a:xfrm flipV="1">
              <a:off x="2579688" y="4862513"/>
              <a:ext cx="1587" cy="184150"/>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33" name="Line 127">
              <a:extLst>
                <a:ext uri="{FF2B5EF4-FFF2-40B4-BE49-F238E27FC236}">
                  <a16:creationId xmlns:a16="http://schemas.microsoft.com/office/drawing/2014/main" id="{F962974E-CDD2-582E-FDFA-E17CE4984E2E}"/>
                </a:ext>
              </a:extLst>
            </p:cNvPr>
            <p:cNvSpPr>
              <a:spLocks noChangeShapeType="1"/>
            </p:cNvSpPr>
            <p:nvPr/>
          </p:nvSpPr>
          <p:spPr bwMode="auto">
            <a:xfrm flipV="1">
              <a:off x="2470150" y="5559425"/>
              <a:ext cx="1588" cy="130175"/>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34" name="Line 128">
              <a:extLst>
                <a:ext uri="{FF2B5EF4-FFF2-40B4-BE49-F238E27FC236}">
                  <a16:creationId xmlns:a16="http://schemas.microsoft.com/office/drawing/2014/main" id="{BA79774F-C977-C9FE-DD77-23CD605CDD5F}"/>
                </a:ext>
              </a:extLst>
            </p:cNvPr>
            <p:cNvSpPr>
              <a:spLocks noChangeShapeType="1"/>
            </p:cNvSpPr>
            <p:nvPr/>
          </p:nvSpPr>
          <p:spPr bwMode="auto">
            <a:xfrm flipV="1">
              <a:off x="3119438" y="4691063"/>
              <a:ext cx="1587" cy="161925"/>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35" name="Line 129">
              <a:extLst>
                <a:ext uri="{FF2B5EF4-FFF2-40B4-BE49-F238E27FC236}">
                  <a16:creationId xmlns:a16="http://schemas.microsoft.com/office/drawing/2014/main" id="{8835DFB5-BA10-F777-DECB-8D1B490EF393}"/>
                </a:ext>
              </a:extLst>
            </p:cNvPr>
            <p:cNvSpPr>
              <a:spLocks noChangeShapeType="1"/>
            </p:cNvSpPr>
            <p:nvPr/>
          </p:nvSpPr>
          <p:spPr bwMode="auto">
            <a:xfrm flipV="1">
              <a:off x="2598738" y="5430838"/>
              <a:ext cx="1587" cy="128587"/>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36" name="Line 130">
              <a:extLst>
                <a:ext uri="{FF2B5EF4-FFF2-40B4-BE49-F238E27FC236}">
                  <a16:creationId xmlns:a16="http://schemas.microsoft.com/office/drawing/2014/main" id="{B51A3400-B0EF-2551-1A0B-A90C09ECB9F1}"/>
                </a:ext>
              </a:extLst>
            </p:cNvPr>
            <p:cNvSpPr>
              <a:spLocks noChangeShapeType="1"/>
            </p:cNvSpPr>
            <p:nvPr/>
          </p:nvSpPr>
          <p:spPr bwMode="auto">
            <a:xfrm flipH="1">
              <a:off x="2168525" y="5559425"/>
              <a:ext cx="430213" cy="158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37" name="Rectangle 131">
              <a:extLst>
                <a:ext uri="{FF2B5EF4-FFF2-40B4-BE49-F238E27FC236}">
                  <a16:creationId xmlns:a16="http://schemas.microsoft.com/office/drawing/2014/main" id="{62643A1D-70E5-4CB5-B0A0-7EF0A14CB5D2}"/>
                </a:ext>
              </a:extLst>
            </p:cNvPr>
            <p:cNvSpPr>
              <a:spLocks noChangeArrowheads="1"/>
            </p:cNvSpPr>
            <p:nvPr/>
          </p:nvSpPr>
          <p:spPr bwMode="auto">
            <a:xfrm>
              <a:off x="2465388" y="5094288"/>
              <a:ext cx="426733"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OPER.</a:t>
              </a:r>
              <a:endParaRPr lang="en-US" altLang="en-US" sz="2400" dirty="0"/>
            </a:p>
          </p:txBody>
        </p:sp>
        <p:sp>
          <p:nvSpPr>
            <p:cNvPr id="8338" name="Rectangle 132">
              <a:extLst>
                <a:ext uri="{FF2B5EF4-FFF2-40B4-BE49-F238E27FC236}">
                  <a16:creationId xmlns:a16="http://schemas.microsoft.com/office/drawing/2014/main" id="{65234C28-5A92-8AD3-6AEC-3EDC0B46C6CD}"/>
                </a:ext>
              </a:extLst>
            </p:cNvPr>
            <p:cNvSpPr>
              <a:spLocks noChangeArrowheads="1"/>
            </p:cNvSpPr>
            <p:nvPr/>
          </p:nvSpPr>
          <p:spPr bwMode="auto">
            <a:xfrm>
              <a:off x="2465388" y="5249863"/>
              <a:ext cx="358151"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DISP.</a:t>
              </a:r>
              <a:endParaRPr lang="en-US" altLang="en-US" sz="2400" dirty="0"/>
            </a:p>
          </p:txBody>
        </p:sp>
        <p:sp>
          <p:nvSpPr>
            <p:cNvPr id="8339" name="Rectangle 133">
              <a:extLst>
                <a:ext uri="{FF2B5EF4-FFF2-40B4-BE49-F238E27FC236}">
                  <a16:creationId xmlns:a16="http://schemas.microsoft.com/office/drawing/2014/main" id="{13B56F09-B2D7-327F-1E88-4F52220A02D0}"/>
                </a:ext>
              </a:extLst>
            </p:cNvPr>
            <p:cNvSpPr>
              <a:spLocks noChangeArrowheads="1"/>
            </p:cNvSpPr>
            <p:nvPr/>
          </p:nvSpPr>
          <p:spPr bwMode="auto">
            <a:xfrm>
              <a:off x="1482725" y="5018088"/>
              <a:ext cx="333375" cy="363537"/>
            </a:xfrm>
            <a:prstGeom prst="rect">
              <a:avLst/>
            </a:prstGeom>
            <a:solidFill>
              <a:srgbClr val="FB9214"/>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8340" name="Rectangle 134">
              <a:extLst>
                <a:ext uri="{FF2B5EF4-FFF2-40B4-BE49-F238E27FC236}">
                  <a16:creationId xmlns:a16="http://schemas.microsoft.com/office/drawing/2014/main" id="{A12618C1-1904-D705-EBAB-8B2BC8ADA9AC}"/>
                </a:ext>
              </a:extLst>
            </p:cNvPr>
            <p:cNvSpPr>
              <a:spLocks noChangeArrowheads="1"/>
            </p:cNvSpPr>
            <p:nvPr/>
          </p:nvSpPr>
          <p:spPr bwMode="auto">
            <a:xfrm>
              <a:off x="1517650" y="5056188"/>
              <a:ext cx="426733"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OPER.</a:t>
              </a:r>
              <a:endParaRPr lang="en-US" altLang="en-US" sz="2400" dirty="0"/>
            </a:p>
          </p:txBody>
        </p:sp>
        <p:sp>
          <p:nvSpPr>
            <p:cNvPr id="8341" name="Rectangle 135">
              <a:extLst>
                <a:ext uri="{FF2B5EF4-FFF2-40B4-BE49-F238E27FC236}">
                  <a16:creationId xmlns:a16="http://schemas.microsoft.com/office/drawing/2014/main" id="{89CE703D-68D1-3A94-A5B5-5DB541F9FE66}"/>
                </a:ext>
              </a:extLst>
            </p:cNvPr>
            <p:cNvSpPr>
              <a:spLocks noChangeArrowheads="1"/>
            </p:cNvSpPr>
            <p:nvPr/>
          </p:nvSpPr>
          <p:spPr bwMode="auto">
            <a:xfrm>
              <a:off x="1517650" y="5211763"/>
              <a:ext cx="358151"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DISP.</a:t>
              </a:r>
              <a:endParaRPr lang="en-US" altLang="en-US" sz="2400" dirty="0"/>
            </a:p>
          </p:txBody>
        </p:sp>
        <p:sp>
          <p:nvSpPr>
            <p:cNvPr id="8342" name="Line 136">
              <a:extLst>
                <a:ext uri="{FF2B5EF4-FFF2-40B4-BE49-F238E27FC236}">
                  <a16:creationId xmlns:a16="http://schemas.microsoft.com/office/drawing/2014/main" id="{380CFEA7-4558-1278-BF71-5FEBD5038DA3}"/>
                </a:ext>
              </a:extLst>
            </p:cNvPr>
            <p:cNvSpPr>
              <a:spLocks noChangeShapeType="1"/>
            </p:cNvSpPr>
            <p:nvPr/>
          </p:nvSpPr>
          <p:spPr bwMode="auto">
            <a:xfrm flipV="1">
              <a:off x="1639888" y="4662488"/>
              <a:ext cx="257175" cy="330200"/>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43" name="Line 137">
              <a:extLst>
                <a:ext uri="{FF2B5EF4-FFF2-40B4-BE49-F238E27FC236}">
                  <a16:creationId xmlns:a16="http://schemas.microsoft.com/office/drawing/2014/main" id="{9B39F57E-DBC8-652B-C786-CD8EB7AB5489}"/>
                </a:ext>
              </a:extLst>
            </p:cNvPr>
            <p:cNvSpPr>
              <a:spLocks noChangeShapeType="1"/>
            </p:cNvSpPr>
            <p:nvPr/>
          </p:nvSpPr>
          <p:spPr bwMode="auto">
            <a:xfrm>
              <a:off x="2192338" y="4662488"/>
              <a:ext cx="98425" cy="144462"/>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44" name="Rectangle 138">
              <a:extLst>
                <a:ext uri="{FF2B5EF4-FFF2-40B4-BE49-F238E27FC236}">
                  <a16:creationId xmlns:a16="http://schemas.microsoft.com/office/drawing/2014/main" id="{8647C022-23EA-4265-4D7B-A2494E247C2E}"/>
                </a:ext>
              </a:extLst>
            </p:cNvPr>
            <p:cNvSpPr>
              <a:spLocks noChangeArrowheads="1"/>
            </p:cNvSpPr>
            <p:nvPr/>
          </p:nvSpPr>
          <p:spPr bwMode="auto">
            <a:xfrm>
              <a:off x="6856413" y="5016500"/>
              <a:ext cx="349250" cy="377825"/>
            </a:xfrm>
            <a:prstGeom prst="rect">
              <a:avLst/>
            </a:prstGeom>
            <a:solidFill>
              <a:srgbClr val="FB9214"/>
            </a:solidFill>
            <a:ln w="20638">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8345" name="Rectangle 139">
              <a:extLst>
                <a:ext uri="{FF2B5EF4-FFF2-40B4-BE49-F238E27FC236}">
                  <a16:creationId xmlns:a16="http://schemas.microsoft.com/office/drawing/2014/main" id="{45E36411-E5E8-35FF-94C5-4491DEE1D109}"/>
                </a:ext>
              </a:extLst>
            </p:cNvPr>
            <p:cNvSpPr>
              <a:spLocks noChangeArrowheads="1"/>
            </p:cNvSpPr>
            <p:nvPr/>
          </p:nvSpPr>
          <p:spPr bwMode="auto">
            <a:xfrm>
              <a:off x="7078663" y="5711825"/>
              <a:ext cx="190500" cy="200025"/>
            </a:xfrm>
            <a:prstGeom prst="rect">
              <a:avLst/>
            </a:prstGeom>
            <a:solidFill>
              <a:srgbClr val="F32D3B"/>
            </a:solidFill>
            <a:ln w="20638">
              <a:solidFill>
                <a:srgbClr val="F32D3B"/>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8346" name="Line 140">
              <a:extLst>
                <a:ext uri="{FF2B5EF4-FFF2-40B4-BE49-F238E27FC236}">
                  <a16:creationId xmlns:a16="http://schemas.microsoft.com/office/drawing/2014/main" id="{3BD66B31-B9F4-F370-6D7F-85C004011DA1}"/>
                </a:ext>
              </a:extLst>
            </p:cNvPr>
            <p:cNvSpPr>
              <a:spLocks noChangeShapeType="1"/>
            </p:cNvSpPr>
            <p:nvPr/>
          </p:nvSpPr>
          <p:spPr bwMode="auto">
            <a:xfrm flipH="1">
              <a:off x="6218238" y="4818063"/>
              <a:ext cx="827087" cy="1587"/>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47" name="Line 141">
              <a:extLst>
                <a:ext uri="{FF2B5EF4-FFF2-40B4-BE49-F238E27FC236}">
                  <a16:creationId xmlns:a16="http://schemas.microsoft.com/office/drawing/2014/main" id="{C834D98A-0989-5943-78C5-FD9CEA449114}"/>
                </a:ext>
              </a:extLst>
            </p:cNvPr>
            <p:cNvSpPr>
              <a:spLocks noChangeShapeType="1"/>
            </p:cNvSpPr>
            <p:nvPr/>
          </p:nvSpPr>
          <p:spPr bwMode="auto">
            <a:xfrm>
              <a:off x="6784975" y="5559425"/>
              <a:ext cx="709613" cy="158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48" name="Line 142">
              <a:extLst>
                <a:ext uri="{FF2B5EF4-FFF2-40B4-BE49-F238E27FC236}">
                  <a16:creationId xmlns:a16="http://schemas.microsoft.com/office/drawing/2014/main" id="{6699877B-F254-1C70-00CC-D7C17E761A15}"/>
                </a:ext>
              </a:extLst>
            </p:cNvPr>
            <p:cNvSpPr>
              <a:spLocks noChangeShapeType="1"/>
            </p:cNvSpPr>
            <p:nvPr/>
          </p:nvSpPr>
          <p:spPr bwMode="auto">
            <a:xfrm flipV="1">
              <a:off x="7172325" y="5559425"/>
              <a:ext cx="1588" cy="14128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49" name="Line 143">
              <a:extLst>
                <a:ext uri="{FF2B5EF4-FFF2-40B4-BE49-F238E27FC236}">
                  <a16:creationId xmlns:a16="http://schemas.microsoft.com/office/drawing/2014/main" id="{46EC1421-6CAA-8EA6-29FE-241FD2F9CAAC}"/>
                </a:ext>
              </a:extLst>
            </p:cNvPr>
            <p:cNvSpPr>
              <a:spLocks noChangeShapeType="1"/>
            </p:cNvSpPr>
            <p:nvPr/>
          </p:nvSpPr>
          <p:spPr bwMode="auto">
            <a:xfrm flipV="1">
              <a:off x="7045325" y="4829175"/>
              <a:ext cx="1588" cy="16033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50" name="Line 144">
              <a:extLst>
                <a:ext uri="{FF2B5EF4-FFF2-40B4-BE49-F238E27FC236}">
                  <a16:creationId xmlns:a16="http://schemas.microsoft.com/office/drawing/2014/main" id="{B321B379-4C4E-8531-66AB-46420668B34E}"/>
                </a:ext>
              </a:extLst>
            </p:cNvPr>
            <p:cNvSpPr>
              <a:spLocks noChangeShapeType="1"/>
            </p:cNvSpPr>
            <p:nvPr/>
          </p:nvSpPr>
          <p:spPr bwMode="auto">
            <a:xfrm flipV="1">
              <a:off x="6456363" y="4645025"/>
              <a:ext cx="1587" cy="17303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51" name="Rectangle 145">
              <a:extLst>
                <a:ext uri="{FF2B5EF4-FFF2-40B4-BE49-F238E27FC236}">
                  <a16:creationId xmlns:a16="http://schemas.microsoft.com/office/drawing/2014/main" id="{5CEC6DB1-B06C-CEA5-42E1-EC7EEA6E23C9}"/>
                </a:ext>
              </a:extLst>
            </p:cNvPr>
            <p:cNvSpPr>
              <a:spLocks noChangeArrowheads="1"/>
            </p:cNvSpPr>
            <p:nvPr/>
          </p:nvSpPr>
          <p:spPr bwMode="auto">
            <a:xfrm>
              <a:off x="7396163" y="5711825"/>
              <a:ext cx="190500" cy="200025"/>
            </a:xfrm>
            <a:prstGeom prst="rect">
              <a:avLst/>
            </a:prstGeom>
            <a:solidFill>
              <a:srgbClr val="F32D3B"/>
            </a:solidFill>
            <a:ln w="20638">
              <a:solidFill>
                <a:srgbClr val="F32D3B"/>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8352" name="Line 146">
              <a:extLst>
                <a:ext uri="{FF2B5EF4-FFF2-40B4-BE49-F238E27FC236}">
                  <a16:creationId xmlns:a16="http://schemas.microsoft.com/office/drawing/2014/main" id="{F4766109-7F4A-BBF7-D753-55A3006122EA}"/>
                </a:ext>
              </a:extLst>
            </p:cNvPr>
            <p:cNvSpPr>
              <a:spLocks noChangeShapeType="1"/>
            </p:cNvSpPr>
            <p:nvPr/>
          </p:nvSpPr>
          <p:spPr bwMode="auto">
            <a:xfrm flipV="1">
              <a:off x="7494588" y="5559425"/>
              <a:ext cx="1587" cy="141288"/>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53" name="Line 147">
              <a:extLst>
                <a:ext uri="{FF2B5EF4-FFF2-40B4-BE49-F238E27FC236}">
                  <a16:creationId xmlns:a16="http://schemas.microsoft.com/office/drawing/2014/main" id="{83BD313B-3C97-F754-56EE-A7EF51AFE4AF}"/>
                </a:ext>
              </a:extLst>
            </p:cNvPr>
            <p:cNvSpPr>
              <a:spLocks noChangeShapeType="1"/>
            </p:cNvSpPr>
            <p:nvPr/>
          </p:nvSpPr>
          <p:spPr bwMode="auto">
            <a:xfrm>
              <a:off x="7045325" y="5408613"/>
              <a:ext cx="1588" cy="150812"/>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54" name="Line 148">
              <a:extLst>
                <a:ext uri="{FF2B5EF4-FFF2-40B4-BE49-F238E27FC236}">
                  <a16:creationId xmlns:a16="http://schemas.microsoft.com/office/drawing/2014/main" id="{C154636F-56B9-D5D9-3B6F-7EBF6E136625}"/>
                </a:ext>
              </a:extLst>
            </p:cNvPr>
            <p:cNvSpPr>
              <a:spLocks noChangeShapeType="1"/>
            </p:cNvSpPr>
            <p:nvPr/>
          </p:nvSpPr>
          <p:spPr bwMode="auto">
            <a:xfrm flipH="1">
              <a:off x="5819775" y="3071813"/>
              <a:ext cx="50800" cy="98425"/>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55" name="Rectangle 149">
              <a:extLst>
                <a:ext uri="{FF2B5EF4-FFF2-40B4-BE49-F238E27FC236}">
                  <a16:creationId xmlns:a16="http://schemas.microsoft.com/office/drawing/2014/main" id="{EE244D50-F07A-548E-2E27-92DC4DA97130}"/>
                </a:ext>
              </a:extLst>
            </p:cNvPr>
            <p:cNvSpPr>
              <a:spLocks noChangeArrowheads="1"/>
            </p:cNvSpPr>
            <p:nvPr/>
          </p:nvSpPr>
          <p:spPr bwMode="auto">
            <a:xfrm>
              <a:off x="5491163" y="2071688"/>
              <a:ext cx="609619"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DP &amp; MIS</a:t>
              </a:r>
              <a:endParaRPr lang="en-US" altLang="en-US" sz="2400" dirty="0"/>
            </a:p>
          </p:txBody>
        </p:sp>
        <p:sp>
          <p:nvSpPr>
            <p:cNvPr id="8356" name="Rectangle 150">
              <a:extLst>
                <a:ext uri="{FF2B5EF4-FFF2-40B4-BE49-F238E27FC236}">
                  <a16:creationId xmlns:a16="http://schemas.microsoft.com/office/drawing/2014/main" id="{6027837E-41FA-9D0C-E4F8-D2F90ECEDF1B}"/>
                </a:ext>
              </a:extLst>
            </p:cNvPr>
            <p:cNvSpPr>
              <a:spLocks noChangeArrowheads="1"/>
            </p:cNvSpPr>
            <p:nvPr/>
          </p:nvSpPr>
          <p:spPr bwMode="auto">
            <a:xfrm>
              <a:off x="6840538" y="1851025"/>
              <a:ext cx="472455"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ENG. &amp;</a:t>
              </a:r>
              <a:endParaRPr lang="en-US" altLang="en-US" sz="2400" dirty="0"/>
            </a:p>
          </p:txBody>
        </p:sp>
        <p:sp>
          <p:nvSpPr>
            <p:cNvPr id="8357" name="Rectangle 151">
              <a:extLst>
                <a:ext uri="{FF2B5EF4-FFF2-40B4-BE49-F238E27FC236}">
                  <a16:creationId xmlns:a16="http://schemas.microsoft.com/office/drawing/2014/main" id="{E0FDC07A-78AF-7B8B-DBB2-209C7923DD8C}"/>
                </a:ext>
              </a:extLst>
            </p:cNvPr>
            <p:cNvSpPr>
              <a:spLocks noChangeArrowheads="1"/>
            </p:cNvSpPr>
            <p:nvPr/>
          </p:nvSpPr>
          <p:spPr bwMode="auto">
            <a:xfrm>
              <a:off x="6856413" y="2011363"/>
              <a:ext cx="373392"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TECH</a:t>
              </a:r>
              <a:endParaRPr lang="en-US" altLang="en-US" sz="2400" dirty="0"/>
            </a:p>
          </p:txBody>
        </p:sp>
        <p:sp>
          <p:nvSpPr>
            <p:cNvPr id="8358" name="Rectangle 152">
              <a:extLst>
                <a:ext uri="{FF2B5EF4-FFF2-40B4-BE49-F238E27FC236}">
                  <a16:creationId xmlns:a16="http://schemas.microsoft.com/office/drawing/2014/main" id="{5399D545-53A4-7DD4-3A53-71EB2E8CFF76}"/>
                </a:ext>
              </a:extLst>
            </p:cNvPr>
            <p:cNvSpPr>
              <a:spLocks noChangeArrowheads="1"/>
            </p:cNvSpPr>
            <p:nvPr/>
          </p:nvSpPr>
          <p:spPr bwMode="auto">
            <a:xfrm>
              <a:off x="1255713" y="1985963"/>
              <a:ext cx="400063" cy="201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b="1" dirty="0">
                  <a:solidFill>
                    <a:srgbClr val="000000"/>
                  </a:solidFill>
                </a:rPr>
                <a:t>6 &amp; 7</a:t>
              </a:r>
              <a:endParaRPr lang="en-US" altLang="en-US" sz="2400" dirty="0"/>
            </a:p>
          </p:txBody>
        </p:sp>
        <p:sp>
          <p:nvSpPr>
            <p:cNvPr id="8359" name="Rectangle 153">
              <a:extLst>
                <a:ext uri="{FF2B5EF4-FFF2-40B4-BE49-F238E27FC236}">
                  <a16:creationId xmlns:a16="http://schemas.microsoft.com/office/drawing/2014/main" id="{DF63D509-4579-9021-C91F-D55ED398A439}"/>
                </a:ext>
              </a:extLst>
            </p:cNvPr>
            <p:cNvSpPr>
              <a:spLocks noChangeArrowheads="1"/>
            </p:cNvSpPr>
            <p:nvPr/>
          </p:nvSpPr>
          <p:spPr bwMode="auto">
            <a:xfrm>
              <a:off x="1238250" y="2682875"/>
              <a:ext cx="93349" cy="201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b="1" dirty="0">
                  <a:solidFill>
                    <a:srgbClr val="000000"/>
                  </a:solidFill>
                </a:rPr>
                <a:t>5</a:t>
              </a:r>
              <a:endParaRPr lang="en-US" altLang="en-US" sz="2400" dirty="0"/>
            </a:p>
          </p:txBody>
        </p:sp>
        <p:sp>
          <p:nvSpPr>
            <p:cNvPr id="8360" name="Rectangle 154">
              <a:extLst>
                <a:ext uri="{FF2B5EF4-FFF2-40B4-BE49-F238E27FC236}">
                  <a16:creationId xmlns:a16="http://schemas.microsoft.com/office/drawing/2014/main" id="{EA1EECB0-CE09-4837-A4B5-B97B3D82587C}"/>
                </a:ext>
              </a:extLst>
            </p:cNvPr>
            <p:cNvSpPr>
              <a:spLocks noChangeArrowheads="1"/>
            </p:cNvSpPr>
            <p:nvPr/>
          </p:nvSpPr>
          <p:spPr bwMode="auto">
            <a:xfrm>
              <a:off x="1247775" y="3451225"/>
              <a:ext cx="93349" cy="201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b="1" dirty="0">
                  <a:solidFill>
                    <a:srgbClr val="000000"/>
                  </a:solidFill>
                </a:rPr>
                <a:t>4</a:t>
              </a:r>
              <a:endParaRPr lang="en-US" altLang="en-US" sz="2400" dirty="0"/>
            </a:p>
          </p:txBody>
        </p:sp>
        <p:sp>
          <p:nvSpPr>
            <p:cNvPr id="8361" name="Rectangle 155">
              <a:extLst>
                <a:ext uri="{FF2B5EF4-FFF2-40B4-BE49-F238E27FC236}">
                  <a16:creationId xmlns:a16="http://schemas.microsoft.com/office/drawing/2014/main" id="{856B8C33-A679-B17C-CF14-30538D545642}"/>
                </a:ext>
              </a:extLst>
            </p:cNvPr>
            <p:cNvSpPr>
              <a:spLocks noChangeArrowheads="1"/>
            </p:cNvSpPr>
            <p:nvPr/>
          </p:nvSpPr>
          <p:spPr bwMode="auto">
            <a:xfrm>
              <a:off x="1247775" y="4330700"/>
              <a:ext cx="93349" cy="201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b="1" dirty="0">
                  <a:solidFill>
                    <a:srgbClr val="000000"/>
                  </a:solidFill>
                </a:rPr>
                <a:t>3</a:t>
              </a:r>
              <a:endParaRPr lang="en-US" altLang="en-US" sz="2400" dirty="0"/>
            </a:p>
          </p:txBody>
        </p:sp>
        <p:sp>
          <p:nvSpPr>
            <p:cNvPr id="8362" name="Rectangle 156">
              <a:extLst>
                <a:ext uri="{FF2B5EF4-FFF2-40B4-BE49-F238E27FC236}">
                  <a16:creationId xmlns:a16="http://schemas.microsoft.com/office/drawing/2014/main" id="{FB4FAE7B-E06E-BA11-B6CF-7BF2F1FD8BA6}"/>
                </a:ext>
              </a:extLst>
            </p:cNvPr>
            <p:cNvSpPr>
              <a:spLocks noChangeArrowheads="1"/>
            </p:cNvSpPr>
            <p:nvPr/>
          </p:nvSpPr>
          <p:spPr bwMode="auto">
            <a:xfrm>
              <a:off x="1247775" y="5743575"/>
              <a:ext cx="93349" cy="201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b="1" dirty="0">
                  <a:solidFill>
                    <a:srgbClr val="000000"/>
                  </a:solidFill>
                </a:rPr>
                <a:t>1</a:t>
              </a:r>
              <a:endParaRPr lang="en-US" altLang="en-US" sz="2400" dirty="0"/>
            </a:p>
          </p:txBody>
        </p:sp>
        <p:sp>
          <p:nvSpPr>
            <p:cNvPr id="8363" name="Rectangle 157">
              <a:extLst>
                <a:ext uri="{FF2B5EF4-FFF2-40B4-BE49-F238E27FC236}">
                  <a16:creationId xmlns:a16="http://schemas.microsoft.com/office/drawing/2014/main" id="{D671B5FF-C226-27F8-DB44-19DCA57038A8}"/>
                </a:ext>
              </a:extLst>
            </p:cNvPr>
            <p:cNvSpPr>
              <a:spLocks noChangeArrowheads="1"/>
            </p:cNvSpPr>
            <p:nvPr/>
          </p:nvSpPr>
          <p:spPr bwMode="auto">
            <a:xfrm>
              <a:off x="1247775" y="5113338"/>
              <a:ext cx="93349" cy="201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00" b="1" dirty="0">
                  <a:solidFill>
                    <a:srgbClr val="000000"/>
                  </a:solidFill>
                </a:rPr>
                <a:t>2</a:t>
              </a:r>
              <a:endParaRPr lang="en-US" altLang="en-US" sz="2400" dirty="0"/>
            </a:p>
          </p:txBody>
        </p:sp>
        <p:sp>
          <p:nvSpPr>
            <p:cNvPr id="8364" name="Rectangle 158">
              <a:extLst>
                <a:ext uri="{FF2B5EF4-FFF2-40B4-BE49-F238E27FC236}">
                  <a16:creationId xmlns:a16="http://schemas.microsoft.com/office/drawing/2014/main" id="{1331FEF8-0F52-2885-0AF7-C783641128EF}"/>
                </a:ext>
              </a:extLst>
            </p:cNvPr>
            <p:cNvSpPr>
              <a:spLocks noChangeArrowheads="1"/>
            </p:cNvSpPr>
            <p:nvPr/>
          </p:nvSpPr>
          <p:spPr bwMode="auto">
            <a:xfrm>
              <a:off x="6888163" y="5084763"/>
              <a:ext cx="426733"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OPER.</a:t>
              </a:r>
              <a:endParaRPr lang="en-US" altLang="en-US" sz="2400" dirty="0"/>
            </a:p>
          </p:txBody>
        </p:sp>
        <p:sp>
          <p:nvSpPr>
            <p:cNvPr id="8365" name="Rectangle 159">
              <a:extLst>
                <a:ext uri="{FF2B5EF4-FFF2-40B4-BE49-F238E27FC236}">
                  <a16:creationId xmlns:a16="http://schemas.microsoft.com/office/drawing/2014/main" id="{017A396F-CA17-1BD1-A39E-1890EBFF3320}"/>
                </a:ext>
              </a:extLst>
            </p:cNvPr>
            <p:cNvSpPr>
              <a:spLocks noChangeArrowheads="1"/>
            </p:cNvSpPr>
            <p:nvPr/>
          </p:nvSpPr>
          <p:spPr bwMode="auto">
            <a:xfrm>
              <a:off x="6888163" y="5243513"/>
              <a:ext cx="358151"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DISP.</a:t>
              </a:r>
              <a:endParaRPr lang="en-US" altLang="en-US" sz="2400" dirty="0"/>
            </a:p>
          </p:txBody>
        </p:sp>
        <p:sp>
          <p:nvSpPr>
            <p:cNvPr id="8366" name="Line 160">
              <a:extLst>
                <a:ext uri="{FF2B5EF4-FFF2-40B4-BE49-F238E27FC236}">
                  <a16:creationId xmlns:a16="http://schemas.microsoft.com/office/drawing/2014/main" id="{D53219F7-08B0-521A-2655-A908F703F195}"/>
                </a:ext>
              </a:extLst>
            </p:cNvPr>
            <p:cNvSpPr>
              <a:spLocks noChangeShapeType="1"/>
            </p:cNvSpPr>
            <p:nvPr/>
          </p:nvSpPr>
          <p:spPr bwMode="auto">
            <a:xfrm flipV="1">
              <a:off x="4787900" y="3175000"/>
              <a:ext cx="1588" cy="123825"/>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67" name="Rectangle 161">
              <a:extLst>
                <a:ext uri="{FF2B5EF4-FFF2-40B4-BE49-F238E27FC236}">
                  <a16:creationId xmlns:a16="http://schemas.microsoft.com/office/drawing/2014/main" id="{43F69415-4F9D-F9E6-921F-84B856D4319E}"/>
                </a:ext>
              </a:extLst>
            </p:cNvPr>
            <p:cNvSpPr>
              <a:spLocks noChangeArrowheads="1"/>
            </p:cNvSpPr>
            <p:nvPr/>
          </p:nvSpPr>
          <p:spPr bwMode="auto">
            <a:xfrm>
              <a:off x="4519612" y="3430588"/>
              <a:ext cx="662960"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SITEWIDE</a:t>
              </a:r>
              <a:endParaRPr lang="en-US" altLang="en-US" sz="2400" dirty="0"/>
            </a:p>
          </p:txBody>
        </p:sp>
        <p:sp>
          <p:nvSpPr>
            <p:cNvPr id="8368" name="Rectangle 162">
              <a:extLst>
                <a:ext uri="{FF2B5EF4-FFF2-40B4-BE49-F238E27FC236}">
                  <a16:creationId xmlns:a16="http://schemas.microsoft.com/office/drawing/2014/main" id="{73EFDF74-A942-6F99-FCD0-C4F8A7B10529}"/>
                </a:ext>
              </a:extLst>
            </p:cNvPr>
            <p:cNvSpPr>
              <a:spLocks noChangeArrowheads="1"/>
            </p:cNvSpPr>
            <p:nvPr/>
          </p:nvSpPr>
          <p:spPr bwMode="auto">
            <a:xfrm>
              <a:off x="4506913" y="3600450"/>
              <a:ext cx="762023"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DATABASE</a:t>
              </a:r>
              <a:endParaRPr lang="en-US" altLang="en-US" sz="2400" dirty="0"/>
            </a:p>
          </p:txBody>
        </p:sp>
        <p:sp>
          <p:nvSpPr>
            <p:cNvPr id="8369" name="Rectangle 163">
              <a:extLst>
                <a:ext uri="{FF2B5EF4-FFF2-40B4-BE49-F238E27FC236}">
                  <a16:creationId xmlns:a16="http://schemas.microsoft.com/office/drawing/2014/main" id="{33B12447-B76B-8FCB-AE67-1DE84CF31DB3}"/>
                </a:ext>
              </a:extLst>
            </p:cNvPr>
            <p:cNvSpPr>
              <a:spLocks noChangeArrowheads="1"/>
            </p:cNvSpPr>
            <p:nvPr/>
          </p:nvSpPr>
          <p:spPr bwMode="auto">
            <a:xfrm>
              <a:off x="5124450" y="2462214"/>
              <a:ext cx="472455"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LOCAL</a:t>
              </a:r>
              <a:endParaRPr lang="en-US" altLang="en-US" sz="2400" dirty="0"/>
            </a:p>
          </p:txBody>
        </p:sp>
        <p:sp>
          <p:nvSpPr>
            <p:cNvPr id="8370" name="Rectangle 164">
              <a:extLst>
                <a:ext uri="{FF2B5EF4-FFF2-40B4-BE49-F238E27FC236}">
                  <a16:creationId xmlns:a16="http://schemas.microsoft.com/office/drawing/2014/main" id="{428FFFA4-9E2C-207F-7822-6F2A66BF60B8}"/>
                </a:ext>
              </a:extLst>
            </p:cNvPr>
            <p:cNvSpPr>
              <a:spLocks noChangeArrowheads="1"/>
            </p:cNvSpPr>
            <p:nvPr/>
          </p:nvSpPr>
          <p:spPr bwMode="auto">
            <a:xfrm>
              <a:off x="5111750" y="2620963"/>
              <a:ext cx="472455" cy="1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b="1" dirty="0">
                  <a:solidFill>
                    <a:srgbClr val="000000"/>
                  </a:solidFill>
                </a:rPr>
                <a:t>DP/MIS</a:t>
              </a:r>
              <a:endParaRPr lang="en-US" altLang="en-US" sz="2400" dirty="0"/>
            </a:p>
          </p:txBody>
        </p:sp>
      </p:grpSp>
      <p:sp>
        <p:nvSpPr>
          <p:cNvPr id="8199" name="Rectangle 167">
            <a:extLst>
              <a:ext uri="{FF2B5EF4-FFF2-40B4-BE49-F238E27FC236}">
                <a16:creationId xmlns:a16="http://schemas.microsoft.com/office/drawing/2014/main" id="{A70671F1-9284-B3D7-031A-67A6D80D8E18}"/>
              </a:ext>
            </a:extLst>
          </p:cNvPr>
          <p:cNvSpPr>
            <a:spLocks noChangeArrowheads="1"/>
          </p:cNvSpPr>
          <p:nvPr/>
        </p:nvSpPr>
        <p:spPr bwMode="auto">
          <a:xfrm>
            <a:off x="1016003" y="1469074"/>
            <a:ext cx="708501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dirty="0">
                <a:solidFill>
                  <a:srgbClr val="000000"/>
                </a:solidFill>
              </a:rPr>
              <a:t>With Enterprise Integration, “Digital Twin” Plant Optimization, AI-based Logistics, and MRP systems, “high level” applications increasingly involve real-time data acquisition and regulatory control.</a:t>
            </a:r>
          </a:p>
        </p:txBody>
      </p:sp>
      <p:sp>
        <p:nvSpPr>
          <p:cNvPr id="8200" name="TextBox 7">
            <a:extLst>
              <a:ext uri="{FF2B5EF4-FFF2-40B4-BE49-F238E27FC236}">
                <a16:creationId xmlns:a16="http://schemas.microsoft.com/office/drawing/2014/main" id="{EE0A3B3B-080F-C812-59B9-19F4916E9CAA}"/>
              </a:ext>
            </a:extLst>
          </p:cNvPr>
          <p:cNvSpPr txBox="1">
            <a:spLocks noChangeArrowheads="1"/>
          </p:cNvSpPr>
          <p:nvPr/>
        </p:nvSpPr>
        <p:spPr bwMode="auto">
          <a:xfrm>
            <a:off x="9632946" y="5851323"/>
            <a:ext cx="72022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b="1" dirty="0"/>
              <a:t>ICS</a:t>
            </a:r>
          </a:p>
        </p:txBody>
      </p:sp>
      <p:sp>
        <p:nvSpPr>
          <p:cNvPr id="8201" name="Rectangle 166">
            <a:extLst>
              <a:ext uri="{FF2B5EF4-FFF2-40B4-BE49-F238E27FC236}">
                <a16:creationId xmlns:a16="http://schemas.microsoft.com/office/drawing/2014/main" id="{4948419A-7E1B-C16D-3B34-28D0AECF19FB}"/>
              </a:ext>
            </a:extLst>
          </p:cNvPr>
          <p:cNvSpPr>
            <a:spLocks noChangeArrowheads="1"/>
          </p:cNvSpPr>
          <p:nvPr/>
        </p:nvSpPr>
        <p:spPr bwMode="auto">
          <a:xfrm>
            <a:off x="944563" y="350839"/>
            <a:ext cx="93630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altLang="en-US" sz="2400" b="1" dirty="0">
                <a:solidFill>
                  <a:srgbClr val="000000"/>
                </a:solidFill>
              </a:rPr>
              <a:t>IT vs. OT in “INDUSTRY 4.0” PLANT ARCHITECTURES</a:t>
            </a:r>
          </a:p>
        </p:txBody>
      </p:sp>
      <p:sp>
        <p:nvSpPr>
          <p:cNvPr id="8203" name="TextBox 6">
            <a:extLst>
              <a:ext uri="{FF2B5EF4-FFF2-40B4-BE49-F238E27FC236}">
                <a16:creationId xmlns:a16="http://schemas.microsoft.com/office/drawing/2014/main" id="{DD17615A-9B44-3C4F-22C8-8FD6385E8ABF}"/>
              </a:ext>
            </a:extLst>
          </p:cNvPr>
          <p:cNvSpPr txBox="1">
            <a:spLocks noChangeArrowheads="1"/>
          </p:cNvSpPr>
          <p:nvPr/>
        </p:nvSpPr>
        <p:spPr bwMode="auto">
          <a:xfrm>
            <a:off x="10074533" y="2908179"/>
            <a:ext cx="5635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b="1" dirty="0"/>
              <a:t>IT</a:t>
            </a:r>
          </a:p>
        </p:txBody>
      </p:sp>
      <p:sp>
        <p:nvSpPr>
          <p:cNvPr id="6" name="TextBox 5">
            <a:extLst>
              <a:ext uri="{FF2B5EF4-FFF2-40B4-BE49-F238E27FC236}">
                <a16:creationId xmlns:a16="http://schemas.microsoft.com/office/drawing/2014/main" id="{0E9613F8-6D5C-5535-7880-36101FD9FAF2}"/>
              </a:ext>
            </a:extLst>
          </p:cNvPr>
          <p:cNvSpPr txBox="1"/>
          <p:nvPr/>
        </p:nvSpPr>
        <p:spPr>
          <a:xfrm>
            <a:off x="9363071" y="1919079"/>
            <a:ext cx="1784350" cy="646113"/>
          </a:xfrm>
          <a:prstGeom prst="rect">
            <a:avLst/>
          </a:prstGeom>
          <a:pattFill prst="pct5">
            <a:fgClr>
              <a:schemeClr val="accent3"/>
            </a:fgClr>
            <a:bgClr>
              <a:schemeClr val="bg1"/>
            </a:bgClr>
          </a:pattFill>
        </p:spPr>
        <p:txBody>
          <a:bodyPr>
            <a:spAutoFit/>
          </a:bodyPr>
          <a:lstStyle/>
          <a:p>
            <a:pPr algn="ctr" eaLnBrk="1" hangingPunct="1">
              <a:defRPr/>
            </a:pPr>
            <a:r>
              <a:rPr lang="en-US" b="1" dirty="0">
                <a:latin typeface="Arial" panose="020B0604020202020204" pitchFamily="34" charset="0"/>
                <a:cs typeface="Arial" panose="020B0604020202020204" pitchFamily="34" charset="0"/>
              </a:rPr>
              <a:t>Industry 4.0 IT vs. OT split</a:t>
            </a:r>
          </a:p>
        </p:txBody>
      </p:sp>
      <p:cxnSp>
        <p:nvCxnSpPr>
          <p:cNvPr id="179" name="Straight Connector 178">
            <a:extLst>
              <a:ext uri="{FF2B5EF4-FFF2-40B4-BE49-F238E27FC236}">
                <a16:creationId xmlns:a16="http://schemas.microsoft.com/office/drawing/2014/main" id="{B854E464-3989-64F3-00A9-DC705A1EAD4B}"/>
              </a:ext>
            </a:extLst>
          </p:cNvPr>
          <p:cNvCxnSpPr>
            <a:cxnSpLocks/>
          </p:cNvCxnSpPr>
          <p:nvPr/>
        </p:nvCxnSpPr>
        <p:spPr>
          <a:xfrm>
            <a:off x="9515467" y="4214603"/>
            <a:ext cx="1055693" cy="2281238"/>
          </a:xfrm>
          <a:prstGeom prst="line">
            <a:avLst/>
          </a:prstGeom>
          <a:ln w="254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C037864C-50EB-76E3-F2CA-154F23BB56B3}"/>
              </a:ext>
            </a:extLst>
          </p:cNvPr>
          <p:cNvCxnSpPr>
            <a:cxnSpLocks/>
            <a:endCxn id="4" idx="4"/>
          </p:cNvCxnSpPr>
          <p:nvPr/>
        </p:nvCxnSpPr>
        <p:spPr>
          <a:xfrm>
            <a:off x="9515466" y="3012867"/>
            <a:ext cx="1293818" cy="348773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8207" name="TextBox 11">
            <a:extLst>
              <a:ext uri="{FF2B5EF4-FFF2-40B4-BE49-F238E27FC236}">
                <a16:creationId xmlns:a16="http://schemas.microsoft.com/office/drawing/2014/main" id="{E6D5B322-0B23-5208-237C-C55D200F0DA7}"/>
              </a:ext>
            </a:extLst>
          </p:cNvPr>
          <p:cNvSpPr txBox="1">
            <a:spLocks noChangeArrowheads="1"/>
          </p:cNvSpPr>
          <p:nvPr/>
        </p:nvSpPr>
        <p:spPr bwMode="auto">
          <a:xfrm rot="4183501">
            <a:off x="9182377" y="4251653"/>
            <a:ext cx="137493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en-US" altLang="en-US" sz="2400" b="1" dirty="0"/>
              <a:t>New OT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a:extLst>
              <a:ext uri="{FF2B5EF4-FFF2-40B4-BE49-F238E27FC236}">
                <a16:creationId xmlns:a16="http://schemas.microsoft.com/office/drawing/2014/main" id="{AC3CB36A-A886-720C-64FA-839D33D1E5AB}"/>
              </a:ext>
            </a:extLst>
          </p:cNvPr>
          <p:cNvSpPr>
            <a:spLocks noChangeArrowheads="1"/>
          </p:cNvSpPr>
          <p:nvPr/>
        </p:nvSpPr>
        <p:spPr bwMode="auto">
          <a:xfrm>
            <a:off x="2532063" y="1343026"/>
            <a:ext cx="7524750" cy="471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spcAft>
                <a:spcPct val="50000"/>
              </a:spcAft>
            </a:pPr>
            <a:endParaRPr lang="en-US" altLang="en-US" sz="1800">
              <a:solidFill>
                <a:srgbClr val="000000"/>
              </a:solidFill>
            </a:endParaRPr>
          </a:p>
        </p:txBody>
      </p:sp>
      <p:sp>
        <p:nvSpPr>
          <p:cNvPr id="9221" name="Rectangle 4">
            <a:extLst>
              <a:ext uri="{FF2B5EF4-FFF2-40B4-BE49-F238E27FC236}">
                <a16:creationId xmlns:a16="http://schemas.microsoft.com/office/drawing/2014/main" id="{3FB2C4ED-6817-41BF-9644-5D6BABE6723B}"/>
              </a:ext>
            </a:extLst>
          </p:cNvPr>
          <p:cNvSpPr>
            <a:spLocks noChangeArrowheads="1"/>
          </p:cNvSpPr>
          <p:nvPr/>
        </p:nvSpPr>
        <p:spPr bwMode="auto">
          <a:xfrm>
            <a:off x="1000127" y="466725"/>
            <a:ext cx="920114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altLang="en-US" sz="2400" b="1" dirty="0">
                <a:solidFill>
                  <a:srgbClr val="000000"/>
                </a:solidFill>
              </a:rPr>
              <a:t>ENGINEERING ROLES in PLANT ARCHITECTURES</a:t>
            </a:r>
          </a:p>
        </p:txBody>
      </p:sp>
      <p:sp>
        <p:nvSpPr>
          <p:cNvPr id="9222" name="TextBox 6">
            <a:extLst>
              <a:ext uri="{FF2B5EF4-FFF2-40B4-BE49-F238E27FC236}">
                <a16:creationId xmlns:a16="http://schemas.microsoft.com/office/drawing/2014/main" id="{6D74FF89-099B-A332-DF77-622349ABC995}"/>
              </a:ext>
            </a:extLst>
          </p:cNvPr>
          <p:cNvSpPr txBox="1">
            <a:spLocks noChangeArrowheads="1"/>
          </p:cNvSpPr>
          <p:nvPr/>
        </p:nvSpPr>
        <p:spPr bwMode="auto">
          <a:xfrm>
            <a:off x="1000126" y="1349379"/>
            <a:ext cx="9929812" cy="4801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a:spcBef>
                <a:spcPct val="20000"/>
              </a:spcBef>
              <a:buChar char="–"/>
              <a:defRPr sz="2800">
                <a:solidFill>
                  <a:schemeClr val="tx1"/>
                </a:solidFill>
                <a:latin typeface="Arial" panose="020B0604020202020204" pitchFamily="34" charset="0"/>
              </a:defRPr>
            </a:lvl2pPr>
            <a:lvl3pPr>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285750" indent="-285750" eaLnBrk="1" hangingPunct="1">
              <a:spcBef>
                <a:spcPct val="0"/>
              </a:spcBef>
              <a:spcAft>
                <a:spcPct val="50000"/>
              </a:spcAft>
            </a:pPr>
            <a:r>
              <a:rPr lang="en-US" altLang="en-US" sz="1800" b="1" dirty="0">
                <a:solidFill>
                  <a:srgbClr val="000000"/>
                </a:solidFill>
              </a:rPr>
              <a:t>OT and IT applications exist at all levels of the Enterprise</a:t>
            </a:r>
            <a:r>
              <a:rPr lang="en-US" altLang="en-US" sz="1800" dirty="0">
                <a:solidFill>
                  <a:srgbClr val="000000"/>
                </a:solidFill>
              </a:rPr>
              <a:t>.  The Risks associated with each application determine what Skills are needed to mitigate those Risks to meet company standards.</a:t>
            </a:r>
          </a:p>
          <a:p>
            <a:pPr marL="285750" indent="-285750" eaLnBrk="1" hangingPunct="1">
              <a:spcBef>
                <a:spcPct val="0"/>
              </a:spcBef>
              <a:spcAft>
                <a:spcPct val="50000"/>
              </a:spcAft>
            </a:pPr>
            <a:r>
              <a:rPr lang="en-US" altLang="en-US" sz="1800" b="1" dirty="0">
                <a:solidFill>
                  <a:srgbClr val="000000"/>
                </a:solidFill>
              </a:rPr>
              <a:t>Required Engineering skills might include </a:t>
            </a:r>
            <a:r>
              <a:rPr lang="en-US" altLang="en-US" sz="1800" dirty="0">
                <a:solidFill>
                  <a:srgbClr val="000000"/>
                </a:solidFill>
              </a:rPr>
              <a:t>Control Engineers,  Industrial Network Engineers, Electrical Engineers, etc.</a:t>
            </a:r>
          </a:p>
          <a:p>
            <a:pPr marL="285750" indent="-285750" eaLnBrk="1" hangingPunct="1">
              <a:spcBef>
                <a:spcPct val="0"/>
              </a:spcBef>
              <a:spcAft>
                <a:spcPct val="50000"/>
              </a:spcAft>
            </a:pPr>
            <a:r>
              <a:rPr lang="en-US" altLang="en-US" sz="1800" b="1" dirty="0">
                <a:solidFill>
                  <a:srgbClr val="000000"/>
                </a:solidFill>
              </a:rPr>
              <a:t>Engineering skills may be needed where:</a:t>
            </a:r>
          </a:p>
          <a:p>
            <a:pPr lvl="1" eaLnBrk="1" hangingPunct="1">
              <a:spcBef>
                <a:spcPct val="0"/>
              </a:spcBef>
              <a:spcAft>
                <a:spcPct val="50000"/>
              </a:spcAft>
              <a:buNone/>
            </a:pPr>
            <a:r>
              <a:rPr lang="en-US" altLang="en-US" sz="1800" dirty="0">
                <a:solidFill>
                  <a:srgbClr val="000000"/>
                </a:solidFill>
              </a:rPr>
              <a:t>- Failures have severe consequences (at any level in the Enterprise Architecture.  For example,</a:t>
            </a:r>
          </a:p>
          <a:p>
            <a:pPr marL="1200150" lvl="2" indent="-285750" eaLnBrk="1" hangingPunct="1">
              <a:spcBef>
                <a:spcPct val="0"/>
              </a:spcBef>
              <a:spcAft>
                <a:spcPct val="50000"/>
              </a:spcAft>
              <a:buFont typeface="Wingdings" panose="05000000000000000000" pitchFamily="2" charset="2"/>
              <a:buChar char="§"/>
            </a:pPr>
            <a:r>
              <a:rPr lang="en-US" altLang="en-US" sz="1800" dirty="0">
                <a:solidFill>
                  <a:srgbClr val="000000"/>
                </a:solidFill>
              </a:rPr>
              <a:t> (OT) Control and optimization of reactors, compressors, or other hazardous equipment</a:t>
            </a:r>
          </a:p>
          <a:p>
            <a:pPr marL="1200150" lvl="2" indent="-285750" eaLnBrk="1" hangingPunct="1">
              <a:spcBef>
                <a:spcPct val="0"/>
              </a:spcBef>
              <a:spcAft>
                <a:spcPct val="50000"/>
              </a:spcAft>
              <a:buFont typeface="Wingdings" panose="05000000000000000000" pitchFamily="2" charset="2"/>
              <a:buChar char="§"/>
            </a:pPr>
            <a:r>
              <a:rPr lang="en-US" altLang="en-US" sz="1800" dirty="0">
                <a:solidFill>
                  <a:srgbClr val="000000"/>
                </a:solidFill>
              </a:rPr>
              <a:t> (IT) Continuous Environmental Monitoring Systems (CEMS) that may result in fines and/or plant shutdown.</a:t>
            </a:r>
          </a:p>
          <a:p>
            <a:pPr lvl="1" eaLnBrk="1" hangingPunct="1">
              <a:spcBef>
                <a:spcPct val="0"/>
              </a:spcBef>
              <a:spcAft>
                <a:spcPct val="50000"/>
              </a:spcAft>
              <a:buNone/>
            </a:pPr>
            <a:r>
              <a:rPr lang="en-US" altLang="en-US" sz="1800" dirty="0">
                <a:solidFill>
                  <a:srgbClr val="000000"/>
                </a:solidFill>
              </a:rPr>
              <a:t>- Special equipment and network design are required for hazardous areas (e.g., Industrial networks, firewalls, etc.).</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oter Placeholder 2">
            <a:extLst>
              <a:ext uri="{FF2B5EF4-FFF2-40B4-BE49-F238E27FC236}">
                <a16:creationId xmlns:a16="http://schemas.microsoft.com/office/drawing/2014/main" id="{EFB2BE8C-FF6C-947B-3456-1A62318B8285}"/>
              </a:ext>
            </a:extLst>
          </p:cNvPr>
          <p:cNvSpPr>
            <a:spLocks noGrp="1"/>
          </p:cNvSpPr>
          <p:nvPr>
            <p:ph type="ftr" sz="quarter" idx="11"/>
          </p:nvPr>
        </p:nvSpPr>
        <p:spPr bwMode="auto">
          <a:xfrm>
            <a:off x="3124200" y="6248400"/>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4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spcBef>
                <a:spcPct val="0"/>
              </a:spcBef>
              <a:buFontTx/>
              <a:buNone/>
            </a:pPr>
            <a:r>
              <a:rPr lang="en-US" altLang="en-US"/>
              <a:t>Page </a:t>
            </a:r>
            <a:fld id="{EB8863F0-8A72-4065-B5FE-201C85F17431}" type="slidenum">
              <a:rPr lang="en-US" altLang="en-US" smtClean="0"/>
              <a:pPr>
                <a:defRPr/>
              </a:pPr>
              <a:t>8</a:t>
            </a:fld>
            <a:endParaRPr lang="en-US" altLang="en-US" sz="1400"/>
          </a:p>
        </p:txBody>
      </p:sp>
      <p:sp>
        <p:nvSpPr>
          <p:cNvPr id="10243" name="Rectangle 2">
            <a:extLst>
              <a:ext uri="{FF2B5EF4-FFF2-40B4-BE49-F238E27FC236}">
                <a16:creationId xmlns:a16="http://schemas.microsoft.com/office/drawing/2014/main" id="{4F9652F7-6E51-1F06-C0AF-0B6DEA9E60ED}"/>
              </a:ext>
            </a:extLst>
          </p:cNvPr>
          <p:cNvSpPr>
            <a:spLocks noChangeArrowheads="1"/>
          </p:cNvSpPr>
          <p:nvPr/>
        </p:nvSpPr>
        <p:spPr bwMode="auto">
          <a:xfrm>
            <a:off x="2532063" y="1343026"/>
            <a:ext cx="7524750" cy="471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spcAft>
                <a:spcPct val="50000"/>
              </a:spcAft>
            </a:pPr>
            <a:endParaRPr lang="en-US" altLang="en-US" sz="1800">
              <a:solidFill>
                <a:srgbClr val="000000"/>
              </a:solidFill>
            </a:endParaRPr>
          </a:p>
        </p:txBody>
      </p:sp>
      <p:sp>
        <p:nvSpPr>
          <p:cNvPr id="10245" name="Rectangle 4">
            <a:extLst>
              <a:ext uri="{FF2B5EF4-FFF2-40B4-BE49-F238E27FC236}">
                <a16:creationId xmlns:a16="http://schemas.microsoft.com/office/drawing/2014/main" id="{CF040DDD-8A84-0857-47B9-E29225039C4D}"/>
              </a:ext>
            </a:extLst>
          </p:cNvPr>
          <p:cNvSpPr>
            <a:spLocks noChangeArrowheads="1"/>
          </p:cNvSpPr>
          <p:nvPr/>
        </p:nvSpPr>
        <p:spPr bwMode="auto">
          <a:xfrm>
            <a:off x="2532064" y="466725"/>
            <a:ext cx="73739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altLang="en-US" sz="2400" b="1" dirty="0">
                <a:solidFill>
                  <a:srgbClr val="000000"/>
                </a:solidFill>
              </a:rPr>
              <a:t>IT ROLES in PLANT ARCHITECTURES</a:t>
            </a:r>
          </a:p>
        </p:txBody>
      </p:sp>
      <p:sp>
        <p:nvSpPr>
          <p:cNvPr id="10246" name="TextBox 6">
            <a:extLst>
              <a:ext uri="{FF2B5EF4-FFF2-40B4-BE49-F238E27FC236}">
                <a16:creationId xmlns:a16="http://schemas.microsoft.com/office/drawing/2014/main" id="{D589DB7B-CD06-F2D7-B30C-CBACD141E41B}"/>
              </a:ext>
            </a:extLst>
          </p:cNvPr>
          <p:cNvSpPr txBox="1">
            <a:spLocks noChangeArrowheads="1"/>
          </p:cNvSpPr>
          <p:nvPr/>
        </p:nvSpPr>
        <p:spPr bwMode="auto">
          <a:xfrm>
            <a:off x="914401" y="1604964"/>
            <a:ext cx="9958386" cy="4108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285750" indent="-285750" eaLnBrk="1" hangingPunct="1">
              <a:spcBef>
                <a:spcPct val="0"/>
              </a:spcBef>
              <a:spcAft>
                <a:spcPct val="50000"/>
              </a:spcAft>
            </a:pPr>
            <a:r>
              <a:rPr lang="en-US" altLang="en-US" sz="1800" dirty="0">
                <a:solidFill>
                  <a:srgbClr val="000000"/>
                </a:solidFill>
              </a:rPr>
              <a:t>IT skills may be the best alternative to manage projects in plant areas such as warehouses, administration areas, research laboratories, computer centers, etc.</a:t>
            </a:r>
            <a:br>
              <a:rPr lang="en-US" altLang="en-US" sz="1800" dirty="0">
                <a:solidFill>
                  <a:srgbClr val="000000"/>
                </a:solidFill>
              </a:rPr>
            </a:br>
            <a:endParaRPr lang="en-US" altLang="en-US" sz="1800" dirty="0">
              <a:solidFill>
                <a:srgbClr val="000000"/>
              </a:solidFill>
            </a:endParaRPr>
          </a:p>
          <a:p>
            <a:pPr marL="285750" indent="-285750" eaLnBrk="1" hangingPunct="1">
              <a:spcBef>
                <a:spcPct val="0"/>
              </a:spcBef>
              <a:spcAft>
                <a:spcPct val="50000"/>
              </a:spcAft>
            </a:pPr>
            <a:r>
              <a:rPr lang="en-US" altLang="en-US" sz="1800" dirty="0">
                <a:solidFill>
                  <a:srgbClr val="000000"/>
                </a:solidFill>
              </a:rPr>
              <a:t> These IT skills might include specialists in Database Design and Operation, Commercial Networks, Data Security, etc.</a:t>
            </a:r>
            <a:br>
              <a:rPr lang="en-US" altLang="en-US" sz="1800" dirty="0">
                <a:solidFill>
                  <a:srgbClr val="000000"/>
                </a:solidFill>
              </a:rPr>
            </a:br>
            <a:endParaRPr lang="en-US" altLang="en-US" sz="1800" dirty="0">
              <a:solidFill>
                <a:srgbClr val="000000"/>
              </a:solidFill>
            </a:endParaRPr>
          </a:p>
          <a:p>
            <a:pPr marL="285750" indent="-285750" eaLnBrk="1" hangingPunct="1">
              <a:spcBef>
                <a:spcPct val="0"/>
              </a:spcBef>
              <a:spcAft>
                <a:spcPct val="50000"/>
              </a:spcAft>
            </a:pPr>
            <a:r>
              <a:rPr lang="en-US" altLang="en-US" sz="1800" dirty="0">
                <a:solidFill>
                  <a:srgbClr val="000000"/>
                </a:solidFill>
              </a:rPr>
              <a:t>IT or Commercial Telecom experts may be requested by Control Engineers to participate in the design and configuration of traditional Ethernet or cellular networks that form part of Industrial networks (e.g. Process Data Historians or cellular steam trap monitoring).  This is usually done through specifications written by IT and implemented by Control Systems.</a:t>
            </a:r>
            <a:br>
              <a:rPr lang="en-US" altLang="en-US" sz="1800" dirty="0">
                <a:solidFill>
                  <a:srgbClr val="000000"/>
                </a:solidFill>
              </a:rPr>
            </a:br>
            <a:endParaRPr lang="en-US" altLang="en-US" sz="1800" dirty="0">
              <a:solidFill>
                <a:srgbClr val="000000"/>
              </a:solidFill>
            </a:endParaRPr>
          </a:p>
          <a:p>
            <a:pPr marL="285750" indent="-285750" eaLnBrk="1" hangingPunct="1">
              <a:spcBef>
                <a:spcPct val="0"/>
              </a:spcBef>
              <a:spcAft>
                <a:spcPct val="50000"/>
              </a:spcAft>
            </a:pPr>
            <a:r>
              <a:rPr lang="en-US" altLang="en-US" sz="1800" dirty="0">
                <a:solidFill>
                  <a:srgbClr val="000000"/>
                </a:solidFill>
              </a:rPr>
              <a:t>Similarly, Control System Engineers may be requested to participate in the design of IT systems installed in hazardous industrial areas.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B3C6F-28C4-14C2-330D-4CD3BF15BFCE}"/>
            </a:ext>
          </a:extLst>
        </p:cNvPr>
        <p:cNvGrpSpPr/>
        <p:nvPr/>
      </p:nvGrpSpPr>
      <p:grpSpPr>
        <a:xfrm>
          <a:off x="0" y="0"/>
          <a:ext cx="0" cy="0"/>
          <a:chOff x="0" y="0"/>
          <a:chExt cx="0" cy="0"/>
        </a:xfrm>
      </p:grpSpPr>
      <p:sp>
        <p:nvSpPr>
          <p:cNvPr id="10243" name="Rectangle 2">
            <a:extLst>
              <a:ext uri="{FF2B5EF4-FFF2-40B4-BE49-F238E27FC236}">
                <a16:creationId xmlns:a16="http://schemas.microsoft.com/office/drawing/2014/main" id="{78D63C9F-F135-D346-F64A-FC8A21EB786A}"/>
              </a:ext>
            </a:extLst>
          </p:cNvPr>
          <p:cNvSpPr>
            <a:spLocks noChangeArrowheads="1"/>
          </p:cNvSpPr>
          <p:nvPr/>
        </p:nvSpPr>
        <p:spPr bwMode="auto">
          <a:xfrm>
            <a:off x="2532063" y="1343026"/>
            <a:ext cx="7524750" cy="471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spcAft>
                <a:spcPct val="50000"/>
              </a:spcAft>
            </a:pPr>
            <a:endParaRPr lang="en-US" altLang="en-US" sz="1800">
              <a:solidFill>
                <a:srgbClr val="000000"/>
              </a:solidFill>
            </a:endParaRPr>
          </a:p>
        </p:txBody>
      </p:sp>
      <p:sp>
        <p:nvSpPr>
          <p:cNvPr id="10245" name="Rectangle 4">
            <a:extLst>
              <a:ext uri="{FF2B5EF4-FFF2-40B4-BE49-F238E27FC236}">
                <a16:creationId xmlns:a16="http://schemas.microsoft.com/office/drawing/2014/main" id="{E26CA91E-92E6-BD10-2771-BFEE56234A6B}"/>
              </a:ext>
            </a:extLst>
          </p:cNvPr>
          <p:cNvSpPr>
            <a:spLocks noChangeArrowheads="1"/>
          </p:cNvSpPr>
          <p:nvPr/>
        </p:nvSpPr>
        <p:spPr bwMode="auto">
          <a:xfrm>
            <a:off x="1014413" y="351027"/>
            <a:ext cx="9201149"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altLang="en-US" sz="2400" b="1" dirty="0">
                <a:solidFill>
                  <a:srgbClr val="000000"/>
                </a:solidFill>
              </a:rPr>
              <a:t>COMBINED IT AND CONTROL SYSTEM ROLES in </a:t>
            </a:r>
            <a:br>
              <a:rPr lang="en-US" altLang="en-US" sz="2400" b="1" dirty="0">
                <a:solidFill>
                  <a:srgbClr val="000000"/>
                </a:solidFill>
              </a:rPr>
            </a:br>
            <a:r>
              <a:rPr lang="en-US" altLang="en-US" sz="2400" b="1" dirty="0">
                <a:solidFill>
                  <a:srgbClr val="000000"/>
                </a:solidFill>
              </a:rPr>
              <a:t>PLANT ARCHITECTURES</a:t>
            </a:r>
          </a:p>
        </p:txBody>
      </p:sp>
      <p:sp>
        <p:nvSpPr>
          <p:cNvPr id="10246" name="TextBox 6">
            <a:extLst>
              <a:ext uri="{FF2B5EF4-FFF2-40B4-BE49-F238E27FC236}">
                <a16:creationId xmlns:a16="http://schemas.microsoft.com/office/drawing/2014/main" id="{815DFB24-C0AA-A9F4-D40F-19026443B741}"/>
              </a:ext>
            </a:extLst>
          </p:cNvPr>
          <p:cNvSpPr txBox="1">
            <a:spLocks noChangeArrowheads="1"/>
          </p:cNvSpPr>
          <p:nvPr/>
        </p:nvSpPr>
        <p:spPr bwMode="auto">
          <a:xfrm>
            <a:off x="1014413" y="1507555"/>
            <a:ext cx="9944099" cy="4385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285750" indent="-285750">
              <a:spcBef>
                <a:spcPct val="0"/>
              </a:spcBef>
              <a:spcAft>
                <a:spcPct val="50000"/>
              </a:spcAft>
            </a:pPr>
            <a:r>
              <a:rPr lang="en-US" altLang="en-US" sz="1800" dirty="0">
                <a:solidFill>
                  <a:srgbClr val="000000"/>
                </a:solidFill>
              </a:rPr>
              <a:t>Some large or particularly complex plant systems or applications may require ongoing participation of both Control Systems and IT experts.  Even larger facilities may require both IT and Control Systems teams.</a:t>
            </a:r>
            <a:br>
              <a:rPr lang="en-US" altLang="en-US" sz="1800" dirty="0">
                <a:solidFill>
                  <a:srgbClr val="000000"/>
                </a:solidFill>
              </a:rPr>
            </a:br>
            <a:endParaRPr lang="en-US" altLang="en-US" sz="1800" dirty="0">
              <a:solidFill>
                <a:srgbClr val="000000"/>
              </a:solidFill>
            </a:endParaRPr>
          </a:p>
          <a:p>
            <a:pPr marL="285750" indent="-285750">
              <a:spcBef>
                <a:spcPct val="0"/>
              </a:spcBef>
              <a:spcAft>
                <a:spcPct val="50000"/>
              </a:spcAft>
            </a:pPr>
            <a:r>
              <a:rPr lang="en-US" altLang="en-US" sz="1800" dirty="0">
                <a:solidFill>
                  <a:srgbClr val="000000"/>
                </a:solidFill>
              </a:rPr>
              <a:t> In these cases, Project Management or Plant Management will determine which discipline will lead the work.  If two individuals or teams are responsible, then no one is responsible.</a:t>
            </a:r>
            <a:br>
              <a:rPr lang="en-US" altLang="en-US" sz="1800" dirty="0">
                <a:solidFill>
                  <a:srgbClr val="000000"/>
                </a:solidFill>
              </a:rPr>
            </a:br>
            <a:endParaRPr lang="en-US" altLang="en-US" sz="1800" dirty="0">
              <a:solidFill>
                <a:srgbClr val="000000"/>
              </a:solidFill>
            </a:endParaRPr>
          </a:p>
          <a:p>
            <a:pPr marL="285750" indent="-285750">
              <a:spcBef>
                <a:spcPct val="0"/>
              </a:spcBef>
              <a:spcAft>
                <a:spcPct val="50000"/>
              </a:spcAft>
            </a:pPr>
            <a:r>
              <a:rPr lang="en-US" altLang="en-US" sz="1800" dirty="0">
                <a:solidFill>
                  <a:srgbClr val="000000"/>
                </a:solidFill>
              </a:rPr>
              <a:t>Industrial Telecom experts may be requested by Control Engineers to participate in the design and configuration of traditional Ethernet or cellular networks that form part of Industrial networks (e.g. Process Data Historians or cellular steam trap monitoring).  This is usually done through specifications written by IT and implemented by Control Systems.</a:t>
            </a:r>
            <a:br>
              <a:rPr lang="en-US" altLang="en-US" sz="1800" dirty="0">
                <a:solidFill>
                  <a:srgbClr val="000000"/>
                </a:solidFill>
              </a:rPr>
            </a:br>
            <a:endParaRPr lang="en-US" altLang="en-US" sz="1800" dirty="0">
              <a:solidFill>
                <a:srgbClr val="000000"/>
              </a:solidFill>
            </a:endParaRPr>
          </a:p>
          <a:p>
            <a:pPr marL="285750" indent="-285750">
              <a:spcBef>
                <a:spcPct val="0"/>
              </a:spcBef>
              <a:spcAft>
                <a:spcPct val="50000"/>
              </a:spcAft>
            </a:pPr>
            <a:r>
              <a:rPr lang="en-US" altLang="en-US" sz="1800" dirty="0">
                <a:solidFill>
                  <a:srgbClr val="000000"/>
                </a:solidFill>
              </a:rPr>
              <a:t>Similarly, Control System Engineers may be requested to participate in the design of IT systems installed in hazardous industrial areas. </a:t>
            </a:r>
          </a:p>
        </p:txBody>
      </p:sp>
    </p:spTree>
    <p:extLst>
      <p:ext uri="{BB962C8B-B14F-4D97-AF65-F5344CB8AC3E}">
        <p14:creationId xmlns:p14="http://schemas.microsoft.com/office/powerpoint/2010/main" val="330165130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ISPRING_SLIDE_INDENT_LEVEL" val="0"/>
  <p:tag name="ISPRING_PRESENTER_ID" val="{D305227C-98B0-4AB0-B5E1-D25CE20F7A3B}"/>
  <p:tag name="ISPRING_CUSTOM_TIMING_USED" val="0"/>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MAC_Blue">
  <a:themeElements>
    <a:clrScheme name="OMAC_Blu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2">
      <a:majorFont>
        <a:latin typeface="Montserrat"/>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lnDef>
  </a:objectDefaults>
  <a:extraClrSchemeLst>
    <a:extraClrScheme>
      <a:clrScheme name="OMAC_Blu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MAC_Blu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MAC_Blu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MAC_Blu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MAC_Blu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MAC_Blu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MAC_Blu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MAC_Blu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MAC_Blu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MAC_Blu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MAC_Blu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MAC_Blu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5070</TotalTime>
  <Words>2986</Words>
  <Application>Microsoft Office PowerPoint</Application>
  <PresentationFormat>Widescreen</PresentationFormat>
  <Paragraphs>501</Paragraphs>
  <Slides>15</Slides>
  <Notes>15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15</vt:i4>
      </vt:variant>
    </vt:vector>
  </HeadingPairs>
  <TitlesOfParts>
    <vt:vector size="23" baseType="lpstr">
      <vt:lpstr>Abadi</vt:lpstr>
      <vt:lpstr>Aptos</vt:lpstr>
      <vt:lpstr>Arial</vt:lpstr>
      <vt:lpstr>Arial Black</vt:lpstr>
      <vt:lpstr>Century Gothic</vt:lpstr>
      <vt:lpstr>Wingdings</vt:lpstr>
      <vt:lpstr>OMAC_Blue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Gary Rathwell</dc:creator>
  <cp:lastModifiedBy>Gary Rathwell</cp:lastModifiedBy>
  <cp:revision>35</cp:revision>
  <cp:lastPrinted>2026-01-21T22:55:34Z</cp:lastPrinted>
  <dcterms:created xsi:type="dcterms:W3CDTF">2024-08-05T20:06:21Z</dcterms:created>
  <dcterms:modified xsi:type="dcterms:W3CDTF">2026-08-05T01:58:01Z</dcterms:modified>
</cp:coreProperties>
</file>