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ppt/tags/tag18.xml" ContentType="application/vnd.openxmlformats-officedocument.presentationml.tags+xml"/>
  <Override PartName="/ppt/notesSlides/notesSlide12.xml" ContentType="application/vnd.openxmlformats-officedocument.presentationml.notesSlide+xml"/>
  <Override PartName="/ppt/tags/tag19.xml" ContentType="application/vnd.openxmlformats-officedocument.presentationml.tags+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421" r:id="rId2"/>
    <p:sldId id="450" r:id="rId3"/>
    <p:sldId id="446" r:id="rId4"/>
    <p:sldId id="424" r:id="rId5"/>
    <p:sldId id="447" r:id="rId6"/>
    <p:sldId id="448" r:id="rId7"/>
    <p:sldId id="382" r:id="rId8"/>
    <p:sldId id="386" r:id="rId9"/>
    <p:sldId id="433" r:id="rId10"/>
    <p:sldId id="434" r:id="rId11"/>
    <p:sldId id="427" r:id="rId12"/>
    <p:sldId id="451" r:id="rId13"/>
    <p:sldId id="428" r:id="rId14"/>
    <p:sldId id="388" r:id="rId1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EBE"/>
    <a:srgbClr val="BBE0E3"/>
    <a:srgbClr val="FE9B03"/>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5960" autoAdjust="0"/>
  </p:normalViewPr>
  <p:slideViewPr>
    <p:cSldViewPr snapToGrid="0">
      <p:cViewPr varScale="1">
        <p:scale>
          <a:sx n="54" d="100"/>
          <a:sy n="54" d="100"/>
        </p:scale>
        <p:origin x="1434" y="276"/>
      </p:cViewPr>
      <p:guideLst/>
    </p:cSldViewPr>
  </p:slideViewPr>
  <p:notesTextViewPr>
    <p:cViewPr>
      <p:scale>
        <a:sx n="1" d="1"/>
        <a:sy n="1" d="1"/>
      </p:scale>
      <p:origin x="0" y="0"/>
    </p:cViewPr>
  </p:notesTextViewPr>
  <p:notesViewPr>
    <p:cSldViewPr snapToGrid="0">
      <p:cViewPr varScale="1">
        <p:scale>
          <a:sx n="60" d="100"/>
          <a:sy n="60" d="100"/>
        </p:scale>
        <p:origin x="186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6-30T22:45:43.048"/>
    </inkml:context>
    <inkml:brush xml:id="br0">
      <inkml:brushProperty name="width" value="0.05" units="cm"/>
      <inkml:brushProperty name="height" value="0.05" units="cm"/>
      <inkml:brushProperty name="color" value="#CC0066"/>
    </inkml:brush>
  </inkml:definitions>
  <inkml:trace contextRef="#ctx0" brushRef="#br0">4 0 11179,'2'0'-1506,"13"0"-992,-5 0-1090,-10 0 2820,0 0 511,-6 0-127,-19 0-545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1T02:58:43.242"/>
    </inkml:context>
    <inkml:brush xml:id="br0">
      <inkml:brushProperty name="width" value="0.05" units="cm"/>
      <inkml:brushProperty name="height" value="0.05" units="cm"/>
      <inkml:brushProperty name="color" value="#CC0066"/>
    </inkml:brush>
  </inkml:definitions>
  <inkml:trace contextRef="#ctx0" brushRef="#br0">1 0 5958,'0'4'-2531,"0"0"-704,0 3 3043,0-1 192</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1T02:58:46.963"/>
    </inkml:context>
    <inkml:brush xml:id="br0">
      <inkml:brushProperty name="width" value="0.05" units="cm"/>
      <inkml:brushProperty name="height" value="0.05" units="cm"/>
      <inkml:brushProperty name="color" value="#CC0066"/>
    </inkml:brush>
  </inkml:definitions>
  <inkml:trace contextRef="#ctx0" brushRef="#br0">1 0 4901,'0'0'160,"0"0"-1057,0 0 801,0 0 608,0 0-287,0 0-257,0 0 32,0 8-65,4-5 1,0-3-416,4 0-961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1T06:31:50.902"/>
    </inkml:context>
    <inkml:brush xml:id="br0">
      <inkml:brushProperty name="width" value="0.05" units="cm"/>
      <inkml:brushProperty name="height" value="0.05" units="cm"/>
      <inkml:brushProperty name="color" value="#CC0066"/>
    </inkml:brush>
  </inkml:definitions>
  <inkml:trace contextRef="#ctx0" brushRef="#br0">1 21 3491,'4'-10'-32,"-4"3"-32,0 3 128,4 4 128,-4 0-31,0 0-129,0 0-32,0 0-32,0 0-449,11 0-2049</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1T06:32:30.129"/>
    </inkml:context>
    <inkml:brush xml:id="br0">
      <inkml:brushProperty name="width" value="0.05" units="cm"/>
      <inkml:brushProperty name="height" value="0.05" units="cm"/>
      <inkml:brushProperty name="color" value="#CC0066"/>
    </inkml:brush>
  </inkml:definitions>
  <inkml:trace contextRef="#ctx0" brushRef="#br0">1 1 3780,'0'0'-2819</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1T06:32:33.767"/>
    </inkml:context>
    <inkml:brush xml:id="br0">
      <inkml:brushProperty name="width" value="0.05" units="cm"/>
      <inkml:brushProperty name="height" value="0.05" units="cm"/>
      <inkml:brushProperty name="color" value="#CC0066"/>
    </inkml:brush>
  </inkml:definitions>
  <inkml:trace contextRef="#ctx0" brushRef="#br0">0 1 5125,'12'0'-481,"-4"0"-768,-8 0 1217,0 0 128,0 0-96,0 0-64,0 4-1057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10/11/2025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dirty="0">
                <a:latin typeface="Arial" panose="020B0604020202020204" pitchFamily="34" charset="0"/>
                <a:cs typeface="Arial" panose="020B0604020202020204" pitchFamily="34" charset="0"/>
              </a:rPr>
              <a:t>This MLM describes the standards and the </a:t>
            </a:r>
            <a:r>
              <a:rPr lang="en-US">
                <a:latin typeface="Arial" panose="020B0604020202020204" pitchFamily="34" charset="0"/>
                <a:cs typeface="Arial" panose="020B0604020202020204" pitchFamily="34" charset="0"/>
              </a:rPr>
              <a:t>work processes </a:t>
            </a:r>
            <a:r>
              <a:rPr lang="en-US" dirty="0">
                <a:latin typeface="Arial" panose="020B0604020202020204" pitchFamily="34" charset="0"/>
                <a:cs typeface="Arial" panose="020B0604020202020204" pitchFamily="34" charset="0"/>
              </a:rPr>
              <a:t>involved in the creation of Cybersecurity Programs for Automation and Control Systems (</a:t>
            </a:r>
            <a:r>
              <a:rPr lang="en-US">
                <a:latin typeface="Arial" panose="020B0604020202020204" pitchFamily="34" charset="0"/>
                <a:cs typeface="Arial" panose="020B0604020202020204" pitchFamily="34" charset="0"/>
              </a:rPr>
              <a:t>ACS) </a:t>
            </a:r>
            <a:r>
              <a:rPr lang="en-US" dirty="0">
                <a:latin typeface="Arial" panose="020B0604020202020204" pitchFamily="34" charset="0"/>
                <a:cs typeface="Arial" panose="020B0604020202020204" pitchFamily="34" charset="0"/>
              </a:rPr>
              <a:t>and Information Technology (IT).  </a:t>
            </a:r>
          </a:p>
          <a:p>
            <a:r>
              <a:rPr lang="en-US" dirty="0">
                <a:latin typeface="Arial" panose="020B0604020202020204" pitchFamily="34" charset="0"/>
                <a:cs typeface="Arial" panose="020B0604020202020204" pitchFamily="34" charset="0"/>
              </a:rPr>
              <a:t> </a:t>
            </a:r>
          </a:p>
          <a:p>
            <a:pPr lvl="0">
              <a:buNone/>
              <a:defRPr/>
            </a:pPr>
            <a:r>
              <a:rPr lang="en-US" dirty="0">
                <a:latin typeface="Arial" panose="020B0604020202020204" pitchFamily="34" charset="0"/>
                <a:cs typeface="Arial" panose="020B0604020202020204" pitchFamily="34" charset="0"/>
              </a:rPr>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
        <p:nvSpPr>
          <p:cNvPr id="2" name="Slide Number Placeholder 3">
            <a:extLst>
              <a:ext uri="{FF2B5EF4-FFF2-40B4-BE49-F238E27FC236}">
                <a16:creationId xmlns:a16="http://schemas.microsoft.com/office/drawing/2014/main" id="{78FBCBE1-DC83-7572-4951-27DE1B2E96F7}"/>
              </a:ext>
            </a:extLst>
          </p:cNvPr>
          <p:cNvSpPr>
            <a:spLocks noGrp="1"/>
          </p:cNvSpPr>
          <p:nvPr>
            <p:ph type="sldNum" sz="quarter" idx="5"/>
          </p:nvPr>
        </p:nvSpPr>
        <p:spPr>
          <a:xfrm>
            <a:off x="3980748" y="8947150"/>
            <a:ext cx="3169920" cy="481726"/>
          </a:xfrm>
        </p:spPr>
        <p:txBody>
          <a:bodyPr/>
          <a:lstStyle/>
          <a:p>
            <a:pPr defTabSz="966612">
              <a:defRPr/>
            </a:pPr>
            <a:fld id="{938E238B-0027-441C-B6C6-5C79594C47B5}" type="slidenum">
              <a:rPr lang="en-US">
                <a:solidFill>
                  <a:prstClr val="black"/>
                </a:solidFill>
                <a:latin typeface="Calibri"/>
              </a:rPr>
              <a:pPr defTabSz="966612">
                <a:defRPr/>
              </a:pPr>
              <a:t>1</a:t>
            </a:fld>
            <a:endParaRPr lang="en-US" dirty="0">
              <a:solidFill>
                <a:prstClr val="black"/>
              </a:solidFill>
              <a:latin typeface="Calibri"/>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8813" y="649288"/>
            <a:ext cx="5759450" cy="3240087"/>
          </a:xfrm>
        </p:spPr>
      </p:sp>
      <p:sp>
        <p:nvSpPr>
          <p:cNvPr id="3" name="Notes Placeholder 2"/>
          <p:cNvSpPr>
            <a:spLocks noGrp="1"/>
          </p:cNvSpPr>
          <p:nvPr>
            <p:ph type="body" idx="1"/>
          </p:nvPr>
        </p:nvSpPr>
        <p:spPr>
          <a:xfrm>
            <a:off x="658813" y="4107010"/>
            <a:ext cx="5759450" cy="4599105"/>
          </a:xfrm>
        </p:spPr>
        <p:txBody>
          <a:bodyPr/>
          <a:lstStyle/>
          <a:p>
            <a:pPr>
              <a:buNone/>
            </a:pPr>
            <a:r>
              <a:rPr lang="en-US" sz="1100" dirty="0"/>
              <a:t>Although IEC/ISA 62443 and ISO 27000 are the two most important cybersecurity standards, other standards may also influence the Corporate Cybersecurity Program.  These include other ACS Standards such as:</a:t>
            </a:r>
          </a:p>
          <a:p>
            <a:pPr marL="176108" indent="-176108"/>
            <a:r>
              <a:rPr lang="en-US" sz="1100" dirty="0"/>
              <a:t>ISA84  -   Safety Instrumented Systems to reduce risks such as fire and explosions</a:t>
            </a:r>
          </a:p>
          <a:p>
            <a:pPr marL="176108" indent="-176108"/>
            <a:r>
              <a:rPr lang="en-US" sz="1100" dirty="0"/>
              <a:t>ISA108 – Intelligent Device Management for plant equipment, such as software-configured instrumentation</a:t>
            </a:r>
          </a:p>
          <a:p>
            <a:pPr marL="176108" indent="-176108"/>
            <a:r>
              <a:rPr lang="en-US" sz="1100" dirty="0"/>
              <a:t>ISA95  –  Enterprise Integration, including transfer of information between plant instrumentation and corporate information systems.</a:t>
            </a:r>
          </a:p>
          <a:p>
            <a:pPr marL="176108" indent="-176108"/>
            <a:r>
              <a:rPr lang="en-US" sz="1100" dirty="0"/>
              <a:t>ISA100 – Industrial Local Area Network design, configuration, and operation.</a:t>
            </a:r>
          </a:p>
          <a:p>
            <a:pPr>
              <a:buNone/>
            </a:pPr>
            <a:r>
              <a:rPr lang="en-US" sz="1100" dirty="0"/>
              <a:t>These standards are coordinated within ISA to improve the cybersecurity of ACS devices and networks</a:t>
            </a:r>
          </a:p>
          <a:p>
            <a:pPr>
              <a:buNone/>
            </a:pPr>
            <a:endParaRPr lang="en-US" sz="1100" dirty="0"/>
          </a:p>
          <a:p>
            <a:pPr>
              <a:buNone/>
            </a:pPr>
            <a:r>
              <a:rPr lang="en-US" sz="1100" dirty="0"/>
              <a:t>Other Standards may have an influence on ACS cybersecurity, such as </a:t>
            </a:r>
          </a:p>
          <a:p>
            <a:pPr marL="176108" indent="-176108">
              <a:buFont typeface="Arial" panose="020B0604020202020204" pitchFamily="34" charset="0"/>
              <a:buChar char="•"/>
            </a:pPr>
            <a:r>
              <a:rPr lang="en-US" sz="1100" dirty="0"/>
              <a:t>NIST</a:t>
            </a:r>
          </a:p>
          <a:p>
            <a:pPr marL="176108" indent="-176108">
              <a:buFont typeface="Arial" panose="020B0604020202020204" pitchFamily="34" charset="0"/>
              <a:buChar char="•"/>
            </a:pPr>
            <a:r>
              <a:rPr lang="en-US" sz="1100" dirty="0"/>
              <a:t>NAMUR</a:t>
            </a:r>
          </a:p>
          <a:p>
            <a:pPr>
              <a:buNone/>
            </a:pPr>
            <a:r>
              <a:rPr lang="en-US" sz="1100" dirty="0"/>
              <a:t>However, if they are required, the integration of these standards must be coordinated with requirements of IEC/ISA 62443.</a:t>
            </a:r>
          </a:p>
          <a:p>
            <a:pPr>
              <a:buNone/>
            </a:pPr>
            <a:endParaRPr lang="en-US" sz="1100" dirty="0"/>
          </a:p>
          <a:p>
            <a:pPr>
              <a:buNone/>
            </a:pPr>
            <a:r>
              <a:rPr lang="en-US" sz="1100" dirty="0"/>
              <a:t>Similarly, other IT Cybersecurity Standards may influence the Corporate IT Cybersecurity Program.  However, most companies already have a Corporate IT Cybersecurity Program so development of this will not be examined further in this MLM.</a:t>
            </a:r>
          </a:p>
          <a:p>
            <a:pPr>
              <a:buNone/>
            </a:pPr>
            <a:endParaRPr lang="en-US" dirty="0"/>
          </a:p>
        </p:txBody>
      </p:sp>
      <p:sp>
        <p:nvSpPr>
          <p:cNvPr id="4" name="Slide Number Placeholder 3">
            <a:extLst>
              <a:ext uri="{FF2B5EF4-FFF2-40B4-BE49-F238E27FC236}">
                <a16:creationId xmlns:a16="http://schemas.microsoft.com/office/drawing/2014/main" id="{FD54A88C-AA44-E82C-8D1A-DB121DF74753}"/>
              </a:ext>
            </a:extLst>
          </p:cNvPr>
          <p:cNvSpPr>
            <a:spLocks noGrp="1"/>
          </p:cNvSpPr>
          <p:nvPr>
            <p:ph type="sldNum" sz="quarter" idx="5"/>
          </p:nvPr>
        </p:nvSpPr>
        <p:spPr>
          <a:xfrm>
            <a:off x="3665116" y="8706115"/>
            <a:ext cx="3169920" cy="481726"/>
          </a:xfrm>
        </p:spPr>
        <p:txBody>
          <a:bodyPr/>
          <a:lstStyle/>
          <a:p>
            <a:pPr defTabSz="966612">
              <a:defRPr/>
            </a:pPr>
            <a:fld id="{938E238B-0027-441C-B6C6-5C79594C47B5}" type="slidenum">
              <a:rPr lang="en-US">
                <a:solidFill>
                  <a:prstClr val="black"/>
                </a:solidFill>
                <a:latin typeface="Calibri"/>
              </a:rPr>
              <a:pPr defTabSz="966612">
                <a:defRPr/>
              </a:pPr>
              <a:t>10</a:t>
            </a:fld>
            <a:endParaRPr lang="en-US" dirty="0">
              <a:solidFill>
                <a:prstClr val="black"/>
              </a:solidFill>
              <a:latin typeface="Calibri"/>
            </a:endParaRPr>
          </a:p>
        </p:txBody>
      </p:sp>
    </p:spTree>
    <p:extLst>
      <p:ext uri="{BB962C8B-B14F-4D97-AF65-F5344CB8AC3E}">
        <p14:creationId xmlns:p14="http://schemas.microsoft.com/office/powerpoint/2010/main" val="1083575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39788" y="661988"/>
            <a:ext cx="5648325" cy="3178175"/>
          </a:xfrm>
        </p:spPr>
      </p:sp>
      <p:sp>
        <p:nvSpPr>
          <p:cNvPr id="3" name="Notes Placeholder 2"/>
          <p:cNvSpPr>
            <a:spLocks noGrp="1"/>
          </p:cNvSpPr>
          <p:nvPr>
            <p:ph type="body" idx="1"/>
          </p:nvPr>
        </p:nvSpPr>
        <p:spPr>
          <a:xfrm>
            <a:off x="839788" y="3996994"/>
            <a:ext cx="5648325" cy="4683678"/>
          </a:xfrm>
        </p:spPr>
        <p:txBody>
          <a:bodyPr/>
          <a:lstStyle/>
          <a:p>
            <a:pPr>
              <a:buNone/>
            </a:pPr>
            <a:r>
              <a:rPr lang="en-US" dirty="0">
                <a:latin typeface="Arial" panose="020B0604020202020204" pitchFamily="34" charset="0"/>
                <a:cs typeface="Arial" panose="020B0604020202020204" pitchFamily="34" charset="0"/>
              </a:rPr>
              <a:t>The Corporate ACS Cybersecurity program and the Corporate IT Cybersecurity Program are complementary parts of the overall Corporate Cybersecurity Program.</a:t>
            </a:r>
          </a:p>
          <a:p>
            <a:pPr>
              <a:buNone/>
            </a:pPr>
            <a:endParaRPr lang="en-US" sz="1200" dirty="0">
              <a:latin typeface="Arial" panose="020B0604020202020204" pitchFamily="34" charset="0"/>
              <a:cs typeface="Arial" panose="020B0604020202020204" pitchFamily="34" charset="0"/>
            </a:endParaRPr>
          </a:p>
          <a:p>
            <a:pPr>
              <a:buNone/>
            </a:pPr>
            <a:r>
              <a:rPr lang="en-US" sz="1200" dirty="0">
                <a:latin typeface="Arial" panose="020B0604020202020204" pitchFamily="34" charset="0"/>
                <a:cs typeface="Arial" panose="020B0604020202020204" pitchFamily="34" charset="0"/>
              </a:rPr>
              <a:t>The ISA 62443 standard provides input to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 a Corporate ACS Cybersecurity Program, which in turn, provides input to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 a Project or Facility ACS Cybersecurity Program.</a:t>
            </a:r>
          </a:p>
          <a:p>
            <a:pPr>
              <a:buNone/>
            </a:pPr>
            <a:endParaRPr lang="en-US" sz="1200" dirty="0">
              <a:latin typeface="Arial" panose="020B0604020202020204" pitchFamily="34" charset="0"/>
              <a:cs typeface="Arial" panose="020B0604020202020204" pitchFamily="34" charset="0"/>
            </a:endParaRPr>
          </a:p>
          <a:p>
            <a:pPr>
              <a:buNone/>
            </a:pPr>
            <a:r>
              <a:rPr lang="en-US" sz="1200" dirty="0">
                <a:latin typeface="Arial" panose="020B0604020202020204" pitchFamily="34" charset="0"/>
                <a:cs typeface="Arial" panose="020B0604020202020204" pitchFamily="34" charset="0"/>
              </a:rPr>
              <a:t>Other ISA standards are being coordinated with 62443.</a:t>
            </a:r>
          </a:p>
          <a:p>
            <a:pPr>
              <a:buNone/>
            </a:pPr>
            <a:endParaRPr lang="en-US" sz="1200" dirty="0">
              <a:latin typeface="Arial" panose="020B0604020202020204" pitchFamily="34" charset="0"/>
              <a:cs typeface="Arial" panose="020B0604020202020204" pitchFamily="34" charset="0"/>
            </a:endParaRPr>
          </a:p>
          <a:p>
            <a:pPr>
              <a:buNone/>
            </a:pPr>
            <a:r>
              <a:rPr lang="en-US" sz="1200" dirty="0">
                <a:latin typeface="Arial" panose="020B0604020202020204" pitchFamily="34" charset="0"/>
                <a:cs typeface="Arial" panose="020B0604020202020204" pitchFamily="34" charset="0"/>
              </a:rPr>
              <a:t>A Corporate ACS Cybersecurity Program begins with an “As-Is” audit and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a “To-Be” master plan.</a:t>
            </a:r>
          </a:p>
          <a:p>
            <a:pPr>
              <a:buNone/>
            </a:pPr>
            <a:endParaRPr 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a:xfrm>
            <a:off x="4043379" y="9031792"/>
            <a:ext cx="3169920" cy="481726"/>
          </a:xfrm>
        </p:spPr>
        <p:txBody>
          <a:bodyPr/>
          <a:lstStyle/>
          <a:p>
            <a:pPr defTabSz="966612">
              <a:defRPr/>
            </a:pPr>
            <a:fld id="{938E238B-0027-441C-B6C6-5C79594C47B5}" type="slidenum">
              <a:rPr lang="en-US">
                <a:solidFill>
                  <a:prstClr val="black"/>
                </a:solidFill>
                <a:latin typeface="Calibri"/>
              </a:rPr>
              <a:pPr defTabSz="966612">
                <a:defRPr/>
              </a:pPr>
              <a:t>11</a:t>
            </a:fld>
            <a:endParaRPr lang="en-US" dirty="0">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4FF6-E9ED-92EE-6228-9081F717FA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CF8B03-235B-5B87-042C-AA932899BEC4}"/>
              </a:ext>
            </a:extLst>
          </p:cNvPr>
          <p:cNvSpPr>
            <a:spLocks noGrp="1" noRot="1" noChangeAspect="1"/>
          </p:cNvSpPr>
          <p:nvPr>
            <p:ph type="sldImg"/>
          </p:nvPr>
        </p:nvSpPr>
        <p:spPr>
          <a:xfrm>
            <a:off x="839788" y="661988"/>
            <a:ext cx="5648325" cy="3178175"/>
          </a:xfrm>
        </p:spPr>
      </p:sp>
      <p:sp>
        <p:nvSpPr>
          <p:cNvPr id="3" name="Notes Placeholder 2">
            <a:extLst>
              <a:ext uri="{FF2B5EF4-FFF2-40B4-BE49-F238E27FC236}">
                <a16:creationId xmlns:a16="http://schemas.microsoft.com/office/drawing/2014/main" id="{02C4BC91-E1FF-CD68-DA41-245345D38133}"/>
              </a:ext>
            </a:extLst>
          </p:cNvPr>
          <p:cNvSpPr>
            <a:spLocks noGrp="1"/>
          </p:cNvSpPr>
          <p:nvPr>
            <p:ph type="body" idx="1"/>
          </p:nvPr>
        </p:nvSpPr>
        <p:spPr>
          <a:xfrm>
            <a:off x="839788" y="3987943"/>
            <a:ext cx="5648325" cy="4683678"/>
          </a:xfrm>
        </p:spPr>
        <p:txBody>
          <a:bodyPr/>
          <a:lstStyle/>
          <a:p>
            <a:pPr>
              <a:buNone/>
            </a:pPr>
            <a:endParaRPr lang="en-US" b="1"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The Corporate ACS Cybersecurity program and the Corporate IT Cybersecurity Program are complementary parts of the overall Corporate Cybersecurity Program.</a:t>
            </a:r>
          </a:p>
          <a:p>
            <a:pPr>
              <a:buNone/>
            </a:pPr>
            <a:endParaRPr lang="en-US" sz="1200" dirty="0">
              <a:latin typeface="Arial" panose="020B0604020202020204" pitchFamily="34" charset="0"/>
              <a:cs typeface="Arial" panose="020B0604020202020204" pitchFamily="34" charset="0"/>
            </a:endParaRPr>
          </a:p>
          <a:p>
            <a:pPr>
              <a:buNone/>
            </a:pPr>
            <a:r>
              <a:rPr lang="en-US" sz="1200" dirty="0">
                <a:latin typeface="Arial" panose="020B0604020202020204" pitchFamily="34" charset="0"/>
                <a:cs typeface="Arial" panose="020B0604020202020204" pitchFamily="34" charset="0"/>
              </a:rPr>
              <a:t>The ISA 62443 standard provides input to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 a Corporate ACS Cybersecurity Program, which in turn, provides input to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           - a Project or Facility ACS Cybersecurity Program.</a:t>
            </a:r>
          </a:p>
          <a:p>
            <a:pPr>
              <a:buNone/>
            </a:pPr>
            <a:endParaRPr lang="en-US" sz="1200" dirty="0">
              <a:latin typeface="Arial" panose="020B0604020202020204" pitchFamily="34" charset="0"/>
              <a:cs typeface="Arial" panose="020B0604020202020204" pitchFamily="34" charset="0"/>
            </a:endParaRPr>
          </a:p>
          <a:p>
            <a:pPr>
              <a:buNone/>
            </a:pPr>
            <a:r>
              <a:rPr lang="en-US" sz="1200" dirty="0">
                <a:latin typeface="Arial" panose="020B0604020202020204" pitchFamily="34" charset="0"/>
                <a:cs typeface="Arial" panose="020B0604020202020204" pitchFamily="34" charset="0"/>
              </a:rPr>
              <a:t>Other ISA standards are being coordinated with 62443.</a:t>
            </a:r>
          </a:p>
          <a:p>
            <a:pPr>
              <a:buNone/>
            </a:pPr>
            <a:endParaRPr lang="en-US" sz="1200" dirty="0">
              <a:latin typeface="Arial" panose="020B0604020202020204" pitchFamily="34" charset="0"/>
              <a:cs typeface="Arial" panose="020B0604020202020204" pitchFamily="34" charset="0"/>
            </a:endParaRPr>
          </a:p>
          <a:p>
            <a:pPr>
              <a:buNone/>
            </a:pPr>
            <a:r>
              <a:rPr lang="en-US" sz="1200" dirty="0">
                <a:latin typeface="Arial" panose="020B0604020202020204" pitchFamily="34" charset="0"/>
                <a:cs typeface="Arial" panose="020B0604020202020204" pitchFamily="34" charset="0"/>
              </a:rPr>
              <a:t>A Corporate ACS Cybersecurity Program begins with an “As-Is” audit and </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a “To-Be” master plan.</a:t>
            </a:r>
          </a:p>
          <a:p>
            <a:pPr>
              <a:buNone/>
            </a:pPr>
            <a:endParaRPr lang="en-US" sz="12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F07A2AAC-3A7B-82E0-08DD-111E99A82A3D}"/>
              </a:ext>
            </a:extLst>
          </p:cNvPr>
          <p:cNvSpPr>
            <a:spLocks noGrp="1"/>
          </p:cNvSpPr>
          <p:nvPr>
            <p:ph type="sldNum" sz="quarter" idx="5"/>
          </p:nvPr>
        </p:nvSpPr>
        <p:spPr>
          <a:xfrm>
            <a:off x="4043379" y="9031792"/>
            <a:ext cx="3169920" cy="481726"/>
          </a:xfrm>
        </p:spPr>
        <p:txBody>
          <a:bodyPr/>
          <a:lstStyle/>
          <a:p>
            <a:pPr defTabSz="966612">
              <a:defRPr/>
            </a:pPr>
            <a:fld id="{938E238B-0027-441C-B6C6-5C79594C47B5}" type="slidenum">
              <a:rPr lang="en-US">
                <a:solidFill>
                  <a:prstClr val="black"/>
                </a:solidFill>
                <a:latin typeface="Calibri"/>
              </a:rPr>
              <a:pPr defTabSz="966612">
                <a:defRPr/>
              </a:pPr>
              <a:t>12</a:t>
            </a:fld>
            <a:endParaRPr lang="en-US" dirty="0">
              <a:solidFill>
                <a:prstClr val="black"/>
              </a:solidFill>
              <a:latin typeface="Calibri"/>
            </a:endParaRPr>
          </a:p>
        </p:txBody>
      </p:sp>
    </p:spTree>
    <p:extLst>
      <p:ext uri="{BB962C8B-B14F-4D97-AF65-F5344CB8AC3E}">
        <p14:creationId xmlns:p14="http://schemas.microsoft.com/office/powerpoint/2010/main" val="684272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38200" y="685800"/>
            <a:ext cx="5678488" cy="319405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792480" y="4035504"/>
            <a:ext cx="5852160" cy="378047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None/>
            </a:pPr>
            <a:r>
              <a:rPr lang="en-US" baseline="0" dirty="0"/>
              <a:t>: </a:t>
            </a:r>
            <a:endParaRPr lang="en-US" altLang="en-US" dirty="0"/>
          </a:p>
        </p:txBody>
      </p:sp>
      <p:sp>
        <p:nvSpPr>
          <p:cNvPr id="2" name="Slide Number Placeholder 3">
            <a:extLst>
              <a:ext uri="{FF2B5EF4-FFF2-40B4-BE49-F238E27FC236}">
                <a16:creationId xmlns:a16="http://schemas.microsoft.com/office/drawing/2014/main" id="{6E4631E5-1DD0-8A48-3C01-11A39CC2BCE9}"/>
              </a:ext>
            </a:extLst>
          </p:cNvPr>
          <p:cNvSpPr>
            <a:spLocks noGrp="1"/>
          </p:cNvSpPr>
          <p:nvPr>
            <p:ph type="sldNum" sz="quarter" idx="5"/>
          </p:nvPr>
        </p:nvSpPr>
        <p:spPr>
          <a:xfrm>
            <a:off x="4043379" y="9031792"/>
            <a:ext cx="3169920" cy="481726"/>
          </a:xfrm>
        </p:spPr>
        <p:txBody>
          <a:bodyPr/>
          <a:lstStyle/>
          <a:p>
            <a:pPr defTabSz="966612">
              <a:defRPr/>
            </a:pPr>
            <a:fld id="{938E238B-0027-441C-B6C6-5C79594C47B5}" type="slidenum">
              <a:rPr lang="en-US">
                <a:solidFill>
                  <a:prstClr val="black"/>
                </a:solidFill>
                <a:latin typeface="Calibri"/>
              </a:rPr>
              <a:pPr defTabSz="966612">
                <a:defRPr/>
              </a:pPr>
              <a:t>13</a:t>
            </a:fld>
            <a:endParaRPr lang="en-US" dirty="0">
              <a:solidFill>
                <a:prstClr val="black"/>
              </a:solidFill>
              <a:latin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77874" y="4105874"/>
            <a:ext cx="5805805"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592138"/>
            <a:ext cx="5572125" cy="3135312"/>
          </a:xfrm>
        </p:spPr>
      </p:sp>
      <p:sp>
        <p:nvSpPr>
          <p:cNvPr id="3" name="Notes Placeholder 2"/>
          <p:cNvSpPr>
            <a:spLocks noGrp="1"/>
          </p:cNvSpPr>
          <p:nvPr>
            <p:ph type="body" idx="1"/>
          </p:nvPr>
        </p:nvSpPr>
        <p:spPr>
          <a:xfrm>
            <a:off x="685800" y="3898031"/>
            <a:ext cx="5486400" cy="370459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The ACS and IT Programs are combined to produce a Corporate Cybersecurity Program, and the policies and practices established therein are then applied to company projects and Operations.</a:t>
            </a:r>
          </a:p>
          <a:p>
            <a:pPr>
              <a:buNone/>
            </a:pPr>
            <a:endParaRPr lang="en-US" dirty="0"/>
          </a:p>
          <a:p>
            <a:pPr>
              <a:buNone/>
            </a:pPr>
            <a:r>
              <a:rPr lang="en-US" dirty="0">
                <a:solidFill>
                  <a:schemeClr val="tx1"/>
                </a:solidFill>
              </a:rPr>
              <a:t>An IACS Cybersecurity Program is a document that defines the company’s policies, practices, and procedures associated with the operation of facilities and the design of projects.</a:t>
            </a:r>
          </a:p>
          <a:p>
            <a:pPr>
              <a:buNone/>
            </a:pPr>
            <a:endParaRPr lang="en-US" dirty="0">
              <a:solidFill>
                <a:schemeClr val="tx1"/>
              </a:solidFill>
            </a:endParaRPr>
          </a:p>
          <a:p>
            <a:pPr>
              <a:buNone/>
            </a:pPr>
            <a:r>
              <a:rPr lang="en-US" dirty="0">
                <a:solidFill>
                  <a:schemeClr val="tx1"/>
                </a:solidFill>
              </a:rPr>
              <a:t>It is developed by a “Principal Role” (e.g., an Owner Operator of a gas pipeline company).  A formal PERA planning process is recommended to efficiently develop this IACS Cybersecurity Program.</a:t>
            </a:r>
          </a:p>
        </p:txBody>
      </p:sp>
    </p:spTree>
    <p:extLst>
      <p:ext uri="{BB962C8B-B14F-4D97-AF65-F5344CB8AC3E}">
        <p14:creationId xmlns:p14="http://schemas.microsoft.com/office/powerpoint/2010/main" val="1005507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604838"/>
            <a:ext cx="5468937" cy="3076575"/>
          </a:xfrm>
        </p:spPr>
      </p:sp>
      <p:sp>
        <p:nvSpPr>
          <p:cNvPr id="3" name="Notes Placeholder 2"/>
          <p:cNvSpPr>
            <a:spLocks noGrp="1"/>
          </p:cNvSpPr>
          <p:nvPr>
            <p:ph type="body" idx="1"/>
          </p:nvPr>
        </p:nvSpPr>
        <p:spPr>
          <a:xfrm>
            <a:off x="731838" y="3793858"/>
            <a:ext cx="5468937" cy="4570371"/>
          </a:xfrm>
        </p:spPr>
        <p:txBody>
          <a:bodyPr/>
          <a:lstStyle/>
          <a:p>
            <a:pPr>
              <a:buNone/>
            </a:pPr>
            <a:r>
              <a:rPr lang="en-US" dirty="0">
                <a:solidFill>
                  <a:schemeClr val="tx1"/>
                </a:solidFill>
              </a:rPr>
              <a:t>ISA 62443 is a “horizontal standard</a:t>
            </a:r>
            <a:r>
              <a:rPr lang="en-US" dirty="0"/>
              <a:t>” designed to address a wide range of industries across</a:t>
            </a:r>
            <a:r>
              <a:rPr lang="en-US" dirty="0">
                <a:solidFill>
                  <a:schemeClr val="tx1"/>
                </a:solidFill>
              </a:rPr>
              <a:t> all enterprise phases.  As a result, any specific industry is likely to find that some “normative requirements” that are appropriate, for example, at an interstate pipeline, are not relevant for a pharmaceutical plant.  </a:t>
            </a:r>
            <a:br>
              <a:rPr lang="en-US" dirty="0">
                <a:solidFill>
                  <a:schemeClr val="tx1"/>
                </a:solidFill>
              </a:rPr>
            </a:br>
            <a:r>
              <a:rPr lang="en-US" dirty="0">
                <a:solidFill>
                  <a:schemeClr val="tx1"/>
                </a:solidFill>
              </a:rPr>
              <a:t>There are also obvious differences between a large-scale corporation with numerous sites and thousands of employees, and a small plant with a few dozen staff members.</a:t>
            </a:r>
          </a:p>
          <a:p>
            <a:pPr>
              <a:buNone/>
            </a:pPr>
            <a:r>
              <a:rPr lang="en-US" dirty="0"/>
              <a:t>Ultimately, each company must strike its own balance to effectively manage cybersecurity risks within its unique IT (Information Technology) environment, as well as OT (Operations Technology) measures and procedures, and other relevant organizational factors.</a:t>
            </a:r>
          </a:p>
          <a:p>
            <a:pPr>
              <a:buNone/>
            </a:pPr>
            <a:endParaRPr lang="en-US" dirty="0">
              <a:solidFill>
                <a:schemeClr val="tx1"/>
              </a:solidFill>
            </a:endParaRPr>
          </a:p>
          <a:p>
            <a:pPr>
              <a:buNone/>
            </a:pPr>
            <a:r>
              <a:rPr lang="en-US" dirty="0">
                <a:solidFill>
                  <a:schemeClr val="tx1"/>
                </a:solidFill>
              </a:rPr>
              <a:t>As a result, it is recommended that each company prepare its own ACS Cybersecurity Program, which retains requirements appropriate for them and may even expand some requirements specific to their industry.  MLM-013-B “Preparing an ACS Cybersecurity Program” explains this process in more detail.</a:t>
            </a:r>
          </a:p>
          <a:p>
            <a:pPr>
              <a:buNone/>
            </a:pPr>
            <a:endParaRPr lang="en-US" dirty="0">
              <a:solidFill>
                <a:schemeClr val="tx1"/>
              </a:solidFill>
            </a:endParaRPr>
          </a:p>
          <a:p>
            <a:pPr>
              <a:buNone/>
            </a:pPr>
            <a:r>
              <a:rPr lang="en-US" dirty="0">
                <a:solidFill>
                  <a:schemeClr val="tx1"/>
                </a:solidFill>
              </a:rPr>
              <a:t>Once the ACS Cybersecurity Program is submitted and approved, the company’s policies, practices, and procedures can be modified to address the requirements defined in the Cybersecurity Program.  It may even be appropriate to define somewhat different procedures at different company facilities to address special requirements at that site.</a:t>
            </a:r>
            <a:endParaRPr lang="en-US" dirty="0"/>
          </a:p>
        </p:txBody>
      </p:sp>
      <p:sp>
        <p:nvSpPr>
          <p:cNvPr id="4" name="Slide Number Placeholder 3">
            <a:extLst>
              <a:ext uri="{FF2B5EF4-FFF2-40B4-BE49-F238E27FC236}">
                <a16:creationId xmlns:a16="http://schemas.microsoft.com/office/drawing/2014/main" id="{799D4498-FFB6-09D9-40E8-BA5DE859E3EB}"/>
              </a:ext>
            </a:extLst>
          </p:cNvPr>
          <p:cNvSpPr>
            <a:spLocks noGrp="1"/>
          </p:cNvSpPr>
          <p:nvPr>
            <p:ph type="sldNum" sz="quarter" idx="5"/>
          </p:nvPr>
        </p:nvSpPr>
        <p:spPr>
          <a:xfrm>
            <a:off x="3466697" y="8364230"/>
            <a:ext cx="3169920" cy="481726"/>
          </a:xfrm>
        </p:spPr>
        <p:txBody>
          <a:bodyPr/>
          <a:lstStyle/>
          <a:p>
            <a:pPr defTabSz="966612">
              <a:defRPr/>
            </a:pPr>
            <a:fld id="{938E238B-0027-441C-B6C6-5C79594C47B5}" type="slidenum">
              <a:rPr lang="en-US">
                <a:solidFill>
                  <a:prstClr val="black"/>
                </a:solidFill>
                <a:latin typeface="Calibri"/>
              </a:rPr>
              <a:pPr defTabSz="966612">
                <a:defRPr/>
              </a:pPr>
              <a:t>3</a:t>
            </a:fld>
            <a:endParaRPr lang="en-US" dirty="0">
              <a:solidFill>
                <a:prstClr val="black"/>
              </a:solidFill>
              <a:latin typeface="Calibri"/>
            </a:endParaRPr>
          </a:p>
        </p:txBody>
      </p:sp>
    </p:spTree>
    <p:extLst>
      <p:ext uri="{BB962C8B-B14F-4D97-AF65-F5344CB8AC3E}">
        <p14:creationId xmlns:p14="http://schemas.microsoft.com/office/powerpoint/2010/main" val="1069793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8813" y="623888"/>
            <a:ext cx="5759450" cy="3240087"/>
          </a:xfrm>
        </p:spPr>
      </p:sp>
      <p:sp>
        <p:nvSpPr>
          <p:cNvPr id="3" name="Notes Placeholder 2"/>
          <p:cNvSpPr>
            <a:spLocks noGrp="1"/>
          </p:cNvSpPr>
          <p:nvPr>
            <p:ph type="body" idx="1"/>
          </p:nvPr>
        </p:nvSpPr>
        <p:spPr>
          <a:xfrm>
            <a:off x="658813" y="4006802"/>
            <a:ext cx="5759450" cy="4085012"/>
          </a:xfrm>
        </p:spPr>
        <p:txBody>
          <a:bodyPr/>
          <a:lstStyle/>
          <a:p>
            <a:pPr>
              <a:buNone/>
            </a:pPr>
            <a:r>
              <a:rPr lang="en-US" sz="1100" dirty="0"/>
              <a:t>The </a:t>
            </a:r>
            <a:r>
              <a:rPr lang="en-US" sz="1100" i="1" dirty="0"/>
              <a:t>Corporate ACS Cybersecurity Program </a:t>
            </a:r>
            <a:r>
              <a:rPr lang="en-US" sz="1100" dirty="0"/>
              <a:t>defines </a:t>
            </a:r>
            <a:r>
              <a:rPr lang="en-US" sz="1100" i="1" dirty="0"/>
              <a:t>Requirements</a:t>
            </a:r>
            <a:r>
              <a:rPr lang="en-US" sz="1100" dirty="0"/>
              <a:t> for company projects that involve ACS, as well as Requirements for ACS in existing Facilities Operations.</a:t>
            </a:r>
            <a:br>
              <a:rPr lang="en-US" sz="1100" dirty="0"/>
            </a:br>
            <a:endParaRPr lang="en-US" sz="1100" dirty="0"/>
          </a:p>
          <a:p>
            <a:pPr>
              <a:buNone/>
            </a:pPr>
            <a:r>
              <a:rPr lang="en-US" sz="1100" dirty="0"/>
              <a:t>The Corporate ACS Cybersecurity Program, in turn, receives its requirements from the ISA/IEC 62443 standard and other ACS standards discussed below. </a:t>
            </a:r>
          </a:p>
          <a:p>
            <a:pPr>
              <a:buNone/>
            </a:pPr>
            <a:endParaRPr lang="en-US" sz="1100" dirty="0"/>
          </a:p>
          <a:p>
            <a:pPr>
              <a:buNone/>
            </a:pPr>
            <a:r>
              <a:rPr lang="en-US" sz="1100" dirty="0"/>
              <a:t>The requirements in these standards may not be applicable or may even contradict each other; therefore, they must be reviewed, edited, and approved before being included in the Corporate ACS Cybersecurity Program.</a:t>
            </a:r>
          </a:p>
        </p:txBody>
      </p:sp>
      <p:sp>
        <p:nvSpPr>
          <p:cNvPr id="4" name="Slide Number Placeholder 3">
            <a:extLst>
              <a:ext uri="{FF2B5EF4-FFF2-40B4-BE49-F238E27FC236}">
                <a16:creationId xmlns:a16="http://schemas.microsoft.com/office/drawing/2014/main" id="{EFAC4004-0777-3451-A758-5E23585BA969}"/>
              </a:ext>
            </a:extLst>
          </p:cNvPr>
          <p:cNvSpPr>
            <a:spLocks noGrp="1"/>
          </p:cNvSpPr>
          <p:nvPr>
            <p:ph type="sldNum" sz="quarter" idx="5"/>
          </p:nvPr>
        </p:nvSpPr>
        <p:spPr>
          <a:xfrm>
            <a:off x="3730228" y="8739187"/>
            <a:ext cx="3169920" cy="481726"/>
          </a:xfrm>
        </p:spPr>
        <p:txBody>
          <a:bodyPr/>
          <a:lstStyle/>
          <a:p>
            <a:pPr defTabSz="966612">
              <a:defRPr/>
            </a:pPr>
            <a:fld id="{938E238B-0027-441C-B6C6-5C79594C47B5}" type="slidenum">
              <a:rPr lang="en-US">
                <a:solidFill>
                  <a:prstClr val="black"/>
                </a:solidFill>
                <a:latin typeface="Calibri"/>
              </a:rPr>
              <a:pPr defTabSz="966612">
                <a:defRPr/>
              </a:pPr>
              <a:t>4</a:t>
            </a:fld>
            <a:endParaRPr lang="en-US" dirty="0">
              <a:solidFill>
                <a:prstClr val="black"/>
              </a:solidFill>
              <a:latin typeface="Calibri"/>
            </a:endParaRPr>
          </a:p>
        </p:txBody>
      </p:sp>
    </p:spTree>
    <p:extLst>
      <p:ext uri="{BB962C8B-B14F-4D97-AF65-F5344CB8AC3E}">
        <p14:creationId xmlns:p14="http://schemas.microsoft.com/office/powerpoint/2010/main" val="2540104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8813" y="520700"/>
            <a:ext cx="5759450" cy="3240088"/>
          </a:xfrm>
        </p:spPr>
      </p:sp>
      <p:sp>
        <p:nvSpPr>
          <p:cNvPr id="3" name="Notes Placeholder 2"/>
          <p:cNvSpPr>
            <a:spLocks noGrp="1"/>
          </p:cNvSpPr>
          <p:nvPr>
            <p:ph type="body" idx="1"/>
          </p:nvPr>
        </p:nvSpPr>
        <p:spPr>
          <a:xfrm>
            <a:off x="658813" y="3956698"/>
            <a:ext cx="5759450" cy="3780473"/>
          </a:xfrm>
        </p:spPr>
        <p:txBody>
          <a:bodyPr/>
          <a:lstStyle/>
          <a:p>
            <a:pPr>
              <a:buNone/>
            </a:pPr>
            <a:r>
              <a:rPr lang="en-US" sz="1100" dirty="0"/>
              <a:t>The ACS Cybersecurity Program of a Corporation will contain “Program Requirements” for all Enterprise Phases of Corporate Facilities, including the Project Design Phase and Operations Phase.  These may include procedural requirements, deliverables such as design documentation and drawings, and required measurements, including KPIs and incident reports.</a:t>
            </a:r>
          </a:p>
          <a:p>
            <a:pPr>
              <a:buNone/>
            </a:pPr>
            <a:endParaRPr lang="en-US" sz="1100" dirty="0"/>
          </a:p>
          <a:p>
            <a:pPr>
              <a:buNone/>
            </a:pPr>
            <a:r>
              <a:rPr lang="en-US" sz="1100" dirty="0"/>
              <a:t>These Requirements are similarly divided by Enterprise Phase in the 62443 standard.</a:t>
            </a:r>
          </a:p>
        </p:txBody>
      </p:sp>
      <p:sp>
        <p:nvSpPr>
          <p:cNvPr id="4" name="Slide Number Placeholder 3">
            <a:extLst>
              <a:ext uri="{FF2B5EF4-FFF2-40B4-BE49-F238E27FC236}">
                <a16:creationId xmlns:a16="http://schemas.microsoft.com/office/drawing/2014/main" id="{9CE1A09D-C57C-C726-7140-4E7DB0E1909F}"/>
              </a:ext>
            </a:extLst>
          </p:cNvPr>
          <p:cNvSpPr>
            <a:spLocks noGrp="1"/>
          </p:cNvSpPr>
          <p:nvPr>
            <p:ph type="sldNum" sz="quarter" idx="5"/>
          </p:nvPr>
        </p:nvSpPr>
        <p:spPr>
          <a:xfrm>
            <a:off x="3742754" y="8731167"/>
            <a:ext cx="3169920" cy="481726"/>
          </a:xfrm>
        </p:spPr>
        <p:txBody>
          <a:bodyPr/>
          <a:lstStyle/>
          <a:p>
            <a:pPr defTabSz="966612">
              <a:defRPr/>
            </a:pPr>
            <a:fld id="{938E238B-0027-441C-B6C6-5C79594C47B5}" type="slidenum">
              <a:rPr lang="en-US">
                <a:solidFill>
                  <a:prstClr val="black"/>
                </a:solidFill>
                <a:latin typeface="Calibri"/>
              </a:rPr>
              <a:pPr defTabSz="966612">
                <a:defRPr/>
              </a:pPr>
              <a:t>5</a:t>
            </a:fld>
            <a:endParaRPr lang="en-US" dirty="0">
              <a:solidFill>
                <a:prstClr val="black"/>
              </a:solidFill>
              <a:latin typeface="Calibri"/>
            </a:endParaRPr>
          </a:p>
        </p:txBody>
      </p:sp>
    </p:spTree>
    <p:extLst>
      <p:ext uri="{BB962C8B-B14F-4D97-AF65-F5344CB8AC3E}">
        <p14:creationId xmlns:p14="http://schemas.microsoft.com/office/powerpoint/2010/main" val="2532895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8813" y="576263"/>
            <a:ext cx="5759450" cy="3240087"/>
          </a:xfrm>
        </p:spPr>
      </p:sp>
      <p:sp>
        <p:nvSpPr>
          <p:cNvPr id="3" name="Notes Placeholder 2"/>
          <p:cNvSpPr>
            <a:spLocks noGrp="1"/>
          </p:cNvSpPr>
          <p:nvPr>
            <p:ph type="body" idx="1"/>
          </p:nvPr>
        </p:nvSpPr>
        <p:spPr>
          <a:xfrm>
            <a:off x="658813" y="4006802"/>
            <a:ext cx="5759450" cy="3780473"/>
          </a:xfrm>
        </p:spPr>
        <p:txBody>
          <a:bodyPr/>
          <a:lstStyle/>
          <a:p>
            <a:pPr defTabSz="1046861">
              <a:spcBef>
                <a:spcPct val="20000"/>
              </a:spcBef>
              <a:buClr>
                <a:srgbClr val="00B050"/>
              </a:buClr>
              <a:buNone/>
            </a:pPr>
            <a:r>
              <a:rPr lang="en-US" sz="1100" dirty="0">
                <a:latin typeface="+mn-lt"/>
              </a:rPr>
              <a:t>ISA/IEC 62443 and ISO 27000 are in effect “parallel standards” as shown in this diagram.  ISO 27000 addresses IT information security, while ISA/IEC 62443 addresses the cybersecurity of ACS.</a:t>
            </a:r>
          </a:p>
          <a:p>
            <a:pPr defTabSz="1046861">
              <a:spcBef>
                <a:spcPct val="20000"/>
              </a:spcBef>
              <a:buClr>
                <a:srgbClr val="00B050"/>
              </a:buClr>
              <a:buNone/>
            </a:pPr>
            <a:endParaRPr lang="en-US" sz="1100" dirty="0">
              <a:latin typeface="+mn-lt"/>
            </a:endParaRPr>
          </a:p>
          <a:p>
            <a:pPr defTabSz="1046861">
              <a:spcBef>
                <a:spcPct val="20000"/>
              </a:spcBef>
              <a:buClr>
                <a:srgbClr val="00B050"/>
              </a:buClr>
              <a:buNone/>
              <a:defRPr/>
            </a:pPr>
            <a:r>
              <a:rPr lang="en-US" sz="1100" dirty="0"/>
              <a:t>However, ISA-62443 addresses parts of the enterprise where ISO 27000 cannot generally be applied, including:</a:t>
            </a:r>
          </a:p>
          <a:p>
            <a:pPr marL="176108" indent="-176108" defTabSz="1046861">
              <a:spcBef>
                <a:spcPct val="20000"/>
              </a:spcBef>
              <a:buClr>
                <a:srgbClr val="00B050"/>
              </a:buClr>
              <a:buFont typeface="Arial" panose="020B0604020202020204" pitchFamily="34" charset="0"/>
              <a:buChar char="•"/>
              <a:defRPr/>
            </a:pPr>
            <a:r>
              <a:rPr lang="en-US" sz="1100" dirty="0"/>
              <a:t>production areas with interlocks and regulatory control, </a:t>
            </a:r>
          </a:p>
          <a:p>
            <a:pPr marL="176108" indent="-176108" defTabSz="1046861">
              <a:spcBef>
                <a:spcPct val="20000"/>
              </a:spcBef>
              <a:buClr>
                <a:srgbClr val="00B050"/>
              </a:buClr>
              <a:buFont typeface="Arial" panose="020B0604020202020204" pitchFamily="34" charset="0"/>
              <a:buChar char="•"/>
              <a:defRPr/>
            </a:pPr>
            <a:r>
              <a:rPr lang="en-US" sz="1100" dirty="0"/>
              <a:t>Industrial equipment monitoring, </a:t>
            </a:r>
          </a:p>
          <a:p>
            <a:pPr marL="176108" indent="-176108" defTabSz="1046861">
              <a:spcBef>
                <a:spcPct val="20000"/>
              </a:spcBef>
              <a:buClr>
                <a:srgbClr val="00B050"/>
              </a:buClr>
              <a:buFont typeface="Arial" panose="020B0604020202020204" pitchFamily="34" charset="0"/>
              <a:buChar char="•"/>
              <a:defRPr/>
            </a:pPr>
            <a:r>
              <a:rPr lang="en-US" sz="1100" dirty="0"/>
              <a:t>safety systems in hazardous areas, </a:t>
            </a:r>
          </a:p>
          <a:p>
            <a:pPr marL="176108" indent="-176108" defTabSz="1046861">
              <a:spcBef>
                <a:spcPct val="20000"/>
              </a:spcBef>
              <a:buClr>
                <a:srgbClr val="00B050"/>
              </a:buClr>
              <a:buFont typeface="Arial" panose="020B0604020202020204" pitchFamily="34" charset="0"/>
              <a:buChar char="•"/>
              <a:defRPr/>
            </a:pPr>
            <a:r>
              <a:rPr lang="en-US" sz="1100" dirty="0"/>
              <a:t>sophisticated analyzers, and </a:t>
            </a:r>
          </a:p>
          <a:p>
            <a:pPr marL="176108" indent="-176108" defTabSz="1046861">
              <a:spcBef>
                <a:spcPct val="20000"/>
              </a:spcBef>
              <a:buClr>
                <a:srgbClr val="00B050"/>
              </a:buClr>
              <a:buFont typeface="Arial" panose="020B0604020202020204" pitchFamily="34" charset="0"/>
              <a:buChar char="•"/>
              <a:defRPr/>
            </a:pPr>
            <a:r>
              <a:rPr lang="en-US" sz="1100" dirty="0"/>
              <a:t>special purpose industrial networks.  </a:t>
            </a:r>
            <a:br>
              <a:rPr lang="en-US" sz="1100" dirty="0"/>
            </a:br>
            <a:endParaRPr lang="en-US" sz="1100" dirty="0"/>
          </a:p>
          <a:p>
            <a:pPr defTabSz="1046861">
              <a:spcBef>
                <a:spcPct val="20000"/>
              </a:spcBef>
              <a:buClr>
                <a:srgbClr val="00B050"/>
              </a:buClr>
              <a:buNone/>
              <a:defRPr/>
            </a:pPr>
            <a:r>
              <a:rPr lang="en-US" sz="1100" dirty="0"/>
              <a:t>The distinction between areas where ISA/IEC 62443 and ISO 27000 may be applied is indicated in the following “architecture diagram”.</a:t>
            </a:r>
            <a:endParaRPr lang="en-US" sz="1100" dirty="0">
              <a:latin typeface="+mn-lt"/>
            </a:endParaRPr>
          </a:p>
          <a:p>
            <a:pPr>
              <a:buNone/>
            </a:pPr>
            <a:endParaRPr lang="en-US" dirty="0"/>
          </a:p>
        </p:txBody>
      </p:sp>
      <p:sp>
        <p:nvSpPr>
          <p:cNvPr id="4" name="Slide Number Placeholder 3">
            <a:extLst>
              <a:ext uri="{FF2B5EF4-FFF2-40B4-BE49-F238E27FC236}">
                <a16:creationId xmlns:a16="http://schemas.microsoft.com/office/drawing/2014/main" id="{E4BCED19-2543-F14B-B26A-58CDC7F4FAA6}"/>
              </a:ext>
            </a:extLst>
          </p:cNvPr>
          <p:cNvSpPr>
            <a:spLocks noGrp="1"/>
          </p:cNvSpPr>
          <p:nvPr>
            <p:ph type="sldNum" sz="quarter" idx="5"/>
          </p:nvPr>
        </p:nvSpPr>
        <p:spPr>
          <a:xfrm>
            <a:off x="3755281" y="8731167"/>
            <a:ext cx="3169920" cy="481726"/>
          </a:xfrm>
        </p:spPr>
        <p:txBody>
          <a:bodyPr/>
          <a:lstStyle/>
          <a:p>
            <a:pPr defTabSz="966612">
              <a:defRPr/>
            </a:pPr>
            <a:fld id="{938E238B-0027-441C-B6C6-5C79594C47B5}" type="slidenum">
              <a:rPr lang="en-US">
                <a:solidFill>
                  <a:prstClr val="black"/>
                </a:solidFill>
                <a:latin typeface="Calibri"/>
              </a:rPr>
              <a:pPr defTabSz="966612">
                <a:defRPr/>
              </a:pPr>
              <a:t>6</a:t>
            </a:fld>
            <a:endParaRPr lang="en-US" dirty="0">
              <a:solidFill>
                <a:prstClr val="black"/>
              </a:solidFill>
              <a:latin typeface="Calibri"/>
            </a:endParaRPr>
          </a:p>
        </p:txBody>
      </p:sp>
    </p:spTree>
    <p:extLst>
      <p:ext uri="{BB962C8B-B14F-4D97-AF65-F5344CB8AC3E}">
        <p14:creationId xmlns:p14="http://schemas.microsoft.com/office/powerpoint/2010/main" val="2343731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7863" y="614363"/>
            <a:ext cx="5788025" cy="3255962"/>
          </a:xfrm>
        </p:spPr>
      </p:sp>
      <p:sp>
        <p:nvSpPr>
          <p:cNvPr id="3" name="Notes Placeholder 2"/>
          <p:cNvSpPr>
            <a:spLocks noGrp="1"/>
          </p:cNvSpPr>
          <p:nvPr>
            <p:ph type="body" idx="1"/>
          </p:nvPr>
        </p:nvSpPr>
        <p:spPr>
          <a:xfrm>
            <a:off x="712301" y="4109400"/>
            <a:ext cx="5880938" cy="4175997"/>
          </a:xfrm>
        </p:spPr>
        <p:txBody>
          <a:bodyPr/>
          <a:lstStyle/>
          <a:p>
            <a:pPr>
              <a:buNone/>
            </a:pPr>
            <a:r>
              <a:rPr lang="en-US" sz="1100" dirty="0"/>
              <a:t>Enterprise Control &amp; Information Systems typically consist of “IT systems” and “ACS”</a:t>
            </a:r>
          </a:p>
          <a:p>
            <a:pPr>
              <a:buNone/>
            </a:pPr>
            <a:r>
              <a:rPr lang="en-US" sz="1100" u="sng" dirty="0"/>
              <a:t>IT Systems (blue area) consist of</a:t>
            </a:r>
          </a:p>
          <a:p>
            <a:pPr>
              <a:buNone/>
            </a:pPr>
            <a:r>
              <a:rPr lang="en-US" sz="1100" dirty="0"/>
              <a:t>-  </a:t>
            </a:r>
            <a:r>
              <a:rPr lang="en-US" sz="1100" b="1" dirty="0"/>
              <a:t>Cloud Computing </a:t>
            </a:r>
            <a:r>
              <a:rPr lang="en-US" sz="1100" dirty="0"/>
              <a:t>and Internet – including internal and outsourced applications.</a:t>
            </a:r>
          </a:p>
          <a:p>
            <a:pPr marL="190926" indent="-190926">
              <a:buFontTx/>
              <a:buChar char="-"/>
            </a:pPr>
            <a:r>
              <a:rPr lang="en-US" sz="1100" b="1" dirty="0"/>
              <a:t>Business &amp; Technical Systems </a:t>
            </a:r>
            <a:r>
              <a:rPr lang="en-US" sz="1100" dirty="0"/>
              <a:t>such as commercial, H/R, engineering, etc., including both IT and OT applications.</a:t>
            </a:r>
          </a:p>
          <a:p>
            <a:pPr marL="190926" indent="-190926">
              <a:buFontTx/>
              <a:buChar char="-"/>
            </a:pPr>
            <a:r>
              <a:rPr lang="en-US" sz="1100" b="1" dirty="0"/>
              <a:t>IoT </a:t>
            </a:r>
            <a:r>
              <a:rPr lang="en-US" sz="1100" dirty="0"/>
              <a:t>- Internet of Things Devices and Networks in </a:t>
            </a:r>
            <a:r>
              <a:rPr lang="en-US" sz="1100" b="1" u="sng" dirty="0"/>
              <a:t>non-industrial </a:t>
            </a:r>
            <a:r>
              <a:rPr lang="en-US" sz="1100" dirty="0"/>
              <a:t>environments</a:t>
            </a:r>
          </a:p>
          <a:p>
            <a:pPr>
              <a:buNone/>
            </a:pPr>
            <a:r>
              <a:rPr lang="en-US" sz="1100" u="sng" dirty="0"/>
              <a:t>ACS (yellow area) consisting of:</a:t>
            </a:r>
          </a:p>
          <a:p>
            <a:pPr marL="186115" indent="-186115">
              <a:buFontTx/>
              <a:buChar char="-"/>
            </a:pPr>
            <a:r>
              <a:rPr lang="en-US" sz="1100" b="1" dirty="0"/>
              <a:t>Industrial Control Systems </a:t>
            </a:r>
            <a:r>
              <a:rPr lang="en-US" sz="1100" dirty="0"/>
              <a:t>(</a:t>
            </a:r>
            <a:r>
              <a:rPr lang="en-US" sz="1100" u="sng" dirty="0"/>
              <a:t>ICS</a:t>
            </a:r>
            <a:r>
              <a:rPr lang="en-US" sz="1100" dirty="0"/>
              <a:t>), including continuous and batch </a:t>
            </a:r>
            <a:r>
              <a:rPr lang="en-US" sz="1100" b="1" u="sng" dirty="0"/>
              <a:t>DCS, PLC and SCADA </a:t>
            </a:r>
            <a:r>
              <a:rPr lang="en-US" sz="1100" dirty="0"/>
              <a:t>Control,</a:t>
            </a:r>
          </a:p>
          <a:p>
            <a:pPr marL="186115" indent="-186115" defTabSz="992615">
              <a:buFontTx/>
              <a:buChar char="-"/>
            </a:pPr>
            <a:r>
              <a:rPr lang="en-US" sz="1100" b="1" dirty="0"/>
              <a:t>Industrial Automation Systems </a:t>
            </a:r>
            <a:r>
              <a:rPr lang="en-US" sz="1100" dirty="0"/>
              <a:t>(</a:t>
            </a:r>
            <a:r>
              <a:rPr lang="en-US" sz="1100" u="sng" dirty="0"/>
              <a:t>IAS</a:t>
            </a:r>
            <a:r>
              <a:rPr lang="en-US" sz="1100" dirty="0"/>
              <a:t>), including </a:t>
            </a:r>
            <a:r>
              <a:rPr lang="en-US" sz="1100" b="1" u="sng" dirty="0"/>
              <a:t>discrete manufacturing and robotics, </a:t>
            </a:r>
            <a:r>
              <a:rPr lang="en-US" sz="1100" u="sng" dirty="0"/>
              <a:t>and,</a:t>
            </a:r>
            <a:endParaRPr lang="en-US" sz="1100" dirty="0"/>
          </a:p>
          <a:p>
            <a:pPr marL="186115" indent="-186115" defTabSz="992615">
              <a:buFontTx/>
              <a:buChar char="-"/>
            </a:pPr>
            <a:r>
              <a:rPr lang="en-US" sz="1100" b="1" dirty="0"/>
              <a:t>Industrial Internet of Things (IIoT) Devices and Networks in industrial environments.</a:t>
            </a:r>
          </a:p>
          <a:p>
            <a:pPr defTabSz="992761">
              <a:buNone/>
            </a:pPr>
            <a:r>
              <a:rPr lang="en-US" sz="1100" dirty="0"/>
              <a:t>The purpose of this set of Micro Learning Modules is to lay a foundation for understanding ACS Architectures.  These MLMs will therefore focus on ACS, and leave IT systems and their Architectures to others.</a:t>
            </a:r>
          </a:p>
        </p:txBody>
      </p:sp>
      <p:sp>
        <p:nvSpPr>
          <p:cNvPr id="4" name="Slide Number Placeholder 3">
            <a:extLst>
              <a:ext uri="{FF2B5EF4-FFF2-40B4-BE49-F238E27FC236}">
                <a16:creationId xmlns:a16="http://schemas.microsoft.com/office/drawing/2014/main" id="{FD9FCF6A-3C5C-653B-0A13-25D0FB3FD03F}"/>
              </a:ext>
            </a:extLst>
          </p:cNvPr>
          <p:cNvSpPr>
            <a:spLocks noGrp="1"/>
          </p:cNvSpPr>
          <p:nvPr>
            <p:ph type="sldNum" sz="quarter" idx="5"/>
          </p:nvPr>
        </p:nvSpPr>
        <p:spPr>
          <a:xfrm>
            <a:off x="3792858" y="8748712"/>
            <a:ext cx="3169920" cy="481726"/>
          </a:xfrm>
        </p:spPr>
        <p:txBody>
          <a:bodyPr/>
          <a:lstStyle/>
          <a:p>
            <a:pPr defTabSz="966612">
              <a:defRPr/>
            </a:pPr>
            <a:fld id="{938E238B-0027-441C-B6C6-5C79594C47B5}" type="slidenum">
              <a:rPr lang="en-US">
                <a:solidFill>
                  <a:prstClr val="black"/>
                </a:solidFill>
                <a:latin typeface="Calibri"/>
              </a:rPr>
              <a:pPr defTabSz="966612">
                <a:defRPr/>
              </a:pPr>
              <a:t>7</a:t>
            </a:fld>
            <a:endParaRPr lang="en-US" dirty="0">
              <a:solidFill>
                <a:prstClr val="black"/>
              </a:solidFill>
              <a:latin typeface="Calibri"/>
            </a:endParaRPr>
          </a:p>
        </p:txBody>
      </p:sp>
    </p:spTree>
    <p:extLst>
      <p:ext uri="{BB962C8B-B14F-4D97-AF65-F5344CB8AC3E}">
        <p14:creationId xmlns:p14="http://schemas.microsoft.com/office/powerpoint/2010/main" val="1092170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4525" y="627063"/>
            <a:ext cx="5786438" cy="3255962"/>
          </a:xfrm>
        </p:spPr>
      </p:sp>
      <p:sp>
        <p:nvSpPr>
          <p:cNvPr id="3" name="Notes Placeholder 2"/>
          <p:cNvSpPr>
            <a:spLocks noGrp="1"/>
          </p:cNvSpPr>
          <p:nvPr>
            <p:ph type="body" idx="1"/>
          </p:nvPr>
        </p:nvSpPr>
        <p:spPr>
          <a:xfrm>
            <a:off x="644525" y="4067714"/>
            <a:ext cx="5786437" cy="4598712"/>
          </a:xfrm>
        </p:spPr>
        <p:txBody>
          <a:bodyPr/>
          <a:lstStyle/>
          <a:p>
            <a:pPr marL="0" lvl="1">
              <a:buNone/>
            </a:pPr>
            <a:r>
              <a:rPr lang="en-US" sz="1100" dirty="0"/>
              <a:t>This Example demonstrates the application of concepts using the same “area” color coding as our earlier diagrams.</a:t>
            </a:r>
          </a:p>
          <a:p>
            <a:pPr marL="241332" lvl="2" indent="-241332">
              <a:buFont typeface="Arial" panose="020B0604020202020204" pitchFamily="34" charset="0"/>
              <a:buChar char="•"/>
            </a:pPr>
            <a:r>
              <a:rPr lang="en-US" sz="1100" dirty="0"/>
              <a:t>Pink indicates Industrial Control (ICS) &amp; Industrial Automation Systems (IAS) in Hazardous Areas </a:t>
            </a:r>
          </a:p>
          <a:p>
            <a:pPr marL="241332" lvl="2" indent="-241332">
              <a:buFont typeface="Arial" panose="020B0604020202020204" pitchFamily="34" charset="0"/>
              <a:buChar char="•"/>
            </a:pPr>
            <a:r>
              <a:rPr lang="en-US" sz="1100" dirty="0"/>
              <a:t>Yellow indicates Supervisory &amp; IIoT Systems in general-purpose industrial Environments. E.g., process &amp; energy optimizers, Warehouse Automation, gates, cameras, etc.</a:t>
            </a:r>
          </a:p>
          <a:p>
            <a:pPr marL="241332" lvl="2" indent="-241332" defTabSz="1018126">
              <a:buFont typeface="Arial" panose="020B0604020202020204" pitchFamily="34" charset="0"/>
              <a:buChar char="•"/>
              <a:defRPr/>
            </a:pPr>
            <a:r>
              <a:rPr lang="en-US" sz="1100" dirty="0"/>
              <a:t>Green has been used to designate Manufacturing Execution Systems (MES) that “span” the Office Business LAN and the Site-wide Industrial LAN.  Green was chosen as yellow + blue = green.</a:t>
            </a:r>
          </a:p>
          <a:p>
            <a:pPr marL="241332" lvl="2" indent="-241332">
              <a:buFont typeface="Arial" panose="020B0604020202020204" pitchFamily="34" charset="0"/>
              <a:buChar char="•"/>
            </a:pPr>
            <a:r>
              <a:rPr lang="en-US" sz="1100" dirty="0"/>
              <a:t>Blue shows secured Ethernet and Wi-Fi Business Applications and LANs in Office Environments, and finally</a:t>
            </a:r>
          </a:p>
          <a:p>
            <a:pPr marL="241332" lvl="2" indent="-241332">
              <a:buFont typeface="Arial" panose="020B0604020202020204" pitchFamily="34" charset="0"/>
              <a:buChar char="•"/>
            </a:pPr>
            <a:r>
              <a:rPr lang="en-US" sz="1100" dirty="0"/>
              <a:t>White indicates IoT devices and public networks, including Sensors, Tablets, Phones, GPS, etc.</a:t>
            </a:r>
          </a:p>
          <a:p>
            <a:pPr marL="0" lvl="2"/>
            <a:endParaRPr lang="en-US" sz="1100" dirty="0"/>
          </a:p>
          <a:p>
            <a:pPr marL="0" lvl="1" defTabSz="1049178">
              <a:buNone/>
              <a:defRPr/>
            </a:pPr>
            <a:r>
              <a:rPr lang="en-US" sz="1100" dirty="0">
                <a:solidFill>
                  <a:srgbClr val="000000"/>
                </a:solidFill>
              </a:rPr>
              <a:t>The Architectural Levels shown in this diagram are described in more detail in a separate Micro Learning Module on “ACS Architectural Levels”.</a:t>
            </a:r>
          </a:p>
          <a:p>
            <a:pPr marL="0" lvl="1" defTabSz="1049178">
              <a:buNone/>
              <a:defRPr/>
            </a:pPr>
            <a:r>
              <a:rPr lang="en-US" sz="1100" dirty="0"/>
              <a:t>The ACS Architecture Levels (ranging from 1 to 4) in this “Process Plant Physical Architecture” are related to, but distinct from, Cybersecurity Zones. For more discussion of Cyber Security Zones, see MLM-006 “Cyber Security Levels and SPRs”.</a:t>
            </a:r>
          </a:p>
        </p:txBody>
      </p:sp>
      <p:sp>
        <p:nvSpPr>
          <p:cNvPr id="5" name="Slide Number Placeholder 3">
            <a:extLst>
              <a:ext uri="{FF2B5EF4-FFF2-40B4-BE49-F238E27FC236}">
                <a16:creationId xmlns:a16="http://schemas.microsoft.com/office/drawing/2014/main" id="{86FB685E-DAFF-FF8E-2E01-57331DA8E919}"/>
              </a:ext>
            </a:extLst>
          </p:cNvPr>
          <p:cNvSpPr>
            <a:spLocks noGrp="1"/>
          </p:cNvSpPr>
          <p:nvPr>
            <p:ph type="sldNum" sz="quarter" idx="5"/>
          </p:nvPr>
        </p:nvSpPr>
        <p:spPr>
          <a:xfrm>
            <a:off x="3717702" y="8666426"/>
            <a:ext cx="3169920" cy="481726"/>
          </a:xfrm>
        </p:spPr>
        <p:txBody>
          <a:bodyPr/>
          <a:lstStyle/>
          <a:p>
            <a:pPr defTabSz="966612">
              <a:defRPr/>
            </a:pPr>
            <a:fld id="{938E238B-0027-441C-B6C6-5C79594C47B5}" type="slidenum">
              <a:rPr lang="en-US">
                <a:solidFill>
                  <a:prstClr val="black"/>
                </a:solidFill>
                <a:latin typeface="Calibri"/>
              </a:rPr>
              <a:pPr defTabSz="966612">
                <a:defRPr/>
              </a:pPr>
              <a:t>8</a:t>
            </a:fld>
            <a:endParaRPr lang="en-US" dirty="0">
              <a:solidFill>
                <a:prstClr val="black"/>
              </a:solidFill>
              <a:latin typeface="Calibri"/>
            </a:endParaRPr>
          </a:p>
        </p:txBody>
      </p:sp>
    </p:spTree>
    <p:extLst>
      <p:ext uri="{BB962C8B-B14F-4D97-AF65-F5344CB8AC3E}">
        <p14:creationId xmlns:p14="http://schemas.microsoft.com/office/powerpoint/2010/main" val="390592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676275"/>
            <a:ext cx="5759450" cy="3240088"/>
          </a:xfrm>
        </p:spPr>
      </p:sp>
      <p:sp>
        <p:nvSpPr>
          <p:cNvPr id="3" name="Notes Placeholder 2"/>
          <p:cNvSpPr>
            <a:spLocks noGrp="1"/>
          </p:cNvSpPr>
          <p:nvPr>
            <p:ph type="body" idx="1"/>
          </p:nvPr>
        </p:nvSpPr>
        <p:spPr>
          <a:xfrm>
            <a:off x="777874" y="4091191"/>
            <a:ext cx="5805805" cy="4639976"/>
          </a:xfrm>
        </p:spPr>
        <p:txBody>
          <a:bodyPr/>
          <a:lstStyle/>
          <a:p>
            <a:pPr defTabSz="1046861">
              <a:spcBef>
                <a:spcPct val="20000"/>
              </a:spcBef>
              <a:buClr>
                <a:srgbClr val="00B050"/>
              </a:buClr>
              <a:buNone/>
            </a:pPr>
            <a:r>
              <a:rPr lang="en-US" sz="1100" dirty="0">
                <a:latin typeface="+mn-lt"/>
              </a:rPr>
              <a:t>ISA/IEC 62443 and ISO 27000 are considered “parallel standards,” as illustrated in the diagram.  ISO 27000 addresses IT information security, while ISA/IEC 62443 addresses the cybersecurity of ACS.</a:t>
            </a:r>
          </a:p>
          <a:p>
            <a:pPr defTabSz="1046861">
              <a:spcBef>
                <a:spcPct val="20000"/>
              </a:spcBef>
              <a:buClr>
                <a:srgbClr val="00B050"/>
              </a:buClr>
              <a:buNone/>
            </a:pPr>
            <a:endParaRPr lang="en-US" sz="1100" dirty="0">
              <a:latin typeface="+mn-lt"/>
            </a:endParaRPr>
          </a:p>
          <a:p>
            <a:pPr defTabSz="1046861">
              <a:spcBef>
                <a:spcPct val="20000"/>
              </a:spcBef>
              <a:buClr>
                <a:srgbClr val="00B050"/>
              </a:buClr>
              <a:buNone/>
              <a:defRPr/>
            </a:pPr>
            <a:r>
              <a:rPr lang="en-US" sz="1100" dirty="0"/>
              <a:t>However, ISA-62443 addresses parts of the enterprise where ISO 27000 cannot generally be applied, including:</a:t>
            </a:r>
          </a:p>
          <a:p>
            <a:pPr marL="176108" indent="-176108" defTabSz="1046861">
              <a:spcBef>
                <a:spcPct val="20000"/>
              </a:spcBef>
              <a:buClr>
                <a:srgbClr val="00B050"/>
              </a:buClr>
              <a:buFont typeface="Arial" panose="020B0604020202020204" pitchFamily="34" charset="0"/>
              <a:buChar char="•"/>
              <a:defRPr/>
            </a:pPr>
            <a:r>
              <a:rPr lang="en-US" sz="1100" dirty="0"/>
              <a:t>production areas with interlocks and regulatory control, </a:t>
            </a:r>
          </a:p>
          <a:p>
            <a:pPr marL="176108" indent="-176108" defTabSz="1046861">
              <a:spcBef>
                <a:spcPct val="20000"/>
              </a:spcBef>
              <a:buClr>
                <a:srgbClr val="00B050"/>
              </a:buClr>
              <a:buFont typeface="Arial" panose="020B0604020202020204" pitchFamily="34" charset="0"/>
              <a:buChar char="•"/>
              <a:defRPr/>
            </a:pPr>
            <a:r>
              <a:rPr lang="en-US" sz="1100" dirty="0"/>
              <a:t>Industrial equipment monitoring, </a:t>
            </a:r>
          </a:p>
          <a:p>
            <a:pPr marL="176108" indent="-176108" defTabSz="1046861">
              <a:spcBef>
                <a:spcPct val="20000"/>
              </a:spcBef>
              <a:buClr>
                <a:srgbClr val="00B050"/>
              </a:buClr>
              <a:buFont typeface="Arial" panose="020B0604020202020204" pitchFamily="34" charset="0"/>
              <a:buChar char="•"/>
              <a:defRPr/>
            </a:pPr>
            <a:r>
              <a:rPr lang="en-US" sz="1100" dirty="0"/>
              <a:t>safety systems in hazardous areas, </a:t>
            </a:r>
          </a:p>
          <a:p>
            <a:pPr marL="176108" indent="-176108" defTabSz="1046861">
              <a:spcBef>
                <a:spcPct val="20000"/>
              </a:spcBef>
              <a:buClr>
                <a:srgbClr val="00B050"/>
              </a:buClr>
              <a:buFont typeface="Arial" panose="020B0604020202020204" pitchFamily="34" charset="0"/>
              <a:buChar char="•"/>
              <a:defRPr/>
            </a:pPr>
            <a:r>
              <a:rPr lang="en-US" sz="1100" dirty="0"/>
              <a:t>sophisticated analyzers, and </a:t>
            </a:r>
          </a:p>
          <a:p>
            <a:pPr marL="176108" indent="-176108" defTabSz="1046861">
              <a:spcBef>
                <a:spcPct val="20000"/>
              </a:spcBef>
              <a:buClr>
                <a:srgbClr val="00B050"/>
              </a:buClr>
              <a:buFont typeface="Arial" panose="020B0604020202020204" pitchFamily="34" charset="0"/>
              <a:buChar char="•"/>
              <a:defRPr/>
            </a:pPr>
            <a:r>
              <a:rPr lang="en-US" sz="1100" dirty="0"/>
              <a:t>Special-purpose industrial networks.  </a:t>
            </a:r>
          </a:p>
          <a:p>
            <a:pPr defTabSz="1046861">
              <a:spcBef>
                <a:spcPct val="20000"/>
              </a:spcBef>
              <a:buClr>
                <a:srgbClr val="00B050"/>
              </a:buClr>
              <a:buNone/>
              <a:defRPr/>
            </a:pPr>
            <a:endParaRPr lang="en-US" sz="1100" dirty="0"/>
          </a:p>
          <a:p>
            <a:pPr defTabSz="1046861">
              <a:spcBef>
                <a:spcPct val="20000"/>
              </a:spcBef>
              <a:buClr>
                <a:srgbClr val="00B050"/>
              </a:buClr>
              <a:buNone/>
              <a:defRPr/>
            </a:pPr>
            <a:r>
              <a:rPr lang="en-US" sz="1100" dirty="0"/>
              <a:t>The distinction between areas where ISA/IEC 62443 and ISO 27000 may be applied is indicated in the following “architecture diagram”.</a:t>
            </a:r>
            <a:endParaRPr lang="en-US" sz="1100" dirty="0">
              <a:latin typeface="+mn-lt"/>
            </a:endParaRPr>
          </a:p>
          <a:p>
            <a:pPr>
              <a:buNone/>
            </a:pPr>
            <a:endParaRPr lang="en-US" dirty="0"/>
          </a:p>
        </p:txBody>
      </p:sp>
      <p:sp>
        <p:nvSpPr>
          <p:cNvPr id="4" name="Slide Number Placeholder 3">
            <a:extLst>
              <a:ext uri="{FF2B5EF4-FFF2-40B4-BE49-F238E27FC236}">
                <a16:creationId xmlns:a16="http://schemas.microsoft.com/office/drawing/2014/main" id="{B427F240-25F2-DE3C-A0CE-10ED280AA3D0}"/>
              </a:ext>
            </a:extLst>
          </p:cNvPr>
          <p:cNvSpPr>
            <a:spLocks noGrp="1"/>
          </p:cNvSpPr>
          <p:nvPr>
            <p:ph type="sldNum" sz="quarter" idx="5"/>
          </p:nvPr>
        </p:nvSpPr>
        <p:spPr>
          <a:xfrm>
            <a:off x="3657600" y="8731167"/>
            <a:ext cx="3169920" cy="481726"/>
          </a:xfrm>
        </p:spPr>
        <p:txBody>
          <a:bodyPr/>
          <a:lstStyle/>
          <a:p>
            <a:pPr defTabSz="966612">
              <a:defRPr/>
            </a:pPr>
            <a:fld id="{938E238B-0027-441C-B6C6-5C79594C47B5}" type="slidenum">
              <a:rPr lang="en-US">
                <a:solidFill>
                  <a:prstClr val="black"/>
                </a:solidFill>
                <a:latin typeface="Calibri"/>
              </a:rPr>
              <a:pPr defTabSz="966612">
                <a:defRPr/>
              </a:pPr>
              <a:t>9</a:t>
            </a:fld>
            <a:endParaRPr lang="en-US" dirty="0">
              <a:solidFill>
                <a:prstClr val="black"/>
              </a:solidFill>
              <a:latin typeface="Calibri"/>
            </a:endParaRPr>
          </a:p>
        </p:txBody>
      </p:sp>
    </p:spTree>
    <p:extLst>
      <p:ext uri="{BB962C8B-B14F-4D97-AF65-F5344CB8AC3E}">
        <p14:creationId xmlns:p14="http://schemas.microsoft.com/office/powerpoint/2010/main" val="36003733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hyperlink" Target="https://www.linkedin.com/in/fareed-khan-dev/" TargetMode="External"/><Relationship Id="rId2" Type="http://schemas.openxmlformats.org/officeDocument/2006/relationships/slideLayout" Target="../slideLayouts/slideLayout2.xml"/><Relationship Id="rId1" Type="http://schemas.openxmlformats.org/officeDocument/2006/relationships/tags" Target="../tags/tag19.xml"/><Relationship Id="rId6" Type="http://schemas.openxmlformats.org/officeDocument/2006/relationships/hyperlink" Target="https://21577316.fs1.hubspotusercontent-na1.net/hubfs/21577316/2023%20ISA%20Website%20Redesigns/ISAGCA/PDFs/ISAGCA_Applying%20ISO-IEC%2027001-2%20and%20the%2062443%20Series_White%20Paper.pdf" TargetMode="External"/><Relationship Id="rId5" Type="http://schemas.openxmlformats.org/officeDocument/2006/relationships/hyperlink" Target="https://www.pera.net/MLMs/MLM-003-B.pdf" TargetMode="External"/><Relationship Id="rId4" Type="http://schemas.openxmlformats.org/officeDocument/2006/relationships/hyperlink" Target="https://www.pera.net/MLMs/MLM-003-A.pdf"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20.xml"/><Relationship Id="rId6" Type="http://schemas.openxmlformats.org/officeDocument/2006/relationships/image" Target="../media/image14.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8.xml"/><Relationship Id="rId5" Type="http://schemas.openxmlformats.org/officeDocument/2006/relationships/image" Target="../media/image7.sv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notesSlide" Target="../notesSlides/notesSlide3.xml"/><Relationship Id="rId7" Type="http://schemas.openxmlformats.org/officeDocument/2006/relationships/image" Target="../media/image7.svg"/><Relationship Id="rId2" Type="http://schemas.openxmlformats.org/officeDocument/2006/relationships/slideLayout" Target="../slideLayouts/slideLayout4.xml"/><Relationship Id="rId1" Type="http://schemas.openxmlformats.org/officeDocument/2006/relationships/tags" Target="../tags/tag9.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8" Type="http://schemas.openxmlformats.org/officeDocument/2006/relationships/hyperlink" Target="https://commons.wikimedia.org/wiki/File:Icons8_flat_electrical_sensor.svg" TargetMode="External"/><Relationship Id="rId13" Type="http://schemas.openxmlformats.org/officeDocument/2006/relationships/customXml" Target="../ink/ink3.xml"/><Relationship Id="rId18" Type="http://schemas.openxmlformats.org/officeDocument/2006/relationships/image" Target="../media/image17.png"/><Relationship Id="rId3" Type="http://schemas.openxmlformats.org/officeDocument/2006/relationships/notesSlide" Target="../notesSlides/notesSlide7.xml"/><Relationship Id="rId21" Type="http://schemas.openxmlformats.org/officeDocument/2006/relationships/customXml" Target="../ink/ink7.xml"/><Relationship Id="rId7" Type="http://schemas.microsoft.com/office/2007/relationships/hdphoto" Target="../media/hdphoto2.wdp"/><Relationship Id="rId12" Type="http://schemas.openxmlformats.org/officeDocument/2006/relationships/image" Target="../media/image14.png"/><Relationship Id="rId17" Type="http://schemas.openxmlformats.org/officeDocument/2006/relationships/customXml" Target="../ink/ink5.xml"/><Relationship Id="rId2" Type="http://schemas.openxmlformats.org/officeDocument/2006/relationships/slideLayout" Target="../slideLayouts/slideLayout2.xml"/><Relationship Id="rId16" Type="http://schemas.openxmlformats.org/officeDocument/2006/relationships/image" Target="../media/image16.png"/><Relationship Id="rId20" Type="http://schemas.openxmlformats.org/officeDocument/2006/relationships/image" Target="../media/image18.png"/><Relationship Id="rId1" Type="http://schemas.openxmlformats.org/officeDocument/2006/relationships/tags" Target="../tags/tag13.xml"/><Relationship Id="rId6" Type="http://schemas.openxmlformats.org/officeDocument/2006/relationships/image" Target="../media/image12.png"/><Relationship Id="rId11" Type="http://schemas.openxmlformats.org/officeDocument/2006/relationships/customXml" Target="../ink/ink2.xml"/><Relationship Id="rId5" Type="http://schemas.openxmlformats.org/officeDocument/2006/relationships/image" Target="../media/image11.svg"/><Relationship Id="rId15" Type="http://schemas.openxmlformats.org/officeDocument/2006/relationships/customXml" Target="../ink/ink4.xml"/><Relationship Id="rId10" Type="http://schemas.microsoft.com/office/2007/relationships/hdphoto" Target="../media/hdphoto3.wdp"/><Relationship Id="rId19" Type="http://schemas.openxmlformats.org/officeDocument/2006/relationships/customXml" Target="../ink/ink6.xml"/><Relationship Id="rId4" Type="http://schemas.openxmlformats.org/officeDocument/2006/relationships/image" Target="../media/image10.png"/><Relationship Id="rId9" Type="http://schemas.openxmlformats.org/officeDocument/2006/relationships/image" Target="../media/image13.png"/><Relationship Id="rId14" Type="http://schemas.openxmlformats.org/officeDocument/2006/relationships/image" Target="../media/image15.png"/><Relationship Id="rId22"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992433" y="1125383"/>
            <a:ext cx="5211810" cy="861774"/>
          </a:xfrm>
          <a:prstGeom prst="rect">
            <a:avLst/>
          </a:prstGeom>
          <a:noFill/>
        </p:spPr>
        <p:txBody>
          <a:bodyPr wrap="square" lIns="0" tIns="0" rIns="0" bIns="0" rtlCol="0">
            <a:spAutoFit/>
          </a:bodyPr>
          <a:lstStyle/>
          <a:p>
            <a:pPr algn="ctr"/>
            <a:r>
              <a:rPr lang="en-US" sz="2800" dirty="0">
                <a:solidFill>
                  <a:srgbClr val="003E6B"/>
                </a:solidFill>
                <a:latin typeface="Arial Black" panose="020B0A04020102020204" pitchFamily="34" charset="0"/>
              </a:rPr>
              <a:t>What is a Corporate Cybersecurity Program</a:t>
            </a:r>
          </a:p>
        </p:txBody>
      </p:sp>
      <p:sp>
        <p:nvSpPr>
          <p:cNvPr id="17" name="TextBox 16">
            <a:extLst>
              <a:ext uri="{FF2B5EF4-FFF2-40B4-BE49-F238E27FC236}">
                <a16:creationId xmlns:a16="http://schemas.microsoft.com/office/drawing/2014/main" id="{5DE5965B-8ACE-4192-B5D2-A3B7BCE516D2}"/>
              </a:ext>
            </a:extLst>
          </p:cNvPr>
          <p:cNvSpPr txBox="1"/>
          <p:nvPr/>
        </p:nvSpPr>
        <p:spPr>
          <a:xfrm>
            <a:off x="1291083" y="2713659"/>
            <a:ext cx="6795081" cy="2406043"/>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MLM-013-A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Process Industry</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 + CTO</a:t>
            </a:r>
            <a:b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br>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			    IT Specialists + CISO</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1235"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8978" y="5694044"/>
            <a:ext cx="686911" cy="62738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645230" y="5708020"/>
            <a:ext cx="2759528" cy="553998"/>
          </a:xfrm>
          <a:prstGeom prst="rect">
            <a:avLst/>
          </a:prstGeom>
          <a:noFill/>
        </p:spPr>
        <p:txBody>
          <a:bodyPr wrap="square" lIns="0" tIns="0" rIns="0" bIns="0" rtlCol="0">
            <a:spAutoFit/>
          </a:bodyPr>
          <a:lstStyle/>
          <a:p>
            <a:r>
              <a:rPr lang="en-US"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51213" y="5783086"/>
            <a:ext cx="936031" cy="449295"/>
          </a:xfrm>
          <a:prstGeom prst="rect">
            <a:avLst/>
          </a:prstGeom>
        </p:spPr>
      </p:pic>
      <p:pic>
        <p:nvPicPr>
          <p:cNvPr id="3" name="Picture 2" descr="A shield with a computer and a bow tie&#10;&#10;AI-generated content may be incorrect.">
            <a:extLst>
              <a:ext uri="{FF2B5EF4-FFF2-40B4-BE49-F238E27FC236}">
                <a16:creationId xmlns:a16="http://schemas.microsoft.com/office/drawing/2014/main" id="{8895C4FA-1E16-A456-3249-C4DC63406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24907" y="2155255"/>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40">
            <a:extLst>
              <a:ext uri="{FF2B5EF4-FFF2-40B4-BE49-F238E27FC236}">
                <a16:creationId xmlns:a16="http://schemas.microsoft.com/office/drawing/2014/main" id="{611F0B5F-78E0-482B-90E4-9DF2BF31130E}"/>
              </a:ext>
            </a:extLst>
          </p:cNvPr>
          <p:cNvSpPr txBox="1"/>
          <p:nvPr/>
        </p:nvSpPr>
        <p:spPr>
          <a:xfrm>
            <a:off x="1267252" y="6066454"/>
            <a:ext cx="6116842" cy="526494"/>
          </a:xfrm>
          <a:prstGeom prst="rect">
            <a:avLst/>
          </a:prstGeom>
          <a:solidFill>
            <a:srgbClr val="FEC0F7">
              <a:alpha val="50000"/>
            </a:srgbClr>
          </a:solidFill>
          <a:ln w="19050">
            <a:solidFill>
              <a:schemeClr val="tx1"/>
            </a:solidFill>
          </a:ln>
        </p:spPr>
        <p:txBody>
          <a:bodyPr wrap="square" rtlCol="0" anchor="ctr" anchorCtr="0">
            <a:noAutofit/>
          </a:bodyPr>
          <a:lstStyle/>
          <a:p>
            <a:pPr algn="ctr"/>
            <a:r>
              <a:rPr lang="en-US" sz="1412" dirty="0"/>
              <a:t>Other ACS Cybersecurity Standards (NIST, NAMUR, etc.)</a:t>
            </a:r>
          </a:p>
        </p:txBody>
      </p:sp>
      <p:sp>
        <p:nvSpPr>
          <p:cNvPr id="44" name="TextBox 43">
            <a:extLst>
              <a:ext uri="{FF2B5EF4-FFF2-40B4-BE49-F238E27FC236}">
                <a16:creationId xmlns:a16="http://schemas.microsoft.com/office/drawing/2014/main" id="{044BC4DE-0430-4B97-93E5-B4EBA8CB8974}"/>
              </a:ext>
            </a:extLst>
          </p:cNvPr>
          <p:cNvSpPr txBox="1"/>
          <p:nvPr/>
        </p:nvSpPr>
        <p:spPr>
          <a:xfrm>
            <a:off x="7492836" y="6066454"/>
            <a:ext cx="3453458" cy="526494"/>
          </a:xfrm>
          <a:prstGeom prst="rect">
            <a:avLst/>
          </a:prstGeom>
          <a:solidFill>
            <a:srgbClr val="CCFFCC">
              <a:alpha val="50000"/>
            </a:srgbClr>
          </a:solidFill>
          <a:ln w="19050">
            <a:solidFill>
              <a:schemeClr val="tx1"/>
            </a:solidFill>
          </a:ln>
        </p:spPr>
        <p:txBody>
          <a:bodyPr wrap="square" rtlCol="0" anchor="ctr" anchorCtr="0">
            <a:noAutofit/>
          </a:bodyPr>
          <a:lstStyle/>
          <a:p>
            <a:pPr algn="ctr"/>
            <a:r>
              <a:rPr lang="en-US" sz="1412" dirty="0"/>
              <a:t>Other IT Cybersecurity Standards</a:t>
            </a:r>
          </a:p>
        </p:txBody>
      </p:sp>
      <p:sp>
        <p:nvSpPr>
          <p:cNvPr id="47" name="Rectangle 46">
            <a:extLst>
              <a:ext uri="{FF2B5EF4-FFF2-40B4-BE49-F238E27FC236}">
                <a16:creationId xmlns:a16="http://schemas.microsoft.com/office/drawing/2014/main" id="{CEEED68C-6D04-4640-BEEC-1EC9D87D32FF}"/>
              </a:ext>
            </a:extLst>
          </p:cNvPr>
          <p:cNvSpPr/>
          <p:nvPr/>
        </p:nvSpPr>
        <p:spPr bwMode="auto">
          <a:xfrm>
            <a:off x="1267252" y="4345432"/>
            <a:ext cx="1044790" cy="1593881"/>
          </a:xfrm>
          <a:prstGeom prst="rect">
            <a:avLst/>
          </a:prstGeom>
          <a:solidFill>
            <a:srgbClr val="FFFF00"/>
          </a:solid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algn="ctr" defTabSz="806867" eaLnBrk="0" fontAlgn="base" hangingPunct="0">
              <a:spcBef>
                <a:spcPct val="0"/>
              </a:spcBef>
              <a:spcAft>
                <a:spcPct val="0"/>
              </a:spcAft>
            </a:pPr>
            <a:r>
              <a:rPr lang="en-US" sz="1412" dirty="0">
                <a:latin typeface="Times" panose="02020603050405020304" pitchFamily="18" charset="0"/>
              </a:rPr>
              <a:t>ACS Standards</a:t>
            </a:r>
          </a:p>
          <a:p>
            <a:pPr defTabSz="806867" eaLnBrk="0" fontAlgn="base" hangingPunct="0">
              <a:spcBef>
                <a:spcPct val="0"/>
              </a:spcBef>
              <a:spcAft>
                <a:spcPct val="0"/>
              </a:spcAft>
            </a:pPr>
            <a:r>
              <a:rPr lang="en-US" sz="1412" dirty="0">
                <a:latin typeface="Times" panose="02020603050405020304" pitchFamily="18" charset="0"/>
              </a:rPr>
              <a:t>- ISA 84</a:t>
            </a:r>
          </a:p>
          <a:p>
            <a:pPr defTabSz="806867" eaLnBrk="0" fontAlgn="base" hangingPunct="0">
              <a:spcBef>
                <a:spcPct val="0"/>
              </a:spcBef>
              <a:spcAft>
                <a:spcPct val="0"/>
              </a:spcAft>
            </a:pPr>
            <a:r>
              <a:rPr lang="en-US" sz="1412" dirty="0"/>
              <a:t>- ISA 108</a:t>
            </a:r>
          </a:p>
          <a:p>
            <a:pPr defTabSz="806867" eaLnBrk="0" fontAlgn="base" hangingPunct="0">
              <a:spcBef>
                <a:spcPct val="0"/>
              </a:spcBef>
              <a:spcAft>
                <a:spcPct val="0"/>
              </a:spcAft>
            </a:pPr>
            <a:r>
              <a:rPr lang="en-US" sz="1412" dirty="0">
                <a:latin typeface="Times" panose="02020603050405020304" pitchFamily="18" charset="0"/>
              </a:rPr>
              <a:t>- ISA 95</a:t>
            </a:r>
          </a:p>
          <a:p>
            <a:pPr defTabSz="806867" eaLnBrk="0" fontAlgn="base" hangingPunct="0">
              <a:spcBef>
                <a:spcPct val="0"/>
              </a:spcBef>
              <a:spcAft>
                <a:spcPct val="0"/>
              </a:spcAft>
            </a:pPr>
            <a:r>
              <a:rPr lang="en-US" sz="1412" dirty="0"/>
              <a:t>- ISA 100</a:t>
            </a:r>
            <a:endParaRPr lang="en-US" sz="1412" dirty="0">
              <a:latin typeface="Times" panose="02020603050405020304" pitchFamily="18" charset="0"/>
            </a:endParaRPr>
          </a:p>
        </p:txBody>
      </p:sp>
      <p:cxnSp>
        <p:nvCxnSpPr>
          <p:cNvPr id="48" name="Straight Arrow Connector 47">
            <a:extLst>
              <a:ext uri="{FF2B5EF4-FFF2-40B4-BE49-F238E27FC236}">
                <a16:creationId xmlns:a16="http://schemas.microsoft.com/office/drawing/2014/main" id="{CD41172E-C96B-49DE-890F-38578D69D02D}"/>
              </a:ext>
            </a:extLst>
          </p:cNvPr>
          <p:cNvCxnSpPr>
            <a:cxnSpLocks/>
          </p:cNvCxnSpPr>
          <p:nvPr/>
        </p:nvCxnSpPr>
        <p:spPr bwMode="auto">
          <a:xfrm>
            <a:off x="1810453" y="3167274"/>
            <a:ext cx="0" cy="1182559"/>
          </a:xfrm>
          <a:prstGeom prst="straightConnector1">
            <a:avLst/>
          </a:prstGeom>
          <a:solidFill>
            <a:schemeClr val="accent1"/>
          </a:solidFill>
          <a:ln w="38100" cap="flat" cmpd="sng" algn="ctr">
            <a:solidFill>
              <a:srgbClr val="FE9B03"/>
            </a:solidFill>
            <a:prstDash val="solid"/>
            <a:round/>
            <a:headEnd type="none" w="med" len="med"/>
            <a:tailEnd type="non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Arrow Connector 48">
            <a:extLst>
              <a:ext uri="{FF2B5EF4-FFF2-40B4-BE49-F238E27FC236}">
                <a16:creationId xmlns:a16="http://schemas.microsoft.com/office/drawing/2014/main" id="{8B055B38-EF5C-4546-9481-3A95E13216A0}"/>
              </a:ext>
            </a:extLst>
          </p:cNvPr>
          <p:cNvCxnSpPr>
            <a:cxnSpLocks/>
          </p:cNvCxnSpPr>
          <p:nvPr/>
        </p:nvCxnSpPr>
        <p:spPr bwMode="auto">
          <a:xfrm flipV="1">
            <a:off x="4630996" y="3974295"/>
            <a:ext cx="0" cy="2092159"/>
          </a:xfrm>
          <a:prstGeom prst="straightConnector1">
            <a:avLst/>
          </a:prstGeom>
          <a:solidFill>
            <a:schemeClr val="accent1"/>
          </a:solidFill>
          <a:ln w="381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0" name="Straight Arrow Connector 49">
            <a:extLst>
              <a:ext uri="{FF2B5EF4-FFF2-40B4-BE49-F238E27FC236}">
                <a16:creationId xmlns:a16="http://schemas.microsoft.com/office/drawing/2014/main" id="{95DD5604-E40C-4149-B8DC-DC20B538DE66}"/>
              </a:ext>
            </a:extLst>
          </p:cNvPr>
          <p:cNvCxnSpPr>
            <a:cxnSpLocks/>
          </p:cNvCxnSpPr>
          <p:nvPr/>
        </p:nvCxnSpPr>
        <p:spPr bwMode="auto">
          <a:xfrm flipV="1">
            <a:off x="9132353" y="3983649"/>
            <a:ext cx="0" cy="2099492"/>
          </a:xfrm>
          <a:prstGeom prst="straightConnector1">
            <a:avLst/>
          </a:prstGeom>
          <a:solidFill>
            <a:schemeClr val="accent1"/>
          </a:solidFill>
          <a:ln w="38100" cap="flat" cmpd="sng" algn="ctr">
            <a:solidFill>
              <a:srgbClr val="00B05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Straight Arrow Connector 52">
            <a:extLst>
              <a:ext uri="{FF2B5EF4-FFF2-40B4-BE49-F238E27FC236}">
                <a16:creationId xmlns:a16="http://schemas.microsoft.com/office/drawing/2014/main" id="{170A9D68-3CD2-4068-BA3B-62C732661960}"/>
              </a:ext>
            </a:extLst>
          </p:cNvPr>
          <p:cNvCxnSpPr>
            <a:cxnSpLocks/>
          </p:cNvCxnSpPr>
          <p:nvPr/>
        </p:nvCxnSpPr>
        <p:spPr bwMode="auto">
          <a:xfrm flipH="1">
            <a:off x="2321853" y="5164422"/>
            <a:ext cx="370123" cy="0"/>
          </a:xfrm>
          <a:prstGeom prst="straightConnector1">
            <a:avLst/>
          </a:prstGeom>
          <a:solidFill>
            <a:schemeClr val="accent1"/>
          </a:solidFill>
          <a:ln w="38100" cap="flat" cmpd="sng" algn="ctr">
            <a:solidFill>
              <a:schemeClr val="tx1"/>
            </a:solidFill>
            <a:prstDash val="solid"/>
            <a:round/>
            <a:headEnd type="triangl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5" name="Title 1">
            <a:extLst>
              <a:ext uri="{FF2B5EF4-FFF2-40B4-BE49-F238E27FC236}">
                <a16:creationId xmlns:a16="http://schemas.microsoft.com/office/drawing/2014/main" id="{F189F7AE-C720-4B02-BA20-0FEA58559369}"/>
              </a:ext>
            </a:extLst>
          </p:cNvPr>
          <p:cNvSpPr>
            <a:spLocks noGrp="1"/>
          </p:cNvSpPr>
          <p:nvPr>
            <p:ph type="ctrTitle"/>
          </p:nvPr>
        </p:nvSpPr>
        <p:spPr>
          <a:xfrm>
            <a:off x="1170653" y="211714"/>
            <a:ext cx="8843633" cy="614518"/>
          </a:xfrm>
          <a:solidFill>
            <a:schemeClr val="accent3">
              <a:lumMod val="20000"/>
              <a:lumOff val="80000"/>
            </a:schemeClr>
          </a:solidFill>
        </p:spPr>
        <p:txBody>
          <a:bodyPr>
            <a:normAutofit/>
          </a:bodyPr>
          <a:lstStyle/>
          <a:p>
            <a:pPr algn="ctr"/>
            <a:r>
              <a:rPr lang="en-US" sz="2800" dirty="0">
                <a:latin typeface="Aptos ExtraBold" panose="020B0004020202020204" pitchFamily="34" charset="0"/>
              </a:rPr>
              <a:t>How are Other ACS or IT Standards Involved?</a:t>
            </a:r>
            <a:endParaRPr lang="en-US" sz="2800" b="1" dirty="0">
              <a:latin typeface="Aptos ExtraBold" panose="020B0004020202020204" pitchFamily="34" charset="0"/>
            </a:endParaRPr>
          </a:p>
        </p:txBody>
      </p:sp>
      <p:sp>
        <p:nvSpPr>
          <p:cNvPr id="3" name="TextBox 2">
            <a:extLst>
              <a:ext uri="{FF2B5EF4-FFF2-40B4-BE49-F238E27FC236}">
                <a16:creationId xmlns:a16="http://schemas.microsoft.com/office/drawing/2014/main" id="{0C51D0A7-0CE0-59A6-09E2-9FF84611DC35}"/>
              </a:ext>
            </a:extLst>
          </p:cNvPr>
          <p:cNvSpPr txBox="1"/>
          <p:nvPr/>
        </p:nvSpPr>
        <p:spPr>
          <a:xfrm>
            <a:off x="2571205" y="2330772"/>
            <a:ext cx="8375090" cy="1643523"/>
          </a:xfrm>
          <a:prstGeom prst="rect">
            <a:avLst/>
          </a:prstGeom>
          <a:solidFill>
            <a:srgbClr val="92D050"/>
          </a:solidFill>
          <a:ln w="34925">
            <a:solidFill>
              <a:srgbClr val="FF0000"/>
            </a:solidFill>
          </a:ln>
        </p:spPr>
        <p:txBody>
          <a:bodyPr wrap="square" rtlCol="0">
            <a:noAutofit/>
          </a:bodyPr>
          <a:lstStyle/>
          <a:p>
            <a:pPr algn="ctr"/>
            <a:endParaRPr lang="en-US" sz="1412" dirty="0"/>
          </a:p>
          <a:p>
            <a:pPr algn="ctr"/>
            <a:endParaRPr lang="en-US" sz="1412" dirty="0"/>
          </a:p>
          <a:p>
            <a:pPr algn="ctr"/>
            <a:endParaRPr lang="en-US" sz="1412" dirty="0"/>
          </a:p>
        </p:txBody>
      </p:sp>
      <p:sp>
        <p:nvSpPr>
          <p:cNvPr id="4" name="TextBox 3">
            <a:extLst>
              <a:ext uri="{FF2B5EF4-FFF2-40B4-BE49-F238E27FC236}">
                <a16:creationId xmlns:a16="http://schemas.microsoft.com/office/drawing/2014/main" id="{52ABE86F-6503-240B-D444-741A9F9157CF}"/>
              </a:ext>
            </a:extLst>
          </p:cNvPr>
          <p:cNvSpPr txBox="1"/>
          <p:nvPr/>
        </p:nvSpPr>
        <p:spPr>
          <a:xfrm>
            <a:off x="3407001" y="2688979"/>
            <a:ext cx="4071021" cy="1130566"/>
          </a:xfrm>
          <a:prstGeom prst="rect">
            <a:avLst/>
          </a:prstGeom>
          <a:solidFill>
            <a:srgbClr val="FFFF00"/>
          </a:solidFill>
          <a:ln w="15875">
            <a:solidFill>
              <a:schemeClr val="tx1"/>
            </a:solidFill>
          </a:ln>
        </p:spPr>
        <p:txBody>
          <a:bodyPr wrap="square" rtlCol="0" anchor="b" anchorCtr="0">
            <a:noAutofit/>
          </a:bodyPr>
          <a:lstStyle/>
          <a:p>
            <a:pPr algn="ctr"/>
            <a:endParaRPr lang="en-US" sz="1412" dirty="0"/>
          </a:p>
          <a:p>
            <a:pPr algn="ctr"/>
            <a:endParaRPr lang="en-US" sz="1412" dirty="0"/>
          </a:p>
          <a:p>
            <a:pPr algn="ctr"/>
            <a:endParaRPr lang="en-US" sz="1588" dirty="0"/>
          </a:p>
          <a:p>
            <a:pPr algn="ctr"/>
            <a:endParaRPr lang="en-US" sz="1588" dirty="0"/>
          </a:p>
          <a:p>
            <a:pPr algn="ctr"/>
            <a:r>
              <a:rPr lang="en-US" sz="1412" dirty="0"/>
              <a:t>Corporate ACS Cybersecurity Program</a:t>
            </a:r>
          </a:p>
        </p:txBody>
      </p:sp>
      <p:sp>
        <p:nvSpPr>
          <p:cNvPr id="5" name="TextBox 4">
            <a:extLst>
              <a:ext uri="{FF2B5EF4-FFF2-40B4-BE49-F238E27FC236}">
                <a16:creationId xmlns:a16="http://schemas.microsoft.com/office/drawing/2014/main" id="{071A778F-F5D2-21E9-3E66-192C52E74D34}"/>
              </a:ext>
            </a:extLst>
          </p:cNvPr>
          <p:cNvSpPr txBox="1"/>
          <p:nvPr/>
        </p:nvSpPr>
        <p:spPr>
          <a:xfrm>
            <a:off x="3508917" y="2811885"/>
            <a:ext cx="1870146" cy="744243"/>
          </a:xfrm>
          <a:prstGeom prst="rect">
            <a:avLst/>
          </a:prstGeom>
          <a:solidFill>
            <a:srgbClr val="FEFEBE"/>
          </a:solidFill>
          <a:ln w="19050">
            <a:solidFill>
              <a:schemeClr val="tx1"/>
            </a:solidFill>
          </a:ln>
        </p:spPr>
        <p:txBody>
          <a:bodyPr wrap="square" rtlCol="0">
            <a:spAutoFit/>
          </a:bodyPr>
          <a:lstStyle/>
          <a:p>
            <a:pPr algn="ctr"/>
            <a:r>
              <a:rPr lang="en-US" sz="1412" dirty="0"/>
              <a:t>ACS Project</a:t>
            </a:r>
          </a:p>
          <a:p>
            <a:pPr algn="ctr"/>
            <a:r>
              <a:rPr lang="en-US" sz="1412" dirty="0"/>
              <a:t>Cybersecurity Requirements</a:t>
            </a:r>
          </a:p>
        </p:txBody>
      </p:sp>
      <p:sp>
        <p:nvSpPr>
          <p:cNvPr id="6" name="TextBox 5">
            <a:extLst>
              <a:ext uri="{FF2B5EF4-FFF2-40B4-BE49-F238E27FC236}">
                <a16:creationId xmlns:a16="http://schemas.microsoft.com/office/drawing/2014/main" id="{2F45BAA6-7415-2B09-DA04-A62052FE0FA9}"/>
              </a:ext>
            </a:extLst>
          </p:cNvPr>
          <p:cNvSpPr txBox="1"/>
          <p:nvPr/>
        </p:nvSpPr>
        <p:spPr>
          <a:xfrm>
            <a:off x="5517744" y="2811473"/>
            <a:ext cx="1870145" cy="744243"/>
          </a:xfrm>
          <a:prstGeom prst="rect">
            <a:avLst/>
          </a:prstGeom>
          <a:solidFill>
            <a:srgbClr val="FEFEBE"/>
          </a:solidFill>
          <a:ln w="19050">
            <a:solidFill>
              <a:schemeClr val="tx1"/>
            </a:solidFill>
          </a:ln>
        </p:spPr>
        <p:txBody>
          <a:bodyPr wrap="square" rtlCol="0">
            <a:spAutoFit/>
          </a:bodyPr>
          <a:lstStyle/>
          <a:p>
            <a:pPr algn="ctr"/>
            <a:r>
              <a:rPr lang="en-US" sz="1412" dirty="0"/>
              <a:t>ACS Operations</a:t>
            </a:r>
          </a:p>
          <a:p>
            <a:pPr algn="ctr"/>
            <a:r>
              <a:rPr lang="en-US" sz="1412" dirty="0"/>
              <a:t>Cybersecurity Requirements</a:t>
            </a:r>
          </a:p>
        </p:txBody>
      </p:sp>
      <p:cxnSp>
        <p:nvCxnSpPr>
          <p:cNvPr id="7" name="Straight Arrow Connector 6">
            <a:extLst>
              <a:ext uri="{FF2B5EF4-FFF2-40B4-BE49-F238E27FC236}">
                <a16:creationId xmlns:a16="http://schemas.microsoft.com/office/drawing/2014/main" id="{7E4FCEB0-71CA-3254-9E1E-592CE7BBAE6B}"/>
              </a:ext>
            </a:extLst>
          </p:cNvPr>
          <p:cNvCxnSpPr>
            <a:cxnSpLocks/>
          </p:cNvCxnSpPr>
          <p:nvPr/>
        </p:nvCxnSpPr>
        <p:spPr bwMode="auto">
          <a:xfrm flipV="1">
            <a:off x="4820988" y="1391950"/>
            <a:ext cx="0" cy="225726"/>
          </a:xfrm>
          <a:prstGeom prst="straightConnector1">
            <a:avLst/>
          </a:prstGeom>
          <a:solidFill>
            <a:schemeClr val="accent1"/>
          </a:solidFill>
          <a:ln w="19050" cap="flat" cmpd="sng" algn="ctr">
            <a:solidFill>
              <a:srgbClr val="00B05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a:extLst>
              <a:ext uri="{FF2B5EF4-FFF2-40B4-BE49-F238E27FC236}">
                <a16:creationId xmlns:a16="http://schemas.microsoft.com/office/drawing/2014/main" id="{B9FDE949-DE9D-2014-ED80-F1AA48830D4F}"/>
              </a:ext>
            </a:extLst>
          </p:cNvPr>
          <p:cNvSpPr txBox="1"/>
          <p:nvPr/>
        </p:nvSpPr>
        <p:spPr>
          <a:xfrm>
            <a:off x="4248069" y="4773079"/>
            <a:ext cx="1436529" cy="961545"/>
          </a:xfrm>
          <a:prstGeom prst="rect">
            <a:avLst/>
          </a:prstGeom>
          <a:solidFill>
            <a:srgbClr val="FEFEBE"/>
          </a:solidFill>
          <a:ln w="19050">
            <a:solidFill>
              <a:schemeClr val="tx1"/>
            </a:solidFill>
          </a:ln>
        </p:spPr>
        <p:txBody>
          <a:bodyPr wrap="square" rtlCol="0">
            <a:spAutoFit/>
          </a:bodyPr>
          <a:lstStyle/>
          <a:p>
            <a:pPr algn="ctr"/>
            <a:r>
              <a:rPr lang="en-US" sz="1412" dirty="0"/>
              <a:t>ISA 62443 Design </a:t>
            </a:r>
          </a:p>
          <a:p>
            <a:pPr algn="ctr"/>
            <a:r>
              <a:rPr lang="en-US" sz="1412" dirty="0"/>
              <a:t>Phase Requirements</a:t>
            </a:r>
          </a:p>
        </p:txBody>
      </p:sp>
      <p:sp>
        <p:nvSpPr>
          <p:cNvPr id="9" name="TextBox 8">
            <a:extLst>
              <a:ext uri="{FF2B5EF4-FFF2-40B4-BE49-F238E27FC236}">
                <a16:creationId xmlns:a16="http://schemas.microsoft.com/office/drawing/2014/main" id="{9CFDDC08-42E4-784A-92B1-D24C8851FBB6}"/>
              </a:ext>
            </a:extLst>
          </p:cNvPr>
          <p:cNvSpPr txBox="1"/>
          <p:nvPr/>
        </p:nvSpPr>
        <p:spPr>
          <a:xfrm>
            <a:off x="5770123" y="4795197"/>
            <a:ext cx="1484759" cy="961545"/>
          </a:xfrm>
          <a:prstGeom prst="rect">
            <a:avLst/>
          </a:prstGeom>
          <a:solidFill>
            <a:srgbClr val="FEFEBE"/>
          </a:solidFill>
          <a:ln w="19050">
            <a:solidFill>
              <a:schemeClr val="tx1"/>
            </a:solidFill>
          </a:ln>
        </p:spPr>
        <p:txBody>
          <a:bodyPr wrap="square" rtlCol="0">
            <a:spAutoFit/>
          </a:bodyPr>
          <a:lstStyle/>
          <a:p>
            <a:pPr algn="ctr"/>
            <a:r>
              <a:rPr lang="en-US" sz="1412" dirty="0"/>
              <a:t>ISA 62443 Operations Phase Requirements</a:t>
            </a:r>
          </a:p>
        </p:txBody>
      </p:sp>
      <p:cxnSp>
        <p:nvCxnSpPr>
          <p:cNvPr id="10" name="Straight Arrow Connector 9">
            <a:extLst>
              <a:ext uri="{FF2B5EF4-FFF2-40B4-BE49-F238E27FC236}">
                <a16:creationId xmlns:a16="http://schemas.microsoft.com/office/drawing/2014/main" id="{2F3CC42F-4421-B3FF-7B54-56598A5768B7}"/>
              </a:ext>
            </a:extLst>
          </p:cNvPr>
          <p:cNvCxnSpPr>
            <a:cxnSpLocks/>
          </p:cNvCxnSpPr>
          <p:nvPr/>
        </p:nvCxnSpPr>
        <p:spPr bwMode="auto">
          <a:xfrm flipV="1">
            <a:off x="3579798" y="3808586"/>
            <a:ext cx="0" cy="98661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a:extLst>
              <a:ext uri="{FF2B5EF4-FFF2-40B4-BE49-F238E27FC236}">
                <a16:creationId xmlns:a16="http://schemas.microsoft.com/office/drawing/2014/main" id="{9064CE09-7476-AFDE-5F8F-753C7CB5FBC1}"/>
              </a:ext>
            </a:extLst>
          </p:cNvPr>
          <p:cNvCxnSpPr>
            <a:cxnSpLocks/>
          </p:cNvCxnSpPr>
          <p:nvPr/>
        </p:nvCxnSpPr>
        <p:spPr bwMode="auto">
          <a:xfrm flipV="1">
            <a:off x="9059806" y="3321986"/>
            <a:ext cx="0" cy="118136"/>
          </a:xfrm>
          <a:prstGeom prst="straightConnector1">
            <a:avLst/>
          </a:prstGeom>
          <a:solidFill>
            <a:schemeClr val="accent1"/>
          </a:solidFill>
          <a:ln w="1905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a:extLst>
              <a:ext uri="{FF2B5EF4-FFF2-40B4-BE49-F238E27FC236}">
                <a16:creationId xmlns:a16="http://schemas.microsoft.com/office/drawing/2014/main" id="{7EDD7BF9-1864-EF03-0E7F-F8D4ED203948}"/>
              </a:ext>
            </a:extLst>
          </p:cNvPr>
          <p:cNvSpPr txBox="1"/>
          <p:nvPr/>
        </p:nvSpPr>
        <p:spPr>
          <a:xfrm>
            <a:off x="3407001" y="997501"/>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13" name="TextBox 12">
            <a:extLst>
              <a:ext uri="{FF2B5EF4-FFF2-40B4-BE49-F238E27FC236}">
                <a16:creationId xmlns:a16="http://schemas.microsoft.com/office/drawing/2014/main" id="{5BE854AC-4807-E3F4-615A-7D24BCB81631}"/>
              </a:ext>
            </a:extLst>
          </p:cNvPr>
          <p:cNvSpPr txBox="1"/>
          <p:nvPr/>
        </p:nvSpPr>
        <p:spPr>
          <a:xfrm>
            <a:off x="3096231" y="1310801"/>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14" name="TextBox 13">
            <a:extLst>
              <a:ext uri="{FF2B5EF4-FFF2-40B4-BE49-F238E27FC236}">
                <a16:creationId xmlns:a16="http://schemas.microsoft.com/office/drawing/2014/main" id="{42DE965A-0A28-6550-617E-7B42B86CADC1}"/>
              </a:ext>
            </a:extLst>
          </p:cNvPr>
          <p:cNvSpPr txBox="1"/>
          <p:nvPr/>
        </p:nvSpPr>
        <p:spPr>
          <a:xfrm>
            <a:off x="2757279" y="1621210"/>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15" name="TextBox 14">
            <a:extLst>
              <a:ext uri="{FF2B5EF4-FFF2-40B4-BE49-F238E27FC236}">
                <a16:creationId xmlns:a16="http://schemas.microsoft.com/office/drawing/2014/main" id="{8C1FCA7E-1244-6DED-3C37-444E5B06E43C}"/>
              </a:ext>
            </a:extLst>
          </p:cNvPr>
          <p:cNvSpPr txBox="1"/>
          <p:nvPr/>
        </p:nvSpPr>
        <p:spPr>
          <a:xfrm>
            <a:off x="6148810" y="974906"/>
            <a:ext cx="3865476"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16" name="TextBox 15">
            <a:extLst>
              <a:ext uri="{FF2B5EF4-FFF2-40B4-BE49-F238E27FC236}">
                <a16:creationId xmlns:a16="http://schemas.microsoft.com/office/drawing/2014/main" id="{746CAEF5-403C-09BE-ACCF-47C51552EAD8}"/>
              </a:ext>
            </a:extLst>
          </p:cNvPr>
          <p:cNvSpPr txBox="1"/>
          <p:nvPr/>
        </p:nvSpPr>
        <p:spPr>
          <a:xfrm>
            <a:off x="6574115" y="1269136"/>
            <a:ext cx="3033938"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17" name="TextBox 16">
            <a:extLst>
              <a:ext uri="{FF2B5EF4-FFF2-40B4-BE49-F238E27FC236}">
                <a16:creationId xmlns:a16="http://schemas.microsoft.com/office/drawing/2014/main" id="{EDF60961-15E9-0B27-DE14-8D9A9C1EFB6A}"/>
              </a:ext>
            </a:extLst>
          </p:cNvPr>
          <p:cNvSpPr txBox="1"/>
          <p:nvPr/>
        </p:nvSpPr>
        <p:spPr>
          <a:xfrm>
            <a:off x="6946760" y="1563365"/>
            <a:ext cx="2410986" cy="503578"/>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18" name="TextBox 17">
            <a:extLst>
              <a:ext uri="{FF2B5EF4-FFF2-40B4-BE49-F238E27FC236}">
                <a16:creationId xmlns:a16="http://schemas.microsoft.com/office/drawing/2014/main" id="{07CBB8E4-2AC4-123F-7C6D-31204DDA2D7A}"/>
              </a:ext>
            </a:extLst>
          </p:cNvPr>
          <p:cNvSpPr txBox="1"/>
          <p:nvPr/>
        </p:nvSpPr>
        <p:spPr>
          <a:xfrm>
            <a:off x="9258189" y="4809802"/>
            <a:ext cx="1484758" cy="961545"/>
          </a:xfrm>
          <a:prstGeom prst="rect">
            <a:avLst/>
          </a:prstGeom>
          <a:solidFill>
            <a:srgbClr val="EEF7F8"/>
          </a:solidFill>
          <a:ln w="19050">
            <a:solidFill>
              <a:schemeClr val="tx1"/>
            </a:solidFill>
          </a:ln>
        </p:spPr>
        <p:txBody>
          <a:bodyPr wrap="square" rtlCol="0">
            <a:spAutoFit/>
          </a:bodyPr>
          <a:lstStyle/>
          <a:p>
            <a:pPr algn="ctr"/>
            <a:r>
              <a:rPr lang="en-US" sz="1412" dirty="0"/>
              <a:t>ISO 27000</a:t>
            </a:r>
          </a:p>
          <a:p>
            <a:pPr algn="ctr"/>
            <a:r>
              <a:rPr lang="en-US" sz="1412" dirty="0"/>
              <a:t>Information</a:t>
            </a:r>
          </a:p>
          <a:p>
            <a:pPr algn="ctr"/>
            <a:r>
              <a:rPr lang="en-US" sz="1412" dirty="0"/>
              <a:t>Cybersecurity</a:t>
            </a:r>
          </a:p>
          <a:p>
            <a:pPr algn="ctr"/>
            <a:r>
              <a:rPr lang="en-US" sz="1412" dirty="0"/>
              <a:t> Requirements</a:t>
            </a:r>
          </a:p>
        </p:txBody>
      </p:sp>
      <p:sp>
        <p:nvSpPr>
          <p:cNvPr id="19" name="TextBox 18">
            <a:extLst>
              <a:ext uri="{FF2B5EF4-FFF2-40B4-BE49-F238E27FC236}">
                <a16:creationId xmlns:a16="http://schemas.microsoft.com/office/drawing/2014/main" id="{5F7EE932-D581-3268-38F1-C19F051DD7E6}"/>
              </a:ext>
            </a:extLst>
          </p:cNvPr>
          <p:cNvSpPr txBox="1"/>
          <p:nvPr/>
        </p:nvSpPr>
        <p:spPr>
          <a:xfrm>
            <a:off x="2701787" y="4773079"/>
            <a:ext cx="1465431" cy="961545"/>
          </a:xfrm>
          <a:prstGeom prst="rect">
            <a:avLst/>
          </a:prstGeom>
          <a:solidFill>
            <a:srgbClr val="FFFF00"/>
          </a:solidFill>
          <a:ln w="19050">
            <a:solidFill>
              <a:schemeClr val="tx1"/>
            </a:solidFill>
          </a:ln>
        </p:spPr>
        <p:txBody>
          <a:bodyPr wrap="square" rtlCol="0">
            <a:spAutoFit/>
          </a:bodyPr>
          <a:lstStyle/>
          <a:p>
            <a:pPr algn="ctr"/>
            <a:r>
              <a:rPr lang="en-US" sz="1412" dirty="0"/>
              <a:t>ISA 62443 Cybersecurity Program Requirements</a:t>
            </a:r>
          </a:p>
        </p:txBody>
      </p:sp>
      <p:sp>
        <p:nvSpPr>
          <p:cNvPr id="20" name="TextBox 19">
            <a:extLst>
              <a:ext uri="{FF2B5EF4-FFF2-40B4-BE49-F238E27FC236}">
                <a16:creationId xmlns:a16="http://schemas.microsoft.com/office/drawing/2014/main" id="{55AE82F6-0AA3-AF88-19CE-F518F5F46DC4}"/>
              </a:ext>
            </a:extLst>
          </p:cNvPr>
          <p:cNvSpPr txBox="1"/>
          <p:nvPr/>
        </p:nvSpPr>
        <p:spPr>
          <a:xfrm>
            <a:off x="7601134" y="2706908"/>
            <a:ext cx="2833783" cy="1116275"/>
          </a:xfrm>
          <a:prstGeom prst="rect">
            <a:avLst/>
          </a:prstGeom>
          <a:solidFill>
            <a:srgbClr val="BBE0E3"/>
          </a:solidFill>
          <a:ln w="19050">
            <a:solidFill>
              <a:schemeClr val="tx1"/>
            </a:solidFill>
          </a:ln>
        </p:spPr>
        <p:txBody>
          <a:bodyPr wrap="square" rtlCol="0" anchor="b" anchorCtr="0">
            <a:noAutofit/>
          </a:bodyPr>
          <a:lstStyle/>
          <a:p>
            <a:pPr algn="ctr"/>
            <a:r>
              <a:rPr lang="en-US" sz="1412" dirty="0"/>
              <a:t>Corp. IT Cybersecurity Program</a:t>
            </a:r>
          </a:p>
        </p:txBody>
      </p:sp>
      <p:sp>
        <p:nvSpPr>
          <p:cNvPr id="21" name="Rectangle 20">
            <a:extLst>
              <a:ext uri="{FF2B5EF4-FFF2-40B4-BE49-F238E27FC236}">
                <a16:creationId xmlns:a16="http://schemas.microsoft.com/office/drawing/2014/main" id="{4FEDB37C-C3CF-658F-2A8C-2582A7472B02}"/>
              </a:ext>
            </a:extLst>
          </p:cNvPr>
          <p:cNvSpPr/>
          <p:nvPr/>
        </p:nvSpPr>
        <p:spPr bwMode="auto">
          <a:xfrm>
            <a:off x="2571205" y="4332502"/>
            <a:ext cx="4812888" cy="1606812"/>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cxnSp>
        <p:nvCxnSpPr>
          <p:cNvPr id="22" name="Straight Arrow Connector 21">
            <a:extLst>
              <a:ext uri="{FF2B5EF4-FFF2-40B4-BE49-F238E27FC236}">
                <a16:creationId xmlns:a16="http://schemas.microsoft.com/office/drawing/2014/main" id="{158E60DB-2E75-E02F-CE4B-82FBC062D510}"/>
              </a:ext>
            </a:extLst>
          </p:cNvPr>
          <p:cNvCxnSpPr>
            <a:cxnSpLocks/>
          </p:cNvCxnSpPr>
          <p:nvPr/>
        </p:nvCxnSpPr>
        <p:spPr bwMode="auto">
          <a:xfrm flipV="1">
            <a:off x="4481146" y="2026812"/>
            <a:ext cx="0" cy="78466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a:extLst>
              <a:ext uri="{FF2B5EF4-FFF2-40B4-BE49-F238E27FC236}">
                <a16:creationId xmlns:a16="http://schemas.microsoft.com/office/drawing/2014/main" id="{EC58118E-381B-D8CE-383A-562C3978F79B}"/>
              </a:ext>
            </a:extLst>
          </p:cNvPr>
          <p:cNvCxnSpPr>
            <a:cxnSpLocks/>
          </p:cNvCxnSpPr>
          <p:nvPr/>
        </p:nvCxnSpPr>
        <p:spPr bwMode="auto">
          <a:xfrm flipV="1">
            <a:off x="4805394" y="1716404"/>
            <a:ext cx="0" cy="1095069"/>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Arrow Connector 23">
            <a:extLst>
              <a:ext uri="{FF2B5EF4-FFF2-40B4-BE49-F238E27FC236}">
                <a16:creationId xmlns:a16="http://schemas.microsoft.com/office/drawing/2014/main" id="{FFEDA52D-2D59-E5E4-6111-4B2E5ACBCB0B}"/>
              </a:ext>
            </a:extLst>
          </p:cNvPr>
          <p:cNvCxnSpPr>
            <a:cxnSpLocks/>
          </p:cNvCxnSpPr>
          <p:nvPr/>
        </p:nvCxnSpPr>
        <p:spPr bwMode="auto">
          <a:xfrm flipV="1">
            <a:off x="5154615" y="1403103"/>
            <a:ext cx="0" cy="1408370"/>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Arrow Connector 26">
            <a:extLst>
              <a:ext uri="{FF2B5EF4-FFF2-40B4-BE49-F238E27FC236}">
                <a16:creationId xmlns:a16="http://schemas.microsoft.com/office/drawing/2014/main" id="{237D3F54-3796-D8CA-2768-385C1199B34F}"/>
              </a:ext>
            </a:extLst>
          </p:cNvPr>
          <p:cNvCxnSpPr>
            <a:cxnSpLocks/>
          </p:cNvCxnSpPr>
          <p:nvPr/>
        </p:nvCxnSpPr>
        <p:spPr bwMode="auto">
          <a:xfrm flipV="1">
            <a:off x="4860604" y="3452955"/>
            <a:ext cx="0" cy="132012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Arrow Connector 27">
            <a:extLst>
              <a:ext uri="{FF2B5EF4-FFF2-40B4-BE49-F238E27FC236}">
                <a16:creationId xmlns:a16="http://schemas.microsoft.com/office/drawing/2014/main" id="{A21A095D-49EA-CFD4-775D-791492AA6399}"/>
              </a:ext>
            </a:extLst>
          </p:cNvPr>
          <p:cNvCxnSpPr>
            <a:cxnSpLocks/>
          </p:cNvCxnSpPr>
          <p:nvPr/>
        </p:nvCxnSpPr>
        <p:spPr bwMode="auto">
          <a:xfrm flipV="1">
            <a:off x="6480909" y="3452956"/>
            <a:ext cx="0" cy="134224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Arrow Connector 28">
            <a:extLst>
              <a:ext uri="{FF2B5EF4-FFF2-40B4-BE49-F238E27FC236}">
                <a16:creationId xmlns:a16="http://schemas.microsoft.com/office/drawing/2014/main" id="{EA38075A-83D3-1832-7A8A-B7D72A500080}"/>
              </a:ext>
            </a:extLst>
          </p:cNvPr>
          <p:cNvCxnSpPr>
            <a:cxnSpLocks/>
          </p:cNvCxnSpPr>
          <p:nvPr/>
        </p:nvCxnSpPr>
        <p:spPr bwMode="auto">
          <a:xfrm flipV="1">
            <a:off x="7981375" y="3805256"/>
            <a:ext cx="0" cy="997459"/>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TextBox 30">
            <a:extLst>
              <a:ext uri="{FF2B5EF4-FFF2-40B4-BE49-F238E27FC236}">
                <a16:creationId xmlns:a16="http://schemas.microsoft.com/office/drawing/2014/main" id="{36C24836-7F48-D061-952A-B6527822AA2B}"/>
              </a:ext>
            </a:extLst>
          </p:cNvPr>
          <p:cNvSpPr txBox="1"/>
          <p:nvPr/>
        </p:nvSpPr>
        <p:spPr>
          <a:xfrm>
            <a:off x="7602290" y="4802715"/>
            <a:ext cx="1402946" cy="961545"/>
          </a:xfrm>
          <a:prstGeom prst="rect">
            <a:avLst/>
          </a:prstGeom>
          <a:solidFill>
            <a:srgbClr val="BBE0E3"/>
          </a:solidFill>
          <a:ln w="19050">
            <a:solidFill>
              <a:schemeClr val="tx1"/>
            </a:solidFill>
          </a:ln>
        </p:spPr>
        <p:txBody>
          <a:bodyPr wrap="square" rtlCol="0">
            <a:spAutoFit/>
          </a:bodyPr>
          <a:lstStyle/>
          <a:p>
            <a:pPr algn="ctr"/>
            <a:r>
              <a:rPr lang="en-US" sz="1412" dirty="0"/>
              <a:t>ISO 27000</a:t>
            </a:r>
          </a:p>
          <a:p>
            <a:pPr algn="ctr"/>
            <a:r>
              <a:rPr lang="en-US" sz="1412" dirty="0"/>
              <a:t>Cybersecurity</a:t>
            </a:r>
          </a:p>
          <a:p>
            <a:pPr algn="ctr"/>
            <a:r>
              <a:rPr lang="en-US" sz="1412" dirty="0"/>
              <a:t>Program Requirements</a:t>
            </a:r>
          </a:p>
        </p:txBody>
      </p:sp>
      <p:cxnSp>
        <p:nvCxnSpPr>
          <p:cNvPr id="33" name="Straight Arrow Connector 32">
            <a:extLst>
              <a:ext uri="{FF2B5EF4-FFF2-40B4-BE49-F238E27FC236}">
                <a16:creationId xmlns:a16="http://schemas.microsoft.com/office/drawing/2014/main" id="{257CC573-B2E1-ED9E-D2BE-3898BA831C34}"/>
              </a:ext>
            </a:extLst>
          </p:cNvPr>
          <p:cNvCxnSpPr>
            <a:cxnSpLocks/>
          </p:cNvCxnSpPr>
          <p:nvPr/>
        </p:nvCxnSpPr>
        <p:spPr bwMode="auto">
          <a:xfrm flipV="1">
            <a:off x="9769076" y="3476179"/>
            <a:ext cx="0" cy="1319017"/>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Straight Arrow Connector 33">
            <a:extLst>
              <a:ext uri="{FF2B5EF4-FFF2-40B4-BE49-F238E27FC236}">
                <a16:creationId xmlns:a16="http://schemas.microsoft.com/office/drawing/2014/main" id="{116CA57A-C01D-3514-0EDC-7EAF718218BD}"/>
              </a:ext>
            </a:extLst>
          </p:cNvPr>
          <p:cNvCxnSpPr>
            <a:cxnSpLocks/>
          </p:cNvCxnSpPr>
          <p:nvPr/>
        </p:nvCxnSpPr>
        <p:spPr bwMode="auto">
          <a:xfrm flipV="1">
            <a:off x="9131051" y="2066943"/>
            <a:ext cx="0" cy="753034"/>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a:extLst>
              <a:ext uri="{FF2B5EF4-FFF2-40B4-BE49-F238E27FC236}">
                <a16:creationId xmlns:a16="http://schemas.microsoft.com/office/drawing/2014/main" id="{91C1672E-53D7-5A6C-159F-15E7105CCDDD}"/>
              </a:ext>
            </a:extLst>
          </p:cNvPr>
          <p:cNvCxnSpPr>
            <a:cxnSpLocks/>
          </p:cNvCxnSpPr>
          <p:nvPr/>
        </p:nvCxnSpPr>
        <p:spPr bwMode="auto">
          <a:xfrm flipV="1">
            <a:off x="9485263" y="1669844"/>
            <a:ext cx="0" cy="1150133"/>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Straight Arrow Connector 35">
            <a:extLst>
              <a:ext uri="{FF2B5EF4-FFF2-40B4-BE49-F238E27FC236}">
                <a16:creationId xmlns:a16="http://schemas.microsoft.com/office/drawing/2014/main" id="{AB318660-52A9-E7DC-ED0D-4CCA8D1CCF0F}"/>
              </a:ext>
            </a:extLst>
          </p:cNvPr>
          <p:cNvCxnSpPr>
            <a:cxnSpLocks/>
          </p:cNvCxnSpPr>
          <p:nvPr/>
        </p:nvCxnSpPr>
        <p:spPr bwMode="auto">
          <a:xfrm flipV="1">
            <a:off x="9811169" y="1380509"/>
            <a:ext cx="0" cy="1439468"/>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Rectangle 36">
            <a:extLst>
              <a:ext uri="{FF2B5EF4-FFF2-40B4-BE49-F238E27FC236}">
                <a16:creationId xmlns:a16="http://schemas.microsoft.com/office/drawing/2014/main" id="{B1F12A6E-DE5B-E06B-0A4C-F87836CB45E8}"/>
              </a:ext>
            </a:extLst>
          </p:cNvPr>
          <p:cNvSpPr/>
          <p:nvPr/>
        </p:nvSpPr>
        <p:spPr bwMode="auto">
          <a:xfrm>
            <a:off x="7478021" y="4345432"/>
            <a:ext cx="3468273" cy="1593882"/>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
        <p:nvSpPr>
          <p:cNvPr id="38" name="TextBox 37">
            <a:extLst>
              <a:ext uri="{FF2B5EF4-FFF2-40B4-BE49-F238E27FC236}">
                <a16:creationId xmlns:a16="http://schemas.microsoft.com/office/drawing/2014/main" id="{3AE0071E-D5CB-6436-230D-38D063051C7D}"/>
              </a:ext>
            </a:extLst>
          </p:cNvPr>
          <p:cNvSpPr txBox="1"/>
          <p:nvPr/>
        </p:nvSpPr>
        <p:spPr>
          <a:xfrm>
            <a:off x="4994054" y="4333348"/>
            <a:ext cx="1484759" cy="336695"/>
          </a:xfrm>
          <a:prstGeom prst="rect">
            <a:avLst/>
          </a:prstGeom>
          <a:noFill/>
        </p:spPr>
        <p:txBody>
          <a:bodyPr wrap="square" rtlCol="0">
            <a:spAutoFit/>
          </a:bodyPr>
          <a:lstStyle/>
          <a:p>
            <a:r>
              <a:rPr lang="en-US" sz="1588" dirty="0"/>
              <a:t>ISA 62443</a:t>
            </a:r>
          </a:p>
        </p:txBody>
      </p:sp>
      <p:sp>
        <p:nvSpPr>
          <p:cNvPr id="39" name="TextBox 38">
            <a:extLst>
              <a:ext uri="{FF2B5EF4-FFF2-40B4-BE49-F238E27FC236}">
                <a16:creationId xmlns:a16="http://schemas.microsoft.com/office/drawing/2014/main" id="{7A5CD9FF-BF0F-EF0F-67A9-6853FB39C18D}"/>
              </a:ext>
            </a:extLst>
          </p:cNvPr>
          <p:cNvSpPr txBox="1"/>
          <p:nvPr/>
        </p:nvSpPr>
        <p:spPr>
          <a:xfrm>
            <a:off x="8012815" y="4345432"/>
            <a:ext cx="1484759" cy="336695"/>
          </a:xfrm>
          <a:prstGeom prst="rect">
            <a:avLst/>
          </a:prstGeom>
          <a:noFill/>
        </p:spPr>
        <p:txBody>
          <a:bodyPr wrap="square" rtlCol="0">
            <a:spAutoFit/>
          </a:bodyPr>
          <a:lstStyle/>
          <a:p>
            <a:r>
              <a:rPr lang="en-US" sz="1588" dirty="0"/>
              <a:t>ISO 27000</a:t>
            </a:r>
          </a:p>
        </p:txBody>
      </p:sp>
      <p:sp>
        <p:nvSpPr>
          <p:cNvPr id="40" name="TextBox 39">
            <a:extLst>
              <a:ext uri="{FF2B5EF4-FFF2-40B4-BE49-F238E27FC236}">
                <a16:creationId xmlns:a16="http://schemas.microsoft.com/office/drawing/2014/main" id="{33F37DC7-7674-81FA-4B6F-DF93BF08DF97}"/>
              </a:ext>
            </a:extLst>
          </p:cNvPr>
          <p:cNvSpPr txBox="1"/>
          <p:nvPr/>
        </p:nvSpPr>
        <p:spPr>
          <a:xfrm>
            <a:off x="5211099" y="2367283"/>
            <a:ext cx="3401403" cy="270122"/>
          </a:xfrm>
          <a:prstGeom prst="rect">
            <a:avLst/>
          </a:prstGeom>
          <a:solidFill>
            <a:srgbClr val="92D050"/>
          </a:solidFill>
          <a:ln w="15875">
            <a:noFill/>
          </a:ln>
        </p:spPr>
        <p:txBody>
          <a:bodyPr wrap="square" rtlCol="0">
            <a:noAutofit/>
          </a:bodyPr>
          <a:lstStyle/>
          <a:p>
            <a:pPr algn="ctr"/>
            <a:r>
              <a:rPr lang="en-US" sz="1412" dirty="0"/>
              <a:t>Corporate Cybersecurity Program</a:t>
            </a:r>
          </a:p>
          <a:p>
            <a:pPr algn="ctr"/>
            <a:endParaRPr lang="en-US" sz="1412" dirty="0"/>
          </a:p>
          <a:p>
            <a:pPr algn="ctr"/>
            <a:endParaRPr lang="en-US" sz="1412" dirty="0"/>
          </a:p>
          <a:p>
            <a:pPr algn="ctr"/>
            <a:endParaRPr lang="en-US" sz="1412" dirty="0"/>
          </a:p>
        </p:txBody>
      </p:sp>
      <p:cxnSp>
        <p:nvCxnSpPr>
          <p:cNvPr id="54" name="Straight Arrow Connector 53">
            <a:extLst>
              <a:ext uri="{FF2B5EF4-FFF2-40B4-BE49-F238E27FC236}">
                <a16:creationId xmlns:a16="http://schemas.microsoft.com/office/drawing/2014/main" id="{C585E059-9A14-9C2E-63C4-67F8D4BF6891}"/>
              </a:ext>
            </a:extLst>
          </p:cNvPr>
          <p:cNvCxnSpPr>
            <a:cxnSpLocks/>
          </p:cNvCxnSpPr>
          <p:nvPr/>
        </p:nvCxnSpPr>
        <p:spPr bwMode="auto">
          <a:xfrm flipV="1">
            <a:off x="6382374" y="1391950"/>
            <a:ext cx="0" cy="1428027"/>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Straight Arrow Connector 55">
            <a:extLst>
              <a:ext uri="{FF2B5EF4-FFF2-40B4-BE49-F238E27FC236}">
                <a16:creationId xmlns:a16="http://schemas.microsoft.com/office/drawing/2014/main" id="{67E725D1-86C8-3E6D-726D-D617106AA3BB}"/>
              </a:ext>
            </a:extLst>
          </p:cNvPr>
          <p:cNvCxnSpPr>
            <a:cxnSpLocks/>
          </p:cNvCxnSpPr>
          <p:nvPr/>
        </p:nvCxnSpPr>
        <p:spPr bwMode="auto">
          <a:xfrm flipV="1">
            <a:off x="6767145" y="1638728"/>
            <a:ext cx="0" cy="1172745"/>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Straight Arrow Connector 56">
            <a:extLst>
              <a:ext uri="{FF2B5EF4-FFF2-40B4-BE49-F238E27FC236}">
                <a16:creationId xmlns:a16="http://schemas.microsoft.com/office/drawing/2014/main" id="{083454A3-E4B9-BF31-2D88-989EC14DEBC7}"/>
              </a:ext>
            </a:extLst>
          </p:cNvPr>
          <p:cNvCxnSpPr>
            <a:cxnSpLocks/>
          </p:cNvCxnSpPr>
          <p:nvPr/>
        </p:nvCxnSpPr>
        <p:spPr bwMode="auto">
          <a:xfrm flipV="1">
            <a:off x="7195854" y="2066943"/>
            <a:ext cx="0" cy="744530"/>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TextBox 31">
            <a:extLst>
              <a:ext uri="{FF2B5EF4-FFF2-40B4-BE49-F238E27FC236}">
                <a16:creationId xmlns:a16="http://schemas.microsoft.com/office/drawing/2014/main" id="{2E88843F-799D-4D43-87F0-72DC161E416C}"/>
              </a:ext>
            </a:extLst>
          </p:cNvPr>
          <p:cNvSpPr txBox="1"/>
          <p:nvPr/>
        </p:nvSpPr>
        <p:spPr>
          <a:xfrm>
            <a:off x="8059994" y="2819977"/>
            <a:ext cx="1870145" cy="744243"/>
          </a:xfrm>
          <a:prstGeom prst="rect">
            <a:avLst/>
          </a:prstGeom>
          <a:solidFill>
            <a:schemeClr val="bg1">
              <a:alpha val="50000"/>
            </a:schemeClr>
          </a:solidFill>
          <a:ln w="19050">
            <a:solidFill>
              <a:schemeClr val="tx1"/>
            </a:solidFill>
          </a:ln>
        </p:spPr>
        <p:txBody>
          <a:bodyPr wrap="square" rtlCol="0">
            <a:spAutoFit/>
          </a:bodyPr>
          <a:lstStyle/>
          <a:p>
            <a:pPr algn="ctr"/>
            <a:r>
              <a:rPr lang="en-US" sz="1412" dirty="0"/>
              <a:t>IT Information</a:t>
            </a:r>
          </a:p>
          <a:p>
            <a:pPr algn="ctr"/>
            <a:r>
              <a:rPr lang="en-US" sz="1412" dirty="0"/>
              <a:t>Cybersecurity Requirements</a:t>
            </a:r>
          </a:p>
        </p:txBody>
      </p:sp>
      <p:cxnSp>
        <p:nvCxnSpPr>
          <p:cNvPr id="86" name="Straight Arrow Connector 85">
            <a:extLst>
              <a:ext uri="{FF2B5EF4-FFF2-40B4-BE49-F238E27FC236}">
                <a16:creationId xmlns:a16="http://schemas.microsoft.com/office/drawing/2014/main" id="{154EB740-8DE4-0BD9-C29F-191CB0103C7F}"/>
              </a:ext>
            </a:extLst>
          </p:cNvPr>
          <p:cNvCxnSpPr>
            <a:cxnSpLocks/>
          </p:cNvCxnSpPr>
          <p:nvPr/>
        </p:nvCxnSpPr>
        <p:spPr bwMode="auto">
          <a:xfrm>
            <a:off x="1808844" y="3167274"/>
            <a:ext cx="1598157" cy="0"/>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3123716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513465" y="338888"/>
            <a:ext cx="6533025" cy="549007"/>
          </a:xfrm>
        </p:spPr>
        <p:txBody>
          <a:bodyPr>
            <a:noAutofit/>
          </a:bodyPr>
          <a:lstStyle/>
          <a:p>
            <a:pPr algn="ctr"/>
            <a:r>
              <a:rPr lang="en-US" sz="3200" dirty="0">
                <a:latin typeface="Calibri" panose="020F0502020204030204" pitchFamily="34" charset="0"/>
                <a:ea typeface="Calibri" panose="020F0502020204030204" pitchFamily="34" charset="0"/>
                <a:cs typeface="Calibri" panose="020F0502020204030204" pitchFamily="34" charset="0"/>
              </a:rPr>
              <a:t>Key “Take-away”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8142" y="1401119"/>
            <a:ext cx="10597975" cy="4641094"/>
          </a:xfrm>
        </p:spPr>
        <p:txBody>
          <a:bodyPr>
            <a:noAutofit/>
          </a:bodyPr>
          <a:lstStyle/>
          <a:p>
            <a:pPr marL="357207">
              <a:spcBef>
                <a:spcPts val="529"/>
              </a:spcBef>
              <a:spcAft>
                <a:spcPts val="1059"/>
              </a:spcAft>
              <a:buClr>
                <a:srgbClr val="00B050"/>
              </a:buClr>
            </a:pPr>
            <a:r>
              <a:rPr lang="en-US" sz="2400" dirty="0">
                <a:latin typeface="Aptos" panose="020B0004020202020204" pitchFamily="34" charset="0"/>
              </a:rPr>
              <a:t>The Corporate ACS Cybersecurity program and the Corporate IT Cybersecurity Program are complementary parts of the overall Corporate Cybersecurity Program.</a:t>
            </a:r>
          </a:p>
          <a:p>
            <a:pPr marL="357207">
              <a:spcBef>
                <a:spcPts val="529"/>
              </a:spcBef>
              <a:spcAft>
                <a:spcPts val="1059"/>
              </a:spcAft>
              <a:buClr>
                <a:srgbClr val="00B050"/>
              </a:buClr>
            </a:pPr>
            <a:r>
              <a:rPr lang="en-US" sz="2400" dirty="0">
                <a:latin typeface="Aptos" panose="020B0004020202020204" pitchFamily="34" charset="0"/>
              </a:rPr>
              <a:t>The ACS Cybersecurity Program selects which standards and requirements are to be used in company facilities and projects, and reconciles conflicts between these standards and requirements.</a:t>
            </a:r>
          </a:p>
          <a:p>
            <a:pPr marL="357207">
              <a:spcBef>
                <a:spcPts val="529"/>
              </a:spcBef>
              <a:spcAft>
                <a:spcPts val="1059"/>
              </a:spcAft>
              <a:buClr>
                <a:srgbClr val="00B050"/>
              </a:buClr>
            </a:pPr>
            <a:r>
              <a:rPr lang="en-US" sz="2400" dirty="0">
                <a:latin typeface="Aptos" panose="020B0004020202020204" pitchFamily="34" charset="0"/>
              </a:rPr>
              <a:t>Once standards are selected and reconciled, the versions of these standards that were used are specified, but no further reference to these standards is required.</a:t>
            </a:r>
          </a:p>
          <a:p>
            <a:pPr marL="357207">
              <a:spcBef>
                <a:spcPts val="529"/>
              </a:spcBef>
              <a:spcAft>
                <a:spcPts val="1059"/>
              </a:spcAft>
              <a:buClr>
                <a:srgbClr val="00B050"/>
              </a:buClr>
            </a:pPr>
            <a:r>
              <a:rPr lang="en-US" sz="2400" dirty="0">
                <a:latin typeface="Aptos" panose="020B0004020202020204" pitchFamily="34" charset="0"/>
              </a:rPr>
              <a:t>The ACS Cybersecurity Master Plan should be reviewed on a planned schedule (e.g. each 5 years) when new or updated standards may be added.</a:t>
            </a:r>
          </a:p>
        </p:txBody>
      </p:sp>
    </p:spTree>
    <p:custDataLst>
      <p:tags r:id="rId1"/>
    </p:custDataLst>
    <p:extLst>
      <p:ext uri="{BB962C8B-B14F-4D97-AF65-F5344CB8AC3E}">
        <p14:creationId xmlns:p14="http://schemas.microsoft.com/office/powerpoint/2010/main" val="3889178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F6D8A-206D-F220-3C65-8E0BAAC614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49CE5A-014E-FE13-E39E-95C6948EB1EC}"/>
              </a:ext>
            </a:extLst>
          </p:cNvPr>
          <p:cNvSpPr>
            <a:spLocks noGrp="1"/>
          </p:cNvSpPr>
          <p:nvPr>
            <p:ph type="title"/>
          </p:nvPr>
        </p:nvSpPr>
        <p:spPr>
          <a:xfrm>
            <a:off x="2513465" y="338888"/>
            <a:ext cx="6533025" cy="549007"/>
          </a:xfrm>
        </p:spPr>
        <p:txBody>
          <a:bodyPr>
            <a:noAutofit/>
          </a:bodyPr>
          <a:lstStyle/>
          <a:p>
            <a:pPr algn="ctr"/>
            <a:r>
              <a:rPr lang="en-US" sz="3200" dirty="0">
                <a:latin typeface="Calibri" panose="020F0502020204030204" pitchFamily="34" charset="0"/>
                <a:ea typeface="Calibri" panose="020F0502020204030204" pitchFamily="34" charset="0"/>
                <a:cs typeface="Calibri" panose="020F0502020204030204" pitchFamily="34" charset="0"/>
              </a:rPr>
              <a:t>Key “Take-away” Messages</a:t>
            </a:r>
          </a:p>
        </p:txBody>
      </p:sp>
      <p:sp>
        <p:nvSpPr>
          <p:cNvPr id="3" name="Content Placeholder 2">
            <a:extLst>
              <a:ext uri="{FF2B5EF4-FFF2-40B4-BE49-F238E27FC236}">
                <a16:creationId xmlns:a16="http://schemas.microsoft.com/office/drawing/2014/main" id="{F9DE9582-5FB6-978E-A8B6-94411D8CC1E7}"/>
              </a:ext>
            </a:extLst>
          </p:cNvPr>
          <p:cNvSpPr>
            <a:spLocks noGrp="1"/>
          </p:cNvSpPr>
          <p:nvPr>
            <p:ph idx="1"/>
          </p:nvPr>
        </p:nvSpPr>
        <p:spPr>
          <a:xfrm>
            <a:off x="988142" y="1401119"/>
            <a:ext cx="10597975" cy="4641094"/>
          </a:xfrm>
        </p:spPr>
        <p:txBody>
          <a:bodyPr>
            <a:noAutofit/>
          </a:bodyPr>
          <a:lstStyle/>
          <a:p>
            <a:pPr marL="357207">
              <a:spcBef>
                <a:spcPts val="529"/>
              </a:spcBef>
              <a:spcAft>
                <a:spcPts val="1059"/>
              </a:spcAft>
              <a:buClr>
                <a:srgbClr val="00B050"/>
              </a:buClr>
            </a:pPr>
            <a:r>
              <a:rPr lang="en-US" sz="2400" dirty="0">
                <a:latin typeface="Aptos" panose="020B0004020202020204" pitchFamily="34" charset="0"/>
              </a:rPr>
              <a:t>The IEC/ISA 62443 standard provides input to </a:t>
            </a:r>
            <a:br>
              <a:rPr lang="en-US" sz="2400" dirty="0">
                <a:latin typeface="Aptos" panose="020B0004020202020204" pitchFamily="34" charset="0"/>
              </a:rPr>
            </a:br>
            <a:r>
              <a:rPr lang="en-US" sz="2400" dirty="0">
                <a:latin typeface="Aptos" panose="020B0004020202020204" pitchFamily="34" charset="0"/>
              </a:rPr>
              <a:t>    - Corporate ACS Cybersecurity policies, standards, and practices.</a:t>
            </a:r>
            <a:br>
              <a:rPr lang="en-US" sz="2400" dirty="0">
                <a:latin typeface="Aptos" panose="020B0004020202020204" pitchFamily="34" charset="0"/>
              </a:rPr>
            </a:br>
            <a:r>
              <a:rPr lang="en-US" sz="2400" dirty="0">
                <a:latin typeface="Aptos" panose="020B0004020202020204" pitchFamily="34" charset="0"/>
              </a:rPr>
              <a:t>       - which in turn, provides input to </a:t>
            </a:r>
            <a:br>
              <a:rPr lang="en-US" sz="2400" dirty="0">
                <a:latin typeface="Aptos" panose="020B0004020202020204" pitchFamily="34" charset="0"/>
              </a:rPr>
            </a:br>
            <a:r>
              <a:rPr lang="en-US" sz="2400" dirty="0">
                <a:latin typeface="Aptos" panose="020B0004020202020204" pitchFamily="34" charset="0"/>
              </a:rPr>
              <a:t>           - Project or Facility ACS Cybersecurity practices.</a:t>
            </a:r>
          </a:p>
          <a:p>
            <a:pPr marL="357207">
              <a:spcBef>
                <a:spcPts val="529"/>
              </a:spcBef>
              <a:spcAft>
                <a:spcPts val="1059"/>
              </a:spcAft>
              <a:buClr>
                <a:srgbClr val="00B050"/>
              </a:buClr>
            </a:pPr>
            <a:r>
              <a:rPr lang="en-US" sz="2400" dirty="0">
                <a:latin typeface="Aptos" panose="020B0004020202020204" pitchFamily="34" charset="0"/>
              </a:rPr>
              <a:t>IEC/ISA 62443 is coordinated with other ISA control and network standards which avoids conflicts with existing project or facility operations.</a:t>
            </a:r>
          </a:p>
          <a:p>
            <a:pPr marL="357207">
              <a:spcBef>
                <a:spcPts val="529"/>
              </a:spcBef>
              <a:spcAft>
                <a:spcPts val="1059"/>
              </a:spcAft>
              <a:buClr>
                <a:srgbClr val="00B050"/>
              </a:buClr>
            </a:pPr>
            <a:r>
              <a:rPr lang="en-US" sz="2400" dirty="0">
                <a:latin typeface="Aptos" panose="020B0004020202020204" pitchFamily="34" charset="0"/>
              </a:rPr>
              <a:t>An ACS Cybersecurity Program typically begins with an “As-Is” Audit and a “To-Be” Master Plan.</a:t>
            </a:r>
            <a:endParaRPr lang="en-US" sz="2800" dirty="0">
              <a:latin typeface="Aptos" panose="020B0004020202020204" pitchFamily="34" charset="0"/>
              <a:ea typeface="Calibri" panose="020F0502020204030204" pitchFamily="34" charset="0"/>
              <a:cs typeface="Calibri" panose="020F0502020204030204" pitchFamily="34" charset="0"/>
            </a:endParaRPr>
          </a:p>
          <a:p>
            <a:pPr lvl="1"/>
            <a:endParaRPr lang="en-US" sz="2400" dirty="0">
              <a:latin typeface="Calibri" panose="020F0502020204030204" pitchFamily="34" charset="0"/>
              <a:ea typeface="Calibri" panose="020F0502020204030204" pitchFamily="34" charset="0"/>
              <a:cs typeface="Calibri" panose="020F0502020204030204" pitchFamily="34" charset="0"/>
            </a:endParaRPr>
          </a:p>
        </p:txBody>
      </p:sp>
    </p:spTree>
    <p:custDataLst>
      <p:tags r:id="rId1"/>
    </p:custDataLst>
    <p:extLst>
      <p:ext uri="{BB962C8B-B14F-4D97-AF65-F5344CB8AC3E}">
        <p14:creationId xmlns:p14="http://schemas.microsoft.com/office/powerpoint/2010/main" val="534123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628065" y="404085"/>
            <a:ext cx="6759656" cy="537882"/>
          </a:xfrm>
        </p:spPr>
        <p:txBody>
          <a:bodyPr/>
          <a:lstStyle/>
          <a:p>
            <a:pPr algn="ctr"/>
            <a:r>
              <a:rPr lang="en-US" altLang="en-US" sz="3200" dirty="0">
                <a:latin typeface="Calibri" panose="020F0502020204030204" pitchFamily="34" charset="0"/>
                <a:ea typeface="Calibri" panose="020F0502020204030204" pitchFamily="34" charset="0"/>
                <a:cs typeface="Calibri" panose="020F0502020204030204" pitchFamily="34" charset="0"/>
              </a:rPr>
              <a:t>More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1571625" y="1344706"/>
            <a:ext cx="8872537" cy="4275509"/>
          </a:xfrm>
        </p:spPr>
        <p:txBody>
          <a:bodyPr/>
          <a:lstStyle/>
          <a:p>
            <a:pPr marL="0" indent="0" eaLnBrk="1" hangingPunct="1">
              <a:spcBef>
                <a:spcPts val="441"/>
              </a:spcBef>
              <a:spcAft>
                <a:spcPts val="441"/>
              </a:spcAft>
              <a:buNone/>
            </a:pPr>
            <a:r>
              <a:rPr lang="en-US" altLang="en-US" sz="2400" b="1" dirty="0">
                <a:latin typeface="Calibri" panose="020F0502020204030204" pitchFamily="34" charset="0"/>
                <a:ea typeface="Calibri" panose="020F0502020204030204" pitchFamily="34" charset="0"/>
                <a:cs typeface="Calibri" panose="020F0502020204030204" pitchFamily="34" charset="0"/>
              </a:rPr>
              <a:t>Related MLMs:</a:t>
            </a:r>
          </a:p>
          <a:p>
            <a:pPr eaLnBrk="1" hangingPunct="1">
              <a:spcBef>
                <a:spcPts val="441"/>
              </a:spcBef>
              <a:spcAft>
                <a:spcPts val="441"/>
              </a:spcAft>
            </a:pPr>
            <a:r>
              <a:rPr lang="en-US" altLang="en-US" sz="2400" dirty="0">
                <a:latin typeface="Calibri" panose="020F0502020204030204" pitchFamily="34" charset="0"/>
                <a:ea typeface="Calibri" panose="020F0502020204030204" pitchFamily="34" charset="0"/>
                <a:cs typeface="Calibri" panose="020F0502020204030204" pitchFamily="34" charset="0"/>
                <a:hlinkClick r:id="rId4"/>
              </a:rPr>
              <a:t>MLM-003-A</a:t>
            </a:r>
            <a:r>
              <a:rPr lang="en-US" altLang="en-US" sz="2400" dirty="0">
                <a:latin typeface="Calibri" panose="020F0502020204030204" pitchFamily="34" charset="0"/>
                <a:ea typeface="Calibri" panose="020F0502020204030204" pitchFamily="34" charset="0"/>
                <a:cs typeface="Calibri" panose="020F0502020204030204" pitchFamily="34" charset="0"/>
              </a:rPr>
              <a:t> Enterprise Lifecycles and Phases.</a:t>
            </a:r>
          </a:p>
          <a:p>
            <a:pPr eaLnBrk="1" hangingPunct="1">
              <a:spcBef>
                <a:spcPts val="441"/>
              </a:spcBef>
              <a:spcAft>
                <a:spcPts val="441"/>
              </a:spcAft>
            </a:pP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MLM-013-B</a:t>
            </a:r>
            <a:r>
              <a:rPr lang="en-US" altLang="en-US" sz="2400" dirty="0">
                <a:latin typeface="Calibri" panose="020F0502020204030204" pitchFamily="34" charset="0"/>
                <a:ea typeface="Calibri" panose="020F0502020204030204" pitchFamily="34" charset="0"/>
                <a:cs typeface="Calibri" panose="020F0502020204030204" pitchFamily="34" charset="0"/>
              </a:rPr>
              <a:t> Cybersecurity Program Implementation.</a:t>
            </a:r>
          </a:p>
          <a:p>
            <a:pPr eaLnBrk="1" hangingPunct="1">
              <a:spcBef>
                <a:spcPts val="441"/>
              </a:spcBef>
              <a:spcAft>
                <a:spcPts val="441"/>
              </a:spcAft>
            </a:pPr>
            <a:r>
              <a:rPr lang="en-US" altLang="en-US" sz="2400" dirty="0">
                <a:latin typeface="Calibri" panose="020F0502020204030204" pitchFamily="34" charset="0"/>
                <a:ea typeface="Calibri" panose="020F0502020204030204" pitchFamily="34" charset="0"/>
                <a:cs typeface="Calibri" panose="020F0502020204030204" pitchFamily="34" charset="0"/>
              </a:rPr>
              <a:t>MLM-013-C Sustaining a Cybersecurity Program</a:t>
            </a:r>
          </a:p>
          <a:p>
            <a:pPr marL="0" indent="0" eaLnBrk="1" hangingPunct="1">
              <a:spcBef>
                <a:spcPts val="441"/>
              </a:spcBef>
              <a:spcAft>
                <a:spcPts val="441"/>
              </a:spcAft>
              <a:buNone/>
            </a:pPr>
            <a:br>
              <a:rPr lang="en-US" sz="2400" dirty="0">
                <a:latin typeface="Calibri" panose="020F0502020204030204" pitchFamily="34" charset="0"/>
                <a:ea typeface="Calibri" panose="020F0502020204030204" pitchFamily="34" charset="0"/>
                <a:cs typeface="Calibri" panose="020F0502020204030204" pitchFamily="34" charset="0"/>
              </a:rPr>
            </a:br>
            <a:r>
              <a:rPr lang="en-US" sz="2400" b="1" dirty="0">
                <a:latin typeface="Calibri" panose="020F0502020204030204" pitchFamily="34" charset="0"/>
                <a:ea typeface="Calibri" panose="020F0502020204030204" pitchFamily="34" charset="0"/>
                <a:cs typeface="Calibri" panose="020F0502020204030204" pitchFamily="34" charset="0"/>
              </a:rPr>
              <a:t>References</a:t>
            </a:r>
          </a:p>
          <a:p>
            <a:r>
              <a:rPr lang="en-US" sz="2400" dirty="0">
                <a:latin typeface="Calibri" panose="020F0502020204030204" pitchFamily="34" charset="0"/>
                <a:ea typeface="Calibri" panose="020F0502020204030204" pitchFamily="34" charset="0"/>
                <a:cs typeface="Calibri" panose="020F0502020204030204" pitchFamily="34" charset="0"/>
                <a:hlinkClick r:id="rId6"/>
              </a:rPr>
              <a:t>ISA Global Cybersecurity Alliance White Paper</a:t>
            </a:r>
            <a:br>
              <a:rPr lang="en-US" sz="2400" dirty="0">
                <a:latin typeface="Calibri" panose="020F0502020204030204" pitchFamily="34" charset="0"/>
                <a:ea typeface="Calibri" panose="020F0502020204030204" pitchFamily="34" charset="0"/>
                <a:cs typeface="Calibri" panose="020F0502020204030204" pitchFamily="34" charset="0"/>
              </a:rPr>
            </a:br>
            <a:r>
              <a:rPr lang="en-US" sz="2400" dirty="0">
                <a:latin typeface="Calibri" panose="020F0502020204030204" pitchFamily="34" charset="0"/>
                <a:ea typeface="Calibri" panose="020F0502020204030204" pitchFamily="34" charset="0"/>
                <a:cs typeface="Calibri" panose="020F0502020204030204" pitchFamily="34" charset="0"/>
              </a:rPr>
              <a:t>“Applying ISO/IEC 27001, ISO/IEC 27002 and the ISA/IEC 62443 Series for Operational Technology Environments</a:t>
            </a:r>
            <a:r>
              <a:rPr lang="en-US" sz="2400" dirty="0">
                <a:latin typeface="Calibri" panose="020F0502020204030204" pitchFamily="34" charset="0"/>
                <a:ea typeface="Calibri" panose="020F0502020204030204" pitchFamily="34" charset="0"/>
                <a:cs typeface="Calibri" panose="020F0502020204030204" pitchFamily="34" charset="0"/>
                <a:hlinkClick r:id="rId7"/>
              </a:rPr>
              <a:t>”</a:t>
            </a:r>
          </a:p>
          <a:p>
            <a:pPr marL="0" indent="0">
              <a:buNone/>
            </a:pPr>
            <a:br>
              <a:rPr lang="en-US" altLang="en-US" dirty="0"/>
            </a:br>
            <a:endParaRPr lang="en-US" altLang="en-US" dirty="0"/>
          </a:p>
          <a:p>
            <a:pPr marL="0" indent="0">
              <a:buNone/>
            </a:pPr>
            <a:endParaRPr lang="en-US" altLang="en-US" dirty="0"/>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290B361-3E27-49D6-EF83-01408BB93D77}"/>
              </a:ext>
            </a:extLst>
          </p:cNvPr>
          <p:cNvSpPr/>
          <p:nvPr/>
        </p:nvSpPr>
        <p:spPr>
          <a:xfrm>
            <a:off x="995087" y="3684499"/>
            <a:ext cx="3024714" cy="2031390"/>
          </a:xfrm>
          <a:prstGeom prst="rect">
            <a:avLst/>
          </a:prstGeom>
          <a:solidFill>
            <a:srgbClr val="BBE0E3"/>
          </a:solid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a:p>
        </p:txBody>
      </p:sp>
      <p:sp>
        <p:nvSpPr>
          <p:cNvPr id="78" name="Rectangle 77">
            <a:extLst>
              <a:ext uri="{FF2B5EF4-FFF2-40B4-BE49-F238E27FC236}">
                <a16:creationId xmlns:a16="http://schemas.microsoft.com/office/drawing/2014/main" id="{9D2C3321-7786-4AB1-93CF-8D5602004A86}"/>
              </a:ext>
            </a:extLst>
          </p:cNvPr>
          <p:cNvSpPr/>
          <p:nvPr/>
        </p:nvSpPr>
        <p:spPr>
          <a:xfrm>
            <a:off x="1004048" y="1488141"/>
            <a:ext cx="3024714" cy="2031390"/>
          </a:xfrm>
          <a:prstGeom prst="rect">
            <a:avLst/>
          </a:prstGeom>
          <a:solidFill>
            <a:srgbClr val="FEFEBE"/>
          </a:solid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a:p>
        </p:txBody>
      </p:sp>
      <p:sp>
        <p:nvSpPr>
          <p:cNvPr id="5" name="Title 6">
            <a:extLst>
              <a:ext uri="{FF2B5EF4-FFF2-40B4-BE49-F238E27FC236}">
                <a16:creationId xmlns:a16="http://schemas.microsoft.com/office/drawing/2014/main" id="{A4CAF289-2AF5-499D-BE97-983CB78C3925}"/>
              </a:ext>
            </a:extLst>
          </p:cNvPr>
          <p:cNvSpPr txBox="1">
            <a:spLocks/>
          </p:cNvSpPr>
          <p:nvPr/>
        </p:nvSpPr>
        <p:spPr bwMode="black">
          <a:xfrm>
            <a:off x="995087" y="372674"/>
            <a:ext cx="9048294" cy="598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85" tIns="44943" rIns="89885" bIns="44943" numCol="1" anchor="t" anchorCtr="0" compatLnSpc="1">
            <a:prstTxWarp prst="textNoShape">
              <a:avLst/>
            </a:prstTxWarp>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2471" dirty="0"/>
              <a:t>What is a Corporate Cybersecurity Program?</a:t>
            </a:r>
          </a:p>
        </p:txBody>
      </p:sp>
      <p:grpSp>
        <p:nvGrpSpPr>
          <p:cNvPr id="33" name="Group 32">
            <a:extLst>
              <a:ext uri="{FF2B5EF4-FFF2-40B4-BE49-F238E27FC236}">
                <a16:creationId xmlns:a16="http://schemas.microsoft.com/office/drawing/2014/main" id="{A58D3BA3-25BC-40DB-B79D-3989CBA24151}"/>
              </a:ext>
            </a:extLst>
          </p:cNvPr>
          <p:cNvGrpSpPr/>
          <p:nvPr/>
        </p:nvGrpSpPr>
        <p:grpSpPr>
          <a:xfrm>
            <a:off x="7396283" y="1651822"/>
            <a:ext cx="2721052" cy="3250890"/>
            <a:chOff x="9124904" y="1593887"/>
            <a:chExt cx="2135076" cy="3366542"/>
          </a:xfrm>
        </p:grpSpPr>
        <p:grpSp>
          <p:nvGrpSpPr>
            <p:cNvPr id="34" name="Group 33">
              <a:extLst>
                <a:ext uri="{FF2B5EF4-FFF2-40B4-BE49-F238E27FC236}">
                  <a16:creationId xmlns:a16="http://schemas.microsoft.com/office/drawing/2014/main" id="{BE32C368-98C2-44C9-B294-07357B396CAD}"/>
                </a:ext>
              </a:extLst>
            </p:cNvPr>
            <p:cNvGrpSpPr/>
            <p:nvPr/>
          </p:nvGrpSpPr>
          <p:grpSpPr>
            <a:xfrm>
              <a:off x="9866360" y="1593887"/>
              <a:ext cx="678872" cy="845127"/>
              <a:chOff x="2414733" y="3781712"/>
              <a:chExt cx="678872" cy="845127"/>
            </a:xfrm>
          </p:grpSpPr>
          <p:grpSp>
            <p:nvGrpSpPr>
              <p:cNvPr id="36" name="Group 35">
                <a:extLst>
                  <a:ext uri="{FF2B5EF4-FFF2-40B4-BE49-F238E27FC236}">
                    <a16:creationId xmlns:a16="http://schemas.microsoft.com/office/drawing/2014/main" id="{F3FC005B-AE85-43E5-8B1E-409CF0892C2A}"/>
                  </a:ext>
                </a:extLst>
              </p:cNvPr>
              <p:cNvGrpSpPr/>
              <p:nvPr/>
            </p:nvGrpSpPr>
            <p:grpSpPr>
              <a:xfrm>
                <a:off x="2622550" y="3921125"/>
                <a:ext cx="444500" cy="460375"/>
                <a:chOff x="2720975" y="3803650"/>
                <a:chExt cx="444500" cy="460375"/>
              </a:xfrm>
            </p:grpSpPr>
            <p:cxnSp>
              <p:nvCxnSpPr>
                <p:cNvPr id="44" name="Straight Connector 43">
                  <a:extLst>
                    <a:ext uri="{FF2B5EF4-FFF2-40B4-BE49-F238E27FC236}">
                      <a16:creationId xmlns:a16="http://schemas.microsoft.com/office/drawing/2014/main" id="{410D6DB4-001C-4C80-A554-05D81F963B74}"/>
                    </a:ext>
                  </a:extLst>
                </p:cNvPr>
                <p:cNvCxnSpPr/>
                <p:nvPr/>
              </p:nvCxnSpPr>
              <p:spPr>
                <a:xfrm>
                  <a:off x="2720975" y="38036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0D8E42B-6CDA-44E5-B43E-B51270A35FBF}"/>
                    </a:ext>
                  </a:extLst>
                </p:cNvPr>
                <p:cNvCxnSpPr/>
                <p:nvPr/>
              </p:nvCxnSpPr>
              <p:spPr>
                <a:xfrm>
                  <a:off x="2720975" y="39179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3D845CE5-98C3-473E-91B0-2DB6A41F39BD}"/>
                    </a:ext>
                  </a:extLst>
                </p:cNvPr>
                <p:cNvCxnSpPr/>
                <p:nvPr/>
              </p:nvCxnSpPr>
              <p:spPr>
                <a:xfrm>
                  <a:off x="2720975" y="40322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5AE4E26-5172-40D7-A8C1-AC7D9670F563}"/>
                    </a:ext>
                  </a:extLst>
                </p:cNvPr>
                <p:cNvCxnSpPr/>
                <p:nvPr/>
              </p:nvCxnSpPr>
              <p:spPr>
                <a:xfrm>
                  <a:off x="2720975" y="41465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5954A0C-9621-4BF0-8793-77C5024A2CD8}"/>
                    </a:ext>
                  </a:extLst>
                </p:cNvPr>
                <p:cNvCxnSpPr/>
                <p:nvPr/>
              </p:nvCxnSpPr>
              <p:spPr>
                <a:xfrm>
                  <a:off x="2720975" y="42608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7B4722B9-ED26-4909-8DFE-273F1C07AABE}"/>
                  </a:ext>
                </a:extLst>
              </p:cNvPr>
              <p:cNvGrpSpPr/>
              <p:nvPr/>
            </p:nvGrpSpPr>
            <p:grpSpPr>
              <a:xfrm>
                <a:off x="2414733" y="3781712"/>
                <a:ext cx="678872" cy="845127"/>
                <a:chOff x="2611583" y="3546762"/>
                <a:chExt cx="678872" cy="845127"/>
              </a:xfrm>
            </p:grpSpPr>
            <p:sp>
              <p:nvSpPr>
                <p:cNvPr id="38" name="Rectangle 37">
                  <a:extLst>
                    <a:ext uri="{FF2B5EF4-FFF2-40B4-BE49-F238E27FC236}">
                      <a16:creationId xmlns:a16="http://schemas.microsoft.com/office/drawing/2014/main" id="{0E719743-177B-46D0-851C-FBF0EEAA8B54}"/>
                    </a:ext>
                  </a:extLst>
                </p:cNvPr>
                <p:cNvSpPr/>
                <p:nvPr/>
              </p:nvSpPr>
              <p:spPr>
                <a:xfrm>
                  <a:off x="2611583" y="3546762"/>
                  <a:ext cx="678872" cy="84512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a:p>
              </p:txBody>
            </p:sp>
            <p:cxnSp>
              <p:nvCxnSpPr>
                <p:cNvPr id="39" name="Straight Connector 38">
                  <a:extLst>
                    <a:ext uri="{FF2B5EF4-FFF2-40B4-BE49-F238E27FC236}">
                      <a16:creationId xmlns:a16="http://schemas.microsoft.com/office/drawing/2014/main" id="{10687132-8575-4AA0-B2AB-B586949D5748}"/>
                    </a:ext>
                  </a:extLst>
                </p:cNvPr>
                <p:cNvCxnSpPr/>
                <p:nvPr/>
              </p:nvCxnSpPr>
              <p:spPr>
                <a:xfrm>
                  <a:off x="2720975" y="37298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8988E29-809F-4CA9-B86F-E247E8B75D6E}"/>
                    </a:ext>
                  </a:extLst>
                </p:cNvPr>
                <p:cNvCxnSpPr/>
                <p:nvPr/>
              </p:nvCxnSpPr>
              <p:spPr>
                <a:xfrm>
                  <a:off x="2720975" y="38441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0E6CC8B-F8C6-4A48-9454-F57B0C6955A7}"/>
                    </a:ext>
                  </a:extLst>
                </p:cNvPr>
                <p:cNvCxnSpPr/>
                <p:nvPr/>
              </p:nvCxnSpPr>
              <p:spPr>
                <a:xfrm>
                  <a:off x="2720975" y="39584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5B9620F-6801-48D5-AC92-DBC5F5C58A81}"/>
                    </a:ext>
                  </a:extLst>
                </p:cNvPr>
                <p:cNvCxnSpPr/>
                <p:nvPr/>
              </p:nvCxnSpPr>
              <p:spPr>
                <a:xfrm>
                  <a:off x="2720975" y="40727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941F3B6-2CC0-4750-A25F-F4A1C249EC97}"/>
                    </a:ext>
                  </a:extLst>
                </p:cNvPr>
                <p:cNvCxnSpPr/>
                <p:nvPr/>
              </p:nvCxnSpPr>
              <p:spPr>
                <a:xfrm>
                  <a:off x="2720975" y="41870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35" name="TextBox 34">
              <a:extLst>
                <a:ext uri="{FF2B5EF4-FFF2-40B4-BE49-F238E27FC236}">
                  <a16:creationId xmlns:a16="http://schemas.microsoft.com/office/drawing/2014/main" id="{CDD7F2AC-56C6-4C28-848A-A96AEBF23AFE}"/>
                </a:ext>
              </a:extLst>
            </p:cNvPr>
            <p:cNvSpPr txBox="1"/>
            <p:nvPr/>
          </p:nvSpPr>
          <p:spPr>
            <a:xfrm>
              <a:off x="9124904" y="2587117"/>
              <a:ext cx="2135076" cy="2373312"/>
            </a:xfrm>
            <a:prstGeom prst="rect">
              <a:avLst/>
            </a:prstGeom>
            <a:noFill/>
          </p:spPr>
          <p:txBody>
            <a:bodyPr wrap="square" rtlCol="0">
              <a:spAutoFit/>
            </a:bodyPr>
            <a:lstStyle/>
            <a:p>
              <a:pPr algn="ctr"/>
              <a:r>
                <a:rPr lang="en-US" sz="1765" b="1" dirty="0"/>
                <a:t>Company Policies, Standards, Practices, </a:t>
              </a:r>
              <a:br>
                <a:rPr lang="en-US" sz="1765" dirty="0"/>
              </a:br>
              <a:br>
                <a:rPr lang="en-US" sz="1235" dirty="0"/>
              </a:br>
              <a:r>
                <a:rPr lang="en-US" sz="1588" dirty="0"/>
                <a:t>Corporate Cybersecurity Program, including the strategy, implementation, and sustainment of the combined ACS and IT  cybersecurity program</a:t>
              </a:r>
              <a:endParaRPr lang="en-US" sz="1235" dirty="0"/>
            </a:p>
          </p:txBody>
        </p:sp>
      </p:grpSp>
      <p:sp>
        <p:nvSpPr>
          <p:cNvPr id="65" name="Rounded Rectangle 72">
            <a:extLst>
              <a:ext uri="{FF2B5EF4-FFF2-40B4-BE49-F238E27FC236}">
                <a16:creationId xmlns:a16="http://schemas.microsoft.com/office/drawing/2014/main" id="{5B6C664D-FA28-4047-82A7-B3C02C2F5286}"/>
              </a:ext>
            </a:extLst>
          </p:cNvPr>
          <p:cNvSpPr/>
          <p:nvPr/>
        </p:nvSpPr>
        <p:spPr>
          <a:xfrm>
            <a:off x="7079881" y="1484106"/>
            <a:ext cx="3164014" cy="4199941"/>
          </a:xfrm>
          <a:prstGeom prst="roundRect">
            <a:avLst/>
          </a:prstGeom>
          <a:noFill/>
          <a:ln w="635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88"/>
          </a:p>
        </p:txBody>
      </p:sp>
      <p:pic>
        <p:nvPicPr>
          <p:cNvPr id="76" name="Graphic 75" descr="Workflow with solid fill">
            <a:extLst>
              <a:ext uri="{FF2B5EF4-FFF2-40B4-BE49-F238E27FC236}">
                <a16:creationId xmlns:a16="http://schemas.microsoft.com/office/drawing/2014/main" id="{02CFE10E-DC6E-4F2B-A506-E0626337D8C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82585" y="2219543"/>
            <a:ext cx="1419229" cy="1478776"/>
          </a:xfrm>
          <a:prstGeom prst="rect">
            <a:avLst/>
          </a:prstGeom>
        </p:spPr>
      </p:pic>
      <p:sp>
        <p:nvSpPr>
          <p:cNvPr id="77" name="TextBox 76">
            <a:extLst>
              <a:ext uri="{FF2B5EF4-FFF2-40B4-BE49-F238E27FC236}">
                <a16:creationId xmlns:a16="http://schemas.microsoft.com/office/drawing/2014/main" id="{BEDF780C-192C-4C12-966B-998EFC1E4DC1}"/>
              </a:ext>
            </a:extLst>
          </p:cNvPr>
          <p:cNvSpPr txBox="1"/>
          <p:nvPr/>
        </p:nvSpPr>
        <p:spPr>
          <a:xfrm>
            <a:off x="1174382" y="1572105"/>
            <a:ext cx="2689542" cy="923330"/>
          </a:xfrm>
          <a:prstGeom prst="rect">
            <a:avLst/>
          </a:prstGeom>
          <a:noFill/>
        </p:spPr>
        <p:txBody>
          <a:bodyPr wrap="square" rtlCol="0">
            <a:spAutoFit/>
          </a:bodyPr>
          <a:lstStyle/>
          <a:p>
            <a:r>
              <a:rPr lang="en-US" b="1" dirty="0">
                <a:solidFill>
                  <a:schemeClr val="bg1">
                    <a:lumMod val="50000"/>
                  </a:schemeClr>
                </a:solidFill>
                <a:latin typeface="Aptos" panose="020B0004020202020204" pitchFamily="34" charset="0"/>
              </a:rPr>
              <a:t>Automation and Control System (ACS) Master Planning Process</a:t>
            </a:r>
            <a:endParaRPr lang="en-US" b="1" dirty="0">
              <a:latin typeface="Aptos" panose="020B0004020202020204" pitchFamily="34" charset="0"/>
            </a:endParaRPr>
          </a:p>
        </p:txBody>
      </p:sp>
      <p:sp>
        <p:nvSpPr>
          <p:cNvPr id="2" name="Arrow: Right 1">
            <a:extLst>
              <a:ext uri="{FF2B5EF4-FFF2-40B4-BE49-F238E27FC236}">
                <a16:creationId xmlns:a16="http://schemas.microsoft.com/office/drawing/2014/main" id="{5E8DF386-8712-4773-403C-28AADF23DCBB}"/>
              </a:ext>
            </a:extLst>
          </p:cNvPr>
          <p:cNvSpPr/>
          <p:nvPr/>
        </p:nvSpPr>
        <p:spPr>
          <a:xfrm>
            <a:off x="4164285" y="2081852"/>
            <a:ext cx="2789036" cy="1060284"/>
          </a:xfrm>
          <a:prstGeom prst="rightArrow">
            <a:avLst/>
          </a:prstGeom>
          <a:solidFill>
            <a:srgbClr val="FEFEB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ACS Cybersecurity Implementation Plan</a:t>
            </a:r>
          </a:p>
        </p:txBody>
      </p:sp>
      <p:pic>
        <p:nvPicPr>
          <p:cNvPr id="3" name="Graphic 2" descr="Workflow with solid fill">
            <a:extLst>
              <a:ext uri="{FF2B5EF4-FFF2-40B4-BE49-F238E27FC236}">
                <a16:creationId xmlns:a16="http://schemas.microsoft.com/office/drawing/2014/main" id="{E1D1016D-B3BE-FC33-4F77-E4D38FB4DD6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91551" y="4218682"/>
            <a:ext cx="1419229" cy="1478776"/>
          </a:xfrm>
          <a:prstGeom prst="rect">
            <a:avLst/>
          </a:prstGeom>
        </p:spPr>
      </p:pic>
      <p:sp>
        <p:nvSpPr>
          <p:cNvPr id="4" name="TextBox 3">
            <a:extLst>
              <a:ext uri="{FF2B5EF4-FFF2-40B4-BE49-F238E27FC236}">
                <a16:creationId xmlns:a16="http://schemas.microsoft.com/office/drawing/2014/main" id="{DEC95A4E-C349-F521-3CC0-5FD39CBFBACC}"/>
              </a:ext>
            </a:extLst>
          </p:cNvPr>
          <p:cNvSpPr txBox="1"/>
          <p:nvPr/>
        </p:nvSpPr>
        <p:spPr>
          <a:xfrm>
            <a:off x="1174381" y="3768463"/>
            <a:ext cx="2689543" cy="646331"/>
          </a:xfrm>
          <a:prstGeom prst="rect">
            <a:avLst/>
          </a:prstGeom>
          <a:noFill/>
        </p:spPr>
        <p:txBody>
          <a:bodyPr wrap="square" rtlCol="0">
            <a:spAutoFit/>
          </a:bodyPr>
          <a:lstStyle/>
          <a:p>
            <a:r>
              <a:rPr lang="en-US" b="1" dirty="0">
                <a:solidFill>
                  <a:schemeClr val="bg1">
                    <a:lumMod val="50000"/>
                  </a:schemeClr>
                </a:solidFill>
                <a:latin typeface="Aptos" panose="020B0004020202020204" pitchFamily="34" charset="0"/>
              </a:rPr>
              <a:t>IT Cybersecurity Master Planning Process</a:t>
            </a:r>
            <a:endParaRPr lang="en-US" b="1" dirty="0">
              <a:latin typeface="Aptos" panose="020B0004020202020204" pitchFamily="34" charset="0"/>
            </a:endParaRPr>
          </a:p>
        </p:txBody>
      </p:sp>
      <p:sp>
        <p:nvSpPr>
          <p:cNvPr id="7" name="Arrow: Right 6">
            <a:extLst>
              <a:ext uri="{FF2B5EF4-FFF2-40B4-BE49-F238E27FC236}">
                <a16:creationId xmlns:a16="http://schemas.microsoft.com/office/drawing/2014/main" id="{01DE2795-07F4-6147-E1B0-6EF8880E95DE}"/>
              </a:ext>
            </a:extLst>
          </p:cNvPr>
          <p:cNvSpPr/>
          <p:nvPr/>
        </p:nvSpPr>
        <p:spPr>
          <a:xfrm>
            <a:off x="4152903" y="4168181"/>
            <a:ext cx="2797998" cy="1060284"/>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IT Cybersecurity Implementation Plan</a:t>
            </a:r>
          </a:p>
        </p:txBody>
      </p:sp>
    </p:spTree>
    <p:custDataLst>
      <p:tags r:id="rId1"/>
    </p:custDataLst>
    <p:extLst>
      <p:ext uri="{BB962C8B-B14F-4D97-AF65-F5344CB8AC3E}">
        <p14:creationId xmlns:p14="http://schemas.microsoft.com/office/powerpoint/2010/main" val="1571606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a:extLst>
              <a:ext uri="{FF2B5EF4-FFF2-40B4-BE49-F238E27FC236}">
                <a16:creationId xmlns:a16="http://schemas.microsoft.com/office/drawing/2014/main" id="{E73772FC-BED7-426A-8FDF-01757070FB66}"/>
              </a:ext>
            </a:extLst>
          </p:cNvPr>
          <p:cNvCxnSpPr>
            <a:cxnSpLocks/>
          </p:cNvCxnSpPr>
          <p:nvPr/>
        </p:nvCxnSpPr>
        <p:spPr>
          <a:xfrm>
            <a:off x="6338841" y="3346780"/>
            <a:ext cx="1088419" cy="0"/>
          </a:xfrm>
          <a:prstGeom prst="straightConnector1">
            <a:avLst/>
          </a:prstGeom>
          <a:ln w="476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08700CB-9D87-4313-AD19-7C8BA0EE4901}"/>
              </a:ext>
            </a:extLst>
          </p:cNvPr>
          <p:cNvSpPr/>
          <p:nvPr/>
        </p:nvSpPr>
        <p:spPr>
          <a:xfrm>
            <a:off x="4441431" y="3820449"/>
            <a:ext cx="379766" cy="3295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4" name="Rectangle 3">
            <a:extLst>
              <a:ext uri="{FF2B5EF4-FFF2-40B4-BE49-F238E27FC236}">
                <a16:creationId xmlns:a16="http://schemas.microsoft.com/office/drawing/2014/main" id="{FD168D41-B01E-4DB5-8BA8-7C92323B65B0}"/>
              </a:ext>
            </a:extLst>
          </p:cNvPr>
          <p:cNvSpPr/>
          <p:nvPr/>
        </p:nvSpPr>
        <p:spPr>
          <a:xfrm>
            <a:off x="4432448" y="3918184"/>
            <a:ext cx="379766" cy="3295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5" name="Title 6">
            <a:extLst>
              <a:ext uri="{FF2B5EF4-FFF2-40B4-BE49-F238E27FC236}">
                <a16:creationId xmlns:a16="http://schemas.microsoft.com/office/drawing/2014/main" id="{A4CAF289-2AF5-499D-BE97-983CB78C3925}"/>
              </a:ext>
            </a:extLst>
          </p:cNvPr>
          <p:cNvSpPr txBox="1">
            <a:spLocks/>
          </p:cNvSpPr>
          <p:nvPr/>
        </p:nvSpPr>
        <p:spPr bwMode="black">
          <a:xfrm>
            <a:off x="2693315" y="248466"/>
            <a:ext cx="6605587" cy="751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242" tIns="43621" rIns="87242" bIns="43621" numCol="1" anchor="t" anchorCtr="0" compatLnSpc="1">
            <a:prstTxWarp prst="textNoShape">
              <a:avLst/>
            </a:prstTxWarp>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2398" dirty="0"/>
              <a:t>How is an ACS Cybersecurity Program </a:t>
            </a:r>
          </a:p>
          <a:p>
            <a:pPr algn="ctr"/>
            <a:r>
              <a:rPr lang="en-US" sz="2398" dirty="0"/>
              <a:t>Used in your Enterprise</a:t>
            </a:r>
          </a:p>
        </p:txBody>
      </p:sp>
      <p:grpSp>
        <p:nvGrpSpPr>
          <p:cNvPr id="6" name="Group 5">
            <a:extLst>
              <a:ext uri="{FF2B5EF4-FFF2-40B4-BE49-F238E27FC236}">
                <a16:creationId xmlns:a16="http://schemas.microsoft.com/office/drawing/2014/main" id="{AA7FAB32-9891-48DE-BF40-D15DD5452E5B}"/>
              </a:ext>
            </a:extLst>
          </p:cNvPr>
          <p:cNvGrpSpPr/>
          <p:nvPr/>
        </p:nvGrpSpPr>
        <p:grpSpPr>
          <a:xfrm>
            <a:off x="2229244" y="1975692"/>
            <a:ext cx="2779191" cy="1986664"/>
            <a:chOff x="1873900" y="2973685"/>
            <a:chExt cx="4239778" cy="3156467"/>
          </a:xfrm>
        </p:grpSpPr>
        <p:grpSp>
          <p:nvGrpSpPr>
            <p:cNvPr id="7" name="Group 6">
              <a:extLst>
                <a:ext uri="{FF2B5EF4-FFF2-40B4-BE49-F238E27FC236}">
                  <a16:creationId xmlns:a16="http://schemas.microsoft.com/office/drawing/2014/main" id="{DD7F031D-3D8B-47F8-9C8E-5ADB711983C5}"/>
                </a:ext>
              </a:extLst>
            </p:cNvPr>
            <p:cNvGrpSpPr/>
            <p:nvPr/>
          </p:nvGrpSpPr>
          <p:grpSpPr>
            <a:xfrm>
              <a:off x="2739982" y="2973685"/>
              <a:ext cx="2022763" cy="1357745"/>
              <a:chOff x="2069523" y="914400"/>
              <a:chExt cx="2022763" cy="1357745"/>
            </a:xfrm>
          </p:grpSpPr>
          <p:sp>
            <p:nvSpPr>
              <p:cNvPr id="9" name="Cloud 8">
                <a:extLst>
                  <a:ext uri="{FF2B5EF4-FFF2-40B4-BE49-F238E27FC236}">
                    <a16:creationId xmlns:a16="http://schemas.microsoft.com/office/drawing/2014/main" id="{07E78EE2-23C9-4C7B-8F6E-3AC487B4FB97}"/>
                  </a:ext>
                </a:extLst>
              </p:cNvPr>
              <p:cNvSpPr/>
              <p:nvPr/>
            </p:nvSpPr>
            <p:spPr>
              <a:xfrm>
                <a:off x="2069523" y="914400"/>
                <a:ext cx="2022763" cy="1357745"/>
              </a:xfrm>
              <a:prstGeom prst="clou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0" name="Donut 32">
                <a:extLst>
                  <a:ext uri="{FF2B5EF4-FFF2-40B4-BE49-F238E27FC236}">
                    <a16:creationId xmlns:a16="http://schemas.microsoft.com/office/drawing/2014/main" id="{EED16E66-D555-4A47-8B69-B3EFB138B34A}"/>
                  </a:ext>
                </a:extLst>
              </p:cNvPr>
              <p:cNvSpPr/>
              <p:nvPr/>
            </p:nvSpPr>
            <p:spPr>
              <a:xfrm>
                <a:off x="2810518" y="1299191"/>
                <a:ext cx="182880" cy="180109"/>
              </a:xfrm>
              <a:prstGeom prst="don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solidFill>
                    <a:schemeClr val="tx1"/>
                  </a:solidFill>
                </a:endParaRPr>
              </a:p>
            </p:txBody>
          </p:sp>
          <p:sp>
            <p:nvSpPr>
              <p:cNvPr id="11" name="Cube 10">
                <a:extLst>
                  <a:ext uri="{FF2B5EF4-FFF2-40B4-BE49-F238E27FC236}">
                    <a16:creationId xmlns:a16="http://schemas.microsoft.com/office/drawing/2014/main" id="{A333C61E-61EE-4E9C-B2CC-F361C5B3FF8C}"/>
                  </a:ext>
                </a:extLst>
              </p:cNvPr>
              <p:cNvSpPr/>
              <p:nvPr/>
            </p:nvSpPr>
            <p:spPr>
              <a:xfrm>
                <a:off x="3447219" y="1396013"/>
                <a:ext cx="182880" cy="182880"/>
              </a:xfrm>
              <a:prstGeom prst="cub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2" name="Isosceles Triangle 11">
                <a:extLst>
                  <a:ext uri="{FF2B5EF4-FFF2-40B4-BE49-F238E27FC236}">
                    <a16:creationId xmlns:a16="http://schemas.microsoft.com/office/drawing/2014/main" id="{89B3153C-9B0B-4D6A-84E3-94507DD5E1FC}"/>
                  </a:ext>
                </a:extLst>
              </p:cNvPr>
              <p:cNvSpPr/>
              <p:nvPr/>
            </p:nvSpPr>
            <p:spPr>
              <a:xfrm>
                <a:off x="3503497" y="1039168"/>
                <a:ext cx="182880" cy="180109"/>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3" name="Flowchart: Or 12">
                <a:extLst>
                  <a:ext uri="{FF2B5EF4-FFF2-40B4-BE49-F238E27FC236}">
                    <a16:creationId xmlns:a16="http://schemas.microsoft.com/office/drawing/2014/main" id="{BAF8C16C-BFC8-4EAC-A241-FBF8026D5041}"/>
                  </a:ext>
                </a:extLst>
              </p:cNvPr>
              <p:cNvSpPr/>
              <p:nvPr/>
            </p:nvSpPr>
            <p:spPr>
              <a:xfrm>
                <a:off x="2946884" y="1609491"/>
                <a:ext cx="182880" cy="180109"/>
              </a:xfrm>
              <a:prstGeom prst="flowChar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4" name="L-Shape 13">
                <a:extLst>
                  <a:ext uri="{FF2B5EF4-FFF2-40B4-BE49-F238E27FC236}">
                    <a16:creationId xmlns:a16="http://schemas.microsoft.com/office/drawing/2014/main" id="{A32ECDF1-CF09-4E8A-9D0A-F80BE7EC6C50}"/>
                  </a:ext>
                </a:extLst>
              </p:cNvPr>
              <p:cNvSpPr/>
              <p:nvPr/>
            </p:nvSpPr>
            <p:spPr>
              <a:xfrm>
                <a:off x="2618285" y="1759767"/>
                <a:ext cx="180109" cy="182880"/>
              </a:xfrm>
              <a:prstGeom prst="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5" name="Quad Arrow Callout 37">
                <a:extLst>
                  <a:ext uri="{FF2B5EF4-FFF2-40B4-BE49-F238E27FC236}">
                    <a16:creationId xmlns:a16="http://schemas.microsoft.com/office/drawing/2014/main" id="{E55AFD86-F3C6-4E43-812A-E7B525881F71}"/>
                  </a:ext>
                </a:extLst>
              </p:cNvPr>
              <p:cNvSpPr/>
              <p:nvPr/>
            </p:nvSpPr>
            <p:spPr>
              <a:xfrm>
                <a:off x="2404534" y="1423995"/>
                <a:ext cx="182880" cy="182880"/>
              </a:xfrm>
              <a:prstGeom prst="quadArrowCallou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6" name="Flowchart: Decision 15">
                <a:extLst>
                  <a:ext uri="{FF2B5EF4-FFF2-40B4-BE49-F238E27FC236}">
                    <a16:creationId xmlns:a16="http://schemas.microsoft.com/office/drawing/2014/main" id="{087ED6CC-3D23-4B32-8CC4-A40D5AF6961D}"/>
                  </a:ext>
                </a:extLst>
              </p:cNvPr>
              <p:cNvSpPr/>
              <p:nvPr/>
            </p:nvSpPr>
            <p:spPr>
              <a:xfrm>
                <a:off x="3362354" y="1707141"/>
                <a:ext cx="254179" cy="231675"/>
              </a:xfrm>
              <a:prstGeom prst="flowChartDecision">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7" name="Flowchart: Off-page Connector 16">
                <a:extLst>
                  <a:ext uri="{FF2B5EF4-FFF2-40B4-BE49-F238E27FC236}">
                    <a16:creationId xmlns:a16="http://schemas.microsoft.com/office/drawing/2014/main" id="{7DA40FDD-5006-4A60-A138-B03438BD2538}"/>
                  </a:ext>
                </a:extLst>
              </p:cNvPr>
              <p:cNvSpPr/>
              <p:nvPr/>
            </p:nvSpPr>
            <p:spPr>
              <a:xfrm>
                <a:off x="3735589" y="1230657"/>
                <a:ext cx="193963" cy="180109"/>
              </a:xfrm>
              <a:prstGeom prst="flowChartOffpage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18" name="Block Arc 17">
                <a:extLst>
                  <a:ext uri="{FF2B5EF4-FFF2-40B4-BE49-F238E27FC236}">
                    <a16:creationId xmlns:a16="http://schemas.microsoft.com/office/drawing/2014/main" id="{C8206762-7CF2-4B9A-9009-FC49ED157E2A}"/>
                  </a:ext>
                </a:extLst>
              </p:cNvPr>
              <p:cNvSpPr/>
              <p:nvPr/>
            </p:nvSpPr>
            <p:spPr>
              <a:xfrm rot="3173578">
                <a:off x="3016077" y="1111124"/>
                <a:ext cx="227374" cy="249382"/>
              </a:xfrm>
              <a:prstGeom prst="blockArc">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solidFill>
                    <a:schemeClr val="tx1"/>
                  </a:solidFill>
                </a:endParaRPr>
              </a:p>
            </p:txBody>
          </p:sp>
          <p:sp>
            <p:nvSpPr>
              <p:cNvPr id="19" name="Double Brace 18">
                <a:extLst>
                  <a:ext uri="{FF2B5EF4-FFF2-40B4-BE49-F238E27FC236}">
                    <a16:creationId xmlns:a16="http://schemas.microsoft.com/office/drawing/2014/main" id="{9A2C989A-44C5-4FE6-8384-17D957DD1C3F}"/>
                  </a:ext>
                </a:extLst>
              </p:cNvPr>
              <p:cNvSpPr/>
              <p:nvPr/>
            </p:nvSpPr>
            <p:spPr>
              <a:xfrm>
                <a:off x="2550621" y="1160162"/>
                <a:ext cx="79664" cy="114456"/>
              </a:xfrm>
              <a:prstGeom prst="bracePair">
                <a:avLst/>
              </a:prstGeom>
              <a:noFill/>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42"/>
              </a:p>
            </p:txBody>
          </p:sp>
          <p:sp>
            <p:nvSpPr>
              <p:cNvPr id="20" name="Folded Corner 17">
                <a:extLst>
                  <a:ext uri="{FF2B5EF4-FFF2-40B4-BE49-F238E27FC236}">
                    <a16:creationId xmlns:a16="http://schemas.microsoft.com/office/drawing/2014/main" id="{74DCDEB7-D835-4AF5-99B2-88EC3E4492C3}"/>
                  </a:ext>
                </a:extLst>
              </p:cNvPr>
              <p:cNvSpPr/>
              <p:nvPr/>
            </p:nvSpPr>
            <p:spPr>
              <a:xfrm>
                <a:off x="3067362" y="1942647"/>
                <a:ext cx="123825" cy="12339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21" name="Oval 20">
                <a:extLst>
                  <a:ext uri="{FF2B5EF4-FFF2-40B4-BE49-F238E27FC236}">
                    <a16:creationId xmlns:a16="http://schemas.microsoft.com/office/drawing/2014/main" id="{AC9E0EBB-9094-4988-8AB7-2CBC71940193}"/>
                  </a:ext>
                </a:extLst>
              </p:cNvPr>
              <p:cNvSpPr/>
              <p:nvPr/>
            </p:nvSpPr>
            <p:spPr>
              <a:xfrm>
                <a:off x="2344065" y="1856501"/>
                <a:ext cx="51089" cy="571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22" name="Oval 21">
                <a:extLst>
                  <a:ext uri="{FF2B5EF4-FFF2-40B4-BE49-F238E27FC236}">
                    <a16:creationId xmlns:a16="http://schemas.microsoft.com/office/drawing/2014/main" id="{D66483BE-3BA4-4D90-AC0F-5EECD9060EB1}"/>
                  </a:ext>
                </a:extLst>
              </p:cNvPr>
              <p:cNvSpPr/>
              <p:nvPr/>
            </p:nvSpPr>
            <p:spPr>
              <a:xfrm>
                <a:off x="3214578" y="1519785"/>
                <a:ext cx="51089" cy="5715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grpSp>
        <p:sp>
          <p:nvSpPr>
            <p:cNvPr id="8" name="TextBox 7">
              <a:extLst>
                <a:ext uri="{FF2B5EF4-FFF2-40B4-BE49-F238E27FC236}">
                  <a16:creationId xmlns:a16="http://schemas.microsoft.com/office/drawing/2014/main" id="{6B7C2CB4-C6F0-4A16-8006-36998518138B}"/>
                </a:ext>
              </a:extLst>
            </p:cNvPr>
            <p:cNvSpPr txBox="1"/>
            <p:nvPr/>
          </p:nvSpPr>
          <p:spPr>
            <a:xfrm>
              <a:off x="1873900" y="4266231"/>
              <a:ext cx="4239778" cy="1863921"/>
            </a:xfrm>
            <a:prstGeom prst="rect">
              <a:avLst/>
            </a:prstGeom>
            <a:noFill/>
          </p:spPr>
          <p:txBody>
            <a:bodyPr wrap="square" rtlCol="0">
              <a:spAutoFit/>
            </a:bodyPr>
            <a:lstStyle/>
            <a:p>
              <a:pPr algn="ctr"/>
              <a:r>
                <a:rPr lang="en-US" sz="1713" dirty="0"/>
                <a:t>Control Systems Cybersecurity Resources</a:t>
              </a:r>
              <a:br>
                <a:rPr lang="en-US" sz="1199" dirty="0">
                  <a:solidFill>
                    <a:schemeClr val="bg1">
                      <a:lumMod val="50000"/>
                    </a:schemeClr>
                  </a:solidFill>
                </a:rPr>
              </a:br>
              <a:r>
                <a:rPr lang="en-US" sz="1199" dirty="0">
                  <a:solidFill>
                    <a:schemeClr val="bg1">
                      <a:lumMod val="50000"/>
                    </a:schemeClr>
                  </a:solidFill>
                </a:rPr>
                <a:t>(e.g.: NIST, ISO 2700x, regulations, legislation, risk analysis and mitigation, human factors, etc.)</a:t>
              </a:r>
            </a:p>
          </p:txBody>
        </p:sp>
      </p:grpSp>
      <p:cxnSp>
        <p:nvCxnSpPr>
          <p:cNvPr id="23" name="Straight Arrow Connector 22">
            <a:extLst>
              <a:ext uri="{FF2B5EF4-FFF2-40B4-BE49-F238E27FC236}">
                <a16:creationId xmlns:a16="http://schemas.microsoft.com/office/drawing/2014/main" id="{5E8DB6E5-CAE6-4888-B0D1-AE244ED5DEC9}"/>
              </a:ext>
            </a:extLst>
          </p:cNvPr>
          <p:cNvCxnSpPr>
            <a:cxnSpLocks/>
          </p:cNvCxnSpPr>
          <p:nvPr/>
        </p:nvCxnSpPr>
        <p:spPr>
          <a:xfrm>
            <a:off x="8136458" y="3334730"/>
            <a:ext cx="839299" cy="0"/>
          </a:xfrm>
          <a:prstGeom prst="straightConnector1">
            <a:avLst/>
          </a:prstGeom>
          <a:ln w="4762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Freeform 90">
            <a:extLst>
              <a:ext uri="{FF2B5EF4-FFF2-40B4-BE49-F238E27FC236}">
                <a16:creationId xmlns:a16="http://schemas.microsoft.com/office/drawing/2014/main" id="{DAAB1AB5-2162-4B48-A96D-CF166F5B88CB}"/>
              </a:ext>
            </a:extLst>
          </p:cNvPr>
          <p:cNvSpPr/>
          <p:nvPr/>
        </p:nvSpPr>
        <p:spPr>
          <a:xfrm flipV="1">
            <a:off x="4216040" y="3336334"/>
            <a:ext cx="1403326" cy="911417"/>
          </a:xfrm>
          <a:custGeom>
            <a:avLst/>
            <a:gdLst>
              <a:gd name="connsiteX0" fmla="*/ 0 w 2114550"/>
              <a:gd name="connsiteY0" fmla="*/ 2771 h 875236"/>
              <a:gd name="connsiteX1" fmla="*/ 1019175 w 2114550"/>
              <a:gd name="connsiteY1" fmla="*/ 117071 h 875236"/>
              <a:gd name="connsiteX2" fmla="*/ 1466850 w 2114550"/>
              <a:gd name="connsiteY2" fmla="*/ 764771 h 875236"/>
              <a:gd name="connsiteX3" fmla="*/ 2114550 w 2114550"/>
              <a:gd name="connsiteY3" fmla="*/ 869546 h 875236"/>
            </a:gdLst>
            <a:ahLst/>
            <a:cxnLst>
              <a:cxn ang="0">
                <a:pos x="connsiteX0" y="connsiteY0"/>
              </a:cxn>
              <a:cxn ang="0">
                <a:pos x="connsiteX1" y="connsiteY1"/>
              </a:cxn>
              <a:cxn ang="0">
                <a:pos x="connsiteX2" y="connsiteY2"/>
              </a:cxn>
              <a:cxn ang="0">
                <a:pos x="connsiteX3" y="connsiteY3"/>
              </a:cxn>
            </a:cxnLst>
            <a:rect l="l" t="t" r="r" b="b"/>
            <a:pathLst>
              <a:path w="2114550" h="875236">
                <a:moveTo>
                  <a:pt x="0" y="2771"/>
                </a:moveTo>
                <a:cubicBezTo>
                  <a:pt x="387350" y="-3579"/>
                  <a:pt x="774700" y="-9929"/>
                  <a:pt x="1019175" y="117071"/>
                </a:cubicBezTo>
                <a:cubicBezTo>
                  <a:pt x="1263650" y="244071"/>
                  <a:pt x="1284288" y="639359"/>
                  <a:pt x="1466850" y="764771"/>
                </a:cubicBezTo>
                <a:cubicBezTo>
                  <a:pt x="1649413" y="890184"/>
                  <a:pt x="1881981" y="879865"/>
                  <a:pt x="2114550" y="869546"/>
                </a:cubicBezTo>
              </a:path>
            </a:pathLst>
          </a:custGeom>
          <a:noFill/>
          <a:ln w="47625">
            <a:solidFill>
              <a:schemeClr val="tx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sp>
        <p:nvSpPr>
          <p:cNvPr id="25" name="Freeform 88">
            <a:extLst>
              <a:ext uri="{FF2B5EF4-FFF2-40B4-BE49-F238E27FC236}">
                <a16:creationId xmlns:a16="http://schemas.microsoft.com/office/drawing/2014/main" id="{01C70651-E53B-4451-AC9B-5995C671150C}"/>
              </a:ext>
            </a:extLst>
          </p:cNvPr>
          <p:cNvSpPr/>
          <p:nvPr/>
        </p:nvSpPr>
        <p:spPr>
          <a:xfrm>
            <a:off x="4216043" y="2356717"/>
            <a:ext cx="1403325" cy="979960"/>
          </a:xfrm>
          <a:custGeom>
            <a:avLst/>
            <a:gdLst>
              <a:gd name="connsiteX0" fmla="*/ 0 w 2114550"/>
              <a:gd name="connsiteY0" fmla="*/ 2771 h 875236"/>
              <a:gd name="connsiteX1" fmla="*/ 1019175 w 2114550"/>
              <a:gd name="connsiteY1" fmla="*/ 117071 h 875236"/>
              <a:gd name="connsiteX2" fmla="*/ 1466850 w 2114550"/>
              <a:gd name="connsiteY2" fmla="*/ 764771 h 875236"/>
              <a:gd name="connsiteX3" fmla="*/ 2114550 w 2114550"/>
              <a:gd name="connsiteY3" fmla="*/ 869546 h 875236"/>
            </a:gdLst>
            <a:ahLst/>
            <a:cxnLst>
              <a:cxn ang="0">
                <a:pos x="connsiteX0" y="connsiteY0"/>
              </a:cxn>
              <a:cxn ang="0">
                <a:pos x="connsiteX1" y="connsiteY1"/>
              </a:cxn>
              <a:cxn ang="0">
                <a:pos x="connsiteX2" y="connsiteY2"/>
              </a:cxn>
              <a:cxn ang="0">
                <a:pos x="connsiteX3" y="connsiteY3"/>
              </a:cxn>
            </a:cxnLst>
            <a:rect l="l" t="t" r="r" b="b"/>
            <a:pathLst>
              <a:path w="2114550" h="875236">
                <a:moveTo>
                  <a:pt x="0" y="2771"/>
                </a:moveTo>
                <a:cubicBezTo>
                  <a:pt x="387350" y="-3579"/>
                  <a:pt x="774700" y="-9929"/>
                  <a:pt x="1019175" y="117071"/>
                </a:cubicBezTo>
                <a:cubicBezTo>
                  <a:pt x="1263650" y="244071"/>
                  <a:pt x="1284288" y="639359"/>
                  <a:pt x="1466850" y="764771"/>
                </a:cubicBezTo>
                <a:cubicBezTo>
                  <a:pt x="1649413" y="890184"/>
                  <a:pt x="1881981" y="879865"/>
                  <a:pt x="2114550" y="869546"/>
                </a:cubicBezTo>
              </a:path>
            </a:pathLst>
          </a:custGeom>
          <a:noFill/>
          <a:ln w="47625">
            <a:solidFill>
              <a:schemeClr val="tx1"/>
            </a:solidFill>
            <a:headEnd type="none" w="med" len="med"/>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grpSp>
        <p:nvGrpSpPr>
          <p:cNvPr id="33" name="Group 32">
            <a:extLst>
              <a:ext uri="{FF2B5EF4-FFF2-40B4-BE49-F238E27FC236}">
                <a16:creationId xmlns:a16="http://schemas.microsoft.com/office/drawing/2014/main" id="{A58D3BA3-25BC-40DB-B79D-3989CBA24151}"/>
              </a:ext>
            </a:extLst>
          </p:cNvPr>
          <p:cNvGrpSpPr/>
          <p:nvPr/>
        </p:nvGrpSpPr>
        <p:grpSpPr>
          <a:xfrm>
            <a:off x="5091416" y="2975293"/>
            <a:ext cx="1828482" cy="3025494"/>
            <a:chOff x="9124904" y="1593887"/>
            <a:chExt cx="2135076" cy="3532800"/>
          </a:xfrm>
        </p:grpSpPr>
        <p:grpSp>
          <p:nvGrpSpPr>
            <p:cNvPr id="34" name="Group 33">
              <a:extLst>
                <a:ext uri="{FF2B5EF4-FFF2-40B4-BE49-F238E27FC236}">
                  <a16:creationId xmlns:a16="http://schemas.microsoft.com/office/drawing/2014/main" id="{BE32C368-98C2-44C9-B294-07357B396CAD}"/>
                </a:ext>
              </a:extLst>
            </p:cNvPr>
            <p:cNvGrpSpPr/>
            <p:nvPr/>
          </p:nvGrpSpPr>
          <p:grpSpPr>
            <a:xfrm>
              <a:off x="9866360" y="1593887"/>
              <a:ext cx="678872" cy="845127"/>
              <a:chOff x="2414733" y="3781712"/>
              <a:chExt cx="678872" cy="845127"/>
            </a:xfrm>
          </p:grpSpPr>
          <p:grpSp>
            <p:nvGrpSpPr>
              <p:cNvPr id="36" name="Group 35">
                <a:extLst>
                  <a:ext uri="{FF2B5EF4-FFF2-40B4-BE49-F238E27FC236}">
                    <a16:creationId xmlns:a16="http://schemas.microsoft.com/office/drawing/2014/main" id="{F3FC005B-AE85-43E5-8B1E-409CF0892C2A}"/>
                  </a:ext>
                </a:extLst>
              </p:cNvPr>
              <p:cNvGrpSpPr/>
              <p:nvPr/>
            </p:nvGrpSpPr>
            <p:grpSpPr>
              <a:xfrm>
                <a:off x="2622550" y="3921125"/>
                <a:ext cx="444500" cy="460375"/>
                <a:chOff x="2720975" y="3803650"/>
                <a:chExt cx="444500" cy="460375"/>
              </a:xfrm>
            </p:grpSpPr>
            <p:cxnSp>
              <p:nvCxnSpPr>
                <p:cNvPr id="44" name="Straight Connector 43">
                  <a:extLst>
                    <a:ext uri="{FF2B5EF4-FFF2-40B4-BE49-F238E27FC236}">
                      <a16:creationId xmlns:a16="http://schemas.microsoft.com/office/drawing/2014/main" id="{410D6DB4-001C-4C80-A554-05D81F963B74}"/>
                    </a:ext>
                  </a:extLst>
                </p:cNvPr>
                <p:cNvCxnSpPr/>
                <p:nvPr/>
              </p:nvCxnSpPr>
              <p:spPr>
                <a:xfrm>
                  <a:off x="2720975" y="38036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0D8E42B-6CDA-44E5-B43E-B51270A35FBF}"/>
                    </a:ext>
                  </a:extLst>
                </p:cNvPr>
                <p:cNvCxnSpPr/>
                <p:nvPr/>
              </p:nvCxnSpPr>
              <p:spPr>
                <a:xfrm>
                  <a:off x="2720975" y="39179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3D845CE5-98C3-473E-91B0-2DB6A41F39BD}"/>
                    </a:ext>
                  </a:extLst>
                </p:cNvPr>
                <p:cNvCxnSpPr/>
                <p:nvPr/>
              </p:nvCxnSpPr>
              <p:spPr>
                <a:xfrm>
                  <a:off x="2720975" y="40322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5AE4E26-5172-40D7-A8C1-AC7D9670F563}"/>
                    </a:ext>
                  </a:extLst>
                </p:cNvPr>
                <p:cNvCxnSpPr/>
                <p:nvPr/>
              </p:nvCxnSpPr>
              <p:spPr>
                <a:xfrm>
                  <a:off x="2720975" y="41465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5954A0C-9621-4BF0-8793-77C5024A2CD8}"/>
                    </a:ext>
                  </a:extLst>
                </p:cNvPr>
                <p:cNvCxnSpPr/>
                <p:nvPr/>
              </p:nvCxnSpPr>
              <p:spPr>
                <a:xfrm>
                  <a:off x="2720975" y="42608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7B4722B9-ED26-4909-8DFE-273F1C07AABE}"/>
                  </a:ext>
                </a:extLst>
              </p:cNvPr>
              <p:cNvGrpSpPr/>
              <p:nvPr/>
            </p:nvGrpSpPr>
            <p:grpSpPr>
              <a:xfrm>
                <a:off x="2414733" y="3781712"/>
                <a:ext cx="678872" cy="845127"/>
                <a:chOff x="2611583" y="3546762"/>
                <a:chExt cx="678872" cy="845127"/>
              </a:xfrm>
            </p:grpSpPr>
            <p:sp>
              <p:nvSpPr>
                <p:cNvPr id="38" name="Rectangle 37">
                  <a:extLst>
                    <a:ext uri="{FF2B5EF4-FFF2-40B4-BE49-F238E27FC236}">
                      <a16:creationId xmlns:a16="http://schemas.microsoft.com/office/drawing/2014/main" id="{0E719743-177B-46D0-851C-FBF0EEAA8B54}"/>
                    </a:ext>
                  </a:extLst>
                </p:cNvPr>
                <p:cNvSpPr/>
                <p:nvPr/>
              </p:nvSpPr>
              <p:spPr>
                <a:xfrm>
                  <a:off x="2611583" y="3546762"/>
                  <a:ext cx="678872" cy="84512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cxnSp>
              <p:nvCxnSpPr>
                <p:cNvPr id="39" name="Straight Connector 38">
                  <a:extLst>
                    <a:ext uri="{FF2B5EF4-FFF2-40B4-BE49-F238E27FC236}">
                      <a16:creationId xmlns:a16="http://schemas.microsoft.com/office/drawing/2014/main" id="{10687132-8575-4AA0-B2AB-B586949D5748}"/>
                    </a:ext>
                  </a:extLst>
                </p:cNvPr>
                <p:cNvCxnSpPr/>
                <p:nvPr/>
              </p:nvCxnSpPr>
              <p:spPr>
                <a:xfrm>
                  <a:off x="2720975" y="37298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8988E29-809F-4CA9-B86F-E247E8B75D6E}"/>
                    </a:ext>
                  </a:extLst>
                </p:cNvPr>
                <p:cNvCxnSpPr/>
                <p:nvPr/>
              </p:nvCxnSpPr>
              <p:spPr>
                <a:xfrm>
                  <a:off x="2720975" y="38441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0E6CC8B-F8C6-4A48-9454-F57B0C6955A7}"/>
                    </a:ext>
                  </a:extLst>
                </p:cNvPr>
                <p:cNvCxnSpPr/>
                <p:nvPr/>
              </p:nvCxnSpPr>
              <p:spPr>
                <a:xfrm>
                  <a:off x="2720975" y="39584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5B9620F-6801-48D5-AC92-DBC5F5C58A81}"/>
                    </a:ext>
                  </a:extLst>
                </p:cNvPr>
                <p:cNvCxnSpPr/>
                <p:nvPr/>
              </p:nvCxnSpPr>
              <p:spPr>
                <a:xfrm>
                  <a:off x="2720975" y="40727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941F3B6-2CC0-4750-A25F-F4A1C249EC97}"/>
                    </a:ext>
                  </a:extLst>
                </p:cNvPr>
                <p:cNvCxnSpPr/>
                <p:nvPr/>
              </p:nvCxnSpPr>
              <p:spPr>
                <a:xfrm>
                  <a:off x="2720975" y="41870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35" name="TextBox 34">
              <a:extLst>
                <a:ext uri="{FF2B5EF4-FFF2-40B4-BE49-F238E27FC236}">
                  <a16:creationId xmlns:a16="http://schemas.microsoft.com/office/drawing/2014/main" id="{CDD7F2AC-56C6-4C28-848A-A96AEBF23AFE}"/>
                </a:ext>
              </a:extLst>
            </p:cNvPr>
            <p:cNvSpPr txBox="1"/>
            <p:nvPr/>
          </p:nvSpPr>
          <p:spPr>
            <a:xfrm>
              <a:off x="9124904" y="2587117"/>
              <a:ext cx="2135076" cy="2539570"/>
            </a:xfrm>
            <a:prstGeom prst="rect">
              <a:avLst/>
            </a:prstGeom>
            <a:noFill/>
          </p:spPr>
          <p:txBody>
            <a:bodyPr wrap="square" rtlCol="0">
              <a:spAutoFit/>
            </a:bodyPr>
            <a:lstStyle/>
            <a:p>
              <a:pPr algn="ctr"/>
              <a:r>
                <a:rPr lang="en-US" sz="1713" dirty="0"/>
                <a:t>Company Cybersecurity Program</a:t>
              </a:r>
              <a:br>
                <a:rPr lang="en-US" sz="1199" dirty="0"/>
              </a:br>
              <a:r>
                <a:rPr lang="en-US" sz="1199" dirty="0">
                  <a:solidFill>
                    <a:schemeClr val="bg1">
                      <a:lumMod val="50000"/>
                    </a:schemeClr>
                  </a:solidFill>
                </a:rPr>
                <a:t>(Principal Role documents strategy, implementation and sustainment of their Control Systems cybersecurity program)</a:t>
              </a:r>
            </a:p>
          </p:txBody>
        </p:sp>
      </p:grpSp>
      <p:grpSp>
        <p:nvGrpSpPr>
          <p:cNvPr id="49" name="Group 48">
            <a:extLst>
              <a:ext uri="{FF2B5EF4-FFF2-40B4-BE49-F238E27FC236}">
                <a16:creationId xmlns:a16="http://schemas.microsoft.com/office/drawing/2014/main" id="{E62E0FBF-CAB6-435A-B9DF-A4256AC275AC}"/>
              </a:ext>
            </a:extLst>
          </p:cNvPr>
          <p:cNvGrpSpPr/>
          <p:nvPr/>
        </p:nvGrpSpPr>
        <p:grpSpPr>
          <a:xfrm>
            <a:off x="6967746" y="2963245"/>
            <a:ext cx="1883016" cy="2287344"/>
            <a:chOff x="9226800" y="1593887"/>
            <a:chExt cx="2198754" cy="2670879"/>
          </a:xfrm>
        </p:grpSpPr>
        <p:grpSp>
          <p:nvGrpSpPr>
            <p:cNvPr id="50" name="Group 49">
              <a:extLst>
                <a:ext uri="{FF2B5EF4-FFF2-40B4-BE49-F238E27FC236}">
                  <a16:creationId xmlns:a16="http://schemas.microsoft.com/office/drawing/2014/main" id="{AB67E114-1F8E-41C5-9AA9-727FFA347A2C}"/>
                </a:ext>
              </a:extLst>
            </p:cNvPr>
            <p:cNvGrpSpPr/>
            <p:nvPr/>
          </p:nvGrpSpPr>
          <p:grpSpPr>
            <a:xfrm>
              <a:off x="9866360" y="1593887"/>
              <a:ext cx="678872" cy="845127"/>
              <a:chOff x="2414733" y="3781712"/>
              <a:chExt cx="678872" cy="845127"/>
            </a:xfrm>
          </p:grpSpPr>
          <p:grpSp>
            <p:nvGrpSpPr>
              <p:cNvPr id="52" name="Group 51">
                <a:extLst>
                  <a:ext uri="{FF2B5EF4-FFF2-40B4-BE49-F238E27FC236}">
                    <a16:creationId xmlns:a16="http://schemas.microsoft.com/office/drawing/2014/main" id="{F131EB90-B897-4DEC-BA7D-7FFF1B3BA073}"/>
                  </a:ext>
                </a:extLst>
              </p:cNvPr>
              <p:cNvGrpSpPr/>
              <p:nvPr/>
            </p:nvGrpSpPr>
            <p:grpSpPr>
              <a:xfrm>
                <a:off x="2622550" y="3921125"/>
                <a:ext cx="444500" cy="460375"/>
                <a:chOff x="2720975" y="3803650"/>
                <a:chExt cx="444500" cy="460375"/>
              </a:xfrm>
            </p:grpSpPr>
            <p:cxnSp>
              <p:nvCxnSpPr>
                <p:cNvPr id="60" name="Straight Connector 59">
                  <a:extLst>
                    <a:ext uri="{FF2B5EF4-FFF2-40B4-BE49-F238E27FC236}">
                      <a16:creationId xmlns:a16="http://schemas.microsoft.com/office/drawing/2014/main" id="{EC84D705-89D6-4B2E-A8AD-8574590552C9}"/>
                    </a:ext>
                  </a:extLst>
                </p:cNvPr>
                <p:cNvCxnSpPr/>
                <p:nvPr/>
              </p:nvCxnSpPr>
              <p:spPr>
                <a:xfrm>
                  <a:off x="2720975" y="38036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0D16B70-A967-4F3B-B18A-3E28EBA7CEA6}"/>
                    </a:ext>
                  </a:extLst>
                </p:cNvPr>
                <p:cNvCxnSpPr/>
                <p:nvPr/>
              </p:nvCxnSpPr>
              <p:spPr>
                <a:xfrm>
                  <a:off x="2720975" y="39179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524F0A10-87B8-4C81-9069-A73BD74A6584}"/>
                    </a:ext>
                  </a:extLst>
                </p:cNvPr>
                <p:cNvCxnSpPr/>
                <p:nvPr/>
              </p:nvCxnSpPr>
              <p:spPr>
                <a:xfrm>
                  <a:off x="2720975" y="40322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928052A1-35FB-4F81-B3BD-7EF57F672066}"/>
                    </a:ext>
                  </a:extLst>
                </p:cNvPr>
                <p:cNvCxnSpPr/>
                <p:nvPr/>
              </p:nvCxnSpPr>
              <p:spPr>
                <a:xfrm>
                  <a:off x="2720975" y="41465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589D4E9F-5A63-481A-9F7A-73D9BEF5E630}"/>
                    </a:ext>
                  </a:extLst>
                </p:cNvPr>
                <p:cNvCxnSpPr/>
                <p:nvPr/>
              </p:nvCxnSpPr>
              <p:spPr>
                <a:xfrm>
                  <a:off x="2720975" y="42608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53" name="Group 52">
                <a:extLst>
                  <a:ext uri="{FF2B5EF4-FFF2-40B4-BE49-F238E27FC236}">
                    <a16:creationId xmlns:a16="http://schemas.microsoft.com/office/drawing/2014/main" id="{60673B23-8AA1-498C-BC2F-A0B3EBB83341}"/>
                  </a:ext>
                </a:extLst>
              </p:cNvPr>
              <p:cNvGrpSpPr/>
              <p:nvPr/>
            </p:nvGrpSpPr>
            <p:grpSpPr>
              <a:xfrm>
                <a:off x="2414733" y="3781712"/>
                <a:ext cx="678872" cy="845127"/>
                <a:chOff x="2611583" y="3546762"/>
                <a:chExt cx="678872" cy="845127"/>
              </a:xfrm>
            </p:grpSpPr>
            <p:sp>
              <p:nvSpPr>
                <p:cNvPr id="54" name="Rectangle 53">
                  <a:extLst>
                    <a:ext uri="{FF2B5EF4-FFF2-40B4-BE49-F238E27FC236}">
                      <a16:creationId xmlns:a16="http://schemas.microsoft.com/office/drawing/2014/main" id="{D2CC0C88-1E23-496C-AD0F-8DA61B2DFA25}"/>
                    </a:ext>
                  </a:extLst>
                </p:cNvPr>
                <p:cNvSpPr/>
                <p:nvPr/>
              </p:nvSpPr>
              <p:spPr>
                <a:xfrm>
                  <a:off x="2611583" y="3546762"/>
                  <a:ext cx="678872" cy="84512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cxnSp>
              <p:nvCxnSpPr>
                <p:cNvPr id="55" name="Straight Connector 54">
                  <a:extLst>
                    <a:ext uri="{FF2B5EF4-FFF2-40B4-BE49-F238E27FC236}">
                      <a16:creationId xmlns:a16="http://schemas.microsoft.com/office/drawing/2014/main" id="{0BB2E413-0C9D-4987-9BAB-DB2CC101949B}"/>
                    </a:ext>
                  </a:extLst>
                </p:cNvPr>
                <p:cNvCxnSpPr/>
                <p:nvPr/>
              </p:nvCxnSpPr>
              <p:spPr>
                <a:xfrm>
                  <a:off x="2720975" y="37298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CEF01B15-F734-4DBE-B862-AB28D88E805B}"/>
                    </a:ext>
                  </a:extLst>
                </p:cNvPr>
                <p:cNvCxnSpPr/>
                <p:nvPr/>
              </p:nvCxnSpPr>
              <p:spPr>
                <a:xfrm>
                  <a:off x="2720975" y="38441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16FE4E1-CC1C-45D3-82EE-B77A3E65D349}"/>
                    </a:ext>
                  </a:extLst>
                </p:cNvPr>
                <p:cNvCxnSpPr/>
                <p:nvPr/>
              </p:nvCxnSpPr>
              <p:spPr>
                <a:xfrm>
                  <a:off x="2720975" y="39584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815B209-F5CB-46E2-999E-5EED6BE1E0AB}"/>
                    </a:ext>
                  </a:extLst>
                </p:cNvPr>
                <p:cNvCxnSpPr/>
                <p:nvPr/>
              </p:nvCxnSpPr>
              <p:spPr>
                <a:xfrm>
                  <a:off x="2720975" y="40727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3003FB4E-6E6B-44FF-8AFE-7E7ADA8EC39F}"/>
                    </a:ext>
                  </a:extLst>
                </p:cNvPr>
                <p:cNvCxnSpPr/>
                <p:nvPr/>
              </p:nvCxnSpPr>
              <p:spPr>
                <a:xfrm>
                  <a:off x="2720975" y="41870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51" name="TextBox 50">
              <a:extLst>
                <a:ext uri="{FF2B5EF4-FFF2-40B4-BE49-F238E27FC236}">
                  <a16:creationId xmlns:a16="http://schemas.microsoft.com/office/drawing/2014/main" id="{EA69FB10-D060-4A13-AF09-B5A47D32ED08}"/>
                </a:ext>
              </a:extLst>
            </p:cNvPr>
            <p:cNvSpPr txBox="1"/>
            <p:nvPr/>
          </p:nvSpPr>
          <p:spPr>
            <a:xfrm>
              <a:off x="9226800" y="2587118"/>
              <a:ext cx="2198754" cy="1677648"/>
            </a:xfrm>
            <a:prstGeom prst="rect">
              <a:avLst/>
            </a:prstGeom>
            <a:noFill/>
          </p:spPr>
          <p:txBody>
            <a:bodyPr wrap="square" rtlCol="0">
              <a:spAutoFit/>
            </a:bodyPr>
            <a:lstStyle/>
            <a:p>
              <a:pPr algn="ctr"/>
              <a:r>
                <a:rPr lang="en-US" sz="1713" dirty="0"/>
                <a:t>Company Policy, Practices and Procedures</a:t>
              </a:r>
              <a:br>
                <a:rPr lang="en-US" sz="1199" dirty="0"/>
              </a:br>
              <a:r>
                <a:rPr lang="en-US" sz="1199" dirty="0">
                  <a:solidFill>
                    <a:schemeClr val="bg1">
                      <a:lumMod val="50000"/>
                    </a:schemeClr>
                  </a:solidFill>
                </a:rPr>
                <a:t>(Used by Principal Role for Projects and Operations)</a:t>
              </a:r>
              <a:endParaRPr lang="en-US" sz="1542" dirty="0"/>
            </a:p>
          </p:txBody>
        </p:sp>
      </p:grpSp>
      <p:sp>
        <p:nvSpPr>
          <p:cNvPr id="65" name="Rounded Rectangle 72">
            <a:extLst>
              <a:ext uri="{FF2B5EF4-FFF2-40B4-BE49-F238E27FC236}">
                <a16:creationId xmlns:a16="http://schemas.microsoft.com/office/drawing/2014/main" id="{5B6C664D-FA28-4047-82A7-B3C02C2F5286}"/>
              </a:ext>
            </a:extLst>
          </p:cNvPr>
          <p:cNvSpPr/>
          <p:nvPr/>
        </p:nvSpPr>
        <p:spPr>
          <a:xfrm>
            <a:off x="5042267" y="2147622"/>
            <a:ext cx="1944661" cy="3979999"/>
          </a:xfrm>
          <a:prstGeom prst="roundRect">
            <a:avLst/>
          </a:prstGeom>
          <a:noFill/>
          <a:ln w="38100">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grpSp>
        <p:nvGrpSpPr>
          <p:cNvPr id="66" name="Group 65">
            <a:extLst>
              <a:ext uri="{FF2B5EF4-FFF2-40B4-BE49-F238E27FC236}">
                <a16:creationId xmlns:a16="http://schemas.microsoft.com/office/drawing/2014/main" id="{763C1245-D952-4626-84A8-E819E2E21D12}"/>
              </a:ext>
            </a:extLst>
          </p:cNvPr>
          <p:cNvGrpSpPr/>
          <p:nvPr/>
        </p:nvGrpSpPr>
        <p:grpSpPr>
          <a:xfrm>
            <a:off x="8699813" y="2671930"/>
            <a:ext cx="1486343" cy="2055869"/>
            <a:chOff x="9107026" y="2280920"/>
            <a:chExt cx="1735568" cy="2400589"/>
          </a:xfrm>
        </p:grpSpPr>
        <p:pic>
          <p:nvPicPr>
            <p:cNvPr id="67" name="Picture 66">
              <a:extLst>
                <a:ext uri="{FF2B5EF4-FFF2-40B4-BE49-F238E27FC236}">
                  <a16:creationId xmlns:a16="http://schemas.microsoft.com/office/drawing/2014/main" id="{C67C8A08-A7E8-470A-B91D-EFFE4A5DCB67}"/>
                </a:ext>
              </a:extLst>
            </p:cNvPr>
            <p:cNvPicPr>
              <a:picLocks noChangeAspect="1"/>
            </p:cNvPicPr>
            <p:nvPr/>
          </p:nvPicPr>
          <p:blipFill>
            <a:blip r:embed="rId4" cstate="print">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tretch>
              <a:fillRect/>
            </a:stretch>
          </p:blipFill>
          <p:spPr>
            <a:xfrm>
              <a:off x="9429239" y="2280920"/>
              <a:ext cx="1186249" cy="1186249"/>
            </a:xfrm>
            <a:prstGeom prst="rect">
              <a:avLst/>
            </a:prstGeom>
          </p:spPr>
        </p:pic>
        <p:sp>
          <p:nvSpPr>
            <p:cNvPr id="68" name="TextBox 67">
              <a:extLst>
                <a:ext uri="{FF2B5EF4-FFF2-40B4-BE49-F238E27FC236}">
                  <a16:creationId xmlns:a16="http://schemas.microsoft.com/office/drawing/2014/main" id="{99B64DDB-CB88-4AA0-AB1A-923C70E2B413}"/>
                </a:ext>
              </a:extLst>
            </p:cNvPr>
            <p:cNvSpPr txBox="1"/>
            <p:nvPr/>
          </p:nvSpPr>
          <p:spPr>
            <a:xfrm>
              <a:off x="9107026" y="3650303"/>
              <a:ext cx="1735568" cy="1031206"/>
            </a:xfrm>
            <a:prstGeom prst="rect">
              <a:avLst/>
            </a:prstGeom>
            <a:noFill/>
          </p:spPr>
          <p:txBody>
            <a:bodyPr wrap="square" rtlCol="0">
              <a:spAutoFit/>
            </a:bodyPr>
            <a:lstStyle/>
            <a:p>
              <a:pPr algn="ctr"/>
              <a:r>
                <a:rPr lang="en-US" sz="1713" dirty="0"/>
                <a:t>Principal Role e.g., Operations</a:t>
              </a:r>
            </a:p>
          </p:txBody>
        </p:sp>
      </p:grpSp>
      <p:grpSp>
        <p:nvGrpSpPr>
          <p:cNvPr id="75" name="Group 74">
            <a:extLst>
              <a:ext uri="{FF2B5EF4-FFF2-40B4-BE49-F238E27FC236}">
                <a16:creationId xmlns:a16="http://schemas.microsoft.com/office/drawing/2014/main" id="{70530419-AD02-4F79-84B7-5F2B606C8340}"/>
              </a:ext>
            </a:extLst>
          </p:cNvPr>
          <p:cNvGrpSpPr/>
          <p:nvPr/>
        </p:nvGrpSpPr>
        <p:grpSpPr>
          <a:xfrm>
            <a:off x="5414422" y="2208732"/>
            <a:ext cx="1316136" cy="704784"/>
            <a:chOff x="4430288" y="1187145"/>
            <a:chExt cx="1536821" cy="822960"/>
          </a:xfrm>
        </p:grpSpPr>
        <p:pic>
          <p:nvPicPr>
            <p:cNvPr id="76" name="Graphic 75" descr="Workflow with solid fill">
              <a:extLst>
                <a:ext uri="{FF2B5EF4-FFF2-40B4-BE49-F238E27FC236}">
                  <a16:creationId xmlns:a16="http://schemas.microsoft.com/office/drawing/2014/main" id="{02CFE10E-DC6E-4F2B-A506-E0626337D8C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430288" y="1187145"/>
              <a:ext cx="822960" cy="822960"/>
            </a:xfrm>
            <a:prstGeom prst="rect">
              <a:avLst/>
            </a:prstGeom>
          </p:spPr>
        </p:pic>
        <p:sp>
          <p:nvSpPr>
            <p:cNvPr id="77" name="TextBox 76">
              <a:extLst>
                <a:ext uri="{FF2B5EF4-FFF2-40B4-BE49-F238E27FC236}">
                  <a16:creationId xmlns:a16="http://schemas.microsoft.com/office/drawing/2014/main" id="{BEDF780C-192C-4C12-966B-998EFC1E4DC1}"/>
                </a:ext>
              </a:extLst>
            </p:cNvPr>
            <p:cNvSpPr txBox="1"/>
            <p:nvPr/>
          </p:nvSpPr>
          <p:spPr>
            <a:xfrm>
              <a:off x="5109510" y="1244484"/>
              <a:ext cx="857599" cy="754256"/>
            </a:xfrm>
            <a:prstGeom prst="rect">
              <a:avLst/>
            </a:prstGeom>
            <a:noFill/>
          </p:spPr>
          <p:txBody>
            <a:bodyPr wrap="square" rtlCol="0">
              <a:spAutoFit/>
            </a:bodyPr>
            <a:lstStyle/>
            <a:p>
              <a:r>
                <a:rPr lang="en-US" sz="1199" dirty="0">
                  <a:solidFill>
                    <a:schemeClr val="bg1">
                      <a:lumMod val="50000"/>
                    </a:schemeClr>
                  </a:solidFill>
                </a:rPr>
                <a:t>Master Plan Process</a:t>
              </a:r>
              <a:endParaRPr lang="en-US" sz="1199" dirty="0"/>
            </a:p>
          </p:txBody>
        </p:sp>
      </p:grpSp>
      <p:sp>
        <p:nvSpPr>
          <p:cNvPr id="78" name="Rectangle 77">
            <a:extLst>
              <a:ext uri="{FF2B5EF4-FFF2-40B4-BE49-F238E27FC236}">
                <a16:creationId xmlns:a16="http://schemas.microsoft.com/office/drawing/2014/main" id="{9D2C3321-7786-4AB1-93CF-8D5602004A86}"/>
              </a:ext>
            </a:extLst>
          </p:cNvPr>
          <p:cNvSpPr/>
          <p:nvPr/>
        </p:nvSpPr>
        <p:spPr>
          <a:xfrm>
            <a:off x="5461348" y="2266610"/>
            <a:ext cx="1139974" cy="596127"/>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grpSp>
        <p:nvGrpSpPr>
          <p:cNvPr id="82" name="Group 81">
            <a:extLst>
              <a:ext uri="{FF2B5EF4-FFF2-40B4-BE49-F238E27FC236}">
                <a16:creationId xmlns:a16="http://schemas.microsoft.com/office/drawing/2014/main" id="{0120A07B-C3D6-4C3B-B127-8B72D9BBFA51}"/>
              </a:ext>
            </a:extLst>
          </p:cNvPr>
          <p:cNvGrpSpPr/>
          <p:nvPr/>
        </p:nvGrpSpPr>
        <p:grpSpPr>
          <a:xfrm>
            <a:off x="2768948" y="3990606"/>
            <a:ext cx="1854367" cy="1156112"/>
            <a:chOff x="1130210" y="3281864"/>
            <a:chExt cx="2165301" cy="1349965"/>
          </a:xfrm>
        </p:grpSpPr>
        <p:grpSp>
          <p:nvGrpSpPr>
            <p:cNvPr id="83" name="Group 82">
              <a:extLst>
                <a:ext uri="{FF2B5EF4-FFF2-40B4-BE49-F238E27FC236}">
                  <a16:creationId xmlns:a16="http://schemas.microsoft.com/office/drawing/2014/main" id="{20306A66-F00F-48B9-BF7C-48052D5616AC}"/>
                </a:ext>
              </a:extLst>
            </p:cNvPr>
            <p:cNvGrpSpPr/>
            <p:nvPr/>
          </p:nvGrpSpPr>
          <p:grpSpPr>
            <a:xfrm>
              <a:off x="1130210" y="3281864"/>
              <a:ext cx="2165301" cy="1349965"/>
              <a:chOff x="2712617" y="878648"/>
              <a:chExt cx="2165301" cy="1349965"/>
            </a:xfrm>
          </p:grpSpPr>
          <p:sp>
            <p:nvSpPr>
              <p:cNvPr id="85" name="TextBox 84">
                <a:extLst>
                  <a:ext uri="{FF2B5EF4-FFF2-40B4-BE49-F238E27FC236}">
                    <a16:creationId xmlns:a16="http://schemas.microsoft.com/office/drawing/2014/main" id="{7D8552CA-786C-4001-8F01-63BA1ABD8528}"/>
                  </a:ext>
                </a:extLst>
              </p:cNvPr>
              <p:cNvSpPr txBox="1"/>
              <p:nvPr/>
            </p:nvSpPr>
            <p:spPr>
              <a:xfrm>
                <a:off x="2712617" y="1813001"/>
                <a:ext cx="2165301" cy="415612"/>
              </a:xfrm>
              <a:prstGeom prst="rect">
                <a:avLst/>
              </a:prstGeom>
              <a:noFill/>
            </p:spPr>
            <p:txBody>
              <a:bodyPr wrap="square" rtlCol="0">
                <a:spAutoFit/>
              </a:bodyPr>
              <a:lstStyle/>
              <a:p>
                <a:pPr algn="ctr"/>
                <a:r>
                  <a:rPr lang="en-US" sz="1713" dirty="0"/>
                  <a:t>ISA-62443</a:t>
                </a:r>
                <a:endParaRPr lang="en-US" sz="1028" dirty="0">
                  <a:solidFill>
                    <a:schemeClr val="bg1">
                      <a:lumMod val="50000"/>
                    </a:schemeClr>
                  </a:solidFill>
                </a:endParaRPr>
              </a:p>
            </p:txBody>
          </p:sp>
          <p:grpSp>
            <p:nvGrpSpPr>
              <p:cNvPr id="86" name="Group 85">
                <a:extLst>
                  <a:ext uri="{FF2B5EF4-FFF2-40B4-BE49-F238E27FC236}">
                    <a16:creationId xmlns:a16="http://schemas.microsoft.com/office/drawing/2014/main" id="{694061BB-9DD3-4CB7-9A4F-4AF5C18BD18D}"/>
                  </a:ext>
                </a:extLst>
              </p:cNvPr>
              <p:cNvGrpSpPr/>
              <p:nvPr/>
            </p:nvGrpSpPr>
            <p:grpSpPr>
              <a:xfrm>
                <a:off x="3444583" y="878648"/>
                <a:ext cx="678872" cy="845127"/>
                <a:chOff x="2031942" y="3949668"/>
                <a:chExt cx="678872" cy="845127"/>
              </a:xfrm>
            </p:grpSpPr>
            <p:grpSp>
              <p:nvGrpSpPr>
                <p:cNvPr id="87" name="Group 86">
                  <a:extLst>
                    <a:ext uri="{FF2B5EF4-FFF2-40B4-BE49-F238E27FC236}">
                      <a16:creationId xmlns:a16="http://schemas.microsoft.com/office/drawing/2014/main" id="{6555631F-60AF-43B3-806B-90E807FE05C8}"/>
                    </a:ext>
                  </a:extLst>
                </p:cNvPr>
                <p:cNvGrpSpPr/>
                <p:nvPr/>
              </p:nvGrpSpPr>
              <p:grpSpPr>
                <a:xfrm>
                  <a:off x="2239759" y="4089081"/>
                  <a:ext cx="444500" cy="460375"/>
                  <a:chOff x="2720975" y="3803650"/>
                  <a:chExt cx="444500" cy="460375"/>
                </a:xfrm>
              </p:grpSpPr>
              <p:cxnSp>
                <p:nvCxnSpPr>
                  <p:cNvPr id="96" name="Straight Connector 95">
                    <a:extLst>
                      <a:ext uri="{FF2B5EF4-FFF2-40B4-BE49-F238E27FC236}">
                        <a16:creationId xmlns:a16="http://schemas.microsoft.com/office/drawing/2014/main" id="{E13ED5C3-8A1B-401C-B3F1-358A736DD06B}"/>
                      </a:ext>
                    </a:extLst>
                  </p:cNvPr>
                  <p:cNvCxnSpPr/>
                  <p:nvPr/>
                </p:nvCxnSpPr>
                <p:spPr>
                  <a:xfrm>
                    <a:off x="2720975" y="38036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A57A7DFA-DCC9-4683-8182-31C71EACB1E8}"/>
                      </a:ext>
                    </a:extLst>
                  </p:cNvPr>
                  <p:cNvCxnSpPr/>
                  <p:nvPr/>
                </p:nvCxnSpPr>
                <p:spPr>
                  <a:xfrm>
                    <a:off x="2720975" y="39179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8684D5A2-C349-45D6-8568-25442F4C80F8}"/>
                      </a:ext>
                    </a:extLst>
                  </p:cNvPr>
                  <p:cNvCxnSpPr/>
                  <p:nvPr/>
                </p:nvCxnSpPr>
                <p:spPr>
                  <a:xfrm>
                    <a:off x="2720975" y="40322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A51EFE7-3C5E-4E91-BC1E-A060481C8FBE}"/>
                      </a:ext>
                    </a:extLst>
                  </p:cNvPr>
                  <p:cNvCxnSpPr/>
                  <p:nvPr/>
                </p:nvCxnSpPr>
                <p:spPr>
                  <a:xfrm>
                    <a:off x="2720975" y="41465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D6201DF-CBAC-4D0B-943A-240CFFC66936}"/>
                      </a:ext>
                    </a:extLst>
                  </p:cNvPr>
                  <p:cNvCxnSpPr/>
                  <p:nvPr/>
                </p:nvCxnSpPr>
                <p:spPr>
                  <a:xfrm>
                    <a:off x="2720975" y="4260850"/>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88" name="Group 87">
                  <a:extLst>
                    <a:ext uri="{FF2B5EF4-FFF2-40B4-BE49-F238E27FC236}">
                      <a16:creationId xmlns:a16="http://schemas.microsoft.com/office/drawing/2014/main" id="{CEA892C6-503C-470F-8F76-8ECE55078FD0}"/>
                    </a:ext>
                  </a:extLst>
                </p:cNvPr>
                <p:cNvGrpSpPr/>
                <p:nvPr/>
              </p:nvGrpSpPr>
              <p:grpSpPr>
                <a:xfrm>
                  <a:off x="2031942" y="3949668"/>
                  <a:ext cx="678872" cy="845127"/>
                  <a:chOff x="2611583" y="3546762"/>
                  <a:chExt cx="678872" cy="845127"/>
                </a:xfrm>
              </p:grpSpPr>
              <p:sp>
                <p:nvSpPr>
                  <p:cNvPr id="90" name="Rectangle 89">
                    <a:extLst>
                      <a:ext uri="{FF2B5EF4-FFF2-40B4-BE49-F238E27FC236}">
                        <a16:creationId xmlns:a16="http://schemas.microsoft.com/office/drawing/2014/main" id="{B8AA9578-A714-42C1-9B7F-033091A00CDA}"/>
                      </a:ext>
                    </a:extLst>
                  </p:cNvPr>
                  <p:cNvSpPr/>
                  <p:nvPr/>
                </p:nvSpPr>
                <p:spPr>
                  <a:xfrm>
                    <a:off x="2611583" y="3546762"/>
                    <a:ext cx="678872" cy="84512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2"/>
                  </a:p>
                </p:txBody>
              </p:sp>
              <p:cxnSp>
                <p:nvCxnSpPr>
                  <p:cNvPr id="91" name="Straight Connector 90">
                    <a:extLst>
                      <a:ext uri="{FF2B5EF4-FFF2-40B4-BE49-F238E27FC236}">
                        <a16:creationId xmlns:a16="http://schemas.microsoft.com/office/drawing/2014/main" id="{70D48595-BCA4-4135-8992-0B4AF270C98D}"/>
                      </a:ext>
                    </a:extLst>
                  </p:cNvPr>
                  <p:cNvCxnSpPr/>
                  <p:nvPr/>
                </p:nvCxnSpPr>
                <p:spPr>
                  <a:xfrm>
                    <a:off x="2720975" y="38441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2E55B33-5990-45AF-B39F-67610C601463}"/>
                      </a:ext>
                    </a:extLst>
                  </p:cNvPr>
                  <p:cNvCxnSpPr/>
                  <p:nvPr/>
                </p:nvCxnSpPr>
                <p:spPr>
                  <a:xfrm>
                    <a:off x="2720975" y="39584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AB8AFFEA-4DCA-4CF2-BDFD-EFC022DA8A94}"/>
                      </a:ext>
                    </a:extLst>
                  </p:cNvPr>
                  <p:cNvCxnSpPr/>
                  <p:nvPr/>
                </p:nvCxnSpPr>
                <p:spPr>
                  <a:xfrm>
                    <a:off x="2720975" y="40727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ACD59446-A9EF-49B5-847E-50AFC01A4B2F}"/>
                      </a:ext>
                    </a:extLst>
                  </p:cNvPr>
                  <p:cNvCxnSpPr/>
                  <p:nvPr/>
                </p:nvCxnSpPr>
                <p:spPr>
                  <a:xfrm>
                    <a:off x="2720975" y="4187035"/>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6E5168A9-63EE-4776-8CEF-88C86ED6C99D}"/>
                      </a:ext>
                    </a:extLst>
                  </p:cNvPr>
                  <p:cNvCxnSpPr/>
                  <p:nvPr/>
                </p:nvCxnSpPr>
                <p:spPr>
                  <a:xfrm>
                    <a:off x="2720968" y="4291814"/>
                    <a:ext cx="444500" cy="317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89" name="TextBox 88">
                  <a:extLst>
                    <a:ext uri="{FF2B5EF4-FFF2-40B4-BE49-F238E27FC236}">
                      <a16:creationId xmlns:a16="http://schemas.microsoft.com/office/drawing/2014/main" id="{4EAB88AA-FBF9-49D7-ABC8-8BEA1E40DF65}"/>
                    </a:ext>
                  </a:extLst>
                </p:cNvPr>
                <p:cNvSpPr txBox="1"/>
                <p:nvPr/>
              </p:nvSpPr>
              <p:spPr>
                <a:xfrm>
                  <a:off x="2041538" y="3961351"/>
                  <a:ext cx="653603" cy="215481"/>
                </a:xfrm>
                <a:prstGeom prst="rect">
                  <a:avLst/>
                </a:prstGeom>
                <a:solidFill>
                  <a:srgbClr val="00B050"/>
                </a:solidFill>
              </p:spPr>
              <p:txBody>
                <a:bodyPr wrap="square" lIns="0" tIns="0" rIns="0" bIns="0" rtlCol="0" anchor="ctr" anchorCtr="0">
                  <a:spAutoFit/>
                </a:bodyPr>
                <a:lstStyle/>
                <a:p>
                  <a:pPr algn="ctr"/>
                  <a:r>
                    <a:rPr lang="en-US" sz="1199" b="1" dirty="0">
                      <a:solidFill>
                        <a:schemeClr val="bg1"/>
                      </a:solidFill>
                    </a:rPr>
                    <a:t>62443</a:t>
                  </a:r>
                </a:p>
              </p:txBody>
            </p:sp>
          </p:grpSp>
        </p:grpSp>
        <p:pic>
          <p:nvPicPr>
            <p:cNvPr id="84" name="Picture 83">
              <a:extLst>
                <a:ext uri="{FF2B5EF4-FFF2-40B4-BE49-F238E27FC236}">
                  <a16:creationId xmlns:a16="http://schemas.microsoft.com/office/drawing/2014/main" id="{AB61AFEF-F6EA-4D6B-AA81-6F266F08257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10184" y="3615436"/>
              <a:ext cx="388621" cy="365760"/>
            </a:xfrm>
            <a:prstGeom prst="rect">
              <a:avLst/>
            </a:prstGeom>
          </p:spPr>
        </p:pic>
      </p:grpSp>
    </p:spTree>
    <p:custDataLst>
      <p:tags r:id="rId1"/>
    </p:custDataLst>
    <p:extLst>
      <p:ext uri="{BB962C8B-B14F-4D97-AF65-F5344CB8AC3E}">
        <p14:creationId xmlns:p14="http://schemas.microsoft.com/office/powerpoint/2010/main" val="1717636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29BF8E6-D125-4FCD-AAA6-FE8897C4FB0C}"/>
              </a:ext>
            </a:extLst>
          </p:cNvPr>
          <p:cNvSpPr>
            <a:spLocks noGrp="1"/>
          </p:cNvSpPr>
          <p:nvPr>
            <p:ph type="title"/>
          </p:nvPr>
        </p:nvSpPr>
        <p:spPr>
          <a:xfrm>
            <a:off x="994318" y="275380"/>
            <a:ext cx="9305364" cy="628872"/>
          </a:xfrm>
          <a:solidFill>
            <a:schemeClr val="accent3">
              <a:lumMod val="20000"/>
              <a:lumOff val="80000"/>
            </a:schemeClr>
          </a:solidFill>
        </p:spPr>
        <p:txBody>
          <a:bodyPr>
            <a:normAutofit fontScale="90000"/>
          </a:bodyPr>
          <a:lstStyle/>
          <a:p>
            <a:pPr algn="ctr"/>
            <a:r>
              <a:rPr lang="en-US" dirty="0"/>
              <a:t>Enterprise Owner’s ACS Cybersecurity Program</a:t>
            </a:r>
            <a:br>
              <a:rPr lang="en-US" dirty="0"/>
            </a:br>
            <a:r>
              <a:rPr lang="en-US" dirty="0"/>
              <a:t>is Based on ISA/IEC 62443 Program Requirements</a:t>
            </a:r>
            <a:endParaRPr lang="en-US" b="1" dirty="0"/>
          </a:p>
        </p:txBody>
      </p:sp>
      <p:sp>
        <p:nvSpPr>
          <p:cNvPr id="25" name="TextBox 24">
            <a:extLst>
              <a:ext uri="{FF2B5EF4-FFF2-40B4-BE49-F238E27FC236}">
                <a16:creationId xmlns:a16="http://schemas.microsoft.com/office/drawing/2014/main" id="{5FFF79AC-8E8F-4559-985C-DFF4C0859097}"/>
              </a:ext>
            </a:extLst>
          </p:cNvPr>
          <p:cNvSpPr txBox="1"/>
          <p:nvPr/>
        </p:nvSpPr>
        <p:spPr>
          <a:xfrm>
            <a:off x="3618751" y="3315033"/>
            <a:ext cx="4056498" cy="1151534"/>
          </a:xfrm>
          <a:prstGeom prst="rect">
            <a:avLst/>
          </a:prstGeom>
          <a:solidFill>
            <a:srgbClr val="FEFEBE"/>
          </a:solidFill>
          <a:ln w="15875">
            <a:solidFill>
              <a:schemeClr val="tx1"/>
            </a:solidFill>
          </a:ln>
        </p:spPr>
        <p:txBody>
          <a:bodyPr wrap="square" rtlCol="0">
            <a:spAutoFit/>
          </a:bodyPr>
          <a:lstStyle/>
          <a:p>
            <a:pPr algn="ctr"/>
            <a:endParaRPr lang="en-US" sz="1765" dirty="0"/>
          </a:p>
          <a:p>
            <a:pPr algn="ctr"/>
            <a:r>
              <a:rPr lang="en-US" sz="1765" dirty="0"/>
              <a:t>Corporate ACS Cybersecurity Program</a:t>
            </a:r>
          </a:p>
          <a:p>
            <a:pPr algn="ctr"/>
            <a:endParaRPr lang="en-US" sz="1588" dirty="0"/>
          </a:p>
        </p:txBody>
      </p:sp>
      <p:cxnSp>
        <p:nvCxnSpPr>
          <p:cNvPr id="51" name="Straight Arrow Connector 50">
            <a:extLst>
              <a:ext uri="{FF2B5EF4-FFF2-40B4-BE49-F238E27FC236}">
                <a16:creationId xmlns:a16="http://schemas.microsoft.com/office/drawing/2014/main" id="{DB5384CD-86FE-44BF-A075-4A163D38BC51}"/>
              </a:ext>
            </a:extLst>
          </p:cNvPr>
          <p:cNvCxnSpPr>
            <a:cxnSpLocks/>
          </p:cNvCxnSpPr>
          <p:nvPr/>
        </p:nvCxnSpPr>
        <p:spPr bwMode="auto">
          <a:xfrm flipV="1">
            <a:off x="5018215" y="1876041"/>
            <a:ext cx="0" cy="225726"/>
          </a:xfrm>
          <a:prstGeom prst="straightConnector1">
            <a:avLst/>
          </a:prstGeom>
          <a:solidFill>
            <a:schemeClr val="accent1"/>
          </a:solidFill>
          <a:ln w="19050" cap="flat" cmpd="sng" algn="ctr">
            <a:solidFill>
              <a:srgbClr val="00B05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0" name="Straight Arrow Connector 99">
            <a:extLst>
              <a:ext uri="{FF2B5EF4-FFF2-40B4-BE49-F238E27FC236}">
                <a16:creationId xmlns:a16="http://schemas.microsoft.com/office/drawing/2014/main" id="{7DE311EF-8EF1-4A65-92BB-B3DB297F0F13}"/>
              </a:ext>
            </a:extLst>
          </p:cNvPr>
          <p:cNvCxnSpPr>
            <a:cxnSpLocks/>
          </p:cNvCxnSpPr>
          <p:nvPr/>
        </p:nvCxnSpPr>
        <p:spPr bwMode="auto">
          <a:xfrm flipV="1">
            <a:off x="6579601" y="1876042"/>
            <a:ext cx="0" cy="1435660"/>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8" name="TextBox 67">
            <a:extLst>
              <a:ext uri="{FF2B5EF4-FFF2-40B4-BE49-F238E27FC236}">
                <a16:creationId xmlns:a16="http://schemas.microsoft.com/office/drawing/2014/main" id="{AC4E9A67-CA99-4A93-95C4-EAD44D570AAB}"/>
              </a:ext>
            </a:extLst>
          </p:cNvPr>
          <p:cNvSpPr txBox="1"/>
          <p:nvPr/>
        </p:nvSpPr>
        <p:spPr>
          <a:xfrm>
            <a:off x="3604228" y="1481592"/>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Facility Project 1</a:t>
            </a:r>
          </a:p>
        </p:txBody>
      </p:sp>
      <p:sp>
        <p:nvSpPr>
          <p:cNvPr id="72" name="TextBox 71">
            <a:extLst>
              <a:ext uri="{FF2B5EF4-FFF2-40B4-BE49-F238E27FC236}">
                <a16:creationId xmlns:a16="http://schemas.microsoft.com/office/drawing/2014/main" id="{080392F3-D759-4491-B554-65777FBB304D}"/>
              </a:ext>
            </a:extLst>
          </p:cNvPr>
          <p:cNvSpPr txBox="1"/>
          <p:nvPr/>
        </p:nvSpPr>
        <p:spPr>
          <a:xfrm>
            <a:off x="3293458" y="1794892"/>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Facility Project 2</a:t>
            </a:r>
          </a:p>
        </p:txBody>
      </p:sp>
      <p:sp>
        <p:nvSpPr>
          <p:cNvPr id="73" name="TextBox 72">
            <a:extLst>
              <a:ext uri="{FF2B5EF4-FFF2-40B4-BE49-F238E27FC236}">
                <a16:creationId xmlns:a16="http://schemas.microsoft.com/office/drawing/2014/main" id="{EA61EBCE-2D0E-4695-9B0B-5F790EE817FE}"/>
              </a:ext>
            </a:extLst>
          </p:cNvPr>
          <p:cNvSpPr txBox="1"/>
          <p:nvPr/>
        </p:nvSpPr>
        <p:spPr>
          <a:xfrm>
            <a:off x="2954506" y="2105301"/>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Facility Project 3</a:t>
            </a:r>
          </a:p>
        </p:txBody>
      </p:sp>
      <p:sp>
        <p:nvSpPr>
          <p:cNvPr id="75" name="TextBox 74">
            <a:extLst>
              <a:ext uri="{FF2B5EF4-FFF2-40B4-BE49-F238E27FC236}">
                <a16:creationId xmlns:a16="http://schemas.microsoft.com/office/drawing/2014/main" id="{D3298D81-B69D-444A-A3F4-69321DC19229}"/>
              </a:ext>
            </a:extLst>
          </p:cNvPr>
          <p:cNvSpPr txBox="1"/>
          <p:nvPr/>
        </p:nvSpPr>
        <p:spPr>
          <a:xfrm>
            <a:off x="6346037" y="1458997"/>
            <a:ext cx="3434104" cy="405602"/>
          </a:xfrm>
          <a:prstGeom prst="rect">
            <a:avLst/>
          </a:prstGeom>
          <a:solidFill>
            <a:schemeClr val="bg1"/>
          </a:solidFill>
          <a:ln w="19050">
            <a:solidFill>
              <a:schemeClr val="tx1"/>
            </a:solidFill>
          </a:ln>
        </p:spPr>
        <p:txBody>
          <a:bodyPr wrap="square" rtlCol="0">
            <a:noAutofit/>
          </a:bodyPr>
          <a:lstStyle/>
          <a:p>
            <a:pPr algn="ctr"/>
            <a:r>
              <a:rPr lang="en-US" sz="1412" dirty="0"/>
              <a:t>Facility 1 Operations</a:t>
            </a:r>
          </a:p>
        </p:txBody>
      </p:sp>
      <p:sp>
        <p:nvSpPr>
          <p:cNvPr id="77" name="TextBox 76">
            <a:extLst>
              <a:ext uri="{FF2B5EF4-FFF2-40B4-BE49-F238E27FC236}">
                <a16:creationId xmlns:a16="http://schemas.microsoft.com/office/drawing/2014/main" id="{4F099230-B80B-4849-98CE-B9BF5D2985FC}"/>
              </a:ext>
            </a:extLst>
          </p:cNvPr>
          <p:cNvSpPr txBox="1"/>
          <p:nvPr/>
        </p:nvSpPr>
        <p:spPr>
          <a:xfrm>
            <a:off x="6771342" y="1753227"/>
            <a:ext cx="2729208" cy="405602"/>
          </a:xfrm>
          <a:prstGeom prst="rect">
            <a:avLst/>
          </a:prstGeom>
          <a:solidFill>
            <a:schemeClr val="bg1"/>
          </a:solidFill>
          <a:ln w="19050">
            <a:solidFill>
              <a:schemeClr val="tx1"/>
            </a:solidFill>
          </a:ln>
        </p:spPr>
        <p:txBody>
          <a:bodyPr wrap="square" rtlCol="0">
            <a:noAutofit/>
          </a:bodyPr>
          <a:lstStyle/>
          <a:p>
            <a:pPr algn="ctr"/>
            <a:r>
              <a:rPr lang="en-US" sz="1412" dirty="0"/>
              <a:t>Facility 2 Operations</a:t>
            </a:r>
          </a:p>
        </p:txBody>
      </p:sp>
      <p:sp>
        <p:nvSpPr>
          <p:cNvPr id="79" name="TextBox 78">
            <a:extLst>
              <a:ext uri="{FF2B5EF4-FFF2-40B4-BE49-F238E27FC236}">
                <a16:creationId xmlns:a16="http://schemas.microsoft.com/office/drawing/2014/main" id="{92A54C87-2EBD-4D01-89B5-77000906D581}"/>
              </a:ext>
            </a:extLst>
          </p:cNvPr>
          <p:cNvSpPr txBox="1"/>
          <p:nvPr/>
        </p:nvSpPr>
        <p:spPr>
          <a:xfrm>
            <a:off x="7143987" y="2047456"/>
            <a:ext cx="1971640" cy="405602"/>
          </a:xfrm>
          <a:prstGeom prst="rect">
            <a:avLst/>
          </a:prstGeom>
          <a:solidFill>
            <a:schemeClr val="bg1"/>
          </a:solidFill>
          <a:ln w="19050">
            <a:solidFill>
              <a:schemeClr val="tx1"/>
            </a:solidFill>
          </a:ln>
        </p:spPr>
        <p:txBody>
          <a:bodyPr wrap="square" rtlCol="0">
            <a:noAutofit/>
          </a:bodyPr>
          <a:lstStyle/>
          <a:p>
            <a:pPr algn="ctr"/>
            <a:r>
              <a:rPr lang="en-US" sz="1412" dirty="0"/>
              <a:t>Facility 3 Operations</a:t>
            </a:r>
          </a:p>
        </p:txBody>
      </p:sp>
      <p:sp>
        <p:nvSpPr>
          <p:cNvPr id="93" name="Rectangle 92">
            <a:extLst>
              <a:ext uri="{FF2B5EF4-FFF2-40B4-BE49-F238E27FC236}">
                <a16:creationId xmlns:a16="http://schemas.microsoft.com/office/drawing/2014/main" id="{2F04F8A5-3C3F-4266-8178-4425E79E118F}"/>
              </a:ext>
            </a:extLst>
          </p:cNvPr>
          <p:cNvSpPr/>
          <p:nvPr/>
        </p:nvSpPr>
        <p:spPr bwMode="auto">
          <a:xfrm>
            <a:off x="3295157" y="4779881"/>
            <a:ext cx="4626814" cy="164352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cxnSp>
        <p:nvCxnSpPr>
          <p:cNvPr id="94" name="Straight Arrow Connector 93">
            <a:extLst>
              <a:ext uri="{FF2B5EF4-FFF2-40B4-BE49-F238E27FC236}">
                <a16:creationId xmlns:a16="http://schemas.microsoft.com/office/drawing/2014/main" id="{836A4E97-4365-40DA-A251-7BC0429E98E2}"/>
              </a:ext>
            </a:extLst>
          </p:cNvPr>
          <p:cNvCxnSpPr>
            <a:cxnSpLocks/>
          </p:cNvCxnSpPr>
          <p:nvPr/>
        </p:nvCxnSpPr>
        <p:spPr bwMode="auto">
          <a:xfrm flipV="1">
            <a:off x="4678373" y="2510904"/>
            <a:ext cx="0" cy="800798"/>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Arrow Connector 94">
            <a:extLst>
              <a:ext uri="{FF2B5EF4-FFF2-40B4-BE49-F238E27FC236}">
                <a16:creationId xmlns:a16="http://schemas.microsoft.com/office/drawing/2014/main" id="{7413525B-2B22-48A2-BFA6-92C041D65EE7}"/>
              </a:ext>
            </a:extLst>
          </p:cNvPr>
          <p:cNvCxnSpPr>
            <a:cxnSpLocks/>
          </p:cNvCxnSpPr>
          <p:nvPr/>
        </p:nvCxnSpPr>
        <p:spPr bwMode="auto">
          <a:xfrm flipH="1" flipV="1">
            <a:off x="5002621" y="2200496"/>
            <a:ext cx="15594" cy="1111206"/>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6" name="Straight Arrow Connector 95">
            <a:extLst>
              <a:ext uri="{FF2B5EF4-FFF2-40B4-BE49-F238E27FC236}">
                <a16:creationId xmlns:a16="http://schemas.microsoft.com/office/drawing/2014/main" id="{782BAB3E-A564-4D2A-BFFF-2E8862884E65}"/>
              </a:ext>
            </a:extLst>
          </p:cNvPr>
          <p:cNvCxnSpPr>
            <a:cxnSpLocks/>
          </p:cNvCxnSpPr>
          <p:nvPr/>
        </p:nvCxnSpPr>
        <p:spPr bwMode="auto">
          <a:xfrm flipV="1">
            <a:off x="5351842" y="1887195"/>
            <a:ext cx="0" cy="1424507"/>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 name="Straight Arrow Connector 98">
            <a:extLst>
              <a:ext uri="{FF2B5EF4-FFF2-40B4-BE49-F238E27FC236}">
                <a16:creationId xmlns:a16="http://schemas.microsoft.com/office/drawing/2014/main" id="{66C8F573-00DD-4BBA-8538-D0219CAB7226}"/>
              </a:ext>
            </a:extLst>
          </p:cNvPr>
          <p:cNvCxnSpPr>
            <a:cxnSpLocks/>
          </p:cNvCxnSpPr>
          <p:nvPr/>
        </p:nvCxnSpPr>
        <p:spPr bwMode="auto">
          <a:xfrm flipV="1">
            <a:off x="6964372" y="2122820"/>
            <a:ext cx="0" cy="1188881"/>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1" name="Straight Arrow Connector 100">
            <a:extLst>
              <a:ext uri="{FF2B5EF4-FFF2-40B4-BE49-F238E27FC236}">
                <a16:creationId xmlns:a16="http://schemas.microsoft.com/office/drawing/2014/main" id="{7EA091A9-D1A8-41C4-8632-D2A93A12F3E7}"/>
              </a:ext>
            </a:extLst>
          </p:cNvPr>
          <p:cNvCxnSpPr>
            <a:cxnSpLocks/>
          </p:cNvCxnSpPr>
          <p:nvPr/>
        </p:nvCxnSpPr>
        <p:spPr bwMode="auto">
          <a:xfrm flipV="1">
            <a:off x="7393081" y="2453059"/>
            <a:ext cx="0" cy="858643"/>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TextBox 29">
            <a:extLst>
              <a:ext uri="{FF2B5EF4-FFF2-40B4-BE49-F238E27FC236}">
                <a16:creationId xmlns:a16="http://schemas.microsoft.com/office/drawing/2014/main" id="{611C1DD4-2288-41BE-809D-D081B1A5F644}"/>
              </a:ext>
            </a:extLst>
          </p:cNvPr>
          <p:cNvSpPr txBox="1"/>
          <p:nvPr/>
        </p:nvSpPr>
        <p:spPr>
          <a:xfrm>
            <a:off x="4548026" y="4824278"/>
            <a:ext cx="2521475" cy="336695"/>
          </a:xfrm>
          <a:prstGeom prst="rect">
            <a:avLst/>
          </a:prstGeom>
          <a:noFill/>
        </p:spPr>
        <p:txBody>
          <a:bodyPr wrap="square" rtlCol="0">
            <a:spAutoFit/>
          </a:bodyPr>
          <a:lstStyle/>
          <a:p>
            <a:r>
              <a:rPr lang="en-US" sz="1588" dirty="0"/>
              <a:t>ISA 62443 Standard</a:t>
            </a:r>
          </a:p>
        </p:txBody>
      </p:sp>
      <p:sp>
        <p:nvSpPr>
          <p:cNvPr id="90" name="TextBox 89">
            <a:extLst>
              <a:ext uri="{FF2B5EF4-FFF2-40B4-BE49-F238E27FC236}">
                <a16:creationId xmlns:a16="http://schemas.microsoft.com/office/drawing/2014/main" id="{FE3CEEC5-F440-4828-B5F5-E025B3918349}"/>
              </a:ext>
            </a:extLst>
          </p:cNvPr>
          <p:cNvSpPr txBox="1"/>
          <p:nvPr/>
        </p:nvSpPr>
        <p:spPr>
          <a:xfrm>
            <a:off x="3494170" y="5257170"/>
            <a:ext cx="1524045" cy="961545"/>
          </a:xfrm>
          <a:prstGeom prst="rect">
            <a:avLst/>
          </a:prstGeom>
          <a:solidFill>
            <a:srgbClr val="FEFEBE"/>
          </a:solidFill>
          <a:ln w="19050">
            <a:solidFill>
              <a:schemeClr val="tx1"/>
            </a:solidFill>
          </a:ln>
        </p:spPr>
        <p:txBody>
          <a:bodyPr wrap="square" rtlCol="0">
            <a:spAutoFit/>
          </a:bodyPr>
          <a:lstStyle/>
          <a:p>
            <a:pPr algn="ctr"/>
            <a:r>
              <a:rPr lang="en-US" sz="1412" dirty="0"/>
              <a:t>ISA 62443 Cybersecurity Program Requirements</a:t>
            </a:r>
          </a:p>
        </p:txBody>
      </p:sp>
      <p:cxnSp>
        <p:nvCxnSpPr>
          <p:cNvPr id="105" name="Straight Arrow Connector 104">
            <a:extLst>
              <a:ext uri="{FF2B5EF4-FFF2-40B4-BE49-F238E27FC236}">
                <a16:creationId xmlns:a16="http://schemas.microsoft.com/office/drawing/2014/main" id="{B0593210-010D-4B49-8849-854F493B1747}"/>
              </a:ext>
            </a:extLst>
          </p:cNvPr>
          <p:cNvCxnSpPr>
            <a:cxnSpLocks/>
          </p:cNvCxnSpPr>
          <p:nvPr/>
        </p:nvCxnSpPr>
        <p:spPr bwMode="auto">
          <a:xfrm flipV="1">
            <a:off x="3777025" y="4265519"/>
            <a:ext cx="0" cy="1013770"/>
          </a:xfrm>
          <a:prstGeom prst="straightConnector1">
            <a:avLst/>
          </a:prstGeom>
          <a:solidFill>
            <a:schemeClr val="accent1"/>
          </a:solidFill>
          <a:ln w="38100" cap="flat" cmpd="sng" algn="ctr">
            <a:solidFill>
              <a:srgbClr val="F67EB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1907594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29BF8E6-D125-4FCD-AAA6-FE8897C4FB0C}"/>
              </a:ext>
            </a:extLst>
          </p:cNvPr>
          <p:cNvSpPr>
            <a:spLocks noGrp="1"/>
          </p:cNvSpPr>
          <p:nvPr>
            <p:ph type="title"/>
          </p:nvPr>
        </p:nvSpPr>
        <p:spPr>
          <a:xfrm>
            <a:off x="2150132" y="266232"/>
            <a:ext cx="7273106" cy="628872"/>
          </a:xfrm>
          <a:solidFill>
            <a:schemeClr val="accent3">
              <a:lumMod val="20000"/>
              <a:lumOff val="80000"/>
            </a:schemeClr>
          </a:solidFill>
        </p:spPr>
        <p:txBody>
          <a:bodyPr>
            <a:normAutofit fontScale="90000"/>
          </a:bodyPr>
          <a:lstStyle/>
          <a:p>
            <a:pPr algn="ctr"/>
            <a:r>
              <a:rPr lang="en-US" dirty="0"/>
              <a:t>ACS Cybersecurity Program has General, Project, and Operations Requirements</a:t>
            </a:r>
            <a:endParaRPr lang="en-US" b="1" dirty="0"/>
          </a:p>
        </p:txBody>
      </p:sp>
      <p:sp>
        <p:nvSpPr>
          <p:cNvPr id="25" name="TextBox 24">
            <a:extLst>
              <a:ext uri="{FF2B5EF4-FFF2-40B4-BE49-F238E27FC236}">
                <a16:creationId xmlns:a16="http://schemas.microsoft.com/office/drawing/2014/main" id="{5FFF79AC-8E8F-4559-985C-DFF4C0859097}"/>
              </a:ext>
            </a:extLst>
          </p:cNvPr>
          <p:cNvSpPr txBox="1"/>
          <p:nvPr/>
        </p:nvSpPr>
        <p:spPr>
          <a:xfrm>
            <a:off x="3690465" y="3329113"/>
            <a:ext cx="4056498" cy="1176219"/>
          </a:xfrm>
          <a:prstGeom prst="rect">
            <a:avLst/>
          </a:prstGeom>
          <a:solidFill>
            <a:srgbClr val="FFFF00"/>
          </a:solidFill>
          <a:ln w="15875">
            <a:solidFill>
              <a:schemeClr val="tx1"/>
            </a:solidFill>
          </a:ln>
        </p:spPr>
        <p:txBody>
          <a:bodyPr wrap="square" rtlCol="0" anchor="b" anchorCtr="0">
            <a:noAutofit/>
          </a:bodyPr>
          <a:lstStyle/>
          <a:p>
            <a:pPr algn="ctr"/>
            <a:endParaRPr lang="en-US" sz="1412" dirty="0"/>
          </a:p>
          <a:p>
            <a:pPr algn="ctr"/>
            <a:endParaRPr lang="en-US" sz="1412" dirty="0"/>
          </a:p>
          <a:p>
            <a:pPr algn="ctr"/>
            <a:endParaRPr lang="en-US" sz="1588" dirty="0"/>
          </a:p>
          <a:p>
            <a:pPr algn="ctr"/>
            <a:r>
              <a:rPr lang="en-US" sz="1412" dirty="0"/>
              <a:t>Corporate ACS Cybersecurity Program</a:t>
            </a:r>
          </a:p>
        </p:txBody>
      </p:sp>
      <p:sp>
        <p:nvSpPr>
          <p:cNvPr id="26" name="TextBox 25">
            <a:extLst>
              <a:ext uri="{FF2B5EF4-FFF2-40B4-BE49-F238E27FC236}">
                <a16:creationId xmlns:a16="http://schemas.microsoft.com/office/drawing/2014/main" id="{E07F5FD8-B84B-482C-88EA-904C179CBDB2}"/>
              </a:ext>
            </a:extLst>
          </p:cNvPr>
          <p:cNvSpPr txBox="1"/>
          <p:nvPr/>
        </p:nvSpPr>
        <p:spPr>
          <a:xfrm>
            <a:off x="3777858" y="3439410"/>
            <a:ext cx="1870146" cy="744243"/>
          </a:xfrm>
          <a:prstGeom prst="rect">
            <a:avLst/>
          </a:prstGeom>
          <a:solidFill>
            <a:srgbClr val="FEFEBE"/>
          </a:solidFill>
          <a:ln w="19050">
            <a:solidFill>
              <a:schemeClr val="tx1"/>
            </a:solidFill>
          </a:ln>
        </p:spPr>
        <p:txBody>
          <a:bodyPr wrap="square" rtlCol="0">
            <a:spAutoFit/>
          </a:bodyPr>
          <a:lstStyle/>
          <a:p>
            <a:pPr algn="ctr"/>
            <a:r>
              <a:rPr lang="en-US" sz="1412" dirty="0"/>
              <a:t>ACS Project</a:t>
            </a:r>
          </a:p>
          <a:p>
            <a:pPr algn="ctr"/>
            <a:r>
              <a:rPr lang="en-US" sz="1412" dirty="0"/>
              <a:t>Cybersecurity </a:t>
            </a:r>
            <a:r>
              <a:rPr lang="en-US" sz="1412" dirty="0" err="1"/>
              <a:t>Req’mts</a:t>
            </a:r>
            <a:endParaRPr lang="en-US" sz="1412" dirty="0"/>
          </a:p>
        </p:txBody>
      </p:sp>
      <p:sp>
        <p:nvSpPr>
          <p:cNvPr id="69" name="TextBox 68">
            <a:extLst>
              <a:ext uri="{FF2B5EF4-FFF2-40B4-BE49-F238E27FC236}">
                <a16:creationId xmlns:a16="http://schemas.microsoft.com/office/drawing/2014/main" id="{31BD7426-277C-42A8-9C83-C371193F411F}"/>
              </a:ext>
            </a:extLst>
          </p:cNvPr>
          <p:cNvSpPr txBox="1"/>
          <p:nvPr/>
        </p:nvSpPr>
        <p:spPr>
          <a:xfrm>
            <a:off x="5786685" y="3456927"/>
            <a:ext cx="1870145" cy="744243"/>
          </a:xfrm>
          <a:prstGeom prst="rect">
            <a:avLst/>
          </a:prstGeom>
          <a:solidFill>
            <a:srgbClr val="FEFEBE"/>
          </a:solidFill>
          <a:ln w="19050">
            <a:solidFill>
              <a:schemeClr val="tx1"/>
            </a:solidFill>
          </a:ln>
        </p:spPr>
        <p:txBody>
          <a:bodyPr wrap="square" rtlCol="0">
            <a:spAutoFit/>
          </a:bodyPr>
          <a:lstStyle/>
          <a:p>
            <a:pPr algn="ctr"/>
            <a:r>
              <a:rPr lang="en-US" sz="1412" dirty="0"/>
              <a:t>ACS Operations</a:t>
            </a:r>
          </a:p>
          <a:p>
            <a:pPr algn="ctr"/>
            <a:r>
              <a:rPr lang="en-US" sz="1412" dirty="0"/>
              <a:t>Cybersecurity </a:t>
            </a:r>
            <a:r>
              <a:rPr lang="en-US" sz="1412" dirty="0" err="1"/>
              <a:t>Req’mts</a:t>
            </a:r>
            <a:endParaRPr lang="en-US" sz="1412" dirty="0"/>
          </a:p>
        </p:txBody>
      </p:sp>
      <p:cxnSp>
        <p:nvCxnSpPr>
          <p:cNvPr id="51" name="Straight Arrow Connector 50">
            <a:extLst>
              <a:ext uri="{FF2B5EF4-FFF2-40B4-BE49-F238E27FC236}">
                <a16:creationId xmlns:a16="http://schemas.microsoft.com/office/drawing/2014/main" id="{DB5384CD-86FE-44BF-A075-4A163D38BC51}"/>
              </a:ext>
            </a:extLst>
          </p:cNvPr>
          <p:cNvCxnSpPr>
            <a:cxnSpLocks/>
          </p:cNvCxnSpPr>
          <p:nvPr/>
        </p:nvCxnSpPr>
        <p:spPr bwMode="auto">
          <a:xfrm flipV="1">
            <a:off x="5089929" y="1911901"/>
            <a:ext cx="0" cy="225726"/>
          </a:xfrm>
          <a:prstGeom prst="straightConnector1">
            <a:avLst/>
          </a:prstGeom>
          <a:solidFill>
            <a:schemeClr val="accent1"/>
          </a:solidFill>
          <a:ln w="19050" cap="flat" cmpd="sng" algn="ctr">
            <a:solidFill>
              <a:srgbClr val="00B05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0" name="TextBox 69">
            <a:extLst>
              <a:ext uri="{FF2B5EF4-FFF2-40B4-BE49-F238E27FC236}">
                <a16:creationId xmlns:a16="http://schemas.microsoft.com/office/drawing/2014/main" id="{25EC9C7F-C47A-4935-8D8B-599C0F7E6BCC}"/>
              </a:ext>
            </a:extLst>
          </p:cNvPr>
          <p:cNvSpPr txBox="1"/>
          <p:nvPr/>
        </p:nvSpPr>
        <p:spPr>
          <a:xfrm>
            <a:off x="4953911" y="5293030"/>
            <a:ext cx="1411117" cy="961545"/>
          </a:xfrm>
          <a:prstGeom prst="rect">
            <a:avLst/>
          </a:prstGeom>
          <a:solidFill>
            <a:srgbClr val="FEFEBE"/>
          </a:solidFill>
          <a:ln w="19050">
            <a:solidFill>
              <a:schemeClr val="tx1"/>
            </a:solidFill>
          </a:ln>
        </p:spPr>
        <p:txBody>
          <a:bodyPr wrap="square" rtlCol="0">
            <a:spAutoFit/>
          </a:bodyPr>
          <a:lstStyle/>
          <a:p>
            <a:pPr algn="ctr"/>
            <a:r>
              <a:rPr lang="en-US" sz="1412" dirty="0"/>
              <a:t>ISA 62443 Design </a:t>
            </a:r>
          </a:p>
          <a:p>
            <a:pPr algn="ctr"/>
            <a:r>
              <a:rPr lang="en-US" sz="1412" dirty="0"/>
              <a:t>Phase Requirements</a:t>
            </a:r>
          </a:p>
        </p:txBody>
      </p:sp>
      <p:sp>
        <p:nvSpPr>
          <p:cNvPr id="71" name="TextBox 70">
            <a:extLst>
              <a:ext uri="{FF2B5EF4-FFF2-40B4-BE49-F238E27FC236}">
                <a16:creationId xmlns:a16="http://schemas.microsoft.com/office/drawing/2014/main" id="{9247F7BB-E3DA-4BD3-9908-3E6E4810655F}"/>
              </a:ext>
            </a:extLst>
          </p:cNvPr>
          <p:cNvSpPr txBox="1"/>
          <p:nvPr/>
        </p:nvSpPr>
        <p:spPr>
          <a:xfrm>
            <a:off x="6474252" y="5315148"/>
            <a:ext cx="1484759" cy="961545"/>
          </a:xfrm>
          <a:prstGeom prst="rect">
            <a:avLst/>
          </a:prstGeom>
          <a:solidFill>
            <a:srgbClr val="FEFEBE"/>
          </a:solidFill>
          <a:ln w="19050">
            <a:solidFill>
              <a:schemeClr val="tx1"/>
            </a:solidFill>
          </a:ln>
        </p:spPr>
        <p:txBody>
          <a:bodyPr wrap="square" rtlCol="0">
            <a:spAutoFit/>
          </a:bodyPr>
          <a:lstStyle/>
          <a:p>
            <a:pPr algn="ctr"/>
            <a:r>
              <a:rPr lang="en-US" sz="1412" dirty="0"/>
              <a:t>ISA 62443 Operations Phase Requirements</a:t>
            </a:r>
          </a:p>
        </p:txBody>
      </p:sp>
      <p:cxnSp>
        <p:nvCxnSpPr>
          <p:cNvPr id="100" name="Straight Arrow Connector 99">
            <a:extLst>
              <a:ext uri="{FF2B5EF4-FFF2-40B4-BE49-F238E27FC236}">
                <a16:creationId xmlns:a16="http://schemas.microsoft.com/office/drawing/2014/main" id="{7DE311EF-8EF1-4A65-92BB-B3DB297F0F13}"/>
              </a:ext>
            </a:extLst>
          </p:cNvPr>
          <p:cNvCxnSpPr>
            <a:cxnSpLocks/>
          </p:cNvCxnSpPr>
          <p:nvPr/>
        </p:nvCxnSpPr>
        <p:spPr bwMode="auto">
          <a:xfrm flipV="1">
            <a:off x="6651315" y="1911901"/>
            <a:ext cx="0" cy="1527509"/>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5" name="Straight Arrow Connector 104">
            <a:extLst>
              <a:ext uri="{FF2B5EF4-FFF2-40B4-BE49-F238E27FC236}">
                <a16:creationId xmlns:a16="http://schemas.microsoft.com/office/drawing/2014/main" id="{B0593210-010D-4B49-8849-854F493B1747}"/>
              </a:ext>
            </a:extLst>
          </p:cNvPr>
          <p:cNvCxnSpPr>
            <a:cxnSpLocks/>
          </p:cNvCxnSpPr>
          <p:nvPr/>
        </p:nvCxnSpPr>
        <p:spPr bwMode="auto">
          <a:xfrm flipV="1">
            <a:off x="3848739" y="4328537"/>
            <a:ext cx="0" cy="98661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8" name="TextBox 67">
            <a:extLst>
              <a:ext uri="{FF2B5EF4-FFF2-40B4-BE49-F238E27FC236}">
                <a16:creationId xmlns:a16="http://schemas.microsoft.com/office/drawing/2014/main" id="{AC4E9A67-CA99-4A93-95C4-EAD44D570AAB}"/>
              </a:ext>
            </a:extLst>
          </p:cNvPr>
          <p:cNvSpPr txBox="1"/>
          <p:nvPr/>
        </p:nvSpPr>
        <p:spPr>
          <a:xfrm>
            <a:off x="3675942" y="1517452"/>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2" name="TextBox 71">
            <a:extLst>
              <a:ext uri="{FF2B5EF4-FFF2-40B4-BE49-F238E27FC236}">
                <a16:creationId xmlns:a16="http://schemas.microsoft.com/office/drawing/2014/main" id="{080392F3-D759-4491-B554-65777FBB304D}"/>
              </a:ext>
            </a:extLst>
          </p:cNvPr>
          <p:cNvSpPr txBox="1"/>
          <p:nvPr/>
        </p:nvSpPr>
        <p:spPr>
          <a:xfrm>
            <a:off x="3365172" y="1830752"/>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3" name="TextBox 72">
            <a:extLst>
              <a:ext uri="{FF2B5EF4-FFF2-40B4-BE49-F238E27FC236}">
                <a16:creationId xmlns:a16="http://schemas.microsoft.com/office/drawing/2014/main" id="{EA61EBCE-2D0E-4695-9B0B-5F790EE817FE}"/>
              </a:ext>
            </a:extLst>
          </p:cNvPr>
          <p:cNvSpPr txBox="1"/>
          <p:nvPr/>
        </p:nvSpPr>
        <p:spPr>
          <a:xfrm>
            <a:off x="3026220" y="2141161"/>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5" name="TextBox 74">
            <a:extLst>
              <a:ext uri="{FF2B5EF4-FFF2-40B4-BE49-F238E27FC236}">
                <a16:creationId xmlns:a16="http://schemas.microsoft.com/office/drawing/2014/main" id="{D3298D81-B69D-444A-A3F4-69321DC19229}"/>
              </a:ext>
            </a:extLst>
          </p:cNvPr>
          <p:cNvSpPr txBox="1"/>
          <p:nvPr/>
        </p:nvSpPr>
        <p:spPr>
          <a:xfrm>
            <a:off x="6417751" y="1494857"/>
            <a:ext cx="3434104"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77" name="TextBox 76">
            <a:extLst>
              <a:ext uri="{FF2B5EF4-FFF2-40B4-BE49-F238E27FC236}">
                <a16:creationId xmlns:a16="http://schemas.microsoft.com/office/drawing/2014/main" id="{4F099230-B80B-4849-98CE-B9BF5D2985FC}"/>
              </a:ext>
            </a:extLst>
          </p:cNvPr>
          <p:cNvSpPr txBox="1"/>
          <p:nvPr/>
        </p:nvSpPr>
        <p:spPr>
          <a:xfrm>
            <a:off x="6843056" y="1789087"/>
            <a:ext cx="2729208"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79" name="TextBox 78">
            <a:extLst>
              <a:ext uri="{FF2B5EF4-FFF2-40B4-BE49-F238E27FC236}">
                <a16:creationId xmlns:a16="http://schemas.microsoft.com/office/drawing/2014/main" id="{92A54C87-2EBD-4D01-89B5-77000906D581}"/>
              </a:ext>
            </a:extLst>
          </p:cNvPr>
          <p:cNvSpPr txBox="1"/>
          <p:nvPr/>
        </p:nvSpPr>
        <p:spPr>
          <a:xfrm>
            <a:off x="7215700" y="2135318"/>
            <a:ext cx="2218677" cy="353600"/>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90" name="TextBox 89">
            <a:extLst>
              <a:ext uri="{FF2B5EF4-FFF2-40B4-BE49-F238E27FC236}">
                <a16:creationId xmlns:a16="http://schemas.microsoft.com/office/drawing/2014/main" id="{FE3CEEC5-F440-4828-B5F5-E025B3918349}"/>
              </a:ext>
            </a:extLst>
          </p:cNvPr>
          <p:cNvSpPr txBox="1"/>
          <p:nvPr/>
        </p:nvSpPr>
        <p:spPr>
          <a:xfrm>
            <a:off x="3419488" y="5293030"/>
            <a:ext cx="1411116" cy="961545"/>
          </a:xfrm>
          <a:prstGeom prst="rect">
            <a:avLst/>
          </a:prstGeom>
          <a:solidFill>
            <a:srgbClr val="FFFF00"/>
          </a:solidFill>
          <a:ln w="19050">
            <a:solidFill>
              <a:schemeClr val="tx1"/>
            </a:solidFill>
          </a:ln>
        </p:spPr>
        <p:txBody>
          <a:bodyPr wrap="square" rtlCol="0">
            <a:spAutoFit/>
          </a:bodyPr>
          <a:lstStyle/>
          <a:p>
            <a:pPr algn="ctr"/>
            <a:r>
              <a:rPr lang="en-US" sz="1412" dirty="0"/>
              <a:t>ISA 62443 Cybersecurity Program Requirements</a:t>
            </a:r>
          </a:p>
        </p:txBody>
      </p:sp>
      <p:sp>
        <p:nvSpPr>
          <p:cNvPr id="93" name="Rectangle 92">
            <a:extLst>
              <a:ext uri="{FF2B5EF4-FFF2-40B4-BE49-F238E27FC236}">
                <a16:creationId xmlns:a16="http://schemas.microsoft.com/office/drawing/2014/main" id="{2F04F8A5-3C3F-4266-8178-4425E79E118F}"/>
              </a:ext>
            </a:extLst>
          </p:cNvPr>
          <p:cNvSpPr/>
          <p:nvPr/>
        </p:nvSpPr>
        <p:spPr bwMode="auto">
          <a:xfrm>
            <a:off x="3191435" y="4815741"/>
            <a:ext cx="5074024" cy="1643524"/>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cxnSp>
        <p:nvCxnSpPr>
          <p:cNvPr id="94" name="Straight Arrow Connector 93">
            <a:extLst>
              <a:ext uri="{FF2B5EF4-FFF2-40B4-BE49-F238E27FC236}">
                <a16:creationId xmlns:a16="http://schemas.microsoft.com/office/drawing/2014/main" id="{836A4E97-4365-40DA-A251-7BC0429E98E2}"/>
              </a:ext>
            </a:extLst>
          </p:cNvPr>
          <p:cNvCxnSpPr>
            <a:cxnSpLocks/>
          </p:cNvCxnSpPr>
          <p:nvPr/>
        </p:nvCxnSpPr>
        <p:spPr bwMode="auto">
          <a:xfrm flipV="1">
            <a:off x="4750087" y="2546763"/>
            <a:ext cx="0" cy="923763"/>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Arrow Connector 94">
            <a:extLst>
              <a:ext uri="{FF2B5EF4-FFF2-40B4-BE49-F238E27FC236}">
                <a16:creationId xmlns:a16="http://schemas.microsoft.com/office/drawing/2014/main" id="{7413525B-2B22-48A2-BFA6-92C041D65EE7}"/>
              </a:ext>
            </a:extLst>
          </p:cNvPr>
          <p:cNvCxnSpPr>
            <a:cxnSpLocks/>
          </p:cNvCxnSpPr>
          <p:nvPr/>
        </p:nvCxnSpPr>
        <p:spPr bwMode="auto">
          <a:xfrm flipV="1">
            <a:off x="5074335" y="2236355"/>
            <a:ext cx="0" cy="1220572"/>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6" name="Straight Arrow Connector 95">
            <a:extLst>
              <a:ext uri="{FF2B5EF4-FFF2-40B4-BE49-F238E27FC236}">
                <a16:creationId xmlns:a16="http://schemas.microsoft.com/office/drawing/2014/main" id="{782BAB3E-A564-4D2A-BFFF-2E8862884E65}"/>
              </a:ext>
            </a:extLst>
          </p:cNvPr>
          <p:cNvCxnSpPr>
            <a:cxnSpLocks/>
          </p:cNvCxnSpPr>
          <p:nvPr/>
        </p:nvCxnSpPr>
        <p:spPr bwMode="auto">
          <a:xfrm flipV="1">
            <a:off x="5423556" y="1923054"/>
            <a:ext cx="0" cy="154747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7" name="Straight Arrow Connector 96">
            <a:extLst>
              <a:ext uri="{FF2B5EF4-FFF2-40B4-BE49-F238E27FC236}">
                <a16:creationId xmlns:a16="http://schemas.microsoft.com/office/drawing/2014/main" id="{F916F404-0A15-46EF-BCD2-A5F216FE9E3E}"/>
              </a:ext>
            </a:extLst>
          </p:cNvPr>
          <p:cNvCxnSpPr>
            <a:cxnSpLocks/>
          </p:cNvCxnSpPr>
          <p:nvPr/>
        </p:nvCxnSpPr>
        <p:spPr bwMode="auto">
          <a:xfrm flipV="1">
            <a:off x="5219190" y="3972906"/>
            <a:ext cx="0" cy="132012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8" name="Straight Arrow Connector 97">
            <a:extLst>
              <a:ext uri="{FF2B5EF4-FFF2-40B4-BE49-F238E27FC236}">
                <a16:creationId xmlns:a16="http://schemas.microsoft.com/office/drawing/2014/main" id="{5B8B9F6F-0BB4-4E6C-84E6-34B9D12928E9}"/>
              </a:ext>
            </a:extLst>
          </p:cNvPr>
          <p:cNvCxnSpPr>
            <a:cxnSpLocks/>
          </p:cNvCxnSpPr>
          <p:nvPr/>
        </p:nvCxnSpPr>
        <p:spPr bwMode="auto">
          <a:xfrm flipV="1">
            <a:off x="7341515" y="4044622"/>
            <a:ext cx="0" cy="128774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 name="Straight Arrow Connector 98">
            <a:extLst>
              <a:ext uri="{FF2B5EF4-FFF2-40B4-BE49-F238E27FC236}">
                <a16:creationId xmlns:a16="http://schemas.microsoft.com/office/drawing/2014/main" id="{66C8F573-00DD-4BBA-8538-D0219CAB7226}"/>
              </a:ext>
            </a:extLst>
          </p:cNvPr>
          <p:cNvCxnSpPr>
            <a:cxnSpLocks/>
          </p:cNvCxnSpPr>
          <p:nvPr/>
        </p:nvCxnSpPr>
        <p:spPr bwMode="auto">
          <a:xfrm flipV="1">
            <a:off x="7036086" y="2158679"/>
            <a:ext cx="0" cy="128073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1" name="Straight Arrow Connector 100">
            <a:extLst>
              <a:ext uri="{FF2B5EF4-FFF2-40B4-BE49-F238E27FC236}">
                <a16:creationId xmlns:a16="http://schemas.microsoft.com/office/drawing/2014/main" id="{7EA091A9-D1A8-41C4-8632-D2A93A12F3E7}"/>
              </a:ext>
            </a:extLst>
          </p:cNvPr>
          <p:cNvCxnSpPr>
            <a:cxnSpLocks/>
          </p:cNvCxnSpPr>
          <p:nvPr/>
        </p:nvCxnSpPr>
        <p:spPr bwMode="auto">
          <a:xfrm flipV="1">
            <a:off x="7464795" y="2488918"/>
            <a:ext cx="0" cy="86197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TextBox 29">
            <a:extLst>
              <a:ext uri="{FF2B5EF4-FFF2-40B4-BE49-F238E27FC236}">
                <a16:creationId xmlns:a16="http://schemas.microsoft.com/office/drawing/2014/main" id="{611C1DD4-2288-41BE-809D-D081B1A5F644}"/>
              </a:ext>
            </a:extLst>
          </p:cNvPr>
          <p:cNvSpPr txBox="1"/>
          <p:nvPr/>
        </p:nvSpPr>
        <p:spPr>
          <a:xfrm>
            <a:off x="5262995" y="4853299"/>
            <a:ext cx="1484759" cy="336695"/>
          </a:xfrm>
          <a:prstGeom prst="rect">
            <a:avLst/>
          </a:prstGeom>
          <a:noFill/>
        </p:spPr>
        <p:txBody>
          <a:bodyPr wrap="square" rtlCol="0">
            <a:spAutoFit/>
          </a:bodyPr>
          <a:lstStyle/>
          <a:p>
            <a:r>
              <a:rPr lang="en-US" sz="1588" dirty="0"/>
              <a:t>ISA 62443</a:t>
            </a:r>
          </a:p>
        </p:txBody>
      </p:sp>
    </p:spTree>
    <p:custDataLst>
      <p:tags r:id="rId1"/>
    </p:custDataLst>
    <p:extLst>
      <p:ext uri="{BB962C8B-B14F-4D97-AF65-F5344CB8AC3E}">
        <p14:creationId xmlns:p14="http://schemas.microsoft.com/office/powerpoint/2010/main" val="350478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5FFF79AC-8E8F-4559-985C-DFF4C0859097}"/>
              </a:ext>
            </a:extLst>
          </p:cNvPr>
          <p:cNvSpPr txBox="1"/>
          <p:nvPr/>
        </p:nvSpPr>
        <p:spPr>
          <a:xfrm>
            <a:off x="3421524" y="3279173"/>
            <a:ext cx="4056498" cy="1154441"/>
          </a:xfrm>
          <a:prstGeom prst="rect">
            <a:avLst/>
          </a:prstGeom>
          <a:solidFill>
            <a:srgbClr val="FFFF00"/>
          </a:solidFill>
          <a:ln w="15875">
            <a:solidFill>
              <a:schemeClr val="tx1"/>
            </a:solidFill>
          </a:ln>
        </p:spPr>
        <p:txBody>
          <a:bodyPr wrap="square" rtlCol="0" anchor="b" anchorCtr="0">
            <a:noAutofit/>
          </a:bodyPr>
          <a:lstStyle/>
          <a:p>
            <a:pPr algn="ctr"/>
            <a:endParaRPr lang="en-US" sz="1412" dirty="0"/>
          </a:p>
          <a:p>
            <a:pPr algn="ctr"/>
            <a:endParaRPr lang="en-US" sz="1412" dirty="0"/>
          </a:p>
          <a:p>
            <a:pPr algn="ctr"/>
            <a:endParaRPr lang="en-US" sz="1588" dirty="0"/>
          </a:p>
          <a:p>
            <a:pPr algn="ctr"/>
            <a:r>
              <a:rPr lang="en-US" sz="1412" dirty="0"/>
              <a:t>Corporate ACS Cybersecurity Program</a:t>
            </a:r>
          </a:p>
        </p:txBody>
      </p:sp>
      <p:sp>
        <p:nvSpPr>
          <p:cNvPr id="26" name="TextBox 25">
            <a:extLst>
              <a:ext uri="{FF2B5EF4-FFF2-40B4-BE49-F238E27FC236}">
                <a16:creationId xmlns:a16="http://schemas.microsoft.com/office/drawing/2014/main" id="{E07F5FD8-B84B-482C-88EA-904C179CBDB2}"/>
              </a:ext>
            </a:extLst>
          </p:cNvPr>
          <p:cNvSpPr txBox="1"/>
          <p:nvPr/>
        </p:nvSpPr>
        <p:spPr>
          <a:xfrm>
            <a:off x="3508917" y="3367692"/>
            <a:ext cx="1870146" cy="744243"/>
          </a:xfrm>
          <a:prstGeom prst="rect">
            <a:avLst/>
          </a:prstGeom>
          <a:solidFill>
            <a:srgbClr val="FEFEBE"/>
          </a:solidFill>
          <a:ln w="19050">
            <a:solidFill>
              <a:schemeClr val="tx1"/>
            </a:solidFill>
          </a:ln>
        </p:spPr>
        <p:txBody>
          <a:bodyPr wrap="square" rtlCol="0">
            <a:spAutoFit/>
          </a:bodyPr>
          <a:lstStyle/>
          <a:p>
            <a:pPr algn="ctr"/>
            <a:r>
              <a:rPr lang="en-US" sz="1412" dirty="0"/>
              <a:t>ACS Project</a:t>
            </a:r>
          </a:p>
          <a:p>
            <a:pPr algn="ctr"/>
            <a:r>
              <a:rPr lang="en-US" sz="1412" dirty="0"/>
              <a:t>Cybersecurity </a:t>
            </a:r>
            <a:r>
              <a:rPr lang="en-US" sz="1412" dirty="0" err="1"/>
              <a:t>Req’mts</a:t>
            </a:r>
            <a:endParaRPr lang="en-US" sz="1412" dirty="0"/>
          </a:p>
        </p:txBody>
      </p:sp>
      <p:sp>
        <p:nvSpPr>
          <p:cNvPr id="69" name="TextBox 68">
            <a:extLst>
              <a:ext uri="{FF2B5EF4-FFF2-40B4-BE49-F238E27FC236}">
                <a16:creationId xmlns:a16="http://schemas.microsoft.com/office/drawing/2014/main" id="{31BD7426-277C-42A8-9C83-C371193F411F}"/>
              </a:ext>
            </a:extLst>
          </p:cNvPr>
          <p:cNvSpPr txBox="1"/>
          <p:nvPr/>
        </p:nvSpPr>
        <p:spPr>
          <a:xfrm>
            <a:off x="5517744" y="3385209"/>
            <a:ext cx="1870145" cy="744243"/>
          </a:xfrm>
          <a:prstGeom prst="rect">
            <a:avLst/>
          </a:prstGeom>
          <a:solidFill>
            <a:srgbClr val="FEFEBE"/>
          </a:solidFill>
          <a:ln w="19050">
            <a:solidFill>
              <a:schemeClr val="tx1"/>
            </a:solidFill>
          </a:ln>
        </p:spPr>
        <p:txBody>
          <a:bodyPr wrap="square" rtlCol="0">
            <a:spAutoFit/>
          </a:bodyPr>
          <a:lstStyle/>
          <a:p>
            <a:pPr algn="ctr"/>
            <a:r>
              <a:rPr lang="en-US" sz="1412" dirty="0"/>
              <a:t>ACS Operations</a:t>
            </a:r>
          </a:p>
          <a:p>
            <a:pPr algn="ctr"/>
            <a:r>
              <a:rPr lang="en-US" sz="1412" dirty="0"/>
              <a:t>Cybersecurity </a:t>
            </a:r>
            <a:r>
              <a:rPr lang="en-US" sz="1412" dirty="0" err="1"/>
              <a:t>Req’mts</a:t>
            </a:r>
            <a:endParaRPr lang="en-US" sz="1412" dirty="0"/>
          </a:p>
        </p:txBody>
      </p:sp>
      <p:cxnSp>
        <p:nvCxnSpPr>
          <p:cNvPr id="51" name="Straight Arrow Connector 50">
            <a:extLst>
              <a:ext uri="{FF2B5EF4-FFF2-40B4-BE49-F238E27FC236}">
                <a16:creationId xmlns:a16="http://schemas.microsoft.com/office/drawing/2014/main" id="{DB5384CD-86FE-44BF-A075-4A163D38BC51}"/>
              </a:ext>
            </a:extLst>
          </p:cNvPr>
          <p:cNvCxnSpPr>
            <a:cxnSpLocks/>
          </p:cNvCxnSpPr>
          <p:nvPr/>
        </p:nvCxnSpPr>
        <p:spPr bwMode="auto">
          <a:xfrm flipV="1">
            <a:off x="4820988" y="1840183"/>
            <a:ext cx="0" cy="225726"/>
          </a:xfrm>
          <a:prstGeom prst="straightConnector1">
            <a:avLst/>
          </a:prstGeom>
          <a:solidFill>
            <a:schemeClr val="accent1"/>
          </a:solidFill>
          <a:ln w="19050" cap="flat" cmpd="sng" algn="ctr">
            <a:solidFill>
              <a:srgbClr val="00B05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0" name="TextBox 69">
            <a:extLst>
              <a:ext uri="{FF2B5EF4-FFF2-40B4-BE49-F238E27FC236}">
                <a16:creationId xmlns:a16="http://schemas.microsoft.com/office/drawing/2014/main" id="{25EC9C7F-C47A-4935-8D8B-599C0F7E6BCC}"/>
              </a:ext>
            </a:extLst>
          </p:cNvPr>
          <p:cNvSpPr txBox="1"/>
          <p:nvPr/>
        </p:nvSpPr>
        <p:spPr>
          <a:xfrm>
            <a:off x="4384419" y="5221312"/>
            <a:ext cx="1371895" cy="961545"/>
          </a:xfrm>
          <a:prstGeom prst="rect">
            <a:avLst/>
          </a:prstGeom>
          <a:solidFill>
            <a:srgbClr val="FEFEBE"/>
          </a:solidFill>
          <a:ln w="19050">
            <a:solidFill>
              <a:schemeClr val="tx1"/>
            </a:solidFill>
          </a:ln>
        </p:spPr>
        <p:txBody>
          <a:bodyPr wrap="square" rtlCol="0">
            <a:spAutoFit/>
          </a:bodyPr>
          <a:lstStyle/>
          <a:p>
            <a:pPr algn="ctr"/>
            <a:r>
              <a:rPr lang="en-US" sz="1412" dirty="0"/>
              <a:t>ISA 62443 Design </a:t>
            </a:r>
          </a:p>
          <a:p>
            <a:pPr algn="ctr"/>
            <a:r>
              <a:rPr lang="en-US" sz="1412" dirty="0"/>
              <a:t>Phase Requirements</a:t>
            </a:r>
          </a:p>
        </p:txBody>
      </p:sp>
      <p:sp>
        <p:nvSpPr>
          <p:cNvPr id="71" name="TextBox 70">
            <a:extLst>
              <a:ext uri="{FF2B5EF4-FFF2-40B4-BE49-F238E27FC236}">
                <a16:creationId xmlns:a16="http://schemas.microsoft.com/office/drawing/2014/main" id="{9247F7BB-E3DA-4BD3-9908-3E6E4810655F}"/>
              </a:ext>
            </a:extLst>
          </p:cNvPr>
          <p:cNvSpPr txBox="1"/>
          <p:nvPr/>
        </p:nvSpPr>
        <p:spPr>
          <a:xfrm>
            <a:off x="5872517" y="5243430"/>
            <a:ext cx="1418223" cy="961545"/>
          </a:xfrm>
          <a:prstGeom prst="rect">
            <a:avLst/>
          </a:prstGeom>
          <a:solidFill>
            <a:srgbClr val="FEFEBE"/>
          </a:solidFill>
          <a:ln w="19050">
            <a:solidFill>
              <a:schemeClr val="tx1"/>
            </a:solidFill>
          </a:ln>
        </p:spPr>
        <p:txBody>
          <a:bodyPr wrap="square" rtlCol="0">
            <a:spAutoFit/>
          </a:bodyPr>
          <a:lstStyle/>
          <a:p>
            <a:pPr algn="ctr"/>
            <a:r>
              <a:rPr lang="en-US" sz="1412" dirty="0"/>
              <a:t>ISA 62443 Operations Phase Requirements</a:t>
            </a:r>
          </a:p>
        </p:txBody>
      </p:sp>
      <p:cxnSp>
        <p:nvCxnSpPr>
          <p:cNvPr id="100" name="Straight Arrow Connector 99">
            <a:extLst>
              <a:ext uri="{FF2B5EF4-FFF2-40B4-BE49-F238E27FC236}">
                <a16:creationId xmlns:a16="http://schemas.microsoft.com/office/drawing/2014/main" id="{7DE311EF-8EF1-4A65-92BB-B3DB297F0F13}"/>
              </a:ext>
            </a:extLst>
          </p:cNvPr>
          <p:cNvCxnSpPr>
            <a:cxnSpLocks/>
          </p:cNvCxnSpPr>
          <p:nvPr/>
        </p:nvCxnSpPr>
        <p:spPr bwMode="auto">
          <a:xfrm flipV="1">
            <a:off x="6382374" y="1840183"/>
            <a:ext cx="0" cy="1527509"/>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5" name="Straight Arrow Connector 104">
            <a:extLst>
              <a:ext uri="{FF2B5EF4-FFF2-40B4-BE49-F238E27FC236}">
                <a16:creationId xmlns:a16="http://schemas.microsoft.com/office/drawing/2014/main" id="{B0593210-010D-4B49-8849-854F493B1747}"/>
              </a:ext>
            </a:extLst>
          </p:cNvPr>
          <p:cNvCxnSpPr>
            <a:cxnSpLocks/>
          </p:cNvCxnSpPr>
          <p:nvPr/>
        </p:nvCxnSpPr>
        <p:spPr bwMode="auto">
          <a:xfrm flipV="1">
            <a:off x="3579798" y="4256819"/>
            <a:ext cx="0" cy="98661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 name="Straight Arrow Connector 111">
            <a:extLst>
              <a:ext uri="{FF2B5EF4-FFF2-40B4-BE49-F238E27FC236}">
                <a16:creationId xmlns:a16="http://schemas.microsoft.com/office/drawing/2014/main" id="{C2769689-1100-497B-A6FA-179F547FBF8F}"/>
              </a:ext>
            </a:extLst>
          </p:cNvPr>
          <p:cNvCxnSpPr>
            <a:cxnSpLocks/>
          </p:cNvCxnSpPr>
          <p:nvPr/>
        </p:nvCxnSpPr>
        <p:spPr bwMode="auto">
          <a:xfrm flipV="1">
            <a:off x="9059806" y="3770219"/>
            <a:ext cx="0" cy="118136"/>
          </a:xfrm>
          <a:prstGeom prst="straightConnector1">
            <a:avLst/>
          </a:prstGeom>
          <a:solidFill>
            <a:schemeClr val="accent1"/>
          </a:solidFill>
          <a:ln w="1905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8" name="TextBox 67">
            <a:extLst>
              <a:ext uri="{FF2B5EF4-FFF2-40B4-BE49-F238E27FC236}">
                <a16:creationId xmlns:a16="http://schemas.microsoft.com/office/drawing/2014/main" id="{AC4E9A67-CA99-4A93-95C4-EAD44D570AAB}"/>
              </a:ext>
            </a:extLst>
          </p:cNvPr>
          <p:cNvSpPr txBox="1"/>
          <p:nvPr/>
        </p:nvSpPr>
        <p:spPr>
          <a:xfrm>
            <a:off x="3407001" y="1445734"/>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2" name="TextBox 71">
            <a:extLst>
              <a:ext uri="{FF2B5EF4-FFF2-40B4-BE49-F238E27FC236}">
                <a16:creationId xmlns:a16="http://schemas.microsoft.com/office/drawing/2014/main" id="{080392F3-D759-4491-B554-65777FBB304D}"/>
              </a:ext>
            </a:extLst>
          </p:cNvPr>
          <p:cNvSpPr txBox="1"/>
          <p:nvPr/>
        </p:nvSpPr>
        <p:spPr>
          <a:xfrm>
            <a:off x="3096231" y="1759034"/>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3" name="TextBox 72">
            <a:extLst>
              <a:ext uri="{FF2B5EF4-FFF2-40B4-BE49-F238E27FC236}">
                <a16:creationId xmlns:a16="http://schemas.microsoft.com/office/drawing/2014/main" id="{EA61EBCE-2D0E-4695-9B0B-5F790EE817FE}"/>
              </a:ext>
            </a:extLst>
          </p:cNvPr>
          <p:cNvSpPr txBox="1"/>
          <p:nvPr/>
        </p:nvSpPr>
        <p:spPr>
          <a:xfrm>
            <a:off x="2757279" y="2069443"/>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5" name="TextBox 74">
            <a:extLst>
              <a:ext uri="{FF2B5EF4-FFF2-40B4-BE49-F238E27FC236}">
                <a16:creationId xmlns:a16="http://schemas.microsoft.com/office/drawing/2014/main" id="{D3298D81-B69D-444A-A3F4-69321DC19229}"/>
              </a:ext>
            </a:extLst>
          </p:cNvPr>
          <p:cNvSpPr txBox="1"/>
          <p:nvPr/>
        </p:nvSpPr>
        <p:spPr>
          <a:xfrm>
            <a:off x="6148810" y="1423139"/>
            <a:ext cx="3434104"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77" name="TextBox 76">
            <a:extLst>
              <a:ext uri="{FF2B5EF4-FFF2-40B4-BE49-F238E27FC236}">
                <a16:creationId xmlns:a16="http://schemas.microsoft.com/office/drawing/2014/main" id="{4F099230-B80B-4849-98CE-B9BF5D2985FC}"/>
              </a:ext>
            </a:extLst>
          </p:cNvPr>
          <p:cNvSpPr txBox="1"/>
          <p:nvPr/>
        </p:nvSpPr>
        <p:spPr>
          <a:xfrm>
            <a:off x="6574115" y="1717369"/>
            <a:ext cx="2729208"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79" name="TextBox 78">
            <a:extLst>
              <a:ext uri="{FF2B5EF4-FFF2-40B4-BE49-F238E27FC236}">
                <a16:creationId xmlns:a16="http://schemas.microsoft.com/office/drawing/2014/main" id="{92A54C87-2EBD-4D01-89B5-77000906D581}"/>
              </a:ext>
            </a:extLst>
          </p:cNvPr>
          <p:cNvSpPr txBox="1"/>
          <p:nvPr/>
        </p:nvSpPr>
        <p:spPr>
          <a:xfrm>
            <a:off x="6946760" y="2011597"/>
            <a:ext cx="2068332" cy="463447"/>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83" name="TextBox 82">
            <a:extLst>
              <a:ext uri="{FF2B5EF4-FFF2-40B4-BE49-F238E27FC236}">
                <a16:creationId xmlns:a16="http://schemas.microsoft.com/office/drawing/2014/main" id="{3A759273-293A-45EB-98A9-E88A53B94B26}"/>
              </a:ext>
            </a:extLst>
          </p:cNvPr>
          <p:cNvSpPr txBox="1"/>
          <p:nvPr/>
        </p:nvSpPr>
        <p:spPr>
          <a:xfrm>
            <a:off x="9152952" y="5258035"/>
            <a:ext cx="1484760" cy="961545"/>
          </a:xfrm>
          <a:prstGeom prst="rect">
            <a:avLst/>
          </a:prstGeom>
          <a:solidFill>
            <a:srgbClr val="EEF7F8"/>
          </a:solidFill>
          <a:ln w="19050">
            <a:solidFill>
              <a:schemeClr val="tx1"/>
            </a:solidFill>
          </a:ln>
        </p:spPr>
        <p:txBody>
          <a:bodyPr wrap="square" rtlCol="0">
            <a:spAutoFit/>
          </a:bodyPr>
          <a:lstStyle/>
          <a:p>
            <a:pPr algn="ctr"/>
            <a:r>
              <a:rPr lang="en-US" sz="1412" dirty="0"/>
              <a:t>ISO 27000</a:t>
            </a:r>
          </a:p>
          <a:p>
            <a:pPr algn="ctr"/>
            <a:r>
              <a:rPr lang="en-US" sz="1412" dirty="0"/>
              <a:t>Information</a:t>
            </a:r>
          </a:p>
          <a:p>
            <a:pPr algn="ctr"/>
            <a:r>
              <a:rPr lang="en-US" sz="1412" dirty="0"/>
              <a:t>Cybersecurity</a:t>
            </a:r>
          </a:p>
          <a:p>
            <a:pPr algn="ctr"/>
            <a:r>
              <a:rPr lang="en-US" sz="1412" dirty="0"/>
              <a:t> Requirements</a:t>
            </a:r>
          </a:p>
        </p:txBody>
      </p:sp>
      <p:sp>
        <p:nvSpPr>
          <p:cNvPr id="90" name="TextBox 89">
            <a:extLst>
              <a:ext uri="{FF2B5EF4-FFF2-40B4-BE49-F238E27FC236}">
                <a16:creationId xmlns:a16="http://schemas.microsoft.com/office/drawing/2014/main" id="{FE3CEEC5-F440-4828-B5F5-E025B3918349}"/>
              </a:ext>
            </a:extLst>
          </p:cNvPr>
          <p:cNvSpPr txBox="1"/>
          <p:nvPr/>
        </p:nvSpPr>
        <p:spPr>
          <a:xfrm>
            <a:off x="2902903" y="5221312"/>
            <a:ext cx="1371896" cy="961545"/>
          </a:xfrm>
          <a:prstGeom prst="rect">
            <a:avLst/>
          </a:prstGeom>
          <a:solidFill>
            <a:srgbClr val="FFFF00"/>
          </a:solidFill>
          <a:ln w="19050">
            <a:solidFill>
              <a:schemeClr val="tx1"/>
            </a:solidFill>
          </a:ln>
        </p:spPr>
        <p:txBody>
          <a:bodyPr wrap="square" rtlCol="0">
            <a:spAutoFit/>
          </a:bodyPr>
          <a:lstStyle/>
          <a:p>
            <a:pPr algn="ctr"/>
            <a:r>
              <a:rPr lang="en-US" sz="1412" dirty="0"/>
              <a:t>ISA 62443 Cybersecurity Program Requirements</a:t>
            </a:r>
          </a:p>
        </p:txBody>
      </p:sp>
      <p:sp>
        <p:nvSpPr>
          <p:cNvPr id="92" name="TextBox 91">
            <a:extLst>
              <a:ext uri="{FF2B5EF4-FFF2-40B4-BE49-F238E27FC236}">
                <a16:creationId xmlns:a16="http://schemas.microsoft.com/office/drawing/2014/main" id="{94E10C01-6D66-4547-877D-0CA6DE30A347}"/>
              </a:ext>
            </a:extLst>
          </p:cNvPr>
          <p:cNvSpPr txBox="1"/>
          <p:nvPr/>
        </p:nvSpPr>
        <p:spPr>
          <a:xfrm>
            <a:off x="7601134" y="3275842"/>
            <a:ext cx="3192369" cy="1164959"/>
          </a:xfrm>
          <a:prstGeom prst="rect">
            <a:avLst/>
          </a:prstGeom>
          <a:solidFill>
            <a:srgbClr val="BBE0E3"/>
          </a:solidFill>
          <a:ln w="19050">
            <a:solidFill>
              <a:schemeClr val="tx1"/>
            </a:solidFill>
          </a:ln>
        </p:spPr>
        <p:txBody>
          <a:bodyPr wrap="square" rtlCol="0" anchor="b" anchorCtr="0">
            <a:noAutofit/>
          </a:bodyPr>
          <a:lstStyle/>
          <a:p>
            <a:pPr algn="ctr"/>
            <a:r>
              <a:rPr lang="en-US" sz="1412" dirty="0"/>
              <a:t>Corp. IT Cybersecurity Program</a:t>
            </a:r>
          </a:p>
        </p:txBody>
      </p:sp>
      <p:sp>
        <p:nvSpPr>
          <p:cNvPr id="93" name="Rectangle 92">
            <a:extLst>
              <a:ext uri="{FF2B5EF4-FFF2-40B4-BE49-F238E27FC236}">
                <a16:creationId xmlns:a16="http://schemas.microsoft.com/office/drawing/2014/main" id="{2F04F8A5-3C3F-4266-8178-4425E79E118F}"/>
              </a:ext>
            </a:extLst>
          </p:cNvPr>
          <p:cNvSpPr/>
          <p:nvPr/>
        </p:nvSpPr>
        <p:spPr bwMode="auto">
          <a:xfrm>
            <a:off x="2757279" y="4744023"/>
            <a:ext cx="4626814" cy="1643524"/>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cxnSp>
        <p:nvCxnSpPr>
          <p:cNvPr id="94" name="Straight Arrow Connector 93">
            <a:extLst>
              <a:ext uri="{FF2B5EF4-FFF2-40B4-BE49-F238E27FC236}">
                <a16:creationId xmlns:a16="http://schemas.microsoft.com/office/drawing/2014/main" id="{836A4E97-4365-40DA-A251-7BC0429E98E2}"/>
              </a:ext>
            </a:extLst>
          </p:cNvPr>
          <p:cNvCxnSpPr>
            <a:cxnSpLocks/>
          </p:cNvCxnSpPr>
          <p:nvPr/>
        </p:nvCxnSpPr>
        <p:spPr bwMode="auto">
          <a:xfrm flipV="1">
            <a:off x="4481146" y="2475045"/>
            <a:ext cx="0" cy="923763"/>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Arrow Connector 94">
            <a:extLst>
              <a:ext uri="{FF2B5EF4-FFF2-40B4-BE49-F238E27FC236}">
                <a16:creationId xmlns:a16="http://schemas.microsoft.com/office/drawing/2014/main" id="{7413525B-2B22-48A2-BFA6-92C041D65EE7}"/>
              </a:ext>
            </a:extLst>
          </p:cNvPr>
          <p:cNvCxnSpPr>
            <a:cxnSpLocks/>
          </p:cNvCxnSpPr>
          <p:nvPr/>
        </p:nvCxnSpPr>
        <p:spPr bwMode="auto">
          <a:xfrm flipV="1">
            <a:off x="4805394" y="2164637"/>
            <a:ext cx="0" cy="1220572"/>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6" name="Straight Arrow Connector 95">
            <a:extLst>
              <a:ext uri="{FF2B5EF4-FFF2-40B4-BE49-F238E27FC236}">
                <a16:creationId xmlns:a16="http://schemas.microsoft.com/office/drawing/2014/main" id="{782BAB3E-A564-4D2A-BFFF-2E8862884E65}"/>
              </a:ext>
            </a:extLst>
          </p:cNvPr>
          <p:cNvCxnSpPr>
            <a:cxnSpLocks/>
          </p:cNvCxnSpPr>
          <p:nvPr/>
        </p:nvCxnSpPr>
        <p:spPr bwMode="auto">
          <a:xfrm flipV="1">
            <a:off x="5154615" y="1851336"/>
            <a:ext cx="0" cy="154747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7" name="Straight Arrow Connector 96">
            <a:extLst>
              <a:ext uri="{FF2B5EF4-FFF2-40B4-BE49-F238E27FC236}">
                <a16:creationId xmlns:a16="http://schemas.microsoft.com/office/drawing/2014/main" id="{F916F404-0A15-46EF-BCD2-A5F216FE9E3E}"/>
              </a:ext>
            </a:extLst>
          </p:cNvPr>
          <p:cNvCxnSpPr>
            <a:cxnSpLocks/>
          </p:cNvCxnSpPr>
          <p:nvPr/>
        </p:nvCxnSpPr>
        <p:spPr bwMode="auto">
          <a:xfrm flipV="1">
            <a:off x="4968178" y="3901188"/>
            <a:ext cx="0" cy="132012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8" name="Straight Arrow Connector 97">
            <a:extLst>
              <a:ext uri="{FF2B5EF4-FFF2-40B4-BE49-F238E27FC236}">
                <a16:creationId xmlns:a16="http://schemas.microsoft.com/office/drawing/2014/main" id="{5B8B9F6F-0BB4-4E6C-84E6-34B9D12928E9}"/>
              </a:ext>
            </a:extLst>
          </p:cNvPr>
          <p:cNvCxnSpPr>
            <a:cxnSpLocks/>
          </p:cNvCxnSpPr>
          <p:nvPr/>
        </p:nvCxnSpPr>
        <p:spPr bwMode="auto">
          <a:xfrm flipV="1">
            <a:off x="7054647" y="3954975"/>
            <a:ext cx="0" cy="128774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 name="Straight Arrow Connector 98">
            <a:extLst>
              <a:ext uri="{FF2B5EF4-FFF2-40B4-BE49-F238E27FC236}">
                <a16:creationId xmlns:a16="http://schemas.microsoft.com/office/drawing/2014/main" id="{66C8F573-00DD-4BBA-8538-D0219CAB7226}"/>
              </a:ext>
            </a:extLst>
          </p:cNvPr>
          <p:cNvCxnSpPr>
            <a:cxnSpLocks/>
          </p:cNvCxnSpPr>
          <p:nvPr/>
        </p:nvCxnSpPr>
        <p:spPr bwMode="auto">
          <a:xfrm flipV="1">
            <a:off x="6767145" y="2122819"/>
            <a:ext cx="0" cy="128073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1" name="Straight Arrow Connector 100">
            <a:extLst>
              <a:ext uri="{FF2B5EF4-FFF2-40B4-BE49-F238E27FC236}">
                <a16:creationId xmlns:a16="http://schemas.microsoft.com/office/drawing/2014/main" id="{7EA091A9-D1A8-41C4-8632-D2A93A12F3E7}"/>
              </a:ext>
            </a:extLst>
          </p:cNvPr>
          <p:cNvCxnSpPr>
            <a:cxnSpLocks/>
          </p:cNvCxnSpPr>
          <p:nvPr/>
        </p:nvCxnSpPr>
        <p:spPr bwMode="auto">
          <a:xfrm flipV="1">
            <a:off x="7195854" y="2453058"/>
            <a:ext cx="0" cy="968008"/>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4" name="Straight Arrow Connector 103">
            <a:extLst>
              <a:ext uri="{FF2B5EF4-FFF2-40B4-BE49-F238E27FC236}">
                <a16:creationId xmlns:a16="http://schemas.microsoft.com/office/drawing/2014/main" id="{587970B8-8397-4802-B7F7-07DD84069CDE}"/>
              </a:ext>
            </a:extLst>
          </p:cNvPr>
          <p:cNvCxnSpPr>
            <a:cxnSpLocks/>
          </p:cNvCxnSpPr>
          <p:nvPr/>
        </p:nvCxnSpPr>
        <p:spPr bwMode="auto">
          <a:xfrm flipV="1">
            <a:off x="7820014" y="4253489"/>
            <a:ext cx="0" cy="997459"/>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6" name="TextBox 105">
            <a:extLst>
              <a:ext uri="{FF2B5EF4-FFF2-40B4-BE49-F238E27FC236}">
                <a16:creationId xmlns:a16="http://schemas.microsoft.com/office/drawing/2014/main" id="{4C2BB783-1DA9-41E3-B9EE-2B26F81D82D3}"/>
              </a:ext>
            </a:extLst>
          </p:cNvPr>
          <p:cNvSpPr txBox="1"/>
          <p:nvPr/>
        </p:nvSpPr>
        <p:spPr>
          <a:xfrm>
            <a:off x="7602290" y="5250948"/>
            <a:ext cx="1412802" cy="961545"/>
          </a:xfrm>
          <a:prstGeom prst="rect">
            <a:avLst/>
          </a:prstGeom>
          <a:solidFill>
            <a:srgbClr val="BBE0E3"/>
          </a:solidFill>
          <a:ln w="19050">
            <a:solidFill>
              <a:schemeClr val="tx1"/>
            </a:solidFill>
          </a:ln>
        </p:spPr>
        <p:txBody>
          <a:bodyPr wrap="square" rtlCol="0">
            <a:spAutoFit/>
          </a:bodyPr>
          <a:lstStyle/>
          <a:p>
            <a:pPr algn="ctr"/>
            <a:r>
              <a:rPr lang="en-US" sz="1412" dirty="0"/>
              <a:t>ISO 27000</a:t>
            </a:r>
          </a:p>
          <a:p>
            <a:pPr algn="ctr"/>
            <a:r>
              <a:rPr lang="en-US" sz="1412" dirty="0"/>
              <a:t>Cybersecurity</a:t>
            </a:r>
          </a:p>
          <a:p>
            <a:pPr algn="ctr"/>
            <a:r>
              <a:rPr lang="en-US" sz="1412" dirty="0"/>
              <a:t>Program Requirements</a:t>
            </a:r>
          </a:p>
        </p:txBody>
      </p:sp>
      <p:sp>
        <p:nvSpPr>
          <p:cNvPr id="109" name="TextBox 108">
            <a:extLst>
              <a:ext uri="{FF2B5EF4-FFF2-40B4-BE49-F238E27FC236}">
                <a16:creationId xmlns:a16="http://schemas.microsoft.com/office/drawing/2014/main" id="{5B66B202-2196-4503-9DB9-9F34DFDD72A7}"/>
              </a:ext>
            </a:extLst>
          </p:cNvPr>
          <p:cNvSpPr txBox="1"/>
          <p:nvPr/>
        </p:nvSpPr>
        <p:spPr>
          <a:xfrm>
            <a:off x="8186140" y="3408433"/>
            <a:ext cx="1870145" cy="744243"/>
          </a:xfrm>
          <a:prstGeom prst="rect">
            <a:avLst/>
          </a:prstGeom>
          <a:solidFill>
            <a:schemeClr val="bg1">
              <a:alpha val="50000"/>
            </a:schemeClr>
          </a:solidFill>
          <a:ln w="19050">
            <a:solidFill>
              <a:schemeClr val="tx1"/>
            </a:solidFill>
          </a:ln>
        </p:spPr>
        <p:txBody>
          <a:bodyPr wrap="square" rtlCol="0">
            <a:spAutoFit/>
          </a:bodyPr>
          <a:lstStyle/>
          <a:p>
            <a:pPr algn="ctr"/>
            <a:r>
              <a:rPr lang="en-US" sz="1412" dirty="0"/>
              <a:t>IT Information</a:t>
            </a:r>
          </a:p>
          <a:p>
            <a:pPr algn="ctr"/>
            <a:r>
              <a:rPr lang="en-US" sz="1412" dirty="0"/>
              <a:t>Cybersecurity </a:t>
            </a:r>
            <a:r>
              <a:rPr lang="en-US" sz="1412" dirty="0" err="1"/>
              <a:t>Req’mts</a:t>
            </a:r>
            <a:endParaRPr lang="en-US" sz="1412" dirty="0"/>
          </a:p>
        </p:txBody>
      </p:sp>
      <p:cxnSp>
        <p:nvCxnSpPr>
          <p:cNvPr id="111" name="Straight Arrow Connector 110">
            <a:extLst>
              <a:ext uri="{FF2B5EF4-FFF2-40B4-BE49-F238E27FC236}">
                <a16:creationId xmlns:a16="http://schemas.microsoft.com/office/drawing/2014/main" id="{D8220D14-8BED-475B-AF0B-303CD17F2553}"/>
              </a:ext>
            </a:extLst>
          </p:cNvPr>
          <p:cNvCxnSpPr>
            <a:cxnSpLocks/>
          </p:cNvCxnSpPr>
          <p:nvPr/>
        </p:nvCxnSpPr>
        <p:spPr bwMode="auto">
          <a:xfrm flipV="1">
            <a:off x="9767512" y="3924412"/>
            <a:ext cx="0" cy="1319017"/>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3" name="Straight Arrow Connector 112">
            <a:extLst>
              <a:ext uri="{FF2B5EF4-FFF2-40B4-BE49-F238E27FC236}">
                <a16:creationId xmlns:a16="http://schemas.microsoft.com/office/drawing/2014/main" id="{D383DD7E-D136-417B-AA32-840B95E007EC}"/>
              </a:ext>
            </a:extLst>
          </p:cNvPr>
          <p:cNvCxnSpPr>
            <a:cxnSpLocks/>
          </p:cNvCxnSpPr>
          <p:nvPr/>
        </p:nvCxnSpPr>
        <p:spPr bwMode="auto">
          <a:xfrm flipV="1">
            <a:off x="8796628" y="2417200"/>
            <a:ext cx="0" cy="991234"/>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 name="Straight Arrow Connector 114">
            <a:extLst>
              <a:ext uri="{FF2B5EF4-FFF2-40B4-BE49-F238E27FC236}">
                <a16:creationId xmlns:a16="http://schemas.microsoft.com/office/drawing/2014/main" id="{398E98D8-DA5A-48E9-8CDC-E0742FFDDDDA}"/>
              </a:ext>
            </a:extLst>
          </p:cNvPr>
          <p:cNvCxnSpPr>
            <a:cxnSpLocks/>
          </p:cNvCxnSpPr>
          <p:nvPr/>
        </p:nvCxnSpPr>
        <p:spPr bwMode="auto">
          <a:xfrm flipV="1">
            <a:off x="9164096" y="2118077"/>
            <a:ext cx="0" cy="1280731"/>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6" name="Straight Arrow Connector 115">
            <a:extLst>
              <a:ext uri="{FF2B5EF4-FFF2-40B4-BE49-F238E27FC236}">
                <a16:creationId xmlns:a16="http://schemas.microsoft.com/office/drawing/2014/main" id="{AD874DC6-E34D-4155-8A23-4AFE104F7293}"/>
              </a:ext>
            </a:extLst>
          </p:cNvPr>
          <p:cNvCxnSpPr>
            <a:cxnSpLocks/>
          </p:cNvCxnSpPr>
          <p:nvPr/>
        </p:nvCxnSpPr>
        <p:spPr bwMode="auto">
          <a:xfrm flipV="1">
            <a:off x="9462719" y="1828742"/>
            <a:ext cx="0" cy="1600258"/>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7" name="Rectangle 116">
            <a:extLst>
              <a:ext uri="{FF2B5EF4-FFF2-40B4-BE49-F238E27FC236}">
                <a16:creationId xmlns:a16="http://schemas.microsoft.com/office/drawing/2014/main" id="{2ACEECA7-0ADC-40E3-A3CE-6B69060FA043}"/>
              </a:ext>
            </a:extLst>
          </p:cNvPr>
          <p:cNvSpPr/>
          <p:nvPr/>
        </p:nvSpPr>
        <p:spPr bwMode="auto">
          <a:xfrm>
            <a:off x="7478021" y="4744023"/>
            <a:ext cx="3315483" cy="1643524"/>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
        <p:nvSpPr>
          <p:cNvPr id="30" name="TextBox 29">
            <a:extLst>
              <a:ext uri="{FF2B5EF4-FFF2-40B4-BE49-F238E27FC236}">
                <a16:creationId xmlns:a16="http://schemas.microsoft.com/office/drawing/2014/main" id="{611C1DD4-2288-41BE-809D-D081B1A5F644}"/>
              </a:ext>
            </a:extLst>
          </p:cNvPr>
          <p:cNvSpPr txBox="1"/>
          <p:nvPr/>
        </p:nvSpPr>
        <p:spPr>
          <a:xfrm>
            <a:off x="4994054" y="4781581"/>
            <a:ext cx="1484759" cy="336695"/>
          </a:xfrm>
          <a:prstGeom prst="rect">
            <a:avLst/>
          </a:prstGeom>
          <a:noFill/>
        </p:spPr>
        <p:txBody>
          <a:bodyPr wrap="square" rtlCol="0">
            <a:spAutoFit/>
          </a:bodyPr>
          <a:lstStyle/>
          <a:p>
            <a:r>
              <a:rPr lang="en-US" sz="1588" dirty="0"/>
              <a:t>ISA 62443</a:t>
            </a:r>
          </a:p>
        </p:txBody>
      </p:sp>
      <p:sp>
        <p:nvSpPr>
          <p:cNvPr id="76" name="TextBox 75">
            <a:extLst>
              <a:ext uri="{FF2B5EF4-FFF2-40B4-BE49-F238E27FC236}">
                <a16:creationId xmlns:a16="http://schemas.microsoft.com/office/drawing/2014/main" id="{213BE32D-EFE0-4973-8295-4F414EBA3A06}"/>
              </a:ext>
            </a:extLst>
          </p:cNvPr>
          <p:cNvSpPr txBox="1"/>
          <p:nvPr/>
        </p:nvSpPr>
        <p:spPr>
          <a:xfrm>
            <a:off x="8392450" y="4775736"/>
            <a:ext cx="1484759" cy="336695"/>
          </a:xfrm>
          <a:prstGeom prst="rect">
            <a:avLst/>
          </a:prstGeom>
          <a:noFill/>
        </p:spPr>
        <p:txBody>
          <a:bodyPr wrap="square" rtlCol="0">
            <a:spAutoFit/>
          </a:bodyPr>
          <a:lstStyle/>
          <a:p>
            <a:r>
              <a:rPr lang="en-US" sz="1588" dirty="0"/>
              <a:t>ISO 27000</a:t>
            </a:r>
          </a:p>
        </p:txBody>
      </p:sp>
      <p:sp>
        <p:nvSpPr>
          <p:cNvPr id="41" name="Title 1">
            <a:extLst>
              <a:ext uri="{FF2B5EF4-FFF2-40B4-BE49-F238E27FC236}">
                <a16:creationId xmlns:a16="http://schemas.microsoft.com/office/drawing/2014/main" id="{A30F41FD-3A9C-4B15-89E4-2697CE0AB553}"/>
              </a:ext>
            </a:extLst>
          </p:cNvPr>
          <p:cNvSpPr>
            <a:spLocks noGrp="1"/>
          </p:cNvSpPr>
          <p:nvPr>
            <p:ph type="title"/>
          </p:nvPr>
        </p:nvSpPr>
        <p:spPr>
          <a:xfrm>
            <a:off x="2348117" y="327989"/>
            <a:ext cx="7234797" cy="537882"/>
          </a:xfrm>
          <a:solidFill>
            <a:schemeClr val="accent3">
              <a:lumMod val="20000"/>
              <a:lumOff val="80000"/>
            </a:schemeClr>
          </a:solidFill>
        </p:spPr>
        <p:txBody>
          <a:bodyPr>
            <a:normAutofit/>
          </a:bodyPr>
          <a:lstStyle/>
          <a:p>
            <a:pPr algn="ctr"/>
            <a:r>
              <a:rPr lang="en-US" dirty="0"/>
              <a:t>How does ISA 62443 relate to ISO 27000?</a:t>
            </a:r>
            <a:endParaRPr lang="en-US" b="1" dirty="0"/>
          </a:p>
        </p:txBody>
      </p:sp>
    </p:spTree>
    <p:custDataLst>
      <p:tags r:id="rId1"/>
    </p:custDataLst>
    <p:extLst>
      <p:ext uri="{BB962C8B-B14F-4D97-AF65-F5344CB8AC3E}">
        <p14:creationId xmlns:p14="http://schemas.microsoft.com/office/powerpoint/2010/main" val="956160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Rounded Corners 27">
            <a:extLst>
              <a:ext uri="{FF2B5EF4-FFF2-40B4-BE49-F238E27FC236}">
                <a16:creationId xmlns:a16="http://schemas.microsoft.com/office/drawing/2014/main" id="{F2F360AB-6214-4B44-B0C5-694C0EBB0F34}"/>
              </a:ext>
            </a:extLst>
          </p:cNvPr>
          <p:cNvSpPr/>
          <p:nvPr/>
        </p:nvSpPr>
        <p:spPr>
          <a:xfrm>
            <a:off x="6382867" y="2165715"/>
            <a:ext cx="3977760" cy="2382300"/>
          </a:xfrm>
          <a:prstGeom prst="roundRect">
            <a:avLst/>
          </a:prstGeom>
          <a:solidFill>
            <a:schemeClr val="accent1">
              <a:alpha val="25000"/>
            </a:schemeClr>
          </a:solid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62"/>
          </a:p>
        </p:txBody>
      </p:sp>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152939" y="393906"/>
            <a:ext cx="9025598" cy="421981"/>
          </a:xfrm>
          <a:solidFill>
            <a:schemeClr val="accent3">
              <a:lumMod val="20000"/>
              <a:lumOff val="80000"/>
            </a:schemeClr>
          </a:solidFill>
        </p:spPr>
        <p:txBody>
          <a:bodyPr>
            <a:noAutofit/>
          </a:bodyPr>
          <a:lstStyle/>
          <a:p>
            <a:pPr algn="ctr"/>
            <a:r>
              <a:rPr lang="en-US" dirty="0"/>
              <a:t>Example Enterprise Logical Architecture</a:t>
            </a:r>
            <a:endParaRPr lang="en-US" b="1" dirty="0"/>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819150" y="1554296"/>
            <a:ext cx="5057722" cy="4340250"/>
          </a:xfrm>
        </p:spPr>
        <p:txBody>
          <a:bodyPr>
            <a:normAutofit/>
          </a:bodyPr>
          <a:lstStyle/>
          <a:p>
            <a:pPr marL="0" indent="0" algn="ctr">
              <a:buNone/>
            </a:pPr>
            <a:r>
              <a:rPr lang="en-US" sz="2073" b="1" dirty="0"/>
              <a:t>Enterprise Control and Information Architectures may include:</a:t>
            </a:r>
            <a:br>
              <a:rPr lang="en-US" sz="2073" b="1" dirty="0"/>
            </a:br>
            <a:endParaRPr lang="en-US" sz="2073" b="1" dirty="0"/>
          </a:p>
          <a:p>
            <a:pPr marL="0" indent="0" algn="r">
              <a:buNone/>
            </a:pPr>
            <a:r>
              <a:rPr lang="en-US" sz="1884" b="1" u="sng" dirty="0"/>
              <a:t>Cloud</a:t>
            </a:r>
            <a:r>
              <a:rPr lang="en-US" sz="1884" dirty="0"/>
              <a:t> Computing (Internal &amp; Internet)</a:t>
            </a:r>
          </a:p>
          <a:p>
            <a:pPr marL="0" indent="0" algn="r">
              <a:spcBef>
                <a:spcPts val="0"/>
              </a:spcBef>
              <a:buNone/>
            </a:pPr>
            <a:r>
              <a:rPr lang="en-US" sz="1884" b="1" u="sng" dirty="0"/>
              <a:t>Business &amp; Technical Systems</a:t>
            </a:r>
            <a:br>
              <a:rPr lang="en-US" sz="1884" b="1" u="sng" dirty="0"/>
            </a:br>
            <a:r>
              <a:rPr lang="en-US" sz="1884" b="1" u="sng" dirty="0"/>
              <a:t> </a:t>
            </a:r>
            <a:endParaRPr lang="en-US" sz="1884" u="sng" dirty="0"/>
          </a:p>
          <a:p>
            <a:pPr marL="0" indent="0" algn="r">
              <a:spcBef>
                <a:spcPts val="0"/>
              </a:spcBef>
              <a:buNone/>
            </a:pPr>
            <a:r>
              <a:rPr lang="en-US" sz="1884" b="1" u="sng" dirty="0"/>
              <a:t>IoT</a:t>
            </a:r>
            <a:r>
              <a:rPr lang="en-US" sz="1884" dirty="0"/>
              <a:t> (Internet of Things)</a:t>
            </a:r>
            <a:br>
              <a:rPr lang="en-US" sz="1884" dirty="0"/>
            </a:br>
            <a:br>
              <a:rPr lang="en-US" sz="1884" dirty="0"/>
            </a:br>
            <a:endParaRPr lang="en-US" sz="1884" dirty="0"/>
          </a:p>
          <a:p>
            <a:pPr marL="0" indent="0" algn="r">
              <a:spcBef>
                <a:spcPts val="0"/>
              </a:spcBef>
              <a:buNone/>
            </a:pPr>
            <a:endParaRPr lang="en-US" sz="1884" dirty="0"/>
          </a:p>
          <a:p>
            <a:pPr marL="0" indent="0" algn="r">
              <a:buNone/>
            </a:pPr>
            <a:r>
              <a:rPr lang="en-US" sz="1884" b="1" u="sng" dirty="0"/>
              <a:t>ICS</a:t>
            </a:r>
            <a:r>
              <a:rPr lang="en-US" sz="1884" dirty="0"/>
              <a:t> (Industrial Control Systems)</a:t>
            </a:r>
            <a:endParaRPr lang="en-US" sz="1884" b="1" u="sng" dirty="0"/>
          </a:p>
          <a:p>
            <a:pPr marL="0" indent="0" algn="r">
              <a:buNone/>
            </a:pPr>
            <a:r>
              <a:rPr lang="en-US" sz="1884" b="1" u="sng" dirty="0"/>
              <a:t>IAS</a:t>
            </a:r>
            <a:r>
              <a:rPr lang="en-US" sz="1884" dirty="0"/>
              <a:t> (Industrial Automation Systems)</a:t>
            </a:r>
          </a:p>
          <a:p>
            <a:pPr marL="0" indent="0" algn="r">
              <a:buNone/>
            </a:pPr>
            <a:r>
              <a:rPr lang="en-US" sz="1884" b="1" u="sng" dirty="0"/>
              <a:t>IIoT </a:t>
            </a:r>
            <a:r>
              <a:rPr lang="en-US" sz="1884" dirty="0"/>
              <a:t>(Industrial Internet of Things)</a:t>
            </a:r>
          </a:p>
          <a:p>
            <a:endParaRPr lang="en-US" sz="2073" dirty="0"/>
          </a:p>
        </p:txBody>
      </p:sp>
      <p:sp>
        <p:nvSpPr>
          <p:cNvPr id="12" name="Oval 11">
            <a:extLst>
              <a:ext uri="{FF2B5EF4-FFF2-40B4-BE49-F238E27FC236}">
                <a16:creationId xmlns:a16="http://schemas.microsoft.com/office/drawing/2014/main" id="{5C16B0D6-84CB-4F04-BBC3-99092C237DC3}"/>
              </a:ext>
            </a:extLst>
          </p:cNvPr>
          <p:cNvSpPr/>
          <p:nvPr/>
        </p:nvSpPr>
        <p:spPr>
          <a:xfrm>
            <a:off x="7849012" y="2980028"/>
            <a:ext cx="1182881" cy="960928"/>
          </a:xfrm>
          <a:prstGeom prst="ellipse">
            <a:avLst/>
          </a:prstGeom>
          <a:solidFill>
            <a:schemeClr val="accent1"/>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sz="1370" b="1" dirty="0">
                <a:solidFill>
                  <a:schemeClr val="tx1">
                    <a:lumMod val="75000"/>
                    <a:lumOff val="25000"/>
                  </a:schemeClr>
                </a:solidFill>
              </a:rPr>
              <a:t>Business Systems</a:t>
            </a:r>
          </a:p>
        </p:txBody>
      </p:sp>
      <p:sp>
        <p:nvSpPr>
          <p:cNvPr id="13" name="Oval 12">
            <a:extLst>
              <a:ext uri="{FF2B5EF4-FFF2-40B4-BE49-F238E27FC236}">
                <a16:creationId xmlns:a16="http://schemas.microsoft.com/office/drawing/2014/main" id="{9B7B1342-0335-474B-B1A5-BDDFB12EE1EE}"/>
              </a:ext>
            </a:extLst>
          </p:cNvPr>
          <p:cNvSpPr/>
          <p:nvPr/>
        </p:nvSpPr>
        <p:spPr>
          <a:xfrm>
            <a:off x="9227980" y="3264292"/>
            <a:ext cx="950565" cy="934247"/>
          </a:xfrm>
          <a:prstGeom prst="ellipse">
            <a:avLst/>
          </a:prstGeom>
          <a:solidFill>
            <a:schemeClr val="accent1"/>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62" dirty="0">
                <a:solidFill>
                  <a:schemeClr val="tx1">
                    <a:lumMod val="75000"/>
                    <a:lumOff val="25000"/>
                  </a:schemeClr>
                </a:solidFill>
              </a:rPr>
              <a:t>IoT</a:t>
            </a:r>
          </a:p>
        </p:txBody>
      </p:sp>
      <p:pic>
        <p:nvPicPr>
          <p:cNvPr id="17" name="Graphic 16" descr="Cloud">
            <a:extLst>
              <a:ext uri="{FF2B5EF4-FFF2-40B4-BE49-F238E27FC236}">
                <a16:creationId xmlns:a16="http://schemas.microsoft.com/office/drawing/2014/main" id="{14D3D186-8E4A-41C6-9D1D-4635A3BC6DA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90666" y="1917602"/>
            <a:ext cx="1136173" cy="1136173"/>
          </a:xfrm>
          <a:prstGeom prst="rect">
            <a:avLst/>
          </a:prstGeom>
        </p:spPr>
      </p:pic>
      <p:cxnSp>
        <p:nvCxnSpPr>
          <p:cNvPr id="24" name="Straight Arrow Connector 23">
            <a:extLst>
              <a:ext uri="{FF2B5EF4-FFF2-40B4-BE49-F238E27FC236}">
                <a16:creationId xmlns:a16="http://schemas.microsoft.com/office/drawing/2014/main" id="{FB8822FE-F441-4E8F-A92E-7E286128D0B6}"/>
              </a:ext>
            </a:extLst>
          </p:cNvPr>
          <p:cNvCxnSpPr>
            <a:cxnSpLocks/>
          </p:cNvCxnSpPr>
          <p:nvPr/>
        </p:nvCxnSpPr>
        <p:spPr>
          <a:xfrm>
            <a:off x="8444266" y="2666125"/>
            <a:ext cx="9903" cy="517648"/>
          </a:xfrm>
          <a:prstGeom prst="straightConnector1">
            <a:avLst/>
          </a:prstGeom>
          <a:ln w="3810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9A951DFB-A194-47EB-8A01-D3C83D1410A9}"/>
              </a:ext>
            </a:extLst>
          </p:cNvPr>
          <p:cNvCxnSpPr>
            <a:cxnSpLocks/>
            <a:endCxn id="13" idx="0"/>
          </p:cNvCxnSpPr>
          <p:nvPr/>
        </p:nvCxnSpPr>
        <p:spPr>
          <a:xfrm>
            <a:off x="8901818" y="2686541"/>
            <a:ext cx="801445" cy="577751"/>
          </a:xfrm>
          <a:prstGeom prst="straightConnector1">
            <a:avLst/>
          </a:prstGeom>
          <a:ln w="3810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19" name="Picture 18" descr="A picture containing clock&#10;&#10;Description automatically generated">
            <a:extLst>
              <a:ext uri="{FF2B5EF4-FFF2-40B4-BE49-F238E27FC236}">
                <a16:creationId xmlns:a16="http://schemas.microsoft.com/office/drawing/2014/main" id="{5207958F-711E-4E73-8DE9-38A396AA1E7C}"/>
              </a:ext>
            </a:extLst>
          </p:cNvPr>
          <p:cNvPicPr>
            <a:picLocks noChangeAspect="1"/>
          </p:cNvPicPr>
          <p:nvPr/>
        </p:nvPicPr>
        <p:blipFill>
          <a:blip r:embed="rId6" cstate="print">
            <a:duotone>
              <a:schemeClr val="accent2">
                <a:shade val="45000"/>
                <a:satMod val="135000"/>
              </a:schemeClr>
              <a:prstClr val="white"/>
            </a:duotone>
            <a:extLst>
              <a:ext uri="{BEBA8EAE-BF5A-486C-A8C5-ECC9F3942E4B}">
                <a14:imgProps xmlns:a14="http://schemas.microsoft.com/office/drawing/2010/main">
                  <a14:imgLayer r:embed="rId7">
                    <a14:imgEffect>
                      <a14:saturation sat="200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9576256" y="3826755"/>
            <a:ext cx="246575" cy="258421"/>
          </a:xfrm>
          <a:prstGeom prst="rect">
            <a:avLst/>
          </a:prstGeom>
        </p:spPr>
      </p:pic>
      <p:sp>
        <p:nvSpPr>
          <p:cNvPr id="20" name="Rectangle: Rounded Corners 19">
            <a:extLst>
              <a:ext uri="{FF2B5EF4-FFF2-40B4-BE49-F238E27FC236}">
                <a16:creationId xmlns:a16="http://schemas.microsoft.com/office/drawing/2014/main" id="{83E1F6F9-C37E-4757-AAF0-94BDE8EB7EF8}"/>
              </a:ext>
            </a:extLst>
          </p:cNvPr>
          <p:cNvSpPr/>
          <p:nvPr/>
        </p:nvSpPr>
        <p:spPr>
          <a:xfrm>
            <a:off x="6193972" y="1396573"/>
            <a:ext cx="4339186" cy="4972817"/>
          </a:xfrm>
          <a:prstGeom prst="roundRect">
            <a:avLst>
              <a:gd name="adj" fmla="val 8395"/>
            </a:avLst>
          </a:prstGeom>
          <a:no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62"/>
          </a:p>
        </p:txBody>
      </p:sp>
      <p:sp>
        <p:nvSpPr>
          <p:cNvPr id="22" name="TextBox 21">
            <a:extLst>
              <a:ext uri="{FF2B5EF4-FFF2-40B4-BE49-F238E27FC236}">
                <a16:creationId xmlns:a16="http://schemas.microsoft.com/office/drawing/2014/main" id="{95EAE3C5-3905-4358-ADC8-3325FED8484E}"/>
              </a:ext>
            </a:extLst>
          </p:cNvPr>
          <p:cNvSpPr txBox="1"/>
          <p:nvPr/>
        </p:nvSpPr>
        <p:spPr>
          <a:xfrm>
            <a:off x="6246865" y="1415078"/>
            <a:ext cx="4199528" cy="788549"/>
          </a:xfrm>
          <a:prstGeom prst="rect">
            <a:avLst/>
          </a:prstGeom>
          <a:noFill/>
        </p:spPr>
        <p:txBody>
          <a:bodyPr wrap="square" rtlCol="0">
            <a:spAutoFit/>
          </a:bodyPr>
          <a:lstStyle/>
          <a:p>
            <a:pPr algn="ctr"/>
            <a:r>
              <a:rPr lang="en-US" sz="2262" dirty="0"/>
              <a:t>Enterprise Control and</a:t>
            </a:r>
            <a:br>
              <a:rPr lang="en-US" sz="2262" dirty="0"/>
            </a:br>
            <a:r>
              <a:rPr lang="en-US" sz="2262" dirty="0"/>
              <a:t>Information Architecture</a:t>
            </a:r>
          </a:p>
        </p:txBody>
      </p:sp>
      <p:sp>
        <p:nvSpPr>
          <p:cNvPr id="6" name="Rectangle 5">
            <a:extLst>
              <a:ext uri="{FF2B5EF4-FFF2-40B4-BE49-F238E27FC236}">
                <a16:creationId xmlns:a16="http://schemas.microsoft.com/office/drawing/2014/main" id="{3DEAC898-2C1F-45F9-BD3E-E4CCF1832B2C}"/>
              </a:ext>
            </a:extLst>
          </p:cNvPr>
          <p:cNvSpPr/>
          <p:nvPr/>
        </p:nvSpPr>
        <p:spPr>
          <a:xfrm>
            <a:off x="9044884" y="2435940"/>
            <a:ext cx="760214" cy="619529"/>
          </a:xfrm>
          <a:prstGeom prst="rect">
            <a:avLst/>
          </a:prstGeom>
        </p:spPr>
        <p:txBody>
          <a:bodyPr wrap="square">
            <a:spAutoFit/>
          </a:bodyPr>
          <a:lstStyle/>
          <a:p>
            <a:pPr algn="ctr"/>
            <a:r>
              <a:rPr lang="en-US" sz="1713" dirty="0">
                <a:solidFill>
                  <a:schemeClr val="tx1">
                    <a:lumMod val="75000"/>
                    <a:lumOff val="25000"/>
                  </a:schemeClr>
                </a:solidFill>
              </a:rPr>
              <a:t>Cloud</a:t>
            </a:r>
          </a:p>
        </p:txBody>
      </p:sp>
      <p:sp>
        <p:nvSpPr>
          <p:cNvPr id="31" name="TextBox 30">
            <a:extLst>
              <a:ext uri="{FF2B5EF4-FFF2-40B4-BE49-F238E27FC236}">
                <a16:creationId xmlns:a16="http://schemas.microsoft.com/office/drawing/2014/main" id="{BF8C8262-8CB1-4F2A-82F2-59A41837D3BF}"/>
              </a:ext>
            </a:extLst>
          </p:cNvPr>
          <p:cNvSpPr txBox="1"/>
          <p:nvPr/>
        </p:nvSpPr>
        <p:spPr>
          <a:xfrm>
            <a:off x="6633066" y="2270952"/>
            <a:ext cx="425116" cy="440442"/>
          </a:xfrm>
          <a:prstGeom prst="rect">
            <a:avLst/>
          </a:prstGeom>
          <a:noFill/>
        </p:spPr>
        <p:txBody>
          <a:bodyPr wrap="none" rtlCol="0">
            <a:spAutoFit/>
          </a:bodyPr>
          <a:lstStyle/>
          <a:p>
            <a:r>
              <a:rPr lang="en-US" sz="2262" dirty="0"/>
              <a:t>IT</a:t>
            </a:r>
          </a:p>
        </p:txBody>
      </p:sp>
      <p:cxnSp>
        <p:nvCxnSpPr>
          <p:cNvPr id="25" name="Straight Arrow Connector 24">
            <a:extLst>
              <a:ext uri="{FF2B5EF4-FFF2-40B4-BE49-F238E27FC236}">
                <a16:creationId xmlns:a16="http://schemas.microsoft.com/office/drawing/2014/main" id="{5FF51DB1-23F8-4210-B2E8-7CBB59BB0741}"/>
              </a:ext>
            </a:extLst>
          </p:cNvPr>
          <p:cNvCxnSpPr>
            <a:cxnSpLocks/>
            <a:stCxn id="12" idx="4"/>
          </p:cNvCxnSpPr>
          <p:nvPr/>
        </p:nvCxnSpPr>
        <p:spPr>
          <a:xfrm>
            <a:off x="8440452" y="3940957"/>
            <a:ext cx="3814" cy="412624"/>
          </a:xfrm>
          <a:prstGeom prst="straightConnector1">
            <a:avLst/>
          </a:prstGeom>
          <a:ln w="3810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Rectangle: Rounded Corners 37">
            <a:extLst>
              <a:ext uri="{FF2B5EF4-FFF2-40B4-BE49-F238E27FC236}">
                <a16:creationId xmlns:a16="http://schemas.microsoft.com/office/drawing/2014/main" id="{05611C21-C02E-4200-A181-A4ED49464FF0}"/>
              </a:ext>
            </a:extLst>
          </p:cNvPr>
          <p:cNvSpPr/>
          <p:nvPr/>
        </p:nvSpPr>
        <p:spPr>
          <a:xfrm>
            <a:off x="6382868" y="4567756"/>
            <a:ext cx="3977760" cy="1729721"/>
          </a:xfrm>
          <a:prstGeom prst="roundRect">
            <a:avLst/>
          </a:prstGeom>
          <a:solidFill>
            <a:srgbClr val="FFFF00">
              <a:alpha val="25000"/>
            </a:srgbClr>
          </a:solid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62"/>
          </a:p>
        </p:txBody>
      </p:sp>
      <p:sp>
        <p:nvSpPr>
          <p:cNvPr id="43" name="Oval 42">
            <a:extLst>
              <a:ext uri="{FF2B5EF4-FFF2-40B4-BE49-F238E27FC236}">
                <a16:creationId xmlns:a16="http://schemas.microsoft.com/office/drawing/2014/main" id="{A985B683-AF75-4237-8CC4-94595AD4E507}"/>
              </a:ext>
            </a:extLst>
          </p:cNvPr>
          <p:cNvSpPr/>
          <p:nvPr/>
        </p:nvSpPr>
        <p:spPr>
          <a:xfrm>
            <a:off x="6701126" y="5111066"/>
            <a:ext cx="1033684" cy="939712"/>
          </a:xfrm>
          <a:prstGeom prst="ellipse">
            <a:avLst/>
          </a:prstGeom>
          <a:solidFill>
            <a:srgbClr val="FDB1E2"/>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62" dirty="0">
                <a:solidFill>
                  <a:schemeClr val="tx1">
                    <a:lumMod val="75000"/>
                    <a:lumOff val="25000"/>
                  </a:schemeClr>
                </a:solidFill>
              </a:rPr>
              <a:t>ICS</a:t>
            </a:r>
          </a:p>
          <a:p>
            <a:pPr algn="ctr"/>
            <a:r>
              <a:rPr lang="en-US" sz="942" dirty="0">
                <a:solidFill>
                  <a:schemeClr val="tx1">
                    <a:lumMod val="75000"/>
                    <a:lumOff val="25000"/>
                  </a:schemeClr>
                </a:solidFill>
              </a:rPr>
              <a:t>DCS, PLC &amp; </a:t>
            </a:r>
          </a:p>
          <a:p>
            <a:pPr algn="ctr"/>
            <a:r>
              <a:rPr lang="en-US" sz="942" dirty="0">
                <a:solidFill>
                  <a:schemeClr val="tx1">
                    <a:lumMod val="75000"/>
                    <a:lumOff val="25000"/>
                  </a:schemeClr>
                </a:solidFill>
              </a:rPr>
              <a:t>SCADA</a:t>
            </a:r>
          </a:p>
        </p:txBody>
      </p:sp>
      <p:sp>
        <p:nvSpPr>
          <p:cNvPr id="44" name="Oval 43">
            <a:extLst>
              <a:ext uri="{FF2B5EF4-FFF2-40B4-BE49-F238E27FC236}">
                <a16:creationId xmlns:a16="http://schemas.microsoft.com/office/drawing/2014/main" id="{E793489B-8A31-4766-AD8D-54F113F47C19}"/>
              </a:ext>
            </a:extLst>
          </p:cNvPr>
          <p:cNvSpPr/>
          <p:nvPr/>
        </p:nvSpPr>
        <p:spPr>
          <a:xfrm>
            <a:off x="9185276" y="5121051"/>
            <a:ext cx="993261" cy="896085"/>
          </a:xfrm>
          <a:prstGeom prst="ellipse">
            <a:avLst/>
          </a:prstGeom>
          <a:solidFill>
            <a:srgbClr val="FDB1E2"/>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62" dirty="0">
                <a:solidFill>
                  <a:schemeClr val="tx1">
                    <a:lumMod val="75000"/>
                    <a:lumOff val="25000"/>
                  </a:schemeClr>
                </a:solidFill>
              </a:rPr>
              <a:t>IIoT</a:t>
            </a:r>
          </a:p>
        </p:txBody>
      </p:sp>
      <p:cxnSp>
        <p:nvCxnSpPr>
          <p:cNvPr id="45" name="Straight Arrow Connector 44">
            <a:extLst>
              <a:ext uri="{FF2B5EF4-FFF2-40B4-BE49-F238E27FC236}">
                <a16:creationId xmlns:a16="http://schemas.microsoft.com/office/drawing/2014/main" id="{EE3BA5F4-4C7D-4381-9507-147C8465E329}"/>
              </a:ext>
            </a:extLst>
          </p:cNvPr>
          <p:cNvCxnSpPr>
            <a:cxnSpLocks/>
            <a:endCxn id="49" idx="0"/>
          </p:cNvCxnSpPr>
          <p:nvPr/>
        </p:nvCxnSpPr>
        <p:spPr>
          <a:xfrm flipH="1">
            <a:off x="8431962" y="4761850"/>
            <a:ext cx="12304" cy="375707"/>
          </a:xfrm>
          <a:prstGeom prst="straightConnector1">
            <a:avLst/>
          </a:prstGeom>
          <a:ln w="38100">
            <a:solidFill>
              <a:srgbClr val="FE9B03"/>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CFE14791-C5A9-4F49-9553-100825A27693}"/>
              </a:ext>
            </a:extLst>
          </p:cNvPr>
          <p:cNvCxnSpPr>
            <a:cxnSpLocks/>
            <a:endCxn id="44" idx="0"/>
          </p:cNvCxnSpPr>
          <p:nvPr/>
        </p:nvCxnSpPr>
        <p:spPr>
          <a:xfrm>
            <a:off x="9106002" y="4633863"/>
            <a:ext cx="575904" cy="487188"/>
          </a:xfrm>
          <a:prstGeom prst="straightConnector1">
            <a:avLst/>
          </a:prstGeom>
          <a:ln w="38100">
            <a:solidFill>
              <a:srgbClr val="FE9B03"/>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E6F7084C-A5E9-470E-9FA6-7719579B6D99}"/>
              </a:ext>
            </a:extLst>
          </p:cNvPr>
          <p:cNvSpPr txBox="1"/>
          <p:nvPr/>
        </p:nvSpPr>
        <p:spPr>
          <a:xfrm>
            <a:off x="6524477" y="4620879"/>
            <a:ext cx="704616" cy="440442"/>
          </a:xfrm>
          <a:prstGeom prst="rect">
            <a:avLst/>
          </a:prstGeom>
          <a:noFill/>
        </p:spPr>
        <p:txBody>
          <a:bodyPr wrap="none" rtlCol="0">
            <a:spAutoFit/>
          </a:bodyPr>
          <a:lstStyle/>
          <a:p>
            <a:r>
              <a:rPr lang="en-US" sz="2262" dirty="0"/>
              <a:t>ACS</a:t>
            </a:r>
          </a:p>
        </p:txBody>
      </p:sp>
      <p:pic>
        <p:nvPicPr>
          <p:cNvPr id="48" name="Picture 47" descr="A picture containing clock&#10;&#10;Description automatically generated">
            <a:extLst>
              <a:ext uri="{FF2B5EF4-FFF2-40B4-BE49-F238E27FC236}">
                <a16:creationId xmlns:a16="http://schemas.microsoft.com/office/drawing/2014/main" id="{6209A8BB-314A-4578-891E-E72357FCC9D7}"/>
              </a:ext>
            </a:extLst>
          </p:cNvPr>
          <p:cNvPicPr>
            <a:picLocks noChangeAspect="1"/>
          </p:cNvPicPr>
          <p:nvPr/>
        </p:nvPicPr>
        <p:blipFill>
          <a:blip r:embed="rId9" cstate="print">
            <a:duotone>
              <a:schemeClr val="accent2">
                <a:shade val="45000"/>
                <a:satMod val="135000"/>
              </a:schemeClr>
              <a:prstClr val="white"/>
            </a:duotone>
            <a:extLst>
              <a:ext uri="{BEBA8EAE-BF5A-486C-A8C5-ECC9F3942E4B}">
                <a14:imgProps xmlns:a14="http://schemas.microsoft.com/office/drawing/2010/main">
                  <a14:imgLayer r:embed="rId10">
                    <a14:imgEffect>
                      <a14:saturation sat="200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9585187" y="5778076"/>
            <a:ext cx="246575" cy="234928"/>
          </a:xfrm>
          <a:prstGeom prst="rect">
            <a:avLst/>
          </a:prstGeom>
        </p:spPr>
      </p:pic>
      <p:sp>
        <p:nvSpPr>
          <p:cNvPr id="49" name="Oval 48">
            <a:extLst>
              <a:ext uri="{FF2B5EF4-FFF2-40B4-BE49-F238E27FC236}">
                <a16:creationId xmlns:a16="http://schemas.microsoft.com/office/drawing/2014/main" id="{57CDDC9A-2196-4B85-AB0F-072E41368040}"/>
              </a:ext>
            </a:extLst>
          </p:cNvPr>
          <p:cNvSpPr/>
          <p:nvPr/>
        </p:nvSpPr>
        <p:spPr>
          <a:xfrm>
            <a:off x="7962106" y="5137557"/>
            <a:ext cx="939712" cy="896086"/>
          </a:xfrm>
          <a:prstGeom prst="ellipse">
            <a:avLst/>
          </a:prstGeom>
          <a:solidFill>
            <a:srgbClr val="FDB1E2"/>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62" dirty="0">
                <a:solidFill>
                  <a:schemeClr val="tx1">
                    <a:lumMod val="75000"/>
                    <a:lumOff val="25000"/>
                  </a:schemeClr>
                </a:solidFill>
              </a:rPr>
              <a:t>IAS</a:t>
            </a:r>
          </a:p>
          <a:p>
            <a:pPr algn="ctr"/>
            <a:r>
              <a:rPr lang="en-US" sz="989" dirty="0">
                <a:solidFill>
                  <a:schemeClr val="tx1">
                    <a:lumMod val="75000"/>
                    <a:lumOff val="25000"/>
                  </a:schemeClr>
                </a:solidFill>
              </a:rPr>
              <a:t>Robotics &amp; Discrete</a:t>
            </a:r>
          </a:p>
        </p:txBody>
      </p:sp>
      <p:cxnSp>
        <p:nvCxnSpPr>
          <p:cNvPr id="50" name="Straight Arrow Connector 49">
            <a:extLst>
              <a:ext uri="{FF2B5EF4-FFF2-40B4-BE49-F238E27FC236}">
                <a16:creationId xmlns:a16="http://schemas.microsoft.com/office/drawing/2014/main" id="{B2E6ABD2-AA5D-4CE6-8F01-4D6FBC774F9C}"/>
              </a:ext>
            </a:extLst>
          </p:cNvPr>
          <p:cNvCxnSpPr>
            <a:cxnSpLocks/>
            <a:endCxn id="43" idx="0"/>
          </p:cNvCxnSpPr>
          <p:nvPr/>
        </p:nvCxnSpPr>
        <p:spPr>
          <a:xfrm flipH="1">
            <a:off x="7217968" y="4633863"/>
            <a:ext cx="582491" cy="477203"/>
          </a:xfrm>
          <a:prstGeom prst="straightConnector1">
            <a:avLst/>
          </a:prstGeom>
          <a:ln w="38100">
            <a:solidFill>
              <a:srgbClr val="FE9B03"/>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1" name="Rectangle 52">
            <a:extLst>
              <a:ext uri="{FF2B5EF4-FFF2-40B4-BE49-F238E27FC236}">
                <a16:creationId xmlns:a16="http://schemas.microsoft.com/office/drawing/2014/main" id="{BCD328DA-4FDA-4C9B-800D-8C465F17D68E}"/>
              </a:ext>
            </a:extLst>
          </p:cNvPr>
          <p:cNvSpPr>
            <a:spLocks noChangeArrowheads="1"/>
          </p:cNvSpPr>
          <p:nvPr/>
        </p:nvSpPr>
        <p:spPr bwMode="auto">
          <a:xfrm>
            <a:off x="7832569" y="4353581"/>
            <a:ext cx="1243201" cy="408339"/>
          </a:xfrm>
          <a:prstGeom prst="roundRect">
            <a:avLst/>
          </a:prstGeom>
          <a:solidFill>
            <a:srgbClr val="92D050"/>
          </a:solidFill>
          <a:ln w="25400">
            <a:solidFill>
              <a:schemeClr val="tx1">
                <a:lumMod val="65000"/>
                <a:lumOff val="35000"/>
              </a:schemeClr>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199" b="1" dirty="0">
                <a:solidFill>
                  <a:schemeClr val="tx1">
                    <a:lumMod val="65000"/>
                    <a:lumOff val="35000"/>
                  </a:schemeClr>
                </a:solidFill>
                <a:latin typeface="Arial" panose="020B0604020202020204" pitchFamily="34" charset="0"/>
              </a:rPr>
              <a:t> PLANT</a:t>
            </a:r>
          </a:p>
          <a:p>
            <a:pPr algn="ctr" eaLnBrk="1" hangingPunct="1">
              <a:spcBef>
                <a:spcPct val="0"/>
              </a:spcBef>
              <a:buFontTx/>
              <a:buNone/>
            </a:pPr>
            <a:r>
              <a:rPr lang="en-US" altLang="en-US" sz="1199" b="1" dirty="0">
                <a:solidFill>
                  <a:schemeClr val="tx1">
                    <a:lumMod val="65000"/>
                    <a:lumOff val="35000"/>
                  </a:schemeClr>
                </a:solidFill>
                <a:latin typeface="Arial" panose="020B0604020202020204" pitchFamily="34" charset="0"/>
              </a:rPr>
              <a:t>FIREWALL(S) </a:t>
            </a:r>
            <a:endParaRPr lang="en-US" altLang="en-US" sz="1199" dirty="0">
              <a:solidFill>
                <a:schemeClr val="tx1">
                  <a:lumMod val="65000"/>
                  <a:lumOff val="35000"/>
                </a:schemeClr>
              </a:solidFill>
            </a:endParaRPr>
          </a:p>
        </p:txBody>
      </p:sp>
      <mc:AlternateContent xmlns:mc="http://schemas.openxmlformats.org/markup-compatibility/2006" xmlns:p14="http://schemas.microsoft.com/office/powerpoint/2010/main">
        <mc:Choice Requires="p14">
          <p:contentPart p14:bwMode="auto" r:id="rId11">
            <p14:nvContentPartPr>
              <p14:cNvPr id="3" name="Ink 2">
                <a:extLst>
                  <a:ext uri="{FF2B5EF4-FFF2-40B4-BE49-F238E27FC236}">
                    <a16:creationId xmlns:a16="http://schemas.microsoft.com/office/drawing/2014/main" id="{A63E9D47-60C7-460D-8F98-04411AAEB6FC}"/>
                  </a:ext>
                </a:extLst>
              </p14:cNvPr>
              <p14:cNvContentPartPr/>
              <p14:nvPr/>
            </p14:nvContentPartPr>
            <p14:xfrm>
              <a:off x="13903600" y="5384899"/>
              <a:ext cx="11099" cy="308"/>
            </p14:xfrm>
          </p:contentPart>
        </mc:Choice>
        <mc:Fallback xmlns="">
          <p:pic>
            <p:nvPicPr>
              <p:cNvPr id="3" name="Ink 2">
                <a:extLst>
                  <a:ext uri="{FF2B5EF4-FFF2-40B4-BE49-F238E27FC236}">
                    <a16:creationId xmlns:a16="http://schemas.microsoft.com/office/drawing/2014/main" id="{A63E9D47-60C7-460D-8F98-04411AAEB6FC}"/>
                  </a:ext>
                </a:extLst>
              </p:cNvPr>
              <p:cNvPicPr/>
              <p:nvPr/>
            </p:nvPicPr>
            <p:blipFill>
              <a:blip r:embed="rId12"/>
              <a:stretch>
                <a:fillRect/>
              </a:stretch>
            </p:blipFill>
            <p:spPr>
              <a:xfrm>
                <a:off x="13894929" y="5377199"/>
                <a:ext cx="28094" cy="154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4" name="Ink 3">
                <a:extLst>
                  <a:ext uri="{FF2B5EF4-FFF2-40B4-BE49-F238E27FC236}">
                    <a16:creationId xmlns:a16="http://schemas.microsoft.com/office/drawing/2014/main" id="{FADF5761-FF8D-4E0E-AC3E-9C90DC5AF8F8}"/>
                  </a:ext>
                </a:extLst>
              </p14:cNvPr>
              <p14:cNvContentPartPr/>
              <p14:nvPr/>
            </p14:nvContentPartPr>
            <p14:xfrm>
              <a:off x="12880973" y="5532596"/>
              <a:ext cx="308" cy="8016"/>
            </p14:xfrm>
          </p:contentPart>
        </mc:Choice>
        <mc:Fallback xmlns="">
          <p:pic>
            <p:nvPicPr>
              <p:cNvPr id="4" name="Ink 3">
                <a:extLst>
                  <a:ext uri="{FF2B5EF4-FFF2-40B4-BE49-F238E27FC236}">
                    <a16:creationId xmlns:a16="http://schemas.microsoft.com/office/drawing/2014/main" id="{FADF5761-FF8D-4E0E-AC3E-9C90DC5AF8F8}"/>
                  </a:ext>
                </a:extLst>
              </p:cNvPr>
              <p:cNvPicPr/>
              <p:nvPr/>
            </p:nvPicPr>
            <p:blipFill>
              <a:blip r:embed="rId14"/>
              <a:stretch>
                <a:fillRect/>
              </a:stretch>
            </p:blipFill>
            <p:spPr>
              <a:xfrm>
                <a:off x="12873273" y="5523487"/>
                <a:ext cx="15400" cy="2587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5" name="Ink 4">
                <a:extLst>
                  <a:ext uri="{FF2B5EF4-FFF2-40B4-BE49-F238E27FC236}">
                    <a16:creationId xmlns:a16="http://schemas.microsoft.com/office/drawing/2014/main" id="{26E70E3D-8964-476A-BC8D-59892D2A7874}"/>
                  </a:ext>
                </a:extLst>
              </p14:cNvPr>
              <p14:cNvContentPartPr/>
              <p14:nvPr/>
            </p14:nvContentPartPr>
            <p14:xfrm>
              <a:off x="7196869" y="5293352"/>
              <a:ext cx="6166" cy="4316"/>
            </p14:xfrm>
          </p:contentPart>
        </mc:Choice>
        <mc:Fallback xmlns="">
          <p:pic>
            <p:nvPicPr>
              <p:cNvPr id="5" name="Ink 4">
                <a:extLst>
                  <a:ext uri="{FF2B5EF4-FFF2-40B4-BE49-F238E27FC236}">
                    <a16:creationId xmlns:a16="http://schemas.microsoft.com/office/drawing/2014/main" id="{26E70E3D-8964-476A-BC8D-59892D2A7874}"/>
                  </a:ext>
                </a:extLst>
              </p:cNvPr>
              <p:cNvPicPr/>
              <p:nvPr/>
            </p:nvPicPr>
            <p:blipFill>
              <a:blip r:embed="rId16"/>
              <a:stretch>
                <a:fillRect/>
              </a:stretch>
            </p:blipFill>
            <p:spPr>
              <a:xfrm>
                <a:off x="7187801" y="5284360"/>
                <a:ext cx="23939" cy="2194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0" name="Ink 29">
                <a:extLst>
                  <a:ext uri="{FF2B5EF4-FFF2-40B4-BE49-F238E27FC236}">
                    <a16:creationId xmlns:a16="http://schemas.microsoft.com/office/drawing/2014/main" id="{608C0957-3E01-46D4-9DFA-13FD85C6E117}"/>
                  </a:ext>
                </a:extLst>
              </p14:cNvPr>
              <p14:cNvContentPartPr/>
              <p14:nvPr/>
            </p14:nvContentPartPr>
            <p14:xfrm>
              <a:off x="5259483" y="6097384"/>
              <a:ext cx="7399" cy="8016"/>
            </p14:xfrm>
          </p:contentPart>
        </mc:Choice>
        <mc:Fallback xmlns="">
          <p:pic>
            <p:nvPicPr>
              <p:cNvPr id="30" name="Ink 29">
                <a:extLst>
                  <a:ext uri="{FF2B5EF4-FFF2-40B4-BE49-F238E27FC236}">
                    <a16:creationId xmlns:a16="http://schemas.microsoft.com/office/drawing/2014/main" id="{608C0957-3E01-46D4-9DFA-13FD85C6E117}"/>
                  </a:ext>
                </a:extLst>
              </p:cNvPr>
              <p:cNvPicPr/>
              <p:nvPr/>
            </p:nvPicPr>
            <p:blipFill>
              <a:blip r:embed="rId18"/>
              <a:stretch>
                <a:fillRect/>
              </a:stretch>
            </p:blipFill>
            <p:spPr>
              <a:xfrm>
                <a:off x="5250234" y="6088275"/>
                <a:ext cx="25527" cy="2587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41" name="Ink 40">
                <a:extLst>
                  <a:ext uri="{FF2B5EF4-FFF2-40B4-BE49-F238E27FC236}">
                    <a16:creationId xmlns:a16="http://schemas.microsoft.com/office/drawing/2014/main" id="{EE92496E-A24F-41C4-8016-358CEFB6B26A}"/>
                  </a:ext>
                </a:extLst>
              </p14:cNvPr>
              <p14:cNvContentPartPr/>
              <p14:nvPr/>
            </p14:nvContentPartPr>
            <p14:xfrm>
              <a:off x="13130906" y="4633863"/>
              <a:ext cx="308" cy="308"/>
            </p14:xfrm>
          </p:contentPart>
        </mc:Choice>
        <mc:Fallback xmlns="">
          <p:pic>
            <p:nvPicPr>
              <p:cNvPr id="41" name="Ink 40">
                <a:extLst>
                  <a:ext uri="{FF2B5EF4-FFF2-40B4-BE49-F238E27FC236}">
                    <a16:creationId xmlns:a16="http://schemas.microsoft.com/office/drawing/2014/main" id="{EE92496E-A24F-41C4-8016-358CEFB6B26A}"/>
                  </a:ext>
                </a:extLst>
              </p:cNvPr>
              <p:cNvPicPr/>
              <p:nvPr/>
            </p:nvPicPr>
            <p:blipFill>
              <a:blip r:embed="rId20"/>
              <a:stretch>
                <a:fillRect/>
              </a:stretch>
            </p:blipFill>
            <p:spPr>
              <a:xfrm>
                <a:off x="13123206" y="4626163"/>
                <a:ext cx="15400" cy="154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42" name="Ink 41">
                <a:extLst>
                  <a:ext uri="{FF2B5EF4-FFF2-40B4-BE49-F238E27FC236}">
                    <a16:creationId xmlns:a16="http://schemas.microsoft.com/office/drawing/2014/main" id="{1DA547C6-FBC8-4228-8B29-62237D276522}"/>
                  </a:ext>
                </a:extLst>
              </p14:cNvPr>
              <p14:cNvContentPartPr/>
              <p14:nvPr/>
            </p14:nvContentPartPr>
            <p14:xfrm>
              <a:off x="8204099" y="3352858"/>
              <a:ext cx="7399" cy="1541"/>
            </p14:xfrm>
          </p:contentPart>
        </mc:Choice>
        <mc:Fallback xmlns="">
          <p:pic>
            <p:nvPicPr>
              <p:cNvPr id="42" name="Ink 41">
                <a:extLst>
                  <a:ext uri="{FF2B5EF4-FFF2-40B4-BE49-F238E27FC236}">
                    <a16:creationId xmlns:a16="http://schemas.microsoft.com/office/drawing/2014/main" id="{1DA547C6-FBC8-4228-8B29-62237D276522}"/>
                  </a:ext>
                </a:extLst>
              </p:cNvPr>
              <p:cNvPicPr/>
              <p:nvPr/>
            </p:nvPicPr>
            <p:blipFill>
              <a:blip r:embed="rId22"/>
              <a:stretch>
                <a:fillRect/>
              </a:stretch>
            </p:blipFill>
            <p:spPr>
              <a:xfrm>
                <a:off x="8195291" y="3345153"/>
                <a:ext cx="24663" cy="16643"/>
              </a:xfrm>
              <a:prstGeom prst="rect">
                <a:avLst/>
              </a:prstGeom>
            </p:spPr>
          </p:pic>
        </mc:Fallback>
      </mc:AlternateContent>
      <p:sp>
        <p:nvSpPr>
          <p:cNvPr id="33" name="Oval 32">
            <a:extLst>
              <a:ext uri="{FF2B5EF4-FFF2-40B4-BE49-F238E27FC236}">
                <a16:creationId xmlns:a16="http://schemas.microsoft.com/office/drawing/2014/main" id="{DC156128-65A7-416A-ACF8-3555DB49FB5F}"/>
              </a:ext>
            </a:extLst>
          </p:cNvPr>
          <p:cNvSpPr/>
          <p:nvPr/>
        </p:nvSpPr>
        <p:spPr>
          <a:xfrm>
            <a:off x="6742225" y="3269995"/>
            <a:ext cx="950565" cy="934247"/>
          </a:xfrm>
          <a:prstGeom prst="ellipse">
            <a:avLst/>
          </a:prstGeom>
          <a:solidFill>
            <a:schemeClr val="accent1"/>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765" dirty="0">
                <a:solidFill>
                  <a:schemeClr val="tx1">
                    <a:lumMod val="75000"/>
                    <a:lumOff val="25000"/>
                  </a:schemeClr>
                </a:solidFill>
              </a:rPr>
              <a:t>Tech</a:t>
            </a:r>
            <a:br>
              <a:rPr lang="en-US" sz="1765" dirty="0">
                <a:solidFill>
                  <a:schemeClr val="tx1">
                    <a:lumMod val="75000"/>
                    <a:lumOff val="25000"/>
                  </a:schemeClr>
                </a:solidFill>
              </a:rPr>
            </a:br>
            <a:r>
              <a:rPr lang="en-US" sz="1765" dirty="0">
                <a:solidFill>
                  <a:schemeClr val="tx1">
                    <a:lumMod val="75000"/>
                    <a:lumOff val="25000"/>
                  </a:schemeClr>
                </a:solidFill>
              </a:rPr>
              <a:t>Sys</a:t>
            </a:r>
          </a:p>
        </p:txBody>
      </p:sp>
      <p:cxnSp>
        <p:nvCxnSpPr>
          <p:cNvPr id="34" name="Straight Arrow Connector 33">
            <a:extLst>
              <a:ext uri="{FF2B5EF4-FFF2-40B4-BE49-F238E27FC236}">
                <a16:creationId xmlns:a16="http://schemas.microsoft.com/office/drawing/2014/main" id="{129BD7B4-8233-4CDC-B6FD-33D4E7B29B5B}"/>
              </a:ext>
            </a:extLst>
          </p:cNvPr>
          <p:cNvCxnSpPr>
            <a:cxnSpLocks/>
            <a:endCxn id="33" idx="0"/>
          </p:cNvCxnSpPr>
          <p:nvPr/>
        </p:nvCxnSpPr>
        <p:spPr>
          <a:xfrm flipH="1">
            <a:off x="7217508" y="2669592"/>
            <a:ext cx="773776" cy="600403"/>
          </a:xfrm>
          <a:prstGeom prst="straightConnector1">
            <a:avLst/>
          </a:prstGeom>
          <a:ln w="3810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9721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5"/>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7">
                                            <p:txEl>
                                              <p:pRg st="7" end="7"/>
                                            </p:txEl>
                                          </p:spTgt>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4"/>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8"/>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6"/>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3"/>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7" grpId="0" uiExpand="1" build="p"/>
      <p:bldP spid="12" grpId="0" animBg="1"/>
      <p:bldP spid="13" grpId="0" animBg="1"/>
      <p:bldP spid="20" grpId="0" animBg="1"/>
      <p:bldP spid="22" grpId="0"/>
      <p:bldP spid="6" grpId="0"/>
      <p:bldP spid="31" grpId="0"/>
      <p:bldP spid="43" grpId="0" animBg="1"/>
      <p:bldP spid="44" grpId="0" animBg="1"/>
      <p:bldP spid="49"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Oval 259">
            <a:extLst>
              <a:ext uri="{FF2B5EF4-FFF2-40B4-BE49-F238E27FC236}">
                <a16:creationId xmlns:a16="http://schemas.microsoft.com/office/drawing/2014/main" id="{A4E320CB-1BB6-4A6A-BA11-BA78201C0A05}"/>
              </a:ext>
            </a:extLst>
          </p:cNvPr>
          <p:cNvSpPr/>
          <p:nvPr/>
        </p:nvSpPr>
        <p:spPr>
          <a:xfrm>
            <a:off x="2694317" y="2201330"/>
            <a:ext cx="7919247" cy="1544386"/>
          </a:xfrm>
          <a:prstGeom prst="ellipse">
            <a:avLst/>
          </a:prstGeom>
          <a:solidFill>
            <a:srgbClr val="EAF0FA"/>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a:p>
        </p:txBody>
      </p:sp>
      <p:sp>
        <p:nvSpPr>
          <p:cNvPr id="252" name="Cloud 251">
            <a:extLst>
              <a:ext uri="{FF2B5EF4-FFF2-40B4-BE49-F238E27FC236}">
                <a16:creationId xmlns:a16="http://schemas.microsoft.com/office/drawing/2014/main" id="{DA6E48CA-B9DB-4D70-A2B8-5E7B09EA8549}"/>
              </a:ext>
            </a:extLst>
          </p:cNvPr>
          <p:cNvSpPr/>
          <p:nvPr/>
        </p:nvSpPr>
        <p:spPr>
          <a:xfrm>
            <a:off x="7977917" y="1272783"/>
            <a:ext cx="1657076" cy="569566"/>
          </a:xfrm>
          <a:prstGeom prst="cloud">
            <a:avLst/>
          </a:prstGeom>
          <a:solidFill>
            <a:schemeClr val="bg1"/>
          </a:solidFill>
          <a:ln w="3175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dirty="0"/>
          </a:p>
        </p:txBody>
      </p:sp>
      <p:sp>
        <p:nvSpPr>
          <p:cNvPr id="244" name="Oval 243">
            <a:extLst>
              <a:ext uri="{FF2B5EF4-FFF2-40B4-BE49-F238E27FC236}">
                <a16:creationId xmlns:a16="http://schemas.microsoft.com/office/drawing/2014/main" id="{475B5699-DF09-49E6-995C-679F53D57093}"/>
              </a:ext>
            </a:extLst>
          </p:cNvPr>
          <p:cNvSpPr/>
          <p:nvPr/>
        </p:nvSpPr>
        <p:spPr>
          <a:xfrm>
            <a:off x="2649224" y="3774281"/>
            <a:ext cx="7742189" cy="2560940"/>
          </a:xfrm>
          <a:prstGeom prst="ellipse">
            <a:avLst/>
          </a:prstGeom>
          <a:solidFill>
            <a:srgbClr val="FFFF99"/>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dirty="0"/>
          </a:p>
        </p:txBody>
      </p:sp>
      <p:sp>
        <p:nvSpPr>
          <p:cNvPr id="259" name="Oval 258">
            <a:extLst>
              <a:ext uri="{FF2B5EF4-FFF2-40B4-BE49-F238E27FC236}">
                <a16:creationId xmlns:a16="http://schemas.microsoft.com/office/drawing/2014/main" id="{9381BF38-8936-4E58-8A01-F54457FAF4E9}"/>
              </a:ext>
            </a:extLst>
          </p:cNvPr>
          <p:cNvSpPr/>
          <p:nvPr/>
        </p:nvSpPr>
        <p:spPr>
          <a:xfrm>
            <a:off x="3421617" y="4974278"/>
            <a:ext cx="6623350" cy="1251499"/>
          </a:xfrm>
          <a:prstGeom prst="ellipse">
            <a:avLst/>
          </a:prstGeom>
          <a:solidFill>
            <a:srgbClr val="FDB1E2"/>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a:p>
        </p:txBody>
      </p:sp>
      <p:sp>
        <p:nvSpPr>
          <p:cNvPr id="6148" name="Freeform 3">
            <a:extLst>
              <a:ext uri="{FF2B5EF4-FFF2-40B4-BE49-F238E27FC236}">
                <a16:creationId xmlns:a16="http://schemas.microsoft.com/office/drawing/2014/main" id="{7699F026-146D-475A-84B7-345DE794487C}"/>
              </a:ext>
            </a:extLst>
          </p:cNvPr>
          <p:cNvSpPr>
            <a:spLocks/>
          </p:cNvSpPr>
          <p:nvPr/>
        </p:nvSpPr>
        <p:spPr bwMode="auto">
          <a:xfrm flipH="1">
            <a:off x="7948300" y="2807181"/>
            <a:ext cx="444237" cy="582214"/>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149" name="Rectangle 4">
            <a:extLst>
              <a:ext uri="{FF2B5EF4-FFF2-40B4-BE49-F238E27FC236}">
                <a16:creationId xmlns:a16="http://schemas.microsoft.com/office/drawing/2014/main" id="{CD4EE83F-AA51-4E74-8187-5AA4FE853650}"/>
              </a:ext>
            </a:extLst>
          </p:cNvPr>
          <p:cNvSpPr>
            <a:spLocks noChangeArrowheads="1"/>
          </p:cNvSpPr>
          <p:nvPr/>
        </p:nvSpPr>
        <p:spPr bwMode="auto">
          <a:xfrm>
            <a:off x="7271026" y="5439940"/>
            <a:ext cx="477695"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NETWORKS</a:t>
            </a:r>
            <a:endParaRPr lang="en-US" altLang="en-US" sz="1696"/>
          </a:p>
        </p:txBody>
      </p:sp>
      <p:sp>
        <p:nvSpPr>
          <p:cNvPr id="6150" name="Line 5">
            <a:extLst>
              <a:ext uri="{FF2B5EF4-FFF2-40B4-BE49-F238E27FC236}">
                <a16:creationId xmlns:a16="http://schemas.microsoft.com/office/drawing/2014/main" id="{AC343230-D3D5-4A1D-9F99-86B278DA4BF8}"/>
              </a:ext>
            </a:extLst>
          </p:cNvPr>
          <p:cNvSpPr>
            <a:spLocks noChangeShapeType="1"/>
          </p:cNvSpPr>
          <p:nvPr/>
        </p:nvSpPr>
        <p:spPr bwMode="auto">
          <a:xfrm>
            <a:off x="7064607" y="4483039"/>
            <a:ext cx="3365" cy="19070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51" name="Line 6">
            <a:extLst>
              <a:ext uri="{FF2B5EF4-FFF2-40B4-BE49-F238E27FC236}">
                <a16:creationId xmlns:a16="http://schemas.microsoft.com/office/drawing/2014/main" id="{7D02145F-A57E-4088-A4D2-06A11E543046}"/>
              </a:ext>
            </a:extLst>
          </p:cNvPr>
          <p:cNvSpPr>
            <a:spLocks noChangeShapeType="1"/>
          </p:cNvSpPr>
          <p:nvPr/>
        </p:nvSpPr>
        <p:spPr bwMode="auto">
          <a:xfrm flipH="1">
            <a:off x="6262521" y="4484159"/>
            <a:ext cx="1121" cy="20416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52" name="Rectangle 7">
            <a:extLst>
              <a:ext uri="{FF2B5EF4-FFF2-40B4-BE49-F238E27FC236}">
                <a16:creationId xmlns:a16="http://schemas.microsoft.com/office/drawing/2014/main" id="{04E9338E-1276-43EA-90AB-396542813599}"/>
              </a:ext>
            </a:extLst>
          </p:cNvPr>
          <p:cNvSpPr>
            <a:spLocks noChangeArrowheads="1"/>
          </p:cNvSpPr>
          <p:nvPr/>
        </p:nvSpPr>
        <p:spPr bwMode="auto">
          <a:xfrm>
            <a:off x="6824062" y="4687199"/>
            <a:ext cx="471192" cy="290548"/>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53" name="Freeform 8">
            <a:extLst>
              <a:ext uri="{FF2B5EF4-FFF2-40B4-BE49-F238E27FC236}">
                <a16:creationId xmlns:a16="http://schemas.microsoft.com/office/drawing/2014/main" id="{3788C547-EF27-4302-B767-51F3594075CE}"/>
              </a:ext>
            </a:extLst>
          </p:cNvPr>
          <p:cNvSpPr>
            <a:spLocks/>
          </p:cNvSpPr>
          <p:nvPr/>
        </p:nvSpPr>
        <p:spPr bwMode="auto">
          <a:xfrm>
            <a:off x="5137340" y="4404510"/>
            <a:ext cx="2335605" cy="1650180"/>
          </a:xfrm>
          <a:custGeom>
            <a:avLst/>
            <a:gdLst>
              <a:gd name="T0" fmla="*/ 2147483646 w 4163"/>
              <a:gd name="T1" fmla="*/ 2147483646 h 2941"/>
              <a:gd name="T2" fmla="*/ 2147483646 w 4163"/>
              <a:gd name="T3" fmla="*/ 2147483646 h 2941"/>
              <a:gd name="T4" fmla="*/ 2147483646 w 4163"/>
              <a:gd name="T5" fmla="*/ 2147483646 h 2941"/>
              <a:gd name="T6" fmla="*/ 2147483646 w 4163"/>
              <a:gd name="T7" fmla="*/ 2147483646 h 2941"/>
              <a:gd name="T8" fmla="*/ 2147483646 w 4163"/>
              <a:gd name="T9" fmla="*/ 2147483646 h 2941"/>
              <a:gd name="T10" fmla="*/ 2147483646 w 4163"/>
              <a:gd name="T11" fmla="*/ 2147483646 h 2941"/>
              <a:gd name="T12" fmla="*/ 2147483646 w 4163"/>
              <a:gd name="T13" fmla="*/ 2147483646 h 2941"/>
              <a:gd name="T14" fmla="*/ 2147483646 w 4163"/>
              <a:gd name="T15" fmla="*/ 2147483646 h 2941"/>
              <a:gd name="T16" fmla="*/ 2147483646 w 4163"/>
              <a:gd name="T17" fmla="*/ 2147483646 h 2941"/>
              <a:gd name="T18" fmla="*/ 2147483646 w 4163"/>
              <a:gd name="T19" fmla="*/ 2147483646 h 2941"/>
              <a:gd name="T20" fmla="*/ 2147483646 w 4163"/>
              <a:gd name="T21" fmla="*/ 2147483646 h 2941"/>
              <a:gd name="T22" fmla="*/ 2147483646 w 4163"/>
              <a:gd name="T23" fmla="*/ 2147483646 h 2941"/>
              <a:gd name="T24" fmla="*/ 2147483646 w 4163"/>
              <a:gd name="T25" fmla="*/ 2147483646 h 2941"/>
              <a:gd name="T26" fmla="*/ 2147483646 w 4163"/>
              <a:gd name="T27" fmla="*/ 2147483646 h 2941"/>
              <a:gd name="T28" fmla="*/ 2147483646 w 4163"/>
              <a:gd name="T29" fmla="*/ 2147483646 h 2941"/>
              <a:gd name="T30" fmla="*/ 2147483646 w 4163"/>
              <a:gd name="T31" fmla="*/ 2147483646 h 2941"/>
              <a:gd name="T32" fmla="*/ 2147483646 w 4163"/>
              <a:gd name="T33" fmla="*/ 2147483646 h 2941"/>
              <a:gd name="T34" fmla="*/ 2147483646 w 4163"/>
              <a:gd name="T35" fmla="*/ 2147483646 h 2941"/>
              <a:gd name="T36" fmla="*/ 2147483646 w 4163"/>
              <a:gd name="T37" fmla="*/ 2147483646 h 2941"/>
              <a:gd name="T38" fmla="*/ 2147483646 w 4163"/>
              <a:gd name="T39" fmla="*/ 2147483646 h 2941"/>
              <a:gd name="T40" fmla="*/ 2147483646 w 4163"/>
              <a:gd name="T41" fmla="*/ 2147483646 h 2941"/>
              <a:gd name="T42" fmla="*/ 2147483646 w 4163"/>
              <a:gd name="T43" fmla="*/ 2147483646 h 2941"/>
              <a:gd name="T44" fmla="*/ 2147483646 w 4163"/>
              <a:gd name="T45" fmla="*/ 2147483646 h 2941"/>
              <a:gd name="T46" fmla="*/ 2147483646 w 4163"/>
              <a:gd name="T47" fmla="*/ 2147483646 h 2941"/>
              <a:gd name="T48" fmla="*/ 2147483646 w 4163"/>
              <a:gd name="T49" fmla="*/ 2147483646 h 2941"/>
              <a:gd name="T50" fmla="*/ 2147483646 w 4163"/>
              <a:gd name="T51" fmla="*/ 2147483646 h 2941"/>
              <a:gd name="T52" fmla="*/ 2147483646 w 4163"/>
              <a:gd name="T53" fmla="*/ 2147483646 h 2941"/>
              <a:gd name="T54" fmla="*/ 2147483646 w 4163"/>
              <a:gd name="T55" fmla="*/ 2147483646 h 2941"/>
              <a:gd name="T56" fmla="*/ 2147483646 w 4163"/>
              <a:gd name="T57" fmla="*/ 2147483646 h 2941"/>
              <a:gd name="T58" fmla="*/ 0 w 4163"/>
              <a:gd name="T59" fmla="*/ 2147483646 h 2941"/>
              <a:gd name="T60" fmla="*/ 0 w 4163"/>
              <a:gd name="T61" fmla="*/ 2147483646 h 2941"/>
              <a:gd name="T62" fmla="*/ 0 w 4163"/>
              <a:gd name="T63" fmla="*/ 2147483646 h 2941"/>
              <a:gd name="T64" fmla="*/ 0 w 4163"/>
              <a:gd name="T65" fmla="*/ 2147483646 h 2941"/>
              <a:gd name="T66" fmla="*/ 0 w 4163"/>
              <a:gd name="T67" fmla="*/ 2147483646 h 2941"/>
              <a:gd name="T68" fmla="*/ 0 w 4163"/>
              <a:gd name="T69" fmla="*/ 2147483646 h 2941"/>
              <a:gd name="T70" fmla="*/ 2147483646 w 4163"/>
              <a:gd name="T71" fmla="*/ 2147483646 h 2941"/>
              <a:gd name="T72" fmla="*/ 2147483646 w 4163"/>
              <a:gd name="T73" fmla="*/ 2147483646 h 2941"/>
              <a:gd name="T74" fmla="*/ 2147483646 w 4163"/>
              <a:gd name="T75" fmla="*/ 2147483646 h 2941"/>
              <a:gd name="T76" fmla="*/ 2147483646 w 4163"/>
              <a:gd name="T77" fmla="*/ 2147483646 h 2941"/>
              <a:gd name="T78" fmla="*/ 2147483646 w 4163"/>
              <a:gd name="T79" fmla="*/ 2147483646 h 2941"/>
              <a:gd name="T80" fmla="*/ 2147483646 w 4163"/>
              <a:gd name="T81" fmla="*/ 2147483646 h 2941"/>
              <a:gd name="T82" fmla="*/ 2147483646 w 4163"/>
              <a:gd name="T83" fmla="*/ 2147483646 h 2941"/>
              <a:gd name="T84" fmla="*/ 2147483646 w 4163"/>
              <a:gd name="T85" fmla="*/ 2147483646 h 2941"/>
              <a:gd name="T86" fmla="*/ 2147483646 w 4163"/>
              <a:gd name="T87" fmla="*/ 2147483646 h 2941"/>
              <a:gd name="T88" fmla="*/ 2147483646 w 4163"/>
              <a:gd name="T89" fmla="*/ 2147483646 h 2941"/>
              <a:gd name="T90" fmla="*/ 2147483646 w 4163"/>
              <a:gd name="T91" fmla="*/ 2147483646 h 2941"/>
              <a:gd name="T92" fmla="*/ 2147483646 w 4163"/>
              <a:gd name="T93" fmla="*/ 2147483646 h 2941"/>
              <a:gd name="T94" fmla="*/ 2147483646 w 4163"/>
              <a:gd name="T95" fmla="*/ 2147483646 h 2941"/>
              <a:gd name="T96" fmla="*/ 2147483646 w 4163"/>
              <a:gd name="T97" fmla="*/ 2147483646 h 2941"/>
              <a:gd name="T98" fmla="*/ 2147483646 w 4163"/>
              <a:gd name="T99" fmla="*/ 0 h 2941"/>
              <a:gd name="T100" fmla="*/ 2147483646 w 4163"/>
              <a:gd name="T101" fmla="*/ 0 h 2941"/>
              <a:gd name="T102" fmla="*/ 2147483646 w 4163"/>
              <a:gd name="T103" fmla="*/ 2147483646 h 2941"/>
              <a:gd name="T104" fmla="*/ 2147483646 w 4163"/>
              <a:gd name="T105" fmla="*/ 2147483646 h 2941"/>
              <a:gd name="T106" fmla="*/ 2147483646 w 4163"/>
              <a:gd name="T107" fmla="*/ 2147483646 h 2941"/>
              <a:gd name="T108" fmla="*/ 2147483646 w 4163"/>
              <a:gd name="T109" fmla="*/ 2147483646 h 2941"/>
              <a:gd name="T110" fmla="*/ 2147483646 w 4163"/>
              <a:gd name="T111" fmla="*/ 2147483646 h 2941"/>
              <a:gd name="T112" fmla="*/ 2147483646 w 4163"/>
              <a:gd name="T113" fmla="*/ 2147483646 h 294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4163" h="2941">
                <a:moveTo>
                  <a:pt x="4100" y="2618"/>
                </a:moveTo>
                <a:lnTo>
                  <a:pt x="4113" y="2631"/>
                </a:lnTo>
                <a:lnTo>
                  <a:pt x="4126" y="2642"/>
                </a:lnTo>
                <a:lnTo>
                  <a:pt x="4138" y="2662"/>
                </a:lnTo>
                <a:lnTo>
                  <a:pt x="4149" y="2681"/>
                </a:lnTo>
                <a:lnTo>
                  <a:pt x="4157" y="2703"/>
                </a:lnTo>
                <a:lnTo>
                  <a:pt x="4160" y="2728"/>
                </a:lnTo>
                <a:lnTo>
                  <a:pt x="4163" y="2744"/>
                </a:lnTo>
                <a:lnTo>
                  <a:pt x="4163" y="2768"/>
                </a:lnTo>
                <a:lnTo>
                  <a:pt x="4160" y="2790"/>
                </a:lnTo>
                <a:lnTo>
                  <a:pt x="4157" y="2809"/>
                </a:lnTo>
                <a:lnTo>
                  <a:pt x="4149" y="2832"/>
                </a:lnTo>
                <a:lnTo>
                  <a:pt x="4138" y="2851"/>
                </a:lnTo>
                <a:lnTo>
                  <a:pt x="4127" y="2865"/>
                </a:lnTo>
                <a:lnTo>
                  <a:pt x="4113" y="2882"/>
                </a:lnTo>
                <a:lnTo>
                  <a:pt x="4098" y="2899"/>
                </a:lnTo>
                <a:lnTo>
                  <a:pt x="4081" y="2912"/>
                </a:lnTo>
                <a:lnTo>
                  <a:pt x="4063" y="2920"/>
                </a:lnTo>
                <a:lnTo>
                  <a:pt x="4043" y="2931"/>
                </a:lnTo>
                <a:lnTo>
                  <a:pt x="4023" y="2937"/>
                </a:lnTo>
                <a:lnTo>
                  <a:pt x="4005" y="2940"/>
                </a:lnTo>
                <a:lnTo>
                  <a:pt x="3980" y="2941"/>
                </a:lnTo>
                <a:lnTo>
                  <a:pt x="169" y="2941"/>
                </a:lnTo>
                <a:lnTo>
                  <a:pt x="163" y="2941"/>
                </a:lnTo>
                <a:lnTo>
                  <a:pt x="156" y="2941"/>
                </a:lnTo>
                <a:lnTo>
                  <a:pt x="152" y="2940"/>
                </a:lnTo>
                <a:lnTo>
                  <a:pt x="145" y="2940"/>
                </a:lnTo>
                <a:lnTo>
                  <a:pt x="140" y="2938"/>
                </a:lnTo>
                <a:lnTo>
                  <a:pt x="134" y="2937"/>
                </a:lnTo>
                <a:lnTo>
                  <a:pt x="127" y="2932"/>
                </a:lnTo>
                <a:lnTo>
                  <a:pt x="120" y="2931"/>
                </a:lnTo>
                <a:lnTo>
                  <a:pt x="113" y="2930"/>
                </a:lnTo>
                <a:lnTo>
                  <a:pt x="106" y="2927"/>
                </a:lnTo>
                <a:lnTo>
                  <a:pt x="99" y="2921"/>
                </a:lnTo>
                <a:lnTo>
                  <a:pt x="94" y="2920"/>
                </a:lnTo>
                <a:lnTo>
                  <a:pt x="88" y="2918"/>
                </a:lnTo>
                <a:lnTo>
                  <a:pt x="82" y="2915"/>
                </a:lnTo>
                <a:lnTo>
                  <a:pt x="79" y="2910"/>
                </a:lnTo>
                <a:lnTo>
                  <a:pt x="74" y="2906"/>
                </a:lnTo>
                <a:lnTo>
                  <a:pt x="67" y="2899"/>
                </a:lnTo>
                <a:lnTo>
                  <a:pt x="63" y="2899"/>
                </a:lnTo>
                <a:lnTo>
                  <a:pt x="59" y="2895"/>
                </a:lnTo>
                <a:lnTo>
                  <a:pt x="52" y="2888"/>
                </a:lnTo>
                <a:lnTo>
                  <a:pt x="48" y="2882"/>
                </a:lnTo>
                <a:lnTo>
                  <a:pt x="43" y="2878"/>
                </a:lnTo>
                <a:lnTo>
                  <a:pt x="39" y="2873"/>
                </a:lnTo>
                <a:lnTo>
                  <a:pt x="33" y="2864"/>
                </a:lnTo>
                <a:lnTo>
                  <a:pt x="30" y="2861"/>
                </a:lnTo>
                <a:lnTo>
                  <a:pt x="27" y="2856"/>
                </a:lnTo>
                <a:lnTo>
                  <a:pt x="24" y="2851"/>
                </a:lnTo>
                <a:lnTo>
                  <a:pt x="20" y="2842"/>
                </a:lnTo>
                <a:lnTo>
                  <a:pt x="17" y="2839"/>
                </a:lnTo>
                <a:lnTo>
                  <a:pt x="14" y="2833"/>
                </a:lnTo>
                <a:lnTo>
                  <a:pt x="11" y="2825"/>
                </a:lnTo>
                <a:lnTo>
                  <a:pt x="9" y="2817"/>
                </a:lnTo>
                <a:lnTo>
                  <a:pt x="5" y="2811"/>
                </a:lnTo>
                <a:lnTo>
                  <a:pt x="4" y="2807"/>
                </a:lnTo>
                <a:lnTo>
                  <a:pt x="2" y="2799"/>
                </a:lnTo>
                <a:lnTo>
                  <a:pt x="1" y="2792"/>
                </a:lnTo>
                <a:lnTo>
                  <a:pt x="0" y="2789"/>
                </a:lnTo>
                <a:lnTo>
                  <a:pt x="0" y="2777"/>
                </a:lnTo>
                <a:lnTo>
                  <a:pt x="0" y="2771"/>
                </a:lnTo>
                <a:lnTo>
                  <a:pt x="0" y="2767"/>
                </a:lnTo>
                <a:lnTo>
                  <a:pt x="0" y="2760"/>
                </a:lnTo>
                <a:lnTo>
                  <a:pt x="0" y="2751"/>
                </a:lnTo>
                <a:lnTo>
                  <a:pt x="0" y="2744"/>
                </a:lnTo>
                <a:lnTo>
                  <a:pt x="0" y="2735"/>
                </a:lnTo>
                <a:lnTo>
                  <a:pt x="0" y="2731"/>
                </a:lnTo>
                <a:lnTo>
                  <a:pt x="0" y="2728"/>
                </a:lnTo>
                <a:lnTo>
                  <a:pt x="0" y="2719"/>
                </a:lnTo>
                <a:lnTo>
                  <a:pt x="1" y="2712"/>
                </a:lnTo>
                <a:lnTo>
                  <a:pt x="2" y="2703"/>
                </a:lnTo>
                <a:lnTo>
                  <a:pt x="4" y="2699"/>
                </a:lnTo>
                <a:lnTo>
                  <a:pt x="7" y="2690"/>
                </a:lnTo>
                <a:lnTo>
                  <a:pt x="9" y="2681"/>
                </a:lnTo>
                <a:lnTo>
                  <a:pt x="12" y="2678"/>
                </a:lnTo>
                <a:lnTo>
                  <a:pt x="14" y="2670"/>
                </a:lnTo>
                <a:lnTo>
                  <a:pt x="18" y="2665"/>
                </a:lnTo>
                <a:lnTo>
                  <a:pt x="21" y="2661"/>
                </a:lnTo>
                <a:lnTo>
                  <a:pt x="25" y="2652"/>
                </a:lnTo>
                <a:lnTo>
                  <a:pt x="29" y="2648"/>
                </a:lnTo>
                <a:lnTo>
                  <a:pt x="33" y="2641"/>
                </a:lnTo>
                <a:lnTo>
                  <a:pt x="37" y="2637"/>
                </a:lnTo>
                <a:lnTo>
                  <a:pt x="41" y="2632"/>
                </a:lnTo>
                <a:lnTo>
                  <a:pt x="45" y="2628"/>
                </a:lnTo>
                <a:lnTo>
                  <a:pt x="49" y="2621"/>
                </a:lnTo>
                <a:lnTo>
                  <a:pt x="54" y="2617"/>
                </a:lnTo>
                <a:lnTo>
                  <a:pt x="54" y="2613"/>
                </a:lnTo>
                <a:lnTo>
                  <a:pt x="1740" y="143"/>
                </a:lnTo>
                <a:lnTo>
                  <a:pt x="1742" y="135"/>
                </a:lnTo>
                <a:lnTo>
                  <a:pt x="1759" y="118"/>
                </a:lnTo>
                <a:lnTo>
                  <a:pt x="1776" y="94"/>
                </a:lnTo>
                <a:lnTo>
                  <a:pt x="1796" y="78"/>
                </a:lnTo>
                <a:lnTo>
                  <a:pt x="1814" y="59"/>
                </a:lnTo>
                <a:lnTo>
                  <a:pt x="1838" y="43"/>
                </a:lnTo>
                <a:lnTo>
                  <a:pt x="1860" y="32"/>
                </a:lnTo>
                <a:lnTo>
                  <a:pt x="1886" y="18"/>
                </a:lnTo>
                <a:lnTo>
                  <a:pt x="1911" y="14"/>
                </a:lnTo>
                <a:lnTo>
                  <a:pt x="1937" y="3"/>
                </a:lnTo>
                <a:lnTo>
                  <a:pt x="1963" y="0"/>
                </a:lnTo>
                <a:lnTo>
                  <a:pt x="1989" y="0"/>
                </a:lnTo>
                <a:lnTo>
                  <a:pt x="2016" y="0"/>
                </a:lnTo>
                <a:lnTo>
                  <a:pt x="2044" y="3"/>
                </a:lnTo>
                <a:lnTo>
                  <a:pt x="2068" y="15"/>
                </a:lnTo>
                <a:lnTo>
                  <a:pt x="2092" y="20"/>
                </a:lnTo>
                <a:lnTo>
                  <a:pt x="2117" y="35"/>
                </a:lnTo>
                <a:lnTo>
                  <a:pt x="2140" y="45"/>
                </a:lnTo>
                <a:lnTo>
                  <a:pt x="2162" y="62"/>
                </a:lnTo>
                <a:lnTo>
                  <a:pt x="2180" y="80"/>
                </a:lnTo>
                <a:lnTo>
                  <a:pt x="2202" y="101"/>
                </a:lnTo>
                <a:lnTo>
                  <a:pt x="2219" y="122"/>
                </a:lnTo>
                <a:lnTo>
                  <a:pt x="2231" y="143"/>
                </a:lnTo>
                <a:lnTo>
                  <a:pt x="2231" y="144"/>
                </a:lnTo>
                <a:lnTo>
                  <a:pt x="4098" y="2617"/>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154" name="Line 9">
            <a:extLst>
              <a:ext uri="{FF2B5EF4-FFF2-40B4-BE49-F238E27FC236}">
                <a16:creationId xmlns:a16="http://schemas.microsoft.com/office/drawing/2014/main" id="{2BF90603-F058-4ED2-95A6-F0B1DFB12D2C}"/>
              </a:ext>
            </a:extLst>
          </p:cNvPr>
          <p:cNvSpPr>
            <a:spLocks noChangeShapeType="1"/>
          </p:cNvSpPr>
          <p:nvPr/>
        </p:nvSpPr>
        <p:spPr bwMode="auto">
          <a:xfrm flipH="1">
            <a:off x="7827437" y="4486397"/>
            <a:ext cx="1121" cy="18509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55" name="Line 10">
            <a:extLst>
              <a:ext uri="{FF2B5EF4-FFF2-40B4-BE49-F238E27FC236}">
                <a16:creationId xmlns:a16="http://schemas.microsoft.com/office/drawing/2014/main" id="{CCEF4224-07E5-4A80-B17F-ACADD37FE8A2}"/>
              </a:ext>
            </a:extLst>
          </p:cNvPr>
          <p:cNvSpPr>
            <a:spLocks noChangeShapeType="1"/>
          </p:cNvSpPr>
          <p:nvPr/>
        </p:nvSpPr>
        <p:spPr bwMode="auto">
          <a:xfrm>
            <a:off x="5459305" y="4483031"/>
            <a:ext cx="1121" cy="2019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56" name="Line 11">
            <a:extLst>
              <a:ext uri="{FF2B5EF4-FFF2-40B4-BE49-F238E27FC236}">
                <a16:creationId xmlns:a16="http://schemas.microsoft.com/office/drawing/2014/main" id="{D9A1652E-AF94-4970-9F89-4D16AFB2F7F3}"/>
              </a:ext>
            </a:extLst>
          </p:cNvPr>
          <p:cNvSpPr>
            <a:spLocks noChangeShapeType="1"/>
          </p:cNvSpPr>
          <p:nvPr/>
        </p:nvSpPr>
        <p:spPr bwMode="auto">
          <a:xfrm>
            <a:off x="4721487" y="4484157"/>
            <a:ext cx="1121" cy="19743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57" name="Rectangle 12">
            <a:extLst>
              <a:ext uri="{FF2B5EF4-FFF2-40B4-BE49-F238E27FC236}">
                <a16:creationId xmlns:a16="http://schemas.microsoft.com/office/drawing/2014/main" id="{2573A4C5-B14A-4A71-9BCD-58EB11EA1987}"/>
              </a:ext>
            </a:extLst>
          </p:cNvPr>
          <p:cNvSpPr>
            <a:spLocks noChangeArrowheads="1"/>
          </p:cNvSpPr>
          <p:nvPr/>
        </p:nvSpPr>
        <p:spPr bwMode="auto">
          <a:xfrm>
            <a:off x="6010105" y="5248111"/>
            <a:ext cx="271478" cy="268111"/>
          </a:xfrm>
          <a:prstGeom prst="rect">
            <a:avLst/>
          </a:prstGeom>
          <a:solidFill>
            <a:srgbClr val="FB921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58" name="Rectangle 13">
            <a:extLst>
              <a:ext uri="{FF2B5EF4-FFF2-40B4-BE49-F238E27FC236}">
                <a16:creationId xmlns:a16="http://schemas.microsoft.com/office/drawing/2014/main" id="{99BCA18C-0DE8-4723-9402-F6BE1F2B08BA}"/>
              </a:ext>
            </a:extLst>
          </p:cNvPr>
          <p:cNvSpPr>
            <a:spLocks noChangeArrowheads="1"/>
          </p:cNvSpPr>
          <p:nvPr/>
        </p:nvSpPr>
        <p:spPr bwMode="auto">
          <a:xfrm>
            <a:off x="5246162" y="4689451"/>
            <a:ext cx="440871" cy="301766"/>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60" name="Line 15">
            <a:extLst>
              <a:ext uri="{FF2B5EF4-FFF2-40B4-BE49-F238E27FC236}">
                <a16:creationId xmlns:a16="http://schemas.microsoft.com/office/drawing/2014/main" id="{921821FA-ED49-4F5A-8DEF-68C16F108F2A}"/>
              </a:ext>
            </a:extLst>
          </p:cNvPr>
          <p:cNvSpPr>
            <a:spLocks noChangeShapeType="1"/>
          </p:cNvSpPr>
          <p:nvPr/>
        </p:nvSpPr>
        <p:spPr bwMode="auto">
          <a:xfrm>
            <a:off x="5256286" y="3391636"/>
            <a:ext cx="0" cy="1402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61" name="Line 16">
            <a:extLst>
              <a:ext uri="{FF2B5EF4-FFF2-40B4-BE49-F238E27FC236}">
                <a16:creationId xmlns:a16="http://schemas.microsoft.com/office/drawing/2014/main" id="{5D8E94E4-D3C2-4582-9D1E-03D652131E31}"/>
              </a:ext>
            </a:extLst>
          </p:cNvPr>
          <p:cNvSpPr>
            <a:spLocks noChangeShapeType="1"/>
          </p:cNvSpPr>
          <p:nvPr/>
        </p:nvSpPr>
        <p:spPr bwMode="auto">
          <a:xfrm flipV="1">
            <a:off x="4084535" y="3534105"/>
            <a:ext cx="4699848" cy="0"/>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62" name="Freeform 18">
            <a:extLst>
              <a:ext uri="{FF2B5EF4-FFF2-40B4-BE49-F238E27FC236}">
                <a16:creationId xmlns:a16="http://schemas.microsoft.com/office/drawing/2014/main" id="{F8E8A774-EFF7-4FA8-BF1C-8653A864EC1F}"/>
              </a:ext>
            </a:extLst>
          </p:cNvPr>
          <p:cNvSpPr>
            <a:spLocks/>
          </p:cNvSpPr>
          <p:nvPr/>
        </p:nvSpPr>
        <p:spPr bwMode="auto">
          <a:xfrm>
            <a:off x="7263211" y="2451569"/>
            <a:ext cx="984949" cy="380292"/>
          </a:xfrm>
          <a:custGeom>
            <a:avLst/>
            <a:gdLst>
              <a:gd name="T0" fmla="*/ 0 w 1756"/>
              <a:gd name="T1" fmla="*/ 0 h 677"/>
              <a:gd name="T2" fmla="*/ 0 w 1756"/>
              <a:gd name="T3" fmla="*/ 2147483646 h 677"/>
              <a:gd name="T4" fmla="*/ 2147483646 w 1756"/>
              <a:gd name="T5" fmla="*/ 2147483646 h 677"/>
              <a:gd name="T6" fmla="*/ 2147483646 w 1756"/>
              <a:gd name="T7" fmla="*/ 2147483646 h 677"/>
              <a:gd name="T8" fmla="*/ 2147483646 w 1756"/>
              <a:gd name="T9" fmla="*/ 2147483646 h 677"/>
              <a:gd name="T10" fmla="*/ 2147483646 w 1756"/>
              <a:gd name="T11" fmla="*/ 0 h 677"/>
              <a:gd name="T12" fmla="*/ 0 w 1756"/>
              <a:gd name="T13" fmla="*/ 0 h 6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56" h="677">
                <a:moveTo>
                  <a:pt x="0" y="0"/>
                </a:moveTo>
                <a:lnTo>
                  <a:pt x="0" y="297"/>
                </a:lnTo>
                <a:lnTo>
                  <a:pt x="1032" y="297"/>
                </a:lnTo>
                <a:lnTo>
                  <a:pt x="1035" y="677"/>
                </a:lnTo>
                <a:lnTo>
                  <a:pt x="1753" y="677"/>
                </a:lnTo>
                <a:lnTo>
                  <a:pt x="1756" y="0"/>
                </a:lnTo>
                <a:lnTo>
                  <a:pt x="0" y="0"/>
                </a:lnTo>
                <a:close/>
              </a:path>
            </a:pathLst>
          </a:custGeom>
          <a:solidFill>
            <a:srgbClr val="BBE0E3"/>
          </a:solidFill>
          <a:ln w="20638">
            <a:solidFill>
              <a:srgbClr val="000000"/>
            </a:solidFill>
            <a:prstDash val="solid"/>
            <a:round/>
            <a:headEnd/>
            <a:tailEnd/>
          </a:ln>
        </p:spPr>
        <p:txBody>
          <a:bodyPr/>
          <a:lstStyle/>
          <a:p>
            <a:endParaRPr lang="en-US" sz="2262"/>
          </a:p>
        </p:txBody>
      </p:sp>
      <p:sp>
        <p:nvSpPr>
          <p:cNvPr id="6163" name="Freeform 19">
            <a:extLst>
              <a:ext uri="{FF2B5EF4-FFF2-40B4-BE49-F238E27FC236}">
                <a16:creationId xmlns:a16="http://schemas.microsoft.com/office/drawing/2014/main" id="{DF8FDF93-C02F-4382-A364-66280E7020D4}"/>
              </a:ext>
            </a:extLst>
          </p:cNvPr>
          <p:cNvSpPr>
            <a:spLocks/>
          </p:cNvSpPr>
          <p:nvPr/>
        </p:nvSpPr>
        <p:spPr bwMode="auto">
          <a:xfrm>
            <a:off x="6857116" y="2611306"/>
            <a:ext cx="986070" cy="329811"/>
          </a:xfrm>
          <a:custGeom>
            <a:avLst/>
            <a:gdLst>
              <a:gd name="T0" fmla="*/ 2147483646 w 1760"/>
              <a:gd name="T1" fmla="*/ 0 h 500"/>
              <a:gd name="T2" fmla="*/ 0 w 1760"/>
              <a:gd name="T3" fmla="*/ 2147483646 h 500"/>
              <a:gd name="T4" fmla="*/ 2147483646 w 1760"/>
              <a:gd name="T5" fmla="*/ 2147483646 h 500"/>
              <a:gd name="T6" fmla="*/ 2147483646 w 1760"/>
              <a:gd name="T7" fmla="*/ 0 h 500"/>
              <a:gd name="T8" fmla="*/ 2147483646 w 1760"/>
              <a:gd name="T9" fmla="*/ 0 h 5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60" h="500">
                <a:moveTo>
                  <a:pt x="2" y="0"/>
                </a:moveTo>
                <a:lnTo>
                  <a:pt x="0" y="500"/>
                </a:lnTo>
                <a:lnTo>
                  <a:pt x="1760" y="500"/>
                </a:lnTo>
                <a:lnTo>
                  <a:pt x="1759" y="0"/>
                </a:lnTo>
                <a:lnTo>
                  <a:pt x="2" y="0"/>
                </a:lnTo>
                <a:close/>
              </a:path>
            </a:pathLst>
          </a:custGeom>
          <a:solidFill>
            <a:srgbClr val="BBE0E3"/>
          </a:solidFill>
          <a:ln w="20638">
            <a:solidFill>
              <a:srgbClr val="000000"/>
            </a:solidFill>
            <a:prstDash val="solid"/>
            <a:round/>
            <a:headEnd/>
            <a:tailEnd/>
          </a:ln>
        </p:spPr>
        <p:txBody>
          <a:bodyPr/>
          <a:lstStyle/>
          <a:p>
            <a:endParaRPr lang="en-US" sz="2262"/>
          </a:p>
        </p:txBody>
      </p:sp>
      <p:sp>
        <p:nvSpPr>
          <p:cNvPr id="6164" name="Rectangle 20">
            <a:extLst>
              <a:ext uri="{FF2B5EF4-FFF2-40B4-BE49-F238E27FC236}">
                <a16:creationId xmlns:a16="http://schemas.microsoft.com/office/drawing/2014/main" id="{EB581187-9A27-4AF4-8B7C-B6B4274CB852}"/>
              </a:ext>
            </a:extLst>
          </p:cNvPr>
          <p:cNvSpPr>
            <a:spLocks noChangeArrowheads="1"/>
          </p:cNvSpPr>
          <p:nvPr/>
        </p:nvSpPr>
        <p:spPr bwMode="auto">
          <a:xfrm>
            <a:off x="6393773" y="5250355"/>
            <a:ext cx="284939" cy="268111"/>
          </a:xfrm>
          <a:prstGeom prst="rect">
            <a:avLst/>
          </a:prstGeom>
          <a:solidFill>
            <a:srgbClr val="FB921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65" name="Rectangle 21">
            <a:extLst>
              <a:ext uri="{FF2B5EF4-FFF2-40B4-BE49-F238E27FC236}">
                <a16:creationId xmlns:a16="http://schemas.microsoft.com/office/drawing/2014/main" id="{72FB1326-EC9A-464B-838C-F6741FFD9F08}"/>
              </a:ext>
            </a:extLst>
          </p:cNvPr>
          <p:cNvSpPr>
            <a:spLocks noChangeArrowheads="1"/>
          </p:cNvSpPr>
          <p:nvPr/>
        </p:nvSpPr>
        <p:spPr bwMode="auto">
          <a:xfrm>
            <a:off x="6042645" y="5291861"/>
            <a:ext cx="25487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OPER.</a:t>
            </a:r>
            <a:endParaRPr lang="en-US" altLang="en-US" sz="1696"/>
          </a:p>
        </p:txBody>
      </p:sp>
      <p:sp>
        <p:nvSpPr>
          <p:cNvPr id="6166" name="Rectangle 22">
            <a:extLst>
              <a:ext uri="{FF2B5EF4-FFF2-40B4-BE49-F238E27FC236}">
                <a16:creationId xmlns:a16="http://schemas.microsoft.com/office/drawing/2014/main" id="{8551D4D5-0014-4B1F-8870-872E439D214D}"/>
              </a:ext>
            </a:extLst>
          </p:cNvPr>
          <p:cNvSpPr>
            <a:spLocks noChangeArrowheads="1"/>
          </p:cNvSpPr>
          <p:nvPr/>
        </p:nvSpPr>
        <p:spPr bwMode="auto">
          <a:xfrm>
            <a:off x="6042639" y="5404043"/>
            <a:ext cx="213200"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DISP.</a:t>
            </a:r>
            <a:endParaRPr lang="en-US" altLang="en-US" sz="1696"/>
          </a:p>
        </p:txBody>
      </p:sp>
      <p:sp>
        <p:nvSpPr>
          <p:cNvPr id="6167" name="Rectangle 23">
            <a:extLst>
              <a:ext uri="{FF2B5EF4-FFF2-40B4-BE49-F238E27FC236}">
                <a16:creationId xmlns:a16="http://schemas.microsoft.com/office/drawing/2014/main" id="{100A44A0-F55A-4520-9416-ECCFED08E1CE}"/>
              </a:ext>
            </a:extLst>
          </p:cNvPr>
          <p:cNvSpPr>
            <a:spLocks noChangeArrowheads="1"/>
          </p:cNvSpPr>
          <p:nvPr/>
        </p:nvSpPr>
        <p:spPr bwMode="auto">
          <a:xfrm>
            <a:off x="6416208" y="5292983"/>
            <a:ext cx="25487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OPER.</a:t>
            </a:r>
            <a:endParaRPr lang="en-US" altLang="en-US" sz="1696"/>
          </a:p>
        </p:txBody>
      </p:sp>
      <p:sp>
        <p:nvSpPr>
          <p:cNvPr id="6168" name="Rectangle 24">
            <a:extLst>
              <a:ext uri="{FF2B5EF4-FFF2-40B4-BE49-F238E27FC236}">
                <a16:creationId xmlns:a16="http://schemas.microsoft.com/office/drawing/2014/main" id="{C773B738-96A9-4D65-9982-14DC00DB57FC}"/>
              </a:ext>
            </a:extLst>
          </p:cNvPr>
          <p:cNvSpPr>
            <a:spLocks noChangeArrowheads="1"/>
          </p:cNvSpPr>
          <p:nvPr/>
        </p:nvSpPr>
        <p:spPr bwMode="auto">
          <a:xfrm>
            <a:off x="6416199" y="5407406"/>
            <a:ext cx="213200"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DISP.</a:t>
            </a:r>
            <a:endParaRPr lang="en-US" altLang="en-US" sz="1696"/>
          </a:p>
        </p:txBody>
      </p:sp>
      <p:sp>
        <p:nvSpPr>
          <p:cNvPr id="6169" name="Rectangle 25">
            <a:extLst>
              <a:ext uri="{FF2B5EF4-FFF2-40B4-BE49-F238E27FC236}">
                <a16:creationId xmlns:a16="http://schemas.microsoft.com/office/drawing/2014/main" id="{F66CDDB3-790C-4898-9E6B-8B3936F0ABC7}"/>
              </a:ext>
            </a:extLst>
          </p:cNvPr>
          <p:cNvSpPr>
            <a:spLocks noChangeArrowheads="1"/>
          </p:cNvSpPr>
          <p:nvPr/>
        </p:nvSpPr>
        <p:spPr bwMode="auto">
          <a:xfrm>
            <a:off x="4914098" y="4080299"/>
            <a:ext cx="398242" cy="279331"/>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70" name="Rectangle 26">
            <a:extLst>
              <a:ext uri="{FF2B5EF4-FFF2-40B4-BE49-F238E27FC236}">
                <a16:creationId xmlns:a16="http://schemas.microsoft.com/office/drawing/2014/main" id="{3414EF7A-A14B-4C8D-9265-1F4B30A7D880}"/>
              </a:ext>
            </a:extLst>
          </p:cNvPr>
          <p:cNvSpPr>
            <a:spLocks noChangeArrowheads="1"/>
          </p:cNvSpPr>
          <p:nvPr/>
        </p:nvSpPr>
        <p:spPr bwMode="auto">
          <a:xfrm>
            <a:off x="7779562" y="4073572"/>
            <a:ext cx="399364" cy="280452"/>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71" name="Rectangle 27">
            <a:extLst>
              <a:ext uri="{FF2B5EF4-FFF2-40B4-BE49-F238E27FC236}">
                <a16:creationId xmlns:a16="http://schemas.microsoft.com/office/drawing/2014/main" id="{57358C98-4BB6-43B2-8C15-0F4BE9EFCD62}"/>
              </a:ext>
            </a:extLst>
          </p:cNvPr>
          <p:cNvSpPr>
            <a:spLocks noChangeArrowheads="1"/>
          </p:cNvSpPr>
          <p:nvPr/>
        </p:nvSpPr>
        <p:spPr bwMode="auto">
          <a:xfrm>
            <a:off x="4948874" y="4098249"/>
            <a:ext cx="338234"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ALARM &amp;</a:t>
            </a:r>
            <a:endParaRPr lang="en-US" altLang="en-US" sz="1696" dirty="0"/>
          </a:p>
        </p:txBody>
      </p:sp>
      <p:sp>
        <p:nvSpPr>
          <p:cNvPr id="6172" name="Rectangle 28">
            <a:extLst>
              <a:ext uri="{FF2B5EF4-FFF2-40B4-BE49-F238E27FC236}">
                <a16:creationId xmlns:a16="http://schemas.microsoft.com/office/drawing/2014/main" id="{D48B4E07-D8BC-4FB5-B3C5-C2C09158A9C0}"/>
              </a:ext>
            </a:extLst>
          </p:cNvPr>
          <p:cNvSpPr>
            <a:spLocks noChangeArrowheads="1"/>
          </p:cNvSpPr>
          <p:nvPr/>
        </p:nvSpPr>
        <p:spPr bwMode="auto">
          <a:xfrm>
            <a:off x="7180153" y="4075814"/>
            <a:ext cx="439750" cy="281575"/>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dirty="0"/>
          </a:p>
        </p:txBody>
      </p:sp>
      <p:sp>
        <p:nvSpPr>
          <p:cNvPr id="6173" name="Rectangle 29">
            <a:extLst>
              <a:ext uri="{FF2B5EF4-FFF2-40B4-BE49-F238E27FC236}">
                <a16:creationId xmlns:a16="http://schemas.microsoft.com/office/drawing/2014/main" id="{CD7A33A3-20C4-40ED-B981-3BD06A925ECC}"/>
              </a:ext>
            </a:extLst>
          </p:cNvPr>
          <p:cNvSpPr>
            <a:spLocks noChangeArrowheads="1"/>
          </p:cNvSpPr>
          <p:nvPr/>
        </p:nvSpPr>
        <p:spPr bwMode="auto">
          <a:xfrm>
            <a:off x="7801960" y="4118441"/>
            <a:ext cx="360676"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PRODUCT</a:t>
            </a:r>
            <a:endParaRPr lang="en-US" altLang="en-US" sz="1696" dirty="0"/>
          </a:p>
        </p:txBody>
      </p:sp>
      <p:sp>
        <p:nvSpPr>
          <p:cNvPr id="6175" name="Rectangle 32">
            <a:extLst>
              <a:ext uri="{FF2B5EF4-FFF2-40B4-BE49-F238E27FC236}">
                <a16:creationId xmlns:a16="http://schemas.microsoft.com/office/drawing/2014/main" id="{F3F0530A-F2D4-4905-A16E-5C23F7712314}"/>
              </a:ext>
            </a:extLst>
          </p:cNvPr>
          <p:cNvSpPr>
            <a:spLocks noChangeArrowheads="1"/>
          </p:cNvSpPr>
          <p:nvPr/>
        </p:nvSpPr>
        <p:spPr bwMode="auto">
          <a:xfrm>
            <a:off x="7331198" y="3398250"/>
            <a:ext cx="299762"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OFFICE</a:t>
            </a:r>
            <a:endParaRPr lang="en-US" altLang="en-US" sz="1696" dirty="0"/>
          </a:p>
        </p:txBody>
      </p:sp>
      <p:sp>
        <p:nvSpPr>
          <p:cNvPr id="6176" name="Rectangle 33">
            <a:extLst>
              <a:ext uri="{FF2B5EF4-FFF2-40B4-BE49-F238E27FC236}">
                <a16:creationId xmlns:a16="http://schemas.microsoft.com/office/drawing/2014/main" id="{9C7FD916-CF29-41C9-BBDB-FC294C5A68C0}"/>
              </a:ext>
            </a:extLst>
          </p:cNvPr>
          <p:cNvSpPr>
            <a:spLocks noChangeArrowheads="1"/>
          </p:cNvSpPr>
          <p:nvPr/>
        </p:nvSpPr>
        <p:spPr bwMode="auto">
          <a:xfrm>
            <a:off x="6928911" y="2652372"/>
            <a:ext cx="809517"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CORP &amp; DIVISIONAL</a:t>
            </a:r>
            <a:endParaRPr lang="en-US" altLang="en-US" sz="1696" dirty="0"/>
          </a:p>
        </p:txBody>
      </p:sp>
      <p:sp>
        <p:nvSpPr>
          <p:cNvPr id="6178" name="Line 35">
            <a:extLst>
              <a:ext uri="{FF2B5EF4-FFF2-40B4-BE49-F238E27FC236}">
                <a16:creationId xmlns:a16="http://schemas.microsoft.com/office/drawing/2014/main" id="{6B00B566-B090-4C3B-8A70-63D08BC70D18}"/>
              </a:ext>
            </a:extLst>
          </p:cNvPr>
          <p:cNvSpPr>
            <a:spLocks noChangeShapeType="1"/>
          </p:cNvSpPr>
          <p:nvPr/>
        </p:nvSpPr>
        <p:spPr bwMode="auto">
          <a:xfrm>
            <a:off x="6647292" y="3534014"/>
            <a:ext cx="0" cy="95462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81" name="Rectangle 38">
            <a:extLst>
              <a:ext uri="{FF2B5EF4-FFF2-40B4-BE49-F238E27FC236}">
                <a16:creationId xmlns:a16="http://schemas.microsoft.com/office/drawing/2014/main" id="{45750DB5-7ADA-40E8-B3ED-9E9435689F00}"/>
              </a:ext>
            </a:extLst>
          </p:cNvPr>
          <p:cNvSpPr>
            <a:spLocks noChangeArrowheads="1"/>
          </p:cNvSpPr>
          <p:nvPr/>
        </p:nvSpPr>
        <p:spPr bwMode="auto">
          <a:xfrm>
            <a:off x="4982529" y="4183514"/>
            <a:ext cx="358979" cy="17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ALERT </a:t>
            </a:r>
          </a:p>
          <a:p>
            <a:pPr eaLnBrk="1" hangingPunct="1">
              <a:spcBef>
                <a:spcPct val="0"/>
              </a:spcBef>
              <a:buFontTx/>
              <a:buNone/>
            </a:pPr>
            <a:r>
              <a:rPr lang="en-US" altLang="en-US" sz="566" b="1" dirty="0">
                <a:solidFill>
                  <a:srgbClr val="000000"/>
                </a:solidFill>
                <a:latin typeface="Arial" panose="020B0604020202020204" pitchFamily="34" charset="0"/>
              </a:rPr>
              <a:t>MGR</a:t>
            </a:r>
            <a:endParaRPr lang="en-US" altLang="en-US" sz="1696" dirty="0"/>
          </a:p>
        </p:txBody>
      </p:sp>
      <p:sp>
        <p:nvSpPr>
          <p:cNvPr id="6182" name="Line 39">
            <a:extLst>
              <a:ext uri="{FF2B5EF4-FFF2-40B4-BE49-F238E27FC236}">
                <a16:creationId xmlns:a16="http://schemas.microsoft.com/office/drawing/2014/main" id="{968F2065-A71B-4C36-8773-DF3F4B9BE957}"/>
              </a:ext>
            </a:extLst>
          </p:cNvPr>
          <p:cNvSpPr>
            <a:spLocks noChangeShapeType="1"/>
          </p:cNvSpPr>
          <p:nvPr/>
        </p:nvSpPr>
        <p:spPr bwMode="auto">
          <a:xfrm flipV="1">
            <a:off x="5135097" y="4363004"/>
            <a:ext cx="1121" cy="13461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84" name="Rectangle 41">
            <a:extLst>
              <a:ext uri="{FF2B5EF4-FFF2-40B4-BE49-F238E27FC236}">
                <a16:creationId xmlns:a16="http://schemas.microsoft.com/office/drawing/2014/main" id="{21839625-6FC3-473C-879C-ADF2B48C1F9B}"/>
              </a:ext>
            </a:extLst>
          </p:cNvPr>
          <p:cNvSpPr>
            <a:spLocks noChangeArrowheads="1"/>
          </p:cNvSpPr>
          <p:nvPr/>
        </p:nvSpPr>
        <p:spPr bwMode="auto">
          <a:xfrm>
            <a:off x="7204258" y="4132992"/>
            <a:ext cx="402354" cy="17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PROCESS</a:t>
            </a:r>
          </a:p>
          <a:p>
            <a:pPr eaLnBrk="1" hangingPunct="1">
              <a:spcBef>
                <a:spcPct val="0"/>
              </a:spcBef>
              <a:buFontTx/>
              <a:buNone/>
            </a:pPr>
            <a:r>
              <a:rPr lang="en-US" altLang="en-US" sz="566" b="1" dirty="0">
                <a:solidFill>
                  <a:srgbClr val="000000"/>
                </a:solidFill>
                <a:latin typeface="Arial" panose="020B0604020202020204" pitchFamily="34" charset="0"/>
              </a:rPr>
              <a:t>HISTORIAN</a:t>
            </a:r>
            <a:endParaRPr lang="en-US" altLang="en-US" sz="1696" dirty="0"/>
          </a:p>
        </p:txBody>
      </p:sp>
      <p:sp>
        <p:nvSpPr>
          <p:cNvPr id="6185" name="Rectangle 42">
            <a:extLst>
              <a:ext uri="{FF2B5EF4-FFF2-40B4-BE49-F238E27FC236}">
                <a16:creationId xmlns:a16="http://schemas.microsoft.com/office/drawing/2014/main" id="{7D666F2B-5E20-49FA-87FB-3B139EA090C7}"/>
              </a:ext>
            </a:extLst>
          </p:cNvPr>
          <p:cNvSpPr>
            <a:spLocks noChangeArrowheads="1"/>
          </p:cNvSpPr>
          <p:nvPr/>
        </p:nvSpPr>
        <p:spPr bwMode="auto">
          <a:xfrm>
            <a:off x="7789690" y="4214916"/>
            <a:ext cx="386324"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TRACKING</a:t>
            </a:r>
            <a:endParaRPr lang="en-US" altLang="en-US" sz="1696" dirty="0"/>
          </a:p>
        </p:txBody>
      </p:sp>
      <p:sp>
        <p:nvSpPr>
          <p:cNvPr id="6186" name="Line 43">
            <a:extLst>
              <a:ext uri="{FF2B5EF4-FFF2-40B4-BE49-F238E27FC236}">
                <a16:creationId xmlns:a16="http://schemas.microsoft.com/office/drawing/2014/main" id="{CD7B5E52-2538-4881-9FBE-83F5FE937735}"/>
              </a:ext>
            </a:extLst>
          </p:cNvPr>
          <p:cNvSpPr>
            <a:spLocks noChangeShapeType="1"/>
          </p:cNvSpPr>
          <p:nvPr/>
        </p:nvSpPr>
        <p:spPr bwMode="auto">
          <a:xfrm>
            <a:off x="7380957" y="4361875"/>
            <a:ext cx="1121" cy="11330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87" name="Rectangle 44">
            <a:extLst>
              <a:ext uri="{FF2B5EF4-FFF2-40B4-BE49-F238E27FC236}">
                <a16:creationId xmlns:a16="http://schemas.microsoft.com/office/drawing/2014/main" id="{A1180105-0C02-4858-AB9E-3244619274DA}"/>
              </a:ext>
            </a:extLst>
          </p:cNvPr>
          <p:cNvSpPr>
            <a:spLocks noChangeArrowheads="1"/>
          </p:cNvSpPr>
          <p:nvPr/>
        </p:nvSpPr>
        <p:spPr bwMode="auto">
          <a:xfrm>
            <a:off x="5277566" y="4698416"/>
            <a:ext cx="354264"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a:solidFill>
                  <a:srgbClr val="000000"/>
                </a:solidFill>
                <a:latin typeface="Arial" panose="020B0604020202020204" pitchFamily="34" charset="0"/>
              </a:rPr>
              <a:t>PROCESS</a:t>
            </a:r>
            <a:endParaRPr lang="en-US" altLang="en-US" sz="1696"/>
          </a:p>
        </p:txBody>
      </p:sp>
      <p:sp>
        <p:nvSpPr>
          <p:cNvPr id="6188" name="Rectangle 45">
            <a:extLst>
              <a:ext uri="{FF2B5EF4-FFF2-40B4-BE49-F238E27FC236}">
                <a16:creationId xmlns:a16="http://schemas.microsoft.com/office/drawing/2014/main" id="{90DA5F9F-D107-4DFC-A3A0-5F96BF86DF1A}"/>
              </a:ext>
            </a:extLst>
          </p:cNvPr>
          <p:cNvSpPr>
            <a:spLocks noChangeArrowheads="1"/>
          </p:cNvSpPr>
          <p:nvPr/>
        </p:nvSpPr>
        <p:spPr bwMode="auto">
          <a:xfrm>
            <a:off x="5377623" y="4892489"/>
            <a:ext cx="153888"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DCS</a:t>
            </a:r>
            <a:endParaRPr lang="en-US" altLang="en-US" sz="1696" dirty="0"/>
          </a:p>
        </p:txBody>
      </p:sp>
      <p:sp>
        <p:nvSpPr>
          <p:cNvPr id="6189" name="Rectangle 46">
            <a:extLst>
              <a:ext uri="{FF2B5EF4-FFF2-40B4-BE49-F238E27FC236}">
                <a16:creationId xmlns:a16="http://schemas.microsoft.com/office/drawing/2014/main" id="{930C7A55-76B6-4365-88D7-E3DE40301E55}"/>
              </a:ext>
            </a:extLst>
          </p:cNvPr>
          <p:cNvSpPr>
            <a:spLocks noChangeArrowheads="1"/>
          </p:cNvSpPr>
          <p:nvPr/>
        </p:nvSpPr>
        <p:spPr bwMode="auto">
          <a:xfrm>
            <a:off x="5310095" y="4790405"/>
            <a:ext cx="267702"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a:solidFill>
                  <a:srgbClr val="000000"/>
                </a:solidFill>
                <a:latin typeface="Arial" panose="020B0604020202020204" pitchFamily="34" charset="0"/>
              </a:rPr>
              <a:t>AREA 1</a:t>
            </a:r>
            <a:endParaRPr lang="en-US" altLang="en-US" sz="1696"/>
          </a:p>
        </p:txBody>
      </p:sp>
      <p:sp>
        <p:nvSpPr>
          <p:cNvPr id="6190" name="Line 47">
            <a:extLst>
              <a:ext uri="{FF2B5EF4-FFF2-40B4-BE49-F238E27FC236}">
                <a16:creationId xmlns:a16="http://schemas.microsoft.com/office/drawing/2014/main" id="{E11B9044-E40E-40D2-9E4A-147266ACED09}"/>
              </a:ext>
            </a:extLst>
          </p:cNvPr>
          <p:cNvSpPr>
            <a:spLocks noChangeShapeType="1"/>
          </p:cNvSpPr>
          <p:nvPr/>
        </p:nvSpPr>
        <p:spPr bwMode="auto">
          <a:xfrm>
            <a:off x="4497250" y="4476703"/>
            <a:ext cx="4389725" cy="14551"/>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191" name="Line 48">
            <a:extLst>
              <a:ext uri="{FF2B5EF4-FFF2-40B4-BE49-F238E27FC236}">
                <a16:creationId xmlns:a16="http://schemas.microsoft.com/office/drawing/2014/main" id="{724BD768-9C71-45CB-9F3A-BF795569D7B1}"/>
              </a:ext>
            </a:extLst>
          </p:cNvPr>
          <p:cNvSpPr>
            <a:spLocks noChangeShapeType="1"/>
          </p:cNvSpPr>
          <p:nvPr/>
        </p:nvSpPr>
        <p:spPr bwMode="auto">
          <a:xfrm flipV="1">
            <a:off x="7997384" y="4359631"/>
            <a:ext cx="0" cy="1245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grpSp>
        <p:nvGrpSpPr>
          <p:cNvPr id="8" name="Group 7">
            <a:extLst>
              <a:ext uri="{FF2B5EF4-FFF2-40B4-BE49-F238E27FC236}">
                <a16:creationId xmlns:a16="http://schemas.microsoft.com/office/drawing/2014/main" id="{F7D7F2F0-F369-434E-BEC4-111C375A1E26}"/>
              </a:ext>
            </a:extLst>
          </p:cNvPr>
          <p:cNvGrpSpPr/>
          <p:nvPr/>
        </p:nvGrpSpPr>
        <p:grpSpPr>
          <a:xfrm>
            <a:off x="8975066" y="4347417"/>
            <a:ext cx="495328" cy="284065"/>
            <a:chOff x="10173189" y="4030061"/>
            <a:chExt cx="776561" cy="445350"/>
          </a:xfrm>
        </p:grpSpPr>
        <p:sp>
          <p:nvSpPr>
            <p:cNvPr id="6177" name="Rectangle 34">
              <a:extLst>
                <a:ext uri="{FF2B5EF4-FFF2-40B4-BE49-F238E27FC236}">
                  <a16:creationId xmlns:a16="http://schemas.microsoft.com/office/drawing/2014/main" id="{8688F1CE-C40C-4D33-803C-F78D615F41E1}"/>
                </a:ext>
              </a:extLst>
            </p:cNvPr>
            <p:cNvSpPr>
              <a:spLocks noChangeArrowheads="1"/>
            </p:cNvSpPr>
            <p:nvPr/>
          </p:nvSpPr>
          <p:spPr bwMode="auto">
            <a:xfrm>
              <a:off x="10211883" y="4030061"/>
              <a:ext cx="618234" cy="153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SITEWIDE</a:t>
              </a:r>
              <a:endParaRPr lang="en-US" altLang="en-US" sz="1696" dirty="0"/>
            </a:p>
          </p:txBody>
        </p:sp>
        <p:sp>
          <p:nvSpPr>
            <p:cNvPr id="6192" name="Rectangle 49">
              <a:extLst>
                <a:ext uri="{FF2B5EF4-FFF2-40B4-BE49-F238E27FC236}">
                  <a16:creationId xmlns:a16="http://schemas.microsoft.com/office/drawing/2014/main" id="{4BBED49C-9ED0-4F15-B601-05012247F352}"/>
                </a:ext>
              </a:extLst>
            </p:cNvPr>
            <p:cNvSpPr>
              <a:spLocks noChangeArrowheads="1"/>
            </p:cNvSpPr>
            <p:nvPr/>
          </p:nvSpPr>
          <p:spPr bwMode="auto">
            <a:xfrm>
              <a:off x="10173189" y="4176036"/>
              <a:ext cx="776561" cy="153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INDUSTRIAL</a:t>
              </a:r>
              <a:endParaRPr lang="en-US" altLang="en-US" sz="1696" dirty="0"/>
            </a:p>
          </p:txBody>
        </p:sp>
        <p:sp>
          <p:nvSpPr>
            <p:cNvPr id="6193" name="Rectangle 50">
              <a:extLst>
                <a:ext uri="{FF2B5EF4-FFF2-40B4-BE49-F238E27FC236}">
                  <a16:creationId xmlns:a16="http://schemas.microsoft.com/office/drawing/2014/main" id="{7EC8CCF5-811F-4832-9069-F934408A3AE3}"/>
                </a:ext>
              </a:extLst>
            </p:cNvPr>
            <p:cNvSpPr>
              <a:spLocks noChangeArrowheads="1"/>
            </p:cNvSpPr>
            <p:nvPr/>
          </p:nvSpPr>
          <p:spPr bwMode="auto">
            <a:xfrm>
              <a:off x="10377205" y="4322009"/>
              <a:ext cx="263881" cy="153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LAN</a:t>
              </a:r>
              <a:endParaRPr lang="en-US" altLang="en-US" sz="1696"/>
            </a:p>
          </p:txBody>
        </p:sp>
      </p:grpSp>
      <p:sp>
        <p:nvSpPr>
          <p:cNvPr id="6194" name="Rectangle 51">
            <a:extLst>
              <a:ext uri="{FF2B5EF4-FFF2-40B4-BE49-F238E27FC236}">
                <a16:creationId xmlns:a16="http://schemas.microsoft.com/office/drawing/2014/main" id="{EAC60026-B8CC-4F6B-AC8C-10E73E80701C}"/>
              </a:ext>
            </a:extLst>
          </p:cNvPr>
          <p:cNvSpPr>
            <a:spLocks noChangeArrowheads="1"/>
          </p:cNvSpPr>
          <p:nvPr/>
        </p:nvSpPr>
        <p:spPr bwMode="auto">
          <a:xfrm>
            <a:off x="7670877" y="3396133"/>
            <a:ext cx="168316"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LAN</a:t>
            </a:r>
            <a:endParaRPr lang="en-US" altLang="en-US" sz="1696" dirty="0"/>
          </a:p>
        </p:txBody>
      </p:sp>
      <p:sp>
        <p:nvSpPr>
          <p:cNvPr id="6199" name="Rectangle 56">
            <a:extLst>
              <a:ext uri="{FF2B5EF4-FFF2-40B4-BE49-F238E27FC236}">
                <a16:creationId xmlns:a16="http://schemas.microsoft.com/office/drawing/2014/main" id="{10AA9F30-BE60-4260-9271-E27B75A35729}"/>
              </a:ext>
            </a:extLst>
          </p:cNvPr>
          <p:cNvSpPr>
            <a:spLocks noChangeArrowheads="1"/>
          </p:cNvSpPr>
          <p:nvPr/>
        </p:nvSpPr>
        <p:spPr bwMode="auto">
          <a:xfrm>
            <a:off x="7317058" y="2480737"/>
            <a:ext cx="809517"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CORP &amp; DIVISIONAL</a:t>
            </a:r>
            <a:endParaRPr lang="en-US" altLang="en-US" sz="1696"/>
          </a:p>
        </p:txBody>
      </p:sp>
      <p:sp>
        <p:nvSpPr>
          <p:cNvPr id="6200" name="Rectangle 57">
            <a:extLst>
              <a:ext uri="{FF2B5EF4-FFF2-40B4-BE49-F238E27FC236}">
                <a16:creationId xmlns:a16="http://schemas.microsoft.com/office/drawing/2014/main" id="{27165295-1E0D-4FCE-9414-451B25BA8050}"/>
              </a:ext>
            </a:extLst>
          </p:cNvPr>
          <p:cNvSpPr>
            <a:spLocks noChangeArrowheads="1"/>
          </p:cNvSpPr>
          <p:nvPr/>
        </p:nvSpPr>
        <p:spPr bwMode="auto">
          <a:xfrm>
            <a:off x="5748731" y="5726001"/>
            <a:ext cx="133495" cy="142470"/>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01" name="Rectangle 58">
            <a:extLst>
              <a:ext uri="{FF2B5EF4-FFF2-40B4-BE49-F238E27FC236}">
                <a16:creationId xmlns:a16="http://schemas.microsoft.com/office/drawing/2014/main" id="{528D7BFA-5324-4157-A2EB-2BFDD0B25694}"/>
              </a:ext>
            </a:extLst>
          </p:cNvPr>
          <p:cNvSpPr>
            <a:spLocks noChangeArrowheads="1"/>
          </p:cNvSpPr>
          <p:nvPr/>
        </p:nvSpPr>
        <p:spPr bwMode="auto">
          <a:xfrm>
            <a:off x="6191846" y="5726001"/>
            <a:ext cx="134617" cy="142470"/>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02" name="Rectangle 59">
            <a:extLst>
              <a:ext uri="{FF2B5EF4-FFF2-40B4-BE49-F238E27FC236}">
                <a16:creationId xmlns:a16="http://schemas.microsoft.com/office/drawing/2014/main" id="{1D0588A2-28C3-4321-A16B-DFF40D8D21DA}"/>
              </a:ext>
            </a:extLst>
          </p:cNvPr>
          <p:cNvSpPr>
            <a:spLocks noChangeArrowheads="1"/>
          </p:cNvSpPr>
          <p:nvPr/>
        </p:nvSpPr>
        <p:spPr bwMode="auto">
          <a:xfrm>
            <a:off x="6417330" y="5726001"/>
            <a:ext cx="134617" cy="142470"/>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03" name="Rectangle 60">
            <a:extLst>
              <a:ext uri="{FF2B5EF4-FFF2-40B4-BE49-F238E27FC236}">
                <a16:creationId xmlns:a16="http://schemas.microsoft.com/office/drawing/2014/main" id="{5E02A0BC-BB48-4A60-BC2E-6AD5BEEB3144}"/>
              </a:ext>
            </a:extLst>
          </p:cNvPr>
          <p:cNvSpPr>
            <a:spLocks noChangeArrowheads="1"/>
          </p:cNvSpPr>
          <p:nvPr/>
        </p:nvSpPr>
        <p:spPr bwMode="auto">
          <a:xfrm>
            <a:off x="3031474" y="5725262"/>
            <a:ext cx="1197614" cy="15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020" b="1" dirty="0">
                <a:solidFill>
                  <a:srgbClr val="000000"/>
                </a:solidFill>
                <a:latin typeface="Arial" panose="020B0604020202020204" pitchFamily="34" charset="0"/>
              </a:rPr>
              <a:t>PLCs, Controllers</a:t>
            </a:r>
            <a:endParaRPr lang="en-US" altLang="en-US" sz="3445" dirty="0"/>
          </a:p>
        </p:txBody>
      </p:sp>
      <p:sp>
        <p:nvSpPr>
          <p:cNvPr id="6204" name="Rectangle 61">
            <a:extLst>
              <a:ext uri="{FF2B5EF4-FFF2-40B4-BE49-F238E27FC236}">
                <a16:creationId xmlns:a16="http://schemas.microsoft.com/office/drawing/2014/main" id="{B55D051D-64DF-420B-832B-C8D76FA98A5C}"/>
              </a:ext>
            </a:extLst>
          </p:cNvPr>
          <p:cNvSpPr>
            <a:spLocks noChangeArrowheads="1"/>
          </p:cNvSpPr>
          <p:nvPr/>
        </p:nvSpPr>
        <p:spPr bwMode="auto">
          <a:xfrm>
            <a:off x="7081441" y="5197629"/>
            <a:ext cx="591509"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PROPRIETARY</a:t>
            </a:r>
            <a:endParaRPr lang="en-US" altLang="en-US" sz="1696"/>
          </a:p>
        </p:txBody>
      </p:sp>
      <p:sp>
        <p:nvSpPr>
          <p:cNvPr id="6205" name="Rectangle 62">
            <a:extLst>
              <a:ext uri="{FF2B5EF4-FFF2-40B4-BE49-F238E27FC236}">
                <a16:creationId xmlns:a16="http://schemas.microsoft.com/office/drawing/2014/main" id="{B2414A32-8C81-4F7E-AF10-BC011711F64D}"/>
              </a:ext>
            </a:extLst>
          </p:cNvPr>
          <p:cNvSpPr>
            <a:spLocks noChangeArrowheads="1"/>
          </p:cNvSpPr>
          <p:nvPr/>
        </p:nvSpPr>
        <p:spPr bwMode="auto">
          <a:xfrm>
            <a:off x="7157725" y="5312054"/>
            <a:ext cx="559449"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DCS AND PLC</a:t>
            </a:r>
            <a:endParaRPr lang="en-US" altLang="en-US" sz="1696"/>
          </a:p>
        </p:txBody>
      </p:sp>
      <p:sp>
        <p:nvSpPr>
          <p:cNvPr id="6206" name="Rectangle 63">
            <a:extLst>
              <a:ext uri="{FF2B5EF4-FFF2-40B4-BE49-F238E27FC236}">
                <a16:creationId xmlns:a16="http://schemas.microsoft.com/office/drawing/2014/main" id="{BCB83B67-0A83-44F7-8A99-F9E507752BAD}"/>
              </a:ext>
            </a:extLst>
          </p:cNvPr>
          <p:cNvSpPr>
            <a:spLocks noChangeArrowheads="1"/>
          </p:cNvSpPr>
          <p:nvPr/>
        </p:nvSpPr>
        <p:spPr bwMode="auto">
          <a:xfrm>
            <a:off x="5973086" y="5726001"/>
            <a:ext cx="135738" cy="142470"/>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07" name="Line 64">
            <a:extLst>
              <a:ext uri="{FF2B5EF4-FFF2-40B4-BE49-F238E27FC236}">
                <a16:creationId xmlns:a16="http://schemas.microsoft.com/office/drawing/2014/main" id="{676282B4-4853-44DA-B2AA-FBECB96CCBDF}"/>
              </a:ext>
            </a:extLst>
          </p:cNvPr>
          <p:cNvSpPr>
            <a:spLocks noChangeShapeType="1"/>
          </p:cNvSpPr>
          <p:nvPr/>
        </p:nvSpPr>
        <p:spPr bwMode="auto">
          <a:xfrm flipH="1">
            <a:off x="5941681" y="5102277"/>
            <a:ext cx="675330"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08" name="Line 65">
            <a:extLst>
              <a:ext uri="{FF2B5EF4-FFF2-40B4-BE49-F238E27FC236}">
                <a16:creationId xmlns:a16="http://schemas.microsoft.com/office/drawing/2014/main" id="{0337D219-31F5-4E80-AF1D-B11AD906532A}"/>
              </a:ext>
            </a:extLst>
          </p:cNvPr>
          <p:cNvSpPr>
            <a:spLocks noChangeShapeType="1"/>
          </p:cNvSpPr>
          <p:nvPr/>
        </p:nvSpPr>
        <p:spPr bwMode="auto">
          <a:xfrm>
            <a:off x="5670198" y="5613821"/>
            <a:ext cx="1323734"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09" name="Line 66">
            <a:extLst>
              <a:ext uri="{FF2B5EF4-FFF2-40B4-BE49-F238E27FC236}">
                <a16:creationId xmlns:a16="http://schemas.microsoft.com/office/drawing/2014/main" id="{304824E8-DF6B-49C8-949F-F02EC0DA8F50}"/>
              </a:ext>
            </a:extLst>
          </p:cNvPr>
          <p:cNvSpPr>
            <a:spLocks noChangeShapeType="1"/>
          </p:cNvSpPr>
          <p:nvPr/>
        </p:nvSpPr>
        <p:spPr bwMode="auto">
          <a:xfrm flipH="1">
            <a:off x="5629078" y="5154993"/>
            <a:ext cx="241924" cy="3758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0" name="Freeform 67">
            <a:extLst>
              <a:ext uri="{FF2B5EF4-FFF2-40B4-BE49-F238E27FC236}">
                <a16:creationId xmlns:a16="http://schemas.microsoft.com/office/drawing/2014/main" id="{E22FED3F-5B5A-44A2-9A15-171FC64B1704}"/>
              </a:ext>
            </a:extLst>
          </p:cNvPr>
          <p:cNvSpPr>
            <a:spLocks/>
          </p:cNvSpPr>
          <p:nvPr/>
        </p:nvSpPr>
        <p:spPr bwMode="auto">
          <a:xfrm>
            <a:off x="5619719" y="5515102"/>
            <a:ext cx="58333" cy="98719"/>
          </a:xfrm>
          <a:custGeom>
            <a:avLst/>
            <a:gdLst>
              <a:gd name="T0" fmla="*/ 2147483646 w 106"/>
              <a:gd name="T1" fmla="*/ 0 h 176"/>
              <a:gd name="T2" fmla="*/ 2147483646 w 106"/>
              <a:gd name="T3" fmla="*/ 2147483646 h 176"/>
              <a:gd name="T4" fmla="*/ 2147483646 w 106"/>
              <a:gd name="T5" fmla="*/ 2147483646 h 176"/>
              <a:gd name="T6" fmla="*/ 2147483646 w 106"/>
              <a:gd name="T7" fmla="*/ 2147483646 h 176"/>
              <a:gd name="T8" fmla="*/ 2147483646 w 106"/>
              <a:gd name="T9" fmla="*/ 2147483646 h 176"/>
              <a:gd name="T10" fmla="*/ 2147483646 w 106"/>
              <a:gd name="T11" fmla="*/ 2147483646 h 176"/>
              <a:gd name="T12" fmla="*/ 2147483646 w 106"/>
              <a:gd name="T13" fmla="*/ 2147483646 h 176"/>
              <a:gd name="T14" fmla="*/ 2147483646 w 106"/>
              <a:gd name="T15" fmla="*/ 2147483646 h 176"/>
              <a:gd name="T16" fmla="*/ 2147483646 w 106"/>
              <a:gd name="T17" fmla="*/ 2147483646 h 176"/>
              <a:gd name="T18" fmla="*/ 2147483646 w 106"/>
              <a:gd name="T19" fmla="*/ 2147483646 h 176"/>
              <a:gd name="T20" fmla="*/ 2147483646 w 106"/>
              <a:gd name="T21" fmla="*/ 2147483646 h 176"/>
              <a:gd name="T22" fmla="*/ 2147483646 w 106"/>
              <a:gd name="T23" fmla="*/ 2147483646 h 176"/>
              <a:gd name="T24" fmla="*/ 2147483646 w 106"/>
              <a:gd name="T25" fmla="*/ 2147483646 h 176"/>
              <a:gd name="T26" fmla="*/ 2147483646 w 106"/>
              <a:gd name="T27" fmla="*/ 2147483646 h 176"/>
              <a:gd name="T28" fmla="*/ 2147483646 w 106"/>
              <a:gd name="T29" fmla="*/ 2147483646 h 176"/>
              <a:gd name="T30" fmla="*/ 2147483646 w 106"/>
              <a:gd name="T31" fmla="*/ 2147483646 h 176"/>
              <a:gd name="T32" fmla="*/ 2147483646 w 106"/>
              <a:gd name="T33" fmla="*/ 2147483646 h 176"/>
              <a:gd name="T34" fmla="*/ 2147483646 w 106"/>
              <a:gd name="T35" fmla="*/ 2147483646 h 176"/>
              <a:gd name="T36" fmla="*/ 2147483646 w 106"/>
              <a:gd name="T37" fmla="*/ 2147483646 h 176"/>
              <a:gd name="T38" fmla="*/ 0 w 106"/>
              <a:gd name="T39" fmla="*/ 2147483646 h 176"/>
              <a:gd name="T40" fmla="*/ 2147483646 w 106"/>
              <a:gd name="T41" fmla="*/ 2147483646 h 176"/>
              <a:gd name="T42" fmla="*/ 2147483646 w 106"/>
              <a:gd name="T43" fmla="*/ 2147483646 h 176"/>
              <a:gd name="T44" fmla="*/ 2147483646 w 106"/>
              <a:gd name="T45" fmla="*/ 2147483646 h 176"/>
              <a:gd name="T46" fmla="*/ 2147483646 w 106"/>
              <a:gd name="T47" fmla="*/ 2147483646 h 176"/>
              <a:gd name="T48" fmla="*/ 2147483646 w 106"/>
              <a:gd name="T49" fmla="*/ 2147483646 h 176"/>
              <a:gd name="T50" fmla="*/ 2147483646 w 106"/>
              <a:gd name="T51" fmla="*/ 2147483646 h 176"/>
              <a:gd name="T52" fmla="*/ 2147483646 w 106"/>
              <a:gd name="T53" fmla="*/ 2147483646 h 176"/>
              <a:gd name="T54" fmla="*/ 2147483646 w 106"/>
              <a:gd name="T55" fmla="*/ 2147483646 h 176"/>
              <a:gd name="T56" fmla="*/ 2147483646 w 106"/>
              <a:gd name="T57" fmla="*/ 2147483646 h 176"/>
              <a:gd name="T58" fmla="*/ 2147483646 w 106"/>
              <a:gd name="T59" fmla="*/ 2147483646 h 176"/>
              <a:gd name="T60" fmla="*/ 2147483646 w 106"/>
              <a:gd name="T61" fmla="*/ 2147483646 h 176"/>
              <a:gd name="T62" fmla="*/ 2147483646 w 106"/>
              <a:gd name="T63" fmla="*/ 2147483646 h 176"/>
              <a:gd name="T64" fmla="*/ 2147483646 w 106"/>
              <a:gd name="T65" fmla="*/ 2147483646 h 176"/>
              <a:gd name="T66" fmla="*/ 2147483646 w 106"/>
              <a:gd name="T67" fmla="*/ 2147483646 h 176"/>
              <a:gd name="T68" fmla="*/ 2147483646 w 106"/>
              <a:gd name="T69" fmla="*/ 2147483646 h 176"/>
              <a:gd name="T70" fmla="*/ 2147483646 w 106"/>
              <a:gd name="T71" fmla="*/ 2147483646 h 176"/>
              <a:gd name="T72" fmla="*/ 2147483646 w 106"/>
              <a:gd name="T73" fmla="*/ 2147483646 h 176"/>
              <a:gd name="T74" fmla="*/ 2147483646 w 106"/>
              <a:gd name="T75" fmla="*/ 2147483646 h 176"/>
              <a:gd name="T76" fmla="*/ 2147483646 w 106"/>
              <a:gd name="T77" fmla="*/ 2147483646 h 176"/>
              <a:gd name="T78" fmla="*/ 2147483646 w 106"/>
              <a:gd name="T79" fmla="*/ 2147483646 h 176"/>
              <a:gd name="T80" fmla="*/ 2147483646 w 106"/>
              <a:gd name="T81" fmla="*/ 2147483646 h 176"/>
              <a:gd name="T82" fmla="*/ 2147483646 w 106"/>
              <a:gd name="T83" fmla="*/ 2147483646 h 176"/>
              <a:gd name="T84" fmla="*/ 2147483646 w 106"/>
              <a:gd name="T85" fmla="*/ 2147483646 h 176"/>
              <a:gd name="T86" fmla="*/ 2147483646 w 106"/>
              <a:gd name="T87" fmla="*/ 2147483646 h 176"/>
              <a:gd name="T88" fmla="*/ 2147483646 w 106"/>
              <a:gd name="T89" fmla="*/ 2147483646 h 176"/>
              <a:gd name="T90" fmla="*/ 2147483646 w 106"/>
              <a:gd name="T91" fmla="*/ 2147483646 h 176"/>
              <a:gd name="T92" fmla="*/ 2147483646 w 106"/>
              <a:gd name="T93" fmla="*/ 2147483646 h 176"/>
              <a:gd name="T94" fmla="*/ 2147483646 w 106"/>
              <a:gd name="T95" fmla="*/ 2147483646 h 176"/>
              <a:gd name="T96" fmla="*/ 2147483646 w 106"/>
              <a:gd name="T97" fmla="*/ 2147483646 h 176"/>
              <a:gd name="T98" fmla="*/ 2147483646 w 106"/>
              <a:gd name="T99" fmla="*/ 2147483646 h 176"/>
              <a:gd name="T100" fmla="*/ 2147483646 w 106"/>
              <a:gd name="T101" fmla="*/ 2147483646 h 176"/>
              <a:gd name="T102" fmla="*/ 2147483646 w 106"/>
              <a:gd name="T103" fmla="*/ 2147483646 h 17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106" h="176">
                <a:moveTo>
                  <a:pt x="32" y="0"/>
                </a:moveTo>
                <a:lnTo>
                  <a:pt x="30" y="6"/>
                </a:lnTo>
                <a:lnTo>
                  <a:pt x="26" y="11"/>
                </a:lnTo>
                <a:lnTo>
                  <a:pt x="25" y="13"/>
                </a:lnTo>
                <a:lnTo>
                  <a:pt x="20" y="17"/>
                </a:lnTo>
                <a:lnTo>
                  <a:pt x="17" y="20"/>
                </a:lnTo>
                <a:lnTo>
                  <a:pt x="15" y="24"/>
                </a:lnTo>
                <a:lnTo>
                  <a:pt x="11" y="28"/>
                </a:lnTo>
                <a:lnTo>
                  <a:pt x="11" y="34"/>
                </a:lnTo>
                <a:lnTo>
                  <a:pt x="10" y="39"/>
                </a:lnTo>
                <a:lnTo>
                  <a:pt x="6" y="43"/>
                </a:lnTo>
                <a:lnTo>
                  <a:pt x="3" y="48"/>
                </a:lnTo>
                <a:lnTo>
                  <a:pt x="2" y="52"/>
                </a:lnTo>
                <a:lnTo>
                  <a:pt x="2" y="58"/>
                </a:lnTo>
                <a:lnTo>
                  <a:pt x="2" y="63"/>
                </a:lnTo>
                <a:lnTo>
                  <a:pt x="2" y="68"/>
                </a:lnTo>
                <a:lnTo>
                  <a:pt x="2" y="72"/>
                </a:lnTo>
                <a:lnTo>
                  <a:pt x="2" y="79"/>
                </a:lnTo>
                <a:lnTo>
                  <a:pt x="2" y="84"/>
                </a:lnTo>
                <a:lnTo>
                  <a:pt x="0" y="87"/>
                </a:lnTo>
                <a:lnTo>
                  <a:pt x="2" y="93"/>
                </a:lnTo>
                <a:lnTo>
                  <a:pt x="2" y="100"/>
                </a:lnTo>
                <a:lnTo>
                  <a:pt x="2" y="105"/>
                </a:lnTo>
                <a:lnTo>
                  <a:pt x="3" y="109"/>
                </a:lnTo>
                <a:lnTo>
                  <a:pt x="6" y="114"/>
                </a:lnTo>
                <a:lnTo>
                  <a:pt x="7" y="118"/>
                </a:lnTo>
                <a:lnTo>
                  <a:pt x="10" y="123"/>
                </a:lnTo>
                <a:lnTo>
                  <a:pt x="11" y="127"/>
                </a:lnTo>
                <a:lnTo>
                  <a:pt x="13" y="131"/>
                </a:lnTo>
                <a:lnTo>
                  <a:pt x="17" y="136"/>
                </a:lnTo>
                <a:lnTo>
                  <a:pt x="19" y="139"/>
                </a:lnTo>
                <a:lnTo>
                  <a:pt x="24" y="144"/>
                </a:lnTo>
                <a:lnTo>
                  <a:pt x="28" y="147"/>
                </a:lnTo>
                <a:lnTo>
                  <a:pt x="31" y="149"/>
                </a:lnTo>
                <a:lnTo>
                  <a:pt x="33" y="155"/>
                </a:lnTo>
                <a:lnTo>
                  <a:pt x="38" y="158"/>
                </a:lnTo>
                <a:lnTo>
                  <a:pt x="41" y="159"/>
                </a:lnTo>
                <a:lnTo>
                  <a:pt x="45" y="161"/>
                </a:lnTo>
                <a:lnTo>
                  <a:pt x="50" y="166"/>
                </a:lnTo>
                <a:lnTo>
                  <a:pt x="53" y="168"/>
                </a:lnTo>
                <a:lnTo>
                  <a:pt x="57" y="169"/>
                </a:lnTo>
                <a:lnTo>
                  <a:pt x="61" y="171"/>
                </a:lnTo>
                <a:lnTo>
                  <a:pt x="68" y="171"/>
                </a:lnTo>
                <a:lnTo>
                  <a:pt x="72" y="172"/>
                </a:lnTo>
                <a:lnTo>
                  <a:pt x="76" y="172"/>
                </a:lnTo>
                <a:lnTo>
                  <a:pt x="81" y="176"/>
                </a:lnTo>
                <a:lnTo>
                  <a:pt x="87" y="176"/>
                </a:lnTo>
                <a:lnTo>
                  <a:pt x="90" y="172"/>
                </a:lnTo>
                <a:lnTo>
                  <a:pt x="96" y="176"/>
                </a:lnTo>
                <a:lnTo>
                  <a:pt x="100" y="176"/>
                </a:lnTo>
                <a:lnTo>
                  <a:pt x="105" y="172"/>
                </a:lnTo>
                <a:lnTo>
                  <a:pt x="106" y="172"/>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11" name="Line 68">
            <a:extLst>
              <a:ext uri="{FF2B5EF4-FFF2-40B4-BE49-F238E27FC236}">
                <a16:creationId xmlns:a16="http://schemas.microsoft.com/office/drawing/2014/main" id="{FDF06F37-0207-4F58-8487-CE022EDD0886}"/>
              </a:ext>
            </a:extLst>
          </p:cNvPr>
          <p:cNvSpPr>
            <a:spLocks noChangeShapeType="1"/>
          </p:cNvSpPr>
          <p:nvPr/>
        </p:nvSpPr>
        <p:spPr bwMode="auto">
          <a:xfrm flipV="1">
            <a:off x="5819399" y="5617178"/>
            <a:ext cx="1121" cy="9759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2" name="Line 69">
            <a:extLst>
              <a:ext uri="{FF2B5EF4-FFF2-40B4-BE49-F238E27FC236}">
                <a16:creationId xmlns:a16="http://schemas.microsoft.com/office/drawing/2014/main" id="{3AD46557-7DA3-444F-9405-BDE996B1404D}"/>
              </a:ext>
            </a:extLst>
          </p:cNvPr>
          <p:cNvSpPr>
            <a:spLocks noChangeShapeType="1"/>
          </p:cNvSpPr>
          <p:nvPr/>
        </p:nvSpPr>
        <p:spPr bwMode="auto">
          <a:xfrm flipV="1">
            <a:off x="6262521" y="5611568"/>
            <a:ext cx="1121" cy="10545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3" name="Line 70">
            <a:extLst>
              <a:ext uri="{FF2B5EF4-FFF2-40B4-BE49-F238E27FC236}">
                <a16:creationId xmlns:a16="http://schemas.microsoft.com/office/drawing/2014/main" id="{BD9FCA6B-4171-42B9-B22C-E1067AB3AAD8}"/>
              </a:ext>
            </a:extLst>
          </p:cNvPr>
          <p:cNvSpPr>
            <a:spLocks noChangeShapeType="1"/>
          </p:cNvSpPr>
          <p:nvPr/>
        </p:nvSpPr>
        <p:spPr bwMode="auto">
          <a:xfrm flipV="1">
            <a:off x="6484638" y="5610445"/>
            <a:ext cx="1121" cy="10320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4" name="Line 71">
            <a:extLst>
              <a:ext uri="{FF2B5EF4-FFF2-40B4-BE49-F238E27FC236}">
                <a16:creationId xmlns:a16="http://schemas.microsoft.com/office/drawing/2014/main" id="{83704498-9CFD-4762-A438-5F98CA61BFCF}"/>
              </a:ext>
            </a:extLst>
          </p:cNvPr>
          <p:cNvSpPr>
            <a:spLocks noChangeShapeType="1"/>
          </p:cNvSpPr>
          <p:nvPr/>
        </p:nvSpPr>
        <p:spPr bwMode="auto">
          <a:xfrm flipV="1">
            <a:off x="6122288" y="5101153"/>
            <a:ext cx="1121" cy="1402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5" name="Line 72">
            <a:extLst>
              <a:ext uri="{FF2B5EF4-FFF2-40B4-BE49-F238E27FC236}">
                <a16:creationId xmlns:a16="http://schemas.microsoft.com/office/drawing/2014/main" id="{EE983698-DD65-4817-B5A1-0708B6CB74D1}"/>
              </a:ext>
            </a:extLst>
          </p:cNvPr>
          <p:cNvSpPr>
            <a:spLocks noChangeShapeType="1"/>
          </p:cNvSpPr>
          <p:nvPr/>
        </p:nvSpPr>
        <p:spPr bwMode="auto">
          <a:xfrm flipV="1">
            <a:off x="6492485" y="5107883"/>
            <a:ext cx="1121" cy="13013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6" name="Line 73">
            <a:extLst>
              <a:ext uri="{FF2B5EF4-FFF2-40B4-BE49-F238E27FC236}">
                <a16:creationId xmlns:a16="http://schemas.microsoft.com/office/drawing/2014/main" id="{BBBA4517-B8D1-456A-B645-2E1A2AB7D4DE}"/>
              </a:ext>
            </a:extLst>
          </p:cNvPr>
          <p:cNvSpPr>
            <a:spLocks noChangeShapeType="1"/>
          </p:cNvSpPr>
          <p:nvPr/>
        </p:nvSpPr>
        <p:spPr bwMode="auto">
          <a:xfrm flipV="1">
            <a:off x="6041517" y="5620550"/>
            <a:ext cx="1121" cy="9423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7" name="Freeform 74">
            <a:extLst>
              <a:ext uri="{FF2B5EF4-FFF2-40B4-BE49-F238E27FC236}">
                <a16:creationId xmlns:a16="http://schemas.microsoft.com/office/drawing/2014/main" id="{8DE447FF-76F8-49E2-AD14-17FFE4C43DB9}"/>
              </a:ext>
            </a:extLst>
          </p:cNvPr>
          <p:cNvSpPr>
            <a:spLocks/>
          </p:cNvSpPr>
          <p:nvPr/>
        </p:nvSpPr>
        <p:spPr bwMode="auto">
          <a:xfrm>
            <a:off x="5866901" y="5101146"/>
            <a:ext cx="84993" cy="58309"/>
          </a:xfrm>
          <a:custGeom>
            <a:avLst/>
            <a:gdLst>
              <a:gd name="T0" fmla="*/ 0 w 111"/>
              <a:gd name="T1" fmla="*/ 2147483646 h 85"/>
              <a:gd name="T2" fmla="*/ 2147483646 w 111"/>
              <a:gd name="T3" fmla="*/ 2147483646 h 85"/>
              <a:gd name="T4" fmla="*/ 2147483646 w 111"/>
              <a:gd name="T5" fmla="*/ 0 h 85"/>
              <a:gd name="T6" fmla="*/ 0 60000 65536"/>
              <a:gd name="T7" fmla="*/ 0 60000 65536"/>
              <a:gd name="T8" fmla="*/ 0 60000 65536"/>
            </a:gdLst>
            <a:ahLst/>
            <a:cxnLst>
              <a:cxn ang="T6">
                <a:pos x="T0" y="T1"/>
              </a:cxn>
              <a:cxn ang="T7">
                <a:pos x="T2" y="T3"/>
              </a:cxn>
              <a:cxn ang="T8">
                <a:pos x="T4" y="T5"/>
              </a:cxn>
            </a:cxnLst>
            <a:rect l="0" t="0" r="r" b="b"/>
            <a:pathLst>
              <a:path w="111" h="85">
                <a:moveTo>
                  <a:pt x="0" y="85"/>
                </a:moveTo>
                <a:lnTo>
                  <a:pt x="45" y="27"/>
                </a:lnTo>
                <a:lnTo>
                  <a:pt x="11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18" name="Line 75">
            <a:extLst>
              <a:ext uri="{FF2B5EF4-FFF2-40B4-BE49-F238E27FC236}">
                <a16:creationId xmlns:a16="http://schemas.microsoft.com/office/drawing/2014/main" id="{2EFA5C03-BA80-4271-806E-097D8B00D347}"/>
              </a:ext>
            </a:extLst>
          </p:cNvPr>
          <p:cNvSpPr>
            <a:spLocks noChangeShapeType="1"/>
          </p:cNvSpPr>
          <p:nvPr/>
        </p:nvSpPr>
        <p:spPr bwMode="auto">
          <a:xfrm flipV="1">
            <a:off x="6253546" y="5008037"/>
            <a:ext cx="1121" cy="9310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19" name="Rectangle 76">
            <a:extLst>
              <a:ext uri="{FF2B5EF4-FFF2-40B4-BE49-F238E27FC236}">
                <a16:creationId xmlns:a16="http://schemas.microsoft.com/office/drawing/2014/main" id="{BA13F07C-D9E5-48B1-9016-FEF2BCFB8C1B}"/>
              </a:ext>
            </a:extLst>
          </p:cNvPr>
          <p:cNvSpPr>
            <a:spLocks noChangeArrowheads="1"/>
          </p:cNvSpPr>
          <p:nvPr/>
        </p:nvSpPr>
        <p:spPr bwMode="auto">
          <a:xfrm>
            <a:off x="6844065" y="4701782"/>
            <a:ext cx="436017"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TANK FARM</a:t>
            </a:r>
            <a:endParaRPr lang="en-US" altLang="en-US" sz="1696" dirty="0"/>
          </a:p>
        </p:txBody>
      </p:sp>
      <p:sp>
        <p:nvSpPr>
          <p:cNvPr id="6220" name="Rectangle 77">
            <a:extLst>
              <a:ext uri="{FF2B5EF4-FFF2-40B4-BE49-F238E27FC236}">
                <a16:creationId xmlns:a16="http://schemas.microsoft.com/office/drawing/2014/main" id="{3DB63933-838D-4FBC-A3C0-88AE0039FC33}"/>
              </a:ext>
            </a:extLst>
          </p:cNvPr>
          <p:cNvSpPr>
            <a:spLocks noChangeArrowheads="1"/>
          </p:cNvSpPr>
          <p:nvPr/>
        </p:nvSpPr>
        <p:spPr bwMode="auto">
          <a:xfrm>
            <a:off x="6916528" y="4877906"/>
            <a:ext cx="294953"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(OMMS).</a:t>
            </a:r>
            <a:endParaRPr lang="en-US" altLang="en-US" sz="1696" dirty="0"/>
          </a:p>
        </p:txBody>
      </p:sp>
      <p:sp>
        <p:nvSpPr>
          <p:cNvPr id="6221" name="Rectangle 78">
            <a:extLst>
              <a:ext uri="{FF2B5EF4-FFF2-40B4-BE49-F238E27FC236}">
                <a16:creationId xmlns:a16="http://schemas.microsoft.com/office/drawing/2014/main" id="{69C429AA-1C7E-4924-ADB3-275C522C30CF}"/>
              </a:ext>
            </a:extLst>
          </p:cNvPr>
          <p:cNvSpPr>
            <a:spLocks noChangeArrowheads="1"/>
          </p:cNvSpPr>
          <p:nvPr/>
        </p:nvSpPr>
        <p:spPr bwMode="auto">
          <a:xfrm>
            <a:off x="6916528" y="4783674"/>
            <a:ext cx="250068"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a:solidFill>
                  <a:srgbClr val="000000"/>
                </a:solidFill>
                <a:latin typeface="Arial" panose="020B0604020202020204" pitchFamily="34" charset="0"/>
              </a:rPr>
              <a:t>SUPRV</a:t>
            </a:r>
            <a:endParaRPr lang="en-US" altLang="en-US" sz="1696"/>
          </a:p>
        </p:txBody>
      </p:sp>
      <p:sp>
        <p:nvSpPr>
          <p:cNvPr id="6222" name="Rectangle 79">
            <a:extLst>
              <a:ext uri="{FF2B5EF4-FFF2-40B4-BE49-F238E27FC236}">
                <a16:creationId xmlns:a16="http://schemas.microsoft.com/office/drawing/2014/main" id="{C5ADDDE9-F06F-42F7-9D82-D50314CB2759}"/>
              </a:ext>
            </a:extLst>
          </p:cNvPr>
          <p:cNvSpPr>
            <a:spLocks noChangeArrowheads="1"/>
          </p:cNvSpPr>
          <p:nvPr/>
        </p:nvSpPr>
        <p:spPr bwMode="auto">
          <a:xfrm>
            <a:off x="7619909" y="4681591"/>
            <a:ext cx="424043" cy="282696"/>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23" name="Rectangle 80">
            <a:extLst>
              <a:ext uri="{FF2B5EF4-FFF2-40B4-BE49-F238E27FC236}">
                <a16:creationId xmlns:a16="http://schemas.microsoft.com/office/drawing/2014/main" id="{D54CD564-B438-4253-9F7F-E2334EFFE14E}"/>
              </a:ext>
            </a:extLst>
          </p:cNvPr>
          <p:cNvSpPr>
            <a:spLocks noChangeArrowheads="1"/>
          </p:cNvSpPr>
          <p:nvPr/>
        </p:nvSpPr>
        <p:spPr bwMode="auto">
          <a:xfrm>
            <a:off x="7640101" y="4825190"/>
            <a:ext cx="379912" cy="7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95" b="1">
                <a:solidFill>
                  <a:srgbClr val="000000"/>
                </a:solidFill>
                <a:latin typeface="Arial" panose="020B0604020202020204" pitchFamily="34" charset="0"/>
              </a:rPr>
              <a:t>AUTOMAT'N</a:t>
            </a:r>
            <a:endParaRPr lang="en-US" altLang="en-US" sz="1696"/>
          </a:p>
        </p:txBody>
      </p:sp>
      <p:sp>
        <p:nvSpPr>
          <p:cNvPr id="6224" name="Rectangle 81">
            <a:extLst>
              <a:ext uri="{FF2B5EF4-FFF2-40B4-BE49-F238E27FC236}">
                <a16:creationId xmlns:a16="http://schemas.microsoft.com/office/drawing/2014/main" id="{F03F058D-076E-4CA0-BC64-617FEF0505CE}"/>
              </a:ext>
            </a:extLst>
          </p:cNvPr>
          <p:cNvSpPr>
            <a:spLocks noChangeArrowheads="1"/>
          </p:cNvSpPr>
          <p:nvPr/>
        </p:nvSpPr>
        <p:spPr bwMode="auto">
          <a:xfrm>
            <a:off x="7641215" y="4719739"/>
            <a:ext cx="341440" cy="7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95" b="1" dirty="0">
                <a:solidFill>
                  <a:srgbClr val="000000"/>
                </a:solidFill>
                <a:latin typeface="Arial" panose="020B0604020202020204" pitchFamily="34" charset="0"/>
              </a:rPr>
              <a:t>WAREH’SE</a:t>
            </a:r>
            <a:endParaRPr lang="en-US" altLang="en-US" sz="1696" dirty="0"/>
          </a:p>
        </p:txBody>
      </p:sp>
      <p:sp>
        <p:nvSpPr>
          <p:cNvPr id="6230" name="Rectangle 87">
            <a:extLst>
              <a:ext uri="{FF2B5EF4-FFF2-40B4-BE49-F238E27FC236}">
                <a16:creationId xmlns:a16="http://schemas.microsoft.com/office/drawing/2014/main" id="{5E0BD863-2134-40C1-87B5-97EC1E567463}"/>
              </a:ext>
            </a:extLst>
          </p:cNvPr>
          <p:cNvSpPr>
            <a:spLocks noChangeArrowheads="1"/>
          </p:cNvSpPr>
          <p:nvPr/>
        </p:nvSpPr>
        <p:spPr bwMode="auto">
          <a:xfrm>
            <a:off x="5750975" y="4075814"/>
            <a:ext cx="487987" cy="281575"/>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31" name="Rectangle 88">
            <a:extLst>
              <a:ext uri="{FF2B5EF4-FFF2-40B4-BE49-F238E27FC236}">
                <a16:creationId xmlns:a16="http://schemas.microsoft.com/office/drawing/2014/main" id="{1ED1A449-22B3-47F4-8A61-8E936100058E}"/>
              </a:ext>
            </a:extLst>
          </p:cNvPr>
          <p:cNvSpPr>
            <a:spLocks noChangeArrowheads="1"/>
          </p:cNvSpPr>
          <p:nvPr/>
        </p:nvSpPr>
        <p:spPr bwMode="auto">
          <a:xfrm>
            <a:off x="5836667" y="4093985"/>
            <a:ext cx="280526"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PROD'N</a:t>
            </a:r>
            <a:endParaRPr lang="en-US" altLang="en-US" sz="1696" dirty="0"/>
          </a:p>
        </p:txBody>
      </p:sp>
      <p:sp>
        <p:nvSpPr>
          <p:cNvPr id="6232" name="Rectangle 89">
            <a:extLst>
              <a:ext uri="{FF2B5EF4-FFF2-40B4-BE49-F238E27FC236}">
                <a16:creationId xmlns:a16="http://schemas.microsoft.com/office/drawing/2014/main" id="{68D60297-F14F-4FFB-AB9F-C6B84E291D9F}"/>
              </a:ext>
            </a:extLst>
          </p:cNvPr>
          <p:cNvSpPr>
            <a:spLocks noChangeArrowheads="1"/>
          </p:cNvSpPr>
          <p:nvPr/>
        </p:nvSpPr>
        <p:spPr bwMode="auto">
          <a:xfrm>
            <a:off x="5830385" y="4181829"/>
            <a:ext cx="302968"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REPORT</a:t>
            </a:r>
            <a:endParaRPr lang="en-US" altLang="en-US" sz="1696" dirty="0"/>
          </a:p>
        </p:txBody>
      </p:sp>
      <p:sp>
        <p:nvSpPr>
          <p:cNvPr id="6233" name="Line 90">
            <a:extLst>
              <a:ext uri="{FF2B5EF4-FFF2-40B4-BE49-F238E27FC236}">
                <a16:creationId xmlns:a16="http://schemas.microsoft.com/office/drawing/2014/main" id="{C6220EF0-4FB0-4198-AF00-7F4C75B35858}"/>
              </a:ext>
            </a:extLst>
          </p:cNvPr>
          <p:cNvSpPr>
            <a:spLocks noChangeShapeType="1"/>
          </p:cNvSpPr>
          <p:nvPr/>
        </p:nvSpPr>
        <p:spPr bwMode="auto">
          <a:xfrm flipH="1" flipV="1">
            <a:off x="5948415" y="4364125"/>
            <a:ext cx="1121" cy="11554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34" name="Rectangle 91">
            <a:extLst>
              <a:ext uri="{FF2B5EF4-FFF2-40B4-BE49-F238E27FC236}">
                <a16:creationId xmlns:a16="http://schemas.microsoft.com/office/drawing/2014/main" id="{D502B17F-47BE-4DE7-BCA6-49259F355EFE}"/>
              </a:ext>
            </a:extLst>
          </p:cNvPr>
          <p:cNvSpPr>
            <a:spLocks noChangeArrowheads="1"/>
          </p:cNvSpPr>
          <p:nvPr/>
        </p:nvSpPr>
        <p:spPr bwMode="auto">
          <a:xfrm>
            <a:off x="5819843" y="4263606"/>
            <a:ext cx="328616"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&amp; SCHED</a:t>
            </a:r>
            <a:endParaRPr lang="en-US" altLang="en-US" sz="1696" dirty="0"/>
          </a:p>
        </p:txBody>
      </p:sp>
      <p:sp>
        <p:nvSpPr>
          <p:cNvPr id="6235" name="Rectangle 92">
            <a:extLst>
              <a:ext uri="{FF2B5EF4-FFF2-40B4-BE49-F238E27FC236}">
                <a16:creationId xmlns:a16="http://schemas.microsoft.com/office/drawing/2014/main" id="{F5675537-D056-4735-8A56-98F17FA3691A}"/>
              </a:ext>
            </a:extLst>
          </p:cNvPr>
          <p:cNvSpPr>
            <a:spLocks noChangeArrowheads="1"/>
          </p:cNvSpPr>
          <p:nvPr/>
        </p:nvSpPr>
        <p:spPr bwMode="auto">
          <a:xfrm>
            <a:off x="6641692" y="5726001"/>
            <a:ext cx="134617" cy="142470"/>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36" name="Rectangle 93">
            <a:extLst>
              <a:ext uri="{FF2B5EF4-FFF2-40B4-BE49-F238E27FC236}">
                <a16:creationId xmlns:a16="http://schemas.microsoft.com/office/drawing/2014/main" id="{76B51FAF-1FAC-4E46-9C03-325E38BBCCCC}"/>
              </a:ext>
            </a:extLst>
          </p:cNvPr>
          <p:cNvSpPr>
            <a:spLocks noChangeArrowheads="1"/>
          </p:cNvSpPr>
          <p:nvPr/>
        </p:nvSpPr>
        <p:spPr bwMode="auto">
          <a:xfrm>
            <a:off x="6867175" y="5726001"/>
            <a:ext cx="134617" cy="142470"/>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37" name="Line 94">
            <a:extLst>
              <a:ext uri="{FF2B5EF4-FFF2-40B4-BE49-F238E27FC236}">
                <a16:creationId xmlns:a16="http://schemas.microsoft.com/office/drawing/2014/main" id="{D530A5AF-3513-4D03-AFB4-A3D8CF3F0F50}"/>
              </a:ext>
            </a:extLst>
          </p:cNvPr>
          <p:cNvSpPr>
            <a:spLocks noChangeShapeType="1"/>
          </p:cNvSpPr>
          <p:nvPr/>
        </p:nvSpPr>
        <p:spPr bwMode="auto">
          <a:xfrm flipH="1">
            <a:off x="6908682" y="5388329"/>
            <a:ext cx="240067" cy="15929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38" name="Freeform 95">
            <a:extLst>
              <a:ext uri="{FF2B5EF4-FFF2-40B4-BE49-F238E27FC236}">
                <a16:creationId xmlns:a16="http://schemas.microsoft.com/office/drawing/2014/main" id="{61E951FD-DAB9-4D56-AF03-E2A38F165C9C}"/>
              </a:ext>
            </a:extLst>
          </p:cNvPr>
          <p:cNvSpPr>
            <a:spLocks/>
          </p:cNvSpPr>
          <p:nvPr/>
        </p:nvSpPr>
        <p:spPr bwMode="auto">
          <a:xfrm rot="20559839">
            <a:off x="6780788" y="5535287"/>
            <a:ext cx="139104" cy="67309"/>
          </a:xfrm>
          <a:custGeom>
            <a:avLst/>
            <a:gdLst>
              <a:gd name="T0" fmla="*/ 2147483646 w 246"/>
              <a:gd name="T1" fmla="*/ 2147483646 h 120"/>
              <a:gd name="T2" fmla="*/ 0 w 246"/>
              <a:gd name="T3" fmla="*/ 2147483646 h 120"/>
              <a:gd name="T4" fmla="*/ 2147483646 w 246"/>
              <a:gd name="T5" fmla="*/ 0 h 120"/>
              <a:gd name="T6" fmla="*/ 2147483646 w 246"/>
              <a:gd name="T7" fmla="*/ 2147483646 h 1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6" h="120">
                <a:moveTo>
                  <a:pt x="246" y="116"/>
                </a:moveTo>
                <a:lnTo>
                  <a:pt x="0" y="120"/>
                </a:lnTo>
                <a:lnTo>
                  <a:pt x="215" y="0"/>
                </a:lnTo>
                <a:lnTo>
                  <a:pt x="246" y="116"/>
                </a:lnTo>
                <a:close/>
              </a:path>
            </a:pathLst>
          </a:custGeom>
          <a:solidFill>
            <a:srgbClr val="000000"/>
          </a:solidFill>
          <a:ln w="1588">
            <a:solidFill>
              <a:srgbClr val="000000"/>
            </a:solidFill>
            <a:prstDash val="solid"/>
            <a:round/>
            <a:headEnd/>
            <a:tailEnd/>
          </a:ln>
        </p:spPr>
        <p:txBody>
          <a:bodyPr/>
          <a:lstStyle/>
          <a:p>
            <a:endParaRPr lang="en-US" sz="2262"/>
          </a:p>
        </p:txBody>
      </p:sp>
      <p:sp>
        <p:nvSpPr>
          <p:cNvPr id="6239" name="Line 96">
            <a:extLst>
              <a:ext uri="{FF2B5EF4-FFF2-40B4-BE49-F238E27FC236}">
                <a16:creationId xmlns:a16="http://schemas.microsoft.com/office/drawing/2014/main" id="{399F1F1B-AE23-40D3-ACC2-8BFC785ED7F7}"/>
              </a:ext>
            </a:extLst>
          </p:cNvPr>
          <p:cNvSpPr>
            <a:spLocks noChangeShapeType="1"/>
          </p:cNvSpPr>
          <p:nvPr/>
        </p:nvSpPr>
        <p:spPr bwMode="auto">
          <a:xfrm flipH="1" flipV="1">
            <a:off x="6713487" y="5610447"/>
            <a:ext cx="1121" cy="10432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40" name="Line 97">
            <a:extLst>
              <a:ext uri="{FF2B5EF4-FFF2-40B4-BE49-F238E27FC236}">
                <a16:creationId xmlns:a16="http://schemas.microsoft.com/office/drawing/2014/main" id="{1A179EE1-443C-4296-8909-4311988D4223}"/>
              </a:ext>
            </a:extLst>
          </p:cNvPr>
          <p:cNvSpPr>
            <a:spLocks noChangeShapeType="1"/>
          </p:cNvSpPr>
          <p:nvPr/>
        </p:nvSpPr>
        <p:spPr bwMode="auto">
          <a:xfrm flipV="1">
            <a:off x="6926632" y="5610446"/>
            <a:ext cx="1121" cy="10545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42" name="Freeform 99">
            <a:extLst>
              <a:ext uri="{FF2B5EF4-FFF2-40B4-BE49-F238E27FC236}">
                <a16:creationId xmlns:a16="http://schemas.microsoft.com/office/drawing/2014/main" id="{99213CCD-E866-4025-831A-E34C31A6A168}"/>
              </a:ext>
            </a:extLst>
          </p:cNvPr>
          <p:cNvSpPr>
            <a:spLocks/>
          </p:cNvSpPr>
          <p:nvPr/>
        </p:nvSpPr>
        <p:spPr bwMode="auto">
          <a:xfrm>
            <a:off x="6630362" y="2969837"/>
            <a:ext cx="685425" cy="475647"/>
          </a:xfrm>
          <a:custGeom>
            <a:avLst/>
            <a:gdLst>
              <a:gd name="T0" fmla="*/ 2147483646 w 1223"/>
              <a:gd name="T1" fmla="*/ 2147483646 h 847"/>
              <a:gd name="T2" fmla="*/ 2147483646 w 1223"/>
              <a:gd name="T3" fmla="*/ 2147483646 h 847"/>
              <a:gd name="T4" fmla="*/ 2147483646 w 1223"/>
              <a:gd name="T5" fmla="*/ 2147483646 h 847"/>
              <a:gd name="T6" fmla="*/ 0 w 1223"/>
              <a:gd name="T7" fmla="*/ 2147483646 h 847"/>
              <a:gd name="T8" fmla="*/ 2147483646 w 1223"/>
              <a:gd name="T9" fmla="*/ 2147483646 h 847"/>
              <a:gd name="T10" fmla="*/ 2147483646 w 1223"/>
              <a:gd name="T11" fmla="*/ 2147483646 h 847"/>
              <a:gd name="T12" fmla="*/ 2147483646 w 1223"/>
              <a:gd name="T13" fmla="*/ 2147483646 h 847"/>
              <a:gd name="T14" fmla="*/ 2147483646 w 1223"/>
              <a:gd name="T15" fmla="*/ 2147483646 h 847"/>
              <a:gd name="T16" fmla="*/ 2147483646 w 1223"/>
              <a:gd name="T17" fmla="*/ 2147483646 h 847"/>
              <a:gd name="T18" fmla="*/ 2147483646 w 1223"/>
              <a:gd name="T19" fmla="*/ 2147483646 h 847"/>
              <a:gd name="T20" fmla="*/ 2147483646 w 1223"/>
              <a:gd name="T21" fmla="*/ 0 h 847"/>
              <a:gd name="T22" fmla="*/ 2147483646 w 1223"/>
              <a:gd name="T23" fmla="*/ 0 h 847"/>
              <a:gd name="T24" fmla="*/ 2147483646 w 1223"/>
              <a:gd name="T25" fmla="*/ 0 h 847"/>
              <a:gd name="T26" fmla="*/ 2147483646 w 1223"/>
              <a:gd name="T27" fmla="*/ 2147483646 h 847"/>
              <a:gd name="T28" fmla="*/ 2147483646 w 1223"/>
              <a:gd name="T29" fmla="*/ 2147483646 h 847"/>
              <a:gd name="T30" fmla="*/ 2147483646 w 1223"/>
              <a:gd name="T31" fmla="*/ 2147483646 h 847"/>
              <a:gd name="T32" fmla="*/ 2147483646 w 1223"/>
              <a:gd name="T33" fmla="*/ 2147483646 h 847"/>
              <a:gd name="T34" fmla="*/ 2147483646 w 1223"/>
              <a:gd name="T35" fmla="*/ 2147483646 h 847"/>
              <a:gd name="T36" fmla="*/ 2147483646 w 1223"/>
              <a:gd name="T37" fmla="*/ 2147483646 h 847"/>
              <a:gd name="T38" fmla="*/ 2147483646 w 1223"/>
              <a:gd name="T39" fmla="*/ 2147483646 h 847"/>
              <a:gd name="T40" fmla="*/ 2147483646 w 1223"/>
              <a:gd name="T41" fmla="*/ 2147483646 h 847"/>
              <a:gd name="T42" fmla="*/ 2147483646 w 1223"/>
              <a:gd name="T43" fmla="*/ 2147483646 h 847"/>
              <a:gd name="T44" fmla="*/ 2147483646 w 1223"/>
              <a:gd name="T45" fmla="*/ 2147483646 h 847"/>
              <a:gd name="T46" fmla="*/ 2147483646 w 1223"/>
              <a:gd name="T47" fmla="*/ 2147483646 h 847"/>
              <a:gd name="T48" fmla="*/ 2147483646 w 1223"/>
              <a:gd name="T49" fmla="*/ 2147483646 h 847"/>
              <a:gd name="T50" fmla="*/ 2147483646 w 1223"/>
              <a:gd name="T51" fmla="*/ 2147483646 h 847"/>
              <a:gd name="T52" fmla="*/ 2147483646 w 1223"/>
              <a:gd name="T53" fmla="*/ 2147483646 h 847"/>
              <a:gd name="T54" fmla="*/ 2147483646 w 1223"/>
              <a:gd name="T55" fmla="*/ 2147483646 h 847"/>
              <a:gd name="T56" fmla="*/ 2147483646 w 1223"/>
              <a:gd name="T57" fmla="*/ 2147483646 h 847"/>
              <a:gd name="T58" fmla="*/ 2147483646 w 1223"/>
              <a:gd name="T59" fmla="*/ 2147483646 h 847"/>
              <a:gd name="T60" fmla="*/ 2147483646 w 1223"/>
              <a:gd name="T61" fmla="*/ 2147483646 h 847"/>
              <a:gd name="T62" fmla="*/ 2147483646 w 1223"/>
              <a:gd name="T63" fmla="*/ 2147483646 h 847"/>
              <a:gd name="T64" fmla="*/ 2147483646 w 1223"/>
              <a:gd name="T65" fmla="*/ 2147483646 h 847"/>
              <a:gd name="T66" fmla="*/ 2147483646 w 1223"/>
              <a:gd name="T67" fmla="*/ 2147483646 h 847"/>
              <a:gd name="T68" fmla="*/ 2147483646 w 1223"/>
              <a:gd name="T69" fmla="*/ 2147483646 h 847"/>
              <a:gd name="T70" fmla="*/ 2147483646 w 1223"/>
              <a:gd name="T71" fmla="*/ 2147483646 h 847"/>
              <a:gd name="T72" fmla="*/ 2147483646 w 1223"/>
              <a:gd name="T73" fmla="*/ 2147483646 h 847"/>
              <a:gd name="T74" fmla="*/ 2147483646 w 1223"/>
              <a:gd name="T75" fmla="*/ 2147483646 h 847"/>
              <a:gd name="T76" fmla="*/ 2147483646 w 1223"/>
              <a:gd name="T77" fmla="*/ 2147483646 h 847"/>
              <a:gd name="T78" fmla="*/ 2147483646 w 1223"/>
              <a:gd name="T79" fmla="*/ 2147483646 h 847"/>
              <a:gd name="T80" fmla="*/ 2147483646 w 1223"/>
              <a:gd name="T81" fmla="*/ 2147483646 h 847"/>
              <a:gd name="T82" fmla="*/ 2147483646 w 1223"/>
              <a:gd name="T83" fmla="*/ 2147483646 h 847"/>
              <a:gd name="T84" fmla="*/ 2147483646 w 1223"/>
              <a:gd name="T85" fmla="*/ 2147483646 h 847"/>
              <a:gd name="T86" fmla="*/ 2147483646 w 1223"/>
              <a:gd name="T87" fmla="*/ 2147483646 h 847"/>
              <a:gd name="T88" fmla="*/ 2147483646 w 1223"/>
              <a:gd name="T89" fmla="*/ 2147483646 h 847"/>
              <a:gd name="T90" fmla="*/ 2147483646 w 1223"/>
              <a:gd name="T91" fmla="*/ 2147483646 h 847"/>
              <a:gd name="T92" fmla="*/ 2147483646 w 1223"/>
              <a:gd name="T93" fmla="*/ 2147483646 h 847"/>
              <a:gd name="T94" fmla="*/ 2147483646 w 1223"/>
              <a:gd name="T95" fmla="*/ 2147483646 h 847"/>
              <a:gd name="T96" fmla="*/ 2147483646 w 1223"/>
              <a:gd name="T97" fmla="*/ 2147483646 h 847"/>
              <a:gd name="T98" fmla="*/ 2147483646 w 1223"/>
              <a:gd name="T99" fmla="*/ 2147483646 h 847"/>
              <a:gd name="T100" fmla="*/ 2147483646 w 1223"/>
              <a:gd name="T101" fmla="*/ 2147483646 h 847"/>
              <a:gd name="T102" fmla="*/ 2147483646 w 1223"/>
              <a:gd name="T103" fmla="*/ 2147483646 h 847"/>
              <a:gd name="T104" fmla="*/ 2147483646 w 1223"/>
              <a:gd name="T105" fmla="*/ 2147483646 h 847"/>
              <a:gd name="T106" fmla="*/ 2147483646 w 1223"/>
              <a:gd name="T107" fmla="*/ 2147483646 h 847"/>
              <a:gd name="T108" fmla="*/ 2147483646 w 1223"/>
              <a:gd name="T109" fmla="*/ 2147483646 h 847"/>
              <a:gd name="T110" fmla="*/ 2147483646 w 1223"/>
              <a:gd name="T111" fmla="*/ 2147483646 h 84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223" h="847">
                <a:moveTo>
                  <a:pt x="19" y="93"/>
                </a:moveTo>
                <a:lnTo>
                  <a:pt x="14" y="89"/>
                </a:lnTo>
                <a:lnTo>
                  <a:pt x="12" y="86"/>
                </a:lnTo>
                <a:lnTo>
                  <a:pt x="5" y="81"/>
                </a:lnTo>
                <a:lnTo>
                  <a:pt x="4" y="74"/>
                </a:lnTo>
                <a:lnTo>
                  <a:pt x="2" y="69"/>
                </a:lnTo>
                <a:lnTo>
                  <a:pt x="1" y="63"/>
                </a:lnTo>
                <a:lnTo>
                  <a:pt x="0" y="55"/>
                </a:lnTo>
                <a:lnTo>
                  <a:pt x="0" y="48"/>
                </a:lnTo>
                <a:lnTo>
                  <a:pt x="1" y="44"/>
                </a:lnTo>
                <a:lnTo>
                  <a:pt x="2" y="39"/>
                </a:lnTo>
                <a:lnTo>
                  <a:pt x="4" y="31"/>
                </a:lnTo>
                <a:lnTo>
                  <a:pt x="5" y="25"/>
                </a:lnTo>
                <a:lnTo>
                  <a:pt x="12" y="22"/>
                </a:lnTo>
                <a:lnTo>
                  <a:pt x="14" y="15"/>
                </a:lnTo>
                <a:lnTo>
                  <a:pt x="20" y="12"/>
                </a:lnTo>
                <a:lnTo>
                  <a:pt x="24" y="8"/>
                </a:lnTo>
                <a:lnTo>
                  <a:pt x="30" y="5"/>
                </a:lnTo>
                <a:lnTo>
                  <a:pt x="35" y="2"/>
                </a:lnTo>
                <a:lnTo>
                  <a:pt x="42" y="2"/>
                </a:lnTo>
                <a:lnTo>
                  <a:pt x="46" y="1"/>
                </a:lnTo>
                <a:lnTo>
                  <a:pt x="53" y="0"/>
                </a:lnTo>
                <a:lnTo>
                  <a:pt x="1171" y="0"/>
                </a:lnTo>
                <a:lnTo>
                  <a:pt x="1172" y="0"/>
                </a:lnTo>
                <a:lnTo>
                  <a:pt x="1174" y="0"/>
                </a:lnTo>
                <a:lnTo>
                  <a:pt x="1175" y="0"/>
                </a:lnTo>
                <a:lnTo>
                  <a:pt x="1176" y="1"/>
                </a:lnTo>
                <a:lnTo>
                  <a:pt x="1177" y="1"/>
                </a:lnTo>
                <a:lnTo>
                  <a:pt x="1182" y="1"/>
                </a:lnTo>
                <a:lnTo>
                  <a:pt x="1183" y="2"/>
                </a:lnTo>
                <a:lnTo>
                  <a:pt x="1184" y="2"/>
                </a:lnTo>
                <a:lnTo>
                  <a:pt x="1186" y="2"/>
                </a:lnTo>
                <a:lnTo>
                  <a:pt x="1187" y="3"/>
                </a:lnTo>
                <a:lnTo>
                  <a:pt x="1190" y="4"/>
                </a:lnTo>
                <a:lnTo>
                  <a:pt x="1192" y="5"/>
                </a:lnTo>
                <a:lnTo>
                  <a:pt x="1194" y="5"/>
                </a:lnTo>
                <a:lnTo>
                  <a:pt x="1195" y="6"/>
                </a:lnTo>
                <a:lnTo>
                  <a:pt x="1197" y="6"/>
                </a:lnTo>
                <a:lnTo>
                  <a:pt x="1198" y="9"/>
                </a:lnTo>
                <a:lnTo>
                  <a:pt x="1199" y="9"/>
                </a:lnTo>
                <a:lnTo>
                  <a:pt x="1202" y="12"/>
                </a:lnTo>
                <a:lnTo>
                  <a:pt x="1203" y="12"/>
                </a:lnTo>
                <a:lnTo>
                  <a:pt x="1204" y="13"/>
                </a:lnTo>
                <a:lnTo>
                  <a:pt x="1205" y="14"/>
                </a:lnTo>
                <a:lnTo>
                  <a:pt x="1206" y="15"/>
                </a:lnTo>
                <a:lnTo>
                  <a:pt x="1209" y="17"/>
                </a:lnTo>
                <a:lnTo>
                  <a:pt x="1210" y="21"/>
                </a:lnTo>
                <a:lnTo>
                  <a:pt x="1211" y="22"/>
                </a:lnTo>
                <a:lnTo>
                  <a:pt x="1212" y="22"/>
                </a:lnTo>
                <a:lnTo>
                  <a:pt x="1214" y="23"/>
                </a:lnTo>
                <a:lnTo>
                  <a:pt x="1214" y="24"/>
                </a:lnTo>
                <a:lnTo>
                  <a:pt x="1215" y="27"/>
                </a:lnTo>
                <a:lnTo>
                  <a:pt x="1216" y="29"/>
                </a:lnTo>
                <a:lnTo>
                  <a:pt x="1217" y="31"/>
                </a:lnTo>
                <a:lnTo>
                  <a:pt x="1217" y="32"/>
                </a:lnTo>
                <a:lnTo>
                  <a:pt x="1218" y="35"/>
                </a:lnTo>
                <a:lnTo>
                  <a:pt x="1220" y="37"/>
                </a:lnTo>
                <a:lnTo>
                  <a:pt x="1220" y="39"/>
                </a:lnTo>
                <a:lnTo>
                  <a:pt x="1220" y="42"/>
                </a:lnTo>
                <a:lnTo>
                  <a:pt x="1223" y="44"/>
                </a:lnTo>
                <a:lnTo>
                  <a:pt x="1223" y="46"/>
                </a:lnTo>
                <a:lnTo>
                  <a:pt x="1223" y="47"/>
                </a:lnTo>
                <a:lnTo>
                  <a:pt x="1223" y="49"/>
                </a:lnTo>
                <a:lnTo>
                  <a:pt x="1223" y="52"/>
                </a:lnTo>
                <a:lnTo>
                  <a:pt x="1223" y="54"/>
                </a:lnTo>
                <a:lnTo>
                  <a:pt x="1223" y="55"/>
                </a:lnTo>
                <a:lnTo>
                  <a:pt x="1223" y="58"/>
                </a:lnTo>
                <a:lnTo>
                  <a:pt x="1223" y="62"/>
                </a:lnTo>
                <a:lnTo>
                  <a:pt x="1223" y="63"/>
                </a:lnTo>
                <a:lnTo>
                  <a:pt x="1223" y="65"/>
                </a:lnTo>
                <a:lnTo>
                  <a:pt x="1220" y="69"/>
                </a:lnTo>
                <a:lnTo>
                  <a:pt x="1220" y="70"/>
                </a:lnTo>
                <a:lnTo>
                  <a:pt x="1219" y="71"/>
                </a:lnTo>
                <a:lnTo>
                  <a:pt x="1218" y="74"/>
                </a:lnTo>
                <a:lnTo>
                  <a:pt x="1217" y="76"/>
                </a:lnTo>
                <a:lnTo>
                  <a:pt x="1217" y="78"/>
                </a:lnTo>
                <a:lnTo>
                  <a:pt x="1216" y="80"/>
                </a:lnTo>
                <a:lnTo>
                  <a:pt x="1215" y="81"/>
                </a:lnTo>
                <a:lnTo>
                  <a:pt x="1214" y="83"/>
                </a:lnTo>
                <a:lnTo>
                  <a:pt x="1213" y="85"/>
                </a:lnTo>
                <a:lnTo>
                  <a:pt x="1212" y="86"/>
                </a:lnTo>
                <a:lnTo>
                  <a:pt x="1210" y="87"/>
                </a:lnTo>
                <a:lnTo>
                  <a:pt x="1209" y="88"/>
                </a:lnTo>
                <a:lnTo>
                  <a:pt x="1208" y="90"/>
                </a:lnTo>
                <a:lnTo>
                  <a:pt x="1206" y="92"/>
                </a:lnTo>
                <a:lnTo>
                  <a:pt x="1204" y="93"/>
                </a:lnTo>
                <a:lnTo>
                  <a:pt x="1204" y="94"/>
                </a:lnTo>
                <a:lnTo>
                  <a:pt x="711" y="806"/>
                </a:lnTo>
                <a:lnTo>
                  <a:pt x="711" y="808"/>
                </a:lnTo>
                <a:lnTo>
                  <a:pt x="705" y="814"/>
                </a:lnTo>
                <a:lnTo>
                  <a:pt x="700" y="820"/>
                </a:lnTo>
                <a:lnTo>
                  <a:pt x="694" y="825"/>
                </a:lnTo>
                <a:lnTo>
                  <a:pt x="691" y="830"/>
                </a:lnTo>
                <a:lnTo>
                  <a:pt x="682" y="833"/>
                </a:lnTo>
                <a:lnTo>
                  <a:pt x="675" y="838"/>
                </a:lnTo>
                <a:lnTo>
                  <a:pt x="667" y="842"/>
                </a:lnTo>
                <a:lnTo>
                  <a:pt x="661" y="844"/>
                </a:lnTo>
                <a:lnTo>
                  <a:pt x="653" y="846"/>
                </a:lnTo>
                <a:lnTo>
                  <a:pt x="645" y="847"/>
                </a:lnTo>
                <a:lnTo>
                  <a:pt x="637" y="847"/>
                </a:lnTo>
                <a:lnTo>
                  <a:pt x="630" y="847"/>
                </a:lnTo>
                <a:lnTo>
                  <a:pt x="622" y="846"/>
                </a:lnTo>
                <a:lnTo>
                  <a:pt x="616" y="844"/>
                </a:lnTo>
                <a:lnTo>
                  <a:pt x="608" y="841"/>
                </a:lnTo>
                <a:lnTo>
                  <a:pt x="599" y="837"/>
                </a:lnTo>
                <a:lnTo>
                  <a:pt x="594" y="833"/>
                </a:lnTo>
                <a:lnTo>
                  <a:pt x="588" y="829"/>
                </a:lnTo>
                <a:lnTo>
                  <a:pt x="581" y="824"/>
                </a:lnTo>
                <a:lnTo>
                  <a:pt x="577" y="818"/>
                </a:lnTo>
                <a:lnTo>
                  <a:pt x="570" y="812"/>
                </a:lnTo>
                <a:lnTo>
                  <a:pt x="567" y="806"/>
                </a:lnTo>
                <a:lnTo>
                  <a:pt x="20" y="93"/>
                </a:lnTo>
                <a:lnTo>
                  <a:pt x="19" y="93"/>
                </a:lnTo>
                <a:close/>
              </a:path>
            </a:pathLst>
          </a:custGeom>
          <a:solidFill>
            <a:srgbClr val="BBE0E3"/>
          </a:solidFill>
          <a:ln w="20638">
            <a:solidFill>
              <a:srgbClr val="000000"/>
            </a:solidFill>
            <a:prstDash val="solid"/>
            <a:round/>
            <a:headEnd/>
            <a:tailEnd/>
          </a:ln>
        </p:spPr>
        <p:txBody>
          <a:bodyPr/>
          <a:lstStyle/>
          <a:p>
            <a:endParaRPr lang="en-US" sz="2262"/>
          </a:p>
        </p:txBody>
      </p:sp>
      <p:sp>
        <p:nvSpPr>
          <p:cNvPr id="6243" name="Line 100">
            <a:extLst>
              <a:ext uri="{FF2B5EF4-FFF2-40B4-BE49-F238E27FC236}">
                <a16:creationId xmlns:a16="http://schemas.microsoft.com/office/drawing/2014/main" id="{F6B36D58-87DD-4A51-B1C7-0493C7780B01}"/>
              </a:ext>
            </a:extLst>
          </p:cNvPr>
          <p:cNvSpPr>
            <a:spLocks noChangeShapeType="1"/>
          </p:cNvSpPr>
          <p:nvPr/>
        </p:nvSpPr>
        <p:spPr bwMode="auto">
          <a:xfrm>
            <a:off x="7195858" y="4492005"/>
            <a:ext cx="1001774" cy="133383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44" name="Line 101">
            <a:extLst>
              <a:ext uri="{FF2B5EF4-FFF2-40B4-BE49-F238E27FC236}">
                <a16:creationId xmlns:a16="http://schemas.microsoft.com/office/drawing/2014/main" id="{6D23A9B1-09A7-467E-997E-DF0ED81ACB9A}"/>
              </a:ext>
            </a:extLst>
          </p:cNvPr>
          <p:cNvSpPr>
            <a:spLocks noChangeShapeType="1"/>
          </p:cNvSpPr>
          <p:nvPr/>
        </p:nvSpPr>
        <p:spPr bwMode="auto">
          <a:xfrm>
            <a:off x="7472952" y="5984018"/>
            <a:ext cx="662989"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45" name="Freeform 102">
            <a:extLst>
              <a:ext uri="{FF2B5EF4-FFF2-40B4-BE49-F238E27FC236}">
                <a16:creationId xmlns:a16="http://schemas.microsoft.com/office/drawing/2014/main" id="{959D6956-6DB9-4CEF-96C2-E165702A36B8}"/>
              </a:ext>
            </a:extLst>
          </p:cNvPr>
          <p:cNvSpPr>
            <a:spLocks/>
          </p:cNvSpPr>
          <p:nvPr/>
        </p:nvSpPr>
        <p:spPr bwMode="auto">
          <a:xfrm>
            <a:off x="8134819" y="5826964"/>
            <a:ext cx="89745" cy="158175"/>
          </a:xfrm>
          <a:custGeom>
            <a:avLst/>
            <a:gdLst>
              <a:gd name="T0" fmla="*/ 2147483646 w 161"/>
              <a:gd name="T1" fmla="*/ 0 h 283"/>
              <a:gd name="T2" fmla="*/ 2147483646 w 161"/>
              <a:gd name="T3" fmla="*/ 2147483646 h 283"/>
              <a:gd name="T4" fmla="*/ 2147483646 w 161"/>
              <a:gd name="T5" fmla="*/ 2147483646 h 283"/>
              <a:gd name="T6" fmla="*/ 2147483646 w 161"/>
              <a:gd name="T7" fmla="*/ 2147483646 h 283"/>
              <a:gd name="T8" fmla="*/ 2147483646 w 161"/>
              <a:gd name="T9" fmla="*/ 2147483646 h 283"/>
              <a:gd name="T10" fmla="*/ 2147483646 w 161"/>
              <a:gd name="T11" fmla="*/ 2147483646 h 283"/>
              <a:gd name="T12" fmla="*/ 2147483646 w 161"/>
              <a:gd name="T13" fmla="*/ 2147483646 h 283"/>
              <a:gd name="T14" fmla="*/ 2147483646 w 161"/>
              <a:gd name="T15" fmla="*/ 2147483646 h 283"/>
              <a:gd name="T16" fmla="*/ 2147483646 w 161"/>
              <a:gd name="T17" fmla="*/ 2147483646 h 283"/>
              <a:gd name="T18" fmla="*/ 2147483646 w 161"/>
              <a:gd name="T19" fmla="*/ 2147483646 h 283"/>
              <a:gd name="T20" fmla="*/ 0 w 161"/>
              <a:gd name="T21" fmla="*/ 2147483646 h 2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1" h="283">
                <a:moveTo>
                  <a:pt x="110" y="0"/>
                </a:moveTo>
                <a:lnTo>
                  <a:pt x="147" y="54"/>
                </a:lnTo>
                <a:lnTo>
                  <a:pt x="161" y="121"/>
                </a:lnTo>
                <a:lnTo>
                  <a:pt x="161" y="137"/>
                </a:lnTo>
                <a:lnTo>
                  <a:pt x="158" y="154"/>
                </a:lnTo>
                <a:lnTo>
                  <a:pt x="149" y="185"/>
                </a:lnTo>
                <a:lnTo>
                  <a:pt x="113" y="238"/>
                </a:lnTo>
                <a:lnTo>
                  <a:pt x="62" y="273"/>
                </a:lnTo>
                <a:lnTo>
                  <a:pt x="33" y="281"/>
                </a:lnTo>
                <a:lnTo>
                  <a:pt x="17" y="282"/>
                </a:lnTo>
                <a:lnTo>
                  <a:pt x="0" y="283"/>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46" name="Freeform 103">
            <a:extLst>
              <a:ext uri="{FF2B5EF4-FFF2-40B4-BE49-F238E27FC236}">
                <a16:creationId xmlns:a16="http://schemas.microsoft.com/office/drawing/2014/main" id="{454217A4-BAE2-47DC-919B-5853529EE341}"/>
              </a:ext>
            </a:extLst>
          </p:cNvPr>
          <p:cNvSpPr>
            <a:spLocks/>
          </p:cNvSpPr>
          <p:nvPr/>
        </p:nvSpPr>
        <p:spPr bwMode="auto">
          <a:xfrm>
            <a:off x="6932234" y="4407874"/>
            <a:ext cx="262503" cy="75162"/>
          </a:xfrm>
          <a:custGeom>
            <a:avLst/>
            <a:gdLst>
              <a:gd name="T0" fmla="*/ 0 w 468"/>
              <a:gd name="T1" fmla="*/ 2147483646 h 135"/>
              <a:gd name="T2" fmla="*/ 2147483646 w 468"/>
              <a:gd name="T3" fmla="*/ 2147483646 h 135"/>
              <a:gd name="T4" fmla="*/ 2147483646 w 468"/>
              <a:gd name="T5" fmla="*/ 2147483646 h 135"/>
              <a:gd name="T6" fmla="*/ 2147483646 w 468"/>
              <a:gd name="T7" fmla="*/ 2147483646 h 135"/>
              <a:gd name="T8" fmla="*/ 2147483646 w 468"/>
              <a:gd name="T9" fmla="*/ 0 h 135"/>
              <a:gd name="T10" fmla="*/ 2147483646 w 468"/>
              <a:gd name="T11" fmla="*/ 0 h 135"/>
              <a:gd name="T12" fmla="*/ 2147483646 w 468"/>
              <a:gd name="T13" fmla="*/ 2147483646 h 135"/>
              <a:gd name="T14" fmla="*/ 2147483646 w 468"/>
              <a:gd name="T15" fmla="*/ 2147483646 h 135"/>
              <a:gd name="T16" fmla="*/ 2147483646 w 468"/>
              <a:gd name="T17" fmla="*/ 2147483646 h 135"/>
              <a:gd name="T18" fmla="*/ 2147483646 w 468"/>
              <a:gd name="T19" fmla="*/ 2147483646 h 135"/>
              <a:gd name="T20" fmla="*/ 2147483646 w 468"/>
              <a:gd name="T21" fmla="*/ 2147483646 h 1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68" h="135">
                <a:moveTo>
                  <a:pt x="0" y="135"/>
                </a:moveTo>
                <a:lnTo>
                  <a:pt x="47" y="77"/>
                </a:lnTo>
                <a:lnTo>
                  <a:pt x="103" y="35"/>
                </a:lnTo>
                <a:lnTo>
                  <a:pt x="165" y="10"/>
                </a:lnTo>
                <a:lnTo>
                  <a:pt x="234" y="0"/>
                </a:lnTo>
                <a:lnTo>
                  <a:pt x="249" y="0"/>
                </a:lnTo>
                <a:lnTo>
                  <a:pt x="265" y="1"/>
                </a:lnTo>
                <a:lnTo>
                  <a:pt x="299" y="8"/>
                </a:lnTo>
                <a:lnTo>
                  <a:pt x="362" y="33"/>
                </a:lnTo>
                <a:lnTo>
                  <a:pt x="419" y="74"/>
                </a:lnTo>
                <a:lnTo>
                  <a:pt x="468" y="135"/>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47" name="Line 104">
            <a:extLst>
              <a:ext uri="{FF2B5EF4-FFF2-40B4-BE49-F238E27FC236}">
                <a16:creationId xmlns:a16="http://schemas.microsoft.com/office/drawing/2014/main" id="{E9E43282-6ED9-4C4E-BDA4-4B749F6F676C}"/>
              </a:ext>
            </a:extLst>
          </p:cNvPr>
          <p:cNvSpPr>
            <a:spLocks noChangeShapeType="1"/>
          </p:cNvSpPr>
          <p:nvPr/>
        </p:nvSpPr>
        <p:spPr bwMode="auto">
          <a:xfrm flipH="1">
            <a:off x="6686564" y="4492011"/>
            <a:ext cx="246797" cy="36010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48" name="Line 105">
            <a:extLst>
              <a:ext uri="{FF2B5EF4-FFF2-40B4-BE49-F238E27FC236}">
                <a16:creationId xmlns:a16="http://schemas.microsoft.com/office/drawing/2014/main" id="{36CD69E5-5EC0-4079-814A-F9D839D1EFD5}"/>
              </a:ext>
            </a:extLst>
          </p:cNvPr>
          <p:cNvSpPr>
            <a:spLocks noChangeShapeType="1"/>
          </p:cNvSpPr>
          <p:nvPr/>
        </p:nvSpPr>
        <p:spPr bwMode="auto">
          <a:xfrm>
            <a:off x="7954208" y="4488640"/>
            <a:ext cx="956903" cy="130017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49" name="Line 106">
            <a:extLst>
              <a:ext uri="{FF2B5EF4-FFF2-40B4-BE49-F238E27FC236}">
                <a16:creationId xmlns:a16="http://schemas.microsoft.com/office/drawing/2014/main" id="{AE107EB2-54CD-44FE-91CB-2D62EAC0CB1C}"/>
              </a:ext>
            </a:extLst>
          </p:cNvPr>
          <p:cNvSpPr>
            <a:spLocks noChangeShapeType="1"/>
          </p:cNvSpPr>
          <p:nvPr/>
        </p:nvSpPr>
        <p:spPr bwMode="auto">
          <a:xfrm>
            <a:off x="8216704" y="5935771"/>
            <a:ext cx="615873" cy="33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50" name="Freeform 107">
            <a:extLst>
              <a:ext uri="{FF2B5EF4-FFF2-40B4-BE49-F238E27FC236}">
                <a16:creationId xmlns:a16="http://schemas.microsoft.com/office/drawing/2014/main" id="{AC337676-23D2-41DE-BA8F-5ACE768B9354}"/>
              </a:ext>
            </a:extLst>
          </p:cNvPr>
          <p:cNvSpPr>
            <a:spLocks/>
          </p:cNvSpPr>
          <p:nvPr/>
        </p:nvSpPr>
        <p:spPr bwMode="auto">
          <a:xfrm>
            <a:off x="7697305" y="4407869"/>
            <a:ext cx="254651" cy="72918"/>
          </a:xfrm>
          <a:custGeom>
            <a:avLst/>
            <a:gdLst>
              <a:gd name="T0" fmla="*/ 0 w 455"/>
              <a:gd name="T1" fmla="*/ 2147483646 h 130"/>
              <a:gd name="T2" fmla="*/ 2147483646 w 455"/>
              <a:gd name="T3" fmla="*/ 2147483646 h 130"/>
              <a:gd name="T4" fmla="*/ 2147483646 w 455"/>
              <a:gd name="T5" fmla="*/ 2147483646 h 130"/>
              <a:gd name="T6" fmla="*/ 2147483646 w 455"/>
              <a:gd name="T7" fmla="*/ 2147483646 h 130"/>
              <a:gd name="T8" fmla="*/ 2147483646 w 455"/>
              <a:gd name="T9" fmla="*/ 0 h 130"/>
              <a:gd name="T10" fmla="*/ 2147483646 w 455"/>
              <a:gd name="T11" fmla="*/ 0 h 130"/>
              <a:gd name="T12" fmla="*/ 2147483646 w 455"/>
              <a:gd name="T13" fmla="*/ 2147483646 h 130"/>
              <a:gd name="T14" fmla="*/ 2147483646 w 455"/>
              <a:gd name="T15" fmla="*/ 2147483646 h 130"/>
              <a:gd name="T16" fmla="*/ 2147483646 w 455"/>
              <a:gd name="T17" fmla="*/ 2147483646 h 130"/>
              <a:gd name="T18" fmla="*/ 2147483646 w 455"/>
              <a:gd name="T19" fmla="*/ 2147483646 h 130"/>
              <a:gd name="T20" fmla="*/ 2147483646 w 455"/>
              <a:gd name="T21" fmla="*/ 2147483646 h 1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5" h="130">
                <a:moveTo>
                  <a:pt x="0" y="130"/>
                </a:moveTo>
                <a:lnTo>
                  <a:pt x="44" y="74"/>
                </a:lnTo>
                <a:lnTo>
                  <a:pt x="99" y="34"/>
                </a:lnTo>
                <a:lnTo>
                  <a:pt x="160" y="10"/>
                </a:lnTo>
                <a:lnTo>
                  <a:pt x="226" y="0"/>
                </a:lnTo>
                <a:lnTo>
                  <a:pt x="241" y="0"/>
                </a:lnTo>
                <a:lnTo>
                  <a:pt x="257" y="1"/>
                </a:lnTo>
                <a:lnTo>
                  <a:pt x="289" y="7"/>
                </a:lnTo>
                <a:lnTo>
                  <a:pt x="352" y="31"/>
                </a:lnTo>
                <a:lnTo>
                  <a:pt x="407" y="71"/>
                </a:lnTo>
                <a:lnTo>
                  <a:pt x="455"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51" name="Line 108">
            <a:extLst>
              <a:ext uri="{FF2B5EF4-FFF2-40B4-BE49-F238E27FC236}">
                <a16:creationId xmlns:a16="http://schemas.microsoft.com/office/drawing/2014/main" id="{4C4AA3F2-C3D1-4AA9-9B1C-F376CF957FA0}"/>
              </a:ext>
            </a:extLst>
          </p:cNvPr>
          <p:cNvSpPr>
            <a:spLocks noChangeShapeType="1"/>
          </p:cNvSpPr>
          <p:nvPr/>
        </p:nvSpPr>
        <p:spPr bwMode="auto">
          <a:xfrm flipH="1">
            <a:off x="7470639" y="4488644"/>
            <a:ext cx="230031" cy="33429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52" name="Rectangle 109">
            <a:extLst>
              <a:ext uri="{FF2B5EF4-FFF2-40B4-BE49-F238E27FC236}">
                <a16:creationId xmlns:a16="http://schemas.microsoft.com/office/drawing/2014/main" id="{7C205EFB-0A07-4DF5-9E6C-D9B69923DD7F}"/>
              </a:ext>
            </a:extLst>
          </p:cNvPr>
          <p:cNvSpPr>
            <a:spLocks noChangeArrowheads="1"/>
          </p:cNvSpPr>
          <p:nvPr/>
        </p:nvSpPr>
        <p:spPr bwMode="auto">
          <a:xfrm>
            <a:off x="4509126" y="4689448"/>
            <a:ext cx="419556" cy="283818"/>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53" name="Rectangle 110">
            <a:extLst>
              <a:ext uri="{FF2B5EF4-FFF2-40B4-BE49-F238E27FC236}">
                <a16:creationId xmlns:a16="http://schemas.microsoft.com/office/drawing/2014/main" id="{DD4F7307-4F23-4768-96E0-3E66BBC83376}"/>
              </a:ext>
            </a:extLst>
          </p:cNvPr>
          <p:cNvSpPr>
            <a:spLocks noChangeArrowheads="1"/>
          </p:cNvSpPr>
          <p:nvPr/>
        </p:nvSpPr>
        <p:spPr bwMode="auto">
          <a:xfrm>
            <a:off x="4574191" y="4706269"/>
            <a:ext cx="274114"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a:solidFill>
                  <a:srgbClr val="000000"/>
                </a:solidFill>
                <a:latin typeface="Arial" panose="020B0604020202020204" pitchFamily="34" charset="0"/>
              </a:rPr>
              <a:t>POWER</a:t>
            </a:r>
            <a:endParaRPr lang="en-US" altLang="en-US" sz="1696"/>
          </a:p>
        </p:txBody>
      </p:sp>
      <p:sp>
        <p:nvSpPr>
          <p:cNvPr id="6254" name="Rectangle 111">
            <a:extLst>
              <a:ext uri="{FF2B5EF4-FFF2-40B4-BE49-F238E27FC236}">
                <a16:creationId xmlns:a16="http://schemas.microsoft.com/office/drawing/2014/main" id="{2FC9A032-6B96-4657-A225-A419B08E4D16}"/>
              </a:ext>
            </a:extLst>
          </p:cNvPr>
          <p:cNvSpPr>
            <a:spLocks noChangeArrowheads="1"/>
          </p:cNvSpPr>
          <p:nvPr/>
        </p:nvSpPr>
        <p:spPr bwMode="auto">
          <a:xfrm>
            <a:off x="4573077" y="4884638"/>
            <a:ext cx="270908"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a:solidFill>
                  <a:srgbClr val="000000"/>
                </a:solidFill>
                <a:latin typeface="Arial" panose="020B0604020202020204" pitchFamily="34" charset="0"/>
              </a:rPr>
              <a:t>SUPRV.</a:t>
            </a:r>
            <a:endParaRPr lang="en-US" altLang="en-US" sz="1696"/>
          </a:p>
        </p:txBody>
      </p:sp>
      <p:sp>
        <p:nvSpPr>
          <p:cNvPr id="6255" name="Rectangle 112">
            <a:extLst>
              <a:ext uri="{FF2B5EF4-FFF2-40B4-BE49-F238E27FC236}">
                <a16:creationId xmlns:a16="http://schemas.microsoft.com/office/drawing/2014/main" id="{5DE4A969-E883-43C2-81D4-71EAD20DEFD4}"/>
              </a:ext>
            </a:extLst>
          </p:cNvPr>
          <p:cNvSpPr>
            <a:spLocks noChangeArrowheads="1"/>
          </p:cNvSpPr>
          <p:nvPr/>
        </p:nvSpPr>
        <p:spPr bwMode="auto">
          <a:xfrm>
            <a:off x="4573070" y="4791526"/>
            <a:ext cx="258084"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a:solidFill>
                  <a:srgbClr val="000000"/>
                </a:solidFill>
                <a:latin typeface="Arial" panose="020B0604020202020204" pitchFamily="34" charset="0"/>
              </a:rPr>
              <a:t>HOUSE</a:t>
            </a:r>
            <a:endParaRPr lang="en-US" altLang="en-US" sz="1696"/>
          </a:p>
        </p:txBody>
      </p:sp>
      <p:sp>
        <p:nvSpPr>
          <p:cNvPr id="6256" name="Line 113">
            <a:extLst>
              <a:ext uri="{FF2B5EF4-FFF2-40B4-BE49-F238E27FC236}">
                <a16:creationId xmlns:a16="http://schemas.microsoft.com/office/drawing/2014/main" id="{3722DFB0-C72E-46C2-9C68-2E148C35CE41}"/>
              </a:ext>
            </a:extLst>
          </p:cNvPr>
          <p:cNvSpPr>
            <a:spLocks noChangeShapeType="1"/>
          </p:cNvSpPr>
          <p:nvPr/>
        </p:nvSpPr>
        <p:spPr bwMode="auto">
          <a:xfrm flipH="1">
            <a:off x="4366663" y="4492005"/>
            <a:ext cx="974851" cy="133383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57" name="Line 114">
            <a:extLst>
              <a:ext uri="{FF2B5EF4-FFF2-40B4-BE49-F238E27FC236}">
                <a16:creationId xmlns:a16="http://schemas.microsoft.com/office/drawing/2014/main" id="{83B29274-0938-4FBA-9180-DB27E862C63D}"/>
              </a:ext>
            </a:extLst>
          </p:cNvPr>
          <p:cNvSpPr>
            <a:spLocks noChangeShapeType="1"/>
          </p:cNvSpPr>
          <p:nvPr/>
        </p:nvSpPr>
        <p:spPr bwMode="auto">
          <a:xfrm flipH="1" flipV="1">
            <a:off x="4427234" y="5985133"/>
            <a:ext cx="700009"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58" name="Freeform 115">
            <a:extLst>
              <a:ext uri="{FF2B5EF4-FFF2-40B4-BE49-F238E27FC236}">
                <a16:creationId xmlns:a16="http://schemas.microsoft.com/office/drawing/2014/main" id="{CFA9493E-C835-4033-BB6A-5053605FE208}"/>
              </a:ext>
            </a:extLst>
          </p:cNvPr>
          <p:cNvSpPr>
            <a:spLocks/>
          </p:cNvSpPr>
          <p:nvPr/>
        </p:nvSpPr>
        <p:spPr bwMode="auto">
          <a:xfrm>
            <a:off x="4340855" y="5826964"/>
            <a:ext cx="87500" cy="158175"/>
          </a:xfrm>
          <a:custGeom>
            <a:avLst/>
            <a:gdLst>
              <a:gd name="T0" fmla="*/ 2147483646 w 155"/>
              <a:gd name="T1" fmla="*/ 2147483646 h 283"/>
              <a:gd name="T2" fmla="*/ 2147483646 w 155"/>
              <a:gd name="T3" fmla="*/ 2147483646 h 283"/>
              <a:gd name="T4" fmla="*/ 2147483646 w 155"/>
              <a:gd name="T5" fmla="*/ 2147483646 h 283"/>
              <a:gd name="T6" fmla="*/ 2147483646 w 155"/>
              <a:gd name="T7" fmla="*/ 2147483646 h 283"/>
              <a:gd name="T8" fmla="*/ 2147483646 w 155"/>
              <a:gd name="T9" fmla="*/ 2147483646 h 283"/>
              <a:gd name="T10" fmla="*/ 0 w 155"/>
              <a:gd name="T11" fmla="*/ 2147483646 h 283"/>
              <a:gd name="T12" fmla="*/ 2147483646 w 155"/>
              <a:gd name="T13" fmla="*/ 2147483646 h 283"/>
              <a:gd name="T14" fmla="*/ 2147483646 w 155"/>
              <a:gd name="T15" fmla="*/ 0 h 28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5" h="283">
                <a:moveTo>
                  <a:pt x="155" y="283"/>
                </a:moveTo>
                <a:lnTo>
                  <a:pt x="126" y="282"/>
                </a:lnTo>
                <a:lnTo>
                  <a:pt x="96" y="274"/>
                </a:lnTo>
                <a:lnTo>
                  <a:pt x="46" y="240"/>
                </a:lnTo>
                <a:lnTo>
                  <a:pt x="13" y="187"/>
                </a:lnTo>
                <a:lnTo>
                  <a:pt x="0" y="121"/>
                </a:lnTo>
                <a:lnTo>
                  <a:pt x="13" y="56"/>
                </a:lnTo>
                <a:lnTo>
                  <a:pt x="5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59" name="Freeform 116">
            <a:extLst>
              <a:ext uri="{FF2B5EF4-FFF2-40B4-BE49-F238E27FC236}">
                <a16:creationId xmlns:a16="http://schemas.microsoft.com/office/drawing/2014/main" id="{EE35429E-48C0-42E0-81C7-6119ADE31E4B}"/>
              </a:ext>
            </a:extLst>
          </p:cNvPr>
          <p:cNvSpPr>
            <a:spLocks/>
          </p:cNvSpPr>
          <p:nvPr/>
        </p:nvSpPr>
        <p:spPr bwMode="auto">
          <a:xfrm>
            <a:off x="5341515" y="4407875"/>
            <a:ext cx="255774" cy="76284"/>
          </a:xfrm>
          <a:custGeom>
            <a:avLst/>
            <a:gdLst>
              <a:gd name="T0" fmla="*/ 0 w 457"/>
              <a:gd name="T1" fmla="*/ 2147483646 h 136"/>
              <a:gd name="T2" fmla="*/ 2147483646 w 457"/>
              <a:gd name="T3" fmla="*/ 2147483646 h 136"/>
              <a:gd name="T4" fmla="*/ 2147483646 w 457"/>
              <a:gd name="T5" fmla="*/ 2147483646 h 136"/>
              <a:gd name="T6" fmla="*/ 2147483646 w 457"/>
              <a:gd name="T7" fmla="*/ 2147483646 h 136"/>
              <a:gd name="T8" fmla="*/ 2147483646 w 457"/>
              <a:gd name="T9" fmla="*/ 0 h 136"/>
              <a:gd name="T10" fmla="*/ 2147483646 w 457"/>
              <a:gd name="T11" fmla="*/ 0 h 136"/>
              <a:gd name="T12" fmla="*/ 2147483646 w 457"/>
              <a:gd name="T13" fmla="*/ 2147483646 h 136"/>
              <a:gd name="T14" fmla="*/ 2147483646 w 457"/>
              <a:gd name="T15" fmla="*/ 2147483646 h 136"/>
              <a:gd name="T16" fmla="*/ 2147483646 w 457"/>
              <a:gd name="T17" fmla="*/ 2147483646 h 136"/>
              <a:gd name="T18" fmla="*/ 2147483646 w 457"/>
              <a:gd name="T19" fmla="*/ 2147483646 h 136"/>
              <a:gd name="T20" fmla="*/ 2147483646 w 457"/>
              <a:gd name="T21" fmla="*/ 2147483646 h 1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7" h="136">
                <a:moveTo>
                  <a:pt x="0" y="136"/>
                </a:moveTo>
                <a:lnTo>
                  <a:pt x="45" y="77"/>
                </a:lnTo>
                <a:lnTo>
                  <a:pt x="100" y="35"/>
                </a:lnTo>
                <a:lnTo>
                  <a:pt x="162" y="10"/>
                </a:lnTo>
                <a:lnTo>
                  <a:pt x="227" y="0"/>
                </a:lnTo>
                <a:lnTo>
                  <a:pt x="243" y="0"/>
                </a:lnTo>
                <a:lnTo>
                  <a:pt x="259" y="1"/>
                </a:lnTo>
                <a:lnTo>
                  <a:pt x="291" y="8"/>
                </a:lnTo>
                <a:lnTo>
                  <a:pt x="354" y="33"/>
                </a:lnTo>
                <a:lnTo>
                  <a:pt x="409" y="75"/>
                </a:lnTo>
                <a:lnTo>
                  <a:pt x="457" y="136"/>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60" name="Line 117">
            <a:extLst>
              <a:ext uri="{FF2B5EF4-FFF2-40B4-BE49-F238E27FC236}">
                <a16:creationId xmlns:a16="http://schemas.microsoft.com/office/drawing/2014/main" id="{DCBD24C2-559D-48D7-8223-1CE104BD7EAA}"/>
              </a:ext>
            </a:extLst>
          </p:cNvPr>
          <p:cNvSpPr>
            <a:spLocks noChangeShapeType="1"/>
          </p:cNvSpPr>
          <p:nvPr/>
        </p:nvSpPr>
        <p:spPr bwMode="auto">
          <a:xfrm>
            <a:off x="5596159" y="4492011"/>
            <a:ext cx="241189" cy="36010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61" name="Line 118">
            <a:extLst>
              <a:ext uri="{FF2B5EF4-FFF2-40B4-BE49-F238E27FC236}">
                <a16:creationId xmlns:a16="http://schemas.microsoft.com/office/drawing/2014/main" id="{33EAA5C8-60D0-4DF2-ADA4-E5EF76986D31}"/>
              </a:ext>
            </a:extLst>
          </p:cNvPr>
          <p:cNvSpPr>
            <a:spLocks noChangeShapeType="1"/>
          </p:cNvSpPr>
          <p:nvPr/>
        </p:nvSpPr>
        <p:spPr bwMode="auto">
          <a:xfrm flipH="1">
            <a:off x="4324028" y="4488646"/>
            <a:ext cx="279331" cy="3915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63" name="Freeform 120">
            <a:extLst>
              <a:ext uri="{FF2B5EF4-FFF2-40B4-BE49-F238E27FC236}">
                <a16:creationId xmlns:a16="http://schemas.microsoft.com/office/drawing/2014/main" id="{4BF2FCB1-5C61-42CD-91A6-576A680550ED}"/>
              </a:ext>
            </a:extLst>
          </p:cNvPr>
          <p:cNvSpPr>
            <a:spLocks/>
          </p:cNvSpPr>
          <p:nvPr/>
        </p:nvSpPr>
        <p:spPr bwMode="auto">
          <a:xfrm>
            <a:off x="4605602" y="4407869"/>
            <a:ext cx="247920" cy="72918"/>
          </a:xfrm>
          <a:custGeom>
            <a:avLst/>
            <a:gdLst>
              <a:gd name="T0" fmla="*/ 0 w 441"/>
              <a:gd name="T1" fmla="*/ 2147483646 h 130"/>
              <a:gd name="T2" fmla="*/ 2147483646 w 441"/>
              <a:gd name="T3" fmla="*/ 2147483646 h 130"/>
              <a:gd name="T4" fmla="*/ 2147483646 w 441"/>
              <a:gd name="T5" fmla="*/ 2147483646 h 130"/>
              <a:gd name="T6" fmla="*/ 2147483646 w 441"/>
              <a:gd name="T7" fmla="*/ 2147483646 h 130"/>
              <a:gd name="T8" fmla="*/ 2147483646 w 441"/>
              <a:gd name="T9" fmla="*/ 0 h 130"/>
              <a:gd name="T10" fmla="*/ 2147483646 w 441"/>
              <a:gd name="T11" fmla="*/ 0 h 130"/>
              <a:gd name="T12" fmla="*/ 2147483646 w 441"/>
              <a:gd name="T13" fmla="*/ 2147483646 h 130"/>
              <a:gd name="T14" fmla="*/ 2147483646 w 441"/>
              <a:gd name="T15" fmla="*/ 2147483646 h 130"/>
              <a:gd name="T16" fmla="*/ 2147483646 w 441"/>
              <a:gd name="T17" fmla="*/ 2147483646 h 130"/>
              <a:gd name="T18" fmla="*/ 2147483646 w 441"/>
              <a:gd name="T19" fmla="*/ 2147483646 h 130"/>
              <a:gd name="T20" fmla="*/ 2147483646 w 441"/>
              <a:gd name="T21" fmla="*/ 2147483646 h 1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41" h="130">
                <a:moveTo>
                  <a:pt x="0" y="130"/>
                </a:moveTo>
                <a:lnTo>
                  <a:pt x="44" y="74"/>
                </a:lnTo>
                <a:lnTo>
                  <a:pt x="97" y="34"/>
                </a:lnTo>
                <a:lnTo>
                  <a:pt x="157" y="10"/>
                </a:lnTo>
                <a:lnTo>
                  <a:pt x="220" y="0"/>
                </a:lnTo>
                <a:lnTo>
                  <a:pt x="235" y="0"/>
                </a:lnTo>
                <a:lnTo>
                  <a:pt x="251" y="1"/>
                </a:lnTo>
                <a:lnTo>
                  <a:pt x="282" y="7"/>
                </a:lnTo>
                <a:lnTo>
                  <a:pt x="342" y="31"/>
                </a:lnTo>
                <a:lnTo>
                  <a:pt x="395" y="71"/>
                </a:lnTo>
                <a:lnTo>
                  <a:pt x="441"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264" name="Line 121">
            <a:extLst>
              <a:ext uri="{FF2B5EF4-FFF2-40B4-BE49-F238E27FC236}">
                <a16:creationId xmlns:a16="http://schemas.microsoft.com/office/drawing/2014/main" id="{624E4E9A-80D0-4B1D-871B-9FF1A338B6DD}"/>
              </a:ext>
            </a:extLst>
          </p:cNvPr>
          <p:cNvSpPr>
            <a:spLocks noChangeShapeType="1"/>
          </p:cNvSpPr>
          <p:nvPr/>
        </p:nvSpPr>
        <p:spPr bwMode="auto">
          <a:xfrm>
            <a:off x="4850164" y="4488646"/>
            <a:ext cx="234458" cy="34888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65" name="Rectangle 122">
            <a:extLst>
              <a:ext uri="{FF2B5EF4-FFF2-40B4-BE49-F238E27FC236}">
                <a16:creationId xmlns:a16="http://schemas.microsoft.com/office/drawing/2014/main" id="{93075B05-C30A-4853-9E82-9CCB980C1865}"/>
              </a:ext>
            </a:extLst>
          </p:cNvPr>
          <p:cNvSpPr>
            <a:spLocks noChangeArrowheads="1"/>
          </p:cNvSpPr>
          <p:nvPr/>
        </p:nvSpPr>
        <p:spPr bwMode="auto">
          <a:xfrm>
            <a:off x="4978042" y="5266055"/>
            <a:ext cx="274843" cy="256894"/>
          </a:xfrm>
          <a:prstGeom prst="rect">
            <a:avLst/>
          </a:prstGeom>
          <a:solidFill>
            <a:srgbClr val="FB921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66" name="Rectangle 123">
            <a:extLst>
              <a:ext uri="{FF2B5EF4-FFF2-40B4-BE49-F238E27FC236}">
                <a16:creationId xmlns:a16="http://schemas.microsoft.com/office/drawing/2014/main" id="{9D5D48EA-62BE-4035-A92F-DFC735108775}"/>
              </a:ext>
            </a:extLst>
          </p:cNvPr>
          <p:cNvSpPr>
            <a:spLocks noChangeArrowheads="1"/>
          </p:cNvSpPr>
          <p:nvPr/>
        </p:nvSpPr>
        <p:spPr bwMode="auto">
          <a:xfrm>
            <a:off x="4729000" y="5726001"/>
            <a:ext cx="129008" cy="134617"/>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67" name="Rectangle 124">
            <a:extLst>
              <a:ext uri="{FF2B5EF4-FFF2-40B4-BE49-F238E27FC236}">
                <a16:creationId xmlns:a16="http://schemas.microsoft.com/office/drawing/2014/main" id="{B9D0E518-02F5-4C02-B178-9DD66A061C7B}"/>
              </a:ext>
            </a:extLst>
          </p:cNvPr>
          <p:cNvSpPr>
            <a:spLocks noChangeArrowheads="1"/>
          </p:cNvSpPr>
          <p:nvPr/>
        </p:nvSpPr>
        <p:spPr bwMode="auto">
          <a:xfrm>
            <a:off x="4945518" y="5726001"/>
            <a:ext cx="127886" cy="134617"/>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68" name="Line 125">
            <a:extLst>
              <a:ext uri="{FF2B5EF4-FFF2-40B4-BE49-F238E27FC236}">
                <a16:creationId xmlns:a16="http://schemas.microsoft.com/office/drawing/2014/main" id="{96B9E1BC-0F97-4A00-B5B0-283E63FE2083}"/>
              </a:ext>
            </a:extLst>
          </p:cNvPr>
          <p:cNvSpPr>
            <a:spLocks noChangeShapeType="1"/>
          </p:cNvSpPr>
          <p:nvPr/>
        </p:nvSpPr>
        <p:spPr bwMode="auto">
          <a:xfrm flipH="1">
            <a:off x="5089102" y="5123590"/>
            <a:ext cx="560904" cy="224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69" name="Line 126">
            <a:extLst>
              <a:ext uri="{FF2B5EF4-FFF2-40B4-BE49-F238E27FC236}">
                <a16:creationId xmlns:a16="http://schemas.microsoft.com/office/drawing/2014/main" id="{EB737BF8-DB5D-48BF-AB9F-D1521C135973}"/>
              </a:ext>
            </a:extLst>
          </p:cNvPr>
          <p:cNvSpPr>
            <a:spLocks noChangeShapeType="1"/>
          </p:cNvSpPr>
          <p:nvPr/>
        </p:nvSpPr>
        <p:spPr bwMode="auto">
          <a:xfrm flipV="1">
            <a:off x="4797438" y="5620544"/>
            <a:ext cx="1121" cy="9310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70" name="Line 127">
            <a:extLst>
              <a:ext uri="{FF2B5EF4-FFF2-40B4-BE49-F238E27FC236}">
                <a16:creationId xmlns:a16="http://schemas.microsoft.com/office/drawing/2014/main" id="{ED5E833D-71E6-4E3B-A519-45791D430BB5}"/>
              </a:ext>
            </a:extLst>
          </p:cNvPr>
          <p:cNvSpPr>
            <a:spLocks noChangeShapeType="1"/>
          </p:cNvSpPr>
          <p:nvPr/>
        </p:nvSpPr>
        <p:spPr bwMode="auto">
          <a:xfrm flipV="1">
            <a:off x="5086857" y="5123584"/>
            <a:ext cx="0" cy="13573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71" name="Line 128">
            <a:extLst>
              <a:ext uri="{FF2B5EF4-FFF2-40B4-BE49-F238E27FC236}">
                <a16:creationId xmlns:a16="http://schemas.microsoft.com/office/drawing/2014/main" id="{6320FA01-801B-4CAF-A1BC-3D0F25A3D7DF}"/>
              </a:ext>
            </a:extLst>
          </p:cNvPr>
          <p:cNvSpPr>
            <a:spLocks noChangeShapeType="1"/>
          </p:cNvSpPr>
          <p:nvPr/>
        </p:nvSpPr>
        <p:spPr bwMode="auto">
          <a:xfrm flipV="1">
            <a:off x="5009454" y="5621672"/>
            <a:ext cx="1121" cy="9198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72" name="Line 129">
            <a:extLst>
              <a:ext uri="{FF2B5EF4-FFF2-40B4-BE49-F238E27FC236}">
                <a16:creationId xmlns:a16="http://schemas.microsoft.com/office/drawing/2014/main" id="{697725D4-CDA1-48F6-9D9A-E94645A580F4}"/>
              </a:ext>
            </a:extLst>
          </p:cNvPr>
          <p:cNvSpPr>
            <a:spLocks noChangeShapeType="1"/>
          </p:cNvSpPr>
          <p:nvPr/>
        </p:nvSpPr>
        <p:spPr bwMode="auto">
          <a:xfrm flipV="1">
            <a:off x="5468281" y="4999208"/>
            <a:ext cx="1121" cy="11442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73" name="Line 130">
            <a:extLst>
              <a:ext uri="{FF2B5EF4-FFF2-40B4-BE49-F238E27FC236}">
                <a16:creationId xmlns:a16="http://schemas.microsoft.com/office/drawing/2014/main" id="{75C3B395-90DD-4752-A2CF-119539F029DA}"/>
              </a:ext>
            </a:extLst>
          </p:cNvPr>
          <p:cNvSpPr>
            <a:spLocks noChangeShapeType="1"/>
          </p:cNvSpPr>
          <p:nvPr/>
        </p:nvSpPr>
        <p:spPr bwMode="auto">
          <a:xfrm flipV="1">
            <a:off x="5100327" y="5530806"/>
            <a:ext cx="1121" cy="9086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74" name="Line 131">
            <a:extLst>
              <a:ext uri="{FF2B5EF4-FFF2-40B4-BE49-F238E27FC236}">
                <a16:creationId xmlns:a16="http://schemas.microsoft.com/office/drawing/2014/main" id="{EF614E84-9F41-453C-A003-0D5505F42507}"/>
              </a:ext>
            </a:extLst>
          </p:cNvPr>
          <p:cNvSpPr>
            <a:spLocks noChangeShapeType="1"/>
          </p:cNvSpPr>
          <p:nvPr/>
        </p:nvSpPr>
        <p:spPr bwMode="auto">
          <a:xfrm flipH="1">
            <a:off x="4796316" y="5621668"/>
            <a:ext cx="304009"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75" name="Rectangle 132">
            <a:extLst>
              <a:ext uri="{FF2B5EF4-FFF2-40B4-BE49-F238E27FC236}">
                <a16:creationId xmlns:a16="http://schemas.microsoft.com/office/drawing/2014/main" id="{AB28FB01-606F-4C61-BF25-873EE316D3A5}"/>
              </a:ext>
            </a:extLst>
          </p:cNvPr>
          <p:cNvSpPr>
            <a:spLocks noChangeArrowheads="1"/>
          </p:cNvSpPr>
          <p:nvPr/>
        </p:nvSpPr>
        <p:spPr bwMode="auto">
          <a:xfrm>
            <a:off x="5006094" y="5292983"/>
            <a:ext cx="25487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OPER.</a:t>
            </a:r>
            <a:endParaRPr lang="en-US" altLang="en-US" sz="1696"/>
          </a:p>
        </p:txBody>
      </p:sp>
      <p:sp>
        <p:nvSpPr>
          <p:cNvPr id="6276" name="Rectangle 133">
            <a:extLst>
              <a:ext uri="{FF2B5EF4-FFF2-40B4-BE49-F238E27FC236}">
                <a16:creationId xmlns:a16="http://schemas.microsoft.com/office/drawing/2014/main" id="{C5085A84-3256-436E-B3D5-5AF913CF6946}"/>
              </a:ext>
            </a:extLst>
          </p:cNvPr>
          <p:cNvSpPr>
            <a:spLocks noChangeArrowheads="1"/>
          </p:cNvSpPr>
          <p:nvPr/>
        </p:nvSpPr>
        <p:spPr bwMode="auto">
          <a:xfrm>
            <a:off x="5006088" y="5402920"/>
            <a:ext cx="213200"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DISP.</a:t>
            </a:r>
            <a:endParaRPr lang="en-US" altLang="en-US" sz="1696"/>
          </a:p>
        </p:txBody>
      </p:sp>
      <p:sp>
        <p:nvSpPr>
          <p:cNvPr id="6277" name="Rectangle 134">
            <a:extLst>
              <a:ext uri="{FF2B5EF4-FFF2-40B4-BE49-F238E27FC236}">
                <a16:creationId xmlns:a16="http://schemas.microsoft.com/office/drawing/2014/main" id="{D0F978AC-FE6C-4447-A1DD-4B2AFF1B871F}"/>
              </a:ext>
            </a:extLst>
          </p:cNvPr>
          <p:cNvSpPr>
            <a:spLocks noChangeArrowheads="1"/>
          </p:cNvSpPr>
          <p:nvPr/>
        </p:nvSpPr>
        <p:spPr bwMode="auto">
          <a:xfrm>
            <a:off x="4311695" y="5239131"/>
            <a:ext cx="261381" cy="256894"/>
          </a:xfrm>
          <a:prstGeom prst="rect">
            <a:avLst/>
          </a:prstGeom>
          <a:solidFill>
            <a:srgbClr val="FB921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78" name="Rectangle 135">
            <a:extLst>
              <a:ext uri="{FF2B5EF4-FFF2-40B4-BE49-F238E27FC236}">
                <a16:creationId xmlns:a16="http://schemas.microsoft.com/office/drawing/2014/main" id="{6D22F4E6-FEA8-49AE-9F5D-FD1239827AAD}"/>
              </a:ext>
            </a:extLst>
          </p:cNvPr>
          <p:cNvSpPr>
            <a:spLocks noChangeArrowheads="1"/>
          </p:cNvSpPr>
          <p:nvPr/>
        </p:nvSpPr>
        <p:spPr bwMode="auto">
          <a:xfrm>
            <a:off x="4336375" y="5266059"/>
            <a:ext cx="25487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OPER.</a:t>
            </a:r>
            <a:endParaRPr lang="en-US" altLang="en-US" sz="1696"/>
          </a:p>
        </p:txBody>
      </p:sp>
      <p:sp>
        <p:nvSpPr>
          <p:cNvPr id="6279" name="Rectangle 136">
            <a:extLst>
              <a:ext uri="{FF2B5EF4-FFF2-40B4-BE49-F238E27FC236}">
                <a16:creationId xmlns:a16="http://schemas.microsoft.com/office/drawing/2014/main" id="{391BC0F6-5382-4A9D-8BCF-1DDEDDE988AC}"/>
              </a:ext>
            </a:extLst>
          </p:cNvPr>
          <p:cNvSpPr>
            <a:spLocks noChangeArrowheads="1"/>
          </p:cNvSpPr>
          <p:nvPr/>
        </p:nvSpPr>
        <p:spPr bwMode="auto">
          <a:xfrm>
            <a:off x="4336368" y="5375997"/>
            <a:ext cx="213200"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DISP.</a:t>
            </a:r>
            <a:endParaRPr lang="en-US" altLang="en-US" sz="1696"/>
          </a:p>
        </p:txBody>
      </p:sp>
      <p:sp>
        <p:nvSpPr>
          <p:cNvPr id="6280" name="Line 137">
            <a:extLst>
              <a:ext uri="{FF2B5EF4-FFF2-40B4-BE49-F238E27FC236}">
                <a16:creationId xmlns:a16="http://schemas.microsoft.com/office/drawing/2014/main" id="{ABA7C36B-B70F-4FE6-833F-D54DD9486D39}"/>
              </a:ext>
            </a:extLst>
          </p:cNvPr>
          <p:cNvSpPr>
            <a:spLocks noChangeShapeType="1"/>
          </p:cNvSpPr>
          <p:nvPr/>
        </p:nvSpPr>
        <p:spPr bwMode="auto">
          <a:xfrm flipV="1">
            <a:off x="4441823" y="4982233"/>
            <a:ext cx="201024" cy="25525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1" name="Line 138">
            <a:extLst>
              <a:ext uri="{FF2B5EF4-FFF2-40B4-BE49-F238E27FC236}">
                <a16:creationId xmlns:a16="http://schemas.microsoft.com/office/drawing/2014/main" id="{0B0F79C2-3FD7-4DAF-8A72-7179F8C9751A}"/>
              </a:ext>
            </a:extLst>
          </p:cNvPr>
          <p:cNvSpPr>
            <a:spLocks noChangeShapeType="1"/>
          </p:cNvSpPr>
          <p:nvPr/>
        </p:nvSpPr>
        <p:spPr bwMode="auto">
          <a:xfrm>
            <a:off x="4805142" y="4976116"/>
            <a:ext cx="85351" cy="12527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2" name="Rectangle 139">
            <a:extLst>
              <a:ext uri="{FF2B5EF4-FFF2-40B4-BE49-F238E27FC236}">
                <a16:creationId xmlns:a16="http://schemas.microsoft.com/office/drawing/2014/main" id="{95CA3FAB-22E9-49DA-AFD8-20E21AC0A21E}"/>
              </a:ext>
            </a:extLst>
          </p:cNvPr>
          <p:cNvSpPr>
            <a:spLocks noChangeArrowheads="1"/>
          </p:cNvSpPr>
          <p:nvPr/>
        </p:nvSpPr>
        <p:spPr bwMode="auto">
          <a:xfrm>
            <a:off x="8109009" y="5238008"/>
            <a:ext cx="270277" cy="266990"/>
          </a:xfrm>
          <a:prstGeom prst="rect">
            <a:avLst/>
          </a:prstGeom>
          <a:solidFill>
            <a:srgbClr val="FB921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83" name="Rectangle 140">
            <a:extLst>
              <a:ext uri="{FF2B5EF4-FFF2-40B4-BE49-F238E27FC236}">
                <a16:creationId xmlns:a16="http://schemas.microsoft.com/office/drawing/2014/main" id="{BAE31C39-BA30-4DDD-827F-756C1F57AB81}"/>
              </a:ext>
            </a:extLst>
          </p:cNvPr>
          <p:cNvSpPr>
            <a:spLocks noChangeArrowheads="1"/>
          </p:cNvSpPr>
          <p:nvPr/>
        </p:nvSpPr>
        <p:spPr bwMode="auto">
          <a:xfrm>
            <a:off x="8266070" y="5729358"/>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84" name="Line 141">
            <a:extLst>
              <a:ext uri="{FF2B5EF4-FFF2-40B4-BE49-F238E27FC236}">
                <a16:creationId xmlns:a16="http://schemas.microsoft.com/office/drawing/2014/main" id="{0176BFD8-6508-4CF9-B5F4-4195423D507A}"/>
              </a:ext>
            </a:extLst>
          </p:cNvPr>
          <p:cNvSpPr>
            <a:spLocks noChangeShapeType="1"/>
          </p:cNvSpPr>
          <p:nvPr/>
        </p:nvSpPr>
        <p:spPr bwMode="auto">
          <a:xfrm flipH="1">
            <a:off x="7680447" y="5097780"/>
            <a:ext cx="562058" cy="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5" name="Line 142">
            <a:extLst>
              <a:ext uri="{FF2B5EF4-FFF2-40B4-BE49-F238E27FC236}">
                <a16:creationId xmlns:a16="http://schemas.microsoft.com/office/drawing/2014/main" id="{CCAA39AF-FEF2-48C7-8FD4-C4C480AE2CAD}"/>
              </a:ext>
            </a:extLst>
          </p:cNvPr>
          <p:cNvSpPr>
            <a:spLocks noChangeShapeType="1"/>
          </p:cNvSpPr>
          <p:nvPr/>
        </p:nvSpPr>
        <p:spPr bwMode="auto">
          <a:xfrm>
            <a:off x="8058530" y="5621666"/>
            <a:ext cx="551930" cy="33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6" name="Line 143">
            <a:extLst>
              <a:ext uri="{FF2B5EF4-FFF2-40B4-BE49-F238E27FC236}">
                <a16:creationId xmlns:a16="http://schemas.microsoft.com/office/drawing/2014/main" id="{26B28BBC-4008-419F-B50B-1E91B6320631}"/>
              </a:ext>
            </a:extLst>
          </p:cNvPr>
          <p:cNvSpPr>
            <a:spLocks noChangeShapeType="1"/>
          </p:cNvSpPr>
          <p:nvPr/>
        </p:nvSpPr>
        <p:spPr bwMode="auto">
          <a:xfrm flipV="1">
            <a:off x="8332251" y="5621671"/>
            <a:ext cx="1121" cy="998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7" name="Line 144">
            <a:extLst>
              <a:ext uri="{FF2B5EF4-FFF2-40B4-BE49-F238E27FC236}">
                <a16:creationId xmlns:a16="http://schemas.microsoft.com/office/drawing/2014/main" id="{1F8E1716-5AA4-47C5-B46A-920091A412CC}"/>
              </a:ext>
            </a:extLst>
          </p:cNvPr>
          <p:cNvSpPr>
            <a:spLocks noChangeShapeType="1"/>
          </p:cNvSpPr>
          <p:nvPr/>
        </p:nvSpPr>
        <p:spPr bwMode="auto">
          <a:xfrm flipV="1">
            <a:off x="8238243" y="5099708"/>
            <a:ext cx="0" cy="13573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8" name="Line 145">
            <a:extLst>
              <a:ext uri="{FF2B5EF4-FFF2-40B4-BE49-F238E27FC236}">
                <a16:creationId xmlns:a16="http://schemas.microsoft.com/office/drawing/2014/main" id="{179AA46A-518A-490A-A746-750810312926}"/>
              </a:ext>
            </a:extLst>
          </p:cNvPr>
          <p:cNvSpPr>
            <a:spLocks noChangeShapeType="1"/>
          </p:cNvSpPr>
          <p:nvPr/>
        </p:nvSpPr>
        <p:spPr bwMode="auto">
          <a:xfrm flipV="1">
            <a:off x="7826313" y="4973259"/>
            <a:ext cx="0" cy="1245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89" name="Rectangle 146">
            <a:extLst>
              <a:ext uri="{FF2B5EF4-FFF2-40B4-BE49-F238E27FC236}">
                <a16:creationId xmlns:a16="http://schemas.microsoft.com/office/drawing/2014/main" id="{A568327F-6BF1-4A3D-90B3-3CE31032549B}"/>
              </a:ext>
            </a:extLst>
          </p:cNvPr>
          <p:cNvSpPr>
            <a:spLocks noChangeArrowheads="1"/>
          </p:cNvSpPr>
          <p:nvPr/>
        </p:nvSpPr>
        <p:spPr bwMode="auto">
          <a:xfrm>
            <a:off x="8490433" y="5729358"/>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90" name="Line 147">
            <a:extLst>
              <a:ext uri="{FF2B5EF4-FFF2-40B4-BE49-F238E27FC236}">
                <a16:creationId xmlns:a16="http://schemas.microsoft.com/office/drawing/2014/main" id="{106E778C-4867-40E7-93C5-B1DA88F36356}"/>
              </a:ext>
            </a:extLst>
          </p:cNvPr>
          <p:cNvSpPr>
            <a:spLocks noChangeShapeType="1"/>
          </p:cNvSpPr>
          <p:nvPr/>
        </p:nvSpPr>
        <p:spPr bwMode="auto">
          <a:xfrm flipV="1">
            <a:off x="8559985" y="5621671"/>
            <a:ext cx="1121" cy="998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91" name="Line 148">
            <a:extLst>
              <a:ext uri="{FF2B5EF4-FFF2-40B4-BE49-F238E27FC236}">
                <a16:creationId xmlns:a16="http://schemas.microsoft.com/office/drawing/2014/main" id="{99C649A7-4D3E-4780-9CE6-1180E7D5BB87}"/>
              </a:ext>
            </a:extLst>
          </p:cNvPr>
          <p:cNvSpPr>
            <a:spLocks noChangeShapeType="1"/>
          </p:cNvSpPr>
          <p:nvPr/>
        </p:nvSpPr>
        <p:spPr bwMode="auto">
          <a:xfrm>
            <a:off x="8242507" y="5515101"/>
            <a:ext cx="1121" cy="10657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293" name="Rectangle 150">
            <a:extLst>
              <a:ext uri="{FF2B5EF4-FFF2-40B4-BE49-F238E27FC236}">
                <a16:creationId xmlns:a16="http://schemas.microsoft.com/office/drawing/2014/main" id="{12BD87C0-3CFA-4DA0-B2DE-85CB38DC0F29}"/>
              </a:ext>
            </a:extLst>
          </p:cNvPr>
          <p:cNvSpPr>
            <a:spLocks noChangeArrowheads="1"/>
          </p:cNvSpPr>
          <p:nvPr/>
        </p:nvSpPr>
        <p:spPr bwMode="auto">
          <a:xfrm>
            <a:off x="6928905" y="2756700"/>
            <a:ext cx="416781"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ERP &amp; MIS</a:t>
            </a:r>
            <a:endParaRPr lang="en-US" altLang="en-US" sz="1696" dirty="0"/>
          </a:p>
        </p:txBody>
      </p:sp>
      <p:sp>
        <p:nvSpPr>
          <p:cNvPr id="6294" name="Rectangle 151">
            <a:extLst>
              <a:ext uri="{FF2B5EF4-FFF2-40B4-BE49-F238E27FC236}">
                <a16:creationId xmlns:a16="http://schemas.microsoft.com/office/drawing/2014/main" id="{46C07DDA-D5D7-4299-BB4A-28951E115F3B}"/>
              </a:ext>
            </a:extLst>
          </p:cNvPr>
          <p:cNvSpPr>
            <a:spLocks noChangeArrowheads="1"/>
          </p:cNvSpPr>
          <p:nvPr/>
        </p:nvSpPr>
        <p:spPr bwMode="auto">
          <a:xfrm>
            <a:off x="7882450" y="2600769"/>
            <a:ext cx="282129"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ENG. &amp;</a:t>
            </a:r>
            <a:endParaRPr lang="en-US" altLang="en-US" sz="1696"/>
          </a:p>
        </p:txBody>
      </p:sp>
      <p:sp>
        <p:nvSpPr>
          <p:cNvPr id="6295" name="Rectangle 152">
            <a:extLst>
              <a:ext uri="{FF2B5EF4-FFF2-40B4-BE49-F238E27FC236}">
                <a16:creationId xmlns:a16="http://schemas.microsoft.com/office/drawing/2014/main" id="{DEB9908C-DB75-44FA-A5A2-DAF3F2F881BB}"/>
              </a:ext>
            </a:extLst>
          </p:cNvPr>
          <p:cNvSpPr>
            <a:spLocks noChangeArrowheads="1"/>
          </p:cNvSpPr>
          <p:nvPr/>
        </p:nvSpPr>
        <p:spPr bwMode="auto">
          <a:xfrm>
            <a:off x="7893659" y="2714072"/>
            <a:ext cx="22281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TECH</a:t>
            </a:r>
            <a:endParaRPr lang="en-US" altLang="en-US" sz="1696"/>
          </a:p>
        </p:txBody>
      </p:sp>
      <p:sp>
        <p:nvSpPr>
          <p:cNvPr id="6298" name="Rectangle 155">
            <a:extLst>
              <a:ext uri="{FF2B5EF4-FFF2-40B4-BE49-F238E27FC236}">
                <a16:creationId xmlns:a16="http://schemas.microsoft.com/office/drawing/2014/main" id="{CEFB032C-0DE1-4F11-8CE5-5369BE6A4F8B}"/>
              </a:ext>
            </a:extLst>
          </p:cNvPr>
          <p:cNvSpPr>
            <a:spLocks noChangeArrowheads="1"/>
          </p:cNvSpPr>
          <p:nvPr/>
        </p:nvSpPr>
        <p:spPr bwMode="auto">
          <a:xfrm>
            <a:off x="9904456" y="4164214"/>
            <a:ext cx="70532" cy="152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989" b="1" dirty="0">
                <a:solidFill>
                  <a:srgbClr val="000000"/>
                </a:solidFill>
                <a:latin typeface="Arial" panose="020B0604020202020204" pitchFamily="34" charset="0"/>
              </a:rPr>
              <a:t>4</a:t>
            </a:r>
            <a:endParaRPr lang="en-US" altLang="en-US" sz="2637" b="1" dirty="0"/>
          </a:p>
        </p:txBody>
      </p:sp>
      <p:sp>
        <p:nvSpPr>
          <p:cNvPr id="6299" name="Rectangle 156">
            <a:extLst>
              <a:ext uri="{FF2B5EF4-FFF2-40B4-BE49-F238E27FC236}">
                <a16:creationId xmlns:a16="http://schemas.microsoft.com/office/drawing/2014/main" id="{EF374D4A-301E-4D00-B549-75C4D76ADDC6}"/>
              </a:ext>
            </a:extLst>
          </p:cNvPr>
          <p:cNvSpPr>
            <a:spLocks noChangeArrowheads="1"/>
          </p:cNvSpPr>
          <p:nvPr/>
        </p:nvSpPr>
        <p:spPr bwMode="auto">
          <a:xfrm>
            <a:off x="9904456" y="4753393"/>
            <a:ext cx="70532" cy="152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989" b="1">
                <a:solidFill>
                  <a:srgbClr val="000000"/>
                </a:solidFill>
                <a:latin typeface="Arial" panose="020B0604020202020204" pitchFamily="34" charset="0"/>
              </a:rPr>
              <a:t>3</a:t>
            </a:r>
            <a:endParaRPr lang="en-US" altLang="en-US" sz="2637" b="1"/>
          </a:p>
        </p:txBody>
      </p:sp>
      <p:sp>
        <p:nvSpPr>
          <p:cNvPr id="6300" name="Rectangle 157">
            <a:extLst>
              <a:ext uri="{FF2B5EF4-FFF2-40B4-BE49-F238E27FC236}">
                <a16:creationId xmlns:a16="http://schemas.microsoft.com/office/drawing/2014/main" id="{2C34AAC1-9B24-401C-810C-77225208D399}"/>
              </a:ext>
            </a:extLst>
          </p:cNvPr>
          <p:cNvSpPr>
            <a:spLocks noChangeArrowheads="1"/>
          </p:cNvSpPr>
          <p:nvPr/>
        </p:nvSpPr>
        <p:spPr bwMode="auto">
          <a:xfrm>
            <a:off x="9904456" y="5751803"/>
            <a:ext cx="70532" cy="152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989" b="1" dirty="0">
                <a:solidFill>
                  <a:srgbClr val="000000"/>
                </a:solidFill>
                <a:latin typeface="Arial" panose="020B0604020202020204" pitchFamily="34" charset="0"/>
              </a:rPr>
              <a:t>1</a:t>
            </a:r>
            <a:endParaRPr lang="en-US" altLang="en-US" sz="2637" b="1" dirty="0"/>
          </a:p>
        </p:txBody>
      </p:sp>
      <p:sp>
        <p:nvSpPr>
          <p:cNvPr id="6301" name="Rectangle 158">
            <a:extLst>
              <a:ext uri="{FF2B5EF4-FFF2-40B4-BE49-F238E27FC236}">
                <a16:creationId xmlns:a16="http://schemas.microsoft.com/office/drawing/2014/main" id="{1224FE6F-F347-4338-9441-F101979763AE}"/>
              </a:ext>
            </a:extLst>
          </p:cNvPr>
          <p:cNvSpPr>
            <a:spLocks noChangeArrowheads="1"/>
          </p:cNvSpPr>
          <p:nvPr/>
        </p:nvSpPr>
        <p:spPr bwMode="auto">
          <a:xfrm>
            <a:off x="9904456" y="5306444"/>
            <a:ext cx="70532" cy="152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989" b="1">
                <a:solidFill>
                  <a:srgbClr val="000000"/>
                </a:solidFill>
                <a:latin typeface="Arial" panose="020B0604020202020204" pitchFamily="34" charset="0"/>
              </a:rPr>
              <a:t>2</a:t>
            </a:r>
            <a:endParaRPr lang="en-US" altLang="en-US" sz="2637" b="1"/>
          </a:p>
        </p:txBody>
      </p:sp>
      <p:sp>
        <p:nvSpPr>
          <p:cNvPr id="6302" name="Rectangle 159">
            <a:extLst>
              <a:ext uri="{FF2B5EF4-FFF2-40B4-BE49-F238E27FC236}">
                <a16:creationId xmlns:a16="http://schemas.microsoft.com/office/drawing/2014/main" id="{72B467D8-A6CF-45EA-A00B-8DC103CDE132}"/>
              </a:ext>
            </a:extLst>
          </p:cNvPr>
          <p:cNvSpPr>
            <a:spLocks noChangeArrowheads="1"/>
          </p:cNvSpPr>
          <p:nvPr/>
        </p:nvSpPr>
        <p:spPr bwMode="auto">
          <a:xfrm>
            <a:off x="8131453" y="5286253"/>
            <a:ext cx="25487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OPER.</a:t>
            </a:r>
            <a:endParaRPr lang="en-US" altLang="en-US" sz="1696"/>
          </a:p>
        </p:txBody>
      </p:sp>
      <p:sp>
        <p:nvSpPr>
          <p:cNvPr id="6303" name="Rectangle 160">
            <a:extLst>
              <a:ext uri="{FF2B5EF4-FFF2-40B4-BE49-F238E27FC236}">
                <a16:creationId xmlns:a16="http://schemas.microsoft.com/office/drawing/2014/main" id="{D3131786-88BC-45C7-8AD3-9962AD31061F}"/>
              </a:ext>
            </a:extLst>
          </p:cNvPr>
          <p:cNvSpPr>
            <a:spLocks noChangeArrowheads="1"/>
          </p:cNvSpPr>
          <p:nvPr/>
        </p:nvSpPr>
        <p:spPr bwMode="auto">
          <a:xfrm>
            <a:off x="8131446" y="5398433"/>
            <a:ext cx="213200"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DISP.</a:t>
            </a:r>
            <a:endParaRPr lang="en-US" altLang="en-US" sz="1696"/>
          </a:p>
        </p:txBody>
      </p:sp>
      <p:sp>
        <p:nvSpPr>
          <p:cNvPr id="6307" name="Rectangle 164">
            <a:extLst>
              <a:ext uri="{FF2B5EF4-FFF2-40B4-BE49-F238E27FC236}">
                <a16:creationId xmlns:a16="http://schemas.microsoft.com/office/drawing/2014/main" id="{493E35F1-8742-4833-89FE-14F38B23A24B}"/>
              </a:ext>
            </a:extLst>
          </p:cNvPr>
          <p:cNvSpPr>
            <a:spLocks noChangeArrowheads="1"/>
          </p:cNvSpPr>
          <p:nvPr/>
        </p:nvSpPr>
        <p:spPr bwMode="auto">
          <a:xfrm>
            <a:off x="6850238" y="3032666"/>
            <a:ext cx="282129"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LOCAL</a:t>
            </a:r>
            <a:endParaRPr lang="en-US" altLang="en-US" sz="1696"/>
          </a:p>
        </p:txBody>
      </p:sp>
      <p:sp>
        <p:nvSpPr>
          <p:cNvPr id="6308" name="Rectangle 165">
            <a:extLst>
              <a:ext uri="{FF2B5EF4-FFF2-40B4-BE49-F238E27FC236}">
                <a16:creationId xmlns:a16="http://schemas.microsoft.com/office/drawing/2014/main" id="{6648FB27-A03F-4020-953C-07236417510F}"/>
              </a:ext>
            </a:extLst>
          </p:cNvPr>
          <p:cNvSpPr>
            <a:spLocks noChangeArrowheads="1"/>
          </p:cNvSpPr>
          <p:nvPr/>
        </p:nvSpPr>
        <p:spPr bwMode="auto">
          <a:xfrm>
            <a:off x="6813913" y="3144845"/>
            <a:ext cx="33502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ERP/MIS</a:t>
            </a:r>
            <a:endParaRPr lang="en-US" altLang="en-US" sz="1696" dirty="0"/>
          </a:p>
        </p:txBody>
      </p:sp>
      <p:sp>
        <p:nvSpPr>
          <p:cNvPr id="6310" name="Rectangle 167">
            <a:extLst>
              <a:ext uri="{FF2B5EF4-FFF2-40B4-BE49-F238E27FC236}">
                <a16:creationId xmlns:a16="http://schemas.microsoft.com/office/drawing/2014/main" id="{A8A4BB39-E673-4EB9-AC91-3658E8A96847}"/>
              </a:ext>
            </a:extLst>
          </p:cNvPr>
          <p:cNvSpPr>
            <a:spLocks noChangeArrowheads="1"/>
          </p:cNvSpPr>
          <p:nvPr/>
        </p:nvSpPr>
        <p:spPr bwMode="auto">
          <a:xfrm>
            <a:off x="2218341" y="201527"/>
            <a:ext cx="7194278" cy="738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2398" b="1" kern="0" dirty="0">
                <a:solidFill>
                  <a:schemeClr val="accent6">
                    <a:lumMod val="75000"/>
                  </a:schemeClr>
                </a:solidFill>
                <a:latin typeface="+mj-lt"/>
                <a:ea typeface="+mj-ea"/>
                <a:cs typeface="+mj-cs"/>
              </a:rPr>
              <a:t>Example </a:t>
            </a:r>
          </a:p>
          <a:p>
            <a:pPr algn="ctr">
              <a:spcBef>
                <a:spcPct val="0"/>
              </a:spcBef>
              <a:buFontTx/>
              <a:buNone/>
            </a:pPr>
            <a:r>
              <a:rPr lang="en-US" altLang="en-US" sz="2398" b="1" kern="0" dirty="0">
                <a:solidFill>
                  <a:schemeClr val="accent6">
                    <a:lumMod val="75000"/>
                  </a:schemeClr>
                </a:solidFill>
                <a:latin typeface="+mj-lt"/>
                <a:ea typeface="+mj-ea"/>
                <a:cs typeface="+mj-cs"/>
              </a:rPr>
              <a:t>Process Plant Physical Systems Architecture</a:t>
            </a:r>
          </a:p>
        </p:txBody>
      </p:sp>
      <p:sp>
        <p:nvSpPr>
          <p:cNvPr id="6311" name="Rectangle 52">
            <a:extLst>
              <a:ext uri="{FF2B5EF4-FFF2-40B4-BE49-F238E27FC236}">
                <a16:creationId xmlns:a16="http://schemas.microsoft.com/office/drawing/2014/main" id="{2CC5A39F-ED9A-4148-AD08-83EA2AFD7282}"/>
              </a:ext>
            </a:extLst>
          </p:cNvPr>
          <p:cNvSpPr>
            <a:spLocks noChangeArrowheads="1"/>
          </p:cNvSpPr>
          <p:nvPr/>
        </p:nvSpPr>
        <p:spPr bwMode="auto">
          <a:xfrm>
            <a:off x="6209154" y="4594719"/>
            <a:ext cx="109004" cy="97847"/>
          </a:xfrm>
          <a:prstGeom prst="rect">
            <a:avLst/>
          </a:prstGeom>
          <a:solidFill>
            <a:srgbClr val="92D050"/>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12" name="Rectangle 52">
            <a:extLst>
              <a:ext uri="{FF2B5EF4-FFF2-40B4-BE49-F238E27FC236}">
                <a16:creationId xmlns:a16="http://schemas.microsoft.com/office/drawing/2014/main" id="{51525FAE-365B-4668-8DC3-E89E345EE662}"/>
              </a:ext>
            </a:extLst>
          </p:cNvPr>
          <p:cNvSpPr>
            <a:spLocks noChangeArrowheads="1"/>
          </p:cNvSpPr>
          <p:nvPr/>
        </p:nvSpPr>
        <p:spPr bwMode="auto">
          <a:xfrm>
            <a:off x="5399833" y="4580190"/>
            <a:ext cx="108817" cy="97847"/>
          </a:xfrm>
          <a:prstGeom prst="rect">
            <a:avLst/>
          </a:prstGeom>
          <a:solidFill>
            <a:srgbClr val="92D050"/>
          </a:solidFill>
          <a:ln w="25400">
            <a:solidFill>
              <a:srgbClr val="000000"/>
            </a:solidFill>
            <a:miter lim="800000"/>
            <a:headEnd/>
            <a:tailEnd/>
          </a:ln>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13" name="Rectangle 52">
            <a:extLst>
              <a:ext uri="{FF2B5EF4-FFF2-40B4-BE49-F238E27FC236}">
                <a16:creationId xmlns:a16="http://schemas.microsoft.com/office/drawing/2014/main" id="{F99D956D-1D6B-4D62-9547-1768FCE479D3}"/>
              </a:ext>
            </a:extLst>
          </p:cNvPr>
          <p:cNvSpPr>
            <a:spLocks noChangeArrowheads="1"/>
          </p:cNvSpPr>
          <p:nvPr/>
        </p:nvSpPr>
        <p:spPr bwMode="auto">
          <a:xfrm>
            <a:off x="7011867" y="4588488"/>
            <a:ext cx="109004" cy="97847"/>
          </a:xfrm>
          <a:prstGeom prst="rect">
            <a:avLst/>
          </a:prstGeom>
          <a:solidFill>
            <a:srgbClr val="92D050"/>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15" name="Rectangle 52">
            <a:extLst>
              <a:ext uri="{FF2B5EF4-FFF2-40B4-BE49-F238E27FC236}">
                <a16:creationId xmlns:a16="http://schemas.microsoft.com/office/drawing/2014/main" id="{DFCE0634-C7D8-44FB-9A52-9FB0D8F78EFF}"/>
              </a:ext>
            </a:extLst>
          </p:cNvPr>
          <p:cNvSpPr>
            <a:spLocks noChangeArrowheads="1"/>
          </p:cNvSpPr>
          <p:nvPr/>
        </p:nvSpPr>
        <p:spPr bwMode="auto">
          <a:xfrm>
            <a:off x="7005368" y="5564460"/>
            <a:ext cx="109004" cy="97847"/>
          </a:xfrm>
          <a:prstGeom prst="rect">
            <a:avLst/>
          </a:prstGeom>
          <a:solidFill>
            <a:srgbClr val="F32D3B"/>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16" name="Rectangle 52">
            <a:extLst>
              <a:ext uri="{FF2B5EF4-FFF2-40B4-BE49-F238E27FC236}">
                <a16:creationId xmlns:a16="http://schemas.microsoft.com/office/drawing/2014/main" id="{05345CB9-2F9C-413B-99FA-E6C72EA062B1}"/>
              </a:ext>
            </a:extLst>
          </p:cNvPr>
          <p:cNvSpPr>
            <a:spLocks noChangeArrowheads="1"/>
          </p:cNvSpPr>
          <p:nvPr/>
        </p:nvSpPr>
        <p:spPr bwMode="auto">
          <a:xfrm>
            <a:off x="8614947" y="5576799"/>
            <a:ext cx="109004" cy="97847"/>
          </a:xfrm>
          <a:prstGeom prst="rect">
            <a:avLst/>
          </a:prstGeom>
          <a:solidFill>
            <a:srgbClr val="F32D3B"/>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17" name="Rectangle 52">
            <a:extLst>
              <a:ext uri="{FF2B5EF4-FFF2-40B4-BE49-F238E27FC236}">
                <a16:creationId xmlns:a16="http://schemas.microsoft.com/office/drawing/2014/main" id="{586CE11B-37B1-46E3-A256-4A65DBEDE077}"/>
              </a:ext>
            </a:extLst>
          </p:cNvPr>
          <p:cNvSpPr>
            <a:spLocks noChangeArrowheads="1"/>
          </p:cNvSpPr>
          <p:nvPr/>
        </p:nvSpPr>
        <p:spPr bwMode="auto">
          <a:xfrm>
            <a:off x="5196378" y="3382274"/>
            <a:ext cx="109721" cy="97847"/>
          </a:xfrm>
          <a:prstGeom prst="rect">
            <a:avLst/>
          </a:prstGeom>
          <a:solidFill>
            <a:srgbClr val="92D050"/>
          </a:solidFill>
          <a:ln w="25400">
            <a:solidFill>
              <a:srgbClr val="000000"/>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19" name="Rectangle 52">
            <a:extLst>
              <a:ext uri="{FF2B5EF4-FFF2-40B4-BE49-F238E27FC236}">
                <a16:creationId xmlns:a16="http://schemas.microsoft.com/office/drawing/2014/main" id="{40D6136A-A0BA-4007-B002-4375EE9546C1}"/>
              </a:ext>
            </a:extLst>
          </p:cNvPr>
          <p:cNvSpPr>
            <a:spLocks noChangeArrowheads="1"/>
          </p:cNvSpPr>
          <p:nvPr/>
        </p:nvSpPr>
        <p:spPr bwMode="auto">
          <a:xfrm>
            <a:off x="6390618" y="3733060"/>
            <a:ext cx="494462" cy="195695"/>
          </a:xfrm>
          <a:prstGeom prst="rect">
            <a:avLst/>
          </a:prstGeom>
          <a:solidFill>
            <a:srgbClr val="92D050"/>
          </a:solidFill>
          <a:ln w="25400">
            <a:solidFill>
              <a:schemeClr val="tx1"/>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636" b="1" dirty="0">
                <a:solidFill>
                  <a:srgbClr val="000000"/>
                </a:solidFill>
                <a:latin typeface="Arial" panose="020B0604020202020204" pitchFamily="34" charset="0"/>
              </a:rPr>
              <a:t> PLANT</a:t>
            </a:r>
          </a:p>
          <a:p>
            <a:pPr algn="ctr" eaLnBrk="1" hangingPunct="1">
              <a:spcBef>
                <a:spcPct val="0"/>
              </a:spcBef>
              <a:buFontTx/>
              <a:buNone/>
            </a:pPr>
            <a:r>
              <a:rPr lang="en-US" altLang="en-US" sz="636" b="1" dirty="0">
                <a:solidFill>
                  <a:srgbClr val="000000"/>
                </a:solidFill>
                <a:latin typeface="Arial" panose="020B0604020202020204" pitchFamily="34" charset="0"/>
              </a:rPr>
              <a:t>FIREWALL </a:t>
            </a:r>
            <a:endParaRPr lang="en-US" altLang="en-US" sz="1696" dirty="0"/>
          </a:p>
        </p:txBody>
      </p:sp>
      <p:sp>
        <p:nvSpPr>
          <p:cNvPr id="6320" name="Rectangle 55">
            <a:extLst>
              <a:ext uri="{FF2B5EF4-FFF2-40B4-BE49-F238E27FC236}">
                <a16:creationId xmlns:a16="http://schemas.microsoft.com/office/drawing/2014/main" id="{E41DFC11-FA58-4BD2-A0FF-FFF758094379}"/>
              </a:ext>
            </a:extLst>
          </p:cNvPr>
          <p:cNvSpPr>
            <a:spLocks noChangeArrowheads="1"/>
          </p:cNvSpPr>
          <p:nvPr/>
        </p:nvSpPr>
        <p:spPr bwMode="auto">
          <a:xfrm>
            <a:off x="6010106" y="3003058"/>
            <a:ext cx="323807"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OPC-UA</a:t>
            </a:r>
            <a:endParaRPr lang="en-US" altLang="en-US" sz="1696" dirty="0"/>
          </a:p>
        </p:txBody>
      </p:sp>
      <p:sp>
        <p:nvSpPr>
          <p:cNvPr id="6321" name="Rectangle 31">
            <a:extLst>
              <a:ext uri="{FF2B5EF4-FFF2-40B4-BE49-F238E27FC236}">
                <a16:creationId xmlns:a16="http://schemas.microsoft.com/office/drawing/2014/main" id="{F1E8DEF4-1374-4543-A320-7072D4D02DC9}"/>
              </a:ext>
            </a:extLst>
          </p:cNvPr>
          <p:cNvSpPr>
            <a:spLocks noChangeArrowheads="1"/>
          </p:cNvSpPr>
          <p:nvPr/>
        </p:nvSpPr>
        <p:spPr bwMode="auto">
          <a:xfrm>
            <a:off x="4298776" y="3066321"/>
            <a:ext cx="490231" cy="329811"/>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MAINT.</a:t>
            </a:r>
          </a:p>
          <a:p>
            <a:pPr eaLnBrk="1" hangingPunct="1">
              <a:spcBef>
                <a:spcPct val="0"/>
              </a:spcBef>
              <a:buFontTx/>
              <a:buNone/>
            </a:pPr>
            <a:r>
              <a:rPr lang="en-US" altLang="en-US" sz="636" b="1" dirty="0">
                <a:solidFill>
                  <a:srgbClr val="000000"/>
                </a:solidFill>
                <a:latin typeface="Arial" panose="020B0604020202020204" pitchFamily="34" charset="0"/>
              </a:rPr>
              <a:t>MGMT.</a:t>
            </a:r>
          </a:p>
        </p:txBody>
      </p:sp>
      <p:sp>
        <p:nvSpPr>
          <p:cNvPr id="6322" name="Line 15">
            <a:extLst>
              <a:ext uri="{FF2B5EF4-FFF2-40B4-BE49-F238E27FC236}">
                <a16:creationId xmlns:a16="http://schemas.microsoft.com/office/drawing/2014/main" id="{68A851DE-E384-40AC-A0EC-182DCCB866C6}"/>
              </a:ext>
            </a:extLst>
          </p:cNvPr>
          <p:cNvSpPr>
            <a:spLocks noChangeShapeType="1"/>
          </p:cNvSpPr>
          <p:nvPr/>
        </p:nvSpPr>
        <p:spPr bwMode="auto">
          <a:xfrm>
            <a:off x="4547304" y="3396125"/>
            <a:ext cx="0" cy="1402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323" name="Freeform 3">
            <a:extLst>
              <a:ext uri="{FF2B5EF4-FFF2-40B4-BE49-F238E27FC236}">
                <a16:creationId xmlns:a16="http://schemas.microsoft.com/office/drawing/2014/main" id="{CD084C49-8E32-4C13-B526-9444BBAF44EC}"/>
              </a:ext>
            </a:extLst>
          </p:cNvPr>
          <p:cNvSpPr>
            <a:spLocks/>
          </p:cNvSpPr>
          <p:nvPr/>
        </p:nvSpPr>
        <p:spPr bwMode="auto">
          <a:xfrm rot="998533">
            <a:off x="8690228" y="2168039"/>
            <a:ext cx="525889" cy="1303565"/>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324" name="Freeform 3">
            <a:extLst>
              <a:ext uri="{FF2B5EF4-FFF2-40B4-BE49-F238E27FC236}">
                <a16:creationId xmlns:a16="http://schemas.microsoft.com/office/drawing/2014/main" id="{783E0FDB-E2EF-4C6F-B57F-489155D59B21}"/>
              </a:ext>
            </a:extLst>
          </p:cNvPr>
          <p:cNvSpPr>
            <a:spLocks/>
          </p:cNvSpPr>
          <p:nvPr/>
        </p:nvSpPr>
        <p:spPr bwMode="auto">
          <a:xfrm rot="7072086">
            <a:off x="7064887" y="5679818"/>
            <a:ext cx="323081" cy="411703"/>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325" name="Rectangle 55">
            <a:extLst>
              <a:ext uri="{FF2B5EF4-FFF2-40B4-BE49-F238E27FC236}">
                <a16:creationId xmlns:a16="http://schemas.microsoft.com/office/drawing/2014/main" id="{96C4DAD4-B8BC-439B-8912-CA5F7B47D62F}"/>
              </a:ext>
            </a:extLst>
          </p:cNvPr>
          <p:cNvSpPr>
            <a:spLocks noChangeArrowheads="1"/>
          </p:cNvSpPr>
          <p:nvPr/>
        </p:nvSpPr>
        <p:spPr bwMode="auto">
          <a:xfrm>
            <a:off x="7228316" y="5869457"/>
            <a:ext cx="131446"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FDI</a:t>
            </a:r>
            <a:endParaRPr lang="en-US" altLang="en-US" sz="1696"/>
          </a:p>
        </p:txBody>
      </p:sp>
      <p:sp>
        <p:nvSpPr>
          <p:cNvPr id="6327" name="Rectangle 52">
            <a:extLst>
              <a:ext uri="{FF2B5EF4-FFF2-40B4-BE49-F238E27FC236}">
                <a16:creationId xmlns:a16="http://schemas.microsoft.com/office/drawing/2014/main" id="{9EEBE007-9FCC-458C-9F53-6005BD8C0D9C}"/>
              </a:ext>
            </a:extLst>
          </p:cNvPr>
          <p:cNvSpPr>
            <a:spLocks noChangeArrowheads="1"/>
          </p:cNvSpPr>
          <p:nvPr/>
        </p:nvSpPr>
        <p:spPr bwMode="auto">
          <a:xfrm>
            <a:off x="4182428" y="3187250"/>
            <a:ext cx="109004" cy="97847"/>
          </a:xfrm>
          <a:prstGeom prst="rect">
            <a:avLst/>
          </a:prstGeom>
          <a:solidFill>
            <a:srgbClr val="92D050"/>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6328" name="Freeform 3">
            <a:extLst>
              <a:ext uri="{FF2B5EF4-FFF2-40B4-BE49-F238E27FC236}">
                <a16:creationId xmlns:a16="http://schemas.microsoft.com/office/drawing/2014/main" id="{661AC629-F385-41DC-B945-FBEEFA4BEA05}"/>
              </a:ext>
            </a:extLst>
          </p:cNvPr>
          <p:cNvSpPr>
            <a:spLocks/>
          </p:cNvSpPr>
          <p:nvPr/>
        </p:nvSpPr>
        <p:spPr bwMode="auto">
          <a:xfrm rot="10566812">
            <a:off x="8383481" y="1864910"/>
            <a:ext cx="462063" cy="1475626"/>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329" name="Rectangle 140">
            <a:extLst>
              <a:ext uri="{FF2B5EF4-FFF2-40B4-BE49-F238E27FC236}">
                <a16:creationId xmlns:a16="http://schemas.microsoft.com/office/drawing/2014/main" id="{6742759C-E633-499F-8E69-D5ED1B907ABA}"/>
              </a:ext>
            </a:extLst>
          </p:cNvPr>
          <p:cNvSpPr>
            <a:spLocks noChangeArrowheads="1"/>
          </p:cNvSpPr>
          <p:nvPr/>
        </p:nvSpPr>
        <p:spPr bwMode="auto">
          <a:xfrm>
            <a:off x="7469586" y="5731602"/>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330" name="Line 142">
            <a:extLst>
              <a:ext uri="{FF2B5EF4-FFF2-40B4-BE49-F238E27FC236}">
                <a16:creationId xmlns:a16="http://schemas.microsoft.com/office/drawing/2014/main" id="{CE758956-828A-4D09-8D37-0E1C518C4AB2}"/>
              </a:ext>
            </a:extLst>
          </p:cNvPr>
          <p:cNvSpPr>
            <a:spLocks noChangeShapeType="1"/>
          </p:cNvSpPr>
          <p:nvPr/>
        </p:nvSpPr>
        <p:spPr bwMode="auto">
          <a:xfrm>
            <a:off x="7262046" y="5623911"/>
            <a:ext cx="551930" cy="33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331" name="Line 143">
            <a:extLst>
              <a:ext uri="{FF2B5EF4-FFF2-40B4-BE49-F238E27FC236}">
                <a16:creationId xmlns:a16="http://schemas.microsoft.com/office/drawing/2014/main" id="{893CDFBA-CDD9-4C1E-BD4B-8238E3432BF5}"/>
              </a:ext>
            </a:extLst>
          </p:cNvPr>
          <p:cNvSpPr>
            <a:spLocks noChangeShapeType="1"/>
          </p:cNvSpPr>
          <p:nvPr/>
        </p:nvSpPr>
        <p:spPr bwMode="auto">
          <a:xfrm flipV="1">
            <a:off x="7535768" y="5623916"/>
            <a:ext cx="1121" cy="998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332" name="Rectangle 146">
            <a:extLst>
              <a:ext uri="{FF2B5EF4-FFF2-40B4-BE49-F238E27FC236}">
                <a16:creationId xmlns:a16="http://schemas.microsoft.com/office/drawing/2014/main" id="{69CFD8DD-7E54-48AF-B44D-28C89418A93D}"/>
              </a:ext>
            </a:extLst>
          </p:cNvPr>
          <p:cNvSpPr>
            <a:spLocks noChangeArrowheads="1"/>
          </p:cNvSpPr>
          <p:nvPr/>
        </p:nvSpPr>
        <p:spPr bwMode="auto">
          <a:xfrm>
            <a:off x="7693948" y="5731602"/>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333" name="Line 147">
            <a:extLst>
              <a:ext uri="{FF2B5EF4-FFF2-40B4-BE49-F238E27FC236}">
                <a16:creationId xmlns:a16="http://schemas.microsoft.com/office/drawing/2014/main" id="{463F0ACF-255F-4633-B08F-E2BDD1DA7F85}"/>
              </a:ext>
            </a:extLst>
          </p:cNvPr>
          <p:cNvSpPr>
            <a:spLocks noChangeShapeType="1"/>
          </p:cNvSpPr>
          <p:nvPr/>
        </p:nvSpPr>
        <p:spPr bwMode="auto">
          <a:xfrm flipV="1">
            <a:off x="7763501" y="5623916"/>
            <a:ext cx="1121" cy="998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334" name="Freeform 102">
            <a:extLst>
              <a:ext uri="{FF2B5EF4-FFF2-40B4-BE49-F238E27FC236}">
                <a16:creationId xmlns:a16="http://schemas.microsoft.com/office/drawing/2014/main" id="{6774FA63-B088-435B-954D-03FFDDE5CFE2}"/>
              </a:ext>
            </a:extLst>
          </p:cNvPr>
          <p:cNvSpPr>
            <a:spLocks/>
          </p:cNvSpPr>
          <p:nvPr/>
        </p:nvSpPr>
        <p:spPr bwMode="auto">
          <a:xfrm>
            <a:off x="8832584" y="5785449"/>
            <a:ext cx="98719" cy="158176"/>
          </a:xfrm>
          <a:custGeom>
            <a:avLst/>
            <a:gdLst>
              <a:gd name="T0" fmla="*/ 2147483646 w 161"/>
              <a:gd name="T1" fmla="*/ 0 h 283"/>
              <a:gd name="T2" fmla="*/ 2147483646 w 161"/>
              <a:gd name="T3" fmla="*/ 2147483646 h 283"/>
              <a:gd name="T4" fmla="*/ 2147483646 w 161"/>
              <a:gd name="T5" fmla="*/ 2147483646 h 283"/>
              <a:gd name="T6" fmla="*/ 2147483646 w 161"/>
              <a:gd name="T7" fmla="*/ 2147483646 h 283"/>
              <a:gd name="T8" fmla="*/ 2147483646 w 161"/>
              <a:gd name="T9" fmla="*/ 2147483646 h 283"/>
              <a:gd name="T10" fmla="*/ 2147483646 w 161"/>
              <a:gd name="T11" fmla="*/ 2147483646 h 283"/>
              <a:gd name="T12" fmla="*/ 2147483646 w 161"/>
              <a:gd name="T13" fmla="*/ 2147483646 h 283"/>
              <a:gd name="T14" fmla="*/ 2147483646 w 161"/>
              <a:gd name="T15" fmla="*/ 2147483646 h 283"/>
              <a:gd name="T16" fmla="*/ 2147483646 w 161"/>
              <a:gd name="T17" fmla="*/ 2147483646 h 283"/>
              <a:gd name="T18" fmla="*/ 2147483646 w 161"/>
              <a:gd name="T19" fmla="*/ 2147483646 h 283"/>
              <a:gd name="T20" fmla="*/ 0 w 161"/>
              <a:gd name="T21" fmla="*/ 2147483646 h 2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1" h="283">
                <a:moveTo>
                  <a:pt x="110" y="0"/>
                </a:moveTo>
                <a:lnTo>
                  <a:pt x="147" y="54"/>
                </a:lnTo>
                <a:lnTo>
                  <a:pt x="161" y="121"/>
                </a:lnTo>
                <a:lnTo>
                  <a:pt x="161" y="137"/>
                </a:lnTo>
                <a:lnTo>
                  <a:pt x="158" y="154"/>
                </a:lnTo>
                <a:lnTo>
                  <a:pt x="149" y="185"/>
                </a:lnTo>
                <a:lnTo>
                  <a:pt x="113" y="238"/>
                </a:lnTo>
                <a:lnTo>
                  <a:pt x="62" y="273"/>
                </a:lnTo>
                <a:lnTo>
                  <a:pt x="33" y="281"/>
                </a:lnTo>
                <a:lnTo>
                  <a:pt x="17" y="282"/>
                </a:lnTo>
                <a:lnTo>
                  <a:pt x="0" y="283"/>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335" name="Rectangle 31">
            <a:extLst>
              <a:ext uri="{FF2B5EF4-FFF2-40B4-BE49-F238E27FC236}">
                <a16:creationId xmlns:a16="http://schemas.microsoft.com/office/drawing/2014/main" id="{5C54F1AE-3DC6-4901-BF4B-31ADC32F0D59}"/>
              </a:ext>
            </a:extLst>
          </p:cNvPr>
          <p:cNvSpPr>
            <a:spLocks noChangeArrowheads="1"/>
          </p:cNvSpPr>
          <p:nvPr/>
        </p:nvSpPr>
        <p:spPr bwMode="auto">
          <a:xfrm>
            <a:off x="5484022" y="2722049"/>
            <a:ext cx="465512" cy="264622"/>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24" b="1">
                <a:solidFill>
                  <a:srgbClr val="000000"/>
                </a:solidFill>
                <a:latin typeface="Arial" panose="020B0604020202020204" pitchFamily="34" charset="0"/>
              </a:rPr>
              <a:t>Tablets</a:t>
            </a:r>
          </a:p>
        </p:txBody>
      </p:sp>
      <p:sp>
        <p:nvSpPr>
          <p:cNvPr id="6336" name="Freeform 3">
            <a:extLst>
              <a:ext uri="{FF2B5EF4-FFF2-40B4-BE49-F238E27FC236}">
                <a16:creationId xmlns:a16="http://schemas.microsoft.com/office/drawing/2014/main" id="{F60E8793-4583-47CB-B438-818E8D82B097}"/>
              </a:ext>
            </a:extLst>
          </p:cNvPr>
          <p:cNvSpPr>
            <a:spLocks/>
          </p:cNvSpPr>
          <p:nvPr/>
        </p:nvSpPr>
        <p:spPr bwMode="auto">
          <a:xfrm flipH="1">
            <a:off x="5816386" y="2974325"/>
            <a:ext cx="176784" cy="317763"/>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6337" name="Rectangle 31">
            <a:extLst>
              <a:ext uri="{FF2B5EF4-FFF2-40B4-BE49-F238E27FC236}">
                <a16:creationId xmlns:a16="http://schemas.microsoft.com/office/drawing/2014/main" id="{0DE394A7-9E48-4A93-8A1F-71B44D3E23C4}"/>
              </a:ext>
            </a:extLst>
          </p:cNvPr>
          <p:cNvSpPr>
            <a:spLocks noChangeArrowheads="1"/>
          </p:cNvSpPr>
          <p:nvPr/>
        </p:nvSpPr>
        <p:spPr bwMode="auto">
          <a:xfrm>
            <a:off x="5535627" y="2675221"/>
            <a:ext cx="458773" cy="268325"/>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8" b="1" dirty="0">
                <a:solidFill>
                  <a:srgbClr val="000000"/>
                </a:solidFill>
                <a:latin typeface="Arial" panose="020B0604020202020204" pitchFamily="34" charset="0"/>
              </a:rPr>
              <a:t>Plant</a:t>
            </a:r>
          </a:p>
          <a:p>
            <a:pPr eaLnBrk="1" hangingPunct="1">
              <a:spcBef>
                <a:spcPct val="0"/>
              </a:spcBef>
              <a:buFontTx/>
              <a:buNone/>
            </a:pPr>
            <a:r>
              <a:rPr lang="en-US" altLang="en-US" sz="638" b="1" dirty="0">
                <a:solidFill>
                  <a:srgbClr val="000000"/>
                </a:solidFill>
                <a:latin typeface="Arial" panose="020B0604020202020204" pitchFamily="34" charset="0"/>
              </a:rPr>
              <a:t>Tablets</a:t>
            </a:r>
            <a:endParaRPr lang="en-US" altLang="en-US" sz="574" b="1" dirty="0">
              <a:solidFill>
                <a:srgbClr val="000000"/>
              </a:solidFill>
              <a:latin typeface="Arial" panose="020B0604020202020204" pitchFamily="34" charset="0"/>
            </a:endParaRPr>
          </a:p>
        </p:txBody>
      </p:sp>
      <p:sp>
        <p:nvSpPr>
          <p:cNvPr id="6146" name="Rectangle 31">
            <a:extLst>
              <a:ext uri="{FF2B5EF4-FFF2-40B4-BE49-F238E27FC236}">
                <a16:creationId xmlns:a16="http://schemas.microsoft.com/office/drawing/2014/main" id="{7BC652B2-150E-466C-B063-24823C004193}"/>
              </a:ext>
            </a:extLst>
          </p:cNvPr>
          <p:cNvSpPr>
            <a:spLocks noChangeArrowheads="1"/>
          </p:cNvSpPr>
          <p:nvPr/>
        </p:nvSpPr>
        <p:spPr bwMode="auto">
          <a:xfrm>
            <a:off x="7159205" y="6063679"/>
            <a:ext cx="442413" cy="317346"/>
          </a:xfrm>
          <a:prstGeom prst="rect">
            <a:avLst/>
          </a:prstGeom>
          <a:solidFill>
            <a:srgbClr val="BF9FC2"/>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574" b="1" dirty="0">
              <a:solidFill>
                <a:srgbClr val="000000"/>
              </a:solidFill>
              <a:latin typeface="Arial" panose="020B0604020202020204" pitchFamily="34" charset="0"/>
            </a:endParaRPr>
          </a:p>
          <a:p>
            <a:pPr eaLnBrk="1" hangingPunct="1">
              <a:spcBef>
                <a:spcPct val="0"/>
              </a:spcBef>
              <a:buFontTx/>
              <a:buNone/>
            </a:pPr>
            <a:r>
              <a:rPr lang="en-US" altLang="en-US" sz="574" b="1" dirty="0">
                <a:solidFill>
                  <a:srgbClr val="000000"/>
                </a:solidFill>
                <a:latin typeface="Arial" panose="020B0604020202020204" pitchFamily="34" charset="0"/>
              </a:rPr>
              <a:t>Control</a:t>
            </a:r>
          </a:p>
          <a:p>
            <a:pPr eaLnBrk="1" hangingPunct="1">
              <a:spcBef>
                <a:spcPct val="0"/>
              </a:spcBef>
              <a:buFontTx/>
              <a:buNone/>
            </a:pPr>
            <a:r>
              <a:rPr lang="en-US" altLang="en-US" sz="574" b="1" dirty="0">
                <a:solidFill>
                  <a:srgbClr val="000000"/>
                </a:solidFill>
                <a:latin typeface="Arial" panose="020B0604020202020204" pitchFamily="34" charset="0"/>
              </a:rPr>
              <a:t>Tablet</a:t>
            </a:r>
          </a:p>
        </p:txBody>
      </p:sp>
      <p:sp>
        <p:nvSpPr>
          <p:cNvPr id="6340" name="Line 48">
            <a:extLst>
              <a:ext uri="{FF2B5EF4-FFF2-40B4-BE49-F238E27FC236}">
                <a16:creationId xmlns:a16="http://schemas.microsoft.com/office/drawing/2014/main" id="{6E361174-A879-47BF-B74D-BFE34ED17EF3}"/>
              </a:ext>
            </a:extLst>
          </p:cNvPr>
          <p:cNvSpPr>
            <a:spLocks noChangeShapeType="1"/>
          </p:cNvSpPr>
          <p:nvPr/>
        </p:nvSpPr>
        <p:spPr bwMode="auto">
          <a:xfrm flipV="1">
            <a:off x="8648853" y="4490480"/>
            <a:ext cx="0" cy="7267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6" name="Rectangle 5">
            <a:extLst>
              <a:ext uri="{FF2B5EF4-FFF2-40B4-BE49-F238E27FC236}">
                <a16:creationId xmlns:a16="http://schemas.microsoft.com/office/drawing/2014/main" id="{8395AFC2-E7C0-4833-AA52-C8E21CA51432}"/>
              </a:ext>
            </a:extLst>
          </p:cNvPr>
          <p:cNvSpPr/>
          <p:nvPr/>
        </p:nvSpPr>
        <p:spPr>
          <a:xfrm>
            <a:off x="8111478" y="1366922"/>
            <a:ext cx="1516383" cy="488019"/>
          </a:xfrm>
          <a:prstGeom prst="rect">
            <a:avLst/>
          </a:prstGeom>
        </p:spPr>
        <p:txBody>
          <a:bodyPr wrap="square">
            <a:spAutoFit/>
          </a:bodyPr>
          <a:lstStyle/>
          <a:p>
            <a:r>
              <a:rPr lang="en-US" sz="857" b="1" dirty="0"/>
              <a:t>Internet or Private Cloud, Servers and BIG DATA</a:t>
            </a:r>
            <a:endParaRPr lang="en-US" sz="857" dirty="0"/>
          </a:p>
        </p:txBody>
      </p:sp>
      <p:sp>
        <p:nvSpPr>
          <p:cNvPr id="210" name="Rectangle 52">
            <a:extLst>
              <a:ext uri="{FF2B5EF4-FFF2-40B4-BE49-F238E27FC236}">
                <a16:creationId xmlns:a16="http://schemas.microsoft.com/office/drawing/2014/main" id="{9C1C3E63-0128-435D-BD45-020C6D613364}"/>
              </a:ext>
            </a:extLst>
          </p:cNvPr>
          <p:cNvSpPr>
            <a:spLocks noChangeArrowheads="1"/>
          </p:cNvSpPr>
          <p:nvPr/>
        </p:nvSpPr>
        <p:spPr bwMode="auto">
          <a:xfrm>
            <a:off x="7764110" y="4578018"/>
            <a:ext cx="109004" cy="97847"/>
          </a:xfrm>
          <a:prstGeom prst="rect">
            <a:avLst/>
          </a:prstGeom>
          <a:solidFill>
            <a:srgbClr val="FFFF00"/>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14" name="Rectangle 52">
            <a:extLst>
              <a:ext uri="{FF2B5EF4-FFF2-40B4-BE49-F238E27FC236}">
                <a16:creationId xmlns:a16="http://schemas.microsoft.com/office/drawing/2014/main" id="{35BA6CB4-108C-4A75-94F5-EA1F80D65862}"/>
              </a:ext>
            </a:extLst>
          </p:cNvPr>
          <p:cNvSpPr>
            <a:spLocks noChangeArrowheads="1"/>
          </p:cNvSpPr>
          <p:nvPr/>
        </p:nvSpPr>
        <p:spPr bwMode="auto">
          <a:xfrm>
            <a:off x="9912076" y="6075277"/>
            <a:ext cx="134652" cy="144976"/>
          </a:xfrm>
          <a:prstGeom prst="rect">
            <a:avLst/>
          </a:prstGeom>
          <a:noFill/>
          <a:ln w="25400">
            <a:no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942" b="1" dirty="0">
                <a:solidFill>
                  <a:srgbClr val="000000"/>
                </a:solidFill>
                <a:latin typeface="Arial" panose="020B0604020202020204" pitchFamily="34" charset="0"/>
              </a:rPr>
              <a:t> 0 </a:t>
            </a:r>
            <a:endParaRPr lang="en-US" altLang="en-US" sz="2637" b="1" dirty="0"/>
          </a:p>
        </p:txBody>
      </p:sp>
      <p:sp>
        <p:nvSpPr>
          <p:cNvPr id="215" name="Rectangle 79">
            <a:extLst>
              <a:ext uri="{FF2B5EF4-FFF2-40B4-BE49-F238E27FC236}">
                <a16:creationId xmlns:a16="http://schemas.microsoft.com/office/drawing/2014/main" id="{58832753-B981-4481-973C-DB3E32F7C2E4}"/>
              </a:ext>
            </a:extLst>
          </p:cNvPr>
          <p:cNvSpPr>
            <a:spLocks noChangeArrowheads="1"/>
          </p:cNvSpPr>
          <p:nvPr/>
        </p:nvSpPr>
        <p:spPr bwMode="auto">
          <a:xfrm>
            <a:off x="8448358" y="4674334"/>
            <a:ext cx="424043" cy="282696"/>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216" name="Rectangle 80">
            <a:extLst>
              <a:ext uri="{FF2B5EF4-FFF2-40B4-BE49-F238E27FC236}">
                <a16:creationId xmlns:a16="http://schemas.microsoft.com/office/drawing/2014/main" id="{30D2F0A9-59DF-4AD5-9BFF-0E8E83B1B7F1}"/>
              </a:ext>
            </a:extLst>
          </p:cNvPr>
          <p:cNvSpPr>
            <a:spLocks noChangeArrowheads="1"/>
          </p:cNvSpPr>
          <p:nvPr/>
        </p:nvSpPr>
        <p:spPr bwMode="auto">
          <a:xfrm>
            <a:off x="8468552" y="4817933"/>
            <a:ext cx="379912" cy="7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95" b="1" dirty="0">
                <a:solidFill>
                  <a:srgbClr val="000000"/>
                </a:solidFill>
                <a:latin typeface="Arial" panose="020B0604020202020204" pitchFamily="34" charset="0"/>
              </a:rPr>
              <a:t>AUTOMAT'N</a:t>
            </a:r>
            <a:endParaRPr lang="en-US" altLang="en-US" sz="1696" dirty="0"/>
          </a:p>
        </p:txBody>
      </p:sp>
      <p:sp>
        <p:nvSpPr>
          <p:cNvPr id="217" name="Rectangle 81">
            <a:extLst>
              <a:ext uri="{FF2B5EF4-FFF2-40B4-BE49-F238E27FC236}">
                <a16:creationId xmlns:a16="http://schemas.microsoft.com/office/drawing/2014/main" id="{275C7203-8AA7-4481-9252-C95B2522B01D}"/>
              </a:ext>
            </a:extLst>
          </p:cNvPr>
          <p:cNvSpPr>
            <a:spLocks noChangeArrowheads="1"/>
          </p:cNvSpPr>
          <p:nvPr/>
        </p:nvSpPr>
        <p:spPr bwMode="auto">
          <a:xfrm>
            <a:off x="8469671" y="4712483"/>
            <a:ext cx="309380" cy="7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495" b="1" dirty="0">
                <a:solidFill>
                  <a:srgbClr val="000000"/>
                </a:solidFill>
                <a:latin typeface="Arial" panose="020B0604020202020204" pitchFamily="34" charset="0"/>
              </a:rPr>
              <a:t>BUILDING</a:t>
            </a:r>
            <a:endParaRPr lang="en-US" altLang="en-US" sz="1696" dirty="0"/>
          </a:p>
        </p:txBody>
      </p:sp>
      <p:sp>
        <p:nvSpPr>
          <p:cNvPr id="219" name="Line 106">
            <a:extLst>
              <a:ext uri="{FF2B5EF4-FFF2-40B4-BE49-F238E27FC236}">
                <a16:creationId xmlns:a16="http://schemas.microsoft.com/office/drawing/2014/main" id="{9E6F032D-CFC2-45F2-9374-39618A23043F}"/>
              </a:ext>
            </a:extLst>
          </p:cNvPr>
          <p:cNvSpPr>
            <a:spLocks noChangeShapeType="1"/>
          </p:cNvSpPr>
          <p:nvPr/>
        </p:nvSpPr>
        <p:spPr bwMode="auto">
          <a:xfrm>
            <a:off x="9045153" y="5928516"/>
            <a:ext cx="615873" cy="33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0" name="Rectangle 139">
            <a:extLst>
              <a:ext uri="{FF2B5EF4-FFF2-40B4-BE49-F238E27FC236}">
                <a16:creationId xmlns:a16="http://schemas.microsoft.com/office/drawing/2014/main" id="{1F16B93F-0208-4040-94EF-32B34A426739}"/>
              </a:ext>
            </a:extLst>
          </p:cNvPr>
          <p:cNvSpPr>
            <a:spLocks noChangeArrowheads="1"/>
          </p:cNvSpPr>
          <p:nvPr/>
        </p:nvSpPr>
        <p:spPr bwMode="auto">
          <a:xfrm>
            <a:off x="8937466" y="5230752"/>
            <a:ext cx="269800" cy="266990"/>
          </a:xfrm>
          <a:prstGeom prst="rect">
            <a:avLst/>
          </a:prstGeom>
          <a:solidFill>
            <a:srgbClr val="FB921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221" name="Rectangle 140">
            <a:extLst>
              <a:ext uri="{FF2B5EF4-FFF2-40B4-BE49-F238E27FC236}">
                <a16:creationId xmlns:a16="http://schemas.microsoft.com/office/drawing/2014/main" id="{905278A5-AA14-4AF0-8093-4F4DA31A29A6}"/>
              </a:ext>
            </a:extLst>
          </p:cNvPr>
          <p:cNvSpPr>
            <a:spLocks noChangeArrowheads="1"/>
          </p:cNvSpPr>
          <p:nvPr/>
        </p:nvSpPr>
        <p:spPr bwMode="auto">
          <a:xfrm>
            <a:off x="9094520" y="5722101"/>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222" name="Line 141">
            <a:extLst>
              <a:ext uri="{FF2B5EF4-FFF2-40B4-BE49-F238E27FC236}">
                <a16:creationId xmlns:a16="http://schemas.microsoft.com/office/drawing/2014/main" id="{00053EFD-2C95-4ECE-8E6E-1771C1A587FA}"/>
              </a:ext>
            </a:extLst>
          </p:cNvPr>
          <p:cNvSpPr>
            <a:spLocks noChangeShapeType="1"/>
          </p:cNvSpPr>
          <p:nvPr/>
        </p:nvSpPr>
        <p:spPr bwMode="auto">
          <a:xfrm flipH="1">
            <a:off x="8486493" y="5090533"/>
            <a:ext cx="584462"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3" name="Line 142">
            <a:extLst>
              <a:ext uri="{FF2B5EF4-FFF2-40B4-BE49-F238E27FC236}">
                <a16:creationId xmlns:a16="http://schemas.microsoft.com/office/drawing/2014/main" id="{21724739-32D5-4E4C-AC1A-031B197AA869}"/>
              </a:ext>
            </a:extLst>
          </p:cNvPr>
          <p:cNvSpPr>
            <a:spLocks noChangeShapeType="1"/>
          </p:cNvSpPr>
          <p:nvPr/>
        </p:nvSpPr>
        <p:spPr bwMode="auto">
          <a:xfrm>
            <a:off x="8886977" y="5614410"/>
            <a:ext cx="551930" cy="33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4" name="Line 143">
            <a:extLst>
              <a:ext uri="{FF2B5EF4-FFF2-40B4-BE49-F238E27FC236}">
                <a16:creationId xmlns:a16="http://schemas.microsoft.com/office/drawing/2014/main" id="{FA30C413-A366-4735-820D-C958C9FE58C8}"/>
              </a:ext>
            </a:extLst>
          </p:cNvPr>
          <p:cNvSpPr>
            <a:spLocks noChangeShapeType="1"/>
          </p:cNvSpPr>
          <p:nvPr/>
        </p:nvSpPr>
        <p:spPr bwMode="auto">
          <a:xfrm flipV="1">
            <a:off x="9160699" y="5614415"/>
            <a:ext cx="1121" cy="998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5" name="Line 144">
            <a:extLst>
              <a:ext uri="{FF2B5EF4-FFF2-40B4-BE49-F238E27FC236}">
                <a16:creationId xmlns:a16="http://schemas.microsoft.com/office/drawing/2014/main" id="{E4D55AA5-82EC-49C9-8A13-C91EC47382F1}"/>
              </a:ext>
            </a:extLst>
          </p:cNvPr>
          <p:cNvSpPr>
            <a:spLocks noChangeShapeType="1"/>
          </p:cNvSpPr>
          <p:nvPr/>
        </p:nvSpPr>
        <p:spPr bwMode="auto">
          <a:xfrm flipV="1">
            <a:off x="9068709" y="5086097"/>
            <a:ext cx="0" cy="14935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6" name="Line 145">
            <a:extLst>
              <a:ext uri="{FF2B5EF4-FFF2-40B4-BE49-F238E27FC236}">
                <a16:creationId xmlns:a16="http://schemas.microsoft.com/office/drawing/2014/main" id="{C2BE6E8A-CE14-406B-BF6C-57D2F6E136DC}"/>
              </a:ext>
            </a:extLst>
          </p:cNvPr>
          <p:cNvSpPr>
            <a:spLocks noChangeShapeType="1"/>
          </p:cNvSpPr>
          <p:nvPr/>
        </p:nvSpPr>
        <p:spPr bwMode="auto">
          <a:xfrm flipV="1">
            <a:off x="8654770" y="4968255"/>
            <a:ext cx="1121" cy="122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7" name="Rectangle 146">
            <a:extLst>
              <a:ext uri="{FF2B5EF4-FFF2-40B4-BE49-F238E27FC236}">
                <a16:creationId xmlns:a16="http://schemas.microsoft.com/office/drawing/2014/main" id="{BC8D7431-6F97-4876-BB65-C6448A971B7A}"/>
              </a:ext>
            </a:extLst>
          </p:cNvPr>
          <p:cNvSpPr>
            <a:spLocks noChangeArrowheads="1"/>
          </p:cNvSpPr>
          <p:nvPr/>
        </p:nvSpPr>
        <p:spPr bwMode="auto">
          <a:xfrm>
            <a:off x="9318881" y="5722101"/>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228" name="Line 147">
            <a:extLst>
              <a:ext uri="{FF2B5EF4-FFF2-40B4-BE49-F238E27FC236}">
                <a16:creationId xmlns:a16="http://schemas.microsoft.com/office/drawing/2014/main" id="{E121EE0F-A2D5-4F69-8BC2-17CBCAA6F107}"/>
              </a:ext>
            </a:extLst>
          </p:cNvPr>
          <p:cNvSpPr>
            <a:spLocks noChangeShapeType="1"/>
          </p:cNvSpPr>
          <p:nvPr/>
        </p:nvSpPr>
        <p:spPr bwMode="auto">
          <a:xfrm flipV="1">
            <a:off x="9388434" y="5614415"/>
            <a:ext cx="1121" cy="998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29" name="Line 148">
            <a:extLst>
              <a:ext uri="{FF2B5EF4-FFF2-40B4-BE49-F238E27FC236}">
                <a16:creationId xmlns:a16="http://schemas.microsoft.com/office/drawing/2014/main" id="{C81B86EE-0EF8-4DE4-9256-5AF343A5BD4D}"/>
              </a:ext>
            </a:extLst>
          </p:cNvPr>
          <p:cNvSpPr>
            <a:spLocks noChangeShapeType="1"/>
          </p:cNvSpPr>
          <p:nvPr/>
        </p:nvSpPr>
        <p:spPr bwMode="auto">
          <a:xfrm>
            <a:off x="9070957" y="5507846"/>
            <a:ext cx="1121" cy="10657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30" name="Rectangle 159">
            <a:extLst>
              <a:ext uri="{FF2B5EF4-FFF2-40B4-BE49-F238E27FC236}">
                <a16:creationId xmlns:a16="http://schemas.microsoft.com/office/drawing/2014/main" id="{7581B7B9-2F30-439C-876C-606B7D6FBDAC}"/>
              </a:ext>
            </a:extLst>
          </p:cNvPr>
          <p:cNvSpPr>
            <a:spLocks noChangeArrowheads="1"/>
          </p:cNvSpPr>
          <p:nvPr/>
        </p:nvSpPr>
        <p:spPr bwMode="auto">
          <a:xfrm>
            <a:off x="8959902" y="5278997"/>
            <a:ext cx="254878"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OPER.</a:t>
            </a:r>
            <a:endParaRPr lang="en-US" altLang="en-US" sz="1696"/>
          </a:p>
        </p:txBody>
      </p:sp>
      <p:sp>
        <p:nvSpPr>
          <p:cNvPr id="231" name="Rectangle 160">
            <a:extLst>
              <a:ext uri="{FF2B5EF4-FFF2-40B4-BE49-F238E27FC236}">
                <a16:creationId xmlns:a16="http://schemas.microsoft.com/office/drawing/2014/main" id="{C5E43CF8-60CD-4A3A-8D62-2599F05069E9}"/>
              </a:ext>
            </a:extLst>
          </p:cNvPr>
          <p:cNvSpPr>
            <a:spLocks noChangeArrowheads="1"/>
          </p:cNvSpPr>
          <p:nvPr/>
        </p:nvSpPr>
        <p:spPr bwMode="auto">
          <a:xfrm>
            <a:off x="8959895" y="5391177"/>
            <a:ext cx="213200"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a:solidFill>
                  <a:srgbClr val="000000"/>
                </a:solidFill>
                <a:latin typeface="Arial" panose="020B0604020202020204" pitchFamily="34" charset="0"/>
              </a:rPr>
              <a:t>DISP.</a:t>
            </a:r>
            <a:endParaRPr lang="en-US" altLang="en-US" sz="1696"/>
          </a:p>
        </p:txBody>
      </p:sp>
      <p:sp>
        <p:nvSpPr>
          <p:cNvPr id="234" name="Rectangle 146">
            <a:extLst>
              <a:ext uri="{FF2B5EF4-FFF2-40B4-BE49-F238E27FC236}">
                <a16:creationId xmlns:a16="http://schemas.microsoft.com/office/drawing/2014/main" id="{BC4A881E-9A35-4262-B47E-E1FC26E91D52}"/>
              </a:ext>
            </a:extLst>
          </p:cNvPr>
          <p:cNvSpPr>
            <a:spLocks noChangeArrowheads="1"/>
          </p:cNvSpPr>
          <p:nvPr/>
        </p:nvSpPr>
        <p:spPr bwMode="auto">
          <a:xfrm>
            <a:off x="8522397" y="5724345"/>
            <a:ext cx="134617" cy="141348"/>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236" name="Freeform 102">
            <a:extLst>
              <a:ext uri="{FF2B5EF4-FFF2-40B4-BE49-F238E27FC236}">
                <a16:creationId xmlns:a16="http://schemas.microsoft.com/office/drawing/2014/main" id="{44F645F6-7106-4F59-8D24-E9A8392A3DE2}"/>
              </a:ext>
            </a:extLst>
          </p:cNvPr>
          <p:cNvSpPr>
            <a:spLocks/>
          </p:cNvSpPr>
          <p:nvPr/>
        </p:nvSpPr>
        <p:spPr bwMode="auto">
          <a:xfrm>
            <a:off x="9661034" y="5778192"/>
            <a:ext cx="98719" cy="158176"/>
          </a:xfrm>
          <a:custGeom>
            <a:avLst/>
            <a:gdLst>
              <a:gd name="T0" fmla="*/ 2147483646 w 161"/>
              <a:gd name="T1" fmla="*/ 0 h 283"/>
              <a:gd name="T2" fmla="*/ 2147483646 w 161"/>
              <a:gd name="T3" fmla="*/ 2147483646 h 283"/>
              <a:gd name="T4" fmla="*/ 2147483646 w 161"/>
              <a:gd name="T5" fmla="*/ 2147483646 h 283"/>
              <a:gd name="T6" fmla="*/ 2147483646 w 161"/>
              <a:gd name="T7" fmla="*/ 2147483646 h 283"/>
              <a:gd name="T8" fmla="*/ 2147483646 w 161"/>
              <a:gd name="T9" fmla="*/ 2147483646 h 283"/>
              <a:gd name="T10" fmla="*/ 2147483646 w 161"/>
              <a:gd name="T11" fmla="*/ 2147483646 h 283"/>
              <a:gd name="T12" fmla="*/ 2147483646 w 161"/>
              <a:gd name="T13" fmla="*/ 2147483646 h 283"/>
              <a:gd name="T14" fmla="*/ 2147483646 w 161"/>
              <a:gd name="T15" fmla="*/ 2147483646 h 283"/>
              <a:gd name="T16" fmla="*/ 2147483646 w 161"/>
              <a:gd name="T17" fmla="*/ 2147483646 h 283"/>
              <a:gd name="T18" fmla="*/ 2147483646 w 161"/>
              <a:gd name="T19" fmla="*/ 2147483646 h 283"/>
              <a:gd name="T20" fmla="*/ 0 w 161"/>
              <a:gd name="T21" fmla="*/ 2147483646 h 2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1" h="283">
                <a:moveTo>
                  <a:pt x="110" y="0"/>
                </a:moveTo>
                <a:lnTo>
                  <a:pt x="147" y="54"/>
                </a:lnTo>
                <a:lnTo>
                  <a:pt x="161" y="121"/>
                </a:lnTo>
                <a:lnTo>
                  <a:pt x="161" y="137"/>
                </a:lnTo>
                <a:lnTo>
                  <a:pt x="158" y="154"/>
                </a:lnTo>
                <a:lnTo>
                  <a:pt x="149" y="185"/>
                </a:lnTo>
                <a:lnTo>
                  <a:pt x="113" y="238"/>
                </a:lnTo>
                <a:lnTo>
                  <a:pt x="62" y="273"/>
                </a:lnTo>
                <a:lnTo>
                  <a:pt x="33" y="281"/>
                </a:lnTo>
                <a:lnTo>
                  <a:pt x="17" y="282"/>
                </a:lnTo>
                <a:lnTo>
                  <a:pt x="0" y="283"/>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637" b="1"/>
          </a:p>
        </p:txBody>
      </p:sp>
      <p:sp>
        <p:nvSpPr>
          <p:cNvPr id="237" name="Rectangle 52">
            <a:extLst>
              <a:ext uri="{FF2B5EF4-FFF2-40B4-BE49-F238E27FC236}">
                <a16:creationId xmlns:a16="http://schemas.microsoft.com/office/drawing/2014/main" id="{A1502F9F-6DC5-4E09-A653-85361C1E0DD0}"/>
              </a:ext>
            </a:extLst>
          </p:cNvPr>
          <p:cNvSpPr>
            <a:spLocks noChangeArrowheads="1"/>
          </p:cNvSpPr>
          <p:nvPr/>
        </p:nvSpPr>
        <p:spPr bwMode="auto">
          <a:xfrm>
            <a:off x="8592559" y="4570761"/>
            <a:ext cx="109004" cy="97847"/>
          </a:xfrm>
          <a:prstGeom prst="rect">
            <a:avLst/>
          </a:prstGeom>
          <a:solidFill>
            <a:srgbClr val="FFFF00"/>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38" name="Line 105">
            <a:extLst>
              <a:ext uri="{FF2B5EF4-FFF2-40B4-BE49-F238E27FC236}">
                <a16:creationId xmlns:a16="http://schemas.microsoft.com/office/drawing/2014/main" id="{44F206BF-9485-4EA0-A257-4360AB1DE45B}"/>
              </a:ext>
            </a:extLst>
          </p:cNvPr>
          <p:cNvSpPr>
            <a:spLocks noChangeShapeType="1"/>
          </p:cNvSpPr>
          <p:nvPr/>
        </p:nvSpPr>
        <p:spPr bwMode="auto">
          <a:xfrm>
            <a:off x="8782656" y="4498794"/>
            <a:ext cx="956903" cy="130017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39" name="Freeform 107">
            <a:extLst>
              <a:ext uri="{FF2B5EF4-FFF2-40B4-BE49-F238E27FC236}">
                <a16:creationId xmlns:a16="http://schemas.microsoft.com/office/drawing/2014/main" id="{458AFC06-495E-4252-A35D-132170F31B8F}"/>
              </a:ext>
            </a:extLst>
          </p:cNvPr>
          <p:cNvSpPr>
            <a:spLocks/>
          </p:cNvSpPr>
          <p:nvPr/>
        </p:nvSpPr>
        <p:spPr bwMode="auto">
          <a:xfrm>
            <a:off x="8529198" y="4426727"/>
            <a:ext cx="254651" cy="72918"/>
          </a:xfrm>
          <a:custGeom>
            <a:avLst/>
            <a:gdLst>
              <a:gd name="T0" fmla="*/ 0 w 455"/>
              <a:gd name="T1" fmla="*/ 2147483646 h 130"/>
              <a:gd name="T2" fmla="*/ 2147483646 w 455"/>
              <a:gd name="T3" fmla="*/ 2147483646 h 130"/>
              <a:gd name="T4" fmla="*/ 2147483646 w 455"/>
              <a:gd name="T5" fmla="*/ 2147483646 h 130"/>
              <a:gd name="T6" fmla="*/ 2147483646 w 455"/>
              <a:gd name="T7" fmla="*/ 2147483646 h 130"/>
              <a:gd name="T8" fmla="*/ 2147483646 w 455"/>
              <a:gd name="T9" fmla="*/ 0 h 130"/>
              <a:gd name="T10" fmla="*/ 2147483646 w 455"/>
              <a:gd name="T11" fmla="*/ 0 h 130"/>
              <a:gd name="T12" fmla="*/ 2147483646 w 455"/>
              <a:gd name="T13" fmla="*/ 2147483646 h 130"/>
              <a:gd name="T14" fmla="*/ 2147483646 w 455"/>
              <a:gd name="T15" fmla="*/ 2147483646 h 130"/>
              <a:gd name="T16" fmla="*/ 2147483646 w 455"/>
              <a:gd name="T17" fmla="*/ 2147483646 h 130"/>
              <a:gd name="T18" fmla="*/ 2147483646 w 455"/>
              <a:gd name="T19" fmla="*/ 2147483646 h 130"/>
              <a:gd name="T20" fmla="*/ 2147483646 w 455"/>
              <a:gd name="T21" fmla="*/ 2147483646 h 1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55" h="130">
                <a:moveTo>
                  <a:pt x="0" y="130"/>
                </a:moveTo>
                <a:lnTo>
                  <a:pt x="44" y="74"/>
                </a:lnTo>
                <a:lnTo>
                  <a:pt x="99" y="34"/>
                </a:lnTo>
                <a:lnTo>
                  <a:pt x="160" y="10"/>
                </a:lnTo>
                <a:lnTo>
                  <a:pt x="226" y="0"/>
                </a:lnTo>
                <a:lnTo>
                  <a:pt x="241" y="0"/>
                </a:lnTo>
                <a:lnTo>
                  <a:pt x="257" y="1"/>
                </a:lnTo>
                <a:lnTo>
                  <a:pt x="289" y="7"/>
                </a:lnTo>
                <a:lnTo>
                  <a:pt x="352" y="31"/>
                </a:lnTo>
                <a:lnTo>
                  <a:pt x="407" y="71"/>
                </a:lnTo>
                <a:lnTo>
                  <a:pt x="455"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240" name="Line 108">
            <a:extLst>
              <a:ext uri="{FF2B5EF4-FFF2-40B4-BE49-F238E27FC236}">
                <a16:creationId xmlns:a16="http://schemas.microsoft.com/office/drawing/2014/main" id="{FA8AE027-E25E-4B57-9CE8-391E8B334576}"/>
              </a:ext>
            </a:extLst>
          </p:cNvPr>
          <p:cNvSpPr>
            <a:spLocks noChangeShapeType="1"/>
          </p:cNvSpPr>
          <p:nvPr/>
        </p:nvSpPr>
        <p:spPr bwMode="auto">
          <a:xfrm flipH="1">
            <a:off x="8289062" y="4498800"/>
            <a:ext cx="240067" cy="34888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41" name="Line 141">
            <a:extLst>
              <a:ext uri="{FF2B5EF4-FFF2-40B4-BE49-F238E27FC236}">
                <a16:creationId xmlns:a16="http://schemas.microsoft.com/office/drawing/2014/main" id="{BE74B48F-0896-4E7F-AAC5-CA8351D1C2BC}"/>
              </a:ext>
            </a:extLst>
          </p:cNvPr>
          <p:cNvSpPr>
            <a:spLocks noChangeShapeType="1"/>
          </p:cNvSpPr>
          <p:nvPr/>
        </p:nvSpPr>
        <p:spPr bwMode="auto">
          <a:xfrm flipH="1">
            <a:off x="6882865" y="5096683"/>
            <a:ext cx="173251" cy="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42" name="Line 145">
            <a:extLst>
              <a:ext uri="{FF2B5EF4-FFF2-40B4-BE49-F238E27FC236}">
                <a16:creationId xmlns:a16="http://schemas.microsoft.com/office/drawing/2014/main" id="{1A04CBFB-D258-43FA-A9B4-584B8D6C133C}"/>
              </a:ext>
            </a:extLst>
          </p:cNvPr>
          <p:cNvSpPr>
            <a:spLocks noChangeShapeType="1"/>
          </p:cNvSpPr>
          <p:nvPr/>
        </p:nvSpPr>
        <p:spPr bwMode="auto">
          <a:xfrm flipV="1">
            <a:off x="7063016" y="4973291"/>
            <a:ext cx="0" cy="1336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43" name="Rectangle 60">
            <a:extLst>
              <a:ext uri="{FF2B5EF4-FFF2-40B4-BE49-F238E27FC236}">
                <a16:creationId xmlns:a16="http://schemas.microsoft.com/office/drawing/2014/main" id="{7B59EA6A-A4FC-401A-BC31-9B2B78D75515}"/>
              </a:ext>
            </a:extLst>
          </p:cNvPr>
          <p:cNvSpPr>
            <a:spLocks noChangeArrowheads="1"/>
          </p:cNvSpPr>
          <p:nvPr/>
        </p:nvSpPr>
        <p:spPr bwMode="auto">
          <a:xfrm>
            <a:off x="2865208" y="6031462"/>
            <a:ext cx="1533846" cy="15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020" b="1" dirty="0">
                <a:solidFill>
                  <a:srgbClr val="000000"/>
                </a:solidFill>
                <a:latin typeface="Arial" panose="020B0604020202020204" pitchFamily="34" charset="0"/>
              </a:rPr>
              <a:t>Sensors &amp; Actuators</a:t>
            </a:r>
            <a:endParaRPr lang="en-US" altLang="en-US" sz="3445" dirty="0"/>
          </a:p>
        </p:txBody>
      </p:sp>
      <p:sp>
        <p:nvSpPr>
          <p:cNvPr id="247" name="Rectangle 60">
            <a:extLst>
              <a:ext uri="{FF2B5EF4-FFF2-40B4-BE49-F238E27FC236}">
                <a16:creationId xmlns:a16="http://schemas.microsoft.com/office/drawing/2014/main" id="{285A9815-8DF1-4509-B86A-CF3D1208A53E}"/>
              </a:ext>
            </a:extLst>
          </p:cNvPr>
          <p:cNvSpPr>
            <a:spLocks noChangeArrowheads="1"/>
          </p:cNvSpPr>
          <p:nvPr/>
        </p:nvSpPr>
        <p:spPr bwMode="auto">
          <a:xfrm>
            <a:off x="9684640" y="3866489"/>
            <a:ext cx="549905" cy="231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507" b="1" dirty="0">
                <a:solidFill>
                  <a:srgbClr val="000000"/>
                </a:solidFill>
                <a:latin typeface="Arial" panose="020B0604020202020204" pitchFamily="34" charset="0"/>
              </a:rPr>
              <a:t>Level</a:t>
            </a:r>
            <a:endParaRPr lang="en-US" altLang="en-US" sz="5087" dirty="0"/>
          </a:p>
        </p:txBody>
      </p:sp>
      <p:sp>
        <p:nvSpPr>
          <p:cNvPr id="248" name="Line 48">
            <a:extLst>
              <a:ext uri="{FF2B5EF4-FFF2-40B4-BE49-F238E27FC236}">
                <a16:creationId xmlns:a16="http://schemas.microsoft.com/office/drawing/2014/main" id="{D565ED22-9D33-4167-AD75-AAAFF10FE065}"/>
              </a:ext>
            </a:extLst>
          </p:cNvPr>
          <p:cNvSpPr>
            <a:spLocks noChangeShapeType="1"/>
          </p:cNvSpPr>
          <p:nvPr/>
        </p:nvSpPr>
        <p:spPr bwMode="auto">
          <a:xfrm flipV="1">
            <a:off x="8486490" y="4363003"/>
            <a:ext cx="0" cy="11666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32" name="Rectangle 52">
            <a:extLst>
              <a:ext uri="{FF2B5EF4-FFF2-40B4-BE49-F238E27FC236}">
                <a16:creationId xmlns:a16="http://schemas.microsoft.com/office/drawing/2014/main" id="{E738720F-6642-4DC3-9987-B7F5755B9120}"/>
              </a:ext>
            </a:extLst>
          </p:cNvPr>
          <p:cNvSpPr>
            <a:spLocks noChangeArrowheads="1"/>
          </p:cNvSpPr>
          <p:nvPr/>
        </p:nvSpPr>
        <p:spPr bwMode="auto">
          <a:xfrm>
            <a:off x="9443394" y="5569545"/>
            <a:ext cx="109004" cy="97847"/>
          </a:xfrm>
          <a:prstGeom prst="rect">
            <a:avLst/>
          </a:prstGeom>
          <a:solidFill>
            <a:srgbClr val="F32D3B"/>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50" name="Freeform 19">
            <a:extLst>
              <a:ext uri="{FF2B5EF4-FFF2-40B4-BE49-F238E27FC236}">
                <a16:creationId xmlns:a16="http://schemas.microsoft.com/office/drawing/2014/main" id="{AD897137-2C8C-43E7-91BC-B90C0C0BF500}"/>
              </a:ext>
            </a:extLst>
          </p:cNvPr>
          <p:cNvSpPr>
            <a:spLocks/>
          </p:cNvSpPr>
          <p:nvPr/>
        </p:nvSpPr>
        <p:spPr bwMode="auto">
          <a:xfrm>
            <a:off x="9188190" y="1847050"/>
            <a:ext cx="640016" cy="450746"/>
          </a:xfrm>
          <a:custGeom>
            <a:avLst/>
            <a:gdLst>
              <a:gd name="T0" fmla="*/ 2147483646 w 1760"/>
              <a:gd name="T1" fmla="*/ 0 h 500"/>
              <a:gd name="T2" fmla="*/ 0 w 1760"/>
              <a:gd name="T3" fmla="*/ 2147483646 h 500"/>
              <a:gd name="T4" fmla="*/ 2147483646 w 1760"/>
              <a:gd name="T5" fmla="*/ 2147483646 h 500"/>
              <a:gd name="T6" fmla="*/ 2147483646 w 1760"/>
              <a:gd name="T7" fmla="*/ 0 h 500"/>
              <a:gd name="T8" fmla="*/ 2147483646 w 1760"/>
              <a:gd name="T9" fmla="*/ 0 h 5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60" h="500">
                <a:moveTo>
                  <a:pt x="2" y="0"/>
                </a:moveTo>
                <a:lnTo>
                  <a:pt x="0" y="500"/>
                </a:lnTo>
                <a:lnTo>
                  <a:pt x="1760" y="500"/>
                </a:lnTo>
                <a:lnTo>
                  <a:pt x="1759" y="0"/>
                </a:lnTo>
                <a:lnTo>
                  <a:pt x="2" y="0"/>
                </a:lnTo>
                <a:close/>
              </a:path>
            </a:pathLst>
          </a:custGeom>
          <a:solidFill>
            <a:srgbClr val="92D050"/>
          </a:solidFill>
          <a:ln w="20638">
            <a:solidFill>
              <a:srgbClr val="000000"/>
            </a:solidFill>
            <a:prstDash val="solid"/>
            <a:round/>
            <a:headEnd/>
            <a:tailEnd/>
          </a:ln>
        </p:spPr>
        <p:txBody>
          <a:bodyPr/>
          <a:lstStyle/>
          <a:p>
            <a:r>
              <a:rPr lang="en-US" sz="766" dirty="0"/>
              <a:t>Remote Support &amp; Optimize</a:t>
            </a:r>
          </a:p>
        </p:txBody>
      </p:sp>
      <p:sp>
        <p:nvSpPr>
          <p:cNvPr id="249" name="Rectangle 60">
            <a:extLst>
              <a:ext uri="{FF2B5EF4-FFF2-40B4-BE49-F238E27FC236}">
                <a16:creationId xmlns:a16="http://schemas.microsoft.com/office/drawing/2014/main" id="{6F4A40F9-8C1F-46FD-8E5E-6998FB297218}"/>
              </a:ext>
            </a:extLst>
          </p:cNvPr>
          <p:cNvSpPr>
            <a:spLocks noChangeArrowheads="1"/>
          </p:cNvSpPr>
          <p:nvPr/>
        </p:nvSpPr>
        <p:spPr bwMode="auto">
          <a:xfrm>
            <a:off x="2823816" y="3950601"/>
            <a:ext cx="1197614" cy="235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531" b="1" dirty="0">
                <a:solidFill>
                  <a:srgbClr val="000000"/>
                </a:solidFill>
                <a:latin typeface="Arial" panose="020B0604020202020204" pitchFamily="34" charset="0"/>
              </a:rPr>
              <a:t>Plant IIoT</a:t>
            </a:r>
            <a:endParaRPr lang="en-US" altLang="en-US" sz="4593" dirty="0"/>
          </a:p>
        </p:txBody>
      </p:sp>
      <p:sp>
        <p:nvSpPr>
          <p:cNvPr id="251" name="Freeform: Shape 250">
            <a:extLst>
              <a:ext uri="{FF2B5EF4-FFF2-40B4-BE49-F238E27FC236}">
                <a16:creationId xmlns:a16="http://schemas.microsoft.com/office/drawing/2014/main" id="{D56BEAB2-40D5-4166-9F72-6F142081B93B}"/>
              </a:ext>
            </a:extLst>
          </p:cNvPr>
          <p:cNvSpPr/>
          <p:nvPr/>
        </p:nvSpPr>
        <p:spPr>
          <a:xfrm rot="19692670" flipH="1">
            <a:off x="3311733" y="4225283"/>
            <a:ext cx="56635" cy="467087"/>
          </a:xfrm>
          <a:custGeom>
            <a:avLst/>
            <a:gdLst>
              <a:gd name="connsiteX0" fmla="*/ 501875 w 1026186"/>
              <a:gd name="connsiteY0" fmla="*/ 0 h 3423439"/>
              <a:gd name="connsiteX1" fmla="*/ 1006842 w 1026186"/>
              <a:gd name="connsiteY1" fmla="*/ 900752 h 3423439"/>
              <a:gd name="connsiteX2" fmla="*/ 870364 w 1026186"/>
              <a:gd name="connsiteY2" fmla="*/ 2251881 h 3423439"/>
              <a:gd name="connsiteX3" fmla="*/ 392692 w 1026186"/>
              <a:gd name="connsiteY3" fmla="*/ 3070746 h 3423439"/>
              <a:gd name="connsiteX4" fmla="*/ 37851 w 1026186"/>
              <a:gd name="connsiteY4" fmla="*/ 3370997 h 3423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6186" h="3423439">
                <a:moveTo>
                  <a:pt x="501875" y="0"/>
                </a:moveTo>
                <a:cubicBezTo>
                  <a:pt x="723651" y="262719"/>
                  <a:pt x="945427" y="525439"/>
                  <a:pt x="1006842" y="900752"/>
                </a:cubicBezTo>
                <a:cubicBezTo>
                  <a:pt x="1068257" y="1276065"/>
                  <a:pt x="972722" y="1890215"/>
                  <a:pt x="870364" y="2251881"/>
                </a:cubicBezTo>
                <a:cubicBezTo>
                  <a:pt x="768006" y="2613547"/>
                  <a:pt x="531444" y="2884227"/>
                  <a:pt x="392692" y="3070746"/>
                </a:cubicBezTo>
                <a:cubicBezTo>
                  <a:pt x="253940" y="3257265"/>
                  <a:pt x="-119098" y="3541594"/>
                  <a:pt x="37851" y="3370997"/>
                </a:cubicBezTo>
              </a:path>
            </a:pathLst>
          </a:custGeom>
          <a:noFill/>
          <a:ln w="12700">
            <a:solidFill>
              <a:schemeClr val="tx1"/>
            </a:solidFill>
            <a:tailEnd type="triangle" w="lg"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a:p>
        </p:txBody>
      </p:sp>
      <p:sp>
        <p:nvSpPr>
          <p:cNvPr id="253" name="Rectangle 31">
            <a:extLst>
              <a:ext uri="{FF2B5EF4-FFF2-40B4-BE49-F238E27FC236}">
                <a16:creationId xmlns:a16="http://schemas.microsoft.com/office/drawing/2014/main" id="{8E6CC5FB-A277-44A7-BC58-6333B5A3877E}"/>
              </a:ext>
            </a:extLst>
          </p:cNvPr>
          <p:cNvSpPr>
            <a:spLocks noChangeArrowheads="1"/>
          </p:cNvSpPr>
          <p:nvPr/>
        </p:nvSpPr>
        <p:spPr bwMode="auto">
          <a:xfrm>
            <a:off x="3221267" y="4684223"/>
            <a:ext cx="526972" cy="178367"/>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8" b="1" dirty="0">
                <a:solidFill>
                  <a:srgbClr val="000000"/>
                </a:solidFill>
                <a:latin typeface="Arial" panose="020B0604020202020204" pitchFamily="34" charset="0"/>
              </a:rPr>
              <a:t>Weather </a:t>
            </a:r>
            <a:endParaRPr lang="en-US" altLang="en-US" sz="574" b="1" dirty="0">
              <a:solidFill>
                <a:srgbClr val="000000"/>
              </a:solidFill>
              <a:latin typeface="Arial" panose="020B0604020202020204" pitchFamily="34" charset="0"/>
            </a:endParaRPr>
          </a:p>
        </p:txBody>
      </p:sp>
      <p:sp>
        <p:nvSpPr>
          <p:cNvPr id="255" name="Rectangle 31">
            <a:extLst>
              <a:ext uri="{FF2B5EF4-FFF2-40B4-BE49-F238E27FC236}">
                <a16:creationId xmlns:a16="http://schemas.microsoft.com/office/drawing/2014/main" id="{8000AF31-0CD5-44FC-8506-FEA61A72947F}"/>
              </a:ext>
            </a:extLst>
          </p:cNvPr>
          <p:cNvSpPr>
            <a:spLocks noChangeArrowheads="1"/>
          </p:cNvSpPr>
          <p:nvPr/>
        </p:nvSpPr>
        <p:spPr bwMode="auto">
          <a:xfrm>
            <a:off x="3275765" y="4820882"/>
            <a:ext cx="581036" cy="178367"/>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8" b="1" dirty="0" err="1">
                <a:solidFill>
                  <a:srgbClr val="000000"/>
                </a:solidFill>
                <a:latin typeface="Arial" panose="020B0604020202020204" pitchFamily="34" charset="0"/>
              </a:rPr>
              <a:t>Stm</a:t>
            </a:r>
            <a:r>
              <a:rPr lang="en-US" altLang="en-US" sz="638" b="1" dirty="0">
                <a:solidFill>
                  <a:srgbClr val="000000"/>
                </a:solidFill>
                <a:latin typeface="Arial" panose="020B0604020202020204" pitchFamily="34" charset="0"/>
              </a:rPr>
              <a:t> Traps</a:t>
            </a:r>
            <a:endParaRPr lang="en-US" altLang="en-US" sz="574" b="1" dirty="0">
              <a:solidFill>
                <a:srgbClr val="000000"/>
              </a:solidFill>
              <a:latin typeface="Arial" panose="020B0604020202020204" pitchFamily="34" charset="0"/>
            </a:endParaRPr>
          </a:p>
        </p:txBody>
      </p:sp>
      <p:sp>
        <p:nvSpPr>
          <p:cNvPr id="256" name="Rectangle 31">
            <a:extLst>
              <a:ext uri="{FF2B5EF4-FFF2-40B4-BE49-F238E27FC236}">
                <a16:creationId xmlns:a16="http://schemas.microsoft.com/office/drawing/2014/main" id="{A010D2D2-DFC1-4D8F-872E-9FA1E1053431}"/>
              </a:ext>
            </a:extLst>
          </p:cNvPr>
          <p:cNvSpPr>
            <a:spLocks noChangeArrowheads="1"/>
          </p:cNvSpPr>
          <p:nvPr/>
        </p:nvSpPr>
        <p:spPr bwMode="auto">
          <a:xfrm>
            <a:off x="3336412" y="4966859"/>
            <a:ext cx="574737" cy="178367"/>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8" b="1" dirty="0">
                <a:solidFill>
                  <a:srgbClr val="000000"/>
                </a:solidFill>
                <a:latin typeface="Arial" panose="020B0604020202020204" pitchFamily="34" charset="0"/>
              </a:rPr>
              <a:t>Gates, </a:t>
            </a:r>
            <a:r>
              <a:rPr lang="en-US" altLang="en-US" sz="638" b="1" dirty="0" err="1">
                <a:solidFill>
                  <a:srgbClr val="000000"/>
                </a:solidFill>
                <a:latin typeface="Arial" panose="020B0604020202020204" pitchFamily="34" charset="0"/>
              </a:rPr>
              <a:t>etc</a:t>
            </a:r>
            <a:endParaRPr lang="en-US" altLang="en-US" sz="574" b="1" dirty="0">
              <a:solidFill>
                <a:srgbClr val="000000"/>
              </a:solidFill>
              <a:latin typeface="Arial" panose="020B0604020202020204" pitchFamily="34" charset="0"/>
            </a:endParaRPr>
          </a:p>
        </p:txBody>
      </p:sp>
      <p:sp>
        <p:nvSpPr>
          <p:cNvPr id="258" name="Rectangle 52">
            <a:extLst>
              <a:ext uri="{FF2B5EF4-FFF2-40B4-BE49-F238E27FC236}">
                <a16:creationId xmlns:a16="http://schemas.microsoft.com/office/drawing/2014/main" id="{AE5AFC4F-48E7-45C9-A3DF-4200BBEF84B5}"/>
              </a:ext>
            </a:extLst>
          </p:cNvPr>
          <p:cNvSpPr>
            <a:spLocks noChangeArrowheads="1"/>
          </p:cNvSpPr>
          <p:nvPr/>
        </p:nvSpPr>
        <p:spPr bwMode="auto">
          <a:xfrm>
            <a:off x="4413778" y="4422929"/>
            <a:ext cx="108817" cy="97847"/>
          </a:xfrm>
          <a:prstGeom prst="rect">
            <a:avLst/>
          </a:prstGeom>
          <a:solidFill>
            <a:srgbClr val="FFFF00"/>
          </a:solidFill>
          <a:ln w="25400">
            <a:solidFill>
              <a:srgbClr val="000000"/>
            </a:solidFill>
            <a:miter lim="800000"/>
            <a:headEnd/>
            <a:tailEnd/>
          </a:ln>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65" name="Rectangle 31">
            <a:extLst>
              <a:ext uri="{FF2B5EF4-FFF2-40B4-BE49-F238E27FC236}">
                <a16:creationId xmlns:a16="http://schemas.microsoft.com/office/drawing/2014/main" id="{F66C2905-827E-40F4-A33C-97024DBB1441}"/>
              </a:ext>
            </a:extLst>
          </p:cNvPr>
          <p:cNvSpPr>
            <a:spLocks noChangeArrowheads="1"/>
          </p:cNvSpPr>
          <p:nvPr/>
        </p:nvSpPr>
        <p:spPr bwMode="auto">
          <a:xfrm>
            <a:off x="9965970" y="2889004"/>
            <a:ext cx="508294" cy="178367"/>
          </a:xfrm>
          <a:prstGeom prst="rect">
            <a:avLst/>
          </a:prstGeom>
          <a:solidFill>
            <a:schemeClr val="bg1"/>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85" b="1" dirty="0">
                <a:solidFill>
                  <a:srgbClr val="000000"/>
                </a:solidFill>
                <a:latin typeface="Arial" panose="020B0604020202020204" pitchFamily="34" charset="0"/>
              </a:rPr>
              <a:t>Sensors</a:t>
            </a:r>
            <a:endParaRPr lang="en-US" altLang="en-US" sz="574" b="1" dirty="0">
              <a:solidFill>
                <a:srgbClr val="000000"/>
              </a:solidFill>
              <a:latin typeface="Arial" panose="020B0604020202020204" pitchFamily="34" charset="0"/>
            </a:endParaRPr>
          </a:p>
        </p:txBody>
      </p:sp>
      <p:sp>
        <p:nvSpPr>
          <p:cNvPr id="264" name="Rectangle 31">
            <a:extLst>
              <a:ext uri="{FF2B5EF4-FFF2-40B4-BE49-F238E27FC236}">
                <a16:creationId xmlns:a16="http://schemas.microsoft.com/office/drawing/2014/main" id="{AAD039A7-FD98-423D-AC50-3D208DFFB9BC}"/>
              </a:ext>
            </a:extLst>
          </p:cNvPr>
          <p:cNvSpPr>
            <a:spLocks noChangeArrowheads="1"/>
          </p:cNvSpPr>
          <p:nvPr/>
        </p:nvSpPr>
        <p:spPr bwMode="auto">
          <a:xfrm>
            <a:off x="9828208" y="2725473"/>
            <a:ext cx="478122" cy="178367"/>
          </a:xfrm>
          <a:prstGeom prst="rect">
            <a:avLst/>
          </a:prstGeom>
          <a:solidFill>
            <a:schemeClr val="bg1"/>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85" b="1" dirty="0">
                <a:solidFill>
                  <a:srgbClr val="000000"/>
                </a:solidFill>
                <a:latin typeface="Arial" panose="020B0604020202020204" pitchFamily="34" charset="0"/>
              </a:rPr>
              <a:t>Phones</a:t>
            </a:r>
            <a:endParaRPr lang="en-US" altLang="en-US" sz="574" b="1" dirty="0">
              <a:solidFill>
                <a:srgbClr val="000000"/>
              </a:solidFill>
              <a:latin typeface="Arial" panose="020B0604020202020204" pitchFamily="34" charset="0"/>
            </a:endParaRPr>
          </a:p>
        </p:txBody>
      </p:sp>
      <p:sp>
        <p:nvSpPr>
          <p:cNvPr id="273" name="Freeform 3">
            <a:extLst>
              <a:ext uri="{FF2B5EF4-FFF2-40B4-BE49-F238E27FC236}">
                <a16:creationId xmlns:a16="http://schemas.microsoft.com/office/drawing/2014/main" id="{C62A9F94-6918-44EC-B4B2-9F2FF10D431F}"/>
              </a:ext>
            </a:extLst>
          </p:cNvPr>
          <p:cNvSpPr>
            <a:spLocks/>
          </p:cNvSpPr>
          <p:nvPr/>
        </p:nvSpPr>
        <p:spPr bwMode="auto">
          <a:xfrm rot="19084796">
            <a:off x="9881486" y="2011810"/>
            <a:ext cx="587434" cy="582407"/>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267" name="Rectangle 54">
            <a:extLst>
              <a:ext uri="{FF2B5EF4-FFF2-40B4-BE49-F238E27FC236}">
                <a16:creationId xmlns:a16="http://schemas.microsoft.com/office/drawing/2014/main" id="{BFF5C737-8461-4BE0-9693-5E297DB44652}"/>
              </a:ext>
            </a:extLst>
          </p:cNvPr>
          <p:cNvSpPr>
            <a:spLocks noChangeArrowheads="1"/>
          </p:cNvSpPr>
          <p:nvPr/>
        </p:nvSpPr>
        <p:spPr bwMode="auto">
          <a:xfrm>
            <a:off x="9218028" y="2636672"/>
            <a:ext cx="468077"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WIDE AREA</a:t>
            </a:r>
            <a:endParaRPr lang="en-US" altLang="en-US" sz="1696" dirty="0"/>
          </a:p>
        </p:txBody>
      </p:sp>
      <p:sp>
        <p:nvSpPr>
          <p:cNvPr id="268" name="Rectangle 55">
            <a:extLst>
              <a:ext uri="{FF2B5EF4-FFF2-40B4-BE49-F238E27FC236}">
                <a16:creationId xmlns:a16="http://schemas.microsoft.com/office/drawing/2014/main" id="{36B2E173-642C-4355-B5BA-F91D2BA25484}"/>
              </a:ext>
            </a:extLst>
          </p:cNvPr>
          <p:cNvSpPr>
            <a:spLocks noChangeArrowheads="1"/>
          </p:cNvSpPr>
          <p:nvPr/>
        </p:nvSpPr>
        <p:spPr bwMode="auto">
          <a:xfrm>
            <a:off x="9127532" y="2827273"/>
            <a:ext cx="519373"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PROTOCOLS</a:t>
            </a:r>
            <a:endParaRPr lang="en-US" altLang="en-US" sz="1696" dirty="0"/>
          </a:p>
        </p:txBody>
      </p:sp>
      <p:sp>
        <p:nvSpPr>
          <p:cNvPr id="274" name="Rectangle 54">
            <a:extLst>
              <a:ext uri="{FF2B5EF4-FFF2-40B4-BE49-F238E27FC236}">
                <a16:creationId xmlns:a16="http://schemas.microsoft.com/office/drawing/2014/main" id="{9CC9205F-C74D-4A98-973B-28A8B07C5F40}"/>
              </a:ext>
            </a:extLst>
          </p:cNvPr>
          <p:cNvSpPr>
            <a:spLocks noChangeArrowheads="1"/>
          </p:cNvSpPr>
          <p:nvPr/>
        </p:nvSpPr>
        <p:spPr bwMode="auto">
          <a:xfrm>
            <a:off x="9171142" y="2727049"/>
            <a:ext cx="423193"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NETWORK</a:t>
            </a:r>
            <a:endParaRPr lang="en-US" altLang="en-US" sz="1696" dirty="0"/>
          </a:p>
        </p:txBody>
      </p:sp>
      <p:sp>
        <p:nvSpPr>
          <p:cNvPr id="278" name="Line 15">
            <a:extLst>
              <a:ext uri="{FF2B5EF4-FFF2-40B4-BE49-F238E27FC236}">
                <a16:creationId xmlns:a16="http://schemas.microsoft.com/office/drawing/2014/main" id="{BE070E37-9856-4CA7-B6AC-BC50B4562834}"/>
              </a:ext>
            </a:extLst>
          </p:cNvPr>
          <p:cNvSpPr>
            <a:spLocks noChangeShapeType="1"/>
          </p:cNvSpPr>
          <p:nvPr/>
        </p:nvSpPr>
        <p:spPr bwMode="auto">
          <a:xfrm>
            <a:off x="8447377" y="3412754"/>
            <a:ext cx="0" cy="11910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79" name="Cloud 278">
            <a:extLst>
              <a:ext uri="{FF2B5EF4-FFF2-40B4-BE49-F238E27FC236}">
                <a16:creationId xmlns:a16="http://schemas.microsoft.com/office/drawing/2014/main" id="{70602951-E9FC-41D1-9B98-32B7CB55C887}"/>
              </a:ext>
            </a:extLst>
          </p:cNvPr>
          <p:cNvSpPr/>
          <p:nvPr/>
        </p:nvSpPr>
        <p:spPr>
          <a:xfrm>
            <a:off x="9806689" y="1300765"/>
            <a:ext cx="774574" cy="569566"/>
          </a:xfrm>
          <a:prstGeom prst="cloud">
            <a:avLst/>
          </a:prstGeom>
          <a:gradFill>
            <a:gsLst>
              <a:gs pos="51300">
                <a:schemeClr val="bg1"/>
              </a:gs>
              <a:gs pos="0">
                <a:schemeClr val="accent1">
                  <a:lumMod val="20000"/>
                  <a:lumOff val="80000"/>
                </a:schemeClr>
              </a:gs>
              <a:gs pos="100000">
                <a:schemeClr val="bg1"/>
              </a:gs>
            </a:gsLst>
          </a:gradFill>
          <a:ln w="31750"/>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893" dirty="0">
                <a:solidFill>
                  <a:schemeClr val="tx1"/>
                </a:solidFill>
              </a:rPr>
              <a:t>Public</a:t>
            </a:r>
            <a:br>
              <a:rPr lang="en-US" sz="893" dirty="0">
                <a:solidFill>
                  <a:schemeClr val="tx1"/>
                </a:solidFill>
              </a:rPr>
            </a:br>
            <a:r>
              <a:rPr lang="en-US" sz="893" dirty="0">
                <a:solidFill>
                  <a:schemeClr val="tx1"/>
                </a:solidFill>
              </a:rPr>
              <a:t>Network</a:t>
            </a:r>
          </a:p>
        </p:txBody>
      </p:sp>
      <p:sp>
        <p:nvSpPr>
          <p:cNvPr id="280" name="Freeform: Shape 279">
            <a:extLst>
              <a:ext uri="{FF2B5EF4-FFF2-40B4-BE49-F238E27FC236}">
                <a16:creationId xmlns:a16="http://schemas.microsoft.com/office/drawing/2014/main" id="{ECB75695-471B-4445-B853-BEB7C50D5E50}"/>
              </a:ext>
            </a:extLst>
          </p:cNvPr>
          <p:cNvSpPr/>
          <p:nvPr/>
        </p:nvSpPr>
        <p:spPr>
          <a:xfrm rot="15758114">
            <a:off x="9649718" y="1178690"/>
            <a:ext cx="111277" cy="380863"/>
          </a:xfrm>
          <a:custGeom>
            <a:avLst/>
            <a:gdLst>
              <a:gd name="connsiteX0" fmla="*/ 501875 w 1026186"/>
              <a:gd name="connsiteY0" fmla="*/ 0 h 3423439"/>
              <a:gd name="connsiteX1" fmla="*/ 1006842 w 1026186"/>
              <a:gd name="connsiteY1" fmla="*/ 900752 h 3423439"/>
              <a:gd name="connsiteX2" fmla="*/ 870364 w 1026186"/>
              <a:gd name="connsiteY2" fmla="*/ 2251881 h 3423439"/>
              <a:gd name="connsiteX3" fmla="*/ 392692 w 1026186"/>
              <a:gd name="connsiteY3" fmla="*/ 3070746 h 3423439"/>
              <a:gd name="connsiteX4" fmla="*/ 37851 w 1026186"/>
              <a:gd name="connsiteY4" fmla="*/ 3370997 h 3423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6186" h="3423439">
                <a:moveTo>
                  <a:pt x="501875" y="0"/>
                </a:moveTo>
                <a:cubicBezTo>
                  <a:pt x="723651" y="262719"/>
                  <a:pt x="945427" y="525439"/>
                  <a:pt x="1006842" y="900752"/>
                </a:cubicBezTo>
                <a:cubicBezTo>
                  <a:pt x="1068257" y="1276065"/>
                  <a:pt x="972722" y="1890215"/>
                  <a:pt x="870364" y="2251881"/>
                </a:cubicBezTo>
                <a:cubicBezTo>
                  <a:pt x="768006" y="2613547"/>
                  <a:pt x="531444" y="2884227"/>
                  <a:pt x="392692" y="3070746"/>
                </a:cubicBezTo>
                <a:cubicBezTo>
                  <a:pt x="253940" y="3257265"/>
                  <a:pt x="-119098" y="3541594"/>
                  <a:pt x="37851" y="3370997"/>
                </a:cubicBezTo>
              </a:path>
            </a:pathLst>
          </a:custGeom>
          <a:noFill/>
          <a:ln w="12700">
            <a:solidFill>
              <a:schemeClr val="tx1"/>
            </a:solidFill>
            <a:tailEnd type="none" w="lg"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a:p>
        </p:txBody>
      </p:sp>
      <p:sp>
        <p:nvSpPr>
          <p:cNvPr id="281" name="Rectangle 52">
            <a:extLst>
              <a:ext uri="{FF2B5EF4-FFF2-40B4-BE49-F238E27FC236}">
                <a16:creationId xmlns:a16="http://schemas.microsoft.com/office/drawing/2014/main" id="{300F1BE0-2E75-4CC4-AA17-1389F2AD4070}"/>
              </a:ext>
            </a:extLst>
          </p:cNvPr>
          <p:cNvSpPr>
            <a:spLocks noChangeArrowheads="1"/>
          </p:cNvSpPr>
          <p:nvPr/>
        </p:nvSpPr>
        <p:spPr bwMode="auto">
          <a:xfrm>
            <a:off x="9193814" y="1743652"/>
            <a:ext cx="104196" cy="97847"/>
          </a:xfrm>
          <a:prstGeom prst="rect">
            <a:avLst/>
          </a:prstGeom>
          <a:solidFill>
            <a:schemeClr val="accent1">
              <a:lumMod val="20000"/>
              <a:lumOff val="80000"/>
            </a:schemeClr>
          </a:solidFill>
          <a:ln w="25400">
            <a:solidFill>
              <a:schemeClr val="tx1"/>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R </a:t>
            </a:r>
            <a:endParaRPr lang="en-US" altLang="en-US" sz="1696" dirty="0"/>
          </a:p>
        </p:txBody>
      </p:sp>
      <p:sp>
        <p:nvSpPr>
          <p:cNvPr id="282" name="Rectangle 60">
            <a:extLst>
              <a:ext uri="{FF2B5EF4-FFF2-40B4-BE49-F238E27FC236}">
                <a16:creationId xmlns:a16="http://schemas.microsoft.com/office/drawing/2014/main" id="{79B3D34E-2723-49A4-ACD4-49EB63CEAD6C}"/>
              </a:ext>
            </a:extLst>
          </p:cNvPr>
          <p:cNvSpPr>
            <a:spLocks noChangeArrowheads="1"/>
          </p:cNvSpPr>
          <p:nvPr/>
        </p:nvSpPr>
        <p:spPr bwMode="auto">
          <a:xfrm>
            <a:off x="2445893" y="4311455"/>
            <a:ext cx="793732" cy="471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531" b="1" dirty="0">
                <a:solidFill>
                  <a:srgbClr val="000000"/>
                </a:solidFill>
                <a:latin typeface="Arial" panose="020B0604020202020204" pitchFamily="34" charset="0"/>
              </a:rPr>
              <a:t>ICS &amp; IAS</a:t>
            </a:r>
            <a:endParaRPr lang="en-US" altLang="en-US" sz="4593" dirty="0"/>
          </a:p>
        </p:txBody>
      </p:sp>
      <p:sp>
        <p:nvSpPr>
          <p:cNvPr id="284" name="Line 16">
            <a:extLst>
              <a:ext uri="{FF2B5EF4-FFF2-40B4-BE49-F238E27FC236}">
                <a16:creationId xmlns:a16="http://schemas.microsoft.com/office/drawing/2014/main" id="{0C0B40D1-EC6B-4133-AE6A-6B4DEDC225EA}"/>
              </a:ext>
            </a:extLst>
          </p:cNvPr>
          <p:cNvSpPr>
            <a:spLocks noChangeShapeType="1"/>
          </p:cNvSpPr>
          <p:nvPr/>
        </p:nvSpPr>
        <p:spPr bwMode="auto">
          <a:xfrm flipV="1">
            <a:off x="4085521" y="2869293"/>
            <a:ext cx="0" cy="675492"/>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89" name="Rectangle 31">
            <a:extLst>
              <a:ext uri="{FF2B5EF4-FFF2-40B4-BE49-F238E27FC236}">
                <a16:creationId xmlns:a16="http://schemas.microsoft.com/office/drawing/2014/main" id="{DF9A1989-55EE-45E0-8706-8C071F277452}"/>
              </a:ext>
            </a:extLst>
          </p:cNvPr>
          <p:cNvSpPr>
            <a:spLocks noChangeArrowheads="1"/>
          </p:cNvSpPr>
          <p:nvPr/>
        </p:nvSpPr>
        <p:spPr bwMode="auto">
          <a:xfrm>
            <a:off x="3367693" y="2687311"/>
            <a:ext cx="490231" cy="329811"/>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ASSET</a:t>
            </a:r>
          </a:p>
          <a:p>
            <a:pPr eaLnBrk="1" hangingPunct="1">
              <a:spcBef>
                <a:spcPct val="0"/>
              </a:spcBef>
              <a:buFontTx/>
              <a:buNone/>
            </a:pPr>
            <a:r>
              <a:rPr lang="en-US" altLang="en-US" sz="636" b="1" dirty="0">
                <a:solidFill>
                  <a:srgbClr val="000000"/>
                </a:solidFill>
                <a:latin typeface="Arial" panose="020B0604020202020204" pitchFamily="34" charset="0"/>
              </a:rPr>
              <a:t>MGMT.</a:t>
            </a:r>
          </a:p>
        </p:txBody>
      </p:sp>
      <p:sp>
        <p:nvSpPr>
          <p:cNvPr id="290" name="Rectangle 31">
            <a:extLst>
              <a:ext uri="{FF2B5EF4-FFF2-40B4-BE49-F238E27FC236}">
                <a16:creationId xmlns:a16="http://schemas.microsoft.com/office/drawing/2014/main" id="{E2CEF55E-31F0-49A0-8F12-AFC30A389AA9}"/>
              </a:ext>
            </a:extLst>
          </p:cNvPr>
          <p:cNvSpPr>
            <a:spLocks noChangeArrowheads="1"/>
          </p:cNvSpPr>
          <p:nvPr/>
        </p:nvSpPr>
        <p:spPr bwMode="auto">
          <a:xfrm>
            <a:off x="3378459" y="3078532"/>
            <a:ext cx="490231" cy="329811"/>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REGUL.</a:t>
            </a:r>
          </a:p>
          <a:p>
            <a:pPr eaLnBrk="1" hangingPunct="1">
              <a:spcBef>
                <a:spcPct val="0"/>
              </a:spcBef>
              <a:buFontTx/>
              <a:buNone/>
            </a:pPr>
            <a:r>
              <a:rPr lang="en-US" altLang="en-US" sz="636" b="1" dirty="0">
                <a:solidFill>
                  <a:srgbClr val="000000"/>
                </a:solidFill>
                <a:latin typeface="Arial" panose="020B0604020202020204" pitchFamily="34" charset="0"/>
              </a:rPr>
              <a:t>REQ-MENTS</a:t>
            </a:r>
          </a:p>
        </p:txBody>
      </p:sp>
      <p:sp>
        <p:nvSpPr>
          <p:cNvPr id="291" name="Rectangle 31">
            <a:extLst>
              <a:ext uri="{FF2B5EF4-FFF2-40B4-BE49-F238E27FC236}">
                <a16:creationId xmlns:a16="http://schemas.microsoft.com/office/drawing/2014/main" id="{8B0C3007-CA0B-4A98-9F02-975766D0ED85}"/>
              </a:ext>
            </a:extLst>
          </p:cNvPr>
          <p:cNvSpPr>
            <a:spLocks noChangeArrowheads="1"/>
          </p:cNvSpPr>
          <p:nvPr/>
        </p:nvSpPr>
        <p:spPr bwMode="auto">
          <a:xfrm>
            <a:off x="4286801" y="2685518"/>
            <a:ext cx="516562" cy="329811"/>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CONFIG.</a:t>
            </a:r>
          </a:p>
          <a:p>
            <a:pPr eaLnBrk="1" hangingPunct="1">
              <a:spcBef>
                <a:spcPct val="0"/>
              </a:spcBef>
              <a:buFontTx/>
              <a:buNone/>
            </a:pPr>
            <a:r>
              <a:rPr lang="en-US" altLang="en-US" sz="636" b="1" dirty="0">
                <a:solidFill>
                  <a:srgbClr val="000000"/>
                </a:solidFill>
                <a:latin typeface="Arial" panose="020B0604020202020204" pitchFamily="34" charset="0"/>
              </a:rPr>
              <a:t>MGMT.</a:t>
            </a:r>
          </a:p>
        </p:txBody>
      </p:sp>
      <p:sp>
        <p:nvSpPr>
          <p:cNvPr id="292" name="Rectangle 31">
            <a:extLst>
              <a:ext uri="{FF2B5EF4-FFF2-40B4-BE49-F238E27FC236}">
                <a16:creationId xmlns:a16="http://schemas.microsoft.com/office/drawing/2014/main" id="{B8D7FFCE-DC33-4A3D-9B4E-524A93D51257}"/>
              </a:ext>
            </a:extLst>
          </p:cNvPr>
          <p:cNvSpPr>
            <a:spLocks noChangeArrowheads="1"/>
          </p:cNvSpPr>
          <p:nvPr/>
        </p:nvSpPr>
        <p:spPr bwMode="auto">
          <a:xfrm>
            <a:off x="4997450" y="3053408"/>
            <a:ext cx="516566" cy="329811"/>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TECH.</a:t>
            </a:r>
          </a:p>
          <a:p>
            <a:pPr eaLnBrk="1" hangingPunct="1">
              <a:spcBef>
                <a:spcPct val="0"/>
              </a:spcBef>
              <a:buFontTx/>
              <a:buNone/>
            </a:pPr>
            <a:r>
              <a:rPr lang="en-US" altLang="en-US" sz="636" b="1" dirty="0">
                <a:solidFill>
                  <a:srgbClr val="000000"/>
                </a:solidFill>
                <a:latin typeface="Arial" panose="020B0604020202020204" pitchFamily="34" charset="0"/>
              </a:rPr>
              <a:t>INFO</a:t>
            </a:r>
          </a:p>
          <a:p>
            <a:pPr eaLnBrk="1" hangingPunct="1">
              <a:spcBef>
                <a:spcPct val="0"/>
              </a:spcBef>
              <a:buFontTx/>
              <a:buNone/>
            </a:pPr>
            <a:r>
              <a:rPr lang="en-US" altLang="en-US" sz="636" b="1" dirty="0">
                <a:solidFill>
                  <a:srgbClr val="000000"/>
                </a:solidFill>
                <a:latin typeface="Arial" panose="020B0604020202020204" pitchFamily="34" charset="0"/>
              </a:rPr>
              <a:t>SYSTEM</a:t>
            </a:r>
          </a:p>
        </p:txBody>
      </p:sp>
      <p:sp>
        <p:nvSpPr>
          <p:cNvPr id="293" name="Freeform: Shape 292">
            <a:extLst>
              <a:ext uri="{FF2B5EF4-FFF2-40B4-BE49-F238E27FC236}">
                <a16:creationId xmlns:a16="http://schemas.microsoft.com/office/drawing/2014/main" id="{12D14366-1C8C-4C7D-A4D5-A570A0B74BF5}"/>
              </a:ext>
            </a:extLst>
          </p:cNvPr>
          <p:cNvSpPr/>
          <p:nvPr/>
        </p:nvSpPr>
        <p:spPr>
          <a:xfrm rot="19069032" flipH="1">
            <a:off x="2861706" y="4643380"/>
            <a:ext cx="204095" cy="1149958"/>
          </a:xfrm>
          <a:custGeom>
            <a:avLst/>
            <a:gdLst>
              <a:gd name="connsiteX0" fmla="*/ 501875 w 1026186"/>
              <a:gd name="connsiteY0" fmla="*/ 0 h 3423439"/>
              <a:gd name="connsiteX1" fmla="*/ 1006842 w 1026186"/>
              <a:gd name="connsiteY1" fmla="*/ 900752 h 3423439"/>
              <a:gd name="connsiteX2" fmla="*/ 870364 w 1026186"/>
              <a:gd name="connsiteY2" fmla="*/ 2251881 h 3423439"/>
              <a:gd name="connsiteX3" fmla="*/ 392692 w 1026186"/>
              <a:gd name="connsiteY3" fmla="*/ 3070746 h 3423439"/>
              <a:gd name="connsiteX4" fmla="*/ 37851 w 1026186"/>
              <a:gd name="connsiteY4" fmla="*/ 3370997 h 3423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6186" h="3423439">
                <a:moveTo>
                  <a:pt x="501875" y="0"/>
                </a:moveTo>
                <a:cubicBezTo>
                  <a:pt x="723651" y="262719"/>
                  <a:pt x="945427" y="525439"/>
                  <a:pt x="1006842" y="900752"/>
                </a:cubicBezTo>
                <a:cubicBezTo>
                  <a:pt x="1068257" y="1276065"/>
                  <a:pt x="972722" y="1890215"/>
                  <a:pt x="870364" y="2251881"/>
                </a:cubicBezTo>
                <a:cubicBezTo>
                  <a:pt x="768006" y="2613547"/>
                  <a:pt x="531444" y="2884227"/>
                  <a:pt x="392692" y="3070746"/>
                </a:cubicBezTo>
                <a:cubicBezTo>
                  <a:pt x="253940" y="3257265"/>
                  <a:pt x="-119098" y="3541594"/>
                  <a:pt x="37851" y="3370997"/>
                </a:cubicBezTo>
              </a:path>
            </a:pathLst>
          </a:custGeom>
          <a:noFill/>
          <a:ln w="12700">
            <a:solidFill>
              <a:schemeClr val="tx1"/>
            </a:solidFill>
            <a:tailEnd type="triangle" w="lg"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62"/>
          </a:p>
        </p:txBody>
      </p:sp>
      <p:sp>
        <p:nvSpPr>
          <p:cNvPr id="295" name="Rectangle 13">
            <a:extLst>
              <a:ext uri="{FF2B5EF4-FFF2-40B4-BE49-F238E27FC236}">
                <a16:creationId xmlns:a16="http://schemas.microsoft.com/office/drawing/2014/main" id="{03A56A26-E50E-4FE7-AED1-65AABC7A91C1}"/>
              </a:ext>
            </a:extLst>
          </p:cNvPr>
          <p:cNvSpPr>
            <a:spLocks noChangeArrowheads="1"/>
          </p:cNvSpPr>
          <p:nvPr/>
        </p:nvSpPr>
        <p:spPr bwMode="auto">
          <a:xfrm>
            <a:off x="6031462" y="4708492"/>
            <a:ext cx="440871" cy="301766"/>
          </a:xfrm>
          <a:prstGeom prst="rect">
            <a:avLst/>
          </a:prstGeom>
          <a:solidFill>
            <a:srgbClr val="FFED24"/>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228" name="Rectangle 85">
            <a:extLst>
              <a:ext uri="{FF2B5EF4-FFF2-40B4-BE49-F238E27FC236}">
                <a16:creationId xmlns:a16="http://schemas.microsoft.com/office/drawing/2014/main" id="{C12D435A-40C1-4765-BD7A-5E1ABC527A91}"/>
              </a:ext>
            </a:extLst>
          </p:cNvPr>
          <p:cNvSpPr>
            <a:spLocks noChangeArrowheads="1"/>
          </p:cNvSpPr>
          <p:nvPr/>
        </p:nvSpPr>
        <p:spPr bwMode="auto">
          <a:xfrm>
            <a:off x="6112194" y="4800733"/>
            <a:ext cx="290144" cy="97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AREA 2</a:t>
            </a:r>
            <a:r>
              <a:rPr lang="en-US" altLang="en-US" sz="636" b="1" dirty="0">
                <a:solidFill>
                  <a:srgbClr val="000000"/>
                </a:solidFill>
                <a:latin typeface="Arial" panose="020B0604020202020204" pitchFamily="34" charset="0"/>
              </a:rPr>
              <a:t> </a:t>
            </a:r>
            <a:endParaRPr lang="en-US" altLang="en-US" sz="1696" dirty="0"/>
          </a:p>
        </p:txBody>
      </p:sp>
      <p:sp>
        <p:nvSpPr>
          <p:cNvPr id="6226" name="Rectangle 83">
            <a:extLst>
              <a:ext uri="{FF2B5EF4-FFF2-40B4-BE49-F238E27FC236}">
                <a16:creationId xmlns:a16="http://schemas.microsoft.com/office/drawing/2014/main" id="{E84C55BB-E4C9-4E74-BDA7-844A9443EA0B}"/>
              </a:ext>
            </a:extLst>
          </p:cNvPr>
          <p:cNvSpPr>
            <a:spLocks noChangeArrowheads="1"/>
          </p:cNvSpPr>
          <p:nvPr/>
        </p:nvSpPr>
        <p:spPr bwMode="auto">
          <a:xfrm>
            <a:off x="6072026" y="4722195"/>
            <a:ext cx="354264"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PROCESS</a:t>
            </a:r>
            <a:endParaRPr lang="en-US" altLang="en-US" sz="1413" dirty="0"/>
          </a:p>
        </p:txBody>
      </p:sp>
      <p:sp>
        <p:nvSpPr>
          <p:cNvPr id="6229" name="Rectangle 86">
            <a:extLst>
              <a:ext uri="{FF2B5EF4-FFF2-40B4-BE49-F238E27FC236}">
                <a16:creationId xmlns:a16="http://schemas.microsoft.com/office/drawing/2014/main" id="{B9AD99B6-474E-4098-B582-ED054A8CF41F}"/>
              </a:ext>
            </a:extLst>
          </p:cNvPr>
          <p:cNvSpPr>
            <a:spLocks noChangeArrowheads="1"/>
          </p:cNvSpPr>
          <p:nvPr/>
        </p:nvSpPr>
        <p:spPr bwMode="auto">
          <a:xfrm>
            <a:off x="6066648" y="4901238"/>
            <a:ext cx="376706" cy="8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DCS/HOST</a:t>
            </a:r>
            <a:endParaRPr lang="en-US" altLang="en-US" sz="1413" dirty="0"/>
          </a:p>
        </p:txBody>
      </p:sp>
      <p:sp>
        <p:nvSpPr>
          <p:cNvPr id="296" name="Rectangle 28">
            <a:extLst>
              <a:ext uri="{FF2B5EF4-FFF2-40B4-BE49-F238E27FC236}">
                <a16:creationId xmlns:a16="http://schemas.microsoft.com/office/drawing/2014/main" id="{482B7267-DE72-4D00-A72F-D83B813D5C6A}"/>
              </a:ext>
            </a:extLst>
          </p:cNvPr>
          <p:cNvSpPr>
            <a:spLocks noChangeArrowheads="1"/>
          </p:cNvSpPr>
          <p:nvPr/>
        </p:nvSpPr>
        <p:spPr bwMode="auto">
          <a:xfrm>
            <a:off x="8280314" y="4071404"/>
            <a:ext cx="399364" cy="281575"/>
          </a:xfrm>
          <a:prstGeom prst="rect">
            <a:avLst/>
          </a:prstGeom>
          <a:solidFill>
            <a:srgbClr val="92D050"/>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6183" name="Rectangle 40">
            <a:extLst>
              <a:ext uri="{FF2B5EF4-FFF2-40B4-BE49-F238E27FC236}">
                <a16:creationId xmlns:a16="http://schemas.microsoft.com/office/drawing/2014/main" id="{8F7C10E7-B653-4EE8-B813-CB88470AA186}"/>
              </a:ext>
            </a:extLst>
          </p:cNvPr>
          <p:cNvSpPr>
            <a:spLocks noChangeArrowheads="1"/>
          </p:cNvSpPr>
          <p:nvPr/>
        </p:nvSpPr>
        <p:spPr bwMode="auto">
          <a:xfrm>
            <a:off x="8335314" y="4133249"/>
            <a:ext cx="320601" cy="17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566" b="1" dirty="0">
                <a:solidFill>
                  <a:srgbClr val="000000"/>
                </a:solidFill>
                <a:latin typeface="Arial" panose="020B0604020202020204" pitchFamily="34" charset="0"/>
              </a:rPr>
              <a:t>QUALITY</a:t>
            </a:r>
          </a:p>
          <a:p>
            <a:pPr eaLnBrk="1" hangingPunct="1">
              <a:spcBef>
                <a:spcPct val="0"/>
              </a:spcBef>
              <a:buFontTx/>
              <a:buNone/>
            </a:pPr>
            <a:r>
              <a:rPr lang="en-US" altLang="en-US" sz="566" b="1" dirty="0">
                <a:solidFill>
                  <a:srgbClr val="000000"/>
                </a:solidFill>
                <a:latin typeface="Arial" panose="020B0604020202020204" pitchFamily="34" charset="0"/>
              </a:rPr>
              <a:t>MGMT</a:t>
            </a:r>
            <a:endParaRPr lang="en-US" altLang="en-US" sz="1696" dirty="0"/>
          </a:p>
        </p:txBody>
      </p:sp>
      <p:sp>
        <p:nvSpPr>
          <p:cNvPr id="6195" name="Rectangle 52">
            <a:extLst>
              <a:ext uri="{FF2B5EF4-FFF2-40B4-BE49-F238E27FC236}">
                <a16:creationId xmlns:a16="http://schemas.microsoft.com/office/drawing/2014/main" id="{FE3D838D-48A6-48C4-B172-BC55D6232470}"/>
              </a:ext>
            </a:extLst>
          </p:cNvPr>
          <p:cNvSpPr>
            <a:spLocks noChangeArrowheads="1"/>
          </p:cNvSpPr>
          <p:nvPr/>
        </p:nvSpPr>
        <p:spPr bwMode="auto">
          <a:xfrm>
            <a:off x="8338855" y="3328435"/>
            <a:ext cx="215201" cy="97847"/>
          </a:xfrm>
          <a:prstGeom prst="rect">
            <a:avLst/>
          </a:prstGeom>
          <a:solidFill>
            <a:schemeClr val="accent1">
              <a:lumMod val="20000"/>
              <a:lumOff val="80000"/>
            </a:schemeClr>
          </a:solidFill>
          <a:ln w="25400">
            <a:solidFill>
              <a:schemeClr val="tx1"/>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DMZ </a:t>
            </a:r>
            <a:endParaRPr lang="en-US" altLang="en-US" sz="1696" dirty="0"/>
          </a:p>
        </p:txBody>
      </p:sp>
      <p:sp>
        <p:nvSpPr>
          <p:cNvPr id="297" name="Rectangle 52">
            <a:extLst>
              <a:ext uri="{FF2B5EF4-FFF2-40B4-BE49-F238E27FC236}">
                <a16:creationId xmlns:a16="http://schemas.microsoft.com/office/drawing/2014/main" id="{49A3B65F-6D0B-4E46-B739-D1B7DA82EC3C}"/>
              </a:ext>
            </a:extLst>
          </p:cNvPr>
          <p:cNvSpPr>
            <a:spLocks noChangeArrowheads="1"/>
          </p:cNvSpPr>
          <p:nvPr/>
        </p:nvSpPr>
        <p:spPr bwMode="auto">
          <a:xfrm>
            <a:off x="4180020" y="2819720"/>
            <a:ext cx="109004" cy="97847"/>
          </a:xfrm>
          <a:prstGeom prst="rect">
            <a:avLst/>
          </a:prstGeom>
          <a:solidFill>
            <a:srgbClr val="92D050"/>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98" name="Rectangle 52">
            <a:extLst>
              <a:ext uri="{FF2B5EF4-FFF2-40B4-BE49-F238E27FC236}">
                <a16:creationId xmlns:a16="http://schemas.microsoft.com/office/drawing/2014/main" id="{52B1E47D-6F84-4F92-8FDC-26C603001624}"/>
              </a:ext>
            </a:extLst>
          </p:cNvPr>
          <p:cNvSpPr>
            <a:spLocks noChangeArrowheads="1"/>
          </p:cNvSpPr>
          <p:nvPr/>
        </p:nvSpPr>
        <p:spPr bwMode="auto">
          <a:xfrm>
            <a:off x="4662367" y="4585426"/>
            <a:ext cx="108817" cy="97847"/>
          </a:xfrm>
          <a:prstGeom prst="rect">
            <a:avLst/>
          </a:prstGeom>
          <a:solidFill>
            <a:srgbClr val="92D050"/>
          </a:solidFill>
          <a:ln w="25400">
            <a:solidFill>
              <a:srgbClr val="000000"/>
            </a:solidFill>
            <a:miter lim="800000"/>
            <a:headEnd/>
            <a:tailEnd/>
          </a:ln>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301" name="Freeform 3">
            <a:extLst>
              <a:ext uri="{FF2B5EF4-FFF2-40B4-BE49-F238E27FC236}">
                <a16:creationId xmlns:a16="http://schemas.microsoft.com/office/drawing/2014/main" id="{B2CB7E46-778B-4201-BC40-0055DDBFA1EE}"/>
              </a:ext>
            </a:extLst>
          </p:cNvPr>
          <p:cNvSpPr>
            <a:spLocks/>
          </p:cNvSpPr>
          <p:nvPr/>
        </p:nvSpPr>
        <p:spPr bwMode="auto">
          <a:xfrm>
            <a:off x="3772104" y="4474691"/>
            <a:ext cx="617903" cy="308992"/>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304" name="Rectangle 32">
            <a:extLst>
              <a:ext uri="{FF2B5EF4-FFF2-40B4-BE49-F238E27FC236}">
                <a16:creationId xmlns:a16="http://schemas.microsoft.com/office/drawing/2014/main" id="{AB9E6DBF-BDB9-4E05-95A5-00292ED4AF2E}"/>
              </a:ext>
            </a:extLst>
          </p:cNvPr>
          <p:cNvSpPr>
            <a:spLocks noChangeArrowheads="1"/>
          </p:cNvSpPr>
          <p:nvPr/>
        </p:nvSpPr>
        <p:spPr bwMode="auto">
          <a:xfrm>
            <a:off x="3997349" y="4287694"/>
            <a:ext cx="304571" cy="293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WIMAX</a:t>
            </a:r>
          </a:p>
          <a:p>
            <a:pPr eaLnBrk="1" hangingPunct="1">
              <a:spcBef>
                <a:spcPct val="0"/>
              </a:spcBef>
              <a:buFontTx/>
              <a:buNone/>
            </a:pPr>
            <a:r>
              <a:rPr lang="en-US" altLang="en-US" sz="636" b="1" dirty="0">
                <a:solidFill>
                  <a:srgbClr val="000000"/>
                </a:solidFill>
                <a:latin typeface="Arial" panose="020B0604020202020204" pitchFamily="34" charset="0"/>
              </a:rPr>
              <a:t>ZIGBEE</a:t>
            </a:r>
          </a:p>
          <a:p>
            <a:pPr eaLnBrk="1" hangingPunct="1">
              <a:spcBef>
                <a:spcPct val="0"/>
              </a:spcBef>
              <a:buFontTx/>
              <a:buNone/>
            </a:pPr>
            <a:r>
              <a:rPr lang="en-US" altLang="en-US" sz="636" b="1" dirty="0">
                <a:solidFill>
                  <a:srgbClr val="000000"/>
                </a:solidFill>
                <a:latin typeface="Arial" panose="020B0604020202020204" pitchFamily="34" charset="0"/>
              </a:rPr>
              <a:t>ETC.</a:t>
            </a:r>
          </a:p>
        </p:txBody>
      </p:sp>
      <p:sp>
        <p:nvSpPr>
          <p:cNvPr id="305" name="Line 15">
            <a:extLst>
              <a:ext uri="{FF2B5EF4-FFF2-40B4-BE49-F238E27FC236}">
                <a16:creationId xmlns:a16="http://schemas.microsoft.com/office/drawing/2014/main" id="{2E2287B2-909E-4BA3-8D7A-2C81A3361FAB}"/>
              </a:ext>
            </a:extLst>
          </p:cNvPr>
          <p:cNvSpPr>
            <a:spLocks noChangeShapeType="1"/>
          </p:cNvSpPr>
          <p:nvPr/>
        </p:nvSpPr>
        <p:spPr bwMode="auto">
          <a:xfrm>
            <a:off x="6988711" y="3445483"/>
            <a:ext cx="0" cy="8196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306" name="Line 15">
            <a:extLst>
              <a:ext uri="{FF2B5EF4-FFF2-40B4-BE49-F238E27FC236}">
                <a16:creationId xmlns:a16="http://schemas.microsoft.com/office/drawing/2014/main" id="{258B6F37-8D7A-4958-89C1-A3C7DCE2A77C}"/>
              </a:ext>
            </a:extLst>
          </p:cNvPr>
          <p:cNvSpPr>
            <a:spLocks noChangeShapeType="1"/>
          </p:cNvSpPr>
          <p:nvPr/>
        </p:nvSpPr>
        <p:spPr bwMode="auto">
          <a:xfrm>
            <a:off x="3872851" y="2866370"/>
            <a:ext cx="307177" cy="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307" name="Line 15">
            <a:extLst>
              <a:ext uri="{FF2B5EF4-FFF2-40B4-BE49-F238E27FC236}">
                <a16:creationId xmlns:a16="http://schemas.microsoft.com/office/drawing/2014/main" id="{517B5341-E5CA-415D-94E9-EB9A676977C7}"/>
              </a:ext>
            </a:extLst>
          </p:cNvPr>
          <p:cNvSpPr>
            <a:spLocks noChangeShapeType="1"/>
          </p:cNvSpPr>
          <p:nvPr/>
        </p:nvSpPr>
        <p:spPr bwMode="auto">
          <a:xfrm>
            <a:off x="3868684" y="3240330"/>
            <a:ext cx="311336" cy="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54" name="Rectangle 52">
            <a:extLst>
              <a:ext uri="{FF2B5EF4-FFF2-40B4-BE49-F238E27FC236}">
                <a16:creationId xmlns:a16="http://schemas.microsoft.com/office/drawing/2014/main" id="{BABF3EDD-0258-4A47-8A52-9EB4773410AA}"/>
              </a:ext>
            </a:extLst>
          </p:cNvPr>
          <p:cNvSpPr>
            <a:spLocks noChangeArrowheads="1"/>
          </p:cNvSpPr>
          <p:nvPr/>
        </p:nvSpPr>
        <p:spPr bwMode="auto">
          <a:xfrm>
            <a:off x="8788803" y="3485513"/>
            <a:ext cx="215201" cy="97847"/>
          </a:xfrm>
          <a:prstGeom prst="rect">
            <a:avLst/>
          </a:prstGeom>
          <a:solidFill>
            <a:srgbClr val="00B0F0"/>
          </a:solidFill>
          <a:ln w="25400">
            <a:solidFill>
              <a:schemeClr val="tx1"/>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a:t>
            </a:r>
            <a:r>
              <a:rPr lang="en-US" altLang="en-US" sz="636" b="1" dirty="0" err="1">
                <a:solidFill>
                  <a:srgbClr val="000000"/>
                </a:solidFill>
                <a:latin typeface="Arial" panose="020B0604020202020204" pitchFamily="34" charset="0"/>
              </a:rPr>
              <a:t>WiFi</a:t>
            </a:r>
            <a:r>
              <a:rPr lang="en-US" altLang="en-US" sz="636" b="1" dirty="0">
                <a:solidFill>
                  <a:srgbClr val="000000"/>
                </a:solidFill>
                <a:latin typeface="Arial" panose="020B0604020202020204" pitchFamily="34" charset="0"/>
              </a:rPr>
              <a:t> </a:t>
            </a:r>
            <a:endParaRPr lang="en-US" altLang="en-US" sz="1696" dirty="0"/>
          </a:p>
        </p:txBody>
      </p:sp>
      <p:sp>
        <p:nvSpPr>
          <p:cNvPr id="257" name="Rectangle 31">
            <a:extLst>
              <a:ext uri="{FF2B5EF4-FFF2-40B4-BE49-F238E27FC236}">
                <a16:creationId xmlns:a16="http://schemas.microsoft.com/office/drawing/2014/main" id="{22CC6E5C-2B3E-40E1-BF6D-57C0E15ABCEF}"/>
              </a:ext>
            </a:extLst>
          </p:cNvPr>
          <p:cNvSpPr>
            <a:spLocks noChangeArrowheads="1"/>
          </p:cNvSpPr>
          <p:nvPr/>
        </p:nvSpPr>
        <p:spPr bwMode="auto">
          <a:xfrm>
            <a:off x="9245921" y="3027776"/>
            <a:ext cx="472085" cy="290242"/>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8" b="1" dirty="0">
                <a:solidFill>
                  <a:srgbClr val="000000"/>
                </a:solidFill>
                <a:latin typeface="Arial" panose="020B0604020202020204" pitchFamily="34" charset="0"/>
              </a:rPr>
              <a:t>Office</a:t>
            </a:r>
          </a:p>
          <a:p>
            <a:pPr eaLnBrk="1" hangingPunct="1">
              <a:spcBef>
                <a:spcPct val="0"/>
              </a:spcBef>
              <a:buFontTx/>
              <a:buNone/>
            </a:pPr>
            <a:r>
              <a:rPr lang="en-US" altLang="en-US" sz="638" b="1" dirty="0">
                <a:solidFill>
                  <a:srgbClr val="000000"/>
                </a:solidFill>
                <a:latin typeface="Arial" panose="020B0604020202020204" pitchFamily="34" charset="0"/>
              </a:rPr>
              <a:t>Tablets</a:t>
            </a:r>
            <a:endParaRPr lang="en-US" altLang="en-US" sz="574" b="1" dirty="0">
              <a:solidFill>
                <a:srgbClr val="000000"/>
              </a:solidFill>
              <a:latin typeface="Arial" panose="020B0604020202020204" pitchFamily="34" charset="0"/>
            </a:endParaRPr>
          </a:p>
        </p:txBody>
      </p:sp>
      <p:sp>
        <p:nvSpPr>
          <p:cNvPr id="266" name="Rectangle 31">
            <a:extLst>
              <a:ext uri="{FF2B5EF4-FFF2-40B4-BE49-F238E27FC236}">
                <a16:creationId xmlns:a16="http://schemas.microsoft.com/office/drawing/2014/main" id="{84A5726E-EEDF-4718-9D26-37B5CFD5DA16}"/>
              </a:ext>
            </a:extLst>
          </p:cNvPr>
          <p:cNvSpPr>
            <a:spLocks noChangeArrowheads="1"/>
          </p:cNvSpPr>
          <p:nvPr/>
        </p:nvSpPr>
        <p:spPr bwMode="auto">
          <a:xfrm>
            <a:off x="9188947" y="3093984"/>
            <a:ext cx="472085" cy="290242"/>
          </a:xfrm>
          <a:prstGeom prst="rect">
            <a:avLst/>
          </a:prstGeom>
          <a:solidFill>
            <a:srgbClr val="BBE0E3"/>
          </a:solidFill>
          <a:ln w="20638">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8" b="1" dirty="0">
                <a:solidFill>
                  <a:srgbClr val="000000"/>
                </a:solidFill>
                <a:latin typeface="Arial" panose="020B0604020202020204" pitchFamily="34" charset="0"/>
              </a:rPr>
              <a:t>Office</a:t>
            </a:r>
          </a:p>
          <a:p>
            <a:pPr eaLnBrk="1" hangingPunct="1">
              <a:spcBef>
                <a:spcPct val="0"/>
              </a:spcBef>
              <a:buFontTx/>
              <a:buNone/>
            </a:pPr>
            <a:r>
              <a:rPr lang="en-US" altLang="en-US" sz="638" b="1" dirty="0">
                <a:solidFill>
                  <a:srgbClr val="000000"/>
                </a:solidFill>
                <a:latin typeface="Arial" panose="020B0604020202020204" pitchFamily="34" charset="0"/>
              </a:rPr>
              <a:t>Tablets</a:t>
            </a:r>
            <a:endParaRPr lang="en-US" altLang="en-US" sz="574" b="1" dirty="0">
              <a:solidFill>
                <a:srgbClr val="000000"/>
              </a:solidFill>
              <a:latin typeface="Arial" panose="020B0604020202020204" pitchFamily="34" charset="0"/>
            </a:endParaRPr>
          </a:p>
        </p:txBody>
      </p:sp>
      <p:sp>
        <p:nvSpPr>
          <p:cNvPr id="272" name="Freeform 3">
            <a:extLst>
              <a:ext uri="{FF2B5EF4-FFF2-40B4-BE49-F238E27FC236}">
                <a16:creationId xmlns:a16="http://schemas.microsoft.com/office/drawing/2014/main" id="{505704C4-6AAA-4FB9-BA1F-D73239F9EA9E}"/>
              </a:ext>
            </a:extLst>
          </p:cNvPr>
          <p:cNvSpPr>
            <a:spLocks/>
          </p:cNvSpPr>
          <p:nvPr/>
        </p:nvSpPr>
        <p:spPr bwMode="auto">
          <a:xfrm rot="11939085">
            <a:off x="8953169" y="3322247"/>
            <a:ext cx="202697" cy="195514"/>
          </a:xfrm>
          <a:custGeom>
            <a:avLst/>
            <a:gdLst>
              <a:gd name="T0" fmla="*/ 0 w 577"/>
              <a:gd name="T1" fmla="*/ 2147483646 h 735"/>
              <a:gd name="T2" fmla="*/ 2147483646 w 577"/>
              <a:gd name="T3" fmla="*/ 2147483646 h 735"/>
              <a:gd name="T4" fmla="*/ 2147483646 w 577"/>
              <a:gd name="T5" fmla="*/ 2147483646 h 735"/>
              <a:gd name="T6" fmla="*/ 2147483646 w 577"/>
              <a:gd name="T7" fmla="*/ 0 h 7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262"/>
          </a:p>
        </p:txBody>
      </p:sp>
      <p:sp>
        <p:nvSpPr>
          <p:cNvPr id="275" name="Rectangle 52">
            <a:extLst>
              <a:ext uri="{FF2B5EF4-FFF2-40B4-BE49-F238E27FC236}">
                <a16:creationId xmlns:a16="http://schemas.microsoft.com/office/drawing/2014/main" id="{5817908F-F22F-4805-A8D5-6D99BA68AF7A}"/>
              </a:ext>
            </a:extLst>
          </p:cNvPr>
          <p:cNvSpPr>
            <a:spLocks noChangeArrowheads="1"/>
          </p:cNvSpPr>
          <p:nvPr/>
        </p:nvSpPr>
        <p:spPr bwMode="auto">
          <a:xfrm>
            <a:off x="5880117" y="3294338"/>
            <a:ext cx="215201" cy="97847"/>
          </a:xfrm>
          <a:prstGeom prst="rect">
            <a:avLst/>
          </a:prstGeom>
          <a:solidFill>
            <a:srgbClr val="92D050"/>
          </a:solidFill>
          <a:ln w="25400">
            <a:solidFill>
              <a:schemeClr val="tx1"/>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a:t>
            </a:r>
            <a:r>
              <a:rPr lang="en-US" altLang="en-US" sz="636" b="1" dirty="0" err="1">
                <a:solidFill>
                  <a:srgbClr val="000000"/>
                </a:solidFill>
                <a:latin typeface="Arial" panose="020B0604020202020204" pitchFamily="34" charset="0"/>
              </a:rPr>
              <a:t>WiFi</a:t>
            </a:r>
            <a:r>
              <a:rPr lang="en-US" altLang="en-US" sz="636" b="1" dirty="0">
                <a:solidFill>
                  <a:srgbClr val="000000"/>
                </a:solidFill>
                <a:latin typeface="Arial" panose="020B0604020202020204" pitchFamily="34" charset="0"/>
              </a:rPr>
              <a:t> </a:t>
            </a:r>
            <a:endParaRPr lang="en-US" altLang="en-US" sz="1696" dirty="0"/>
          </a:p>
        </p:txBody>
      </p:sp>
      <p:sp>
        <p:nvSpPr>
          <p:cNvPr id="277" name="Line 15">
            <a:extLst>
              <a:ext uri="{FF2B5EF4-FFF2-40B4-BE49-F238E27FC236}">
                <a16:creationId xmlns:a16="http://schemas.microsoft.com/office/drawing/2014/main" id="{BDBD96BC-C899-4CED-B897-859183DF210A}"/>
              </a:ext>
            </a:extLst>
          </p:cNvPr>
          <p:cNvSpPr>
            <a:spLocks noChangeShapeType="1"/>
          </p:cNvSpPr>
          <p:nvPr/>
        </p:nvSpPr>
        <p:spPr bwMode="auto">
          <a:xfrm>
            <a:off x="5996882" y="3384219"/>
            <a:ext cx="0" cy="1402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83" name="Rectangle 52">
            <a:extLst>
              <a:ext uri="{FF2B5EF4-FFF2-40B4-BE49-F238E27FC236}">
                <a16:creationId xmlns:a16="http://schemas.microsoft.com/office/drawing/2014/main" id="{12FF097B-1A66-4E71-A6FC-EEC2473E2936}"/>
              </a:ext>
            </a:extLst>
          </p:cNvPr>
          <p:cNvSpPr>
            <a:spLocks noChangeArrowheads="1"/>
          </p:cNvSpPr>
          <p:nvPr/>
        </p:nvSpPr>
        <p:spPr bwMode="auto">
          <a:xfrm>
            <a:off x="6591969" y="3929977"/>
            <a:ext cx="109721" cy="97847"/>
          </a:xfrm>
          <a:prstGeom prst="rect">
            <a:avLst/>
          </a:prstGeom>
          <a:solidFill>
            <a:srgbClr val="92D050"/>
          </a:solidFill>
          <a:ln w="25400">
            <a:solidFill>
              <a:srgbClr val="000000"/>
            </a:solidFill>
            <a:miter lim="800000"/>
            <a:headEnd/>
            <a:tailEnd/>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86" name="Rectangle 52">
            <a:extLst>
              <a:ext uri="{FF2B5EF4-FFF2-40B4-BE49-F238E27FC236}">
                <a16:creationId xmlns:a16="http://schemas.microsoft.com/office/drawing/2014/main" id="{F222EC38-3246-42B0-936E-95FB98B0603E}"/>
              </a:ext>
            </a:extLst>
          </p:cNvPr>
          <p:cNvSpPr>
            <a:spLocks noChangeArrowheads="1"/>
          </p:cNvSpPr>
          <p:nvPr/>
        </p:nvSpPr>
        <p:spPr bwMode="auto">
          <a:xfrm>
            <a:off x="7333995" y="6070405"/>
            <a:ext cx="109004" cy="97847"/>
          </a:xfrm>
          <a:prstGeom prst="rect">
            <a:avLst/>
          </a:prstGeom>
          <a:solidFill>
            <a:srgbClr val="F32D3B"/>
          </a:solidFill>
          <a:ln w="25400">
            <a:solidFill>
              <a:srgbClr val="000000"/>
            </a:solidFill>
            <a:miter lim="800000"/>
            <a:headEnd/>
            <a:tailEnd/>
          </a:ln>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636" b="1" dirty="0">
                <a:solidFill>
                  <a:srgbClr val="000000"/>
                </a:solidFill>
                <a:latin typeface="Arial" panose="020B0604020202020204" pitchFamily="34" charset="0"/>
              </a:rPr>
              <a:t> G </a:t>
            </a:r>
            <a:endParaRPr lang="en-US" altLang="en-US" sz="1696" dirty="0"/>
          </a:p>
        </p:txBody>
      </p:sp>
      <p:sp>
        <p:nvSpPr>
          <p:cNvPr id="261" name="Line 113">
            <a:extLst>
              <a:ext uri="{FF2B5EF4-FFF2-40B4-BE49-F238E27FC236}">
                <a16:creationId xmlns:a16="http://schemas.microsoft.com/office/drawing/2014/main" id="{1A5C8A30-770D-4E98-BB1A-BB0588382FDA}"/>
              </a:ext>
            </a:extLst>
          </p:cNvPr>
          <p:cNvSpPr>
            <a:spLocks noChangeShapeType="1"/>
          </p:cNvSpPr>
          <p:nvPr/>
        </p:nvSpPr>
        <p:spPr bwMode="auto">
          <a:xfrm flipH="1">
            <a:off x="4040216" y="4870664"/>
            <a:ext cx="295269" cy="4083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62" name="Rectangle 124">
            <a:extLst>
              <a:ext uri="{FF2B5EF4-FFF2-40B4-BE49-F238E27FC236}">
                <a16:creationId xmlns:a16="http://schemas.microsoft.com/office/drawing/2014/main" id="{0D3E9C39-A04B-4E6F-AEBB-F3E545447F12}"/>
              </a:ext>
            </a:extLst>
          </p:cNvPr>
          <p:cNvSpPr>
            <a:spLocks noChangeArrowheads="1"/>
          </p:cNvSpPr>
          <p:nvPr/>
        </p:nvSpPr>
        <p:spPr bwMode="auto">
          <a:xfrm>
            <a:off x="4172993" y="5723364"/>
            <a:ext cx="127886" cy="134617"/>
          </a:xfrm>
          <a:prstGeom prst="rect">
            <a:avLst/>
          </a:prstGeom>
          <a:solidFill>
            <a:srgbClr val="F32D3B"/>
          </a:solidFill>
          <a:ln w="20638">
            <a:solidFill>
              <a:srgbClr val="F32D3B"/>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1696"/>
          </a:p>
        </p:txBody>
      </p:sp>
      <p:sp>
        <p:nvSpPr>
          <p:cNvPr id="263" name="Line 128">
            <a:extLst>
              <a:ext uri="{FF2B5EF4-FFF2-40B4-BE49-F238E27FC236}">
                <a16:creationId xmlns:a16="http://schemas.microsoft.com/office/drawing/2014/main" id="{FCBAA2A2-4B19-4261-AA36-50A86C542728}"/>
              </a:ext>
            </a:extLst>
          </p:cNvPr>
          <p:cNvSpPr>
            <a:spLocks noChangeShapeType="1"/>
          </p:cNvSpPr>
          <p:nvPr/>
        </p:nvSpPr>
        <p:spPr bwMode="auto">
          <a:xfrm flipV="1">
            <a:off x="4230208" y="5579795"/>
            <a:ext cx="0" cy="1338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69" name="Line 130">
            <a:extLst>
              <a:ext uri="{FF2B5EF4-FFF2-40B4-BE49-F238E27FC236}">
                <a16:creationId xmlns:a16="http://schemas.microsoft.com/office/drawing/2014/main" id="{54640206-FDF4-4045-BBAB-08C9B3162D8A}"/>
              </a:ext>
            </a:extLst>
          </p:cNvPr>
          <p:cNvSpPr>
            <a:spLocks noChangeShapeType="1"/>
          </p:cNvSpPr>
          <p:nvPr/>
        </p:nvSpPr>
        <p:spPr bwMode="auto">
          <a:xfrm flipV="1">
            <a:off x="4383904" y="5488931"/>
            <a:ext cx="1121" cy="9086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70" name="Line 131">
            <a:extLst>
              <a:ext uri="{FF2B5EF4-FFF2-40B4-BE49-F238E27FC236}">
                <a16:creationId xmlns:a16="http://schemas.microsoft.com/office/drawing/2014/main" id="{8D803D2B-9EDF-4D9E-B095-9B46FF96617B}"/>
              </a:ext>
            </a:extLst>
          </p:cNvPr>
          <p:cNvSpPr>
            <a:spLocks noChangeShapeType="1"/>
          </p:cNvSpPr>
          <p:nvPr/>
        </p:nvSpPr>
        <p:spPr bwMode="auto">
          <a:xfrm flipH="1" flipV="1">
            <a:off x="4225317" y="5578667"/>
            <a:ext cx="160832" cy="11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71" name="Line 131">
            <a:extLst>
              <a:ext uri="{FF2B5EF4-FFF2-40B4-BE49-F238E27FC236}">
                <a16:creationId xmlns:a16="http://schemas.microsoft.com/office/drawing/2014/main" id="{BE963977-95BF-4D04-8B7A-059BE04A62AC}"/>
              </a:ext>
            </a:extLst>
          </p:cNvPr>
          <p:cNvSpPr>
            <a:spLocks noChangeShapeType="1"/>
          </p:cNvSpPr>
          <p:nvPr/>
        </p:nvSpPr>
        <p:spPr bwMode="auto">
          <a:xfrm flipH="1">
            <a:off x="4036853" y="5917240"/>
            <a:ext cx="304009" cy="11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262"/>
          </a:p>
        </p:txBody>
      </p:sp>
      <p:sp>
        <p:nvSpPr>
          <p:cNvPr id="276" name="Rectangle 60">
            <a:extLst>
              <a:ext uri="{FF2B5EF4-FFF2-40B4-BE49-F238E27FC236}">
                <a16:creationId xmlns:a16="http://schemas.microsoft.com/office/drawing/2014/main" id="{1D96F6C6-DFD9-4C4A-93A4-6716207E1925}"/>
              </a:ext>
            </a:extLst>
          </p:cNvPr>
          <p:cNvSpPr>
            <a:spLocks noChangeArrowheads="1"/>
          </p:cNvSpPr>
          <p:nvPr/>
        </p:nvSpPr>
        <p:spPr bwMode="auto">
          <a:xfrm>
            <a:off x="4011609" y="5292662"/>
            <a:ext cx="361045" cy="15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020" b="1" dirty="0">
                <a:solidFill>
                  <a:srgbClr val="000000"/>
                </a:solidFill>
                <a:latin typeface="Arial" panose="020B0604020202020204" pitchFamily="34" charset="0"/>
              </a:rPr>
              <a:t>HMI</a:t>
            </a:r>
            <a:endParaRPr lang="en-US" altLang="en-US" sz="3445" dirty="0"/>
          </a:p>
        </p:txBody>
      </p:sp>
      <p:sp>
        <p:nvSpPr>
          <p:cNvPr id="285" name="Rectangle 60">
            <a:extLst>
              <a:ext uri="{FF2B5EF4-FFF2-40B4-BE49-F238E27FC236}">
                <a16:creationId xmlns:a16="http://schemas.microsoft.com/office/drawing/2014/main" id="{E489005B-EE12-4597-886D-D84190024EA3}"/>
              </a:ext>
            </a:extLst>
          </p:cNvPr>
          <p:cNvSpPr>
            <a:spLocks noChangeArrowheads="1"/>
          </p:cNvSpPr>
          <p:nvPr/>
        </p:nvSpPr>
        <p:spPr bwMode="auto">
          <a:xfrm>
            <a:off x="4082600" y="4646609"/>
            <a:ext cx="433630" cy="313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020" b="1" dirty="0">
                <a:solidFill>
                  <a:srgbClr val="000000"/>
                </a:solidFill>
                <a:latin typeface="Arial" panose="020B0604020202020204" pitchFamily="34" charset="0"/>
              </a:rPr>
              <a:t>Super-</a:t>
            </a:r>
            <a:r>
              <a:rPr lang="en-US" altLang="en-US" sz="1020" b="1" dirty="0" err="1">
                <a:solidFill>
                  <a:srgbClr val="000000"/>
                </a:solidFill>
                <a:latin typeface="Arial" panose="020B0604020202020204" pitchFamily="34" charset="0"/>
              </a:rPr>
              <a:t>visory</a:t>
            </a:r>
            <a:endParaRPr lang="en-US" altLang="en-US" sz="3445" dirty="0"/>
          </a:p>
        </p:txBody>
      </p:sp>
    </p:spTree>
    <p:custDataLst>
      <p:tags r:id="rId1"/>
    </p:custDataLst>
    <p:extLst>
      <p:ext uri="{BB962C8B-B14F-4D97-AF65-F5344CB8AC3E}">
        <p14:creationId xmlns:p14="http://schemas.microsoft.com/office/powerpoint/2010/main" val="181572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32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3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6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 grpId="0" animBg="1"/>
      <p:bldP spid="252" grpId="0" animBg="1"/>
      <p:bldP spid="244" grpId="0" animBg="1"/>
      <p:bldP spid="259" grpId="0" animBg="1"/>
      <p:bldP spid="6323" grpId="0" animBg="1"/>
      <p:bldP spid="6328" grpId="0" animBg="1"/>
      <p:bldP spid="6" grpId="0"/>
      <p:bldP spid="249" grpId="0"/>
      <p:bldP spid="251" grpId="0" animBg="1"/>
      <p:bldP spid="265" grpId="0" animBg="1"/>
      <p:bldP spid="264" grpId="0" animBg="1"/>
      <p:bldP spid="273" grpId="0" animBg="1"/>
      <p:bldP spid="279" grpId="0" animBg="1"/>
      <p:bldP spid="280" grpId="0" animBg="1"/>
      <p:bldP spid="281" grpId="0" animBg="1"/>
      <p:bldP spid="282" grpId="0"/>
      <p:bldP spid="29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a:extLst>
              <a:ext uri="{FF2B5EF4-FFF2-40B4-BE49-F238E27FC236}">
                <a16:creationId xmlns:a16="http://schemas.microsoft.com/office/drawing/2014/main" id="{BBD8C751-1626-4A9D-9BC6-CBBB1983597D}"/>
              </a:ext>
            </a:extLst>
          </p:cNvPr>
          <p:cNvSpPr txBox="1"/>
          <p:nvPr/>
        </p:nvSpPr>
        <p:spPr>
          <a:xfrm>
            <a:off x="2528047" y="2725210"/>
            <a:ext cx="8139953" cy="1643523"/>
          </a:xfrm>
          <a:prstGeom prst="rect">
            <a:avLst/>
          </a:prstGeom>
          <a:solidFill>
            <a:srgbClr val="92D050"/>
          </a:solidFill>
          <a:ln w="34925">
            <a:solidFill>
              <a:srgbClr val="FF0000"/>
            </a:solidFill>
          </a:ln>
        </p:spPr>
        <p:txBody>
          <a:bodyPr wrap="square" rtlCol="0">
            <a:noAutofit/>
          </a:bodyPr>
          <a:lstStyle/>
          <a:p>
            <a:pPr algn="ctr"/>
            <a:endParaRPr lang="en-US" sz="1412" dirty="0"/>
          </a:p>
          <a:p>
            <a:pPr algn="ctr"/>
            <a:endParaRPr lang="en-US" sz="1412" dirty="0"/>
          </a:p>
          <a:p>
            <a:pPr algn="ctr"/>
            <a:endParaRPr lang="en-US" sz="1412" dirty="0"/>
          </a:p>
        </p:txBody>
      </p:sp>
      <p:sp>
        <p:nvSpPr>
          <p:cNvPr id="25" name="TextBox 24">
            <a:extLst>
              <a:ext uri="{FF2B5EF4-FFF2-40B4-BE49-F238E27FC236}">
                <a16:creationId xmlns:a16="http://schemas.microsoft.com/office/drawing/2014/main" id="{5FFF79AC-8E8F-4559-985C-DFF4C0859097}"/>
              </a:ext>
            </a:extLst>
          </p:cNvPr>
          <p:cNvSpPr txBox="1"/>
          <p:nvPr/>
        </p:nvSpPr>
        <p:spPr>
          <a:xfrm>
            <a:off x="3407001" y="3083417"/>
            <a:ext cx="4071021" cy="1130566"/>
          </a:xfrm>
          <a:prstGeom prst="rect">
            <a:avLst/>
          </a:prstGeom>
          <a:solidFill>
            <a:srgbClr val="FFFF00"/>
          </a:solidFill>
          <a:ln w="15875">
            <a:solidFill>
              <a:schemeClr val="tx1"/>
            </a:solidFill>
          </a:ln>
        </p:spPr>
        <p:txBody>
          <a:bodyPr wrap="square" rtlCol="0" anchor="b" anchorCtr="0">
            <a:noAutofit/>
          </a:bodyPr>
          <a:lstStyle/>
          <a:p>
            <a:pPr algn="ctr"/>
            <a:endParaRPr lang="en-US" sz="1412" dirty="0"/>
          </a:p>
          <a:p>
            <a:pPr algn="ctr"/>
            <a:endParaRPr lang="en-US" sz="1412" dirty="0"/>
          </a:p>
          <a:p>
            <a:pPr algn="ctr"/>
            <a:endParaRPr lang="en-US" sz="1588" dirty="0"/>
          </a:p>
          <a:p>
            <a:pPr algn="ctr"/>
            <a:endParaRPr lang="en-US" sz="1588" dirty="0"/>
          </a:p>
          <a:p>
            <a:pPr algn="ctr"/>
            <a:r>
              <a:rPr lang="en-US" sz="1412" dirty="0"/>
              <a:t>Corporate ACS Cybersecurity Program</a:t>
            </a:r>
          </a:p>
        </p:txBody>
      </p:sp>
      <p:sp>
        <p:nvSpPr>
          <p:cNvPr id="26" name="TextBox 25">
            <a:extLst>
              <a:ext uri="{FF2B5EF4-FFF2-40B4-BE49-F238E27FC236}">
                <a16:creationId xmlns:a16="http://schemas.microsoft.com/office/drawing/2014/main" id="{E07F5FD8-B84B-482C-88EA-904C179CBDB2}"/>
              </a:ext>
            </a:extLst>
          </p:cNvPr>
          <p:cNvSpPr txBox="1"/>
          <p:nvPr/>
        </p:nvSpPr>
        <p:spPr>
          <a:xfrm>
            <a:off x="3508917" y="3206323"/>
            <a:ext cx="1870146" cy="744243"/>
          </a:xfrm>
          <a:prstGeom prst="rect">
            <a:avLst/>
          </a:prstGeom>
          <a:solidFill>
            <a:srgbClr val="FEFEBE"/>
          </a:solidFill>
          <a:ln w="19050">
            <a:solidFill>
              <a:schemeClr val="tx1"/>
            </a:solidFill>
          </a:ln>
        </p:spPr>
        <p:txBody>
          <a:bodyPr wrap="square" rtlCol="0">
            <a:spAutoFit/>
          </a:bodyPr>
          <a:lstStyle/>
          <a:p>
            <a:pPr algn="ctr"/>
            <a:r>
              <a:rPr lang="en-US" sz="1412" dirty="0"/>
              <a:t>ACS Project</a:t>
            </a:r>
          </a:p>
          <a:p>
            <a:pPr algn="ctr"/>
            <a:r>
              <a:rPr lang="en-US" sz="1412" dirty="0"/>
              <a:t>Cybersecurity Requirements</a:t>
            </a:r>
          </a:p>
        </p:txBody>
      </p:sp>
      <p:sp>
        <p:nvSpPr>
          <p:cNvPr id="69" name="TextBox 68">
            <a:extLst>
              <a:ext uri="{FF2B5EF4-FFF2-40B4-BE49-F238E27FC236}">
                <a16:creationId xmlns:a16="http://schemas.microsoft.com/office/drawing/2014/main" id="{31BD7426-277C-42A8-9C83-C371193F411F}"/>
              </a:ext>
            </a:extLst>
          </p:cNvPr>
          <p:cNvSpPr txBox="1"/>
          <p:nvPr/>
        </p:nvSpPr>
        <p:spPr>
          <a:xfrm>
            <a:off x="5517744" y="3205911"/>
            <a:ext cx="1870145" cy="744243"/>
          </a:xfrm>
          <a:prstGeom prst="rect">
            <a:avLst/>
          </a:prstGeom>
          <a:solidFill>
            <a:srgbClr val="FEFEBE"/>
          </a:solidFill>
          <a:ln w="19050">
            <a:solidFill>
              <a:schemeClr val="tx1"/>
            </a:solidFill>
          </a:ln>
        </p:spPr>
        <p:txBody>
          <a:bodyPr wrap="square" rtlCol="0">
            <a:spAutoFit/>
          </a:bodyPr>
          <a:lstStyle/>
          <a:p>
            <a:pPr algn="ctr"/>
            <a:r>
              <a:rPr lang="en-US" sz="1412" dirty="0"/>
              <a:t>ACS Operations</a:t>
            </a:r>
          </a:p>
          <a:p>
            <a:pPr algn="ctr"/>
            <a:r>
              <a:rPr lang="en-US" sz="1412" dirty="0"/>
              <a:t>Cybersecurity Requirements</a:t>
            </a:r>
          </a:p>
        </p:txBody>
      </p:sp>
      <p:cxnSp>
        <p:nvCxnSpPr>
          <p:cNvPr id="51" name="Straight Arrow Connector 50">
            <a:extLst>
              <a:ext uri="{FF2B5EF4-FFF2-40B4-BE49-F238E27FC236}">
                <a16:creationId xmlns:a16="http://schemas.microsoft.com/office/drawing/2014/main" id="{DB5384CD-86FE-44BF-A075-4A163D38BC51}"/>
              </a:ext>
            </a:extLst>
          </p:cNvPr>
          <p:cNvCxnSpPr>
            <a:cxnSpLocks/>
          </p:cNvCxnSpPr>
          <p:nvPr/>
        </p:nvCxnSpPr>
        <p:spPr bwMode="auto">
          <a:xfrm flipV="1">
            <a:off x="4820988" y="1786388"/>
            <a:ext cx="0" cy="225726"/>
          </a:xfrm>
          <a:prstGeom prst="straightConnector1">
            <a:avLst/>
          </a:prstGeom>
          <a:solidFill>
            <a:schemeClr val="accent1"/>
          </a:solidFill>
          <a:ln w="19050" cap="flat" cmpd="sng" algn="ctr">
            <a:solidFill>
              <a:srgbClr val="00B05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0" name="TextBox 69">
            <a:extLst>
              <a:ext uri="{FF2B5EF4-FFF2-40B4-BE49-F238E27FC236}">
                <a16:creationId xmlns:a16="http://schemas.microsoft.com/office/drawing/2014/main" id="{25EC9C7F-C47A-4935-8D8B-599C0F7E6BCC}"/>
              </a:ext>
            </a:extLst>
          </p:cNvPr>
          <p:cNvSpPr txBox="1"/>
          <p:nvPr/>
        </p:nvSpPr>
        <p:spPr>
          <a:xfrm>
            <a:off x="4248069" y="5167517"/>
            <a:ext cx="1436529" cy="961545"/>
          </a:xfrm>
          <a:prstGeom prst="rect">
            <a:avLst/>
          </a:prstGeom>
          <a:solidFill>
            <a:srgbClr val="FEFEBE"/>
          </a:solidFill>
          <a:ln w="19050">
            <a:solidFill>
              <a:schemeClr val="tx1"/>
            </a:solidFill>
          </a:ln>
        </p:spPr>
        <p:txBody>
          <a:bodyPr wrap="square" rtlCol="0">
            <a:spAutoFit/>
          </a:bodyPr>
          <a:lstStyle/>
          <a:p>
            <a:pPr algn="ctr"/>
            <a:r>
              <a:rPr lang="en-US" sz="1412" dirty="0"/>
              <a:t>ISA 62443 Design </a:t>
            </a:r>
          </a:p>
          <a:p>
            <a:pPr algn="ctr"/>
            <a:r>
              <a:rPr lang="en-US" sz="1412" dirty="0"/>
              <a:t>Phase Requirements</a:t>
            </a:r>
          </a:p>
        </p:txBody>
      </p:sp>
      <p:sp>
        <p:nvSpPr>
          <p:cNvPr id="71" name="TextBox 70">
            <a:extLst>
              <a:ext uri="{FF2B5EF4-FFF2-40B4-BE49-F238E27FC236}">
                <a16:creationId xmlns:a16="http://schemas.microsoft.com/office/drawing/2014/main" id="{9247F7BB-E3DA-4BD3-9908-3E6E4810655F}"/>
              </a:ext>
            </a:extLst>
          </p:cNvPr>
          <p:cNvSpPr txBox="1"/>
          <p:nvPr/>
        </p:nvSpPr>
        <p:spPr>
          <a:xfrm>
            <a:off x="5770123" y="5189635"/>
            <a:ext cx="1484759" cy="961545"/>
          </a:xfrm>
          <a:prstGeom prst="rect">
            <a:avLst/>
          </a:prstGeom>
          <a:solidFill>
            <a:srgbClr val="FEFEBE"/>
          </a:solidFill>
          <a:ln w="19050">
            <a:solidFill>
              <a:schemeClr val="tx1"/>
            </a:solidFill>
          </a:ln>
        </p:spPr>
        <p:txBody>
          <a:bodyPr wrap="square" rtlCol="0">
            <a:spAutoFit/>
          </a:bodyPr>
          <a:lstStyle/>
          <a:p>
            <a:pPr algn="ctr"/>
            <a:r>
              <a:rPr lang="en-US" sz="1412" dirty="0"/>
              <a:t>ISA 62443 Operations Phase Requirements</a:t>
            </a:r>
          </a:p>
        </p:txBody>
      </p:sp>
      <p:cxnSp>
        <p:nvCxnSpPr>
          <p:cNvPr id="105" name="Straight Arrow Connector 104">
            <a:extLst>
              <a:ext uri="{FF2B5EF4-FFF2-40B4-BE49-F238E27FC236}">
                <a16:creationId xmlns:a16="http://schemas.microsoft.com/office/drawing/2014/main" id="{B0593210-010D-4B49-8849-854F493B1747}"/>
              </a:ext>
            </a:extLst>
          </p:cNvPr>
          <p:cNvCxnSpPr>
            <a:cxnSpLocks/>
          </p:cNvCxnSpPr>
          <p:nvPr/>
        </p:nvCxnSpPr>
        <p:spPr bwMode="auto">
          <a:xfrm flipV="1">
            <a:off x="3579798" y="4203024"/>
            <a:ext cx="0" cy="98661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2" name="Straight Arrow Connector 111">
            <a:extLst>
              <a:ext uri="{FF2B5EF4-FFF2-40B4-BE49-F238E27FC236}">
                <a16:creationId xmlns:a16="http://schemas.microsoft.com/office/drawing/2014/main" id="{C2769689-1100-497B-A6FA-179F547FBF8F}"/>
              </a:ext>
            </a:extLst>
          </p:cNvPr>
          <p:cNvCxnSpPr>
            <a:cxnSpLocks/>
          </p:cNvCxnSpPr>
          <p:nvPr/>
        </p:nvCxnSpPr>
        <p:spPr bwMode="auto">
          <a:xfrm flipV="1">
            <a:off x="9059806" y="3716424"/>
            <a:ext cx="0" cy="118136"/>
          </a:xfrm>
          <a:prstGeom prst="straightConnector1">
            <a:avLst/>
          </a:prstGeom>
          <a:solidFill>
            <a:schemeClr val="accent1"/>
          </a:solidFill>
          <a:ln w="1905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8" name="TextBox 67">
            <a:extLst>
              <a:ext uri="{FF2B5EF4-FFF2-40B4-BE49-F238E27FC236}">
                <a16:creationId xmlns:a16="http://schemas.microsoft.com/office/drawing/2014/main" id="{AC4E9A67-CA99-4A93-95C4-EAD44D570AAB}"/>
              </a:ext>
            </a:extLst>
          </p:cNvPr>
          <p:cNvSpPr txBox="1"/>
          <p:nvPr/>
        </p:nvSpPr>
        <p:spPr>
          <a:xfrm>
            <a:off x="3407001" y="1391939"/>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2" name="TextBox 71">
            <a:extLst>
              <a:ext uri="{FF2B5EF4-FFF2-40B4-BE49-F238E27FC236}">
                <a16:creationId xmlns:a16="http://schemas.microsoft.com/office/drawing/2014/main" id="{080392F3-D759-4491-B554-65777FBB304D}"/>
              </a:ext>
            </a:extLst>
          </p:cNvPr>
          <p:cNvSpPr txBox="1"/>
          <p:nvPr/>
        </p:nvSpPr>
        <p:spPr>
          <a:xfrm>
            <a:off x="3096231" y="1705239"/>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3" name="TextBox 72">
            <a:extLst>
              <a:ext uri="{FF2B5EF4-FFF2-40B4-BE49-F238E27FC236}">
                <a16:creationId xmlns:a16="http://schemas.microsoft.com/office/drawing/2014/main" id="{EA61EBCE-2D0E-4695-9B0B-5F790EE817FE}"/>
              </a:ext>
            </a:extLst>
          </p:cNvPr>
          <p:cNvSpPr txBox="1"/>
          <p:nvPr/>
        </p:nvSpPr>
        <p:spPr>
          <a:xfrm>
            <a:off x="2757279" y="2015648"/>
            <a:ext cx="1887597" cy="405602"/>
          </a:xfrm>
          <a:prstGeom prst="rect">
            <a:avLst/>
          </a:prstGeom>
          <a:solidFill>
            <a:schemeClr val="bg1"/>
          </a:solidFill>
          <a:ln w="19050">
            <a:solidFill>
              <a:schemeClr val="tx1"/>
            </a:solidFill>
          </a:ln>
        </p:spPr>
        <p:txBody>
          <a:bodyPr wrap="square" rtlCol="0">
            <a:noAutofit/>
          </a:bodyPr>
          <a:lstStyle/>
          <a:p>
            <a:pPr algn="ctr"/>
            <a:r>
              <a:rPr lang="en-US" sz="1412" dirty="0"/>
              <a:t>Enterprise Projects</a:t>
            </a:r>
          </a:p>
        </p:txBody>
      </p:sp>
      <p:sp>
        <p:nvSpPr>
          <p:cNvPr id="75" name="TextBox 74">
            <a:extLst>
              <a:ext uri="{FF2B5EF4-FFF2-40B4-BE49-F238E27FC236}">
                <a16:creationId xmlns:a16="http://schemas.microsoft.com/office/drawing/2014/main" id="{D3298D81-B69D-444A-A3F4-69321DC19229}"/>
              </a:ext>
            </a:extLst>
          </p:cNvPr>
          <p:cNvSpPr txBox="1"/>
          <p:nvPr/>
        </p:nvSpPr>
        <p:spPr>
          <a:xfrm>
            <a:off x="6148810" y="1369344"/>
            <a:ext cx="3434104"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77" name="TextBox 76">
            <a:extLst>
              <a:ext uri="{FF2B5EF4-FFF2-40B4-BE49-F238E27FC236}">
                <a16:creationId xmlns:a16="http://schemas.microsoft.com/office/drawing/2014/main" id="{4F099230-B80B-4849-98CE-B9BF5D2985FC}"/>
              </a:ext>
            </a:extLst>
          </p:cNvPr>
          <p:cNvSpPr txBox="1"/>
          <p:nvPr/>
        </p:nvSpPr>
        <p:spPr>
          <a:xfrm>
            <a:off x="6574115" y="1663574"/>
            <a:ext cx="2729208" cy="405602"/>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79" name="TextBox 78">
            <a:extLst>
              <a:ext uri="{FF2B5EF4-FFF2-40B4-BE49-F238E27FC236}">
                <a16:creationId xmlns:a16="http://schemas.microsoft.com/office/drawing/2014/main" id="{92A54C87-2EBD-4D01-89B5-77000906D581}"/>
              </a:ext>
            </a:extLst>
          </p:cNvPr>
          <p:cNvSpPr txBox="1"/>
          <p:nvPr/>
        </p:nvSpPr>
        <p:spPr>
          <a:xfrm>
            <a:off x="6946759" y="1957803"/>
            <a:ext cx="2058473" cy="389875"/>
          </a:xfrm>
          <a:prstGeom prst="rect">
            <a:avLst/>
          </a:prstGeom>
          <a:solidFill>
            <a:schemeClr val="bg1"/>
          </a:solidFill>
          <a:ln w="19050">
            <a:solidFill>
              <a:schemeClr val="tx1"/>
            </a:solidFill>
          </a:ln>
        </p:spPr>
        <p:txBody>
          <a:bodyPr wrap="square" rtlCol="0">
            <a:noAutofit/>
          </a:bodyPr>
          <a:lstStyle/>
          <a:p>
            <a:pPr algn="ctr"/>
            <a:r>
              <a:rPr lang="en-US" sz="1412" dirty="0"/>
              <a:t>Enterprise Operations</a:t>
            </a:r>
          </a:p>
        </p:txBody>
      </p:sp>
      <p:sp>
        <p:nvSpPr>
          <p:cNvPr id="83" name="TextBox 82">
            <a:extLst>
              <a:ext uri="{FF2B5EF4-FFF2-40B4-BE49-F238E27FC236}">
                <a16:creationId xmlns:a16="http://schemas.microsoft.com/office/drawing/2014/main" id="{3A759273-293A-45EB-98A9-E88A53B94B26}"/>
              </a:ext>
            </a:extLst>
          </p:cNvPr>
          <p:cNvSpPr txBox="1"/>
          <p:nvPr/>
        </p:nvSpPr>
        <p:spPr>
          <a:xfrm>
            <a:off x="9099165" y="5204240"/>
            <a:ext cx="1484758" cy="961545"/>
          </a:xfrm>
          <a:prstGeom prst="rect">
            <a:avLst/>
          </a:prstGeom>
          <a:solidFill>
            <a:srgbClr val="EEF7F8"/>
          </a:solidFill>
          <a:ln w="19050">
            <a:solidFill>
              <a:schemeClr val="tx1"/>
            </a:solidFill>
          </a:ln>
        </p:spPr>
        <p:txBody>
          <a:bodyPr wrap="square" rtlCol="0">
            <a:spAutoFit/>
          </a:bodyPr>
          <a:lstStyle/>
          <a:p>
            <a:pPr algn="ctr"/>
            <a:r>
              <a:rPr lang="en-US" sz="1412" dirty="0"/>
              <a:t>ISO 27000</a:t>
            </a:r>
          </a:p>
          <a:p>
            <a:pPr algn="ctr"/>
            <a:r>
              <a:rPr lang="en-US" sz="1412" dirty="0"/>
              <a:t>Information</a:t>
            </a:r>
          </a:p>
          <a:p>
            <a:pPr algn="ctr"/>
            <a:r>
              <a:rPr lang="en-US" sz="1412" dirty="0"/>
              <a:t>Cybersecurity</a:t>
            </a:r>
          </a:p>
          <a:p>
            <a:pPr algn="ctr"/>
            <a:r>
              <a:rPr lang="en-US" sz="1412" dirty="0"/>
              <a:t> Requirements</a:t>
            </a:r>
          </a:p>
        </p:txBody>
      </p:sp>
      <p:sp>
        <p:nvSpPr>
          <p:cNvPr id="90" name="TextBox 89">
            <a:extLst>
              <a:ext uri="{FF2B5EF4-FFF2-40B4-BE49-F238E27FC236}">
                <a16:creationId xmlns:a16="http://schemas.microsoft.com/office/drawing/2014/main" id="{FE3CEEC5-F440-4828-B5F5-E025B3918349}"/>
              </a:ext>
            </a:extLst>
          </p:cNvPr>
          <p:cNvSpPr txBox="1"/>
          <p:nvPr/>
        </p:nvSpPr>
        <p:spPr>
          <a:xfrm>
            <a:off x="2701787" y="5167517"/>
            <a:ext cx="1465431" cy="961545"/>
          </a:xfrm>
          <a:prstGeom prst="rect">
            <a:avLst/>
          </a:prstGeom>
          <a:solidFill>
            <a:srgbClr val="FFFF00"/>
          </a:solidFill>
          <a:ln w="19050">
            <a:solidFill>
              <a:schemeClr val="tx1"/>
            </a:solidFill>
          </a:ln>
        </p:spPr>
        <p:txBody>
          <a:bodyPr wrap="square" rtlCol="0">
            <a:spAutoFit/>
          </a:bodyPr>
          <a:lstStyle/>
          <a:p>
            <a:pPr algn="ctr"/>
            <a:r>
              <a:rPr lang="en-US" sz="1412" dirty="0"/>
              <a:t>ISA 62443 Cybersecurity Program Requirements</a:t>
            </a:r>
          </a:p>
        </p:txBody>
      </p:sp>
      <p:sp>
        <p:nvSpPr>
          <p:cNvPr id="92" name="TextBox 91">
            <a:extLst>
              <a:ext uri="{FF2B5EF4-FFF2-40B4-BE49-F238E27FC236}">
                <a16:creationId xmlns:a16="http://schemas.microsoft.com/office/drawing/2014/main" id="{94E10C01-6D66-4547-877D-0CA6DE30A347}"/>
              </a:ext>
            </a:extLst>
          </p:cNvPr>
          <p:cNvSpPr txBox="1"/>
          <p:nvPr/>
        </p:nvSpPr>
        <p:spPr>
          <a:xfrm>
            <a:off x="7601134" y="3101346"/>
            <a:ext cx="2833783" cy="1116275"/>
          </a:xfrm>
          <a:prstGeom prst="rect">
            <a:avLst/>
          </a:prstGeom>
          <a:solidFill>
            <a:srgbClr val="BBE0E3"/>
          </a:solidFill>
          <a:ln w="19050">
            <a:solidFill>
              <a:schemeClr val="tx1"/>
            </a:solidFill>
          </a:ln>
        </p:spPr>
        <p:txBody>
          <a:bodyPr wrap="square" rtlCol="0" anchor="b" anchorCtr="0">
            <a:noAutofit/>
          </a:bodyPr>
          <a:lstStyle/>
          <a:p>
            <a:pPr algn="ctr"/>
            <a:r>
              <a:rPr lang="en-US" sz="1412" dirty="0"/>
              <a:t>Corp. IT Cybersecurity Program</a:t>
            </a:r>
          </a:p>
        </p:txBody>
      </p:sp>
      <p:sp>
        <p:nvSpPr>
          <p:cNvPr id="93" name="Rectangle 92">
            <a:extLst>
              <a:ext uri="{FF2B5EF4-FFF2-40B4-BE49-F238E27FC236}">
                <a16:creationId xmlns:a16="http://schemas.microsoft.com/office/drawing/2014/main" id="{2F04F8A5-3C3F-4266-8178-4425E79E118F}"/>
              </a:ext>
            </a:extLst>
          </p:cNvPr>
          <p:cNvSpPr/>
          <p:nvPr/>
        </p:nvSpPr>
        <p:spPr bwMode="auto">
          <a:xfrm>
            <a:off x="2528047" y="4726940"/>
            <a:ext cx="4856046" cy="1606812"/>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cxnSp>
        <p:nvCxnSpPr>
          <p:cNvPr id="94" name="Straight Arrow Connector 93">
            <a:extLst>
              <a:ext uri="{FF2B5EF4-FFF2-40B4-BE49-F238E27FC236}">
                <a16:creationId xmlns:a16="http://schemas.microsoft.com/office/drawing/2014/main" id="{836A4E97-4365-40DA-A251-7BC0429E98E2}"/>
              </a:ext>
            </a:extLst>
          </p:cNvPr>
          <p:cNvCxnSpPr>
            <a:cxnSpLocks/>
          </p:cNvCxnSpPr>
          <p:nvPr/>
        </p:nvCxnSpPr>
        <p:spPr bwMode="auto">
          <a:xfrm flipV="1">
            <a:off x="4481146" y="2421250"/>
            <a:ext cx="0" cy="78466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5" name="Straight Arrow Connector 94">
            <a:extLst>
              <a:ext uri="{FF2B5EF4-FFF2-40B4-BE49-F238E27FC236}">
                <a16:creationId xmlns:a16="http://schemas.microsoft.com/office/drawing/2014/main" id="{7413525B-2B22-48A2-BFA6-92C041D65EE7}"/>
              </a:ext>
            </a:extLst>
          </p:cNvPr>
          <p:cNvCxnSpPr>
            <a:cxnSpLocks/>
          </p:cNvCxnSpPr>
          <p:nvPr/>
        </p:nvCxnSpPr>
        <p:spPr bwMode="auto">
          <a:xfrm flipV="1">
            <a:off x="4805394" y="2110842"/>
            <a:ext cx="0" cy="1095069"/>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6" name="Straight Arrow Connector 95">
            <a:extLst>
              <a:ext uri="{FF2B5EF4-FFF2-40B4-BE49-F238E27FC236}">
                <a16:creationId xmlns:a16="http://schemas.microsoft.com/office/drawing/2014/main" id="{782BAB3E-A564-4D2A-BFFF-2E8862884E65}"/>
              </a:ext>
            </a:extLst>
          </p:cNvPr>
          <p:cNvCxnSpPr>
            <a:cxnSpLocks/>
          </p:cNvCxnSpPr>
          <p:nvPr/>
        </p:nvCxnSpPr>
        <p:spPr bwMode="auto">
          <a:xfrm flipV="1">
            <a:off x="5154615" y="1797541"/>
            <a:ext cx="0" cy="1408370"/>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7" name="Straight Arrow Connector 96">
            <a:extLst>
              <a:ext uri="{FF2B5EF4-FFF2-40B4-BE49-F238E27FC236}">
                <a16:creationId xmlns:a16="http://schemas.microsoft.com/office/drawing/2014/main" id="{F916F404-0A15-46EF-BCD2-A5F216FE9E3E}"/>
              </a:ext>
            </a:extLst>
          </p:cNvPr>
          <p:cNvCxnSpPr>
            <a:cxnSpLocks/>
          </p:cNvCxnSpPr>
          <p:nvPr/>
        </p:nvCxnSpPr>
        <p:spPr bwMode="auto">
          <a:xfrm flipV="1">
            <a:off x="4860604" y="3847393"/>
            <a:ext cx="0" cy="1320124"/>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8" name="Straight Arrow Connector 97">
            <a:extLst>
              <a:ext uri="{FF2B5EF4-FFF2-40B4-BE49-F238E27FC236}">
                <a16:creationId xmlns:a16="http://schemas.microsoft.com/office/drawing/2014/main" id="{5B8B9F6F-0BB4-4E6C-84E6-34B9D12928E9}"/>
              </a:ext>
            </a:extLst>
          </p:cNvPr>
          <p:cNvCxnSpPr>
            <a:cxnSpLocks/>
          </p:cNvCxnSpPr>
          <p:nvPr/>
        </p:nvCxnSpPr>
        <p:spPr bwMode="auto">
          <a:xfrm flipV="1">
            <a:off x="6480909" y="3847394"/>
            <a:ext cx="0" cy="1342241"/>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4" name="Straight Arrow Connector 103">
            <a:extLst>
              <a:ext uri="{FF2B5EF4-FFF2-40B4-BE49-F238E27FC236}">
                <a16:creationId xmlns:a16="http://schemas.microsoft.com/office/drawing/2014/main" id="{587970B8-8397-4802-B7F7-07DD84069CDE}"/>
              </a:ext>
            </a:extLst>
          </p:cNvPr>
          <p:cNvCxnSpPr>
            <a:cxnSpLocks/>
          </p:cNvCxnSpPr>
          <p:nvPr/>
        </p:nvCxnSpPr>
        <p:spPr bwMode="auto">
          <a:xfrm flipV="1">
            <a:off x="7981375" y="4199694"/>
            <a:ext cx="0" cy="997459"/>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6" name="TextBox 105">
            <a:extLst>
              <a:ext uri="{FF2B5EF4-FFF2-40B4-BE49-F238E27FC236}">
                <a16:creationId xmlns:a16="http://schemas.microsoft.com/office/drawing/2014/main" id="{4C2BB783-1DA9-41E3-B9EE-2B26F81D82D3}"/>
              </a:ext>
            </a:extLst>
          </p:cNvPr>
          <p:cNvSpPr txBox="1"/>
          <p:nvPr/>
        </p:nvSpPr>
        <p:spPr>
          <a:xfrm>
            <a:off x="7602290" y="5197153"/>
            <a:ext cx="1402946" cy="961545"/>
          </a:xfrm>
          <a:prstGeom prst="rect">
            <a:avLst/>
          </a:prstGeom>
          <a:solidFill>
            <a:srgbClr val="BBE0E3"/>
          </a:solidFill>
          <a:ln w="19050">
            <a:solidFill>
              <a:schemeClr val="tx1"/>
            </a:solidFill>
          </a:ln>
        </p:spPr>
        <p:txBody>
          <a:bodyPr wrap="square" rtlCol="0">
            <a:spAutoFit/>
          </a:bodyPr>
          <a:lstStyle/>
          <a:p>
            <a:pPr algn="ctr"/>
            <a:r>
              <a:rPr lang="en-US" sz="1412" dirty="0"/>
              <a:t>ISO 27000</a:t>
            </a:r>
          </a:p>
          <a:p>
            <a:pPr algn="ctr"/>
            <a:r>
              <a:rPr lang="en-US" sz="1412" dirty="0"/>
              <a:t>Cybersecurity</a:t>
            </a:r>
          </a:p>
          <a:p>
            <a:pPr algn="ctr"/>
            <a:r>
              <a:rPr lang="en-US" sz="1412" dirty="0"/>
              <a:t>Program Requirements</a:t>
            </a:r>
          </a:p>
        </p:txBody>
      </p:sp>
      <p:sp>
        <p:nvSpPr>
          <p:cNvPr id="109" name="TextBox 108">
            <a:extLst>
              <a:ext uri="{FF2B5EF4-FFF2-40B4-BE49-F238E27FC236}">
                <a16:creationId xmlns:a16="http://schemas.microsoft.com/office/drawing/2014/main" id="{5B66B202-2196-4503-9DB9-9F34DFDD72A7}"/>
              </a:ext>
            </a:extLst>
          </p:cNvPr>
          <p:cNvSpPr txBox="1"/>
          <p:nvPr/>
        </p:nvSpPr>
        <p:spPr>
          <a:xfrm>
            <a:off x="8059994" y="3214415"/>
            <a:ext cx="1870145" cy="744243"/>
          </a:xfrm>
          <a:prstGeom prst="rect">
            <a:avLst/>
          </a:prstGeom>
          <a:solidFill>
            <a:schemeClr val="bg1">
              <a:alpha val="50000"/>
            </a:schemeClr>
          </a:solidFill>
          <a:ln w="19050">
            <a:solidFill>
              <a:schemeClr val="tx1"/>
            </a:solidFill>
          </a:ln>
        </p:spPr>
        <p:txBody>
          <a:bodyPr wrap="square" rtlCol="0">
            <a:spAutoFit/>
          </a:bodyPr>
          <a:lstStyle/>
          <a:p>
            <a:pPr algn="ctr"/>
            <a:r>
              <a:rPr lang="en-US" sz="1412" dirty="0"/>
              <a:t>IT Information</a:t>
            </a:r>
          </a:p>
          <a:p>
            <a:pPr algn="ctr"/>
            <a:r>
              <a:rPr lang="en-US" sz="1412" dirty="0"/>
              <a:t>Cybersecurity Requirements</a:t>
            </a:r>
          </a:p>
        </p:txBody>
      </p:sp>
      <p:cxnSp>
        <p:nvCxnSpPr>
          <p:cNvPr id="111" name="Straight Arrow Connector 110">
            <a:extLst>
              <a:ext uri="{FF2B5EF4-FFF2-40B4-BE49-F238E27FC236}">
                <a16:creationId xmlns:a16="http://schemas.microsoft.com/office/drawing/2014/main" id="{D8220D14-8BED-475B-AF0B-303CD17F2553}"/>
              </a:ext>
            </a:extLst>
          </p:cNvPr>
          <p:cNvCxnSpPr>
            <a:cxnSpLocks/>
          </p:cNvCxnSpPr>
          <p:nvPr/>
        </p:nvCxnSpPr>
        <p:spPr bwMode="auto">
          <a:xfrm flipV="1">
            <a:off x="9570296" y="3870617"/>
            <a:ext cx="0" cy="1319017"/>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3" name="Straight Arrow Connector 112">
            <a:extLst>
              <a:ext uri="{FF2B5EF4-FFF2-40B4-BE49-F238E27FC236}">
                <a16:creationId xmlns:a16="http://schemas.microsoft.com/office/drawing/2014/main" id="{D383DD7E-D136-417B-AA32-840B95E007EC}"/>
              </a:ext>
            </a:extLst>
          </p:cNvPr>
          <p:cNvCxnSpPr>
            <a:cxnSpLocks/>
          </p:cNvCxnSpPr>
          <p:nvPr/>
        </p:nvCxnSpPr>
        <p:spPr bwMode="auto">
          <a:xfrm flipV="1">
            <a:off x="8839503" y="2363405"/>
            <a:ext cx="0" cy="851010"/>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5" name="Straight Arrow Connector 114">
            <a:extLst>
              <a:ext uri="{FF2B5EF4-FFF2-40B4-BE49-F238E27FC236}">
                <a16:creationId xmlns:a16="http://schemas.microsoft.com/office/drawing/2014/main" id="{398E98D8-DA5A-48E9-8CDC-E0742FFDDDDA}"/>
              </a:ext>
            </a:extLst>
          </p:cNvPr>
          <p:cNvCxnSpPr>
            <a:cxnSpLocks/>
          </p:cNvCxnSpPr>
          <p:nvPr/>
        </p:nvCxnSpPr>
        <p:spPr bwMode="auto">
          <a:xfrm flipV="1">
            <a:off x="9140711" y="2064282"/>
            <a:ext cx="0" cy="1150133"/>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6" name="Straight Arrow Connector 115">
            <a:extLst>
              <a:ext uri="{FF2B5EF4-FFF2-40B4-BE49-F238E27FC236}">
                <a16:creationId xmlns:a16="http://schemas.microsoft.com/office/drawing/2014/main" id="{AD874DC6-E34D-4155-8A23-4AFE104F7293}"/>
              </a:ext>
            </a:extLst>
          </p:cNvPr>
          <p:cNvCxnSpPr>
            <a:cxnSpLocks/>
          </p:cNvCxnSpPr>
          <p:nvPr/>
        </p:nvCxnSpPr>
        <p:spPr bwMode="auto">
          <a:xfrm flipV="1">
            <a:off x="9426861" y="1774947"/>
            <a:ext cx="0" cy="1430964"/>
          </a:xfrm>
          <a:prstGeom prst="straightConnector1">
            <a:avLst/>
          </a:prstGeom>
          <a:solidFill>
            <a:schemeClr val="accent1"/>
          </a:solidFill>
          <a:ln w="38100" cap="flat" cmpd="sng" algn="ctr">
            <a:solidFill>
              <a:srgbClr val="0070C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7" name="Rectangle 116">
            <a:extLst>
              <a:ext uri="{FF2B5EF4-FFF2-40B4-BE49-F238E27FC236}">
                <a16:creationId xmlns:a16="http://schemas.microsoft.com/office/drawing/2014/main" id="{2ACEECA7-0ADC-40E3-A3CE-6B69060FA043}"/>
              </a:ext>
            </a:extLst>
          </p:cNvPr>
          <p:cNvSpPr/>
          <p:nvPr/>
        </p:nvSpPr>
        <p:spPr bwMode="auto">
          <a:xfrm>
            <a:off x="7478022" y="4739870"/>
            <a:ext cx="3189978" cy="1593882"/>
          </a:xfrm>
          <a:prstGeom prst="rect">
            <a:avLst/>
          </a:prstGeom>
          <a:noFill/>
          <a:ln w="254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
        <p:nvSpPr>
          <p:cNvPr id="30" name="TextBox 29">
            <a:extLst>
              <a:ext uri="{FF2B5EF4-FFF2-40B4-BE49-F238E27FC236}">
                <a16:creationId xmlns:a16="http://schemas.microsoft.com/office/drawing/2014/main" id="{611C1DD4-2288-41BE-809D-D081B1A5F644}"/>
              </a:ext>
            </a:extLst>
          </p:cNvPr>
          <p:cNvSpPr txBox="1"/>
          <p:nvPr/>
        </p:nvSpPr>
        <p:spPr>
          <a:xfrm>
            <a:off x="4994054" y="4727786"/>
            <a:ext cx="1484759" cy="336695"/>
          </a:xfrm>
          <a:prstGeom prst="rect">
            <a:avLst/>
          </a:prstGeom>
          <a:noFill/>
        </p:spPr>
        <p:txBody>
          <a:bodyPr wrap="square" rtlCol="0">
            <a:spAutoFit/>
          </a:bodyPr>
          <a:lstStyle/>
          <a:p>
            <a:r>
              <a:rPr lang="en-US" sz="1588" dirty="0"/>
              <a:t>ISA 62443</a:t>
            </a:r>
          </a:p>
        </p:txBody>
      </p:sp>
      <p:sp>
        <p:nvSpPr>
          <p:cNvPr id="76" name="TextBox 75">
            <a:extLst>
              <a:ext uri="{FF2B5EF4-FFF2-40B4-BE49-F238E27FC236}">
                <a16:creationId xmlns:a16="http://schemas.microsoft.com/office/drawing/2014/main" id="{213BE32D-EFE0-4973-8295-4F414EBA3A06}"/>
              </a:ext>
            </a:extLst>
          </p:cNvPr>
          <p:cNvSpPr txBox="1"/>
          <p:nvPr/>
        </p:nvSpPr>
        <p:spPr>
          <a:xfrm>
            <a:off x="8410379" y="4739870"/>
            <a:ext cx="1484759" cy="336695"/>
          </a:xfrm>
          <a:prstGeom prst="rect">
            <a:avLst/>
          </a:prstGeom>
          <a:noFill/>
        </p:spPr>
        <p:txBody>
          <a:bodyPr wrap="square" rtlCol="0">
            <a:spAutoFit/>
          </a:bodyPr>
          <a:lstStyle/>
          <a:p>
            <a:r>
              <a:rPr lang="en-US" sz="1588" dirty="0"/>
              <a:t>ISO 27000</a:t>
            </a:r>
          </a:p>
        </p:txBody>
      </p:sp>
      <p:sp>
        <p:nvSpPr>
          <p:cNvPr id="40" name="Title 1">
            <a:extLst>
              <a:ext uri="{FF2B5EF4-FFF2-40B4-BE49-F238E27FC236}">
                <a16:creationId xmlns:a16="http://schemas.microsoft.com/office/drawing/2014/main" id="{058F565B-B8FC-4B30-9230-B41022C5DA7D}"/>
              </a:ext>
            </a:extLst>
          </p:cNvPr>
          <p:cNvSpPr txBox="1">
            <a:spLocks/>
          </p:cNvSpPr>
          <p:nvPr/>
        </p:nvSpPr>
        <p:spPr bwMode="black">
          <a:xfrm>
            <a:off x="2302406" y="140495"/>
            <a:ext cx="7234797" cy="772880"/>
          </a:xfrm>
          <a:prstGeom prst="rect">
            <a:avLst/>
          </a:prstGeom>
          <a:solidFill>
            <a:schemeClr val="accent3">
              <a:lumMod val="20000"/>
              <a:lumOff val="8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85" tIns="44943" rIns="89885" bIns="44943" numCol="1" anchor="t" anchorCtr="0" compatLnSpc="1">
            <a:prstTxWarp prst="textNoShape">
              <a:avLst/>
            </a:prstTxWarp>
            <a:normAutofit fontScale="90000"/>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2471" dirty="0"/>
              <a:t>ACS and IT Cybersecurity Programs</a:t>
            </a:r>
            <a:br>
              <a:rPr lang="en-US" sz="2471" dirty="0"/>
            </a:br>
            <a:r>
              <a:rPr lang="en-US" sz="2471" dirty="0"/>
              <a:t>Comprise the Corporate Cybersecurity Program</a:t>
            </a:r>
          </a:p>
        </p:txBody>
      </p:sp>
      <p:sp>
        <p:nvSpPr>
          <p:cNvPr id="43" name="TextBox 42">
            <a:extLst>
              <a:ext uri="{FF2B5EF4-FFF2-40B4-BE49-F238E27FC236}">
                <a16:creationId xmlns:a16="http://schemas.microsoft.com/office/drawing/2014/main" id="{2B49C41C-C61B-4BC5-8187-B63DF6E9D799}"/>
              </a:ext>
            </a:extLst>
          </p:cNvPr>
          <p:cNvSpPr txBox="1"/>
          <p:nvPr/>
        </p:nvSpPr>
        <p:spPr>
          <a:xfrm>
            <a:off x="5211099" y="2761721"/>
            <a:ext cx="3401403" cy="270122"/>
          </a:xfrm>
          <a:prstGeom prst="rect">
            <a:avLst/>
          </a:prstGeom>
          <a:solidFill>
            <a:srgbClr val="92D050"/>
          </a:solidFill>
          <a:ln w="15875">
            <a:noFill/>
          </a:ln>
        </p:spPr>
        <p:txBody>
          <a:bodyPr wrap="square" rtlCol="0">
            <a:noAutofit/>
          </a:bodyPr>
          <a:lstStyle/>
          <a:p>
            <a:pPr algn="ctr"/>
            <a:r>
              <a:rPr lang="en-US" sz="1412" dirty="0"/>
              <a:t>Corporate Cybersecurity Program</a:t>
            </a:r>
          </a:p>
          <a:p>
            <a:pPr algn="ctr"/>
            <a:endParaRPr lang="en-US" sz="1412" dirty="0"/>
          </a:p>
          <a:p>
            <a:pPr algn="ctr"/>
            <a:endParaRPr lang="en-US" sz="1412" dirty="0"/>
          </a:p>
          <a:p>
            <a:pPr algn="ctr"/>
            <a:endParaRPr lang="en-US" sz="1412" dirty="0"/>
          </a:p>
        </p:txBody>
      </p:sp>
      <p:cxnSp>
        <p:nvCxnSpPr>
          <p:cNvPr id="100" name="Straight Arrow Connector 99">
            <a:extLst>
              <a:ext uri="{FF2B5EF4-FFF2-40B4-BE49-F238E27FC236}">
                <a16:creationId xmlns:a16="http://schemas.microsoft.com/office/drawing/2014/main" id="{7DE311EF-8EF1-4A65-92BB-B3DB297F0F13}"/>
              </a:ext>
            </a:extLst>
          </p:cNvPr>
          <p:cNvCxnSpPr>
            <a:cxnSpLocks/>
          </p:cNvCxnSpPr>
          <p:nvPr/>
        </p:nvCxnSpPr>
        <p:spPr bwMode="auto">
          <a:xfrm flipV="1">
            <a:off x="6382374" y="1786388"/>
            <a:ext cx="0" cy="1419523"/>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 name="Straight Arrow Connector 98">
            <a:extLst>
              <a:ext uri="{FF2B5EF4-FFF2-40B4-BE49-F238E27FC236}">
                <a16:creationId xmlns:a16="http://schemas.microsoft.com/office/drawing/2014/main" id="{66C8F573-00DD-4BBA-8538-D0219CAB7226}"/>
              </a:ext>
            </a:extLst>
          </p:cNvPr>
          <p:cNvCxnSpPr>
            <a:cxnSpLocks/>
          </p:cNvCxnSpPr>
          <p:nvPr/>
        </p:nvCxnSpPr>
        <p:spPr bwMode="auto">
          <a:xfrm flipV="1">
            <a:off x="6767145" y="2033166"/>
            <a:ext cx="0" cy="1172745"/>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1" name="Straight Arrow Connector 100">
            <a:extLst>
              <a:ext uri="{FF2B5EF4-FFF2-40B4-BE49-F238E27FC236}">
                <a16:creationId xmlns:a16="http://schemas.microsoft.com/office/drawing/2014/main" id="{7EA091A9-D1A8-41C4-8632-D2A93A12F3E7}"/>
              </a:ext>
            </a:extLst>
          </p:cNvPr>
          <p:cNvCxnSpPr>
            <a:cxnSpLocks/>
          </p:cNvCxnSpPr>
          <p:nvPr/>
        </p:nvCxnSpPr>
        <p:spPr bwMode="auto">
          <a:xfrm flipV="1">
            <a:off x="7195854" y="2363405"/>
            <a:ext cx="0" cy="851010"/>
          </a:xfrm>
          <a:prstGeom prst="straightConnector1">
            <a:avLst/>
          </a:prstGeom>
          <a:solidFill>
            <a:schemeClr val="accent1"/>
          </a:solidFill>
          <a:ln w="38100" cap="flat" cmpd="sng" algn="ctr">
            <a:solidFill>
              <a:srgbClr val="FE9B03"/>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1"/>
    </p:custDataLst>
    <p:extLst>
      <p:ext uri="{BB962C8B-B14F-4D97-AF65-F5344CB8AC3E}">
        <p14:creationId xmlns:p14="http://schemas.microsoft.com/office/powerpoint/2010/main" val="4003365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78.716"/>
  <p:tag name="GENSWF_SLIDE_TITLE" val="Foundation Definitions - other"/>
  <p:tag name="ISPRING_SLIDE_INDENT_LEVEL" val="0"/>
  <p:tag name="TIMING" val="|9.339|2.321|1.016|4.969|0.862|6.764|1.032|10.811|0.531|13.94|0.546|5.374"/>
  <p:tag name="ISPRING_SLIDE_ID_2" val="{4F82D22C-F32A-48B6-BEAD-6D5EBB06801C}"/>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ISPRING_CUSTOM_TIMING_USED" val="1"/>
  <p:tag name="GENSWF_SLIDE_TITLE" val="Example Process Plant Physical Architecture"/>
  <p:tag name="ISPRING_SLIDE_INDENT_LEVEL" val="0"/>
  <p:tag name="GENSWF_ADVANCE_TIME" val="86.491"/>
  <p:tag name="TIMING" val="|10.803|8.063|24.871|10.519"/>
  <p:tag name="ISPRING_SLIDE_ID_2" val="{284A30BC-CEE0-4914-8822-D475742077B2}"/>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6401</TotalTime>
  <Words>2747</Words>
  <Application>Microsoft Office PowerPoint</Application>
  <PresentationFormat>Widescreen</PresentationFormat>
  <Paragraphs>435</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Aptos ExtraBold</vt:lpstr>
      <vt:lpstr>Arial</vt:lpstr>
      <vt:lpstr>Arial Black</vt:lpstr>
      <vt:lpstr>Calibri</vt:lpstr>
      <vt:lpstr>Montserrat</vt:lpstr>
      <vt:lpstr>Open Sans</vt:lpstr>
      <vt:lpstr>Times</vt:lpstr>
      <vt:lpstr>OMAC_Blue</vt:lpstr>
      <vt:lpstr>PowerPoint Presentation</vt:lpstr>
      <vt:lpstr>PowerPoint Presentation</vt:lpstr>
      <vt:lpstr>PowerPoint Presentation</vt:lpstr>
      <vt:lpstr>Enterprise Owner’s ACS Cybersecurity Program is Based on ISA/IEC 62443 Program Requirements</vt:lpstr>
      <vt:lpstr>ACS Cybersecurity Program has General, Project, and Operations Requirements</vt:lpstr>
      <vt:lpstr>How does ISA 62443 relate to ISO 27000?</vt:lpstr>
      <vt:lpstr>Example Enterprise Logical Architecture</vt:lpstr>
      <vt:lpstr>PowerPoint Presentation</vt:lpstr>
      <vt:lpstr>PowerPoint Presentation</vt:lpstr>
      <vt:lpstr>How are Other ACS or IT Standards Involved?</vt:lpstr>
      <vt:lpstr>Key “Take-away” Messages</vt:lpstr>
      <vt:lpstr>Key “Take-away” Messages</vt:lpstr>
      <vt:lpstr>More Reading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40</cp:revision>
  <cp:lastPrinted>2024-10-27T07:53:11Z</cp:lastPrinted>
  <dcterms:created xsi:type="dcterms:W3CDTF">2024-08-05T20:06:21Z</dcterms:created>
  <dcterms:modified xsi:type="dcterms:W3CDTF">2025-10-12T00:10:17Z</dcterms:modified>
</cp:coreProperties>
</file>