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21" r:id="rId2"/>
    <p:sldId id="430" r:id="rId3"/>
    <p:sldId id="431" r:id="rId4"/>
    <p:sldId id="424" r:id="rId5"/>
    <p:sldId id="423" r:id="rId6"/>
    <p:sldId id="429" r:id="rId7"/>
    <p:sldId id="316" r:id="rId8"/>
    <p:sldId id="284" r:id="rId9"/>
    <p:sldId id="388"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E3865-6DE7-4C90-83C7-24E9FECFEE3E}" v="749" dt="2025-06-22T03:21:43.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80202" autoAdjust="0"/>
  </p:normalViewPr>
  <p:slideViewPr>
    <p:cSldViewPr snapToGrid="0">
      <p:cViewPr varScale="1">
        <p:scale>
          <a:sx n="81" d="100"/>
          <a:sy n="81" d="100"/>
        </p:scale>
        <p:origin x="378" y="96"/>
      </p:cViewPr>
      <p:guideLst/>
    </p:cSldViewPr>
  </p:slideViewPr>
  <p:notesTextViewPr>
    <p:cViewPr>
      <p:scale>
        <a:sx n="1" d="1"/>
        <a:sy n="1" d="1"/>
      </p:scale>
      <p:origin x="0" y="0"/>
    </p:cViewPr>
  </p:notesTextViewPr>
  <p:notesViewPr>
    <p:cSldViewPr snapToGrid="0">
      <p:cViewPr varScale="1">
        <p:scale>
          <a:sx n="74" d="100"/>
          <a:sy n="74" d="100"/>
        </p:scale>
        <p:origin x="19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988A505-7228-4715-92D7-CBF23D4AFF12}" type="datetimeFigureOut">
              <a:rPr lang="en-US" smtClean="0"/>
              <a:t>4/24/2026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FDC63F9-AE46-4D1C-BB44-41C92F2D01CA}" type="slidenum">
              <a:rPr lang="en-US" smtClean="0"/>
              <a:t>‹#›</a:t>
            </a:fld>
            <a:endParaRPr lang="en-US"/>
          </a:p>
        </p:txBody>
      </p:sp>
    </p:spTree>
    <p:extLst>
      <p:ext uri="{BB962C8B-B14F-4D97-AF65-F5344CB8AC3E}">
        <p14:creationId xmlns:p14="http://schemas.microsoft.com/office/powerpoint/2010/main" val="107216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543683-61DF-4FE5-95DC-D73197FDC1FE}"/>
              </a:ext>
            </a:extLst>
          </p:cNvPr>
          <p:cNvSpPr>
            <a:spLocks noGrp="1" noRot="1" noChangeAspect="1" noChangeArrowheads="1" noTextEdit="1"/>
          </p:cNvSpPr>
          <p:nvPr>
            <p:ph type="sldImg"/>
          </p:nvPr>
        </p:nvSpPr>
        <p:spPr>
          <a:xfrm>
            <a:off x="803275" y="654050"/>
            <a:ext cx="5770563" cy="3246438"/>
          </a:xfrm>
          <a:ln/>
        </p:spPr>
      </p:sp>
      <p:sp>
        <p:nvSpPr>
          <p:cNvPr id="7171" name="Rectangle 3">
            <a:extLst>
              <a:ext uri="{FF2B5EF4-FFF2-40B4-BE49-F238E27FC236}">
                <a16:creationId xmlns:a16="http://schemas.microsoft.com/office/drawing/2014/main" id="{225B9A1F-4D05-40A9-B6E9-B014CBBA8FCB}"/>
              </a:ext>
            </a:extLst>
          </p:cNvPr>
          <p:cNvSpPr>
            <a:spLocks noGrp="1" noChangeArrowheads="1"/>
          </p:cNvSpPr>
          <p:nvPr>
            <p:ph type="body" idx="1"/>
          </p:nvPr>
        </p:nvSpPr>
        <p:spPr>
          <a:xfrm>
            <a:off x="756921" y="4152154"/>
            <a:ext cx="5862320" cy="4135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MLM </a:t>
            </a:r>
            <a:r>
              <a:rPr lang="en-US" sz="1300" dirty="0">
                <a:latin typeface="Arial" panose="020B0604020202020204" pitchFamily="34" charset="0"/>
                <a:cs typeface="Arial" panose="020B0604020202020204" pitchFamily="34" charset="0"/>
              </a:rPr>
              <a:t>describes the process of reconciling cybersecurity standards for use in a corporation and its facilities and projects.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a:buNone/>
              <a:defRPr/>
            </a:pPr>
            <a:r>
              <a:rPr lang="en-US" dirty="0">
                <a:latin typeface="Arial" panose="020B0604020202020204" pitchFamily="34" charset="0"/>
                <a:cs typeface="Arial" panose="020B0604020202020204" pitchFamily="34" charset="0"/>
              </a:rPr>
              <a:t>Click the NEXT button when you are ready to advance to the next slide.</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56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A5A70-BDC3-A5CA-C01F-E937CF827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29C5C2-5DCA-6B0F-490A-A9CDC95CF967}"/>
              </a:ext>
            </a:extLst>
          </p:cNvPr>
          <p:cNvSpPr>
            <a:spLocks noGrp="1" noRot="1" noChangeAspect="1"/>
          </p:cNvSpPr>
          <p:nvPr>
            <p:ph type="sldImg"/>
          </p:nvPr>
        </p:nvSpPr>
        <p:spPr>
          <a:xfrm>
            <a:off x="947738" y="698500"/>
            <a:ext cx="5419725" cy="3049588"/>
          </a:xfrm>
        </p:spPr>
      </p:sp>
      <p:sp>
        <p:nvSpPr>
          <p:cNvPr id="3" name="Notes Placeholder 2">
            <a:extLst>
              <a:ext uri="{FF2B5EF4-FFF2-40B4-BE49-F238E27FC236}">
                <a16:creationId xmlns:a16="http://schemas.microsoft.com/office/drawing/2014/main" id="{E1CF9D8D-45D1-7CA1-A515-1829063F3E95}"/>
              </a:ext>
            </a:extLst>
          </p:cNvPr>
          <p:cNvSpPr>
            <a:spLocks noGrp="1"/>
          </p:cNvSpPr>
          <p:nvPr>
            <p:ph type="body" idx="1"/>
          </p:nvPr>
        </p:nvSpPr>
        <p:spPr>
          <a:xfrm>
            <a:off x="412124" y="3962876"/>
            <a:ext cx="6171556" cy="4820516"/>
          </a:xfrm>
        </p:spPr>
        <p:txBody>
          <a:bodyPr/>
          <a:lstStyle/>
          <a:p>
            <a:pPr marL="457200" lvl="1" indent="0">
              <a:buFont typeface="Arial" panose="020B0604020202020204" pitchFamily="34" charset="0"/>
              <a:buNone/>
            </a:pPr>
            <a:endParaRPr lang="en-US" sz="1200" dirty="0"/>
          </a:p>
          <a:p>
            <a:pPr marL="457200" lvl="1" indent="0">
              <a:buFont typeface="Arial" panose="020B0604020202020204" pitchFamily="34" charset="0"/>
              <a:buNone/>
            </a:pPr>
            <a:r>
              <a:rPr lang="en-US" sz="1200" dirty="0"/>
              <a:t>There are many cybersecurity standards.</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sz="1200" dirty="0"/>
              <a:t>Some are intended for use in all Enterprises (e.g., IEC/ISA 62443 and ISO 27001)</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r>
              <a:rPr lang="en-US" sz="1200" dirty="0"/>
              <a:t>Some are industry-specific (e.g., IEC 63452 for railways) </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r>
              <a:rPr lang="en-US" sz="1200" dirty="0"/>
              <a:t>Some are specific to one nation (e.g., NIST 800, NAMUR, CISA)</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r>
              <a:rPr lang="en-US" sz="1200" dirty="0"/>
              <a:t>Others are intended for use in many countries (e.g., ISO, CRA, CIS)</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r>
              <a:rPr lang="en-US" sz="1200" dirty="0"/>
              <a:t>Some apply to only part of the Enterprise Architecture (e.g., ISA/IEC 62443 for Automation and Control Systems, or ISA 112 for SCADA systems)</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r>
              <a:rPr lang="en-US" sz="1200" dirty="0"/>
              <a:t>Virtually all of these cybersecurity standards have requirements that conflict with other standards</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r>
              <a:rPr lang="en-US" sz="1200" dirty="0"/>
              <a:t>It is therefore necessary for each enterprise to determine which standards it should apply. </a:t>
            </a:r>
          </a:p>
          <a:p>
            <a:pPr marL="457200" lvl="1" indent="0">
              <a:buFont typeface="Arial" panose="020B0604020202020204" pitchFamily="34" charset="0"/>
              <a:buNone/>
            </a:pPr>
            <a:endParaRPr lang="en-US" sz="1200" dirty="0"/>
          </a:p>
          <a:p>
            <a:pPr marL="457200" lvl="1" indent="0">
              <a:buFont typeface="Arial" panose="020B0604020202020204" pitchFamily="34" charset="0"/>
              <a:buNone/>
            </a:pPr>
            <a:r>
              <a:rPr lang="en-US" sz="1200" dirty="0"/>
              <a:t>This necessitates a corporate program to select and implement the cybersecurity policies, practices, and work processes for use in its facilities and projects. </a:t>
            </a:r>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14DF7456-63D2-E4E2-AFF0-A8BC7D2A36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238B-0027-441C-B6C6-5C79594C47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57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D57A-2CC4-9F7C-BC0D-DF683F025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40EA5-CFE8-B9F0-B45B-99B0EF9D16C7}"/>
              </a:ext>
            </a:extLst>
          </p:cNvPr>
          <p:cNvSpPr>
            <a:spLocks noGrp="1" noRot="1" noChangeAspect="1"/>
          </p:cNvSpPr>
          <p:nvPr>
            <p:ph type="sldImg"/>
          </p:nvPr>
        </p:nvSpPr>
        <p:spPr>
          <a:xfrm>
            <a:off x="898525" y="738188"/>
            <a:ext cx="5553075" cy="3124200"/>
          </a:xfrm>
        </p:spPr>
      </p:sp>
      <p:sp>
        <p:nvSpPr>
          <p:cNvPr id="3" name="Notes Placeholder 2">
            <a:extLst>
              <a:ext uri="{FF2B5EF4-FFF2-40B4-BE49-F238E27FC236}">
                <a16:creationId xmlns:a16="http://schemas.microsoft.com/office/drawing/2014/main" id="{D789BFC4-8C3B-E423-687C-CE8A3C33CC3C}"/>
              </a:ext>
            </a:extLst>
          </p:cNvPr>
          <p:cNvSpPr>
            <a:spLocks noGrp="1"/>
          </p:cNvSpPr>
          <p:nvPr>
            <p:ph type="body" idx="1"/>
          </p:nvPr>
        </p:nvSpPr>
        <p:spPr>
          <a:xfrm>
            <a:off x="898525" y="4138851"/>
            <a:ext cx="5553075" cy="3780473"/>
          </a:xfrm>
        </p:spPr>
        <p: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ISA 62443 defines “Principal Roles” including:</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Enterprise Owner/Operator,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Service Providers (like Engineering Contractors, System Integrators, or Maintenance Providers, and</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Device and System Suppliers and Vendors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Ancillary Principal Roles may also be involved, including insurers, regulators, and educators, but these will not be discussed here.</a:t>
            </a:r>
          </a:p>
          <a:p>
            <a:pPr marL="457200" lvl="1"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lvl="1" indent="0" algn="l" rtl="0" eaLnBrk="0" fontAlgn="base" hangingPunct="0">
              <a:spcBef>
                <a:spcPct val="30000"/>
              </a:spcBef>
              <a:spcAft>
                <a:spcPct val="0"/>
              </a:spcAft>
              <a:buSzPct val="100000"/>
              <a:buFont typeface="Arial" panose="020B0604020202020204" pitchFamily="34" charset="0"/>
              <a:buNone/>
            </a:pPr>
            <a:r>
              <a:rPr lang="en-US" sz="1100" kern="1200" dirty="0">
                <a:solidFill>
                  <a:schemeClr val="tx1"/>
                </a:solidFill>
                <a:latin typeface="Arial" panose="020B0604020202020204" pitchFamily="34" charset="0"/>
                <a:ea typeface="Open Sans" panose="020B0606030504020204" pitchFamily="34" charset="0"/>
                <a:cs typeface="Arial" panose="020B0604020202020204" pitchFamily="34" charset="0"/>
              </a:rPr>
              <a:t>Each Principal Role should establish its own Corporate IACS Cybersecurity Program that includes: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set of Approved Requirements (that have been established based on Risk and Costs).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set of Approved Deliverables that satisfy all Approved Requirements.</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0" lvl="1" indent="0" algn="l" defTabSz="914400" rtl="0" eaLnBrk="0" fontAlgn="base" latinLnBrk="0" hangingPunct="0">
              <a:spcBef>
                <a:spcPct val="30000"/>
              </a:spcBef>
              <a:spcAft>
                <a:spcPct val="0"/>
              </a:spcAft>
              <a:buSzPct val="100000"/>
              <a:buFont typeface="Arial" panose="020B0604020202020204" pitchFamily="34" charset="0"/>
              <a:buNone/>
            </a:pPr>
            <a:r>
              <a:rPr lang="en-US" sz="1100" kern="1200" dirty="0">
                <a:solidFill>
                  <a:schemeClr val="tx1"/>
                </a:solidFill>
                <a:latin typeface="Arial" panose="020B0604020202020204" pitchFamily="34" charset="0"/>
                <a:ea typeface="Open Sans" panose="020B0606030504020204" pitchFamily="34" charset="0"/>
                <a:cs typeface="Arial" panose="020B0604020202020204" pitchFamily="34" charset="0"/>
              </a:rPr>
              <a:t>These approved Deliverables are then assigned to Organization Chart Positions within the corporation responsible for executing the Work Processes associated with each Deliverable.</a:t>
            </a:r>
          </a:p>
          <a:p>
            <a:pPr marL="457200" lvl="1" indent="0">
              <a:buFont typeface="Arial" panose="020B0604020202020204" pitchFamily="34" charset="0"/>
              <a:buNone/>
            </a:pPr>
            <a:endParaRPr lang="en-US" sz="1200" dirty="0"/>
          </a:p>
        </p:txBody>
      </p:sp>
      <p:sp>
        <p:nvSpPr>
          <p:cNvPr id="4" name="Slide Number Placeholder 3">
            <a:extLst>
              <a:ext uri="{FF2B5EF4-FFF2-40B4-BE49-F238E27FC236}">
                <a16:creationId xmlns:a16="http://schemas.microsoft.com/office/drawing/2014/main" id="{EFB0A76B-4BC1-379E-43CF-760583C4F2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238B-0027-441C-B6C6-5C79594C47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071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827088"/>
            <a:ext cx="5499100" cy="3094037"/>
          </a:xfrm>
        </p:spPr>
      </p:sp>
      <p:sp>
        <p:nvSpPr>
          <p:cNvPr id="3" name="Notes Placeholder 2"/>
          <p:cNvSpPr>
            <a:spLocks noGrp="1"/>
          </p:cNvSpPr>
          <p:nvPr>
            <p:ph type="body" idx="1"/>
          </p:nvPr>
        </p:nvSpPr>
        <p:spPr>
          <a:xfrm>
            <a:off x="927100" y="4138851"/>
            <a:ext cx="5852160" cy="3780473"/>
          </a:xfrm>
        </p:spPr>
        <p: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Standards bodies such as ISA 62443, NIST 800, and ISO 27001 define cybersecurity “Requirements”. A link to a more extensive list of cybersecurity standards is provided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These are selected by the Principal Role (e.g., Owner/Operator) and then ”reconciled” to eliminate conflicts and produce a single set of Requirements to include in the Master Plan.</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ISA 62443 is intended to IACS across all enterprises.  It is therefore necessary to identify “Generic Requirements and Professional Roles” that apply to all enterprises, plus a secondary set of Requirements and Roles that are specific to individual industries.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238B-0027-441C-B6C6-5C79594C47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24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71513"/>
            <a:ext cx="5464175" cy="3074987"/>
          </a:xfrm>
        </p:spPr>
      </p:sp>
      <p:sp>
        <p:nvSpPr>
          <p:cNvPr id="3" name="Notes Placeholder 2"/>
          <p:cNvSpPr>
            <a:spLocks noGrp="1"/>
          </p:cNvSpPr>
          <p:nvPr>
            <p:ph type="body" idx="1"/>
          </p:nvPr>
        </p:nvSpPr>
        <p:spPr>
          <a:xfrm>
            <a:off x="925513" y="3964464"/>
            <a:ext cx="5464175" cy="3780473"/>
          </a:xfrm>
        </p:spPr>
        <p: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ISA 62443 defines “Principal Roles” including:</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facility Owner/Operator,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Service Providers (like Engineering Contractors, System Integrators, or Maintenance Providers, and</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Device and System Suppliers and Vendors</a:t>
            </a:r>
          </a:p>
          <a:p>
            <a:pPr marL="457200" lvl="1" indent="0">
              <a:buFont typeface="Arial" panose="020B0604020202020204" pitchFamily="34" charset="0"/>
              <a:buNone/>
            </a:pPr>
            <a:r>
              <a:rPr lang="en-US" sz="1100" dirty="0">
                <a:latin typeface="Arial" panose="020B0604020202020204" pitchFamily="34" charset="0"/>
                <a:cs typeface="Arial" panose="020B0604020202020204" pitchFamily="34" charset="0"/>
              </a:rPr>
              <a:t>Ancillary Roles may also be involved including insurers, regulators, but these will not be discussed here.</a:t>
            </a:r>
          </a:p>
          <a:p>
            <a:pPr marL="457200" lvl="1"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lvl="1" indent="0" algn="l" rtl="0" eaLnBrk="0" fontAlgn="base" hangingPunct="0">
              <a:spcBef>
                <a:spcPct val="30000"/>
              </a:spcBef>
              <a:spcAft>
                <a:spcPct val="0"/>
              </a:spcAft>
              <a:buSzPct val="100000"/>
              <a:buFont typeface="Arial" panose="020B0604020202020204" pitchFamily="34" charset="0"/>
              <a:buNone/>
            </a:pPr>
            <a:r>
              <a:rPr lang="en-US" sz="1100" kern="1200" dirty="0">
                <a:solidFill>
                  <a:schemeClr val="tx1"/>
                </a:solidFill>
                <a:latin typeface="Arial" panose="020B0604020202020204" pitchFamily="34" charset="0"/>
                <a:ea typeface="Open Sans" panose="020B0606030504020204" pitchFamily="34" charset="0"/>
                <a:cs typeface="Arial" panose="020B0604020202020204" pitchFamily="34" charset="0"/>
              </a:rPr>
              <a:t>Each of these Principal Roles should establish their own Corporate IACS Cybersecurity Program that includes: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set of Approved Requirements (that have been established based on Risk and Costs).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set of Approved Deliverables that satisfy all Approved Requirements.</a:t>
            </a:r>
          </a:p>
          <a:p>
            <a:pPr marL="457200" lvl="1" indent="0">
              <a:buFont typeface="Arial" panose="020B0604020202020204" pitchFamily="34" charset="0"/>
              <a:buNone/>
            </a:pPr>
            <a:r>
              <a:rPr lang="en-US" sz="1100" dirty="0">
                <a:latin typeface="Arial" panose="020B0604020202020204" pitchFamily="34" charset="0"/>
                <a:cs typeface="Arial" panose="020B0604020202020204" pitchFamily="34" charset="0"/>
              </a:rPr>
              <a:t>These Approved Deliverables are then assigned to Org Chart Positions in the Corporation that are responsible for accomplishing the Work Processes associated with each Deliverable.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238B-0027-441C-B6C6-5C79594C47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010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AC812-03E9-CE09-CF97-0B526997F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DD809-64C8-37AE-4090-7246127A1164}"/>
              </a:ext>
            </a:extLst>
          </p:cNvPr>
          <p:cNvSpPr>
            <a:spLocks noGrp="1" noRot="1" noChangeAspect="1"/>
          </p:cNvSpPr>
          <p:nvPr>
            <p:ph type="sldImg"/>
          </p:nvPr>
        </p:nvSpPr>
        <p:spPr>
          <a:xfrm>
            <a:off x="952500" y="711200"/>
            <a:ext cx="5410200" cy="3043238"/>
          </a:xfrm>
        </p:spPr>
      </p:sp>
      <p:sp>
        <p:nvSpPr>
          <p:cNvPr id="3" name="Notes Placeholder 2">
            <a:extLst>
              <a:ext uri="{FF2B5EF4-FFF2-40B4-BE49-F238E27FC236}">
                <a16:creationId xmlns:a16="http://schemas.microsoft.com/office/drawing/2014/main" id="{9496A697-4C6C-CCB3-C1C3-2A5CD9D82B5F}"/>
              </a:ext>
            </a:extLst>
          </p:cNvPr>
          <p:cNvSpPr>
            <a:spLocks noGrp="1"/>
          </p:cNvSpPr>
          <p:nvPr>
            <p:ph type="body" idx="1"/>
          </p:nvPr>
        </p:nvSpPr>
        <p:spPr>
          <a:xfrm>
            <a:off x="952500" y="3956526"/>
            <a:ext cx="5410200" cy="3780473"/>
          </a:xfrm>
        </p:spPr>
        <p:txBody>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Educational Institutions have the role of supplying industry with the necessary skilled personnel to address the roles described above.</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Both degree-granting Educational Bodies like Idaho State University, and vocational training organizations like ISA are preparing Course Curricula and Qualification Programs.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These courses are intended to provide the Skills that Corporations will need to address the Generic Professional Roles and Industry-specific Roles identified by cybersecurity standards organizations.  </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It should be noted, however, that educational institutions must imbue generic skills that are not specific to a given Principal Role and that apply across industries.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“skills development” program is underway to assess the skills required by corporations as part of their IACS cybersecurity programs.  For example, INL and Idaho State University are collaborating on development of the </a:t>
            </a:r>
            <a:r>
              <a:rPr lang="en-US" sz="1100" dirty="0" err="1">
                <a:latin typeface="Arial" panose="020B0604020202020204" pitchFamily="34" charset="0"/>
                <a:cs typeface="Arial" panose="020B0604020202020204" pitchFamily="34" charset="0"/>
              </a:rPr>
              <a:t>CyberChamp</a:t>
            </a:r>
            <a:r>
              <a:rPr lang="en-US" sz="1100" dirty="0">
                <a:latin typeface="Arial" panose="020B0604020202020204" pitchFamily="34" charset="0"/>
                <a:cs typeface="Arial" panose="020B0604020202020204" pitchFamily="34" charset="0"/>
              </a:rPr>
              <a:t> program to assist with providing the necessary skills requirement feedback to educational bodies.  ISA, by contrast obtains this feedback through dialog with companies sending employees to vocational courses provided by ISA Education group.</a:t>
            </a:r>
          </a:p>
        </p:txBody>
      </p:sp>
      <p:sp>
        <p:nvSpPr>
          <p:cNvPr id="4" name="Slide Number Placeholder 3">
            <a:extLst>
              <a:ext uri="{FF2B5EF4-FFF2-40B4-BE49-F238E27FC236}">
                <a16:creationId xmlns:a16="http://schemas.microsoft.com/office/drawing/2014/main" id="{3DA71DBE-2676-C606-F6E7-0C52BE6EE5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238B-0027-441C-B6C6-5C79594C47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02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681038"/>
            <a:ext cx="5473700" cy="3079750"/>
          </a:xfrm>
        </p:spPr>
      </p:sp>
      <p:sp>
        <p:nvSpPr>
          <p:cNvPr id="3" name="Notes Placeholder 2"/>
          <p:cNvSpPr>
            <a:spLocks noGrp="1"/>
          </p:cNvSpPr>
          <p:nvPr>
            <p:ph type="body" idx="1"/>
          </p:nvPr>
        </p:nvSpPr>
        <p:spPr>
          <a:xfrm>
            <a:off x="823913" y="3950176"/>
            <a:ext cx="5731433" cy="3780473"/>
          </a:xfrm>
        </p:spPr>
        <p: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The following are key messages in this MLM:</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Cybersecurity Requirements defined by ISA 62443 and other standards are selected for inclusion in the Corporate IACS Cybersecurity Program.</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Requirements in the IACS cybersecurity Program result in Deliverables that are produced by Org Chart Positions according to work processes developed by that Corporation</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Generic and Industry-specific roles are assigned to Org Chart Positions</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Skills and the associated courses required to accomplish Generic and Industry-specific roles are established by Education bodies with feedback from corporations including Owners, Service Providers and Vendors.</a:t>
            </a:r>
          </a:p>
        </p:txBody>
      </p:sp>
      <p:sp>
        <p:nvSpPr>
          <p:cNvPr id="4" name="Slide Number Placeholder 3"/>
          <p:cNvSpPr>
            <a:spLocks noGrp="1"/>
          </p:cNvSpPr>
          <p:nvPr>
            <p:ph type="sldNum" sz="quarter" idx="5"/>
          </p:nvPr>
        </p:nvSpPr>
        <p:spPr/>
        <p:txBody>
          <a:bodyPr lIns="94229" tIns="47114" rIns="94229" bIns="47114"/>
          <a:lstStyle/>
          <a:p>
            <a:pPr algn="r" defTabSz="942289" eaLnBrk="1" fontAlgn="auto" hangingPunct="1">
              <a:spcBef>
                <a:spcPts val="0"/>
              </a:spcBef>
              <a:spcAft>
                <a:spcPts val="0"/>
              </a:spcAft>
              <a:defRPr/>
            </a:pPr>
            <a:fld id="{938E238B-0027-441C-B6C6-5C79594C47B5}" type="slidenum">
              <a:rPr lang="en-US" sz="1200">
                <a:solidFill>
                  <a:schemeClr val="bg1"/>
                </a:solidFill>
                <a:latin typeface="Calibri"/>
              </a:rPr>
              <a:pPr algn="r" defTabSz="942289" eaLnBrk="1" fontAlgn="auto" hangingPunct="1">
                <a:spcBef>
                  <a:spcPts val="0"/>
                </a:spcBef>
                <a:spcAft>
                  <a:spcPts val="0"/>
                </a:spcAft>
                <a:defRPr/>
              </a:pPr>
              <a:t>7</a:t>
            </a:fld>
            <a:endParaRPr lang="en-US" sz="1200" dirty="0">
              <a:solidFill>
                <a:schemeClr val="bg1"/>
              </a:solidFill>
              <a:latin typeface="Calibri"/>
            </a:endParaRPr>
          </a:p>
        </p:txBody>
      </p:sp>
    </p:spTree>
    <p:extLst>
      <p:ext uri="{BB962C8B-B14F-4D97-AF65-F5344CB8AC3E}">
        <p14:creationId xmlns:p14="http://schemas.microsoft.com/office/powerpoint/2010/main" val="395023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90E978D-5459-4DBC-85E2-3737F6327F65}"/>
              </a:ext>
            </a:extLst>
          </p:cNvPr>
          <p:cNvSpPr>
            <a:spLocks noGrp="1" noRot="1" noChangeAspect="1" noChangeArrowheads="1" noTextEdit="1"/>
          </p:cNvSpPr>
          <p:nvPr>
            <p:ph type="sldImg"/>
          </p:nvPr>
        </p:nvSpPr>
        <p:spPr>
          <a:xfrm>
            <a:off x="877888" y="720725"/>
            <a:ext cx="5559425" cy="3127375"/>
          </a:xfrm>
          <a:ln/>
        </p:spPr>
      </p:sp>
      <p:sp>
        <p:nvSpPr>
          <p:cNvPr id="25603" name="Notes Placeholder 2">
            <a:extLst>
              <a:ext uri="{FF2B5EF4-FFF2-40B4-BE49-F238E27FC236}">
                <a16:creationId xmlns:a16="http://schemas.microsoft.com/office/drawing/2014/main" id="{8E3BCBAD-F5F7-4FEB-812C-220F56D13C7D}"/>
              </a:ext>
            </a:extLst>
          </p:cNvPr>
          <p:cNvSpPr>
            <a:spLocks noGrp="1" noChangeArrowheads="1"/>
          </p:cNvSpPr>
          <p:nvPr>
            <p:ph type="body" idx="1"/>
          </p:nvPr>
        </p:nvSpPr>
        <p:spPr>
          <a:xfrm>
            <a:off x="877888" y="4015270"/>
            <a:ext cx="5852160" cy="378047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endParaRPr lang="en-US" sz="1100" dirty="0">
              <a:cs typeface="Arial" panose="020B0604020202020204" pitchFamily="34" charset="0"/>
            </a:endParaRPr>
          </a:p>
          <a:p>
            <a:pPr>
              <a:spcBef>
                <a:spcPts val="0"/>
              </a:spcBef>
              <a:spcAft>
                <a:spcPts val="0"/>
              </a:spcAft>
              <a:buNone/>
            </a:pPr>
            <a:r>
              <a:rPr lang="en-US" sz="1100" dirty="0">
                <a:ea typeface="Calibri" panose="020F0502020204030204" pitchFamily="34" charset="0"/>
                <a:cs typeface="Arial" panose="020B0604020202020204" pitchFamily="34" charset="0"/>
              </a:rPr>
              <a:t>The following MLMs provide more information on important concepts:</a:t>
            </a:r>
          </a:p>
          <a:p>
            <a:pPr>
              <a:spcBef>
                <a:spcPts val="0"/>
              </a:spcBef>
              <a:spcAft>
                <a:spcPts val="0"/>
              </a:spcAft>
              <a:buNone/>
            </a:pPr>
            <a:endParaRPr lang="en-US" sz="1100" dirty="0">
              <a:ea typeface="Calibri" panose="020F0502020204030204" pitchFamily="34" charset="0"/>
              <a:cs typeface="Arial" panose="020B0604020202020204" pitchFamily="34" charset="0"/>
            </a:endParaRPr>
          </a:p>
          <a:p>
            <a:pPr>
              <a:spcBef>
                <a:spcPts val="0"/>
              </a:spcBef>
              <a:spcAft>
                <a:spcPts val="0"/>
              </a:spcAft>
              <a:buNone/>
            </a:pPr>
            <a:r>
              <a:rPr lang="en-US" sz="1100" dirty="0">
                <a:ea typeface="Calibri" panose="020F0502020204030204" pitchFamily="34" charset="0"/>
                <a:cs typeface="Arial" panose="020B0604020202020204" pitchFamily="34" charset="0"/>
              </a:rPr>
              <a:t>MLM-001-A   Principal Roles in IACS Cybersecurity </a:t>
            </a:r>
          </a:p>
          <a:p>
            <a:pPr>
              <a:spcBef>
                <a:spcPts val="0"/>
              </a:spcBef>
              <a:spcAft>
                <a:spcPts val="0"/>
              </a:spcAft>
              <a:buNone/>
            </a:pPr>
            <a:r>
              <a:rPr lang="en-US" sz="1100" dirty="0">
                <a:ea typeface="Calibri" panose="020F0502020204030204" pitchFamily="34" charset="0"/>
                <a:cs typeface="Arial" panose="020B0604020202020204" pitchFamily="34" charset="0"/>
              </a:rPr>
              <a:t>MLM-001-B   Professional Roles in IACS Cybersecurity</a:t>
            </a:r>
          </a:p>
          <a:p>
            <a:pPr>
              <a:spcBef>
                <a:spcPts val="0"/>
              </a:spcBef>
              <a:spcAft>
                <a:spcPts val="0"/>
              </a:spcAft>
              <a:buNone/>
            </a:pPr>
            <a:r>
              <a:rPr lang="en-US" sz="1100" dirty="0">
                <a:ea typeface="Calibri" panose="020F0502020204030204" pitchFamily="34" charset="0"/>
                <a:cs typeface="Arial" panose="020B0604020202020204" pitchFamily="34" charset="0"/>
              </a:rPr>
              <a:t>MLM-004-A  Industry Classification for IACS Cybersecurity</a:t>
            </a:r>
          </a:p>
          <a:p>
            <a:pPr>
              <a:spcBef>
                <a:spcPts val="0"/>
              </a:spcBef>
              <a:spcAft>
                <a:spcPts val="0"/>
              </a:spcAft>
              <a:buNone/>
            </a:pPr>
            <a:r>
              <a:rPr lang="en-US" sz="1100" dirty="0">
                <a:ea typeface="Calibri" panose="020F0502020204030204" pitchFamily="34" charset="0"/>
                <a:cs typeface="Arial" panose="020B0604020202020204" pitchFamily="34" charset="0"/>
              </a:rPr>
              <a:t>MLM-013-A   What is an IACS Cybersecurity Program?</a:t>
            </a:r>
            <a:br>
              <a:rPr lang="en-US" sz="1100" dirty="0">
                <a:ea typeface="Calibri" panose="020F0502020204030204" pitchFamily="34" charset="0"/>
                <a:cs typeface="Arial" panose="020B0604020202020204" pitchFamily="34" charset="0"/>
              </a:rPr>
            </a:br>
            <a:endParaRPr lang="en-US" sz="1100" dirty="0">
              <a:ea typeface="Calibri" panose="020F0502020204030204" pitchFamily="34" charset="0"/>
              <a:cs typeface="Arial" panose="020B0604020202020204" pitchFamily="34" charset="0"/>
            </a:endParaRPr>
          </a:p>
          <a:p>
            <a:pPr>
              <a:spcBef>
                <a:spcPts val="0"/>
              </a:spcBef>
              <a:spcAft>
                <a:spcPts val="0"/>
              </a:spcAft>
              <a:buNone/>
            </a:pPr>
            <a:r>
              <a:rPr lang="en-US" sz="1100" dirty="0">
                <a:ea typeface="Calibri" panose="020F0502020204030204" pitchFamily="34" charset="0"/>
                <a:cs typeface="Arial" panose="020B0604020202020204" pitchFamily="34" charset="0"/>
              </a:rPr>
              <a:t>Please click here to provide us feedback on this learning module.</a:t>
            </a:r>
          </a:p>
          <a:p>
            <a:pPr algn="ctr">
              <a:buNone/>
            </a:pPr>
            <a:endParaRPr lang="en-US" baseline="0" dirty="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04850"/>
            <a:ext cx="5759450" cy="3240088"/>
          </a:xfrm>
        </p:spPr>
      </p:sp>
      <p:sp>
        <p:nvSpPr>
          <p:cNvPr id="3" name="Notes Placeholder 2"/>
          <p:cNvSpPr>
            <a:spLocks noGrp="1"/>
          </p:cNvSpPr>
          <p:nvPr>
            <p:ph type="body" idx="1"/>
          </p:nvPr>
        </p:nvSpPr>
        <p:spPr>
          <a:xfrm>
            <a:off x="731520" y="4105874"/>
            <a:ext cx="5852160" cy="4168975"/>
          </a:xfrm>
        </p:spPr>
        <p:txBody>
          <a:bodyPr/>
          <a:lstStyle/>
          <a:p>
            <a:pPr>
              <a:spcAft>
                <a:spcPts val="1121"/>
              </a:spcAft>
            </a:pPr>
            <a:r>
              <a:rPr lang="en-AU" sz="1300" dirty="0">
                <a:solidFill>
                  <a:srgbClr val="000000"/>
                </a:solidFill>
                <a:latin typeface="Arial" panose="020B0604020202020204" pitchFamily="34" charset="0"/>
                <a:ea typeface="Arial" panose="020B0604020202020204" pitchFamily="34" charset="0"/>
                <a:cs typeface="Arial" panose="020B0604020202020204" pitchFamily="34" charset="0"/>
              </a:rPr>
              <a:t>Gary has m</a:t>
            </a: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ore than 40 years of experience with enterprise integration and optimization projects, including PERA master planning and project management. </a:t>
            </a:r>
            <a:endParaRPr lang="en-US" dirty="0">
              <a:latin typeface="Arial" panose="020B0604020202020204" pitchFamily="34" charset="0"/>
              <a:ea typeface="Arial" panose="020B0604020202020204" pitchFamily="34" charset="0"/>
              <a:cs typeface="Arial" panose="020B0604020202020204" pitchFamily="34" charset="0"/>
            </a:endParaRPr>
          </a:p>
          <a:p>
            <a:pPr>
              <a:spcAft>
                <a:spcPts val="1121"/>
              </a:spcAft>
            </a:pP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As one of the initial authors of the PERA Handbook of Master Planning, he has used PERA Enterprise Architecture and Master Planning methodologies throughout his career including control and information systems for oil production, pipelines, refining and marine loading, petrochemicals, coal, gas, and oil-fired power plants, polyethylene, ammonia, explosives, paint, pulp and paper, food and beverage</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and pharmaceuticals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LNG facilities included world-scale Arctic, European, and US Gulf coast complexes.</a:t>
            </a:r>
            <a:endParaRPr lang="en-U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spcAft>
                <a:spcPts val="1121"/>
              </a:spcAft>
            </a:pP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infrastructure facilities included Fire, Police, and Emergency Response systems for major US cities, as well as emissions reporting and trading systems for more than 100 US Power Plants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sz="13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76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3879273" y="3115236"/>
            <a:ext cx="7048501" cy="1371320"/>
          </a:xfrm>
        </p:spPr>
        <p:txBody>
          <a:bodyPr/>
          <a:lstStyle>
            <a:lvl1pPr>
              <a:defRPr sz="3177">
                <a:solidFill>
                  <a:schemeClr val="tx1"/>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mn-lt"/>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62391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8246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2" y="251460"/>
            <a:ext cx="10228057" cy="908350"/>
          </a:xfrm>
        </p:spPr>
        <p:txBody>
          <a:body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908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958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7898202"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05757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hyperlink" Target="https://creativecommons.org/share-your-work/cclicenses/" TargetMode="Externa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mn-lt"/>
              </a:rPr>
              <a:pPr>
                <a:spcBef>
                  <a:spcPct val="50000"/>
                </a:spcBef>
                <a:defRPr/>
              </a:pPr>
              <a:t>‹#›</a:t>
            </a:fld>
            <a:endParaRPr lang="en-US" altLang="en-US" sz="1412" dirty="0">
              <a:latin typeface="+mn-lt"/>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CC BY SA image">
            <a:hlinkClick r:id="rId11"/>
            <a:extLst>
              <a:ext uri="{FF2B5EF4-FFF2-40B4-BE49-F238E27FC236}">
                <a16:creationId xmlns:a16="http://schemas.microsoft.com/office/drawing/2014/main" id="{9AA145BA-F87D-D462-EEB8-8BE22415435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05433" y="6252259"/>
            <a:ext cx="1570518" cy="400136"/>
          </a:xfrm>
          <a:prstGeom prst="rect">
            <a:avLst/>
          </a:prstGeom>
          <a:noFill/>
          <a:ln>
            <a:noFill/>
          </a:ln>
        </p:spPr>
      </p:pic>
    </p:spTree>
    <p:custDataLst>
      <p:tags r:id="rId7"/>
    </p:custDataLst>
    <p:extLst>
      <p:ext uri="{BB962C8B-B14F-4D97-AF65-F5344CB8AC3E}">
        <p14:creationId xmlns:p14="http://schemas.microsoft.com/office/powerpoint/2010/main" val="359175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899320" rtl="0" eaLnBrk="0" fontAlgn="base" hangingPunct="0">
        <a:spcBef>
          <a:spcPct val="0"/>
        </a:spcBef>
        <a:spcAft>
          <a:spcPct val="0"/>
        </a:spcAft>
        <a:defRPr sz="2471" b="1" kern="1200">
          <a:solidFill>
            <a:srgbClr val="072B5F"/>
          </a:solidFill>
          <a:latin typeface="+mj-lt"/>
          <a:ea typeface="+mj-ea"/>
          <a:cs typeface="+mj-cs"/>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pera.net/Cyber/Cyber_stds_list.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8" Type="http://schemas.openxmlformats.org/officeDocument/2006/relationships/hyperlink" Target="mailto:%20gary.rathwell@pera.net" TargetMode="External"/><Relationship Id="rId3" Type="http://schemas.openxmlformats.org/officeDocument/2006/relationships/notesSlide" Target="../notesSlides/notesSlide8.xml"/><Relationship Id="rId7" Type="http://schemas.openxmlformats.org/officeDocument/2006/relationships/hyperlink" Target="https://www.pera.net/MLMs/MLM-013-A.pdf"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www.pera.net/MLMs/MLM-004-A.pdf" TargetMode="External"/><Relationship Id="rId5" Type="http://schemas.openxmlformats.org/officeDocument/2006/relationships/hyperlink" Target="https://www.pera.net/MLMs/MLM-001-B.pdf" TargetMode="External"/><Relationship Id="rId4" Type="http://schemas.openxmlformats.org/officeDocument/2006/relationships/hyperlink" Target="https://www.pera.net/MLMs/MLM-001-A.pdf" TargetMode="External"/><Relationship Id="rId9" Type="http://schemas.openxmlformats.org/officeDocument/2006/relationships/hyperlink" Target="https://creativecommons.org/licenses/by-sa/4.0/"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CDD43D-D8F5-46AA-B4D0-2380709D2083}"/>
              </a:ext>
            </a:extLst>
          </p:cNvPr>
          <p:cNvSpPr txBox="1"/>
          <p:nvPr/>
        </p:nvSpPr>
        <p:spPr>
          <a:xfrm>
            <a:off x="884190" y="935417"/>
            <a:ext cx="5211810" cy="861774"/>
          </a:xfrm>
          <a:prstGeom prst="rect">
            <a:avLst/>
          </a:prstGeom>
          <a:noFill/>
        </p:spPr>
        <p:txBody>
          <a:bodyPr wrap="square" lIns="0" tIns="0" rIns="0" bIns="0" rtlCol="0">
            <a:spAutoFit/>
          </a:bodyPr>
          <a:lstStyle/>
          <a:p>
            <a:pPr algn="ctr"/>
            <a:r>
              <a:rPr lang="en-US" sz="2800" dirty="0">
                <a:solidFill>
                  <a:srgbClr val="003E6B"/>
                </a:solidFill>
                <a:latin typeface="Arial Black" panose="020B0A04020102020204" pitchFamily="34" charset="0"/>
              </a:rPr>
              <a:t>Reconciling Cybersecurity Standards</a:t>
            </a:r>
          </a:p>
        </p:txBody>
      </p:sp>
      <p:sp>
        <p:nvSpPr>
          <p:cNvPr id="17" name="TextBox 16">
            <a:extLst>
              <a:ext uri="{FF2B5EF4-FFF2-40B4-BE49-F238E27FC236}">
                <a16:creationId xmlns:a16="http://schemas.microsoft.com/office/drawing/2014/main" id="{5DE5965B-8ACE-4192-B5D2-A3B7BCE516D2}"/>
              </a:ext>
            </a:extLst>
          </p:cNvPr>
          <p:cNvSpPr txBox="1"/>
          <p:nvPr/>
        </p:nvSpPr>
        <p:spPr>
          <a:xfrm>
            <a:off x="1617625" y="2837066"/>
            <a:ext cx="3744940" cy="2098267"/>
          </a:xfrm>
          <a:prstGeom prst="rect">
            <a:avLst/>
          </a:prstGeom>
          <a:noFill/>
        </p:spPr>
        <p:txBody>
          <a:bodyPr wrap="square" lIns="0" tIns="0" rIns="0" bIns="0" rtlCol="0">
            <a:spAutoFit/>
          </a:bodyPr>
          <a:lstStyle/>
          <a:p>
            <a:pPr algn="ctr"/>
            <a:r>
              <a:rPr lang="en-US" sz="28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rPr>
              <a:t>MLM-013-D</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Industry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Principal Role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Professional Role	–  All</a:t>
            </a:r>
          </a:p>
          <a:p>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Enterprise Phase 	–  All</a:t>
            </a:r>
          </a:p>
          <a:p>
            <a:endParaRPr lang="en-US" sz="1235" dirty="0">
              <a:solidFill>
                <a:schemeClr val="tx2"/>
              </a:solidFill>
            </a:endParaRPr>
          </a:p>
        </p:txBody>
      </p:sp>
      <p:pic>
        <p:nvPicPr>
          <p:cNvPr id="18" name="Picture 17" descr="Icon&#10;&#10;Description automatically generated">
            <a:extLst>
              <a:ext uri="{FF2B5EF4-FFF2-40B4-BE49-F238E27FC236}">
                <a16:creationId xmlns:a16="http://schemas.microsoft.com/office/drawing/2014/main" id="{5F21DABD-379B-468D-B8DE-DF4271049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28" y="5617844"/>
            <a:ext cx="686911" cy="627380"/>
          </a:xfrm>
          <a:prstGeom prst="rect">
            <a:avLst/>
          </a:prstGeom>
        </p:spPr>
      </p:pic>
      <p:sp>
        <p:nvSpPr>
          <p:cNvPr id="19" name="TextBox 18">
            <a:extLst>
              <a:ext uri="{FF2B5EF4-FFF2-40B4-BE49-F238E27FC236}">
                <a16:creationId xmlns:a16="http://schemas.microsoft.com/office/drawing/2014/main" id="{5E00BCE0-3B0B-45E1-9C9B-495C65EBD17E}"/>
              </a:ext>
            </a:extLst>
          </p:cNvPr>
          <p:cNvSpPr txBox="1"/>
          <p:nvPr/>
        </p:nvSpPr>
        <p:spPr>
          <a:xfrm>
            <a:off x="1864180" y="5631820"/>
            <a:ext cx="2759528" cy="553998"/>
          </a:xfrm>
          <a:prstGeom prst="rect">
            <a:avLst/>
          </a:prstGeom>
          <a:noFill/>
        </p:spPr>
        <p:txBody>
          <a:bodyPr wrap="square" lIns="0" tIns="0" rIns="0" bIns="0" rtlCol="0">
            <a:spAutoFit/>
          </a:bodyPr>
          <a:lstStyle/>
          <a:p>
            <a:r>
              <a:rPr lang="en-US" dirty="0">
                <a:latin typeface="Arial" panose="020B0604020202020204" pitchFamily="34" charset="0"/>
                <a:cs typeface="Arial" panose="020B0604020202020204" pitchFamily="34" charset="0"/>
              </a:rPr>
              <a:t>Turn on your audio and click start to begin video</a:t>
            </a:r>
          </a:p>
        </p:txBody>
      </p:sp>
      <p:pic>
        <p:nvPicPr>
          <p:cNvPr id="20" name="Picture 19">
            <a:extLst>
              <a:ext uri="{FF2B5EF4-FFF2-40B4-BE49-F238E27FC236}">
                <a16:creationId xmlns:a16="http://schemas.microsoft.com/office/drawing/2014/main" id="{F9324F00-E31A-446C-9531-DF1E5BED4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0163" y="5706886"/>
            <a:ext cx="936031" cy="449295"/>
          </a:xfrm>
          <a:prstGeom prst="rect">
            <a:avLst/>
          </a:prstGeom>
        </p:spPr>
      </p:pic>
      <p:pic>
        <p:nvPicPr>
          <p:cNvPr id="5" name="Picture 4">
            <a:extLst>
              <a:ext uri="{FF2B5EF4-FFF2-40B4-BE49-F238E27FC236}">
                <a16:creationId xmlns:a16="http://schemas.microsoft.com/office/drawing/2014/main" id="{D65CD833-DD47-E7A7-E3C2-34BF03C22826}"/>
              </a:ext>
            </a:extLst>
          </p:cNvPr>
          <p:cNvPicPr>
            <a:picLocks noChangeAspect="1"/>
          </p:cNvPicPr>
          <p:nvPr/>
        </p:nvPicPr>
        <p:blipFill>
          <a:blip r:embed="rId6"/>
          <a:stretch>
            <a:fillRect/>
          </a:stretch>
        </p:blipFill>
        <p:spPr>
          <a:xfrm>
            <a:off x="6517638" y="1606691"/>
            <a:ext cx="4358990" cy="4358990"/>
          </a:xfrm>
          <a:prstGeom prst="rect">
            <a:avLst/>
          </a:prstGeom>
        </p:spPr>
      </p:pic>
    </p:spTree>
    <p:custDataLst>
      <p:tags r:id="rId1"/>
    </p:custDataLst>
    <p:extLst>
      <p:ext uri="{BB962C8B-B14F-4D97-AF65-F5344CB8AC3E}">
        <p14:creationId xmlns:p14="http://schemas.microsoft.com/office/powerpoint/2010/main" val="345120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DE84-23D1-07AA-7414-0D6651E0C01E}"/>
            </a:ext>
          </a:extLst>
        </p:cNvPr>
        <p:cNvGrpSpPr/>
        <p:nvPr/>
      </p:nvGrpSpPr>
      <p:grpSpPr>
        <a:xfrm>
          <a:off x="0" y="0"/>
          <a:ext cx="0" cy="0"/>
          <a:chOff x="0" y="0"/>
          <a:chExt cx="0" cy="0"/>
        </a:xfrm>
      </p:grpSpPr>
      <p:sp>
        <p:nvSpPr>
          <p:cNvPr id="77" name="Rectangle 73">
            <a:extLst>
              <a:ext uri="{FF2B5EF4-FFF2-40B4-BE49-F238E27FC236}">
                <a16:creationId xmlns:a16="http://schemas.microsoft.com/office/drawing/2014/main" id="{3BAE574F-CCDD-2E08-3E45-3E326DBFA48A}"/>
              </a:ext>
            </a:extLst>
          </p:cNvPr>
          <p:cNvSpPr>
            <a:spLocks noChangeArrowheads="1"/>
          </p:cNvSpPr>
          <p:nvPr/>
        </p:nvSpPr>
        <p:spPr bwMode="auto">
          <a:xfrm>
            <a:off x="952500" y="414007"/>
            <a:ext cx="9309100" cy="3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2471" b="1" dirty="0">
                <a:solidFill>
                  <a:schemeClr val="accent2">
                    <a:lumMod val="75000"/>
                  </a:schemeClr>
                </a:solidFill>
              </a:rPr>
              <a:t>There are Many Cybersecurity Standards</a:t>
            </a:r>
          </a:p>
        </p:txBody>
      </p:sp>
      <p:sp>
        <p:nvSpPr>
          <p:cNvPr id="3" name="TextBox 2">
            <a:extLst>
              <a:ext uri="{FF2B5EF4-FFF2-40B4-BE49-F238E27FC236}">
                <a16:creationId xmlns:a16="http://schemas.microsoft.com/office/drawing/2014/main" id="{AB0C4B5A-127F-A477-1021-65A0E5EA9B97}"/>
              </a:ext>
            </a:extLst>
          </p:cNvPr>
          <p:cNvSpPr txBox="1"/>
          <p:nvPr/>
        </p:nvSpPr>
        <p:spPr>
          <a:xfrm>
            <a:off x="571500" y="1465366"/>
            <a:ext cx="10822674" cy="4244752"/>
          </a:xfrm>
          <a:prstGeom prst="rect">
            <a:avLst/>
          </a:prstGeom>
          <a:noFill/>
        </p:spPr>
        <p:txBody>
          <a:bodyPr wrap="square">
            <a:spAutoFit/>
          </a:bodyPr>
          <a:lstStyle/>
          <a:p>
            <a:pPr marL="322747" indent="-302575">
              <a:spcBef>
                <a:spcPts val="529"/>
              </a:spcBef>
              <a:spcAft>
                <a:spcPts val="1059"/>
              </a:spcAft>
              <a:buFont typeface="Arial" panose="020B0604020202020204" pitchFamily="34" charset="0"/>
              <a:buChar char="•"/>
            </a:pPr>
            <a:r>
              <a:rPr lang="en-US" sz="1765" dirty="0"/>
              <a:t>Some are intended for use in all Enterprises (e.g., IEC/ISA 62443 and ISO 27001)</a:t>
            </a:r>
          </a:p>
          <a:p>
            <a:pPr marL="322747" indent="-302575">
              <a:spcBef>
                <a:spcPts val="529"/>
              </a:spcBef>
              <a:spcAft>
                <a:spcPts val="1059"/>
              </a:spcAft>
              <a:buFont typeface="Arial" panose="020B0604020202020204" pitchFamily="34" charset="0"/>
              <a:buChar char="•"/>
            </a:pPr>
            <a:r>
              <a:rPr lang="en-US" sz="1765" dirty="0"/>
              <a:t>Some are industry-specific (e.g., IEC 63452 for railways) </a:t>
            </a:r>
          </a:p>
          <a:p>
            <a:pPr marL="322747" indent="-302575">
              <a:spcBef>
                <a:spcPts val="529"/>
              </a:spcBef>
              <a:spcAft>
                <a:spcPts val="1059"/>
              </a:spcAft>
              <a:buFont typeface="Arial" panose="020B0604020202020204" pitchFamily="34" charset="0"/>
              <a:buChar char="•"/>
            </a:pPr>
            <a:r>
              <a:rPr lang="en-US" sz="1765" dirty="0"/>
              <a:t>Some are specific to one nation (e.g., NIST 800, NAMUR, CISA)</a:t>
            </a:r>
          </a:p>
          <a:p>
            <a:pPr marL="322747" indent="-302575">
              <a:spcBef>
                <a:spcPts val="529"/>
              </a:spcBef>
              <a:spcAft>
                <a:spcPts val="1059"/>
              </a:spcAft>
              <a:buFont typeface="Arial" panose="020B0604020202020204" pitchFamily="34" charset="0"/>
              <a:buChar char="•"/>
            </a:pPr>
            <a:r>
              <a:rPr lang="en-US" sz="1765" dirty="0"/>
              <a:t>Others are intended for use in many countries (e.g., ISO, CRA, CIS)</a:t>
            </a:r>
          </a:p>
          <a:p>
            <a:pPr marL="322747" indent="-302575">
              <a:spcBef>
                <a:spcPts val="529"/>
              </a:spcBef>
              <a:spcAft>
                <a:spcPts val="1059"/>
              </a:spcAft>
              <a:buFont typeface="Arial" panose="020B0604020202020204" pitchFamily="34" charset="0"/>
              <a:buChar char="•"/>
            </a:pPr>
            <a:r>
              <a:rPr lang="en-US" sz="1765" dirty="0"/>
              <a:t>Some apply to only part of the Enterprise Architecture (e.g., ISA/IEC 62443 for Automation and Control Systems, or ISA 112 for SCADA systems)</a:t>
            </a:r>
          </a:p>
          <a:p>
            <a:pPr marL="322747" indent="-302575">
              <a:spcBef>
                <a:spcPts val="529"/>
              </a:spcBef>
              <a:spcAft>
                <a:spcPts val="1059"/>
              </a:spcAft>
              <a:buFont typeface="Arial" panose="020B0604020202020204" pitchFamily="34" charset="0"/>
              <a:buChar char="•"/>
            </a:pPr>
            <a:r>
              <a:rPr lang="en-US" sz="1765" dirty="0"/>
              <a:t>Virtually all of these cybersecurity standards have requirements that conflict with other standards</a:t>
            </a:r>
          </a:p>
          <a:p>
            <a:pPr marL="322747" indent="-302575">
              <a:spcBef>
                <a:spcPts val="529"/>
              </a:spcBef>
              <a:spcAft>
                <a:spcPts val="1059"/>
              </a:spcAft>
              <a:buFont typeface="Arial" panose="020B0604020202020204" pitchFamily="34" charset="0"/>
              <a:buChar char="•"/>
            </a:pPr>
            <a:r>
              <a:rPr lang="en-US" sz="1765" dirty="0"/>
              <a:t>It is therefore necessary for each enterprise to determine which standards it should apply. </a:t>
            </a:r>
          </a:p>
          <a:p>
            <a:pPr marL="322747" indent="-302575">
              <a:spcBef>
                <a:spcPts val="529"/>
              </a:spcBef>
              <a:spcAft>
                <a:spcPts val="1059"/>
              </a:spcAft>
              <a:buFont typeface="Arial" panose="020B0604020202020204" pitchFamily="34" charset="0"/>
              <a:buChar char="•"/>
            </a:pPr>
            <a:r>
              <a:rPr lang="en-US" sz="1765" dirty="0"/>
              <a:t>This necessitates a corporate program to select and implement the cybersecurity policies, practices, and work processes for use in its facilities and projects. </a:t>
            </a:r>
          </a:p>
        </p:txBody>
      </p:sp>
      <p:sp>
        <p:nvSpPr>
          <p:cNvPr id="21" name="TextBox 20">
            <a:extLst>
              <a:ext uri="{FF2B5EF4-FFF2-40B4-BE49-F238E27FC236}">
                <a16:creationId xmlns:a16="http://schemas.microsoft.com/office/drawing/2014/main" id="{B47CFFCB-37E2-50CE-C290-D3F295E41EE1}"/>
              </a:ext>
            </a:extLst>
          </p:cNvPr>
          <p:cNvSpPr txBox="1"/>
          <p:nvPr/>
        </p:nvSpPr>
        <p:spPr>
          <a:xfrm>
            <a:off x="1962150" y="5748218"/>
            <a:ext cx="8267700" cy="369332"/>
          </a:xfrm>
          <a:prstGeom prst="rect">
            <a:avLst/>
          </a:prstGeom>
          <a:noFill/>
        </p:spPr>
        <p:txBody>
          <a:bodyPr wrap="square" rtlCol="0">
            <a:spAutoFit/>
          </a:bodyPr>
          <a:lstStyle/>
          <a:p>
            <a:r>
              <a:rPr lang="en-US" b="1" dirty="0">
                <a:solidFill>
                  <a:srgbClr val="C00000"/>
                </a:solidFill>
                <a:hlinkClick r:id="rId4"/>
              </a:rPr>
              <a:t>Click Here for a list of cybersecurity standards by country and category</a:t>
            </a:r>
            <a:endParaRPr lang="en-US" b="1" dirty="0">
              <a:solidFill>
                <a:srgbClr val="C00000"/>
              </a:solidFill>
            </a:endParaRPr>
          </a:p>
        </p:txBody>
      </p:sp>
    </p:spTree>
    <p:custDataLst>
      <p:tags r:id="rId1"/>
    </p:custDataLst>
    <p:extLst>
      <p:ext uri="{BB962C8B-B14F-4D97-AF65-F5344CB8AC3E}">
        <p14:creationId xmlns:p14="http://schemas.microsoft.com/office/powerpoint/2010/main" val="175702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260F-DAE9-E58C-DBFC-FEE4802CF2F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FF0DF32-CE9E-8D1F-1C29-FC35B3261E0F}"/>
              </a:ext>
            </a:extLst>
          </p:cNvPr>
          <p:cNvSpPr>
            <a:spLocks noChangeArrowheads="1"/>
          </p:cNvSpPr>
          <p:nvPr/>
        </p:nvSpPr>
        <p:spPr bwMode="auto">
          <a:xfrm>
            <a:off x="5314236" y="2229532"/>
            <a:ext cx="3781328" cy="828397"/>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6" name="Rectangle 10">
            <a:extLst>
              <a:ext uri="{FF2B5EF4-FFF2-40B4-BE49-F238E27FC236}">
                <a16:creationId xmlns:a16="http://schemas.microsoft.com/office/drawing/2014/main" id="{973CC513-6A3D-A200-A745-2C4FEA8F2AA1}"/>
              </a:ext>
            </a:extLst>
          </p:cNvPr>
          <p:cNvSpPr>
            <a:spLocks noChangeArrowheads="1"/>
          </p:cNvSpPr>
          <p:nvPr/>
        </p:nvSpPr>
        <p:spPr bwMode="auto">
          <a:xfrm>
            <a:off x="3706037" y="2232665"/>
            <a:ext cx="1126191" cy="762524"/>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9" name="Rectangle 5">
            <a:extLst>
              <a:ext uri="{FF2B5EF4-FFF2-40B4-BE49-F238E27FC236}">
                <a16:creationId xmlns:a16="http://schemas.microsoft.com/office/drawing/2014/main" id="{4955ABD5-0B2B-328E-6F32-00A7D380FA4D}"/>
              </a:ext>
            </a:extLst>
          </p:cNvPr>
          <p:cNvSpPr>
            <a:spLocks noChangeArrowheads="1"/>
          </p:cNvSpPr>
          <p:nvPr/>
        </p:nvSpPr>
        <p:spPr bwMode="auto">
          <a:xfrm>
            <a:off x="2817342" y="1612804"/>
            <a:ext cx="6781051" cy="1711167"/>
          </a:xfrm>
          <a:prstGeom prst="rect">
            <a:avLst/>
          </a:prstGeom>
          <a:noFill/>
          <a:ln w="30163"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2" name="Rectangle 7">
            <a:extLst>
              <a:ext uri="{FF2B5EF4-FFF2-40B4-BE49-F238E27FC236}">
                <a16:creationId xmlns:a16="http://schemas.microsoft.com/office/drawing/2014/main" id="{AB01A068-8B87-1FB9-5D8B-39E4117FB8B1}"/>
              </a:ext>
            </a:extLst>
          </p:cNvPr>
          <p:cNvSpPr>
            <a:spLocks noChangeArrowheads="1"/>
          </p:cNvSpPr>
          <p:nvPr/>
        </p:nvSpPr>
        <p:spPr bwMode="auto">
          <a:xfrm>
            <a:off x="5161836" y="2053382"/>
            <a:ext cx="3781328" cy="828397"/>
          </a:xfrm>
          <a:prstGeom prst="rect">
            <a:avLst/>
          </a:prstGeom>
          <a:solidFill>
            <a:schemeClr val="bg1"/>
          </a:solidFill>
          <a:ln w="25400" cap="flat">
            <a:solidFill>
              <a:srgbClr val="0070C0"/>
            </a:solidFill>
            <a:prstDash val="solid"/>
            <a:miter lim="800000"/>
            <a:headEnd/>
            <a:tailEnd/>
          </a:ln>
        </p:spPr>
        <p:txBody>
          <a:bodyPr vert="horz" wrap="square" lIns="80682" tIns="40341" rIns="80682" bIns="40341" numCol="1" anchor="t" anchorCtr="0" compatLnSpc="1">
            <a:prstTxWarp prst="textNoShape">
              <a:avLst/>
            </a:prstTxWarp>
          </a:bodyPr>
          <a:lstStyle/>
          <a:p>
            <a:endParaRPr lang="en-US" sz="1588"/>
          </a:p>
        </p:txBody>
      </p:sp>
      <p:sp>
        <p:nvSpPr>
          <p:cNvPr id="4" name="Rectangle 10">
            <a:extLst>
              <a:ext uri="{FF2B5EF4-FFF2-40B4-BE49-F238E27FC236}">
                <a16:creationId xmlns:a16="http://schemas.microsoft.com/office/drawing/2014/main" id="{9A9D7A2F-526C-354D-C5D7-DABD3FA4DE08}"/>
              </a:ext>
            </a:extLst>
          </p:cNvPr>
          <p:cNvSpPr>
            <a:spLocks noChangeArrowheads="1"/>
          </p:cNvSpPr>
          <p:nvPr/>
        </p:nvSpPr>
        <p:spPr bwMode="auto">
          <a:xfrm>
            <a:off x="3553637" y="2067908"/>
            <a:ext cx="1126191" cy="762524"/>
          </a:xfrm>
          <a:prstGeom prst="rect">
            <a:avLst/>
          </a:prstGeom>
          <a:solidFill>
            <a:schemeClr val="bg1"/>
          </a:solidFill>
          <a:ln w="25400" cap="flat">
            <a:solidFill>
              <a:srgbClr val="0070C0"/>
            </a:solidFill>
            <a:prstDash val="solid"/>
            <a:miter lim="800000"/>
            <a:headEnd/>
            <a:tailEnd/>
          </a:ln>
        </p:spPr>
        <p:txBody>
          <a:bodyPr vert="horz" wrap="square" lIns="80682" tIns="40341" rIns="80682" bIns="40341" numCol="1" anchor="t" anchorCtr="0" compatLnSpc="1">
            <a:prstTxWarp prst="textNoShape">
              <a:avLst/>
            </a:prstTxWarp>
          </a:bodyPr>
          <a:lstStyle/>
          <a:p>
            <a:endParaRPr lang="en-US" sz="1588" b="1"/>
          </a:p>
        </p:txBody>
      </p:sp>
      <p:sp>
        <p:nvSpPr>
          <p:cNvPr id="11" name="Rectangle 7">
            <a:extLst>
              <a:ext uri="{FF2B5EF4-FFF2-40B4-BE49-F238E27FC236}">
                <a16:creationId xmlns:a16="http://schemas.microsoft.com/office/drawing/2014/main" id="{A01624BD-4EFA-0C8E-07B1-B220FEEC6135}"/>
              </a:ext>
            </a:extLst>
          </p:cNvPr>
          <p:cNvSpPr>
            <a:spLocks noChangeArrowheads="1"/>
          </p:cNvSpPr>
          <p:nvPr/>
        </p:nvSpPr>
        <p:spPr bwMode="auto">
          <a:xfrm>
            <a:off x="5009436" y="1877232"/>
            <a:ext cx="3781328" cy="828397"/>
          </a:xfrm>
          <a:prstGeom prst="rect">
            <a:avLst/>
          </a:prstGeom>
          <a:solidFill>
            <a:schemeClr val="bg1"/>
          </a:solidFill>
          <a:ln w="25400" cap="flat">
            <a:solidFill>
              <a:srgbClr val="0070C0"/>
            </a:solidFill>
            <a:prstDash val="solid"/>
            <a:miter lim="800000"/>
            <a:headEnd/>
            <a:tailEnd/>
          </a:ln>
        </p:spPr>
        <p:txBody>
          <a:bodyPr vert="horz" wrap="square" lIns="80682" tIns="40341" rIns="80682" bIns="40341" numCol="1" anchor="t" anchorCtr="0" compatLnSpc="1">
            <a:prstTxWarp prst="textNoShape">
              <a:avLst/>
            </a:prstTxWarp>
          </a:bodyPr>
          <a:lstStyle/>
          <a:p>
            <a:endParaRPr lang="en-US" sz="1588"/>
          </a:p>
        </p:txBody>
      </p:sp>
      <p:sp>
        <p:nvSpPr>
          <p:cNvPr id="12" name="Rectangle 8">
            <a:extLst>
              <a:ext uri="{FF2B5EF4-FFF2-40B4-BE49-F238E27FC236}">
                <a16:creationId xmlns:a16="http://schemas.microsoft.com/office/drawing/2014/main" id="{514802AA-9D8E-A6D4-4CBB-7FD1AD520E78}"/>
              </a:ext>
            </a:extLst>
          </p:cNvPr>
          <p:cNvSpPr>
            <a:spLocks noChangeArrowheads="1"/>
          </p:cNvSpPr>
          <p:nvPr/>
        </p:nvSpPr>
        <p:spPr bwMode="auto">
          <a:xfrm>
            <a:off x="5777038" y="1931047"/>
            <a:ext cx="25183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200" b="1" dirty="0">
                <a:solidFill>
                  <a:srgbClr val="000000"/>
                </a:solidFill>
              </a:rPr>
              <a:t>Corporate Cybersecurity Program </a:t>
            </a:r>
            <a:endParaRPr lang="en-US" altLang="en-US" sz="2400" b="1" dirty="0"/>
          </a:p>
        </p:txBody>
      </p:sp>
      <p:sp>
        <p:nvSpPr>
          <p:cNvPr id="13" name="Rectangle 9">
            <a:extLst>
              <a:ext uri="{FF2B5EF4-FFF2-40B4-BE49-F238E27FC236}">
                <a16:creationId xmlns:a16="http://schemas.microsoft.com/office/drawing/2014/main" id="{BFA25DF4-5818-24F8-1216-EA4AF885187C}"/>
              </a:ext>
            </a:extLst>
          </p:cNvPr>
          <p:cNvSpPr>
            <a:spLocks noChangeArrowheads="1"/>
          </p:cNvSpPr>
          <p:nvPr/>
        </p:nvSpPr>
        <p:spPr bwMode="auto">
          <a:xfrm>
            <a:off x="3401237" y="2067908"/>
            <a:ext cx="1126191" cy="511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b="1"/>
          </a:p>
        </p:txBody>
      </p:sp>
      <p:sp>
        <p:nvSpPr>
          <p:cNvPr id="14" name="Rectangle 10">
            <a:extLst>
              <a:ext uri="{FF2B5EF4-FFF2-40B4-BE49-F238E27FC236}">
                <a16:creationId xmlns:a16="http://schemas.microsoft.com/office/drawing/2014/main" id="{87517689-03A1-C041-B05B-14E14BA35C55}"/>
              </a:ext>
            </a:extLst>
          </p:cNvPr>
          <p:cNvSpPr>
            <a:spLocks noChangeArrowheads="1"/>
          </p:cNvSpPr>
          <p:nvPr/>
        </p:nvSpPr>
        <p:spPr bwMode="auto">
          <a:xfrm>
            <a:off x="3282983" y="1894185"/>
            <a:ext cx="1244445" cy="742885"/>
          </a:xfrm>
          <a:prstGeom prst="rect">
            <a:avLst/>
          </a:prstGeom>
          <a:solidFill>
            <a:schemeClr val="bg1"/>
          </a:solidFill>
          <a:ln w="25400" cap="flat">
            <a:solidFill>
              <a:srgbClr val="0070C0"/>
            </a:solidFill>
            <a:prstDash val="solid"/>
            <a:miter lim="800000"/>
            <a:headEnd/>
            <a:tailEnd/>
          </a:ln>
        </p:spPr>
        <p:txBody>
          <a:bodyPr vert="horz" wrap="square" lIns="80682" tIns="40341" rIns="80682" bIns="40341" numCol="1" anchor="t" anchorCtr="0" compatLnSpc="1">
            <a:prstTxWarp prst="textNoShape">
              <a:avLst/>
            </a:prstTxWarp>
          </a:bodyPr>
          <a:lstStyle/>
          <a:p>
            <a:endParaRPr lang="en-US" sz="1588" b="1"/>
          </a:p>
        </p:txBody>
      </p:sp>
      <p:sp>
        <p:nvSpPr>
          <p:cNvPr id="15" name="Rectangle 11">
            <a:extLst>
              <a:ext uri="{FF2B5EF4-FFF2-40B4-BE49-F238E27FC236}">
                <a16:creationId xmlns:a16="http://schemas.microsoft.com/office/drawing/2014/main" id="{737546FA-C35C-12D6-3B36-77F028DF6E00}"/>
              </a:ext>
            </a:extLst>
          </p:cNvPr>
          <p:cNvSpPr>
            <a:spLocks noChangeArrowheads="1"/>
          </p:cNvSpPr>
          <p:nvPr/>
        </p:nvSpPr>
        <p:spPr bwMode="auto">
          <a:xfrm>
            <a:off x="3410763" y="2427613"/>
            <a:ext cx="10788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000" b="1" dirty="0">
                <a:solidFill>
                  <a:srgbClr val="000000"/>
                </a:solidFill>
              </a:rPr>
              <a:t>Owner / Operator </a:t>
            </a:r>
            <a:endParaRPr lang="en-US" altLang="en-US" sz="1000" b="1" dirty="0"/>
          </a:p>
        </p:txBody>
      </p:sp>
      <p:sp>
        <p:nvSpPr>
          <p:cNvPr id="16" name="Rectangle 12">
            <a:extLst>
              <a:ext uri="{FF2B5EF4-FFF2-40B4-BE49-F238E27FC236}">
                <a16:creationId xmlns:a16="http://schemas.microsoft.com/office/drawing/2014/main" id="{D21D7FB0-494E-23D8-DF20-3F87B737A9CE}"/>
              </a:ext>
            </a:extLst>
          </p:cNvPr>
          <p:cNvSpPr>
            <a:spLocks noChangeArrowheads="1"/>
          </p:cNvSpPr>
          <p:nvPr/>
        </p:nvSpPr>
        <p:spPr bwMode="auto">
          <a:xfrm>
            <a:off x="3711558" y="2659692"/>
            <a:ext cx="8912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000" b="1" dirty="0">
                <a:solidFill>
                  <a:srgbClr val="000000"/>
                </a:solidFill>
              </a:rPr>
              <a:t>EPC / Services</a:t>
            </a:r>
            <a:endParaRPr lang="en-US" altLang="en-US" sz="1000" b="1" dirty="0"/>
          </a:p>
        </p:txBody>
      </p:sp>
      <p:sp>
        <p:nvSpPr>
          <p:cNvPr id="17" name="Rectangle 13">
            <a:extLst>
              <a:ext uri="{FF2B5EF4-FFF2-40B4-BE49-F238E27FC236}">
                <a16:creationId xmlns:a16="http://schemas.microsoft.com/office/drawing/2014/main" id="{BEA1EC8A-E68E-0C7D-62F1-32F628FB7277}"/>
              </a:ext>
            </a:extLst>
          </p:cNvPr>
          <p:cNvSpPr>
            <a:spLocks noChangeArrowheads="1"/>
          </p:cNvSpPr>
          <p:nvPr/>
        </p:nvSpPr>
        <p:spPr bwMode="auto">
          <a:xfrm>
            <a:off x="3990966" y="2838110"/>
            <a:ext cx="4760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000" b="1" dirty="0">
                <a:solidFill>
                  <a:srgbClr val="000000"/>
                </a:solidFill>
              </a:rPr>
              <a:t>Vendor</a:t>
            </a:r>
            <a:r>
              <a:rPr lang="en-US" altLang="en-US" sz="971" b="1" dirty="0">
                <a:solidFill>
                  <a:srgbClr val="000000"/>
                </a:solidFill>
              </a:rPr>
              <a:t> </a:t>
            </a:r>
            <a:endParaRPr lang="en-US" altLang="en-US" sz="1588" b="1" dirty="0"/>
          </a:p>
        </p:txBody>
      </p:sp>
      <p:sp>
        <p:nvSpPr>
          <p:cNvPr id="37" name="Rectangle 33">
            <a:extLst>
              <a:ext uri="{FF2B5EF4-FFF2-40B4-BE49-F238E27FC236}">
                <a16:creationId xmlns:a16="http://schemas.microsoft.com/office/drawing/2014/main" id="{294E2231-C51E-2A82-8BDA-55B0267E0FEB}"/>
              </a:ext>
            </a:extLst>
          </p:cNvPr>
          <p:cNvSpPr>
            <a:spLocks noChangeArrowheads="1"/>
          </p:cNvSpPr>
          <p:nvPr/>
        </p:nvSpPr>
        <p:spPr bwMode="auto">
          <a:xfrm>
            <a:off x="7566032" y="2188870"/>
            <a:ext cx="1023531" cy="288729"/>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38" name="Rectangle 34">
            <a:extLst>
              <a:ext uri="{FF2B5EF4-FFF2-40B4-BE49-F238E27FC236}">
                <a16:creationId xmlns:a16="http://schemas.microsoft.com/office/drawing/2014/main" id="{F1304BAE-A02D-7A29-8402-E2C9F499F591}"/>
              </a:ext>
            </a:extLst>
          </p:cNvPr>
          <p:cNvSpPr>
            <a:spLocks noChangeArrowheads="1"/>
          </p:cNvSpPr>
          <p:nvPr/>
        </p:nvSpPr>
        <p:spPr bwMode="auto">
          <a:xfrm>
            <a:off x="7624776" y="2170486"/>
            <a:ext cx="929162"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Organization Chart Positions </a:t>
            </a:r>
            <a:endParaRPr lang="en-US" altLang="en-US" sz="1588" b="1" dirty="0"/>
          </a:p>
        </p:txBody>
      </p:sp>
      <p:sp>
        <p:nvSpPr>
          <p:cNvPr id="49" name="Rectangle 45">
            <a:extLst>
              <a:ext uri="{FF2B5EF4-FFF2-40B4-BE49-F238E27FC236}">
                <a16:creationId xmlns:a16="http://schemas.microsoft.com/office/drawing/2014/main" id="{2F4F8D2B-BBFA-7A2B-8945-48144E934E65}"/>
              </a:ext>
            </a:extLst>
          </p:cNvPr>
          <p:cNvSpPr>
            <a:spLocks noChangeArrowheads="1"/>
          </p:cNvSpPr>
          <p:nvPr/>
        </p:nvSpPr>
        <p:spPr bwMode="auto">
          <a:xfrm>
            <a:off x="3443222" y="1969512"/>
            <a:ext cx="10435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200" b="1" dirty="0">
                <a:solidFill>
                  <a:srgbClr val="000000"/>
                </a:solidFill>
              </a:rPr>
              <a:t>Principal Role</a:t>
            </a:r>
          </a:p>
          <a:p>
            <a:pPr defTabSz="806867" eaLnBrk="0" fontAlgn="base" hangingPunct="0">
              <a:spcBef>
                <a:spcPct val="0"/>
              </a:spcBef>
              <a:spcAft>
                <a:spcPct val="0"/>
              </a:spcAft>
            </a:pPr>
            <a:r>
              <a:rPr lang="en-US" altLang="en-US" sz="1200" b="1" dirty="0">
                <a:solidFill>
                  <a:srgbClr val="000000"/>
                </a:solidFill>
              </a:rPr>
              <a:t>  </a:t>
            </a:r>
            <a:r>
              <a:rPr lang="en-US" altLang="en-US" sz="1050" b="1" dirty="0">
                <a:solidFill>
                  <a:srgbClr val="000000"/>
                </a:solidFill>
              </a:rPr>
              <a:t>for example:  </a:t>
            </a:r>
            <a:endParaRPr lang="en-US" altLang="en-US" sz="1400" dirty="0"/>
          </a:p>
        </p:txBody>
      </p:sp>
      <p:sp>
        <p:nvSpPr>
          <p:cNvPr id="55" name="Line 51">
            <a:extLst>
              <a:ext uri="{FF2B5EF4-FFF2-40B4-BE49-F238E27FC236}">
                <a16:creationId xmlns:a16="http://schemas.microsoft.com/office/drawing/2014/main" id="{15E0B60B-586E-A3F8-B614-E5B40CB9A6D7}"/>
              </a:ext>
            </a:extLst>
          </p:cNvPr>
          <p:cNvSpPr>
            <a:spLocks noChangeShapeType="1"/>
          </p:cNvSpPr>
          <p:nvPr/>
        </p:nvSpPr>
        <p:spPr bwMode="auto">
          <a:xfrm>
            <a:off x="4527428" y="2324243"/>
            <a:ext cx="707527"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57" name="Rectangle 53">
            <a:extLst>
              <a:ext uri="{FF2B5EF4-FFF2-40B4-BE49-F238E27FC236}">
                <a16:creationId xmlns:a16="http://schemas.microsoft.com/office/drawing/2014/main" id="{4BB3849D-85E1-A007-23D6-58356B976E21}"/>
              </a:ext>
            </a:extLst>
          </p:cNvPr>
          <p:cNvSpPr>
            <a:spLocks noChangeArrowheads="1"/>
          </p:cNvSpPr>
          <p:nvPr/>
        </p:nvSpPr>
        <p:spPr bwMode="auto">
          <a:xfrm>
            <a:off x="5234955" y="2157339"/>
            <a:ext cx="888612" cy="347984"/>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58" name="Rectangle 54">
            <a:extLst>
              <a:ext uri="{FF2B5EF4-FFF2-40B4-BE49-F238E27FC236}">
                <a16:creationId xmlns:a16="http://schemas.microsoft.com/office/drawing/2014/main" id="{E0B386C4-F2B4-C398-A231-2E79E6D62299}"/>
              </a:ext>
            </a:extLst>
          </p:cNvPr>
          <p:cNvSpPr>
            <a:spLocks noChangeArrowheads="1"/>
          </p:cNvSpPr>
          <p:nvPr/>
        </p:nvSpPr>
        <p:spPr bwMode="auto">
          <a:xfrm>
            <a:off x="6466035" y="2188870"/>
            <a:ext cx="767839"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Approved</a:t>
            </a:r>
          </a:p>
          <a:p>
            <a:pPr algn="ctr" defTabSz="806867" eaLnBrk="0" fontAlgn="base" hangingPunct="0">
              <a:spcBef>
                <a:spcPct val="0"/>
              </a:spcBef>
              <a:spcAft>
                <a:spcPct val="0"/>
              </a:spcAft>
            </a:pPr>
            <a:r>
              <a:rPr lang="en-US" altLang="en-US" sz="971" b="1" dirty="0">
                <a:solidFill>
                  <a:srgbClr val="000000"/>
                </a:solidFill>
              </a:rPr>
              <a:t>Deliverables </a:t>
            </a:r>
            <a:endParaRPr lang="en-US" altLang="en-US" sz="1588" b="1" dirty="0"/>
          </a:p>
        </p:txBody>
      </p:sp>
      <p:sp>
        <p:nvSpPr>
          <p:cNvPr id="71" name="Line 67">
            <a:extLst>
              <a:ext uri="{FF2B5EF4-FFF2-40B4-BE49-F238E27FC236}">
                <a16:creationId xmlns:a16="http://schemas.microsoft.com/office/drawing/2014/main" id="{817FB080-CEA1-8CE4-8D70-67814C0B619B}"/>
              </a:ext>
            </a:extLst>
          </p:cNvPr>
          <p:cNvSpPr>
            <a:spLocks noChangeShapeType="1"/>
          </p:cNvSpPr>
          <p:nvPr/>
        </p:nvSpPr>
        <p:spPr bwMode="auto">
          <a:xfrm>
            <a:off x="6136902" y="2343809"/>
            <a:ext cx="270342"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77" name="Rectangle 73">
            <a:extLst>
              <a:ext uri="{FF2B5EF4-FFF2-40B4-BE49-F238E27FC236}">
                <a16:creationId xmlns:a16="http://schemas.microsoft.com/office/drawing/2014/main" id="{BEA48630-6862-15A0-7F33-6586C106EA66}"/>
              </a:ext>
            </a:extLst>
          </p:cNvPr>
          <p:cNvSpPr>
            <a:spLocks noChangeArrowheads="1"/>
          </p:cNvSpPr>
          <p:nvPr/>
        </p:nvSpPr>
        <p:spPr bwMode="auto">
          <a:xfrm>
            <a:off x="952500" y="426707"/>
            <a:ext cx="9309100" cy="3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2471" b="1" dirty="0">
                <a:solidFill>
                  <a:schemeClr val="accent2">
                    <a:lumMod val="75000"/>
                  </a:schemeClr>
                </a:solidFill>
              </a:rPr>
              <a:t>Simplified Cybersecurity Principal Roles and Programs</a:t>
            </a:r>
            <a:endParaRPr lang="en-US" altLang="en-US" sz="1588" dirty="0">
              <a:solidFill>
                <a:schemeClr val="accent2">
                  <a:lumMod val="75000"/>
                </a:schemeClr>
              </a:solidFill>
            </a:endParaRPr>
          </a:p>
        </p:txBody>
      </p:sp>
      <p:sp>
        <p:nvSpPr>
          <p:cNvPr id="102" name="Rectangle 53">
            <a:extLst>
              <a:ext uri="{FF2B5EF4-FFF2-40B4-BE49-F238E27FC236}">
                <a16:creationId xmlns:a16="http://schemas.microsoft.com/office/drawing/2014/main" id="{616019C9-7AB5-AD4C-240A-E10613F9EDBA}"/>
              </a:ext>
            </a:extLst>
          </p:cNvPr>
          <p:cNvSpPr>
            <a:spLocks noChangeArrowheads="1"/>
          </p:cNvSpPr>
          <p:nvPr/>
        </p:nvSpPr>
        <p:spPr bwMode="auto">
          <a:xfrm>
            <a:off x="6411448" y="2174956"/>
            <a:ext cx="838579" cy="330367"/>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03" name="Line 67">
            <a:extLst>
              <a:ext uri="{FF2B5EF4-FFF2-40B4-BE49-F238E27FC236}">
                <a16:creationId xmlns:a16="http://schemas.microsoft.com/office/drawing/2014/main" id="{013A2660-4DA2-81E3-F78B-68174EEA95AB}"/>
              </a:ext>
            </a:extLst>
          </p:cNvPr>
          <p:cNvSpPr>
            <a:spLocks noChangeShapeType="1"/>
          </p:cNvSpPr>
          <p:nvPr/>
        </p:nvSpPr>
        <p:spPr bwMode="auto">
          <a:xfrm>
            <a:off x="7250027" y="2343809"/>
            <a:ext cx="319128"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04" name="Rectangle 54">
            <a:extLst>
              <a:ext uri="{FF2B5EF4-FFF2-40B4-BE49-F238E27FC236}">
                <a16:creationId xmlns:a16="http://schemas.microsoft.com/office/drawing/2014/main" id="{6B4A379C-4DAF-C362-7A5B-DFDF48EFCC21}"/>
              </a:ext>
            </a:extLst>
          </p:cNvPr>
          <p:cNvSpPr>
            <a:spLocks noChangeArrowheads="1"/>
          </p:cNvSpPr>
          <p:nvPr/>
        </p:nvSpPr>
        <p:spPr bwMode="auto">
          <a:xfrm>
            <a:off x="5224011" y="2171179"/>
            <a:ext cx="897682"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Approved</a:t>
            </a:r>
          </a:p>
          <a:p>
            <a:pPr algn="ctr" defTabSz="806867" eaLnBrk="0" fontAlgn="base" hangingPunct="0">
              <a:spcBef>
                <a:spcPct val="0"/>
              </a:spcBef>
              <a:spcAft>
                <a:spcPct val="0"/>
              </a:spcAft>
            </a:pPr>
            <a:r>
              <a:rPr lang="en-US" altLang="en-US" sz="971" b="1" dirty="0">
                <a:solidFill>
                  <a:srgbClr val="000000"/>
                </a:solidFill>
              </a:rPr>
              <a:t> Requirements </a:t>
            </a:r>
            <a:endParaRPr lang="en-US" altLang="en-US" sz="1588" b="1" dirty="0"/>
          </a:p>
        </p:txBody>
      </p:sp>
      <p:sp>
        <p:nvSpPr>
          <p:cNvPr id="3" name="TextBox 2">
            <a:extLst>
              <a:ext uri="{FF2B5EF4-FFF2-40B4-BE49-F238E27FC236}">
                <a16:creationId xmlns:a16="http://schemas.microsoft.com/office/drawing/2014/main" id="{0216EAE1-EEA7-E8EF-0CC7-221C491907B7}"/>
              </a:ext>
            </a:extLst>
          </p:cNvPr>
          <p:cNvSpPr txBox="1"/>
          <p:nvPr/>
        </p:nvSpPr>
        <p:spPr>
          <a:xfrm>
            <a:off x="660025" y="3992666"/>
            <a:ext cx="10672548" cy="1655581"/>
          </a:xfrm>
          <a:prstGeom prst="rect">
            <a:avLst/>
          </a:prstGeom>
          <a:noFill/>
        </p:spPr>
        <p:txBody>
          <a:bodyPr wrap="square">
            <a:spAutoFit/>
          </a:bodyPr>
          <a:lstStyle/>
          <a:p>
            <a:pPr marL="322747" indent="-302575">
              <a:spcBef>
                <a:spcPts val="529"/>
              </a:spcBef>
              <a:spcAft>
                <a:spcPts val="1059"/>
              </a:spcAft>
              <a:buFont typeface="Arial" panose="020B0604020202020204" pitchFamily="34" charset="0"/>
              <a:buChar char="•"/>
            </a:pPr>
            <a:r>
              <a:rPr lang="en-US" sz="1765" dirty="0"/>
              <a:t>ISA 62443 defines “Principal Roles” including Owner/Operator, Service Providers, Device or System Suppliers, and Vendors.</a:t>
            </a:r>
          </a:p>
          <a:p>
            <a:pPr marL="322747" indent="-302575">
              <a:spcBef>
                <a:spcPts val="529"/>
              </a:spcBef>
              <a:spcAft>
                <a:spcPts val="1059"/>
              </a:spcAft>
              <a:buFont typeface="Arial" panose="020B0604020202020204" pitchFamily="34" charset="0"/>
              <a:buChar char="•"/>
            </a:pPr>
            <a:r>
              <a:rPr lang="en-US" sz="1765" dirty="0"/>
              <a:t>Each Principal Role prepares its own ACS Cybersecurity Program, including a set of Approved Requirements and Deliverables that are assigned to Organization Chart Positions in that Corporation.</a:t>
            </a:r>
          </a:p>
        </p:txBody>
      </p:sp>
      <p:sp>
        <p:nvSpPr>
          <p:cNvPr id="7" name="Line 67">
            <a:extLst>
              <a:ext uri="{FF2B5EF4-FFF2-40B4-BE49-F238E27FC236}">
                <a16:creationId xmlns:a16="http://schemas.microsoft.com/office/drawing/2014/main" id="{1CF5C247-46DE-8750-400D-EF4573EE9B03}"/>
              </a:ext>
            </a:extLst>
          </p:cNvPr>
          <p:cNvSpPr>
            <a:spLocks noChangeShapeType="1"/>
          </p:cNvSpPr>
          <p:nvPr/>
        </p:nvSpPr>
        <p:spPr bwMode="auto">
          <a:xfrm>
            <a:off x="4685861" y="2483852"/>
            <a:ext cx="319128"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8" name="Line 67">
            <a:extLst>
              <a:ext uri="{FF2B5EF4-FFF2-40B4-BE49-F238E27FC236}">
                <a16:creationId xmlns:a16="http://schemas.microsoft.com/office/drawing/2014/main" id="{F3F5A2B0-BC1A-87C9-87E7-1D75B2CA3513}"/>
              </a:ext>
            </a:extLst>
          </p:cNvPr>
          <p:cNvSpPr>
            <a:spLocks noChangeShapeType="1"/>
          </p:cNvSpPr>
          <p:nvPr/>
        </p:nvSpPr>
        <p:spPr bwMode="auto">
          <a:xfrm>
            <a:off x="4838261" y="2660966"/>
            <a:ext cx="319128"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0" name="Rectangle 11">
            <a:extLst>
              <a:ext uri="{FF2B5EF4-FFF2-40B4-BE49-F238E27FC236}">
                <a16:creationId xmlns:a16="http://schemas.microsoft.com/office/drawing/2014/main" id="{6CC29CCB-482B-FCEA-858E-C907C8C8A970}"/>
              </a:ext>
            </a:extLst>
          </p:cNvPr>
          <p:cNvSpPr>
            <a:spLocks noChangeArrowheads="1"/>
          </p:cNvSpPr>
          <p:nvPr/>
        </p:nvSpPr>
        <p:spPr bwMode="auto">
          <a:xfrm>
            <a:off x="6256940" y="2530585"/>
            <a:ext cx="107882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000" b="1" dirty="0">
                <a:solidFill>
                  <a:srgbClr val="000000"/>
                </a:solidFill>
              </a:rPr>
              <a:t>Owner / Operator </a:t>
            </a:r>
            <a:endParaRPr lang="en-US" altLang="en-US" sz="1000" b="1" dirty="0"/>
          </a:p>
        </p:txBody>
      </p:sp>
      <p:sp>
        <p:nvSpPr>
          <p:cNvPr id="18" name="Rectangle 12">
            <a:extLst>
              <a:ext uri="{FF2B5EF4-FFF2-40B4-BE49-F238E27FC236}">
                <a16:creationId xmlns:a16="http://schemas.microsoft.com/office/drawing/2014/main" id="{4832DC1C-AAB6-E090-87C3-ADBDBCAE6FAA}"/>
              </a:ext>
            </a:extLst>
          </p:cNvPr>
          <p:cNvSpPr>
            <a:spLocks noChangeArrowheads="1"/>
          </p:cNvSpPr>
          <p:nvPr/>
        </p:nvSpPr>
        <p:spPr bwMode="auto">
          <a:xfrm>
            <a:off x="6285888" y="2736504"/>
            <a:ext cx="8912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000" b="1" dirty="0">
                <a:solidFill>
                  <a:srgbClr val="000000"/>
                </a:solidFill>
              </a:rPr>
              <a:t>EPC / Services</a:t>
            </a:r>
            <a:endParaRPr lang="en-US" altLang="en-US" sz="1000" b="1" dirty="0"/>
          </a:p>
        </p:txBody>
      </p:sp>
      <p:sp>
        <p:nvSpPr>
          <p:cNvPr id="19" name="Rectangle 13">
            <a:extLst>
              <a:ext uri="{FF2B5EF4-FFF2-40B4-BE49-F238E27FC236}">
                <a16:creationId xmlns:a16="http://schemas.microsoft.com/office/drawing/2014/main" id="{867AA034-0535-920C-A73F-09B05558C205}"/>
              </a:ext>
            </a:extLst>
          </p:cNvPr>
          <p:cNvSpPr>
            <a:spLocks noChangeArrowheads="1"/>
          </p:cNvSpPr>
          <p:nvPr/>
        </p:nvSpPr>
        <p:spPr bwMode="auto">
          <a:xfrm>
            <a:off x="6466442" y="2901601"/>
            <a:ext cx="4760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000" b="1" dirty="0">
                <a:solidFill>
                  <a:srgbClr val="000000"/>
                </a:solidFill>
              </a:rPr>
              <a:t>Vendor</a:t>
            </a:r>
            <a:r>
              <a:rPr lang="en-US" altLang="en-US" sz="971" b="1" dirty="0">
                <a:solidFill>
                  <a:srgbClr val="000000"/>
                </a:solidFill>
              </a:rPr>
              <a:t> </a:t>
            </a:r>
            <a:endParaRPr lang="en-US" altLang="en-US" sz="1588" b="1" dirty="0"/>
          </a:p>
        </p:txBody>
      </p:sp>
      <p:sp>
        <p:nvSpPr>
          <p:cNvPr id="20" name="Oval 19">
            <a:extLst>
              <a:ext uri="{FF2B5EF4-FFF2-40B4-BE49-F238E27FC236}">
                <a16:creationId xmlns:a16="http://schemas.microsoft.com/office/drawing/2014/main" id="{E29A37B7-4FF4-984F-1A9E-50FC19053DD2}"/>
              </a:ext>
            </a:extLst>
          </p:cNvPr>
          <p:cNvSpPr/>
          <p:nvPr/>
        </p:nvSpPr>
        <p:spPr bwMode="auto">
          <a:xfrm>
            <a:off x="2931484" y="2870957"/>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panose="02020603050405020304" pitchFamily="18" charset="0"/>
              </a:rPr>
              <a:t>1</a:t>
            </a:r>
          </a:p>
        </p:txBody>
      </p:sp>
    </p:spTree>
    <p:custDataLst>
      <p:tags r:id="rId1"/>
    </p:custDataLst>
    <p:extLst>
      <p:ext uri="{BB962C8B-B14F-4D97-AF65-F5344CB8AC3E}">
        <p14:creationId xmlns:p14="http://schemas.microsoft.com/office/powerpoint/2010/main" val="237306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3">
            <a:extLst>
              <a:ext uri="{FF2B5EF4-FFF2-40B4-BE49-F238E27FC236}">
                <a16:creationId xmlns:a16="http://schemas.microsoft.com/office/drawing/2014/main" id="{456A71A0-CFA9-89DD-108C-82EEC88F496A}"/>
              </a:ext>
            </a:extLst>
          </p:cNvPr>
          <p:cNvSpPr>
            <a:spLocks noChangeArrowheads="1"/>
          </p:cNvSpPr>
          <p:nvPr/>
        </p:nvSpPr>
        <p:spPr bwMode="auto">
          <a:xfrm>
            <a:off x="2584073" y="247352"/>
            <a:ext cx="6357511" cy="76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2471" b="1" dirty="0">
                <a:solidFill>
                  <a:schemeClr val="accent2">
                    <a:lumMod val="75000"/>
                  </a:schemeClr>
                </a:solidFill>
              </a:rPr>
              <a:t>Standards Bodies Define “Requirements” </a:t>
            </a:r>
          </a:p>
          <a:p>
            <a:pPr algn="ctr" defTabSz="806867" eaLnBrk="0" fontAlgn="base" hangingPunct="0">
              <a:spcBef>
                <a:spcPct val="0"/>
              </a:spcBef>
              <a:spcAft>
                <a:spcPct val="0"/>
              </a:spcAft>
            </a:pPr>
            <a:r>
              <a:rPr lang="en-US" altLang="en-US" sz="2471" b="1" dirty="0">
                <a:solidFill>
                  <a:schemeClr val="accent2">
                    <a:lumMod val="75000"/>
                  </a:schemeClr>
                </a:solidFill>
              </a:rPr>
              <a:t>Associated with Principal Roles</a:t>
            </a:r>
            <a:endParaRPr lang="en-US" altLang="en-US" sz="1588" dirty="0">
              <a:solidFill>
                <a:schemeClr val="accent2">
                  <a:lumMod val="75000"/>
                </a:schemeClr>
              </a:solidFill>
            </a:endParaRPr>
          </a:p>
        </p:txBody>
      </p:sp>
      <p:sp>
        <p:nvSpPr>
          <p:cNvPr id="2" name="TextBox 1">
            <a:extLst>
              <a:ext uri="{FF2B5EF4-FFF2-40B4-BE49-F238E27FC236}">
                <a16:creationId xmlns:a16="http://schemas.microsoft.com/office/drawing/2014/main" id="{2F26EF54-AE44-CF97-4D35-34C2F0B31D48}"/>
              </a:ext>
            </a:extLst>
          </p:cNvPr>
          <p:cNvSpPr txBox="1"/>
          <p:nvPr/>
        </p:nvSpPr>
        <p:spPr>
          <a:xfrm>
            <a:off x="903329" y="1317882"/>
            <a:ext cx="9998920" cy="907171"/>
          </a:xfrm>
          <a:prstGeom prst="rect">
            <a:avLst/>
          </a:prstGeom>
          <a:noFill/>
        </p:spPr>
        <p:txBody>
          <a:bodyPr wrap="square" rtlCol="0">
            <a:spAutoFit/>
          </a:bodyPr>
          <a:lstStyle/>
          <a:p>
            <a:r>
              <a:rPr lang="en-US" sz="1765" dirty="0"/>
              <a:t>Standards bodies define “Requirements” associated with Principal Roles.  These are selected by the Principal Role (e.g. Owner/Operator) and then ”reconciled” to eliminate conflicts and produce a single set of Requirements to include in the Master Plan.</a:t>
            </a:r>
          </a:p>
        </p:txBody>
      </p:sp>
      <p:sp>
        <p:nvSpPr>
          <p:cNvPr id="3" name="TextBox 2">
            <a:extLst>
              <a:ext uri="{FF2B5EF4-FFF2-40B4-BE49-F238E27FC236}">
                <a16:creationId xmlns:a16="http://schemas.microsoft.com/office/drawing/2014/main" id="{132EDBD5-00F1-DD30-A2AC-FD973F255D1F}"/>
              </a:ext>
            </a:extLst>
          </p:cNvPr>
          <p:cNvSpPr txBox="1"/>
          <p:nvPr/>
        </p:nvSpPr>
        <p:spPr>
          <a:xfrm>
            <a:off x="6096000" y="2874482"/>
            <a:ext cx="4768244" cy="2403991"/>
          </a:xfrm>
          <a:prstGeom prst="rect">
            <a:avLst/>
          </a:prstGeom>
          <a:noFill/>
        </p:spPr>
        <p:txBody>
          <a:bodyPr wrap="square" rtlCol="0">
            <a:spAutoFit/>
          </a:bodyPr>
          <a:lstStyle/>
          <a:p>
            <a:pPr marL="322747" indent="-302575">
              <a:spcBef>
                <a:spcPts val="529"/>
              </a:spcBef>
              <a:spcAft>
                <a:spcPts val="1059"/>
              </a:spcAft>
              <a:buFont typeface="Arial" panose="020B0604020202020204" pitchFamily="34" charset="0"/>
              <a:buChar char="•"/>
            </a:pPr>
            <a:r>
              <a:rPr lang="en-US" sz="1765" dirty="0"/>
              <a:t>Generic Requirements are assigned to Principal Roles (like Owner or Vendor)</a:t>
            </a:r>
          </a:p>
          <a:p>
            <a:pPr marL="322747" indent="-302575">
              <a:spcBef>
                <a:spcPts val="529"/>
              </a:spcBef>
              <a:spcAft>
                <a:spcPts val="1059"/>
              </a:spcAft>
              <a:buFont typeface="Arial" panose="020B0604020202020204" pitchFamily="34" charset="0"/>
              <a:buChar char="•"/>
            </a:pPr>
            <a:r>
              <a:rPr lang="en-US" sz="1765" dirty="0"/>
              <a:t>“Generic Requirements and Professional Roles” apply to all enterprises</a:t>
            </a:r>
          </a:p>
          <a:p>
            <a:pPr marL="322747" indent="-302575">
              <a:spcBef>
                <a:spcPts val="529"/>
              </a:spcBef>
              <a:spcAft>
                <a:spcPts val="1059"/>
              </a:spcAft>
              <a:buFont typeface="Arial" panose="020B0604020202020204" pitchFamily="34" charset="0"/>
              <a:buChar char="•"/>
            </a:pPr>
            <a:r>
              <a:rPr lang="en-US" sz="1765" dirty="0"/>
              <a:t>A secondary set of Requirements and Roles are specific to individual industries.</a:t>
            </a:r>
          </a:p>
        </p:txBody>
      </p:sp>
      <p:sp>
        <p:nvSpPr>
          <p:cNvPr id="4" name="Rectangle 14">
            <a:extLst>
              <a:ext uri="{FF2B5EF4-FFF2-40B4-BE49-F238E27FC236}">
                <a16:creationId xmlns:a16="http://schemas.microsoft.com/office/drawing/2014/main" id="{951CB6A3-4E35-EF09-BD58-7DAF9E0727CC}"/>
              </a:ext>
            </a:extLst>
          </p:cNvPr>
          <p:cNvSpPr>
            <a:spLocks noChangeArrowheads="1"/>
          </p:cNvSpPr>
          <p:nvPr/>
        </p:nvSpPr>
        <p:spPr bwMode="auto">
          <a:xfrm>
            <a:off x="3164998" y="3594218"/>
            <a:ext cx="921684" cy="811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b="1" dirty="0"/>
          </a:p>
        </p:txBody>
      </p:sp>
      <p:sp>
        <p:nvSpPr>
          <p:cNvPr id="5" name="Rectangle 15">
            <a:extLst>
              <a:ext uri="{FF2B5EF4-FFF2-40B4-BE49-F238E27FC236}">
                <a16:creationId xmlns:a16="http://schemas.microsoft.com/office/drawing/2014/main" id="{98EBAD07-74CB-16D3-46FD-E9342E68A74B}"/>
              </a:ext>
            </a:extLst>
          </p:cNvPr>
          <p:cNvSpPr>
            <a:spLocks noChangeArrowheads="1"/>
          </p:cNvSpPr>
          <p:nvPr/>
        </p:nvSpPr>
        <p:spPr bwMode="auto">
          <a:xfrm>
            <a:off x="3187819" y="3338667"/>
            <a:ext cx="921684" cy="1650693"/>
          </a:xfrm>
          <a:prstGeom prst="rect">
            <a:avLst/>
          </a:prstGeom>
          <a:noFill/>
          <a:ln w="25400" cap="flat">
            <a:solidFill>
              <a:srgbClr val="FE9B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6" name="Rectangle 17">
            <a:extLst>
              <a:ext uri="{FF2B5EF4-FFF2-40B4-BE49-F238E27FC236}">
                <a16:creationId xmlns:a16="http://schemas.microsoft.com/office/drawing/2014/main" id="{EC7CA48A-5DBB-D13B-F0AF-178D32390B53}"/>
              </a:ext>
            </a:extLst>
          </p:cNvPr>
          <p:cNvSpPr>
            <a:spLocks noChangeArrowheads="1"/>
          </p:cNvSpPr>
          <p:nvPr/>
        </p:nvSpPr>
        <p:spPr bwMode="auto">
          <a:xfrm>
            <a:off x="3236711" y="3407768"/>
            <a:ext cx="827150" cy="157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Cybersecurity</a:t>
            </a:r>
          </a:p>
          <a:p>
            <a:pPr algn="ctr" defTabSz="806867" eaLnBrk="0" fontAlgn="base" hangingPunct="0">
              <a:spcBef>
                <a:spcPct val="0"/>
              </a:spcBef>
              <a:spcAft>
                <a:spcPct val="0"/>
              </a:spcAft>
            </a:pPr>
            <a:r>
              <a:rPr lang="en-US" altLang="en-US" sz="971" b="1" dirty="0">
                <a:solidFill>
                  <a:srgbClr val="000000"/>
                </a:solidFill>
              </a:rPr>
              <a:t>Generic </a:t>
            </a:r>
          </a:p>
          <a:p>
            <a:pPr algn="ctr" defTabSz="806867" eaLnBrk="0" fontAlgn="base" hangingPunct="0">
              <a:spcBef>
                <a:spcPct val="0"/>
              </a:spcBef>
              <a:spcAft>
                <a:spcPct val="0"/>
              </a:spcAft>
            </a:pPr>
            <a:r>
              <a:rPr lang="en-US" altLang="en-US" sz="971" b="1" dirty="0">
                <a:solidFill>
                  <a:srgbClr val="000000"/>
                </a:solidFill>
              </a:rPr>
              <a:t>Requirements</a:t>
            </a:r>
          </a:p>
          <a:p>
            <a:pPr algn="ctr" defTabSz="806867" eaLnBrk="0" fontAlgn="base" hangingPunct="0">
              <a:spcBef>
                <a:spcPct val="0"/>
              </a:spcBef>
              <a:spcAft>
                <a:spcPct val="0"/>
              </a:spcAft>
            </a:pPr>
            <a:r>
              <a:rPr lang="en-US" altLang="en-US" sz="971" b="1" dirty="0">
                <a:solidFill>
                  <a:srgbClr val="000000"/>
                </a:solidFill>
              </a:rPr>
              <a:t>for Principal</a:t>
            </a:r>
          </a:p>
          <a:p>
            <a:pPr algn="ctr" defTabSz="806867" eaLnBrk="0" fontAlgn="base" hangingPunct="0">
              <a:spcBef>
                <a:spcPct val="0"/>
              </a:spcBef>
              <a:spcAft>
                <a:spcPct val="0"/>
              </a:spcAft>
            </a:pPr>
            <a:r>
              <a:rPr lang="en-US" altLang="en-US" sz="971" b="1" dirty="0">
                <a:solidFill>
                  <a:srgbClr val="000000"/>
                </a:solidFill>
              </a:rPr>
              <a:t>Role </a:t>
            </a:r>
          </a:p>
          <a:p>
            <a:pPr algn="ctr" defTabSz="806867" eaLnBrk="0" fontAlgn="base" hangingPunct="0">
              <a:spcBef>
                <a:spcPct val="0"/>
              </a:spcBef>
              <a:spcAft>
                <a:spcPct val="0"/>
              </a:spcAft>
            </a:pPr>
            <a:r>
              <a:rPr lang="en-US" altLang="en-US" sz="971" b="1" dirty="0">
                <a:solidFill>
                  <a:srgbClr val="000000"/>
                </a:solidFill>
              </a:rPr>
              <a:t>(Reconciled)</a:t>
            </a:r>
            <a:endParaRPr lang="en-US" altLang="en-US" sz="1588" b="1" dirty="0"/>
          </a:p>
        </p:txBody>
      </p:sp>
      <p:sp>
        <p:nvSpPr>
          <p:cNvPr id="7" name="Rectangle 20">
            <a:extLst>
              <a:ext uri="{FF2B5EF4-FFF2-40B4-BE49-F238E27FC236}">
                <a16:creationId xmlns:a16="http://schemas.microsoft.com/office/drawing/2014/main" id="{26249D6A-59C6-706F-4BF0-108FC76DD725}"/>
              </a:ext>
            </a:extLst>
          </p:cNvPr>
          <p:cNvSpPr>
            <a:spLocks noChangeArrowheads="1"/>
          </p:cNvSpPr>
          <p:nvPr/>
        </p:nvSpPr>
        <p:spPr bwMode="auto">
          <a:xfrm>
            <a:off x="1867011" y="3399590"/>
            <a:ext cx="873637"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ISA 62443 </a:t>
            </a:r>
            <a:endParaRPr lang="en-US" altLang="en-US" sz="1588" b="1" dirty="0"/>
          </a:p>
        </p:txBody>
      </p:sp>
      <p:sp>
        <p:nvSpPr>
          <p:cNvPr id="8" name="Rectangle 21">
            <a:extLst>
              <a:ext uri="{FF2B5EF4-FFF2-40B4-BE49-F238E27FC236}">
                <a16:creationId xmlns:a16="http://schemas.microsoft.com/office/drawing/2014/main" id="{981623F3-9DF3-E71E-C378-809EB9185B6E}"/>
              </a:ext>
            </a:extLst>
          </p:cNvPr>
          <p:cNvSpPr>
            <a:spLocks noChangeArrowheads="1"/>
          </p:cNvSpPr>
          <p:nvPr/>
        </p:nvSpPr>
        <p:spPr bwMode="auto">
          <a:xfrm>
            <a:off x="1843802" y="3836733"/>
            <a:ext cx="811119"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NIST 800</a:t>
            </a:r>
            <a:endParaRPr lang="en-US" altLang="en-US" sz="1588" b="1" dirty="0"/>
          </a:p>
        </p:txBody>
      </p:sp>
      <p:sp>
        <p:nvSpPr>
          <p:cNvPr id="9" name="Rectangle 22">
            <a:extLst>
              <a:ext uri="{FF2B5EF4-FFF2-40B4-BE49-F238E27FC236}">
                <a16:creationId xmlns:a16="http://schemas.microsoft.com/office/drawing/2014/main" id="{B569793E-E4B1-6801-347E-740E52A06C4D}"/>
              </a:ext>
            </a:extLst>
          </p:cNvPr>
          <p:cNvSpPr>
            <a:spLocks noChangeArrowheads="1"/>
          </p:cNvSpPr>
          <p:nvPr/>
        </p:nvSpPr>
        <p:spPr bwMode="auto">
          <a:xfrm>
            <a:off x="1832824" y="4255443"/>
            <a:ext cx="880049"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ISO 27001 </a:t>
            </a:r>
            <a:endParaRPr lang="en-US" altLang="en-US" sz="1588" b="1" dirty="0"/>
          </a:p>
        </p:txBody>
      </p:sp>
      <p:sp>
        <p:nvSpPr>
          <p:cNvPr id="10" name="Rectangle 47">
            <a:extLst>
              <a:ext uri="{FF2B5EF4-FFF2-40B4-BE49-F238E27FC236}">
                <a16:creationId xmlns:a16="http://schemas.microsoft.com/office/drawing/2014/main" id="{2F17F184-AE94-CBF2-6E20-6FC926E561D4}"/>
              </a:ext>
            </a:extLst>
          </p:cNvPr>
          <p:cNvSpPr>
            <a:spLocks noChangeArrowheads="1"/>
          </p:cNvSpPr>
          <p:nvPr/>
        </p:nvSpPr>
        <p:spPr bwMode="auto">
          <a:xfrm>
            <a:off x="1909524" y="2983183"/>
            <a:ext cx="1490793" cy="20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dirty="0">
                <a:solidFill>
                  <a:srgbClr val="000000"/>
                </a:solidFill>
              </a:rPr>
              <a:t>Standards Bodies </a:t>
            </a:r>
            <a:endParaRPr lang="en-US" altLang="en-US" sz="1588" dirty="0"/>
          </a:p>
        </p:txBody>
      </p:sp>
      <p:sp>
        <p:nvSpPr>
          <p:cNvPr id="22" name="Line 80">
            <a:extLst>
              <a:ext uri="{FF2B5EF4-FFF2-40B4-BE49-F238E27FC236}">
                <a16:creationId xmlns:a16="http://schemas.microsoft.com/office/drawing/2014/main" id="{ED66239C-70E4-58BB-EACE-CF680F550E6E}"/>
              </a:ext>
            </a:extLst>
          </p:cNvPr>
          <p:cNvSpPr>
            <a:spLocks noChangeShapeType="1"/>
          </p:cNvSpPr>
          <p:nvPr/>
        </p:nvSpPr>
        <p:spPr bwMode="auto">
          <a:xfrm>
            <a:off x="2819426" y="3558279"/>
            <a:ext cx="36839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39" name="Rectangle 82">
            <a:extLst>
              <a:ext uri="{FF2B5EF4-FFF2-40B4-BE49-F238E27FC236}">
                <a16:creationId xmlns:a16="http://schemas.microsoft.com/office/drawing/2014/main" id="{92B89808-700C-4485-B7C5-889FE2D1AAA2}"/>
              </a:ext>
            </a:extLst>
          </p:cNvPr>
          <p:cNvSpPr>
            <a:spLocks noChangeArrowheads="1"/>
          </p:cNvSpPr>
          <p:nvPr/>
        </p:nvSpPr>
        <p:spPr bwMode="auto">
          <a:xfrm>
            <a:off x="1056986" y="2902734"/>
            <a:ext cx="3316873" cy="2441340"/>
          </a:xfrm>
          <a:prstGeom prst="rect">
            <a:avLst/>
          </a:prstGeom>
          <a:noFill/>
          <a:ln w="30163" cap="rnd">
            <a:solidFill>
              <a:srgbClr val="F59D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cxnSp>
        <p:nvCxnSpPr>
          <p:cNvPr id="40" name="Straight Arrow Connector 39">
            <a:extLst>
              <a:ext uri="{FF2B5EF4-FFF2-40B4-BE49-F238E27FC236}">
                <a16:creationId xmlns:a16="http://schemas.microsoft.com/office/drawing/2014/main" id="{77803D20-3E8C-CF62-6E75-1187166CBCD1}"/>
              </a:ext>
            </a:extLst>
          </p:cNvPr>
          <p:cNvCxnSpPr/>
          <p:nvPr/>
        </p:nvCxnSpPr>
        <p:spPr bwMode="auto">
          <a:xfrm>
            <a:off x="2799142" y="3932273"/>
            <a:ext cx="369424" cy="9141"/>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19">
            <a:extLst>
              <a:ext uri="{FF2B5EF4-FFF2-40B4-BE49-F238E27FC236}">
                <a16:creationId xmlns:a16="http://schemas.microsoft.com/office/drawing/2014/main" id="{26C54699-DDB1-47EA-3502-2EAA3E91345D}"/>
              </a:ext>
            </a:extLst>
          </p:cNvPr>
          <p:cNvSpPr>
            <a:spLocks noChangeArrowheads="1"/>
          </p:cNvSpPr>
          <p:nvPr/>
        </p:nvSpPr>
        <p:spPr bwMode="auto">
          <a:xfrm>
            <a:off x="1719724" y="3753537"/>
            <a:ext cx="1074364" cy="322941"/>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42" name="Rectangle 19">
            <a:extLst>
              <a:ext uri="{FF2B5EF4-FFF2-40B4-BE49-F238E27FC236}">
                <a16:creationId xmlns:a16="http://schemas.microsoft.com/office/drawing/2014/main" id="{605EC501-2CF4-6457-225A-C1EC9519C96F}"/>
              </a:ext>
            </a:extLst>
          </p:cNvPr>
          <p:cNvSpPr>
            <a:spLocks noChangeArrowheads="1"/>
          </p:cNvSpPr>
          <p:nvPr/>
        </p:nvSpPr>
        <p:spPr bwMode="auto">
          <a:xfrm>
            <a:off x="1712775" y="4167583"/>
            <a:ext cx="1074364" cy="322941"/>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43" name="Rectangle 19">
            <a:extLst>
              <a:ext uri="{FF2B5EF4-FFF2-40B4-BE49-F238E27FC236}">
                <a16:creationId xmlns:a16="http://schemas.microsoft.com/office/drawing/2014/main" id="{DD6D7221-CC82-6B66-C155-B664F8E0D6C1}"/>
              </a:ext>
            </a:extLst>
          </p:cNvPr>
          <p:cNvSpPr>
            <a:spLocks noChangeArrowheads="1"/>
          </p:cNvSpPr>
          <p:nvPr/>
        </p:nvSpPr>
        <p:spPr bwMode="auto">
          <a:xfrm>
            <a:off x="1722395" y="3332741"/>
            <a:ext cx="1074364" cy="322941"/>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44" name="Line 80">
            <a:extLst>
              <a:ext uri="{FF2B5EF4-FFF2-40B4-BE49-F238E27FC236}">
                <a16:creationId xmlns:a16="http://schemas.microsoft.com/office/drawing/2014/main" id="{E6D74060-07CA-C647-D55D-1EEF01533C47}"/>
              </a:ext>
            </a:extLst>
          </p:cNvPr>
          <p:cNvSpPr>
            <a:spLocks noChangeShapeType="1"/>
          </p:cNvSpPr>
          <p:nvPr/>
        </p:nvSpPr>
        <p:spPr bwMode="auto">
          <a:xfrm>
            <a:off x="2820757" y="4314978"/>
            <a:ext cx="36839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1" name="Line 76">
            <a:extLst>
              <a:ext uri="{FF2B5EF4-FFF2-40B4-BE49-F238E27FC236}">
                <a16:creationId xmlns:a16="http://schemas.microsoft.com/office/drawing/2014/main" id="{9730F9BD-D09A-EF96-DC9F-95336551A1F6}"/>
              </a:ext>
            </a:extLst>
          </p:cNvPr>
          <p:cNvSpPr>
            <a:spLocks noChangeShapeType="1"/>
          </p:cNvSpPr>
          <p:nvPr/>
        </p:nvSpPr>
        <p:spPr bwMode="auto">
          <a:xfrm>
            <a:off x="4114980" y="3963001"/>
            <a:ext cx="492814"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
        <p:nvSpPr>
          <p:cNvPr id="15" name="Oval 14">
            <a:extLst>
              <a:ext uri="{FF2B5EF4-FFF2-40B4-BE49-F238E27FC236}">
                <a16:creationId xmlns:a16="http://schemas.microsoft.com/office/drawing/2014/main" id="{17FA54F3-8DBE-B3F5-3F5D-42961E729F42}"/>
              </a:ext>
            </a:extLst>
          </p:cNvPr>
          <p:cNvSpPr/>
          <p:nvPr/>
        </p:nvSpPr>
        <p:spPr bwMode="auto">
          <a:xfrm>
            <a:off x="1194000" y="4924547"/>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Times" panose="02020603050405020304" pitchFamily="18" charset="0"/>
              </a:rPr>
              <a:t>2</a:t>
            </a:r>
            <a:endParaRPr kumimoji="0" lang="en-US" b="0" i="0" u="none" strike="noStrike" cap="none" normalizeH="0" baseline="0" dirty="0">
              <a:ln>
                <a:noFill/>
              </a:ln>
              <a:solidFill>
                <a:schemeClr val="tx1"/>
              </a:solidFill>
              <a:effectLst/>
              <a:latin typeface="Times" panose="02020603050405020304" pitchFamily="18" charset="0"/>
            </a:endParaRPr>
          </a:p>
        </p:txBody>
      </p:sp>
      <p:sp>
        <p:nvSpPr>
          <p:cNvPr id="12" name="Rectangle 47">
            <a:extLst>
              <a:ext uri="{FF2B5EF4-FFF2-40B4-BE49-F238E27FC236}">
                <a16:creationId xmlns:a16="http://schemas.microsoft.com/office/drawing/2014/main" id="{ADCD2FF2-519C-A7A0-96FF-D7D532EB3CB8}"/>
              </a:ext>
            </a:extLst>
          </p:cNvPr>
          <p:cNvSpPr>
            <a:spLocks noChangeArrowheads="1"/>
          </p:cNvSpPr>
          <p:nvPr/>
        </p:nvSpPr>
        <p:spPr bwMode="auto">
          <a:xfrm>
            <a:off x="4645825" y="3644122"/>
            <a:ext cx="1178208" cy="61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dirty="0">
                <a:solidFill>
                  <a:srgbClr val="000000"/>
                </a:solidFill>
              </a:rPr>
              <a:t>Company </a:t>
            </a:r>
          </a:p>
          <a:p>
            <a:pPr defTabSz="806867" eaLnBrk="0" fontAlgn="base" hangingPunct="0">
              <a:spcBef>
                <a:spcPct val="0"/>
              </a:spcBef>
              <a:spcAft>
                <a:spcPct val="0"/>
              </a:spcAft>
            </a:pPr>
            <a:r>
              <a:rPr lang="en-US" altLang="en-US" sz="1324" b="1" dirty="0">
                <a:solidFill>
                  <a:srgbClr val="000000"/>
                </a:solidFill>
              </a:rPr>
              <a:t>Cybersecurity </a:t>
            </a:r>
          </a:p>
          <a:p>
            <a:pPr defTabSz="806867" eaLnBrk="0" fontAlgn="base" hangingPunct="0">
              <a:spcBef>
                <a:spcPct val="0"/>
              </a:spcBef>
              <a:spcAft>
                <a:spcPct val="0"/>
              </a:spcAft>
            </a:pPr>
            <a:r>
              <a:rPr lang="en-US" altLang="en-US" sz="1324" b="1" dirty="0">
                <a:solidFill>
                  <a:srgbClr val="000000"/>
                </a:solidFill>
              </a:rPr>
              <a:t>Requirements</a:t>
            </a:r>
            <a:endParaRPr lang="en-US" altLang="en-US" sz="1588" dirty="0"/>
          </a:p>
        </p:txBody>
      </p:sp>
    </p:spTree>
    <p:custDataLst>
      <p:tags r:id="rId1"/>
    </p:custDataLst>
    <p:extLst>
      <p:ext uri="{BB962C8B-B14F-4D97-AF65-F5344CB8AC3E}">
        <p14:creationId xmlns:p14="http://schemas.microsoft.com/office/powerpoint/2010/main" val="424217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4CDB9F9E-7DFC-BFDE-5DE7-7E900B104AFB}"/>
              </a:ext>
            </a:extLst>
          </p:cNvPr>
          <p:cNvSpPr>
            <a:spLocks noChangeArrowheads="1"/>
          </p:cNvSpPr>
          <p:nvPr/>
        </p:nvSpPr>
        <p:spPr bwMode="auto">
          <a:xfrm>
            <a:off x="3363368" y="3834486"/>
            <a:ext cx="921684" cy="750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b="1" dirty="0"/>
          </a:p>
        </p:txBody>
      </p:sp>
      <p:sp>
        <p:nvSpPr>
          <p:cNvPr id="19" name="Rectangle 15">
            <a:extLst>
              <a:ext uri="{FF2B5EF4-FFF2-40B4-BE49-F238E27FC236}">
                <a16:creationId xmlns:a16="http://schemas.microsoft.com/office/drawing/2014/main" id="{4B376B3C-72C5-FCBE-2423-CE0BACF1A2AE}"/>
              </a:ext>
            </a:extLst>
          </p:cNvPr>
          <p:cNvSpPr>
            <a:spLocks noChangeArrowheads="1"/>
          </p:cNvSpPr>
          <p:nvPr/>
        </p:nvSpPr>
        <p:spPr bwMode="auto">
          <a:xfrm>
            <a:off x="3386189" y="3578936"/>
            <a:ext cx="921684" cy="1130528"/>
          </a:xfrm>
          <a:prstGeom prst="rect">
            <a:avLst/>
          </a:prstGeom>
          <a:noFill/>
          <a:ln w="25400" cap="flat">
            <a:solidFill>
              <a:srgbClr val="FE9B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21" name="Rectangle 17">
            <a:extLst>
              <a:ext uri="{FF2B5EF4-FFF2-40B4-BE49-F238E27FC236}">
                <a16:creationId xmlns:a16="http://schemas.microsoft.com/office/drawing/2014/main" id="{A4006CB4-C3FE-86EE-67ED-76B6E706FEDE}"/>
              </a:ext>
            </a:extLst>
          </p:cNvPr>
          <p:cNvSpPr>
            <a:spLocks noChangeArrowheads="1"/>
          </p:cNvSpPr>
          <p:nvPr/>
        </p:nvSpPr>
        <p:spPr bwMode="auto">
          <a:xfrm>
            <a:off x="3435081" y="3648036"/>
            <a:ext cx="827150" cy="108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Selected </a:t>
            </a:r>
          </a:p>
          <a:p>
            <a:pPr algn="ctr" defTabSz="806867" eaLnBrk="0" fontAlgn="base" hangingPunct="0">
              <a:spcBef>
                <a:spcPct val="0"/>
              </a:spcBef>
              <a:spcAft>
                <a:spcPct val="0"/>
              </a:spcAft>
            </a:pPr>
            <a:r>
              <a:rPr lang="en-US" altLang="en-US" sz="971" b="1" dirty="0">
                <a:solidFill>
                  <a:srgbClr val="000000"/>
                </a:solidFill>
              </a:rPr>
              <a:t>Standards </a:t>
            </a:r>
          </a:p>
          <a:p>
            <a:pPr algn="ctr" defTabSz="806867" eaLnBrk="0" fontAlgn="base" hangingPunct="0">
              <a:spcBef>
                <a:spcPct val="0"/>
              </a:spcBef>
              <a:spcAft>
                <a:spcPct val="0"/>
              </a:spcAft>
            </a:pPr>
            <a:r>
              <a:rPr lang="en-US" altLang="en-US" sz="971" b="1" dirty="0">
                <a:solidFill>
                  <a:srgbClr val="000000"/>
                </a:solidFill>
              </a:rPr>
              <a:t>Define</a:t>
            </a:r>
            <a:br>
              <a:rPr lang="en-US" altLang="en-US" sz="971" b="1" dirty="0">
                <a:solidFill>
                  <a:srgbClr val="000000"/>
                </a:solidFill>
              </a:rPr>
            </a:br>
            <a:r>
              <a:rPr lang="en-US" altLang="en-US" sz="971" b="1" dirty="0">
                <a:solidFill>
                  <a:srgbClr val="000000"/>
                </a:solidFill>
              </a:rPr>
              <a:t>Cybersecurity</a:t>
            </a:r>
          </a:p>
          <a:p>
            <a:pPr algn="ctr" defTabSz="806867" eaLnBrk="0" fontAlgn="base" hangingPunct="0">
              <a:spcBef>
                <a:spcPct val="0"/>
              </a:spcBef>
              <a:spcAft>
                <a:spcPct val="0"/>
              </a:spcAft>
            </a:pPr>
            <a:r>
              <a:rPr lang="en-US" altLang="en-US" sz="971" b="1" dirty="0">
                <a:solidFill>
                  <a:srgbClr val="000000"/>
                </a:solidFill>
              </a:rPr>
              <a:t>Requirements</a:t>
            </a:r>
          </a:p>
          <a:p>
            <a:pPr algn="ctr" defTabSz="806867" eaLnBrk="0" fontAlgn="base" hangingPunct="0">
              <a:spcBef>
                <a:spcPct val="0"/>
              </a:spcBef>
              <a:spcAft>
                <a:spcPct val="0"/>
              </a:spcAft>
            </a:pPr>
            <a:r>
              <a:rPr lang="en-US" altLang="en-US" sz="971" b="1" dirty="0">
                <a:solidFill>
                  <a:srgbClr val="000000"/>
                </a:solidFill>
              </a:rPr>
              <a:t>By Principal</a:t>
            </a:r>
          </a:p>
          <a:p>
            <a:pPr algn="ctr" defTabSz="806867" eaLnBrk="0" fontAlgn="base" hangingPunct="0">
              <a:spcBef>
                <a:spcPct val="0"/>
              </a:spcBef>
              <a:spcAft>
                <a:spcPct val="0"/>
              </a:spcAft>
            </a:pPr>
            <a:r>
              <a:rPr lang="en-US" altLang="en-US" sz="971" b="1" dirty="0">
                <a:solidFill>
                  <a:srgbClr val="000000"/>
                </a:solidFill>
              </a:rPr>
              <a:t>Role</a:t>
            </a:r>
          </a:p>
        </p:txBody>
      </p:sp>
      <p:sp>
        <p:nvSpPr>
          <p:cNvPr id="24" name="Rectangle 20">
            <a:extLst>
              <a:ext uri="{FF2B5EF4-FFF2-40B4-BE49-F238E27FC236}">
                <a16:creationId xmlns:a16="http://schemas.microsoft.com/office/drawing/2014/main" id="{4D84226B-402E-0157-2932-D97A588EDFA7}"/>
              </a:ext>
            </a:extLst>
          </p:cNvPr>
          <p:cNvSpPr>
            <a:spLocks noChangeArrowheads="1"/>
          </p:cNvSpPr>
          <p:nvPr/>
        </p:nvSpPr>
        <p:spPr bwMode="auto">
          <a:xfrm>
            <a:off x="2065381" y="3639858"/>
            <a:ext cx="873637"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ISA 62443 </a:t>
            </a:r>
            <a:endParaRPr lang="en-US" altLang="en-US" sz="1588" b="1" dirty="0"/>
          </a:p>
        </p:txBody>
      </p:sp>
      <p:sp>
        <p:nvSpPr>
          <p:cNvPr id="25" name="Rectangle 21">
            <a:extLst>
              <a:ext uri="{FF2B5EF4-FFF2-40B4-BE49-F238E27FC236}">
                <a16:creationId xmlns:a16="http://schemas.microsoft.com/office/drawing/2014/main" id="{231F3B36-04CC-6B38-442C-D2531F8F8D41}"/>
              </a:ext>
            </a:extLst>
          </p:cNvPr>
          <p:cNvSpPr>
            <a:spLocks noChangeArrowheads="1"/>
          </p:cNvSpPr>
          <p:nvPr/>
        </p:nvSpPr>
        <p:spPr bwMode="auto">
          <a:xfrm>
            <a:off x="2042172" y="4077001"/>
            <a:ext cx="811119"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NIST 800</a:t>
            </a:r>
            <a:endParaRPr lang="en-US" altLang="en-US" sz="1588" b="1" dirty="0"/>
          </a:p>
        </p:txBody>
      </p:sp>
      <p:sp>
        <p:nvSpPr>
          <p:cNvPr id="26" name="Rectangle 22">
            <a:extLst>
              <a:ext uri="{FF2B5EF4-FFF2-40B4-BE49-F238E27FC236}">
                <a16:creationId xmlns:a16="http://schemas.microsoft.com/office/drawing/2014/main" id="{DF511721-1B81-05F6-394B-66D4C8126D13}"/>
              </a:ext>
            </a:extLst>
          </p:cNvPr>
          <p:cNvSpPr>
            <a:spLocks noChangeArrowheads="1"/>
          </p:cNvSpPr>
          <p:nvPr/>
        </p:nvSpPr>
        <p:spPr bwMode="auto">
          <a:xfrm>
            <a:off x="2031194" y="4495711"/>
            <a:ext cx="880049"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ISO 27001 </a:t>
            </a:r>
            <a:endParaRPr lang="en-US" altLang="en-US" sz="1588" b="1" dirty="0"/>
          </a:p>
        </p:txBody>
      </p:sp>
      <p:sp>
        <p:nvSpPr>
          <p:cNvPr id="31" name="Rectangle 27">
            <a:extLst>
              <a:ext uri="{FF2B5EF4-FFF2-40B4-BE49-F238E27FC236}">
                <a16:creationId xmlns:a16="http://schemas.microsoft.com/office/drawing/2014/main" id="{13EA1E98-4E32-89E3-E9B5-DA7B38DEEAFF}"/>
              </a:ext>
            </a:extLst>
          </p:cNvPr>
          <p:cNvSpPr>
            <a:spLocks noChangeArrowheads="1"/>
          </p:cNvSpPr>
          <p:nvPr/>
        </p:nvSpPr>
        <p:spPr bwMode="auto">
          <a:xfrm>
            <a:off x="4865986" y="4408637"/>
            <a:ext cx="1184220" cy="516889"/>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34" name="Rectangle 30">
            <a:extLst>
              <a:ext uri="{FF2B5EF4-FFF2-40B4-BE49-F238E27FC236}">
                <a16:creationId xmlns:a16="http://schemas.microsoft.com/office/drawing/2014/main" id="{330AB4E7-791E-0DBC-A0AA-F89B3C43263A}"/>
              </a:ext>
            </a:extLst>
          </p:cNvPr>
          <p:cNvSpPr>
            <a:spLocks noChangeArrowheads="1"/>
          </p:cNvSpPr>
          <p:nvPr/>
        </p:nvSpPr>
        <p:spPr bwMode="auto">
          <a:xfrm>
            <a:off x="4908840" y="4446551"/>
            <a:ext cx="1069203" cy="4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Company-specific</a:t>
            </a:r>
          </a:p>
          <a:p>
            <a:pPr defTabSz="806867" eaLnBrk="0" fontAlgn="base" hangingPunct="0">
              <a:spcBef>
                <a:spcPct val="0"/>
              </a:spcBef>
              <a:spcAft>
                <a:spcPct val="0"/>
              </a:spcAft>
            </a:pPr>
            <a:r>
              <a:rPr lang="en-US" altLang="en-US" sz="971" b="1" dirty="0">
                <a:solidFill>
                  <a:srgbClr val="000000"/>
                </a:solidFill>
              </a:rPr>
              <a:t>Requirements by</a:t>
            </a:r>
            <a:br>
              <a:rPr lang="en-US" altLang="en-US" sz="971" b="1" dirty="0">
                <a:solidFill>
                  <a:srgbClr val="000000"/>
                </a:solidFill>
              </a:rPr>
            </a:br>
            <a:r>
              <a:rPr lang="en-US" altLang="en-US" sz="971" b="1" dirty="0">
                <a:solidFill>
                  <a:srgbClr val="000000"/>
                </a:solidFill>
              </a:rPr>
              <a:t>Country &amp; Facility</a:t>
            </a:r>
            <a:endParaRPr lang="en-US" altLang="en-US" sz="1588" b="1" dirty="0"/>
          </a:p>
        </p:txBody>
      </p:sp>
      <p:sp>
        <p:nvSpPr>
          <p:cNvPr id="35" name="Rectangle 31">
            <a:extLst>
              <a:ext uri="{FF2B5EF4-FFF2-40B4-BE49-F238E27FC236}">
                <a16:creationId xmlns:a16="http://schemas.microsoft.com/office/drawing/2014/main" id="{03D927BB-3EEE-E79E-F847-C70ABFF39BD6}"/>
              </a:ext>
            </a:extLst>
          </p:cNvPr>
          <p:cNvSpPr>
            <a:spLocks noChangeArrowheads="1"/>
          </p:cNvSpPr>
          <p:nvPr/>
        </p:nvSpPr>
        <p:spPr bwMode="auto">
          <a:xfrm>
            <a:off x="4971594" y="3621482"/>
            <a:ext cx="897682" cy="4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Reconcile </a:t>
            </a:r>
            <a:br>
              <a:rPr lang="en-US" altLang="en-US" sz="971" b="1" dirty="0">
                <a:solidFill>
                  <a:srgbClr val="000000"/>
                </a:solidFill>
              </a:rPr>
            </a:br>
            <a:r>
              <a:rPr lang="en-US" altLang="en-US" sz="971" b="1" dirty="0">
                <a:solidFill>
                  <a:srgbClr val="000000"/>
                </a:solidFill>
              </a:rPr>
              <a:t>Cybersecurity  </a:t>
            </a:r>
          </a:p>
          <a:p>
            <a:pPr algn="ctr" defTabSz="806867" eaLnBrk="0" fontAlgn="base" hangingPunct="0">
              <a:spcBef>
                <a:spcPct val="0"/>
              </a:spcBef>
              <a:spcAft>
                <a:spcPct val="0"/>
              </a:spcAft>
            </a:pPr>
            <a:r>
              <a:rPr lang="en-US" altLang="en-US" sz="971" b="1" dirty="0">
                <a:solidFill>
                  <a:srgbClr val="000000"/>
                </a:solidFill>
              </a:rPr>
              <a:t>Requirements</a:t>
            </a:r>
            <a:endParaRPr lang="en-US" altLang="en-US" sz="1588" b="1" dirty="0"/>
          </a:p>
        </p:txBody>
      </p:sp>
      <p:sp>
        <p:nvSpPr>
          <p:cNvPr id="51" name="Rectangle 47">
            <a:extLst>
              <a:ext uri="{FF2B5EF4-FFF2-40B4-BE49-F238E27FC236}">
                <a16:creationId xmlns:a16="http://schemas.microsoft.com/office/drawing/2014/main" id="{54A8153B-7821-67A4-A189-DAE91A62EA3C}"/>
              </a:ext>
            </a:extLst>
          </p:cNvPr>
          <p:cNvSpPr>
            <a:spLocks noChangeArrowheads="1"/>
          </p:cNvSpPr>
          <p:nvPr/>
        </p:nvSpPr>
        <p:spPr bwMode="auto">
          <a:xfrm>
            <a:off x="2092061" y="5174120"/>
            <a:ext cx="1490793" cy="20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dirty="0">
                <a:solidFill>
                  <a:srgbClr val="000000"/>
                </a:solidFill>
              </a:rPr>
              <a:t>Standards Bodies </a:t>
            </a:r>
            <a:endParaRPr lang="en-US" altLang="en-US" sz="1588" dirty="0"/>
          </a:p>
        </p:txBody>
      </p:sp>
      <p:sp>
        <p:nvSpPr>
          <p:cNvPr id="59" name="Rectangle 55">
            <a:extLst>
              <a:ext uri="{FF2B5EF4-FFF2-40B4-BE49-F238E27FC236}">
                <a16:creationId xmlns:a16="http://schemas.microsoft.com/office/drawing/2014/main" id="{4FA052DF-EC80-7841-DE86-75CF7148425C}"/>
              </a:ext>
            </a:extLst>
          </p:cNvPr>
          <p:cNvSpPr>
            <a:spLocks noChangeArrowheads="1"/>
          </p:cNvSpPr>
          <p:nvPr/>
        </p:nvSpPr>
        <p:spPr bwMode="auto">
          <a:xfrm>
            <a:off x="6415952" y="3551738"/>
            <a:ext cx="1088333" cy="574146"/>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60" name="Rectangle 56">
            <a:extLst>
              <a:ext uri="{FF2B5EF4-FFF2-40B4-BE49-F238E27FC236}">
                <a16:creationId xmlns:a16="http://schemas.microsoft.com/office/drawing/2014/main" id="{9A5CF6A0-766D-C112-A574-7A2130499F6A}"/>
              </a:ext>
            </a:extLst>
          </p:cNvPr>
          <p:cNvSpPr>
            <a:spLocks noChangeArrowheads="1"/>
          </p:cNvSpPr>
          <p:nvPr/>
        </p:nvSpPr>
        <p:spPr bwMode="auto">
          <a:xfrm>
            <a:off x="6468384" y="3581152"/>
            <a:ext cx="918521" cy="4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Company </a:t>
            </a:r>
          </a:p>
          <a:p>
            <a:pPr defTabSz="806867" eaLnBrk="0" fontAlgn="base" hangingPunct="0">
              <a:spcBef>
                <a:spcPct val="0"/>
              </a:spcBef>
              <a:spcAft>
                <a:spcPct val="0"/>
              </a:spcAft>
            </a:pPr>
            <a:r>
              <a:rPr lang="en-US" altLang="en-US" sz="971" b="1" dirty="0">
                <a:solidFill>
                  <a:srgbClr val="000000"/>
                </a:solidFill>
              </a:rPr>
              <a:t>Organization </a:t>
            </a:r>
          </a:p>
          <a:p>
            <a:pPr defTabSz="806867" eaLnBrk="0" fontAlgn="base" hangingPunct="0">
              <a:spcBef>
                <a:spcPct val="0"/>
              </a:spcBef>
              <a:spcAft>
                <a:spcPct val="0"/>
              </a:spcAft>
            </a:pPr>
            <a:r>
              <a:rPr lang="en-US" altLang="en-US" sz="971" b="1" dirty="0">
                <a:solidFill>
                  <a:srgbClr val="000000"/>
                </a:solidFill>
              </a:rPr>
              <a:t>Chart Positions</a:t>
            </a:r>
            <a:endParaRPr lang="en-US" altLang="en-US" sz="1588" b="1" dirty="0"/>
          </a:p>
        </p:txBody>
      </p:sp>
      <p:sp>
        <p:nvSpPr>
          <p:cNvPr id="63" name="Rectangle 59">
            <a:extLst>
              <a:ext uri="{FF2B5EF4-FFF2-40B4-BE49-F238E27FC236}">
                <a16:creationId xmlns:a16="http://schemas.microsoft.com/office/drawing/2014/main" id="{B61C735A-0E47-17B7-0208-D3F621CE7D2E}"/>
              </a:ext>
            </a:extLst>
          </p:cNvPr>
          <p:cNvSpPr>
            <a:spLocks noChangeArrowheads="1"/>
          </p:cNvSpPr>
          <p:nvPr/>
        </p:nvSpPr>
        <p:spPr bwMode="auto">
          <a:xfrm>
            <a:off x="9769087" y="3895789"/>
            <a:ext cx="780663"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Professional </a:t>
            </a:r>
            <a:endParaRPr lang="en-US" altLang="en-US" sz="1588" b="1" dirty="0"/>
          </a:p>
        </p:txBody>
      </p:sp>
      <p:sp>
        <p:nvSpPr>
          <p:cNvPr id="65" name="Line 61">
            <a:extLst>
              <a:ext uri="{FF2B5EF4-FFF2-40B4-BE49-F238E27FC236}">
                <a16:creationId xmlns:a16="http://schemas.microsoft.com/office/drawing/2014/main" id="{FC792838-5CB5-35C6-C075-C4FC3F23E23E}"/>
              </a:ext>
            </a:extLst>
          </p:cNvPr>
          <p:cNvSpPr>
            <a:spLocks noChangeShapeType="1"/>
          </p:cNvSpPr>
          <p:nvPr/>
        </p:nvSpPr>
        <p:spPr bwMode="auto">
          <a:xfrm flipH="1" flipV="1">
            <a:off x="8328195" y="2376428"/>
            <a:ext cx="0" cy="129792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77" name="Rectangle 73">
            <a:extLst>
              <a:ext uri="{FF2B5EF4-FFF2-40B4-BE49-F238E27FC236}">
                <a16:creationId xmlns:a16="http://schemas.microsoft.com/office/drawing/2014/main" id="{456A71A0-CFA9-89DD-108C-82EEC88F496A}"/>
              </a:ext>
            </a:extLst>
          </p:cNvPr>
          <p:cNvSpPr>
            <a:spLocks noChangeArrowheads="1"/>
          </p:cNvSpPr>
          <p:nvPr/>
        </p:nvSpPr>
        <p:spPr bwMode="auto">
          <a:xfrm>
            <a:off x="2083915" y="428649"/>
            <a:ext cx="7529305" cy="3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2471" b="1" dirty="0">
                <a:solidFill>
                  <a:schemeClr val="accent2">
                    <a:lumMod val="75000"/>
                  </a:schemeClr>
                </a:solidFill>
              </a:rPr>
              <a:t>Simplified Cybersecurity Roles and Organizations</a:t>
            </a:r>
            <a:endParaRPr lang="en-US" altLang="en-US" sz="1588" dirty="0">
              <a:solidFill>
                <a:schemeClr val="accent2">
                  <a:lumMod val="75000"/>
                </a:schemeClr>
              </a:solidFill>
            </a:endParaRPr>
          </a:p>
        </p:txBody>
      </p:sp>
      <p:sp>
        <p:nvSpPr>
          <p:cNvPr id="80" name="Line 76">
            <a:extLst>
              <a:ext uri="{FF2B5EF4-FFF2-40B4-BE49-F238E27FC236}">
                <a16:creationId xmlns:a16="http://schemas.microsoft.com/office/drawing/2014/main" id="{3EAD394D-7CF1-1E9C-C046-0549FBA918F6}"/>
              </a:ext>
            </a:extLst>
          </p:cNvPr>
          <p:cNvSpPr>
            <a:spLocks noChangeShapeType="1"/>
          </p:cNvSpPr>
          <p:nvPr/>
        </p:nvSpPr>
        <p:spPr bwMode="auto">
          <a:xfrm>
            <a:off x="4307874" y="3823760"/>
            <a:ext cx="551610"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
        <p:nvSpPr>
          <p:cNvPr id="84" name="Line 80">
            <a:extLst>
              <a:ext uri="{FF2B5EF4-FFF2-40B4-BE49-F238E27FC236}">
                <a16:creationId xmlns:a16="http://schemas.microsoft.com/office/drawing/2014/main" id="{93558A92-0A84-1908-AE8B-1703D790C564}"/>
              </a:ext>
            </a:extLst>
          </p:cNvPr>
          <p:cNvSpPr>
            <a:spLocks noChangeShapeType="1"/>
          </p:cNvSpPr>
          <p:nvPr/>
        </p:nvSpPr>
        <p:spPr bwMode="auto">
          <a:xfrm>
            <a:off x="3017796" y="3798547"/>
            <a:ext cx="36839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86" name="Rectangle 82">
            <a:extLst>
              <a:ext uri="{FF2B5EF4-FFF2-40B4-BE49-F238E27FC236}">
                <a16:creationId xmlns:a16="http://schemas.microsoft.com/office/drawing/2014/main" id="{78DA2ACC-1B8B-CB81-3D51-FA7CFEE27521}"/>
              </a:ext>
            </a:extLst>
          </p:cNvPr>
          <p:cNvSpPr>
            <a:spLocks noChangeArrowheads="1"/>
          </p:cNvSpPr>
          <p:nvPr/>
        </p:nvSpPr>
        <p:spPr bwMode="auto">
          <a:xfrm>
            <a:off x="1359244" y="3143002"/>
            <a:ext cx="3212986" cy="2491679"/>
          </a:xfrm>
          <a:prstGeom prst="rect">
            <a:avLst/>
          </a:prstGeom>
          <a:noFill/>
          <a:ln w="30163" cap="rnd">
            <a:solidFill>
              <a:srgbClr val="F59D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cxnSp>
        <p:nvCxnSpPr>
          <p:cNvPr id="92" name="Straight Arrow Connector 91">
            <a:extLst>
              <a:ext uri="{FF2B5EF4-FFF2-40B4-BE49-F238E27FC236}">
                <a16:creationId xmlns:a16="http://schemas.microsoft.com/office/drawing/2014/main" id="{4A819C4E-79B3-2061-E09D-321323F7C393}"/>
              </a:ext>
            </a:extLst>
          </p:cNvPr>
          <p:cNvCxnSpPr/>
          <p:nvPr/>
        </p:nvCxnSpPr>
        <p:spPr bwMode="auto">
          <a:xfrm>
            <a:off x="2997512" y="4172541"/>
            <a:ext cx="369424" cy="9141"/>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Line 61">
            <a:extLst>
              <a:ext uri="{FF2B5EF4-FFF2-40B4-BE49-F238E27FC236}">
                <a16:creationId xmlns:a16="http://schemas.microsoft.com/office/drawing/2014/main" id="{B0E1F3D6-F5C1-E35F-5012-85F016F49D33}"/>
              </a:ext>
            </a:extLst>
          </p:cNvPr>
          <p:cNvSpPr>
            <a:spLocks noChangeShapeType="1"/>
          </p:cNvSpPr>
          <p:nvPr/>
        </p:nvSpPr>
        <p:spPr bwMode="auto">
          <a:xfrm flipV="1">
            <a:off x="5390170" y="2323843"/>
            <a:ext cx="0" cy="1217231"/>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101" name="Line 61">
            <a:extLst>
              <a:ext uri="{FF2B5EF4-FFF2-40B4-BE49-F238E27FC236}">
                <a16:creationId xmlns:a16="http://schemas.microsoft.com/office/drawing/2014/main" id="{389A910A-8CA7-6151-8B69-6A713C7EF02C}"/>
              </a:ext>
            </a:extLst>
          </p:cNvPr>
          <p:cNvSpPr>
            <a:spLocks noChangeShapeType="1"/>
          </p:cNvSpPr>
          <p:nvPr/>
        </p:nvSpPr>
        <p:spPr bwMode="auto">
          <a:xfrm flipV="1">
            <a:off x="6819702" y="2323169"/>
            <a:ext cx="0" cy="1245713"/>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106" name="Line 76">
            <a:extLst>
              <a:ext uri="{FF2B5EF4-FFF2-40B4-BE49-F238E27FC236}">
                <a16:creationId xmlns:a16="http://schemas.microsoft.com/office/drawing/2014/main" id="{B73ACB3E-C7EB-7DCF-19FF-499E69547014}"/>
              </a:ext>
            </a:extLst>
          </p:cNvPr>
          <p:cNvSpPr>
            <a:spLocks noChangeShapeType="1"/>
          </p:cNvSpPr>
          <p:nvPr/>
        </p:nvSpPr>
        <p:spPr bwMode="auto">
          <a:xfrm flipV="1">
            <a:off x="5429404" y="4115221"/>
            <a:ext cx="0" cy="292629"/>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
        <p:nvSpPr>
          <p:cNvPr id="2" name="Rectangle 82">
            <a:extLst>
              <a:ext uri="{FF2B5EF4-FFF2-40B4-BE49-F238E27FC236}">
                <a16:creationId xmlns:a16="http://schemas.microsoft.com/office/drawing/2014/main" id="{E55AA96C-7E93-3DF4-29E4-459D875B8536}"/>
              </a:ext>
            </a:extLst>
          </p:cNvPr>
          <p:cNvSpPr>
            <a:spLocks noChangeArrowheads="1"/>
          </p:cNvSpPr>
          <p:nvPr/>
        </p:nvSpPr>
        <p:spPr bwMode="auto">
          <a:xfrm>
            <a:off x="4632117" y="3143002"/>
            <a:ext cx="4540755" cy="2491679"/>
          </a:xfrm>
          <a:prstGeom prst="rect">
            <a:avLst/>
          </a:prstGeom>
          <a:noFill/>
          <a:ln w="301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3" name="Rectangle 47">
            <a:extLst>
              <a:ext uri="{FF2B5EF4-FFF2-40B4-BE49-F238E27FC236}">
                <a16:creationId xmlns:a16="http://schemas.microsoft.com/office/drawing/2014/main" id="{8F71F22A-186B-9BA5-B361-9B2F0F3C23C2}"/>
              </a:ext>
            </a:extLst>
          </p:cNvPr>
          <p:cNvSpPr>
            <a:spLocks noChangeArrowheads="1"/>
          </p:cNvSpPr>
          <p:nvPr/>
        </p:nvSpPr>
        <p:spPr bwMode="auto">
          <a:xfrm>
            <a:off x="5218843" y="5162249"/>
            <a:ext cx="2987997" cy="20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dirty="0">
                <a:solidFill>
                  <a:srgbClr val="000000"/>
                </a:solidFill>
              </a:rPr>
              <a:t>Corporate Cybersecurity Master Plan</a:t>
            </a:r>
            <a:endParaRPr lang="en-US" altLang="en-US" sz="1588" dirty="0"/>
          </a:p>
        </p:txBody>
      </p:sp>
      <p:sp>
        <p:nvSpPr>
          <p:cNvPr id="5" name="Rectangle 19">
            <a:extLst>
              <a:ext uri="{FF2B5EF4-FFF2-40B4-BE49-F238E27FC236}">
                <a16:creationId xmlns:a16="http://schemas.microsoft.com/office/drawing/2014/main" id="{924ECC87-37C6-C9AD-ACB5-8342ED87CA33}"/>
              </a:ext>
            </a:extLst>
          </p:cNvPr>
          <p:cNvSpPr>
            <a:spLocks noChangeArrowheads="1"/>
          </p:cNvSpPr>
          <p:nvPr/>
        </p:nvSpPr>
        <p:spPr bwMode="auto">
          <a:xfrm>
            <a:off x="1918094" y="3993805"/>
            <a:ext cx="1074364" cy="298789"/>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6" name="Rectangle 19">
            <a:extLst>
              <a:ext uri="{FF2B5EF4-FFF2-40B4-BE49-F238E27FC236}">
                <a16:creationId xmlns:a16="http://schemas.microsoft.com/office/drawing/2014/main" id="{2C183736-1E52-2620-86D8-E0CB9B0316B8}"/>
              </a:ext>
            </a:extLst>
          </p:cNvPr>
          <p:cNvSpPr>
            <a:spLocks noChangeArrowheads="1"/>
          </p:cNvSpPr>
          <p:nvPr/>
        </p:nvSpPr>
        <p:spPr bwMode="auto">
          <a:xfrm>
            <a:off x="1911145" y="4407851"/>
            <a:ext cx="1074364" cy="298789"/>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7" name="Rectangle 19">
            <a:extLst>
              <a:ext uri="{FF2B5EF4-FFF2-40B4-BE49-F238E27FC236}">
                <a16:creationId xmlns:a16="http://schemas.microsoft.com/office/drawing/2014/main" id="{CA449618-84FC-ED5B-472C-9F891312E19B}"/>
              </a:ext>
            </a:extLst>
          </p:cNvPr>
          <p:cNvSpPr>
            <a:spLocks noChangeArrowheads="1"/>
          </p:cNvSpPr>
          <p:nvPr/>
        </p:nvSpPr>
        <p:spPr bwMode="auto">
          <a:xfrm>
            <a:off x="1920765" y="3573009"/>
            <a:ext cx="1074364" cy="298789"/>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0" name="Line 80">
            <a:extLst>
              <a:ext uri="{FF2B5EF4-FFF2-40B4-BE49-F238E27FC236}">
                <a16:creationId xmlns:a16="http://schemas.microsoft.com/office/drawing/2014/main" id="{0F49762B-D159-E0F9-A8CB-BEB247367EAC}"/>
              </a:ext>
            </a:extLst>
          </p:cNvPr>
          <p:cNvSpPr>
            <a:spLocks noChangeShapeType="1"/>
          </p:cNvSpPr>
          <p:nvPr/>
        </p:nvSpPr>
        <p:spPr bwMode="auto">
          <a:xfrm>
            <a:off x="3019127" y="4555246"/>
            <a:ext cx="36839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22" name="Rectangle 27">
            <a:extLst>
              <a:ext uri="{FF2B5EF4-FFF2-40B4-BE49-F238E27FC236}">
                <a16:creationId xmlns:a16="http://schemas.microsoft.com/office/drawing/2014/main" id="{F212EE79-106C-A856-8ABA-690BBC5E225D}"/>
              </a:ext>
            </a:extLst>
          </p:cNvPr>
          <p:cNvSpPr>
            <a:spLocks noChangeArrowheads="1"/>
          </p:cNvSpPr>
          <p:nvPr/>
        </p:nvSpPr>
        <p:spPr bwMode="auto">
          <a:xfrm>
            <a:off x="4867433" y="3552980"/>
            <a:ext cx="1162227" cy="562242"/>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41" name="Line 76">
            <a:extLst>
              <a:ext uri="{FF2B5EF4-FFF2-40B4-BE49-F238E27FC236}">
                <a16:creationId xmlns:a16="http://schemas.microsoft.com/office/drawing/2014/main" id="{F6C44DA0-3A36-BC9C-E0FD-04C0E85455C7}"/>
              </a:ext>
            </a:extLst>
          </p:cNvPr>
          <p:cNvSpPr>
            <a:spLocks noChangeShapeType="1"/>
          </p:cNvSpPr>
          <p:nvPr/>
        </p:nvSpPr>
        <p:spPr bwMode="auto">
          <a:xfrm>
            <a:off x="6029660" y="3820310"/>
            <a:ext cx="383611"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
        <p:nvSpPr>
          <p:cNvPr id="54" name="Rectangle 23">
            <a:extLst>
              <a:ext uri="{FF2B5EF4-FFF2-40B4-BE49-F238E27FC236}">
                <a16:creationId xmlns:a16="http://schemas.microsoft.com/office/drawing/2014/main" id="{6B39F7B8-6C1F-6A24-F04D-5A2743C67F69}"/>
              </a:ext>
            </a:extLst>
          </p:cNvPr>
          <p:cNvSpPr>
            <a:spLocks noChangeArrowheads="1"/>
          </p:cNvSpPr>
          <p:nvPr/>
        </p:nvSpPr>
        <p:spPr bwMode="auto">
          <a:xfrm>
            <a:off x="8132465" y="3657356"/>
            <a:ext cx="385577" cy="365785"/>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68" name="TextBox 67">
            <a:extLst>
              <a:ext uri="{FF2B5EF4-FFF2-40B4-BE49-F238E27FC236}">
                <a16:creationId xmlns:a16="http://schemas.microsoft.com/office/drawing/2014/main" id="{7B8948DB-9135-5ED3-F2EB-AC5A76A04F4D}"/>
              </a:ext>
            </a:extLst>
          </p:cNvPr>
          <p:cNvSpPr txBox="1"/>
          <p:nvPr/>
        </p:nvSpPr>
        <p:spPr>
          <a:xfrm>
            <a:off x="8082350" y="3716573"/>
            <a:ext cx="523269" cy="253916"/>
          </a:xfrm>
          <a:prstGeom prst="rect">
            <a:avLst/>
          </a:prstGeom>
          <a:noFill/>
        </p:spPr>
        <p:txBody>
          <a:bodyPr wrap="square">
            <a:spAutoFit/>
          </a:bodyPr>
          <a:lstStyle/>
          <a:p>
            <a:r>
              <a:rPr lang="en-US" sz="1050" b="1" dirty="0">
                <a:solidFill>
                  <a:srgbClr val="000000"/>
                </a:solidFill>
              </a:rPr>
              <a:t>Map</a:t>
            </a:r>
            <a:endParaRPr lang="en-US" sz="1050" dirty="0"/>
          </a:p>
        </p:txBody>
      </p:sp>
      <p:sp>
        <p:nvSpPr>
          <p:cNvPr id="69" name="Line 76">
            <a:extLst>
              <a:ext uri="{FF2B5EF4-FFF2-40B4-BE49-F238E27FC236}">
                <a16:creationId xmlns:a16="http://schemas.microsoft.com/office/drawing/2014/main" id="{7D79A33D-59B5-F08D-5BC7-DF38234EA62E}"/>
              </a:ext>
            </a:extLst>
          </p:cNvPr>
          <p:cNvSpPr>
            <a:spLocks noChangeShapeType="1"/>
          </p:cNvSpPr>
          <p:nvPr/>
        </p:nvSpPr>
        <p:spPr bwMode="auto">
          <a:xfrm>
            <a:off x="7502310" y="3865806"/>
            <a:ext cx="63496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
        <p:nvSpPr>
          <p:cNvPr id="4" name="Rectangle 5">
            <a:extLst>
              <a:ext uri="{FF2B5EF4-FFF2-40B4-BE49-F238E27FC236}">
                <a16:creationId xmlns:a16="http://schemas.microsoft.com/office/drawing/2014/main" id="{27DB24D0-397E-CE1C-E858-11F0B75DAD86}"/>
              </a:ext>
            </a:extLst>
          </p:cNvPr>
          <p:cNvSpPr>
            <a:spLocks noChangeArrowheads="1"/>
          </p:cNvSpPr>
          <p:nvPr/>
        </p:nvSpPr>
        <p:spPr bwMode="auto">
          <a:xfrm>
            <a:off x="1359244" y="1418967"/>
            <a:ext cx="8072133" cy="1487312"/>
          </a:xfrm>
          <a:prstGeom prst="rect">
            <a:avLst/>
          </a:prstGeom>
          <a:noFill/>
          <a:ln w="30163"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8" name="Rectangle 7">
            <a:extLst>
              <a:ext uri="{FF2B5EF4-FFF2-40B4-BE49-F238E27FC236}">
                <a16:creationId xmlns:a16="http://schemas.microsoft.com/office/drawing/2014/main" id="{7104DA4A-B6D6-778C-5FCD-1FC693DDBDF8}"/>
              </a:ext>
            </a:extLst>
          </p:cNvPr>
          <p:cNvSpPr>
            <a:spLocks noChangeArrowheads="1"/>
          </p:cNvSpPr>
          <p:nvPr/>
        </p:nvSpPr>
        <p:spPr bwMode="auto">
          <a:xfrm>
            <a:off x="4629619" y="1695751"/>
            <a:ext cx="4275842" cy="828397"/>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16" name="Rectangle 8">
            <a:extLst>
              <a:ext uri="{FF2B5EF4-FFF2-40B4-BE49-F238E27FC236}">
                <a16:creationId xmlns:a16="http://schemas.microsoft.com/office/drawing/2014/main" id="{ABE84943-A556-2D4F-B019-8EE3249D5B6A}"/>
              </a:ext>
            </a:extLst>
          </p:cNvPr>
          <p:cNvSpPr>
            <a:spLocks noChangeArrowheads="1"/>
          </p:cNvSpPr>
          <p:nvPr/>
        </p:nvSpPr>
        <p:spPr bwMode="auto">
          <a:xfrm>
            <a:off x="5777038" y="1749566"/>
            <a:ext cx="2891817"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Owner’s Corporate IACS Cybersecurity Program </a:t>
            </a:r>
            <a:endParaRPr lang="en-US" altLang="en-US" sz="1588" b="1" dirty="0"/>
          </a:p>
        </p:txBody>
      </p:sp>
      <p:sp>
        <p:nvSpPr>
          <p:cNvPr id="17" name="Rectangle 9">
            <a:extLst>
              <a:ext uri="{FF2B5EF4-FFF2-40B4-BE49-F238E27FC236}">
                <a16:creationId xmlns:a16="http://schemas.microsoft.com/office/drawing/2014/main" id="{2B3F6318-0DEB-C005-3EA8-5C1219AB8387}"/>
              </a:ext>
            </a:extLst>
          </p:cNvPr>
          <p:cNvSpPr>
            <a:spLocks noChangeArrowheads="1"/>
          </p:cNvSpPr>
          <p:nvPr/>
        </p:nvSpPr>
        <p:spPr bwMode="auto">
          <a:xfrm>
            <a:off x="2558089" y="1910177"/>
            <a:ext cx="1126191" cy="511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b="1"/>
          </a:p>
        </p:txBody>
      </p:sp>
      <p:sp>
        <p:nvSpPr>
          <p:cNvPr id="20" name="Rectangle 10">
            <a:extLst>
              <a:ext uri="{FF2B5EF4-FFF2-40B4-BE49-F238E27FC236}">
                <a16:creationId xmlns:a16="http://schemas.microsoft.com/office/drawing/2014/main" id="{AA54EE51-24CF-3FEE-3CF8-9CF8327520CC}"/>
              </a:ext>
            </a:extLst>
          </p:cNvPr>
          <p:cNvSpPr>
            <a:spLocks noChangeArrowheads="1"/>
          </p:cNvSpPr>
          <p:nvPr/>
        </p:nvSpPr>
        <p:spPr bwMode="auto">
          <a:xfrm>
            <a:off x="3175604" y="1910177"/>
            <a:ext cx="1126191" cy="511268"/>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23" name="Rectangle 11">
            <a:extLst>
              <a:ext uri="{FF2B5EF4-FFF2-40B4-BE49-F238E27FC236}">
                <a16:creationId xmlns:a16="http://schemas.microsoft.com/office/drawing/2014/main" id="{8274BBCF-5766-D45A-B3D5-67DD1A527D15}"/>
              </a:ext>
            </a:extLst>
          </p:cNvPr>
          <p:cNvSpPr>
            <a:spLocks noChangeArrowheads="1"/>
          </p:cNvSpPr>
          <p:nvPr/>
        </p:nvSpPr>
        <p:spPr bwMode="auto">
          <a:xfrm>
            <a:off x="1711274" y="2134315"/>
            <a:ext cx="68768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000" b="1" dirty="0">
                <a:solidFill>
                  <a:srgbClr val="000000"/>
                </a:solidFill>
              </a:rPr>
              <a:t>e.g., Owner</a:t>
            </a:r>
            <a:endParaRPr lang="en-US" altLang="en-US" sz="1600" b="1" dirty="0"/>
          </a:p>
        </p:txBody>
      </p:sp>
      <p:sp>
        <p:nvSpPr>
          <p:cNvPr id="27" name="Rectangle 33">
            <a:extLst>
              <a:ext uri="{FF2B5EF4-FFF2-40B4-BE49-F238E27FC236}">
                <a16:creationId xmlns:a16="http://schemas.microsoft.com/office/drawing/2014/main" id="{16EFEFAE-E12D-B261-26EB-BA6E77ACB470}"/>
              </a:ext>
            </a:extLst>
          </p:cNvPr>
          <p:cNvSpPr>
            <a:spLocks noChangeArrowheads="1"/>
          </p:cNvSpPr>
          <p:nvPr/>
        </p:nvSpPr>
        <p:spPr bwMode="auto">
          <a:xfrm>
            <a:off x="7767909" y="1975859"/>
            <a:ext cx="1023531" cy="403964"/>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28" name="Rectangle 34">
            <a:extLst>
              <a:ext uri="{FF2B5EF4-FFF2-40B4-BE49-F238E27FC236}">
                <a16:creationId xmlns:a16="http://schemas.microsoft.com/office/drawing/2014/main" id="{997901EC-1387-7176-080C-4182E5E71D44}"/>
              </a:ext>
            </a:extLst>
          </p:cNvPr>
          <p:cNvSpPr>
            <a:spLocks noChangeArrowheads="1"/>
          </p:cNvSpPr>
          <p:nvPr/>
        </p:nvSpPr>
        <p:spPr bwMode="auto">
          <a:xfrm>
            <a:off x="7989494" y="2020397"/>
            <a:ext cx="867364"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Org. Chart</a:t>
            </a:r>
          </a:p>
          <a:p>
            <a:pPr defTabSz="806867" eaLnBrk="0" fontAlgn="base" hangingPunct="0">
              <a:spcBef>
                <a:spcPct val="0"/>
              </a:spcBef>
              <a:spcAft>
                <a:spcPct val="0"/>
              </a:spcAft>
            </a:pPr>
            <a:r>
              <a:rPr lang="en-US" altLang="en-US" sz="971" b="1" dirty="0">
                <a:solidFill>
                  <a:srgbClr val="000000"/>
                </a:solidFill>
              </a:rPr>
              <a:t>Positions </a:t>
            </a:r>
            <a:endParaRPr lang="en-US" altLang="en-US" sz="1588" b="1" dirty="0"/>
          </a:p>
        </p:txBody>
      </p:sp>
      <p:sp>
        <p:nvSpPr>
          <p:cNvPr id="29" name="Rectangle 45">
            <a:extLst>
              <a:ext uri="{FF2B5EF4-FFF2-40B4-BE49-F238E27FC236}">
                <a16:creationId xmlns:a16="http://schemas.microsoft.com/office/drawing/2014/main" id="{292ECDA7-F636-2A2B-09B7-B83EFA78CFEC}"/>
              </a:ext>
            </a:extLst>
          </p:cNvPr>
          <p:cNvSpPr>
            <a:spLocks noChangeArrowheads="1"/>
          </p:cNvSpPr>
          <p:nvPr/>
        </p:nvSpPr>
        <p:spPr bwMode="auto">
          <a:xfrm>
            <a:off x="1941229" y="2530979"/>
            <a:ext cx="1176604" cy="40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dirty="0">
                <a:solidFill>
                  <a:srgbClr val="000000"/>
                </a:solidFill>
              </a:rPr>
              <a:t>Principal Role </a:t>
            </a:r>
            <a:br>
              <a:rPr lang="en-US" altLang="en-US" sz="1324" b="1" dirty="0">
                <a:solidFill>
                  <a:srgbClr val="000000"/>
                </a:solidFill>
              </a:rPr>
            </a:br>
            <a:r>
              <a:rPr lang="en-US" altLang="en-US" sz="1324" b="1" dirty="0">
                <a:solidFill>
                  <a:srgbClr val="000000"/>
                </a:solidFill>
              </a:rPr>
              <a:t>(e.g. Owner) </a:t>
            </a:r>
            <a:endParaRPr lang="en-US" altLang="en-US" sz="1588" dirty="0"/>
          </a:p>
        </p:txBody>
      </p:sp>
      <p:sp>
        <p:nvSpPr>
          <p:cNvPr id="30" name="Line 51">
            <a:extLst>
              <a:ext uri="{FF2B5EF4-FFF2-40B4-BE49-F238E27FC236}">
                <a16:creationId xmlns:a16="http://schemas.microsoft.com/office/drawing/2014/main" id="{22483E37-9872-7C22-B6AC-335A9D8E9BEA}"/>
              </a:ext>
            </a:extLst>
          </p:cNvPr>
          <p:cNvSpPr>
            <a:spLocks noChangeShapeType="1"/>
          </p:cNvSpPr>
          <p:nvPr/>
        </p:nvSpPr>
        <p:spPr bwMode="auto">
          <a:xfrm>
            <a:off x="4301795" y="2166512"/>
            <a:ext cx="686128"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32" name="Rectangle 53">
            <a:extLst>
              <a:ext uri="{FF2B5EF4-FFF2-40B4-BE49-F238E27FC236}">
                <a16:creationId xmlns:a16="http://schemas.microsoft.com/office/drawing/2014/main" id="{04ADEA22-7822-5DC9-1CF1-2BEB68E117FB}"/>
              </a:ext>
            </a:extLst>
          </p:cNvPr>
          <p:cNvSpPr>
            <a:spLocks noChangeArrowheads="1"/>
          </p:cNvSpPr>
          <p:nvPr/>
        </p:nvSpPr>
        <p:spPr bwMode="auto">
          <a:xfrm>
            <a:off x="5009330" y="1975858"/>
            <a:ext cx="838579" cy="347984"/>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33" name="Rectangle 54">
            <a:extLst>
              <a:ext uri="{FF2B5EF4-FFF2-40B4-BE49-F238E27FC236}">
                <a16:creationId xmlns:a16="http://schemas.microsoft.com/office/drawing/2014/main" id="{46C7817A-60F7-946F-0B10-DAF25A3331A0}"/>
              </a:ext>
            </a:extLst>
          </p:cNvPr>
          <p:cNvSpPr>
            <a:spLocks noChangeArrowheads="1"/>
          </p:cNvSpPr>
          <p:nvPr/>
        </p:nvSpPr>
        <p:spPr bwMode="auto">
          <a:xfrm>
            <a:off x="6418535" y="2007389"/>
            <a:ext cx="767839"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Approved</a:t>
            </a:r>
          </a:p>
          <a:p>
            <a:pPr algn="ctr" defTabSz="806867" eaLnBrk="0" fontAlgn="base" hangingPunct="0">
              <a:spcBef>
                <a:spcPct val="0"/>
              </a:spcBef>
              <a:spcAft>
                <a:spcPct val="0"/>
              </a:spcAft>
            </a:pPr>
            <a:r>
              <a:rPr lang="en-US" altLang="en-US" sz="971" b="1" dirty="0">
                <a:solidFill>
                  <a:srgbClr val="000000"/>
                </a:solidFill>
              </a:rPr>
              <a:t>Deliverables </a:t>
            </a:r>
            <a:endParaRPr lang="en-US" altLang="en-US" sz="1588" b="1" dirty="0"/>
          </a:p>
        </p:txBody>
      </p:sp>
      <p:sp>
        <p:nvSpPr>
          <p:cNvPr id="36" name="Line 67">
            <a:extLst>
              <a:ext uri="{FF2B5EF4-FFF2-40B4-BE49-F238E27FC236}">
                <a16:creationId xmlns:a16="http://schemas.microsoft.com/office/drawing/2014/main" id="{EA32B25D-B79B-71A5-C6A5-A68C26FFD9D3}"/>
              </a:ext>
            </a:extLst>
          </p:cNvPr>
          <p:cNvSpPr>
            <a:spLocks noChangeShapeType="1"/>
          </p:cNvSpPr>
          <p:nvPr/>
        </p:nvSpPr>
        <p:spPr bwMode="auto">
          <a:xfrm>
            <a:off x="5818174" y="2162328"/>
            <a:ext cx="541570"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39" name="Line 84">
            <a:extLst>
              <a:ext uri="{FF2B5EF4-FFF2-40B4-BE49-F238E27FC236}">
                <a16:creationId xmlns:a16="http://schemas.microsoft.com/office/drawing/2014/main" id="{6C6D7716-CAEB-C1BB-5DC6-A8D6208BA68D}"/>
              </a:ext>
            </a:extLst>
          </p:cNvPr>
          <p:cNvSpPr>
            <a:spLocks noChangeShapeType="1"/>
          </p:cNvSpPr>
          <p:nvPr/>
        </p:nvSpPr>
        <p:spPr bwMode="auto">
          <a:xfrm>
            <a:off x="8542063" y="2172974"/>
            <a:ext cx="1026579"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40" name="Rectangle 53">
            <a:extLst>
              <a:ext uri="{FF2B5EF4-FFF2-40B4-BE49-F238E27FC236}">
                <a16:creationId xmlns:a16="http://schemas.microsoft.com/office/drawing/2014/main" id="{A9AC5F64-7124-D3BB-DE56-C694D9E4923A}"/>
              </a:ext>
            </a:extLst>
          </p:cNvPr>
          <p:cNvSpPr>
            <a:spLocks noChangeArrowheads="1"/>
          </p:cNvSpPr>
          <p:nvPr/>
        </p:nvSpPr>
        <p:spPr bwMode="auto">
          <a:xfrm>
            <a:off x="6363948" y="1993475"/>
            <a:ext cx="838579" cy="330367"/>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42" name="Line 67">
            <a:extLst>
              <a:ext uri="{FF2B5EF4-FFF2-40B4-BE49-F238E27FC236}">
                <a16:creationId xmlns:a16="http://schemas.microsoft.com/office/drawing/2014/main" id="{852E3728-39D9-A52C-E451-A0732742ECA3}"/>
              </a:ext>
            </a:extLst>
          </p:cNvPr>
          <p:cNvSpPr>
            <a:spLocks noChangeShapeType="1"/>
          </p:cNvSpPr>
          <p:nvPr/>
        </p:nvSpPr>
        <p:spPr bwMode="auto">
          <a:xfrm>
            <a:off x="7202526" y="2162328"/>
            <a:ext cx="551135"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43" name="Rectangle 54">
            <a:extLst>
              <a:ext uri="{FF2B5EF4-FFF2-40B4-BE49-F238E27FC236}">
                <a16:creationId xmlns:a16="http://schemas.microsoft.com/office/drawing/2014/main" id="{2F4B7B30-3B6A-7E67-ACC9-0CAA96B264C2}"/>
              </a:ext>
            </a:extLst>
          </p:cNvPr>
          <p:cNvSpPr>
            <a:spLocks noChangeArrowheads="1"/>
          </p:cNvSpPr>
          <p:nvPr/>
        </p:nvSpPr>
        <p:spPr bwMode="auto">
          <a:xfrm>
            <a:off x="5027893" y="1989698"/>
            <a:ext cx="862417"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Approved</a:t>
            </a:r>
          </a:p>
          <a:p>
            <a:pPr algn="ctr" defTabSz="806867" eaLnBrk="0" fontAlgn="base" hangingPunct="0">
              <a:spcBef>
                <a:spcPct val="0"/>
              </a:spcBef>
              <a:spcAft>
                <a:spcPct val="0"/>
              </a:spcAft>
            </a:pPr>
            <a:r>
              <a:rPr lang="en-US" altLang="en-US" sz="971" b="1" dirty="0">
                <a:solidFill>
                  <a:srgbClr val="000000"/>
                </a:solidFill>
              </a:rPr>
              <a:t>Requirements </a:t>
            </a:r>
            <a:endParaRPr lang="en-US" altLang="en-US" sz="1588" b="1" dirty="0"/>
          </a:p>
        </p:txBody>
      </p:sp>
      <p:sp>
        <p:nvSpPr>
          <p:cNvPr id="44" name="Oval 43">
            <a:extLst>
              <a:ext uri="{FF2B5EF4-FFF2-40B4-BE49-F238E27FC236}">
                <a16:creationId xmlns:a16="http://schemas.microsoft.com/office/drawing/2014/main" id="{5AEBB5E0-5A3B-7E2E-55EA-0B1291ED295C}"/>
              </a:ext>
            </a:extLst>
          </p:cNvPr>
          <p:cNvSpPr/>
          <p:nvPr/>
        </p:nvSpPr>
        <p:spPr bwMode="auto">
          <a:xfrm>
            <a:off x="1664128" y="5129483"/>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Times" panose="02020603050405020304" pitchFamily="18" charset="0"/>
              </a:rPr>
              <a:t>2</a:t>
            </a:r>
            <a:endParaRPr kumimoji="0" lang="en-US" b="0" i="0" u="none" strike="noStrike" cap="none" normalizeH="0" baseline="0" dirty="0">
              <a:ln>
                <a:noFill/>
              </a:ln>
              <a:solidFill>
                <a:schemeClr val="tx1"/>
              </a:solidFill>
              <a:effectLst/>
              <a:latin typeface="Times" panose="02020603050405020304" pitchFamily="18" charset="0"/>
            </a:endParaRPr>
          </a:p>
        </p:txBody>
      </p:sp>
      <p:sp>
        <p:nvSpPr>
          <p:cNvPr id="45" name="Oval 44">
            <a:extLst>
              <a:ext uri="{FF2B5EF4-FFF2-40B4-BE49-F238E27FC236}">
                <a16:creationId xmlns:a16="http://schemas.microsoft.com/office/drawing/2014/main" id="{80A067F0-9D81-DBFF-280D-8D23BAC3B992}"/>
              </a:ext>
            </a:extLst>
          </p:cNvPr>
          <p:cNvSpPr/>
          <p:nvPr/>
        </p:nvSpPr>
        <p:spPr bwMode="auto">
          <a:xfrm>
            <a:off x="4793833" y="5121232"/>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panose="02020603050405020304" pitchFamily="18" charset="0"/>
              </a:rPr>
              <a:t>3</a:t>
            </a:r>
          </a:p>
        </p:txBody>
      </p:sp>
      <p:sp>
        <p:nvSpPr>
          <p:cNvPr id="46" name="Oval 45">
            <a:extLst>
              <a:ext uri="{FF2B5EF4-FFF2-40B4-BE49-F238E27FC236}">
                <a16:creationId xmlns:a16="http://schemas.microsoft.com/office/drawing/2014/main" id="{65C571DD-667D-5840-8136-B60AD242C08A}"/>
              </a:ext>
            </a:extLst>
          </p:cNvPr>
          <p:cNvSpPr/>
          <p:nvPr/>
        </p:nvSpPr>
        <p:spPr bwMode="auto">
          <a:xfrm>
            <a:off x="1525372" y="2467256"/>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panose="02020603050405020304" pitchFamily="18" charset="0"/>
              </a:rPr>
              <a:t>1</a:t>
            </a:r>
          </a:p>
        </p:txBody>
      </p:sp>
      <p:sp>
        <p:nvSpPr>
          <p:cNvPr id="11" name="TextBox 10">
            <a:extLst>
              <a:ext uri="{FF2B5EF4-FFF2-40B4-BE49-F238E27FC236}">
                <a16:creationId xmlns:a16="http://schemas.microsoft.com/office/drawing/2014/main" id="{853325F3-8533-3A5D-B33F-717564807418}"/>
              </a:ext>
            </a:extLst>
          </p:cNvPr>
          <p:cNvSpPr txBox="1"/>
          <p:nvPr/>
        </p:nvSpPr>
        <p:spPr>
          <a:xfrm>
            <a:off x="2760622" y="1861724"/>
            <a:ext cx="2519692" cy="553998"/>
          </a:xfrm>
          <a:prstGeom prst="rect">
            <a:avLst/>
          </a:prstGeom>
          <a:noFill/>
        </p:spPr>
        <p:txBody>
          <a:bodyPr wrap="square">
            <a:spAutoFit/>
          </a:bodyPr>
          <a:lstStyle/>
          <a:p>
            <a:pPr defTabSz="806867" eaLnBrk="0" fontAlgn="base" hangingPunct="0">
              <a:spcBef>
                <a:spcPct val="0"/>
              </a:spcBef>
              <a:spcAft>
                <a:spcPct val="0"/>
              </a:spcAft>
            </a:pPr>
            <a:r>
              <a:rPr lang="en-US" altLang="en-US" sz="1000" b="1" dirty="0">
                <a:solidFill>
                  <a:srgbClr val="000000"/>
                </a:solidFill>
              </a:rPr>
              <a:t>Company Selects </a:t>
            </a:r>
          </a:p>
          <a:p>
            <a:pPr defTabSz="806867" eaLnBrk="0" fontAlgn="base" hangingPunct="0">
              <a:spcBef>
                <a:spcPct val="0"/>
              </a:spcBef>
              <a:spcAft>
                <a:spcPct val="0"/>
              </a:spcAft>
            </a:pPr>
            <a:r>
              <a:rPr lang="en-US" altLang="en-US" sz="1000" b="1" dirty="0">
                <a:solidFill>
                  <a:srgbClr val="000000"/>
                </a:solidFill>
              </a:rPr>
              <a:t>Cybersecurity </a:t>
            </a:r>
          </a:p>
          <a:p>
            <a:pPr defTabSz="806867" eaLnBrk="0" fontAlgn="base" hangingPunct="0">
              <a:spcBef>
                <a:spcPct val="0"/>
              </a:spcBef>
              <a:spcAft>
                <a:spcPct val="0"/>
              </a:spcAft>
            </a:pPr>
            <a:r>
              <a:rPr lang="en-US" altLang="en-US" sz="1000" b="1" dirty="0">
                <a:solidFill>
                  <a:srgbClr val="000000"/>
                </a:solidFill>
              </a:rPr>
              <a:t>Standards</a:t>
            </a:r>
          </a:p>
        </p:txBody>
      </p:sp>
      <p:sp>
        <p:nvSpPr>
          <p:cNvPr id="12" name="Line 51">
            <a:extLst>
              <a:ext uri="{FF2B5EF4-FFF2-40B4-BE49-F238E27FC236}">
                <a16:creationId xmlns:a16="http://schemas.microsoft.com/office/drawing/2014/main" id="{020AC479-5754-8DF7-2609-4B550B9A8E4D}"/>
              </a:ext>
            </a:extLst>
          </p:cNvPr>
          <p:cNvSpPr>
            <a:spLocks noChangeShapeType="1"/>
          </p:cNvSpPr>
          <p:nvPr/>
        </p:nvSpPr>
        <p:spPr bwMode="auto">
          <a:xfrm>
            <a:off x="3833340" y="2427597"/>
            <a:ext cx="0" cy="1157286"/>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4" name="Rectangle 55">
            <a:extLst>
              <a:ext uri="{FF2B5EF4-FFF2-40B4-BE49-F238E27FC236}">
                <a16:creationId xmlns:a16="http://schemas.microsoft.com/office/drawing/2014/main" id="{6599581E-49C2-8366-0A0B-24985AE56907}"/>
              </a:ext>
            </a:extLst>
          </p:cNvPr>
          <p:cNvSpPr>
            <a:spLocks noChangeArrowheads="1"/>
          </p:cNvSpPr>
          <p:nvPr/>
        </p:nvSpPr>
        <p:spPr bwMode="auto">
          <a:xfrm>
            <a:off x="6413977" y="4404788"/>
            <a:ext cx="1353931" cy="574146"/>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5" name="Rectangle 56">
            <a:extLst>
              <a:ext uri="{FF2B5EF4-FFF2-40B4-BE49-F238E27FC236}">
                <a16:creationId xmlns:a16="http://schemas.microsoft.com/office/drawing/2014/main" id="{D2A23FE5-1B2E-EBAF-76B1-48DAACDED318}"/>
              </a:ext>
            </a:extLst>
          </p:cNvPr>
          <p:cNvSpPr>
            <a:spLocks noChangeArrowheads="1"/>
          </p:cNvSpPr>
          <p:nvPr/>
        </p:nvSpPr>
        <p:spPr bwMode="auto">
          <a:xfrm>
            <a:off x="6466409" y="4434202"/>
            <a:ext cx="1152560"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Generic &amp; Industry-</a:t>
            </a:r>
            <a:endParaRPr lang="en-US" altLang="en-US" sz="1588" b="1" dirty="0"/>
          </a:p>
        </p:txBody>
      </p:sp>
      <p:sp>
        <p:nvSpPr>
          <p:cNvPr id="37" name="Rectangle 58">
            <a:extLst>
              <a:ext uri="{FF2B5EF4-FFF2-40B4-BE49-F238E27FC236}">
                <a16:creationId xmlns:a16="http://schemas.microsoft.com/office/drawing/2014/main" id="{DB9A68FC-C067-359C-E873-D8043F7FBDD0}"/>
              </a:ext>
            </a:extLst>
          </p:cNvPr>
          <p:cNvSpPr>
            <a:spLocks noChangeArrowheads="1"/>
          </p:cNvSpPr>
          <p:nvPr/>
        </p:nvSpPr>
        <p:spPr bwMode="auto">
          <a:xfrm>
            <a:off x="9568642" y="4134976"/>
            <a:ext cx="540212"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-specific </a:t>
            </a:r>
            <a:endParaRPr lang="en-US" altLang="en-US" sz="1588" b="1" dirty="0"/>
          </a:p>
        </p:txBody>
      </p:sp>
      <p:sp>
        <p:nvSpPr>
          <p:cNvPr id="38" name="Rectangle 59">
            <a:extLst>
              <a:ext uri="{FF2B5EF4-FFF2-40B4-BE49-F238E27FC236}">
                <a16:creationId xmlns:a16="http://schemas.microsoft.com/office/drawing/2014/main" id="{AC4AD56D-0601-54CC-0CD4-08F5DC84F52E}"/>
              </a:ext>
            </a:extLst>
          </p:cNvPr>
          <p:cNvSpPr>
            <a:spLocks noChangeArrowheads="1"/>
          </p:cNvSpPr>
          <p:nvPr/>
        </p:nvSpPr>
        <p:spPr bwMode="auto">
          <a:xfrm>
            <a:off x="6451101" y="4581280"/>
            <a:ext cx="1293624"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Specific Professional </a:t>
            </a:r>
            <a:endParaRPr lang="en-US" altLang="en-US" sz="1588" b="1" dirty="0"/>
          </a:p>
        </p:txBody>
      </p:sp>
      <p:sp>
        <p:nvSpPr>
          <p:cNvPr id="47" name="Rectangle 60">
            <a:extLst>
              <a:ext uri="{FF2B5EF4-FFF2-40B4-BE49-F238E27FC236}">
                <a16:creationId xmlns:a16="http://schemas.microsoft.com/office/drawing/2014/main" id="{65C2B5CD-91BA-3C3F-59C8-0A2FAFD2077A}"/>
              </a:ext>
            </a:extLst>
          </p:cNvPr>
          <p:cNvSpPr>
            <a:spLocks noChangeArrowheads="1"/>
          </p:cNvSpPr>
          <p:nvPr/>
        </p:nvSpPr>
        <p:spPr bwMode="auto">
          <a:xfrm>
            <a:off x="6830570" y="4728357"/>
            <a:ext cx="373500"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Roles </a:t>
            </a:r>
            <a:endParaRPr lang="en-US" altLang="en-US" sz="1588" b="1" dirty="0"/>
          </a:p>
        </p:txBody>
      </p:sp>
      <p:sp>
        <p:nvSpPr>
          <p:cNvPr id="48" name="Line 76">
            <a:extLst>
              <a:ext uri="{FF2B5EF4-FFF2-40B4-BE49-F238E27FC236}">
                <a16:creationId xmlns:a16="http://schemas.microsoft.com/office/drawing/2014/main" id="{C7D42175-7F1C-58B7-E253-C4C9C1126B30}"/>
              </a:ext>
            </a:extLst>
          </p:cNvPr>
          <p:cNvSpPr>
            <a:spLocks noChangeShapeType="1"/>
          </p:cNvSpPr>
          <p:nvPr/>
        </p:nvSpPr>
        <p:spPr bwMode="auto">
          <a:xfrm flipV="1">
            <a:off x="6971218" y="4113244"/>
            <a:ext cx="0" cy="292629"/>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Tree>
    <p:custDataLst>
      <p:tags r:id="rId1"/>
    </p:custDataLst>
    <p:extLst>
      <p:ext uri="{BB962C8B-B14F-4D97-AF65-F5344CB8AC3E}">
        <p14:creationId xmlns:p14="http://schemas.microsoft.com/office/powerpoint/2010/main" val="235126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47E5C-1EE0-A26C-AEDB-89B5793FC936}"/>
            </a:ext>
          </a:extLst>
        </p:cNvPr>
        <p:cNvGrpSpPr/>
        <p:nvPr/>
      </p:nvGrpSpPr>
      <p:grpSpPr>
        <a:xfrm>
          <a:off x="0" y="0"/>
          <a:ext cx="0" cy="0"/>
          <a:chOff x="0" y="0"/>
          <a:chExt cx="0" cy="0"/>
        </a:xfrm>
      </p:grpSpPr>
      <p:sp>
        <p:nvSpPr>
          <p:cNvPr id="9" name="Rectangle 5">
            <a:extLst>
              <a:ext uri="{FF2B5EF4-FFF2-40B4-BE49-F238E27FC236}">
                <a16:creationId xmlns:a16="http://schemas.microsoft.com/office/drawing/2014/main" id="{B82F23BC-866C-C867-05C4-3A20967E3B78}"/>
              </a:ext>
            </a:extLst>
          </p:cNvPr>
          <p:cNvSpPr>
            <a:spLocks noChangeArrowheads="1"/>
          </p:cNvSpPr>
          <p:nvPr/>
        </p:nvSpPr>
        <p:spPr bwMode="auto">
          <a:xfrm>
            <a:off x="1643567" y="1418967"/>
            <a:ext cx="7529305" cy="1487312"/>
          </a:xfrm>
          <a:prstGeom prst="rect">
            <a:avLst/>
          </a:prstGeom>
          <a:noFill/>
          <a:ln w="30163"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11" name="Rectangle 7">
            <a:extLst>
              <a:ext uri="{FF2B5EF4-FFF2-40B4-BE49-F238E27FC236}">
                <a16:creationId xmlns:a16="http://schemas.microsoft.com/office/drawing/2014/main" id="{B50FFECA-5637-8F69-0515-E5D466DCBB2F}"/>
              </a:ext>
            </a:extLst>
          </p:cNvPr>
          <p:cNvSpPr>
            <a:spLocks noChangeArrowheads="1"/>
          </p:cNvSpPr>
          <p:nvPr/>
        </p:nvSpPr>
        <p:spPr bwMode="auto">
          <a:xfrm>
            <a:off x="4629619" y="1695751"/>
            <a:ext cx="4275842" cy="828397"/>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12" name="Rectangle 8">
            <a:extLst>
              <a:ext uri="{FF2B5EF4-FFF2-40B4-BE49-F238E27FC236}">
                <a16:creationId xmlns:a16="http://schemas.microsoft.com/office/drawing/2014/main" id="{D73DEF10-1A16-D7EC-0549-5B31509897DC}"/>
              </a:ext>
            </a:extLst>
          </p:cNvPr>
          <p:cNvSpPr>
            <a:spLocks noChangeArrowheads="1"/>
          </p:cNvSpPr>
          <p:nvPr/>
        </p:nvSpPr>
        <p:spPr bwMode="auto">
          <a:xfrm>
            <a:off x="5777038" y="1749566"/>
            <a:ext cx="2891817"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Owner’s Corporate IACS Cybersecurity Program </a:t>
            </a:r>
            <a:endParaRPr lang="en-US" altLang="en-US" sz="1588" b="1" dirty="0"/>
          </a:p>
        </p:txBody>
      </p:sp>
      <p:sp>
        <p:nvSpPr>
          <p:cNvPr id="13" name="Rectangle 9">
            <a:extLst>
              <a:ext uri="{FF2B5EF4-FFF2-40B4-BE49-F238E27FC236}">
                <a16:creationId xmlns:a16="http://schemas.microsoft.com/office/drawing/2014/main" id="{C304E5DC-DA1A-35CC-3870-B66D96CCD353}"/>
              </a:ext>
            </a:extLst>
          </p:cNvPr>
          <p:cNvSpPr>
            <a:spLocks noChangeArrowheads="1"/>
          </p:cNvSpPr>
          <p:nvPr/>
        </p:nvSpPr>
        <p:spPr bwMode="auto">
          <a:xfrm>
            <a:off x="2558089" y="1910177"/>
            <a:ext cx="1126191" cy="511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b="1"/>
          </a:p>
        </p:txBody>
      </p:sp>
      <p:sp>
        <p:nvSpPr>
          <p:cNvPr id="14" name="Rectangle 10">
            <a:extLst>
              <a:ext uri="{FF2B5EF4-FFF2-40B4-BE49-F238E27FC236}">
                <a16:creationId xmlns:a16="http://schemas.microsoft.com/office/drawing/2014/main" id="{A6D1D396-B54D-BEA6-BA83-A1868730078B}"/>
              </a:ext>
            </a:extLst>
          </p:cNvPr>
          <p:cNvSpPr>
            <a:spLocks noChangeArrowheads="1"/>
          </p:cNvSpPr>
          <p:nvPr/>
        </p:nvSpPr>
        <p:spPr bwMode="auto">
          <a:xfrm>
            <a:off x="2558089" y="1910177"/>
            <a:ext cx="1126191" cy="511268"/>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5" name="Rectangle 11">
            <a:extLst>
              <a:ext uri="{FF2B5EF4-FFF2-40B4-BE49-F238E27FC236}">
                <a16:creationId xmlns:a16="http://schemas.microsoft.com/office/drawing/2014/main" id="{1CD57050-E014-5F67-DF30-3DC3F14A57FF}"/>
              </a:ext>
            </a:extLst>
          </p:cNvPr>
          <p:cNvSpPr>
            <a:spLocks noChangeArrowheads="1"/>
          </p:cNvSpPr>
          <p:nvPr/>
        </p:nvSpPr>
        <p:spPr bwMode="auto">
          <a:xfrm>
            <a:off x="2730258" y="2076755"/>
            <a:ext cx="68768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000" b="1" dirty="0">
                <a:solidFill>
                  <a:srgbClr val="000000"/>
                </a:solidFill>
              </a:rPr>
              <a:t>e.g., Owner</a:t>
            </a:r>
            <a:endParaRPr lang="en-US" altLang="en-US" sz="1600" b="1" dirty="0"/>
          </a:p>
        </p:txBody>
      </p:sp>
      <p:sp>
        <p:nvSpPr>
          <p:cNvPr id="18" name="Rectangle 14">
            <a:extLst>
              <a:ext uri="{FF2B5EF4-FFF2-40B4-BE49-F238E27FC236}">
                <a16:creationId xmlns:a16="http://schemas.microsoft.com/office/drawing/2014/main" id="{E546FD14-BD82-265A-2793-0DBE6AE7255E}"/>
              </a:ext>
            </a:extLst>
          </p:cNvPr>
          <p:cNvSpPr>
            <a:spLocks noChangeArrowheads="1"/>
          </p:cNvSpPr>
          <p:nvPr/>
        </p:nvSpPr>
        <p:spPr bwMode="auto">
          <a:xfrm>
            <a:off x="3363368" y="3834486"/>
            <a:ext cx="921684" cy="750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b="1" dirty="0"/>
          </a:p>
        </p:txBody>
      </p:sp>
      <p:sp>
        <p:nvSpPr>
          <p:cNvPr id="19" name="Rectangle 15">
            <a:extLst>
              <a:ext uri="{FF2B5EF4-FFF2-40B4-BE49-F238E27FC236}">
                <a16:creationId xmlns:a16="http://schemas.microsoft.com/office/drawing/2014/main" id="{54C9BD22-9586-7ED5-12D3-8A636F20B13F}"/>
              </a:ext>
            </a:extLst>
          </p:cNvPr>
          <p:cNvSpPr>
            <a:spLocks noChangeArrowheads="1"/>
          </p:cNvSpPr>
          <p:nvPr/>
        </p:nvSpPr>
        <p:spPr bwMode="auto">
          <a:xfrm>
            <a:off x="3386189" y="3578936"/>
            <a:ext cx="921684" cy="1130528"/>
          </a:xfrm>
          <a:prstGeom prst="rect">
            <a:avLst/>
          </a:prstGeom>
          <a:noFill/>
          <a:ln w="25400" cap="flat">
            <a:solidFill>
              <a:srgbClr val="FE9B0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21" name="Rectangle 17">
            <a:extLst>
              <a:ext uri="{FF2B5EF4-FFF2-40B4-BE49-F238E27FC236}">
                <a16:creationId xmlns:a16="http://schemas.microsoft.com/office/drawing/2014/main" id="{E1ABED75-3A98-D680-3BBE-A074D302C067}"/>
              </a:ext>
            </a:extLst>
          </p:cNvPr>
          <p:cNvSpPr>
            <a:spLocks noChangeArrowheads="1"/>
          </p:cNvSpPr>
          <p:nvPr/>
        </p:nvSpPr>
        <p:spPr bwMode="auto">
          <a:xfrm>
            <a:off x="3435081" y="3648036"/>
            <a:ext cx="827150" cy="108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endParaRPr lang="en-US" altLang="en-US" sz="971" b="1" dirty="0">
              <a:solidFill>
                <a:srgbClr val="000000"/>
              </a:solidFill>
            </a:endParaRPr>
          </a:p>
          <a:p>
            <a:pPr algn="ctr" defTabSz="806867" eaLnBrk="0" fontAlgn="base" hangingPunct="0">
              <a:spcBef>
                <a:spcPct val="0"/>
              </a:spcBef>
              <a:spcAft>
                <a:spcPct val="0"/>
              </a:spcAft>
            </a:pPr>
            <a:r>
              <a:rPr lang="en-US" altLang="en-US" sz="971" b="1" dirty="0">
                <a:solidFill>
                  <a:srgbClr val="000000"/>
                </a:solidFill>
              </a:rPr>
              <a:t>Cybersecurity</a:t>
            </a:r>
          </a:p>
          <a:p>
            <a:pPr algn="ctr" defTabSz="806867" eaLnBrk="0" fontAlgn="base" hangingPunct="0">
              <a:spcBef>
                <a:spcPct val="0"/>
              </a:spcBef>
              <a:spcAft>
                <a:spcPct val="0"/>
              </a:spcAft>
            </a:pPr>
            <a:r>
              <a:rPr lang="en-US" altLang="en-US" sz="971" b="1" dirty="0">
                <a:solidFill>
                  <a:srgbClr val="000000"/>
                </a:solidFill>
              </a:rPr>
              <a:t>Requirements</a:t>
            </a:r>
          </a:p>
          <a:p>
            <a:pPr algn="ctr" defTabSz="806867" eaLnBrk="0" fontAlgn="base" hangingPunct="0">
              <a:spcBef>
                <a:spcPct val="0"/>
              </a:spcBef>
              <a:spcAft>
                <a:spcPct val="0"/>
              </a:spcAft>
            </a:pPr>
            <a:r>
              <a:rPr lang="en-US" altLang="en-US" sz="971" b="1" dirty="0">
                <a:solidFill>
                  <a:srgbClr val="000000"/>
                </a:solidFill>
              </a:rPr>
              <a:t>By Principal</a:t>
            </a:r>
          </a:p>
          <a:p>
            <a:pPr algn="ctr" defTabSz="806867" eaLnBrk="0" fontAlgn="base" hangingPunct="0">
              <a:spcBef>
                <a:spcPct val="0"/>
              </a:spcBef>
              <a:spcAft>
                <a:spcPct val="0"/>
              </a:spcAft>
            </a:pPr>
            <a:r>
              <a:rPr lang="en-US" altLang="en-US" sz="971" b="1" dirty="0">
                <a:solidFill>
                  <a:srgbClr val="000000"/>
                </a:solidFill>
              </a:rPr>
              <a:t>Role </a:t>
            </a:r>
          </a:p>
          <a:p>
            <a:pPr algn="ctr" defTabSz="806867" eaLnBrk="0" fontAlgn="base" hangingPunct="0">
              <a:spcBef>
                <a:spcPct val="0"/>
              </a:spcBef>
              <a:spcAft>
                <a:spcPct val="0"/>
              </a:spcAft>
            </a:pPr>
            <a:r>
              <a:rPr lang="en-US" altLang="en-US" sz="971" b="1" dirty="0">
                <a:solidFill>
                  <a:srgbClr val="000000"/>
                </a:solidFill>
              </a:rPr>
              <a:t>(Reconciled)</a:t>
            </a:r>
            <a:endParaRPr lang="en-US" altLang="en-US" sz="1588" b="1" dirty="0"/>
          </a:p>
        </p:txBody>
      </p:sp>
      <p:sp>
        <p:nvSpPr>
          <p:cNvPr id="24" name="Rectangle 20">
            <a:extLst>
              <a:ext uri="{FF2B5EF4-FFF2-40B4-BE49-F238E27FC236}">
                <a16:creationId xmlns:a16="http://schemas.microsoft.com/office/drawing/2014/main" id="{F5CCDE0F-F64C-4CC8-6131-8BA9E35769B5}"/>
              </a:ext>
            </a:extLst>
          </p:cNvPr>
          <p:cNvSpPr>
            <a:spLocks noChangeArrowheads="1"/>
          </p:cNvSpPr>
          <p:nvPr/>
        </p:nvSpPr>
        <p:spPr bwMode="auto">
          <a:xfrm>
            <a:off x="2065381" y="3639858"/>
            <a:ext cx="873637"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ISA 62443 </a:t>
            </a:r>
            <a:endParaRPr lang="en-US" altLang="en-US" sz="1588" b="1" dirty="0"/>
          </a:p>
        </p:txBody>
      </p:sp>
      <p:sp>
        <p:nvSpPr>
          <p:cNvPr id="25" name="Rectangle 21">
            <a:extLst>
              <a:ext uri="{FF2B5EF4-FFF2-40B4-BE49-F238E27FC236}">
                <a16:creationId xmlns:a16="http://schemas.microsoft.com/office/drawing/2014/main" id="{AC441FE5-5910-89AF-F540-98D9BD4070F9}"/>
              </a:ext>
            </a:extLst>
          </p:cNvPr>
          <p:cNvSpPr>
            <a:spLocks noChangeArrowheads="1"/>
          </p:cNvSpPr>
          <p:nvPr/>
        </p:nvSpPr>
        <p:spPr bwMode="auto">
          <a:xfrm>
            <a:off x="2042172" y="4077001"/>
            <a:ext cx="811119"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NIST 800</a:t>
            </a:r>
            <a:endParaRPr lang="en-US" altLang="en-US" sz="1588" b="1" dirty="0"/>
          </a:p>
        </p:txBody>
      </p:sp>
      <p:sp>
        <p:nvSpPr>
          <p:cNvPr id="26" name="Rectangle 22">
            <a:extLst>
              <a:ext uri="{FF2B5EF4-FFF2-40B4-BE49-F238E27FC236}">
                <a16:creationId xmlns:a16="http://schemas.microsoft.com/office/drawing/2014/main" id="{E690A1A9-3EAD-D4EC-8EB5-467B2B8DED6E}"/>
              </a:ext>
            </a:extLst>
          </p:cNvPr>
          <p:cNvSpPr>
            <a:spLocks noChangeArrowheads="1"/>
          </p:cNvSpPr>
          <p:nvPr/>
        </p:nvSpPr>
        <p:spPr bwMode="auto">
          <a:xfrm>
            <a:off x="2031194" y="4495711"/>
            <a:ext cx="894476"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e.g. ISO 2700X </a:t>
            </a:r>
            <a:endParaRPr lang="en-US" altLang="en-US" sz="1588" b="1" dirty="0"/>
          </a:p>
        </p:txBody>
      </p:sp>
      <p:sp>
        <p:nvSpPr>
          <p:cNvPr id="27" name="Rectangle 23">
            <a:extLst>
              <a:ext uri="{FF2B5EF4-FFF2-40B4-BE49-F238E27FC236}">
                <a16:creationId xmlns:a16="http://schemas.microsoft.com/office/drawing/2014/main" id="{02735E5F-58CE-DB28-6C27-6F3B3C9F73A9}"/>
              </a:ext>
            </a:extLst>
          </p:cNvPr>
          <p:cNvSpPr>
            <a:spLocks noChangeArrowheads="1"/>
          </p:cNvSpPr>
          <p:nvPr/>
        </p:nvSpPr>
        <p:spPr bwMode="auto">
          <a:xfrm>
            <a:off x="6516254" y="5792734"/>
            <a:ext cx="1023939" cy="461873"/>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28" name="Rectangle 24">
            <a:extLst>
              <a:ext uri="{FF2B5EF4-FFF2-40B4-BE49-F238E27FC236}">
                <a16:creationId xmlns:a16="http://schemas.microsoft.com/office/drawing/2014/main" id="{339E2B03-0C61-8572-22F0-0D842CCE1A73}"/>
              </a:ext>
            </a:extLst>
          </p:cNvPr>
          <p:cNvSpPr>
            <a:spLocks noChangeArrowheads="1"/>
          </p:cNvSpPr>
          <p:nvPr/>
        </p:nvSpPr>
        <p:spPr bwMode="auto">
          <a:xfrm>
            <a:off x="6674815" y="5820931"/>
            <a:ext cx="780663" cy="4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Generic </a:t>
            </a:r>
          </a:p>
          <a:p>
            <a:pPr defTabSz="806867" eaLnBrk="0" fontAlgn="base" hangingPunct="0">
              <a:spcBef>
                <a:spcPct val="0"/>
              </a:spcBef>
              <a:spcAft>
                <a:spcPct val="0"/>
              </a:spcAft>
            </a:pPr>
            <a:r>
              <a:rPr lang="en-US" altLang="en-US" sz="971" b="1" dirty="0">
                <a:solidFill>
                  <a:srgbClr val="000000"/>
                </a:solidFill>
              </a:rPr>
              <a:t>Professional </a:t>
            </a:r>
          </a:p>
          <a:p>
            <a:pPr defTabSz="806867" eaLnBrk="0" fontAlgn="base" hangingPunct="0">
              <a:spcBef>
                <a:spcPct val="0"/>
              </a:spcBef>
              <a:spcAft>
                <a:spcPct val="0"/>
              </a:spcAft>
            </a:pPr>
            <a:r>
              <a:rPr lang="en-US" altLang="en-US" sz="971" b="1" dirty="0">
                <a:solidFill>
                  <a:srgbClr val="000000"/>
                </a:solidFill>
              </a:rPr>
              <a:t>Skills </a:t>
            </a:r>
            <a:endParaRPr lang="en-US" altLang="en-US" sz="1588" b="1" dirty="0"/>
          </a:p>
        </p:txBody>
      </p:sp>
      <p:sp>
        <p:nvSpPr>
          <p:cNvPr id="31" name="Rectangle 27">
            <a:extLst>
              <a:ext uri="{FF2B5EF4-FFF2-40B4-BE49-F238E27FC236}">
                <a16:creationId xmlns:a16="http://schemas.microsoft.com/office/drawing/2014/main" id="{96F125C5-EE9B-0250-B67D-F79AA4A927F8}"/>
              </a:ext>
            </a:extLst>
          </p:cNvPr>
          <p:cNvSpPr>
            <a:spLocks noChangeArrowheads="1"/>
          </p:cNvSpPr>
          <p:nvPr/>
        </p:nvSpPr>
        <p:spPr bwMode="auto">
          <a:xfrm>
            <a:off x="4865986" y="4408637"/>
            <a:ext cx="1184220" cy="396795"/>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34" name="Rectangle 30">
            <a:extLst>
              <a:ext uri="{FF2B5EF4-FFF2-40B4-BE49-F238E27FC236}">
                <a16:creationId xmlns:a16="http://schemas.microsoft.com/office/drawing/2014/main" id="{D08E0148-B22E-DFCA-FED9-2955C037A3AC}"/>
              </a:ext>
            </a:extLst>
          </p:cNvPr>
          <p:cNvSpPr>
            <a:spLocks noChangeArrowheads="1"/>
          </p:cNvSpPr>
          <p:nvPr/>
        </p:nvSpPr>
        <p:spPr bwMode="auto">
          <a:xfrm>
            <a:off x="4908840" y="4446551"/>
            <a:ext cx="1069203"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Company-specific</a:t>
            </a:r>
          </a:p>
          <a:p>
            <a:pPr defTabSz="806867" eaLnBrk="0" fontAlgn="base" hangingPunct="0">
              <a:spcBef>
                <a:spcPct val="0"/>
              </a:spcBef>
              <a:spcAft>
                <a:spcPct val="0"/>
              </a:spcAft>
            </a:pPr>
            <a:r>
              <a:rPr lang="en-US" altLang="en-US" sz="971" b="1" dirty="0">
                <a:solidFill>
                  <a:srgbClr val="000000"/>
                </a:solidFill>
              </a:rPr>
              <a:t>Requirements</a:t>
            </a:r>
            <a:endParaRPr lang="en-US" altLang="en-US" sz="1588" b="1" dirty="0"/>
          </a:p>
        </p:txBody>
      </p:sp>
      <p:sp>
        <p:nvSpPr>
          <p:cNvPr id="35" name="Rectangle 31">
            <a:extLst>
              <a:ext uri="{FF2B5EF4-FFF2-40B4-BE49-F238E27FC236}">
                <a16:creationId xmlns:a16="http://schemas.microsoft.com/office/drawing/2014/main" id="{3F46AC74-2FA0-D3D7-D06D-AB9BC8F98E38}"/>
              </a:ext>
            </a:extLst>
          </p:cNvPr>
          <p:cNvSpPr>
            <a:spLocks noChangeArrowheads="1"/>
          </p:cNvSpPr>
          <p:nvPr/>
        </p:nvSpPr>
        <p:spPr bwMode="auto">
          <a:xfrm>
            <a:off x="4989226" y="3621482"/>
            <a:ext cx="862416" cy="4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Cybersecurity </a:t>
            </a:r>
          </a:p>
          <a:p>
            <a:pPr algn="ctr" defTabSz="806867" eaLnBrk="0" fontAlgn="base" hangingPunct="0">
              <a:spcBef>
                <a:spcPct val="0"/>
              </a:spcBef>
              <a:spcAft>
                <a:spcPct val="0"/>
              </a:spcAft>
            </a:pPr>
            <a:r>
              <a:rPr lang="en-US" altLang="en-US" sz="971" b="1" dirty="0">
                <a:solidFill>
                  <a:srgbClr val="000000"/>
                </a:solidFill>
              </a:rPr>
              <a:t>Company </a:t>
            </a:r>
          </a:p>
          <a:p>
            <a:pPr algn="ctr" defTabSz="806867" eaLnBrk="0" fontAlgn="base" hangingPunct="0">
              <a:spcBef>
                <a:spcPct val="0"/>
              </a:spcBef>
              <a:spcAft>
                <a:spcPct val="0"/>
              </a:spcAft>
            </a:pPr>
            <a:r>
              <a:rPr lang="en-US" altLang="en-US" sz="971" b="1" dirty="0">
                <a:solidFill>
                  <a:srgbClr val="000000"/>
                </a:solidFill>
              </a:rPr>
              <a:t>Requirements</a:t>
            </a:r>
            <a:endParaRPr lang="en-US" altLang="en-US" sz="1588" b="1" dirty="0"/>
          </a:p>
        </p:txBody>
      </p:sp>
      <p:sp>
        <p:nvSpPr>
          <p:cNvPr id="37" name="Rectangle 33">
            <a:extLst>
              <a:ext uri="{FF2B5EF4-FFF2-40B4-BE49-F238E27FC236}">
                <a16:creationId xmlns:a16="http://schemas.microsoft.com/office/drawing/2014/main" id="{C31F9DB7-8652-D14F-B5FB-9D37A8E13654}"/>
              </a:ext>
            </a:extLst>
          </p:cNvPr>
          <p:cNvSpPr>
            <a:spLocks noChangeArrowheads="1"/>
          </p:cNvSpPr>
          <p:nvPr/>
        </p:nvSpPr>
        <p:spPr bwMode="auto">
          <a:xfrm>
            <a:off x="7518532" y="1975859"/>
            <a:ext cx="1023531" cy="403964"/>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38" name="Rectangle 34">
            <a:extLst>
              <a:ext uri="{FF2B5EF4-FFF2-40B4-BE49-F238E27FC236}">
                <a16:creationId xmlns:a16="http://schemas.microsoft.com/office/drawing/2014/main" id="{600DAE57-8123-04FD-A68F-3D428C83CACA}"/>
              </a:ext>
            </a:extLst>
          </p:cNvPr>
          <p:cNvSpPr>
            <a:spLocks noChangeArrowheads="1"/>
          </p:cNvSpPr>
          <p:nvPr/>
        </p:nvSpPr>
        <p:spPr bwMode="auto">
          <a:xfrm>
            <a:off x="7740117" y="2020397"/>
            <a:ext cx="867364"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Org. Chart</a:t>
            </a:r>
          </a:p>
          <a:p>
            <a:pPr defTabSz="806867" eaLnBrk="0" fontAlgn="base" hangingPunct="0">
              <a:spcBef>
                <a:spcPct val="0"/>
              </a:spcBef>
              <a:spcAft>
                <a:spcPct val="0"/>
              </a:spcAft>
            </a:pPr>
            <a:r>
              <a:rPr lang="en-US" altLang="en-US" sz="971" b="1" dirty="0">
                <a:solidFill>
                  <a:srgbClr val="000000"/>
                </a:solidFill>
              </a:rPr>
              <a:t>Positions </a:t>
            </a:r>
            <a:endParaRPr lang="en-US" altLang="en-US" sz="1588" b="1" dirty="0"/>
          </a:p>
        </p:txBody>
      </p:sp>
      <p:sp>
        <p:nvSpPr>
          <p:cNvPr id="49" name="Rectangle 45">
            <a:extLst>
              <a:ext uri="{FF2B5EF4-FFF2-40B4-BE49-F238E27FC236}">
                <a16:creationId xmlns:a16="http://schemas.microsoft.com/office/drawing/2014/main" id="{06BB8A83-1108-60E1-7371-517FFC1E898B}"/>
              </a:ext>
            </a:extLst>
          </p:cNvPr>
          <p:cNvSpPr>
            <a:spLocks noChangeArrowheads="1"/>
          </p:cNvSpPr>
          <p:nvPr/>
        </p:nvSpPr>
        <p:spPr bwMode="auto">
          <a:xfrm>
            <a:off x="2588905" y="1488941"/>
            <a:ext cx="1176604" cy="20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a:solidFill>
                  <a:srgbClr val="000000"/>
                </a:solidFill>
              </a:rPr>
              <a:t>Principal Role </a:t>
            </a:r>
            <a:endParaRPr lang="en-US" altLang="en-US" sz="1588"/>
          </a:p>
        </p:txBody>
      </p:sp>
      <p:sp>
        <p:nvSpPr>
          <p:cNvPr id="51" name="Rectangle 47">
            <a:extLst>
              <a:ext uri="{FF2B5EF4-FFF2-40B4-BE49-F238E27FC236}">
                <a16:creationId xmlns:a16="http://schemas.microsoft.com/office/drawing/2014/main" id="{9BBE9C01-C360-014C-F298-6C98D36DEF6C}"/>
              </a:ext>
            </a:extLst>
          </p:cNvPr>
          <p:cNvSpPr>
            <a:spLocks noChangeArrowheads="1"/>
          </p:cNvSpPr>
          <p:nvPr/>
        </p:nvSpPr>
        <p:spPr bwMode="auto">
          <a:xfrm>
            <a:off x="1834174" y="3211639"/>
            <a:ext cx="1490793" cy="20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dirty="0">
                <a:solidFill>
                  <a:srgbClr val="000000"/>
                </a:solidFill>
              </a:rPr>
              <a:t>Standards Bodies </a:t>
            </a:r>
            <a:endParaRPr lang="en-US" altLang="en-US" sz="1588" dirty="0"/>
          </a:p>
        </p:txBody>
      </p:sp>
      <p:sp>
        <p:nvSpPr>
          <p:cNvPr id="55" name="Line 51">
            <a:extLst>
              <a:ext uri="{FF2B5EF4-FFF2-40B4-BE49-F238E27FC236}">
                <a16:creationId xmlns:a16="http://schemas.microsoft.com/office/drawing/2014/main" id="{73CF12D0-F681-0392-7ECD-9BEC6F6445E7}"/>
              </a:ext>
            </a:extLst>
          </p:cNvPr>
          <p:cNvSpPr>
            <a:spLocks noChangeShapeType="1"/>
          </p:cNvSpPr>
          <p:nvPr/>
        </p:nvSpPr>
        <p:spPr bwMode="auto">
          <a:xfrm>
            <a:off x="3684280" y="2166512"/>
            <a:ext cx="130364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57" name="Rectangle 53">
            <a:extLst>
              <a:ext uri="{FF2B5EF4-FFF2-40B4-BE49-F238E27FC236}">
                <a16:creationId xmlns:a16="http://schemas.microsoft.com/office/drawing/2014/main" id="{E813439E-0338-9C86-3C63-E38F62582C9F}"/>
              </a:ext>
            </a:extLst>
          </p:cNvPr>
          <p:cNvSpPr>
            <a:spLocks noChangeArrowheads="1"/>
          </p:cNvSpPr>
          <p:nvPr/>
        </p:nvSpPr>
        <p:spPr bwMode="auto">
          <a:xfrm>
            <a:off x="5009330" y="1975858"/>
            <a:ext cx="838579" cy="347984"/>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58" name="Rectangle 54">
            <a:extLst>
              <a:ext uri="{FF2B5EF4-FFF2-40B4-BE49-F238E27FC236}">
                <a16:creationId xmlns:a16="http://schemas.microsoft.com/office/drawing/2014/main" id="{459D8584-45B8-B827-58D4-D52097EC8B33}"/>
              </a:ext>
            </a:extLst>
          </p:cNvPr>
          <p:cNvSpPr>
            <a:spLocks noChangeArrowheads="1"/>
          </p:cNvSpPr>
          <p:nvPr/>
        </p:nvSpPr>
        <p:spPr bwMode="auto">
          <a:xfrm>
            <a:off x="6418535" y="2007389"/>
            <a:ext cx="767839"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Approved</a:t>
            </a:r>
          </a:p>
          <a:p>
            <a:pPr algn="ctr" defTabSz="806867" eaLnBrk="0" fontAlgn="base" hangingPunct="0">
              <a:spcBef>
                <a:spcPct val="0"/>
              </a:spcBef>
              <a:spcAft>
                <a:spcPct val="0"/>
              </a:spcAft>
            </a:pPr>
            <a:r>
              <a:rPr lang="en-US" altLang="en-US" sz="971" b="1" dirty="0">
                <a:solidFill>
                  <a:srgbClr val="000000"/>
                </a:solidFill>
              </a:rPr>
              <a:t>Deliverables </a:t>
            </a:r>
            <a:endParaRPr lang="en-US" altLang="en-US" sz="1588" b="1" dirty="0"/>
          </a:p>
        </p:txBody>
      </p:sp>
      <p:sp>
        <p:nvSpPr>
          <p:cNvPr id="59" name="Rectangle 55">
            <a:extLst>
              <a:ext uri="{FF2B5EF4-FFF2-40B4-BE49-F238E27FC236}">
                <a16:creationId xmlns:a16="http://schemas.microsoft.com/office/drawing/2014/main" id="{13316E8B-73F6-FFDB-37D7-F2E8BA4B9FD0}"/>
              </a:ext>
            </a:extLst>
          </p:cNvPr>
          <p:cNvSpPr>
            <a:spLocks noChangeArrowheads="1"/>
          </p:cNvSpPr>
          <p:nvPr/>
        </p:nvSpPr>
        <p:spPr bwMode="auto">
          <a:xfrm>
            <a:off x="6415952" y="3551738"/>
            <a:ext cx="1088333" cy="574146"/>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60" name="Rectangle 56">
            <a:extLst>
              <a:ext uri="{FF2B5EF4-FFF2-40B4-BE49-F238E27FC236}">
                <a16:creationId xmlns:a16="http://schemas.microsoft.com/office/drawing/2014/main" id="{7A048480-18FD-9FBD-79D1-B1D8BF2E0A24}"/>
              </a:ext>
            </a:extLst>
          </p:cNvPr>
          <p:cNvSpPr>
            <a:spLocks noChangeArrowheads="1"/>
          </p:cNvSpPr>
          <p:nvPr/>
        </p:nvSpPr>
        <p:spPr bwMode="auto">
          <a:xfrm>
            <a:off x="6468384" y="3581152"/>
            <a:ext cx="488916"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Industry</a:t>
            </a:r>
            <a:endParaRPr lang="en-US" altLang="en-US" sz="1588" b="1" dirty="0"/>
          </a:p>
        </p:txBody>
      </p:sp>
      <p:sp>
        <p:nvSpPr>
          <p:cNvPr id="62" name="Rectangle 58">
            <a:extLst>
              <a:ext uri="{FF2B5EF4-FFF2-40B4-BE49-F238E27FC236}">
                <a16:creationId xmlns:a16="http://schemas.microsoft.com/office/drawing/2014/main" id="{CBBA6161-E440-ECA7-0BA2-51CE4FF0F595}"/>
              </a:ext>
            </a:extLst>
          </p:cNvPr>
          <p:cNvSpPr>
            <a:spLocks noChangeArrowheads="1"/>
          </p:cNvSpPr>
          <p:nvPr/>
        </p:nvSpPr>
        <p:spPr bwMode="auto">
          <a:xfrm>
            <a:off x="6953436" y="3581152"/>
            <a:ext cx="540212"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-specific </a:t>
            </a:r>
            <a:endParaRPr lang="en-US" altLang="en-US" sz="1588" b="1" dirty="0"/>
          </a:p>
        </p:txBody>
      </p:sp>
      <p:sp>
        <p:nvSpPr>
          <p:cNvPr id="63" name="Rectangle 59">
            <a:extLst>
              <a:ext uri="{FF2B5EF4-FFF2-40B4-BE49-F238E27FC236}">
                <a16:creationId xmlns:a16="http://schemas.microsoft.com/office/drawing/2014/main" id="{D6BA6573-166F-DF25-049E-002AEBB5E721}"/>
              </a:ext>
            </a:extLst>
          </p:cNvPr>
          <p:cNvSpPr>
            <a:spLocks noChangeArrowheads="1"/>
          </p:cNvSpPr>
          <p:nvPr/>
        </p:nvSpPr>
        <p:spPr bwMode="auto">
          <a:xfrm>
            <a:off x="6588243" y="3728230"/>
            <a:ext cx="780663"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a:solidFill>
                  <a:srgbClr val="000000"/>
                </a:solidFill>
              </a:rPr>
              <a:t>Professional </a:t>
            </a:r>
            <a:endParaRPr lang="en-US" altLang="en-US" sz="1588" b="1"/>
          </a:p>
        </p:txBody>
      </p:sp>
      <p:sp>
        <p:nvSpPr>
          <p:cNvPr id="64" name="Rectangle 60">
            <a:extLst>
              <a:ext uri="{FF2B5EF4-FFF2-40B4-BE49-F238E27FC236}">
                <a16:creationId xmlns:a16="http://schemas.microsoft.com/office/drawing/2014/main" id="{28D241E5-1317-431A-D948-714900629BB4}"/>
              </a:ext>
            </a:extLst>
          </p:cNvPr>
          <p:cNvSpPr>
            <a:spLocks noChangeArrowheads="1"/>
          </p:cNvSpPr>
          <p:nvPr/>
        </p:nvSpPr>
        <p:spPr bwMode="auto">
          <a:xfrm>
            <a:off x="6768937" y="3875307"/>
            <a:ext cx="373500"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a:solidFill>
                  <a:srgbClr val="000000"/>
                </a:solidFill>
              </a:rPr>
              <a:t>Roles </a:t>
            </a:r>
            <a:endParaRPr lang="en-US" altLang="en-US" sz="1588" b="1"/>
          </a:p>
        </p:txBody>
      </p:sp>
      <p:sp>
        <p:nvSpPr>
          <p:cNvPr id="65" name="Line 61">
            <a:extLst>
              <a:ext uri="{FF2B5EF4-FFF2-40B4-BE49-F238E27FC236}">
                <a16:creationId xmlns:a16="http://schemas.microsoft.com/office/drawing/2014/main" id="{87279B01-B4A4-00F0-E6BE-E1DEF0A9FAFF}"/>
              </a:ext>
            </a:extLst>
          </p:cNvPr>
          <p:cNvSpPr>
            <a:spLocks noChangeShapeType="1"/>
          </p:cNvSpPr>
          <p:nvPr/>
        </p:nvSpPr>
        <p:spPr bwMode="auto">
          <a:xfrm flipH="1" flipV="1">
            <a:off x="8078818" y="2376428"/>
            <a:ext cx="0" cy="129792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71" name="Line 67">
            <a:extLst>
              <a:ext uri="{FF2B5EF4-FFF2-40B4-BE49-F238E27FC236}">
                <a16:creationId xmlns:a16="http://schemas.microsoft.com/office/drawing/2014/main" id="{4CEC2727-A6C3-9920-2E16-93A2B5EF1975}"/>
              </a:ext>
            </a:extLst>
          </p:cNvPr>
          <p:cNvSpPr>
            <a:spLocks noChangeShapeType="1"/>
          </p:cNvSpPr>
          <p:nvPr/>
        </p:nvSpPr>
        <p:spPr bwMode="auto">
          <a:xfrm>
            <a:off x="5818174" y="2162328"/>
            <a:ext cx="541570"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75" name="Line 71">
            <a:extLst>
              <a:ext uri="{FF2B5EF4-FFF2-40B4-BE49-F238E27FC236}">
                <a16:creationId xmlns:a16="http://schemas.microsoft.com/office/drawing/2014/main" id="{16668678-2B3F-8F7D-01DE-DEF0DA58D6D8}"/>
              </a:ext>
            </a:extLst>
          </p:cNvPr>
          <p:cNvSpPr>
            <a:spLocks noChangeShapeType="1"/>
          </p:cNvSpPr>
          <p:nvPr/>
        </p:nvSpPr>
        <p:spPr bwMode="auto">
          <a:xfrm flipV="1">
            <a:off x="6991550" y="4124480"/>
            <a:ext cx="0" cy="1668253"/>
          </a:xfrm>
          <a:prstGeom prst="line">
            <a:avLst/>
          </a:prstGeom>
          <a:noFill/>
          <a:ln w="11113" cap="rnd">
            <a:solidFill>
              <a:srgbClr val="000000"/>
            </a:solidFill>
            <a:prstDash val="lgDash"/>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77" name="Rectangle 73">
            <a:extLst>
              <a:ext uri="{FF2B5EF4-FFF2-40B4-BE49-F238E27FC236}">
                <a16:creationId xmlns:a16="http://schemas.microsoft.com/office/drawing/2014/main" id="{25A1A030-21BD-F4E0-9B30-9A91DE5C4A9C}"/>
              </a:ext>
            </a:extLst>
          </p:cNvPr>
          <p:cNvSpPr>
            <a:spLocks noChangeArrowheads="1"/>
          </p:cNvSpPr>
          <p:nvPr/>
        </p:nvSpPr>
        <p:spPr bwMode="auto">
          <a:xfrm>
            <a:off x="2083915" y="428649"/>
            <a:ext cx="7529305" cy="3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2471" b="1" dirty="0">
                <a:solidFill>
                  <a:schemeClr val="accent2">
                    <a:lumMod val="75000"/>
                  </a:schemeClr>
                </a:solidFill>
              </a:rPr>
              <a:t>Simplified Cybersecurity Roles and Organizations</a:t>
            </a:r>
            <a:endParaRPr lang="en-US" altLang="en-US" sz="1588" dirty="0">
              <a:solidFill>
                <a:schemeClr val="accent2">
                  <a:lumMod val="75000"/>
                </a:schemeClr>
              </a:solidFill>
            </a:endParaRPr>
          </a:p>
        </p:txBody>
      </p:sp>
      <p:sp>
        <p:nvSpPr>
          <p:cNvPr id="80" name="Line 76">
            <a:extLst>
              <a:ext uri="{FF2B5EF4-FFF2-40B4-BE49-F238E27FC236}">
                <a16:creationId xmlns:a16="http://schemas.microsoft.com/office/drawing/2014/main" id="{89EBD004-F54B-D5DE-3868-04248F28C045}"/>
              </a:ext>
            </a:extLst>
          </p:cNvPr>
          <p:cNvSpPr>
            <a:spLocks noChangeShapeType="1"/>
          </p:cNvSpPr>
          <p:nvPr/>
        </p:nvSpPr>
        <p:spPr bwMode="auto">
          <a:xfrm>
            <a:off x="4307874" y="3823760"/>
            <a:ext cx="551610"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
        <p:nvSpPr>
          <p:cNvPr id="84" name="Line 80">
            <a:extLst>
              <a:ext uri="{FF2B5EF4-FFF2-40B4-BE49-F238E27FC236}">
                <a16:creationId xmlns:a16="http://schemas.microsoft.com/office/drawing/2014/main" id="{6DF42281-4153-7985-946C-280D659F28A1}"/>
              </a:ext>
            </a:extLst>
          </p:cNvPr>
          <p:cNvSpPr>
            <a:spLocks noChangeShapeType="1"/>
          </p:cNvSpPr>
          <p:nvPr/>
        </p:nvSpPr>
        <p:spPr bwMode="auto">
          <a:xfrm>
            <a:off x="3017796" y="3798547"/>
            <a:ext cx="36839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86" name="Rectangle 82">
            <a:extLst>
              <a:ext uri="{FF2B5EF4-FFF2-40B4-BE49-F238E27FC236}">
                <a16:creationId xmlns:a16="http://schemas.microsoft.com/office/drawing/2014/main" id="{1EFEDC55-722B-89CB-7745-DF6086C8C04D}"/>
              </a:ext>
            </a:extLst>
          </p:cNvPr>
          <p:cNvSpPr>
            <a:spLocks noChangeArrowheads="1"/>
          </p:cNvSpPr>
          <p:nvPr/>
        </p:nvSpPr>
        <p:spPr bwMode="auto">
          <a:xfrm>
            <a:off x="1598214" y="3143002"/>
            <a:ext cx="2974015" cy="2019247"/>
          </a:xfrm>
          <a:prstGeom prst="rect">
            <a:avLst/>
          </a:prstGeom>
          <a:noFill/>
          <a:ln w="30163" cap="rnd">
            <a:solidFill>
              <a:srgbClr val="F59D5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88" name="Line 84">
            <a:extLst>
              <a:ext uri="{FF2B5EF4-FFF2-40B4-BE49-F238E27FC236}">
                <a16:creationId xmlns:a16="http://schemas.microsoft.com/office/drawing/2014/main" id="{625EAE5B-7024-EE4B-4323-94DD41EBDAD1}"/>
              </a:ext>
            </a:extLst>
          </p:cNvPr>
          <p:cNvSpPr>
            <a:spLocks noChangeShapeType="1"/>
          </p:cNvSpPr>
          <p:nvPr/>
        </p:nvSpPr>
        <p:spPr bwMode="auto">
          <a:xfrm>
            <a:off x="8542063" y="2172974"/>
            <a:ext cx="1026579"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90" name="Freeform 86">
            <a:extLst>
              <a:ext uri="{FF2B5EF4-FFF2-40B4-BE49-F238E27FC236}">
                <a16:creationId xmlns:a16="http://schemas.microsoft.com/office/drawing/2014/main" id="{A832613E-9AC7-5BF7-CAA7-748E0D18EF1E}"/>
              </a:ext>
            </a:extLst>
          </p:cNvPr>
          <p:cNvSpPr>
            <a:spLocks/>
          </p:cNvSpPr>
          <p:nvPr/>
        </p:nvSpPr>
        <p:spPr bwMode="auto">
          <a:xfrm>
            <a:off x="9430001" y="2162328"/>
            <a:ext cx="170285" cy="3763830"/>
          </a:xfrm>
          <a:custGeom>
            <a:avLst/>
            <a:gdLst>
              <a:gd name="T0" fmla="*/ 0 w 131"/>
              <a:gd name="T1" fmla="*/ 0 h 2280"/>
              <a:gd name="T2" fmla="*/ 131 w 131"/>
              <a:gd name="T3" fmla="*/ 0 h 2280"/>
              <a:gd name="T4" fmla="*/ 131 w 131"/>
              <a:gd name="T5" fmla="*/ 2280 h 2280"/>
              <a:gd name="T6" fmla="*/ 0 w 131"/>
              <a:gd name="T7" fmla="*/ 2280 h 2280"/>
            </a:gdLst>
            <a:ahLst/>
            <a:cxnLst>
              <a:cxn ang="0">
                <a:pos x="T0" y="T1"/>
              </a:cxn>
              <a:cxn ang="0">
                <a:pos x="T2" y="T3"/>
              </a:cxn>
              <a:cxn ang="0">
                <a:pos x="T4" y="T5"/>
              </a:cxn>
              <a:cxn ang="0">
                <a:pos x="T6" y="T7"/>
              </a:cxn>
            </a:cxnLst>
            <a:rect l="0" t="0" r="r" b="b"/>
            <a:pathLst>
              <a:path w="131" h="2280">
                <a:moveTo>
                  <a:pt x="0" y="0"/>
                </a:moveTo>
                <a:lnTo>
                  <a:pt x="131" y="0"/>
                </a:lnTo>
                <a:lnTo>
                  <a:pt x="131" y="2280"/>
                </a:lnTo>
                <a:lnTo>
                  <a:pt x="0" y="2280"/>
                </a:lnTo>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cxnSp>
        <p:nvCxnSpPr>
          <p:cNvPr id="92" name="Straight Arrow Connector 91">
            <a:extLst>
              <a:ext uri="{FF2B5EF4-FFF2-40B4-BE49-F238E27FC236}">
                <a16:creationId xmlns:a16="http://schemas.microsoft.com/office/drawing/2014/main" id="{AEF74866-71F0-5E4D-A92A-EC4D66CD2A12}"/>
              </a:ext>
            </a:extLst>
          </p:cNvPr>
          <p:cNvCxnSpPr/>
          <p:nvPr/>
        </p:nvCxnSpPr>
        <p:spPr bwMode="auto">
          <a:xfrm>
            <a:off x="2997512" y="4172541"/>
            <a:ext cx="369424" cy="9141"/>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Line 61">
            <a:extLst>
              <a:ext uri="{FF2B5EF4-FFF2-40B4-BE49-F238E27FC236}">
                <a16:creationId xmlns:a16="http://schemas.microsoft.com/office/drawing/2014/main" id="{12CE032C-8A9B-3FF4-431D-8088CF46498F}"/>
              </a:ext>
            </a:extLst>
          </p:cNvPr>
          <p:cNvSpPr>
            <a:spLocks noChangeShapeType="1"/>
          </p:cNvSpPr>
          <p:nvPr/>
        </p:nvSpPr>
        <p:spPr bwMode="auto">
          <a:xfrm flipV="1">
            <a:off x="5390170" y="2323843"/>
            <a:ext cx="0" cy="1217231"/>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101" name="Line 61">
            <a:extLst>
              <a:ext uri="{FF2B5EF4-FFF2-40B4-BE49-F238E27FC236}">
                <a16:creationId xmlns:a16="http://schemas.microsoft.com/office/drawing/2014/main" id="{23A2B4A9-E385-F314-E378-DEFACB095342}"/>
              </a:ext>
            </a:extLst>
          </p:cNvPr>
          <p:cNvSpPr>
            <a:spLocks noChangeShapeType="1"/>
          </p:cNvSpPr>
          <p:nvPr/>
        </p:nvSpPr>
        <p:spPr bwMode="auto">
          <a:xfrm flipV="1">
            <a:off x="6819702" y="2323169"/>
            <a:ext cx="0" cy="1245713"/>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102" name="Rectangle 53">
            <a:extLst>
              <a:ext uri="{FF2B5EF4-FFF2-40B4-BE49-F238E27FC236}">
                <a16:creationId xmlns:a16="http://schemas.microsoft.com/office/drawing/2014/main" id="{63258A66-8C87-722C-3BDD-C290962614D0}"/>
              </a:ext>
            </a:extLst>
          </p:cNvPr>
          <p:cNvSpPr>
            <a:spLocks noChangeArrowheads="1"/>
          </p:cNvSpPr>
          <p:nvPr/>
        </p:nvSpPr>
        <p:spPr bwMode="auto">
          <a:xfrm>
            <a:off x="6363948" y="1993475"/>
            <a:ext cx="838579" cy="330367"/>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03" name="Line 67">
            <a:extLst>
              <a:ext uri="{FF2B5EF4-FFF2-40B4-BE49-F238E27FC236}">
                <a16:creationId xmlns:a16="http://schemas.microsoft.com/office/drawing/2014/main" id="{1738409A-9C35-5F9F-BAC1-8F325B3D94EF}"/>
              </a:ext>
            </a:extLst>
          </p:cNvPr>
          <p:cNvSpPr>
            <a:spLocks noChangeShapeType="1"/>
          </p:cNvSpPr>
          <p:nvPr/>
        </p:nvSpPr>
        <p:spPr bwMode="auto">
          <a:xfrm>
            <a:off x="7202527" y="2162328"/>
            <a:ext cx="319128"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04" name="Rectangle 54">
            <a:extLst>
              <a:ext uri="{FF2B5EF4-FFF2-40B4-BE49-F238E27FC236}">
                <a16:creationId xmlns:a16="http://schemas.microsoft.com/office/drawing/2014/main" id="{10D9521A-8408-C46C-70CE-9A63B3A8A7AF}"/>
              </a:ext>
            </a:extLst>
          </p:cNvPr>
          <p:cNvSpPr>
            <a:spLocks noChangeArrowheads="1"/>
          </p:cNvSpPr>
          <p:nvPr/>
        </p:nvSpPr>
        <p:spPr bwMode="auto">
          <a:xfrm>
            <a:off x="5100029" y="1989698"/>
            <a:ext cx="718145"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Approved</a:t>
            </a:r>
          </a:p>
          <a:p>
            <a:pPr algn="ctr" defTabSz="806867" eaLnBrk="0" fontAlgn="base" hangingPunct="0">
              <a:spcBef>
                <a:spcPct val="0"/>
              </a:spcBef>
              <a:spcAft>
                <a:spcPct val="0"/>
              </a:spcAft>
            </a:pPr>
            <a:r>
              <a:rPr lang="en-US" altLang="en-US" sz="971" b="1" dirty="0" err="1">
                <a:solidFill>
                  <a:srgbClr val="000000"/>
                </a:solidFill>
              </a:rPr>
              <a:t>Requiremts</a:t>
            </a:r>
            <a:r>
              <a:rPr lang="en-US" altLang="en-US" sz="971" b="1" dirty="0">
                <a:solidFill>
                  <a:srgbClr val="000000"/>
                </a:solidFill>
              </a:rPr>
              <a:t> </a:t>
            </a:r>
            <a:endParaRPr lang="en-US" altLang="en-US" sz="1588" b="1" dirty="0"/>
          </a:p>
        </p:txBody>
      </p:sp>
      <p:sp>
        <p:nvSpPr>
          <p:cNvPr id="106" name="Line 76">
            <a:extLst>
              <a:ext uri="{FF2B5EF4-FFF2-40B4-BE49-F238E27FC236}">
                <a16:creationId xmlns:a16="http://schemas.microsoft.com/office/drawing/2014/main" id="{C3E4E87F-F998-C96D-3424-17B925C35C29}"/>
              </a:ext>
            </a:extLst>
          </p:cNvPr>
          <p:cNvSpPr>
            <a:spLocks noChangeShapeType="1"/>
          </p:cNvSpPr>
          <p:nvPr/>
        </p:nvSpPr>
        <p:spPr bwMode="auto">
          <a:xfrm flipV="1">
            <a:off x="5429404" y="4115221"/>
            <a:ext cx="0" cy="292629"/>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09" name="Rectangle 44">
            <a:extLst>
              <a:ext uri="{FF2B5EF4-FFF2-40B4-BE49-F238E27FC236}">
                <a16:creationId xmlns:a16="http://schemas.microsoft.com/office/drawing/2014/main" id="{E6C104F1-9C56-849C-5093-B14C0357DDB2}"/>
              </a:ext>
            </a:extLst>
          </p:cNvPr>
          <p:cNvSpPr>
            <a:spLocks noChangeArrowheads="1"/>
          </p:cNvSpPr>
          <p:nvPr/>
        </p:nvSpPr>
        <p:spPr bwMode="auto">
          <a:xfrm>
            <a:off x="9760298" y="4023141"/>
            <a:ext cx="779059"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Skills   </a:t>
            </a:r>
          </a:p>
          <a:p>
            <a:pPr defTabSz="806867" eaLnBrk="0" fontAlgn="base" hangingPunct="0">
              <a:spcBef>
                <a:spcPct val="0"/>
              </a:spcBef>
              <a:spcAft>
                <a:spcPct val="0"/>
              </a:spcAft>
            </a:pPr>
            <a:r>
              <a:rPr lang="en-US" altLang="en-US" sz="971" b="1" dirty="0">
                <a:solidFill>
                  <a:srgbClr val="000000"/>
                </a:solidFill>
              </a:rPr>
              <a:t>Development</a:t>
            </a:r>
            <a:endParaRPr lang="en-US" altLang="en-US" sz="1588" b="1" dirty="0"/>
          </a:p>
        </p:txBody>
      </p:sp>
      <p:sp>
        <p:nvSpPr>
          <p:cNvPr id="2" name="Rectangle 82">
            <a:extLst>
              <a:ext uri="{FF2B5EF4-FFF2-40B4-BE49-F238E27FC236}">
                <a16:creationId xmlns:a16="http://schemas.microsoft.com/office/drawing/2014/main" id="{EC287D21-C908-238D-F80A-CC5F451C58E9}"/>
              </a:ext>
            </a:extLst>
          </p:cNvPr>
          <p:cNvSpPr>
            <a:spLocks noChangeArrowheads="1"/>
          </p:cNvSpPr>
          <p:nvPr/>
        </p:nvSpPr>
        <p:spPr bwMode="auto">
          <a:xfrm>
            <a:off x="4632117" y="3143002"/>
            <a:ext cx="4540755" cy="2019247"/>
          </a:xfrm>
          <a:prstGeom prst="rect">
            <a:avLst/>
          </a:prstGeom>
          <a:noFill/>
          <a:ln w="301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3" name="Rectangle 47">
            <a:extLst>
              <a:ext uri="{FF2B5EF4-FFF2-40B4-BE49-F238E27FC236}">
                <a16:creationId xmlns:a16="http://schemas.microsoft.com/office/drawing/2014/main" id="{974DCFB7-59E5-FB0E-9DEC-FA292A7DBEE0}"/>
              </a:ext>
            </a:extLst>
          </p:cNvPr>
          <p:cNvSpPr>
            <a:spLocks noChangeArrowheads="1"/>
          </p:cNvSpPr>
          <p:nvPr/>
        </p:nvSpPr>
        <p:spPr bwMode="auto">
          <a:xfrm>
            <a:off x="4814388" y="3228705"/>
            <a:ext cx="1809791" cy="20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dirty="0">
                <a:solidFill>
                  <a:srgbClr val="000000"/>
                </a:solidFill>
              </a:rPr>
              <a:t>Corporate Master Plan</a:t>
            </a:r>
            <a:endParaRPr lang="en-US" altLang="en-US" sz="1588" dirty="0"/>
          </a:p>
        </p:txBody>
      </p:sp>
      <p:sp>
        <p:nvSpPr>
          <p:cNvPr id="5" name="Rectangle 19">
            <a:extLst>
              <a:ext uri="{FF2B5EF4-FFF2-40B4-BE49-F238E27FC236}">
                <a16:creationId xmlns:a16="http://schemas.microsoft.com/office/drawing/2014/main" id="{43E52F3C-10CB-0FE8-796A-F1C9955D1A74}"/>
              </a:ext>
            </a:extLst>
          </p:cNvPr>
          <p:cNvSpPr>
            <a:spLocks noChangeArrowheads="1"/>
          </p:cNvSpPr>
          <p:nvPr/>
        </p:nvSpPr>
        <p:spPr bwMode="auto">
          <a:xfrm>
            <a:off x="1918094" y="3993805"/>
            <a:ext cx="1074364" cy="298789"/>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6" name="Rectangle 19">
            <a:extLst>
              <a:ext uri="{FF2B5EF4-FFF2-40B4-BE49-F238E27FC236}">
                <a16:creationId xmlns:a16="http://schemas.microsoft.com/office/drawing/2014/main" id="{3801BDFC-6F55-375F-8532-4A8BC9F2C541}"/>
              </a:ext>
            </a:extLst>
          </p:cNvPr>
          <p:cNvSpPr>
            <a:spLocks noChangeArrowheads="1"/>
          </p:cNvSpPr>
          <p:nvPr/>
        </p:nvSpPr>
        <p:spPr bwMode="auto">
          <a:xfrm>
            <a:off x="1911145" y="4407851"/>
            <a:ext cx="1074364" cy="298789"/>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7" name="Rectangle 19">
            <a:extLst>
              <a:ext uri="{FF2B5EF4-FFF2-40B4-BE49-F238E27FC236}">
                <a16:creationId xmlns:a16="http://schemas.microsoft.com/office/drawing/2014/main" id="{1AB911F0-4EC9-4A39-4827-CF3A28C6D392}"/>
              </a:ext>
            </a:extLst>
          </p:cNvPr>
          <p:cNvSpPr>
            <a:spLocks noChangeArrowheads="1"/>
          </p:cNvSpPr>
          <p:nvPr/>
        </p:nvSpPr>
        <p:spPr bwMode="auto">
          <a:xfrm>
            <a:off x="1920765" y="3573009"/>
            <a:ext cx="1074364" cy="298789"/>
          </a:xfrm>
          <a:prstGeom prst="rect">
            <a:avLst/>
          </a:prstGeom>
          <a:noFill/>
          <a:ln w="25400" cap="flat">
            <a:solidFill>
              <a:srgbClr val="EA70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10" name="Line 80">
            <a:extLst>
              <a:ext uri="{FF2B5EF4-FFF2-40B4-BE49-F238E27FC236}">
                <a16:creationId xmlns:a16="http://schemas.microsoft.com/office/drawing/2014/main" id="{641D00EE-BD40-1348-24B1-2C246F8112AA}"/>
              </a:ext>
            </a:extLst>
          </p:cNvPr>
          <p:cNvSpPr>
            <a:spLocks noChangeShapeType="1"/>
          </p:cNvSpPr>
          <p:nvPr/>
        </p:nvSpPr>
        <p:spPr bwMode="auto">
          <a:xfrm>
            <a:off x="3019127" y="4555246"/>
            <a:ext cx="36839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22" name="Rectangle 27">
            <a:extLst>
              <a:ext uri="{FF2B5EF4-FFF2-40B4-BE49-F238E27FC236}">
                <a16:creationId xmlns:a16="http://schemas.microsoft.com/office/drawing/2014/main" id="{D8378048-84E2-CDD7-5B21-BA1CA6FE03E7}"/>
              </a:ext>
            </a:extLst>
          </p:cNvPr>
          <p:cNvSpPr>
            <a:spLocks noChangeArrowheads="1"/>
          </p:cNvSpPr>
          <p:nvPr/>
        </p:nvSpPr>
        <p:spPr bwMode="auto">
          <a:xfrm>
            <a:off x="4867433" y="3552980"/>
            <a:ext cx="1162227" cy="562242"/>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41" name="Line 76">
            <a:extLst>
              <a:ext uri="{FF2B5EF4-FFF2-40B4-BE49-F238E27FC236}">
                <a16:creationId xmlns:a16="http://schemas.microsoft.com/office/drawing/2014/main" id="{A904DD03-3B42-B604-AE1C-22DBE21F97AC}"/>
              </a:ext>
            </a:extLst>
          </p:cNvPr>
          <p:cNvSpPr>
            <a:spLocks noChangeShapeType="1"/>
          </p:cNvSpPr>
          <p:nvPr/>
        </p:nvSpPr>
        <p:spPr bwMode="auto">
          <a:xfrm>
            <a:off x="6029660" y="3820310"/>
            <a:ext cx="383611"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
        <p:nvSpPr>
          <p:cNvPr id="54" name="Rectangle 23">
            <a:extLst>
              <a:ext uri="{FF2B5EF4-FFF2-40B4-BE49-F238E27FC236}">
                <a16:creationId xmlns:a16="http://schemas.microsoft.com/office/drawing/2014/main" id="{8B672F09-72F3-BFEE-DBA0-200C6AE4B1E9}"/>
              </a:ext>
            </a:extLst>
          </p:cNvPr>
          <p:cNvSpPr>
            <a:spLocks noChangeArrowheads="1"/>
          </p:cNvSpPr>
          <p:nvPr/>
        </p:nvSpPr>
        <p:spPr bwMode="auto">
          <a:xfrm>
            <a:off x="7883088" y="3657356"/>
            <a:ext cx="385577" cy="365785"/>
          </a:xfrm>
          <a:prstGeom prst="rect">
            <a:avLst/>
          </a:prstGeom>
          <a:noFill/>
          <a:ln w="25400" cap="flat">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68" name="TextBox 67">
            <a:extLst>
              <a:ext uri="{FF2B5EF4-FFF2-40B4-BE49-F238E27FC236}">
                <a16:creationId xmlns:a16="http://schemas.microsoft.com/office/drawing/2014/main" id="{3A566A82-7542-9AF2-BFC5-67F7E2308D60}"/>
              </a:ext>
            </a:extLst>
          </p:cNvPr>
          <p:cNvSpPr txBox="1"/>
          <p:nvPr/>
        </p:nvSpPr>
        <p:spPr>
          <a:xfrm>
            <a:off x="7832973" y="3716573"/>
            <a:ext cx="523269" cy="253916"/>
          </a:xfrm>
          <a:prstGeom prst="rect">
            <a:avLst/>
          </a:prstGeom>
          <a:noFill/>
        </p:spPr>
        <p:txBody>
          <a:bodyPr wrap="square">
            <a:spAutoFit/>
          </a:bodyPr>
          <a:lstStyle/>
          <a:p>
            <a:r>
              <a:rPr lang="en-US" sz="1050" b="1" dirty="0">
                <a:solidFill>
                  <a:srgbClr val="000000"/>
                </a:solidFill>
              </a:rPr>
              <a:t>Map</a:t>
            </a:r>
            <a:endParaRPr lang="en-US" sz="1050" dirty="0"/>
          </a:p>
        </p:txBody>
      </p:sp>
      <p:sp>
        <p:nvSpPr>
          <p:cNvPr id="69" name="Line 76">
            <a:extLst>
              <a:ext uri="{FF2B5EF4-FFF2-40B4-BE49-F238E27FC236}">
                <a16:creationId xmlns:a16="http://schemas.microsoft.com/office/drawing/2014/main" id="{8FB41189-00F7-C6AA-14E4-D4EE659FF82D}"/>
              </a:ext>
            </a:extLst>
          </p:cNvPr>
          <p:cNvSpPr>
            <a:spLocks noChangeShapeType="1"/>
          </p:cNvSpPr>
          <p:nvPr/>
        </p:nvSpPr>
        <p:spPr bwMode="auto">
          <a:xfrm>
            <a:off x="7504285" y="3865806"/>
            <a:ext cx="383611"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dirty="0"/>
          </a:p>
        </p:txBody>
      </p:sp>
      <p:sp>
        <p:nvSpPr>
          <p:cNvPr id="72" name="Rectangle 35">
            <a:extLst>
              <a:ext uri="{FF2B5EF4-FFF2-40B4-BE49-F238E27FC236}">
                <a16:creationId xmlns:a16="http://schemas.microsoft.com/office/drawing/2014/main" id="{B5771664-76A2-CBA2-2BF9-1F0DDD59631F}"/>
              </a:ext>
            </a:extLst>
          </p:cNvPr>
          <p:cNvSpPr>
            <a:spLocks noChangeArrowheads="1"/>
          </p:cNvSpPr>
          <p:nvPr/>
        </p:nvSpPr>
        <p:spPr bwMode="auto">
          <a:xfrm>
            <a:off x="3503211" y="5792843"/>
            <a:ext cx="1023938" cy="512669"/>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74" name="Rectangle 36">
            <a:extLst>
              <a:ext uri="{FF2B5EF4-FFF2-40B4-BE49-F238E27FC236}">
                <a16:creationId xmlns:a16="http://schemas.microsoft.com/office/drawing/2014/main" id="{E4625C54-B343-F0A9-981C-5B41B1B990B8}"/>
              </a:ext>
            </a:extLst>
          </p:cNvPr>
          <p:cNvSpPr>
            <a:spLocks noChangeArrowheads="1"/>
          </p:cNvSpPr>
          <p:nvPr/>
        </p:nvSpPr>
        <p:spPr bwMode="auto">
          <a:xfrm>
            <a:off x="3542958" y="5850748"/>
            <a:ext cx="934551" cy="4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06867" eaLnBrk="0" fontAlgn="base" hangingPunct="0">
              <a:spcBef>
                <a:spcPct val="0"/>
              </a:spcBef>
              <a:spcAft>
                <a:spcPct val="0"/>
              </a:spcAft>
            </a:pPr>
            <a:r>
              <a:rPr lang="en-US" altLang="en-US" sz="971" b="1" dirty="0">
                <a:solidFill>
                  <a:srgbClr val="000000"/>
                </a:solidFill>
              </a:rPr>
              <a:t>E.g. Idaho State</a:t>
            </a:r>
          </a:p>
          <a:p>
            <a:pPr algn="ctr" defTabSz="806867" eaLnBrk="0" fontAlgn="base" hangingPunct="0">
              <a:spcBef>
                <a:spcPct val="0"/>
              </a:spcBef>
              <a:spcAft>
                <a:spcPct val="0"/>
              </a:spcAft>
            </a:pPr>
            <a:r>
              <a:rPr lang="en-US" altLang="en-US" sz="971" b="1" dirty="0">
                <a:solidFill>
                  <a:srgbClr val="000000"/>
                </a:solidFill>
              </a:rPr>
              <a:t>University /</a:t>
            </a:r>
          </a:p>
          <a:p>
            <a:pPr algn="ctr" defTabSz="806867" eaLnBrk="0" fontAlgn="base" hangingPunct="0">
              <a:spcBef>
                <a:spcPct val="0"/>
              </a:spcBef>
              <a:spcAft>
                <a:spcPct val="0"/>
              </a:spcAft>
            </a:pPr>
            <a:r>
              <a:rPr lang="en-US" altLang="en-US" sz="971" b="1" dirty="0">
                <a:solidFill>
                  <a:srgbClr val="000000"/>
                </a:solidFill>
              </a:rPr>
              <a:t>ISA Training</a:t>
            </a:r>
            <a:endParaRPr lang="en-US" altLang="en-US" sz="1588" b="1" dirty="0"/>
          </a:p>
        </p:txBody>
      </p:sp>
      <p:sp>
        <p:nvSpPr>
          <p:cNvPr id="76" name="Rectangle 39">
            <a:extLst>
              <a:ext uri="{FF2B5EF4-FFF2-40B4-BE49-F238E27FC236}">
                <a16:creationId xmlns:a16="http://schemas.microsoft.com/office/drawing/2014/main" id="{87FFCAD7-7391-3DFC-28FF-102219BD3CA4}"/>
              </a:ext>
            </a:extLst>
          </p:cNvPr>
          <p:cNvSpPr>
            <a:spLocks noChangeArrowheads="1"/>
          </p:cNvSpPr>
          <p:nvPr/>
        </p:nvSpPr>
        <p:spPr bwMode="auto">
          <a:xfrm>
            <a:off x="4987923" y="5792843"/>
            <a:ext cx="1023938" cy="512669"/>
          </a:xfrm>
          <a:prstGeom prst="rect">
            <a:avLst/>
          </a:prstGeom>
          <a:noFill/>
          <a:ln w="25400"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79" name="Rectangle 40">
            <a:extLst>
              <a:ext uri="{FF2B5EF4-FFF2-40B4-BE49-F238E27FC236}">
                <a16:creationId xmlns:a16="http://schemas.microsoft.com/office/drawing/2014/main" id="{52121C3D-E3F3-4174-218B-CCAC215AFC65}"/>
              </a:ext>
            </a:extLst>
          </p:cNvPr>
          <p:cNvSpPr>
            <a:spLocks noChangeArrowheads="1"/>
          </p:cNvSpPr>
          <p:nvPr/>
        </p:nvSpPr>
        <p:spPr bwMode="auto">
          <a:xfrm>
            <a:off x="5304489" y="5809651"/>
            <a:ext cx="461665"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a:solidFill>
                  <a:srgbClr val="000000"/>
                </a:solidFill>
              </a:rPr>
              <a:t>Course </a:t>
            </a:r>
            <a:endParaRPr lang="en-US" altLang="en-US" sz="1588" b="1"/>
          </a:p>
        </p:txBody>
      </p:sp>
      <p:sp>
        <p:nvSpPr>
          <p:cNvPr id="81" name="Rectangle 41">
            <a:extLst>
              <a:ext uri="{FF2B5EF4-FFF2-40B4-BE49-F238E27FC236}">
                <a16:creationId xmlns:a16="http://schemas.microsoft.com/office/drawing/2014/main" id="{0BEBCE77-8846-7B5A-DF34-142338A71961}"/>
              </a:ext>
            </a:extLst>
          </p:cNvPr>
          <p:cNvSpPr>
            <a:spLocks noChangeArrowheads="1"/>
          </p:cNvSpPr>
          <p:nvPr/>
        </p:nvSpPr>
        <p:spPr bwMode="auto">
          <a:xfrm>
            <a:off x="5161614" y="5958129"/>
            <a:ext cx="835165"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Curricula and </a:t>
            </a:r>
            <a:endParaRPr lang="en-US" altLang="en-US" sz="1588" b="1" dirty="0"/>
          </a:p>
        </p:txBody>
      </p:sp>
      <p:sp>
        <p:nvSpPr>
          <p:cNvPr id="83" name="Rectangle 42">
            <a:extLst>
              <a:ext uri="{FF2B5EF4-FFF2-40B4-BE49-F238E27FC236}">
                <a16:creationId xmlns:a16="http://schemas.microsoft.com/office/drawing/2014/main" id="{A4DB74D5-E887-DC27-6C26-7B3DBC8907C4}"/>
              </a:ext>
            </a:extLst>
          </p:cNvPr>
          <p:cNvSpPr>
            <a:spLocks noChangeArrowheads="1"/>
          </p:cNvSpPr>
          <p:nvPr/>
        </p:nvSpPr>
        <p:spPr bwMode="auto">
          <a:xfrm>
            <a:off x="5133599" y="6105207"/>
            <a:ext cx="822341" cy="1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971" b="1" dirty="0">
                <a:solidFill>
                  <a:srgbClr val="000000"/>
                </a:solidFill>
              </a:rPr>
              <a:t>Qualifications</a:t>
            </a:r>
            <a:endParaRPr lang="en-US" altLang="en-US" sz="1588" b="1" dirty="0"/>
          </a:p>
        </p:txBody>
      </p:sp>
      <p:sp>
        <p:nvSpPr>
          <p:cNvPr id="91" name="Rectangle 48">
            <a:extLst>
              <a:ext uri="{FF2B5EF4-FFF2-40B4-BE49-F238E27FC236}">
                <a16:creationId xmlns:a16="http://schemas.microsoft.com/office/drawing/2014/main" id="{E75E8415-30D4-CD93-816F-5553B4B01534}"/>
              </a:ext>
            </a:extLst>
          </p:cNvPr>
          <p:cNvSpPr>
            <a:spLocks noChangeArrowheads="1"/>
          </p:cNvSpPr>
          <p:nvPr/>
        </p:nvSpPr>
        <p:spPr bwMode="auto">
          <a:xfrm>
            <a:off x="3207656" y="5462269"/>
            <a:ext cx="3876318" cy="20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06867" eaLnBrk="0" fontAlgn="base" hangingPunct="0">
              <a:spcBef>
                <a:spcPct val="0"/>
              </a:spcBef>
              <a:spcAft>
                <a:spcPct val="0"/>
              </a:spcAft>
            </a:pPr>
            <a:r>
              <a:rPr lang="en-US" altLang="en-US" sz="1324" b="1" dirty="0">
                <a:solidFill>
                  <a:srgbClr val="000000"/>
                </a:solidFill>
              </a:rPr>
              <a:t>Educators (Colleges and </a:t>
            </a:r>
            <a:r>
              <a:rPr lang="en-US" altLang="en-US" sz="1324" b="1">
                <a:solidFill>
                  <a:srgbClr val="000000"/>
                </a:solidFill>
              </a:rPr>
              <a:t>Occupational Trainers)</a:t>
            </a:r>
            <a:endParaRPr lang="en-US" altLang="en-US" sz="1588" dirty="0"/>
          </a:p>
        </p:txBody>
      </p:sp>
      <p:sp>
        <p:nvSpPr>
          <p:cNvPr id="93" name="Line 49">
            <a:extLst>
              <a:ext uri="{FF2B5EF4-FFF2-40B4-BE49-F238E27FC236}">
                <a16:creationId xmlns:a16="http://schemas.microsoft.com/office/drawing/2014/main" id="{526A98A7-DAAC-72B4-A8A5-1FA99374EB0C}"/>
              </a:ext>
            </a:extLst>
          </p:cNvPr>
          <p:cNvSpPr>
            <a:spLocks noChangeShapeType="1"/>
          </p:cNvSpPr>
          <p:nvPr/>
        </p:nvSpPr>
        <p:spPr bwMode="auto">
          <a:xfrm>
            <a:off x="6029659" y="6027265"/>
            <a:ext cx="531095"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94" name="Line 74">
            <a:extLst>
              <a:ext uri="{FF2B5EF4-FFF2-40B4-BE49-F238E27FC236}">
                <a16:creationId xmlns:a16="http://schemas.microsoft.com/office/drawing/2014/main" id="{3B4826D6-EA01-05AB-290B-024718CC5738}"/>
              </a:ext>
            </a:extLst>
          </p:cNvPr>
          <p:cNvSpPr>
            <a:spLocks noChangeShapeType="1"/>
          </p:cNvSpPr>
          <p:nvPr/>
        </p:nvSpPr>
        <p:spPr bwMode="auto">
          <a:xfrm flipH="1">
            <a:off x="7883087" y="5926158"/>
            <a:ext cx="1699313"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95" name="Line 78">
            <a:extLst>
              <a:ext uri="{FF2B5EF4-FFF2-40B4-BE49-F238E27FC236}">
                <a16:creationId xmlns:a16="http://schemas.microsoft.com/office/drawing/2014/main" id="{894DD907-BD05-9AD0-B94D-4B440E0614D2}"/>
              </a:ext>
            </a:extLst>
          </p:cNvPr>
          <p:cNvSpPr>
            <a:spLocks noChangeShapeType="1"/>
          </p:cNvSpPr>
          <p:nvPr/>
        </p:nvSpPr>
        <p:spPr bwMode="auto">
          <a:xfrm>
            <a:off x="4527148" y="6049178"/>
            <a:ext cx="482287" cy="0"/>
          </a:xfrm>
          <a:prstGeom prst="line">
            <a:avLst/>
          </a:prstGeom>
          <a:noFill/>
          <a:ln w="25400" cap="rnd">
            <a:solidFill>
              <a:srgbClr val="000000"/>
            </a:solidFill>
            <a:prstDash val="solid"/>
            <a:round/>
            <a:headEnd/>
            <a:tailEnd type="triangle" w="lg" len="lg"/>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b="1"/>
          </a:p>
        </p:txBody>
      </p:sp>
      <p:sp>
        <p:nvSpPr>
          <p:cNvPr id="97" name="Rectangle 83">
            <a:extLst>
              <a:ext uri="{FF2B5EF4-FFF2-40B4-BE49-F238E27FC236}">
                <a16:creationId xmlns:a16="http://schemas.microsoft.com/office/drawing/2014/main" id="{BF071E7F-AF9B-204A-FA97-65BC033435DD}"/>
              </a:ext>
            </a:extLst>
          </p:cNvPr>
          <p:cNvSpPr>
            <a:spLocks noChangeArrowheads="1"/>
          </p:cNvSpPr>
          <p:nvPr/>
        </p:nvSpPr>
        <p:spPr bwMode="auto">
          <a:xfrm>
            <a:off x="2853291" y="5382428"/>
            <a:ext cx="5029797" cy="1043543"/>
          </a:xfrm>
          <a:prstGeom prst="rect">
            <a:avLst/>
          </a:prstGeom>
          <a:noFill/>
          <a:ln w="30163" cap="rnd">
            <a:solidFill>
              <a:srgbClr val="C050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a:p>
        </p:txBody>
      </p:sp>
      <p:sp>
        <p:nvSpPr>
          <p:cNvPr id="4" name="Oval 3">
            <a:extLst>
              <a:ext uri="{FF2B5EF4-FFF2-40B4-BE49-F238E27FC236}">
                <a16:creationId xmlns:a16="http://schemas.microsoft.com/office/drawing/2014/main" id="{F6600308-FD61-D212-269B-478A5CF728FF}"/>
              </a:ext>
            </a:extLst>
          </p:cNvPr>
          <p:cNvSpPr/>
          <p:nvPr/>
        </p:nvSpPr>
        <p:spPr bwMode="auto">
          <a:xfrm>
            <a:off x="1651547" y="4799356"/>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Times" panose="02020603050405020304" pitchFamily="18" charset="0"/>
              </a:rPr>
              <a:t>2</a:t>
            </a:r>
            <a:endParaRPr kumimoji="0" lang="en-US" b="0" i="0" u="none" strike="noStrike" cap="none" normalizeH="0" baseline="0" dirty="0">
              <a:ln>
                <a:noFill/>
              </a:ln>
              <a:solidFill>
                <a:schemeClr val="tx1"/>
              </a:solidFill>
              <a:effectLst/>
              <a:latin typeface="Times" panose="02020603050405020304" pitchFamily="18" charset="0"/>
            </a:endParaRPr>
          </a:p>
        </p:txBody>
      </p:sp>
      <p:sp>
        <p:nvSpPr>
          <p:cNvPr id="8" name="Oval 7">
            <a:extLst>
              <a:ext uri="{FF2B5EF4-FFF2-40B4-BE49-F238E27FC236}">
                <a16:creationId xmlns:a16="http://schemas.microsoft.com/office/drawing/2014/main" id="{BDC2D2FA-0835-0EF7-B075-B29AD34BBF05}"/>
              </a:ext>
            </a:extLst>
          </p:cNvPr>
          <p:cNvSpPr/>
          <p:nvPr/>
        </p:nvSpPr>
        <p:spPr bwMode="auto">
          <a:xfrm>
            <a:off x="4731003" y="4825192"/>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panose="02020603050405020304" pitchFamily="18" charset="0"/>
              </a:rPr>
              <a:t>3</a:t>
            </a:r>
          </a:p>
        </p:txBody>
      </p:sp>
      <p:sp>
        <p:nvSpPr>
          <p:cNvPr id="16" name="Oval 15">
            <a:extLst>
              <a:ext uri="{FF2B5EF4-FFF2-40B4-BE49-F238E27FC236}">
                <a16:creationId xmlns:a16="http://schemas.microsoft.com/office/drawing/2014/main" id="{2EDFFB0A-5A38-8605-DE46-0918A77A2369}"/>
              </a:ext>
            </a:extLst>
          </p:cNvPr>
          <p:cNvSpPr/>
          <p:nvPr/>
        </p:nvSpPr>
        <p:spPr bwMode="auto">
          <a:xfrm>
            <a:off x="1772512" y="2467256"/>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panose="02020603050405020304" pitchFamily="18" charset="0"/>
              </a:rPr>
              <a:t>1</a:t>
            </a:r>
          </a:p>
        </p:txBody>
      </p:sp>
      <p:sp>
        <p:nvSpPr>
          <p:cNvPr id="17" name="Oval 16">
            <a:extLst>
              <a:ext uri="{FF2B5EF4-FFF2-40B4-BE49-F238E27FC236}">
                <a16:creationId xmlns:a16="http://schemas.microsoft.com/office/drawing/2014/main" id="{4AB2D764-5C02-FC90-99BB-53A6BDB8DDC4}"/>
              </a:ext>
            </a:extLst>
          </p:cNvPr>
          <p:cNvSpPr/>
          <p:nvPr/>
        </p:nvSpPr>
        <p:spPr bwMode="auto">
          <a:xfrm>
            <a:off x="2928864" y="6030243"/>
            <a:ext cx="351499" cy="3095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Times" panose="02020603050405020304" pitchFamily="18" charset="0"/>
              </a:rPr>
              <a:t>4</a:t>
            </a:r>
            <a:endParaRPr kumimoji="0" lang="en-US" b="0" i="0" u="none" strike="noStrike" cap="none" normalizeH="0" baseline="0" dirty="0">
              <a:ln>
                <a:noFill/>
              </a:ln>
              <a:solidFill>
                <a:schemeClr val="tx1"/>
              </a:solidFill>
              <a:effectLst/>
              <a:latin typeface="Times" panose="02020603050405020304" pitchFamily="18" charset="0"/>
            </a:endParaRPr>
          </a:p>
        </p:txBody>
      </p:sp>
    </p:spTree>
    <p:custDataLst>
      <p:tags r:id="rId1"/>
    </p:custDataLst>
    <p:extLst>
      <p:ext uri="{BB962C8B-B14F-4D97-AF65-F5344CB8AC3E}">
        <p14:creationId xmlns:p14="http://schemas.microsoft.com/office/powerpoint/2010/main" val="278592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75A9-5F53-4AB9-900E-140675A89616}"/>
              </a:ext>
            </a:extLst>
          </p:cNvPr>
          <p:cNvSpPr>
            <a:spLocks noGrp="1"/>
          </p:cNvSpPr>
          <p:nvPr>
            <p:ph type="title"/>
          </p:nvPr>
        </p:nvSpPr>
        <p:spPr>
          <a:xfrm>
            <a:off x="2513465" y="232871"/>
            <a:ext cx="6533025" cy="405362"/>
          </a:xfrm>
        </p:spPr>
        <p:txBody>
          <a:bodyPr>
            <a:noAutofit/>
          </a:bodyPr>
          <a:lstStyle/>
          <a:p>
            <a:pPr algn="ctr"/>
            <a:r>
              <a:rPr lang="en-US" dirty="0"/>
              <a:t>Key Messages</a:t>
            </a:r>
          </a:p>
        </p:txBody>
      </p:sp>
      <p:sp>
        <p:nvSpPr>
          <p:cNvPr id="3" name="Content Placeholder 2">
            <a:extLst>
              <a:ext uri="{FF2B5EF4-FFF2-40B4-BE49-F238E27FC236}">
                <a16:creationId xmlns:a16="http://schemas.microsoft.com/office/drawing/2014/main" id="{8E6B3B00-9DB4-4B7C-A930-214059C7C7F2}"/>
              </a:ext>
            </a:extLst>
          </p:cNvPr>
          <p:cNvSpPr>
            <a:spLocks noGrp="1"/>
          </p:cNvSpPr>
          <p:nvPr>
            <p:ph idx="1"/>
          </p:nvPr>
        </p:nvSpPr>
        <p:spPr>
          <a:xfrm>
            <a:off x="1216924" y="1641245"/>
            <a:ext cx="10135886" cy="4392846"/>
          </a:xfrm>
        </p:spPr>
        <p:txBody>
          <a:bodyPr>
            <a:normAutofit/>
          </a:bodyPr>
          <a:lstStyle/>
          <a:p>
            <a:pPr marL="0" indent="0">
              <a:spcBef>
                <a:spcPts val="0"/>
              </a:spcBef>
              <a:spcAft>
                <a:spcPts val="1059"/>
              </a:spcAft>
              <a:buNone/>
            </a:pPr>
            <a:r>
              <a:rPr lang="en-US" b="1" dirty="0"/>
              <a:t>The following are key messages in this MLM:</a:t>
            </a:r>
            <a:endParaRPr lang="en-US" dirty="0"/>
          </a:p>
          <a:p>
            <a:pPr>
              <a:spcBef>
                <a:spcPts val="0"/>
              </a:spcBef>
              <a:spcAft>
                <a:spcPts val="1059"/>
              </a:spcAft>
            </a:pPr>
            <a:r>
              <a:rPr lang="en-US" dirty="0"/>
              <a:t>Cybersecurity Requirements are selected from ISA 62443, ISO 27001, and other standards and included in the Corporate IACS Cybersecurity Program.</a:t>
            </a:r>
          </a:p>
          <a:p>
            <a:pPr>
              <a:spcBef>
                <a:spcPts val="0"/>
              </a:spcBef>
              <a:spcAft>
                <a:spcPts val="1059"/>
              </a:spcAft>
            </a:pPr>
            <a:r>
              <a:rPr lang="en-US" dirty="0"/>
              <a:t>Requirements in the ACS cybersecurity Program result in Engineering Deliverables that are produced by Org Chart Positions according to work processes developed by the Principal Role ( e.g., Corporation)</a:t>
            </a:r>
          </a:p>
          <a:p>
            <a:pPr>
              <a:spcBef>
                <a:spcPts val="0"/>
              </a:spcBef>
              <a:spcAft>
                <a:spcPts val="1059"/>
              </a:spcAft>
            </a:pPr>
            <a:r>
              <a:rPr lang="en-US" dirty="0"/>
              <a:t>Generic and Industry-specific roles are assigned to Org Chart Positions</a:t>
            </a:r>
          </a:p>
          <a:p>
            <a:pPr>
              <a:spcBef>
                <a:spcPts val="0"/>
              </a:spcBef>
              <a:spcAft>
                <a:spcPts val="1059"/>
              </a:spcAft>
            </a:pPr>
            <a:r>
              <a:rPr lang="en-US" dirty="0"/>
              <a:t>Skills and the associated courses required to accomplish Generic and Industry-specific roles are established by Education bodies with feedback from corporations, including Owners, Service Providers, and Vendors.</a:t>
            </a:r>
          </a:p>
        </p:txBody>
      </p:sp>
    </p:spTree>
    <p:custDataLst>
      <p:tags r:id="rId1"/>
    </p:custDataLst>
    <p:extLst>
      <p:ext uri="{BB962C8B-B14F-4D97-AF65-F5344CB8AC3E}">
        <p14:creationId xmlns:p14="http://schemas.microsoft.com/office/powerpoint/2010/main" val="30715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26F0204-E415-4A70-824F-C36CA7B82559}"/>
              </a:ext>
            </a:extLst>
          </p:cNvPr>
          <p:cNvSpPr>
            <a:spLocks noGrp="1" noChangeArrowheads="1"/>
          </p:cNvSpPr>
          <p:nvPr>
            <p:ph type="title"/>
          </p:nvPr>
        </p:nvSpPr>
        <p:spPr>
          <a:xfrm>
            <a:off x="2246565" y="383245"/>
            <a:ext cx="6759656" cy="537882"/>
          </a:xfrm>
        </p:spPr>
        <p:txBody>
          <a:bodyPr/>
          <a:lstStyle/>
          <a:p>
            <a:pPr algn="ctr"/>
            <a:r>
              <a:rPr lang="en-US" altLang="en-US" dirty="0"/>
              <a:t>Further Information &amp; References</a:t>
            </a:r>
          </a:p>
        </p:txBody>
      </p:sp>
      <p:sp>
        <p:nvSpPr>
          <p:cNvPr id="24579" name="Content Placeholder 2">
            <a:extLst>
              <a:ext uri="{FF2B5EF4-FFF2-40B4-BE49-F238E27FC236}">
                <a16:creationId xmlns:a16="http://schemas.microsoft.com/office/drawing/2014/main" id="{E7B1CEC1-A8C8-4CF3-8E21-64273F06003C}"/>
              </a:ext>
            </a:extLst>
          </p:cNvPr>
          <p:cNvSpPr>
            <a:spLocks noGrp="1" noChangeArrowheads="1"/>
          </p:cNvSpPr>
          <p:nvPr>
            <p:ph idx="1"/>
          </p:nvPr>
        </p:nvSpPr>
        <p:spPr>
          <a:xfrm>
            <a:off x="1123412" y="1696842"/>
            <a:ext cx="7882809" cy="4068958"/>
          </a:xfrm>
        </p:spPr>
        <p:txBody>
          <a:bodyPr/>
          <a:lstStyle/>
          <a:p>
            <a:pPr marL="0" indent="0">
              <a:spcBef>
                <a:spcPts val="0"/>
              </a:spcBef>
              <a:spcAft>
                <a:spcPts val="0"/>
              </a:spcAft>
              <a:buNone/>
            </a:pPr>
            <a:r>
              <a:rPr lang="en-US" sz="1765" b="1" dirty="0">
                <a:latin typeface="+mj-lt"/>
                <a:ea typeface="Calibri" panose="020F0502020204030204" pitchFamily="34" charset="0"/>
                <a:cs typeface="Calibri" panose="020F0502020204030204" pitchFamily="34" charset="0"/>
              </a:rPr>
              <a:t>These MLMs provide more information on important concepts:</a:t>
            </a:r>
          </a:p>
          <a:p>
            <a:pPr marL="0" indent="0">
              <a:spcBef>
                <a:spcPts val="0"/>
              </a:spcBef>
              <a:spcAft>
                <a:spcPts val="0"/>
              </a:spcAft>
              <a:buNone/>
            </a:pPr>
            <a:endParaRPr lang="en-US" altLang="en-US" dirty="0">
              <a:latin typeface="+mj-lt"/>
              <a:cs typeface="Calibri" panose="020F0502020204030204" pitchFamily="34" charset="0"/>
            </a:endParaRPr>
          </a:p>
          <a:p>
            <a:pPr lvl="1">
              <a:buFont typeface="Arial" panose="020B0604020202020204" pitchFamily="34" charset="0"/>
              <a:buChar char="•"/>
            </a:pPr>
            <a:r>
              <a:rPr lang="en-US" altLang="en-US" dirty="0">
                <a:latin typeface="+mj-lt"/>
                <a:cs typeface="Calibri" panose="020F0502020204030204" pitchFamily="34" charset="0"/>
                <a:hlinkClick r:id="rId4"/>
              </a:rPr>
              <a:t>MLM-001-A</a:t>
            </a:r>
            <a:r>
              <a:rPr lang="en-US" altLang="en-US" dirty="0">
                <a:latin typeface="+mj-lt"/>
                <a:cs typeface="Calibri" panose="020F0502020204030204" pitchFamily="34" charset="0"/>
              </a:rPr>
              <a:t>   Principal Roles in IACS Cybersecurity </a:t>
            </a:r>
          </a:p>
          <a:p>
            <a:pPr lvl="1">
              <a:buFont typeface="Arial" panose="020B0604020202020204" pitchFamily="34" charset="0"/>
              <a:buChar char="•"/>
            </a:pPr>
            <a:r>
              <a:rPr lang="en-US" altLang="en-US" dirty="0">
                <a:latin typeface="+mj-lt"/>
                <a:cs typeface="Calibri" panose="020F0502020204030204" pitchFamily="34" charset="0"/>
                <a:hlinkClick r:id="rId5"/>
              </a:rPr>
              <a:t>MLM-001-B</a:t>
            </a:r>
            <a:r>
              <a:rPr lang="en-US" altLang="en-US" dirty="0">
                <a:latin typeface="+mj-lt"/>
                <a:cs typeface="Calibri" panose="020F0502020204030204" pitchFamily="34" charset="0"/>
              </a:rPr>
              <a:t>   Professional Roles in IACS Cybersecurity</a:t>
            </a:r>
          </a:p>
          <a:p>
            <a:pPr lvl="1">
              <a:buFont typeface="Arial" panose="020B0604020202020204" pitchFamily="34" charset="0"/>
              <a:buChar char="•"/>
            </a:pPr>
            <a:r>
              <a:rPr lang="en-US" altLang="en-US" dirty="0">
                <a:latin typeface="+mj-lt"/>
                <a:cs typeface="Calibri" panose="020F0502020204030204" pitchFamily="34" charset="0"/>
                <a:hlinkClick r:id="rId6"/>
              </a:rPr>
              <a:t>MLM-004-A</a:t>
            </a:r>
            <a:r>
              <a:rPr lang="en-US" altLang="en-US" dirty="0">
                <a:latin typeface="+mj-lt"/>
                <a:cs typeface="Calibri" panose="020F0502020204030204" pitchFamily="34" charset="0"/>
              </a:rPr>
              <a:t>  Industry Classification for IACS Cybersecurity</a:t>
            </a:r>
          </a:p>
          <a:p>
            <a:pPr lvl="1">
              <a:buFont typeface="Arial" panose="020B0604020202020204" pitchFamily="34" charset="0"/>
              <a:buChar char="•"/>
            </a:pPr>
            <a:r>
              <a:rPr lang="en-US" altLang="en-US" dirty="0">
                <a:latin typeface="+mj-lt"/>
                <a:cs typeface="Calibri" panose="020F0502020204030204" pitchFamily="34" charset="0"/>
                <a:hlinkClick r:id="rId7"/>
              </a:rPr>
              <a:t>MLM-013-A</a:t>
            </a:r>
            <a:r>
              <a:rPr lang="en-US" altLang="en-US" dirty="0">
                <a:latin typeface="+mj-lt"/>
                <a:cs typeface="Calibri" panose="020F0502020204030204" pitchFamily="34" charset="0"/>
              </a:rPr>
              <a:t>   What is an IACS Cybersecurity Program?</a:t>
            </a:r>
            <a:br>
              <a:rPr lang="en-US" altLang="en-US" sz="2118" dirty="0">
                <a:solidFill>
                  <a:srgbClr val="FF00FF"/>
                </a:solidFill>
                <a:latin typeface="+mj-lt"/>
                <a:cs typeface="Calibri" panose="020F0502020204030204" pitchFamily="34" charset="0"/>
              </a:rPr>
            </a:br>
            <a:endParaRPr lang="en-US" dirty="0">
              <a:solidFill>
                <a:srgbClr val="FF00FF"/>
              </a:solidFill>
              <a:latin typeface="+mj-lt"/>
              <a:cs typeface="Calibri" panose="020F0502020204030204" pitchFamily="34" charset="0"/>
            </a:endParaRPr>
          </a:p>
          <a:p>
            <a:pPr marL="0" indent="0">
              <a:buNone/>
            </a:pPr>
            <a:r>
              <a:rPr lang="en-US" altLang="en-US" sz="1765" dirty="0">
                <a:latin typeface="+mj-lt"/>
                <a:cs typeface="Calibri" panose="020F0502020204030204" pitchFamily="34" charset="0"/>
              </a:rPr>
              <a:t>References</a:t>
            </a:r>
          </a:p>
          <a:p>
            <a:pPr marL="0" indent="0">
              <a:buNone/>
            </a:pPr>
            <a:endParaRPr lang="en-US" altLang="en-US" sz="1765" dirty="0">
              <a:latin typeface="+mj-lt"/>
              <a:cs typeface="Calibri" panose="020F0502020204030204" pitchFamily="34" charset="0"/>
            </a:endParaRPr>
          </a:p>
          <a:p>
            <a:pPr marL="0" indent="0">
              <a:buNone/>
            </a:pPr>
            <a:r>
              <a:rPr lang="en-US" altLang="en-US" sz="1765" dirty="0">
                <a:latin typeface="+mj-lt"/>
                <a:cs typeface="Calibri" panose="020F0502020204030204" pitchFamily="34" charset="0"/>
              </a:rPr>
              <a:t>Please click </a:t>
            </a:r>
            <a:r>
              <a:rPr lang="en-US" altLang="en-US" sz="1765" dirty="0">
                <a:latin typeface="+mj-lt"/>
                <a:cs typeface="Calibri" panose="020F0502020204030204" pitchFamily="34" charset="0"/>
                <a:hlinkClick r:id="rId8"/>
              </a:rPr>
              <a:t>here</a:t>
            </a:r>
            <a:r>
              <a:rPr lang="en-US" altLang="en-US" sz="1765" dirty="0">
                <a:latin typeface="+mj-lt"/>
                <a:cs typeface="Calibri" panose="020F0502020204030204" pitchFamily="34" charset="0"/>
              </a:rPr>
              <a:t> to provide us feedback on this learning module.</a:t>
            </a:r>
          </a:p>
          <a:p>
            <a:pPr marL="0" indent="0">
              <a:buNone/>
            </a:pPr>
            <a:br>
              <a:rPr lang="en-US" altLang="en-US" dirty="0">
                <a:solidFill>
                  <a:srgbClr val="FF00FF"/>
                </a:solidFill>
                <a:latin typeface="+mj-lt"/>
              </a:rPr>
            </a:br>
            <a:endParaRPr lang="en-US" altLang="en-US" dirty="0">
              <a:solidFill>
                <a:srgbClr val="FF00FF"/>
              </a:solidFill>
              <a:latin typeface="+mj-lt"/>
            </a:endParaRPr>
          </a:p>
          <a:p>
            <a:pPr marL="0" indent="0">
              <a:buNone/>
            </a:pPr>
            <a:endParaRPr lang="en-US" altLang="en-US" dirty="0">
              <a:latin typeface="+mj-lt"/>
            </a:endParaRPr>
          </a:p>
        </p:txBody>
      </p:sp>
      <p:sp>
        <p:nvSpPr>
          <p:cNvPr id="3" name="TextBox 2">
            <a:extLst>
              <a:ext uri="{FF2B5EF4-FFF2-40B4-BE49-F238E27FC236}">
                <a16:creationId xmlns:a16="http://schemas.microsoft.com/office/drawing/2014/main" id="{4572C0B2-AE5F-D3DE-9CE6-7BA93B461BCA}"/>
              </a:ext>
            </a:extLst>
          </p:cNvPr>
          <p:cNvSpPr txBox="1"/>
          <p:nvPr/>
        </p:nvSpPr>
        <p:spPr>
          <a:xfrm>
            <a:off x="2611771" y="6203434"/>
            <a:ext cx="6394450" cy="369332"/>
          </a:xfrm>
          <a:prstGeom prst="rect">
            <a:avLst/>
          </a:prstGeom>
          <a:noFill/>
        </p:spPr>
        <p:txBody>
          <a:bodyPr wrap="square">
            <a:spAutoFit/>
          </a:bodyPr>
          <a:lstStyle/>
          <a:p>
            <a:pPr marL="0" indent="0">
              <a:spcAft>
                <a:spcPts val="1059"/>
              </a:spcAft>
              <a:buNone/>
            </a:pPr>
            <a:r>
              <a:rPr lang="en-US" altLang="en-US" sz="1800" b="1" dirty="0">
                <a:solidFill>
                  <a:srgbClr val="00B050"/>
                </a:solidFill>
                <a:latin typeface="Calibri" panose="020F0502020204030204" pitchFamily="34" charset="0"/>
                <a:ea typeface="Calibri" panose="020F0502020204030204" pitchFamily="34" charset="0"/>
                <a:cs typeface="Calibri" panose="020F0502020204030204" pitchFamily="34" charset="0"/>
                <a:hlinkClick r:id="rId9"/>
              </a:rPr>
              <a:t>https://creativecommons.org/licenses/by-sa/4.0/</a:t>
            </a:r>
            <a:r>
              <a:rPr lang="en-US" altLang="en-US" sz="1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DBBF-E539-4CF5-BE3F-5130527A502F}"/>
              </a:ext>
            </a:extLst>
          </p:cNvPr>
          <p:cNvSpPr txBox="1">
            <a:spLocks/>
          </p:cNvSpPr>
          <p:nvPr/>
        </p:nvSpPr>
        <p:spPr>
          <a:xfrm>
            <a:off x="2788528" y="291520"/>
            <a:ext cx="6201703" cy="557611"/>
          </a:xfrm>
          <a:prstGeom prst="rect">
            <a:avLst/>
          </a:prstGeom>
          <a:solidFill>
            <a:schemeClr val="accent3">
              <a:lumMod val="20000"/>
              <a:lumOff val="80000"/>
            </a:schemeClr>
          </a:solidFill>
        </p:spPr>
        <p:txBody>
          <a:bodyPr/>
          <a:lstStyle>
            <a:lvl1pPr algn="l" defTabSz="1019175" rtl="0" eaLnBrk="0" fontAlgn="base" hangingPunct="0">
              <a:spcBef>
                <a:spcPct val="0"/>
              </a:spcBef>
              <a:spcAft>
                <a:spcPct val="0"/>
              </a:spcAft>
              <a:defRPr sz="2800" b="1" kern="1200">
                <a:solidFill>
                  <a:srgbClr val="072B5F"/>
                </a:solidFill>
                <a:latin typeface="+mj-lt"/>
                <a:ea typeface="+mj-ea"/>
                <a:cs typeface="+mj-cs"/>
              </a:defRPr>
            </a:lvl1pPr>
            <a:lvl2pPr algn="l" defTabSz="1019175" rtl="0" eaLnBrk="0" fontAlgn="base" hangingPunct="0">
              <a:spcBef>
                <a:spcPct val="0"/>
              </a:spcBef>
              <a:spcAft>
                <a:spcPct val="0"/>
              </a:spcAft>
              <a:defRPr sz="2800" b="1">
                <a:solidFill>
                  <a:srgbClr val="072B5F"/>
                </a:solidFill>
                <a:latin typeface="Arial" panose="020B0604020202020204" pitchFamily="34" charset="0"/>
              </a:defRPr>
            </a:lvl2pPr>
            <a:lvl3pPr algn="l" defTabSz="1019175" rtl="0" eaLnBrk="0" fontAlgn="base" hangingPunct="0">
              <a:spcBef>
                <a:spcPct val="0"/>
              </a:spcBef>
              <a:spcAft>
                <a:spcPct val="0"/>
              </a:spcAft>
              <a:defRPr sz="2800" b="1">
                <a:solidFill>
                  <a:srgbClr val="072B5F"/>
                </a:solidFill>
                <a:latin typeface="Arial" panose="020B0604020202020204" pitchFamily="34" charset="0"/>
              </a:defRPr>
            </a:lvl3pPr>
            <a:lvl4pPr algn="l" defTabSz="1019175" rtl="0" eaLnBrk="0" fontAlgn="base" hangingPunct="0">
              <a:spcBef>
                <a:spcPct val="0"/>
              </a:spcBef>
              <a:spcAft>
                <a:spcPct val="0"/>
              </a:spcAft>
              <a:defRPr sz="2800" b="1">
                <a:solidFill>
                  <a:srgbClr val="072B5F"/>
                </a:solidFill>
                <a:latin typeface="Arial" panose="020B0604020202020204" pitchFamily="34" charset="0"/>
              </a:defRPr>
            </a:lvl4pPr>
            <a:lvl5pPr algn="l" defTabSz="1019175" rtl="0" eaLnBrk="0" fontAlgn="base" hangingPunct="0">
              <a:spcBef>
                <a:spcPct val="0"/>
              </a:spcBef>
              <a:spcAft>
                <a:spcPct val="0"/>
              </a:spcAft>
              <a:defRPr sz="2800" b="1">
                <a:solidFill>
                  <a:srgbClr val="072B5F"/>
                </a:solidFill>
                <a:latin typeface="Arial" panose="020B0604020202020204" pitchFamily="34" charset="0"/>
              </a:defRPr>
            </a:lvl5pPr>
            <a:lvl6pPr marL="457200" algn="l" defTabSz="1019175" rtl="0" fontAlgn="base">
              <a:spcBef>
                <a:spcPct val="0"/>
              </a:spcBef>
              <a:spcAft>
                <a:spcPct val="0"/>
              </a:spcAft>
              <a:defRPr sz="2800" b="1">
                <a:solidFill>
                  <a:srgbClr val="072B5F"/>
                </a:solidFill>
                <a:latin typeface="Arial" panose="020B0604020202020204" pitchFamily="34" charset="0"/>
              </a:defRPr>
            </a:lvl6pPr>
            <a:lvl7pPr marL="914400" algn="l" defTabSz="1019175" rtl="0" fontAlgn="base">
              <a:spcBef>
                <a:spcPct val="0"/>
              </a:spcBef>
              <a:spcAft>
                <a:spcPct val="0"/>
              </a:spcAft>
              <a:defRPr sz="2800" b="1">
                <a:solidFill>
                  <a:srgbClr val="072B5F"/>
                </a:solidFill>
                <a:latin typeface="Arial" panose="020B0604020202020204" pitchFamily="34" charset="0"/>
              </a:defRPr>
            </a:lvl7pPr>
            <a:lvl8pPr marL="1371600" algn="l" defTabSz="1019175" rtl="0" fontAlgn="base">
              <a:spcBef>
                <a:spcPct val="0"/>
              </a:spcBef>
              <a:spcAft>
                <a:spcPct val="0"/>
              </a:spcAft>
              <a:defRPr sz="2800" b="1">
                <a:solidFill>
                  <a:srgbClr val="072B5F"/>
                </a:solidFill>
                <a:latin typeface="Arial" panose="020B0604020202020204" pitchFamily="34" charset="0"/>
              </a:defRPr>
            </a:lvl8pPr>
            <a:lvl9pPr marL="1828800" algn="l" defTabSz="1019175" rtl="0" fontAlgn="base">
              <a:spcBef>
                <a:spcPct val="0"/>
              </a:spcBef>
              <a:spcAft>
                <a:spcPct val="0"/>
              </a:spcAft>
              <a:defRPr sz="2800" b="1">
                <a:solidFill>
                  <a:srgbClr val="072B5F"/>
                </a:solidFill>
                <a:latin typeface="Arial" panose="020B0604020202020204" pitchFamily="34" charset="0"/>
              </a:defRPr>
            </a:lvl9pPr>
          </a:lstStyle>
          <a:p>
            <a:pPr algn="ctr"/>
            <a:r>
              <a:rPr lang="en-US" sz="3200" dirty="0">
                <a:solidFill>
                  <a:srgbClr val="003F6B"/>
                </a:solidFill>
                <a:latin typeface="Calibri" panose="020F0502020204030204" pitchFamily="34" charset="0"/>
                <a:ea typeface="Calibri" panose="020F0502020204030204" pitchFamily="34" charset="0"/>
                <a:cs typeface="Calibri" panose="020F0502020204030204" pitchFamily="34" charset="0"/>
              </a:rPr>
              <a:t>Author</a:t>
            </a:r>
          </a:p>
        </p:txBody>
      </p:sp>
      <p:pic>
        <p:nvPicPr>
          <p:cNvPr id="4" name="Picture 3" descr="A person wearing a suit and tie&#10;&#10;Description generated with very high confidence">
            <a:extLst>
              <a:ext uri="{FF2B5EF4-FFF2-40B4-BE49-F238E27FC236}">
                <a16:creationId xmlns:a16="http://schemas.microsoft.com/office/drawing/2014/main" id="{88B0676C-020B-3B84-3F94-43F4816BCBE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08420" y="2073740"/>
            <a:ext cx="2455398" cy="2455398"/>
          </a:xfrm>
          <a:prstGeom prst="rect">
            <a:avLst/>
          </a:prstGeom>
        </p:spPr>
      </p:pic>
      <p:sp>
        <p:nvSpPr>
          <p:cNvPr id="10" name="TextBox 9">
            <a:extLst>
              <a:ext uri="{FF2B5EF4-FFF2-40B4-BE49-F238E27FC236}">
                <a16:creationId xmlns:a16="http://schemas.microsoft.com/office/drawing/2014/main" id="{50E93500-1BF3-3153-2A39-B4BF748C7839}"/>
              </a:ext>
            </a:extLst>
          </p:cNvPr>
          <p:cNvSpPr txBox="1"/>
          <p:nvPr/>
        </p:nvSpPr>
        <p:spPr>
          <a:xfrm>
            <a:off x="3872585" y="1473941"/>
            <a:ext cx="7586663" cy="4252446"/>
          </a:xfrm>
          <a:prstGeom prst="rect">
            <a:avLst/>
          </a:prstGeom>
          <a:noFill/>
        </p:spPr>
        <p:txBody>
          <a:bodyPr wrap="square">
            <a:spAutoFit/>
          </a:bodyPr>
          <a:lstStyle/>
          <a:p>
            <a:pPr marL="0" marR="0">
              <a:spcBef>
                <a:spcPts val="0"/>
              </a:spcBef>
              <a:spcAft>
                <a:spcPts val="1060"/>
              </a:spcAft>
            </a:pPr>
            <a:r>
              <a:rPr lang="en-AU"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Gary has m</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ore than 40 years of experience with enterprise integration and optimization projects, including PERA master planning and project management. </a:t>
            </a:r>
            <a:endParaRPr lang="en-US"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1060"/>
              </a:spcAft>
            </a:pP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As one of the initial authors of the PERA Handbook of Master Planning, he has used PERA Enterprise Architecture and Master Planning methodologies throughout his career including control and information systems for oil production, pipelines, refining and marine loading, petrochemicals, coal, gas, and oil-fired power plants, polyethylene, ammonia, explosives, paint, pulp and paper, food and beverage</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and pharmaceuticals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LNG facilities included world-scale arctic, European, and US Gulf coast complexes.</a:t>
            </a:r>
            <a:endParaRPr lang="en-US"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1060"/>
              </a:spcAft>
            </a:pP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infrastructure facilities included Fire, Police, and Emergency Response systems for major US cities, as well as emissions reporting and trading systems for more than 100 US Power Plants</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55458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37473ED-8277-4FFC-ABBC-AD311EBD6F93}"/>
  <p:tag name="ISPRING_SLIDE_INDENT_LEVEL" val="0"/>
  <p:tag name="ISPRING_PRESENTER_ID" val="{D305227C-98B0-4AB0-B5E1-D25CE20F7A3B}"/>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37473ED-8277-4FFC-ABBC-AD311EBD6F93}"/>
  <p:tag name="ISPRING_SLIDE_INDENT_LEVEL" val="0"/>
  <p:tag name="ISPRING_PRESENTER_ID" val="{D305227C-98B0-4AB0-B5E1-D25CE20F7A3B}"/>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37473ED-8277-4FFC-ABBC-AD311EBD6F93}"/>
  <p:tag name="ISPRING_SLIDE_INDENT_LEVEL" val="0"/>
  <p:tag name="ISPRING_PRESENTER_ID" val="{D305227C-98B0-4AB0-B5E1-D25CE20F7A3B}"/>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37473ED-8277-4FFC-ABBC-AD311EBD6F93}"/>
  <p:tag name="ISPRING_SLIDE_INDENT_LEVEL" val="0"/>
  <p:tag name="ISPRING_PRESENTER_ID" val="{D305227C-98B0-4AB0-B5E1-D25CE20F7A3B}"/>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305227C-98B0-4AB0-B5E1-D25CE20F7A3B}"/>
  <p:tag name="ISPRING_CUSTOM_TIMING_USED" val="1"/>
  <p:tag name="GENSWF_ADVANCE_TIME" val="14.711"/>
  <p:tag name="ISPRING_SLIDE_ID_2" val="{46DAF423-C42B-492E-8F44-5A2F768A6A13}"/>
  <p:tag name="GENSWF_SLIDE_UID" val="{02DE8504-6D86-4061-AFDD-80B67DE38140}:284"/>
  <p:tag name="AUDIO_ID" val="284"/>
  <p:tag name="ORIGINAL_AUDIO_FILEPATH" val="D:\Dropbox (ECI)\1033_Industry Standards-Private ECI\ISA\ISA 99 - Industrial Cyber Security\WG 10 MLMs\MLM-002_Overview of Tools &amp; Resources\MLM-002-A_slide-11.mp3"/>
  <p:tag name="ELAPSEDTIME" val="0.00"/>
  <p:tag name="ARTICULATE_NAV_LEVEL" val="1"/>
  <p:tag name="ARTICULATE_TOC_EXPANDED" val="True"/>
  <p:tag name="ARTICULATE_SLIDE_PRESENTER" val="Gary Rathwell"/>
  <p:tag name="ARTICULATE_SLIDE_PRESENTER_GUID" val="2527c321-3101-4623-9041-fc367469b48b"/>
  <p:tag name="ARTICULATE_SLIDE_PAUSE" val="1"/>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305227C-98B0-4AB0-B5E1-D25CE20F7A3B}"/>
  <p:tag name="ISPRING_CUSTOM_TIMING_USED"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37473ED-8277-4FFC-ABBC-AD311EBD6F93}"/>
  <p:tag name="ISPRING_SLIDE_INDENT_LEVEL" val="0"/>
  <p:tag name="ISPRING_PRESENTER_ID" val="{D305227C-98B0-4AB0-B5E1-D25CE20F7A3B}"/>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37473ED-8277-4FFC-ABBC-AD311EBD6F93}"/>
  <p:tag name="ISPRING_SLIDE_INDENT_LEVEL" val="0"/>
  <p:tag name="ISPRING_PRESENTER_ID" val="{D305227C-98B0-4AB0-B5E1-D25CE20F7A3B}"/>
  <p:tag name="ARTICULATE_SLIDE_THUMBNAIL_REFRESH" val="1"/>
</p:tagLst>
</file>

<file path=ppt/theme/theme1.xml><?xml version="1.0" encoding="utf-8"?>
<a:theme xmlns:a="http://schemas.openxmlformats.org/drawingml/2006/main" name="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2734</TotalTime>
  <Words>1964</Words>
  <Application>Microsoft Office PowerPoint</Application>
  <PresentationFormat>Widescreen</PresentationFormat>
  <Paragraphs>244</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Arial Black</vt:lpstr>
      <vt:lpstr>Calibri</vt:lpstr>
      <vt:lpstr>Montserrat</vt:lpstr>
      <vt:lpstr>Open Sans</vt:lpstr>
      <vt:lpstr>Times</vt:lpstr>
      <vt:lpstr>OMAC_Blue</vt:lpstr>
      <vt:lpstr>PowerPoint Presentation</vt:lpstr>
      <vt:lpstr>PowerPoint Presentation</vt:lpstr>
      <vt:lpstr>PowerPoint Presentation</vt:lpstr>
      <vt:lpstr>PowerPoint Presentation</vt:lpstr>
      <vt:lpstr>PowerPoint Presentation</vt:lpstr>
      <vt:lpstr>PowerPoint Presentation</vt:lpstr>
      <vt:lpstr>Key Messages</vt:lpstr>
      <vt:lpstr>Further Information &amp;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Rathwell</dc:creator>
  <cp:lastModifiedBy>Gary Rathwell</cp:lastModifiedBy>
  <cp:revision>28</cp:revision>
  <cp:lastPrinted>2026-04-22T03:58:02Z</cp:lastPrinted>
  <dcterms:created xsi:type="dcterms:W3CDTF">2024-08-05T20:06:21Z</dcterms:created>
  <dcterms:modified xsi:type="dcterms:W3CDTF">2026-04-24T08:02:58Z</dcterms:modified>
</cp:coreProperties>
</file>