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1.xml" ContentType="application/vnd.openxmlformats-officedocument.presentationml.tags+xml"/>
  <Override PartName="/ppt/ink/ink1.xml" ContentType="application/inkml+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2.xml" ContentType="application/vnd.openxmlformats-officedocument.theme+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notesSlides/notesSlide2.xml" ContentType="application/vnd.openxmlformats-officedocument.presentationml.notesSlide+xml"/>
  <Override PartName="/ppt/tags/tag9.xml" ContentType="application/vnd.openxmlformats-officedocument.presentationml.tags+xml"/>
  <Override PartName="/ppt/notesSlides/notesSlide3.xml" ContentType="application/vnd.openxmlformats-officedocument.presentationml.notesSlide+xml"/>
  <Override PartName="/ppt/tags/tag10.xml" ContentType="application/vnd.openxmlformats-officedocument.presentationml.tags+xml"/>
  <Override PartName="/ppt/notesSlides/notesSlide4.xml" ContentType="application/vnd.openxmlformats-officedocument.presentationml.notesSlide+xml"/>
  <Override PartName="/ppt/tags/tag11.xml" ContentType="application/vnd.openxmlformats-officedocument.presentationml.tags+xml"/>
  <Override PartName="/ppt/notesSlides/notesSlide5.xml" ContentType="application/vnd.openxmlformats-officedocument.presentationml.notesSlide+xml"/>
  <Override PartName="/ppt/tags/tag12.xml" ContentType="application/vnd.openxmlformats-officedocument.presentationml.tags+xml"/>
  <Override PartName="/ppt/notesSlides/notesSlide6.xml" ContentType="application/vnd.openxmlformats-officedocument.presentationml.notesSlide+xml"/>
  <Override PartName="/ppt/tags/tag13.xml" ContentType="application/vnd.openxmlformats-officedocument.presentationml.tags+xml"/>
  <Override PartName="/ppt/notesSlides/notesSlide7.xml" ContentType="application/vnd.openxmlformats-officedocument.presentationml.notesSlide+xml"/>
  <Override PartName="/ppt/tags/tag14.xml" ContentType="application/vnd.openxmlformats-officedocument.presentationml.tags+xml"/>
  <Override PartName="/ppt/notesSlides/notesSlide8.xml" ContentType="application/vnd.openxmlformats-officedocument.presentationml.notesSlide+xml"/>
  <Override PartName="/ppt/tags/tag15.xml" ContentType="application/vnd.openxmlformats-officedocument.presentationml.tags+xml"/>
  <Override PartName="/ppt/notesSlides/notesSlide9.xml" ContentType="application/vnd.openxmlformats-officedocument.presentationml.notesSlide+xml"/>
  <Override PartName="/ppt/tags/tag16.xml" ContentType="application/vnd.openxmlformats-officedocument.presentationml.tags+xml"/>
  <Override PartName="/ppt/notesSlides/notesSlide10.xml" ContentType="application/vnd.openxmlformats-officedocument.presentationml.notesSlide+xml"/>
  <Override PartName="/ppt/tags/tag17.xml" ContentType="application/vnd.openxmlformats-officedocument.presentationml.tags+xml"/>
  <Override PartName="/ppt/notesSlides/notesSlide11.xml" ContentType="application/vnd.openxmlformats-officedocument.presentationml.notesSlide+xml"/>
  <Override PartName="/ppt/tags/tag18.xml" ContentType="application/vnd.openxmlformats-officedocument.presentationml.tags+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74" r:id="rId2"/>
    <p:sldId id="4127" r:id="rId3"/>
    <p:sldId id="4125" r:id="rId4"/>
    <p:sldId id="4119" r:id="rId5"/>
    <p:sldId id="4124" r:id="rId6"/>
    <p:sldId id="4133" r:id="rId7"/>
    <p:sldId id="4134" r:id="rId8"/>
    <p:sldId id="4135" r:id="rId9"/>
    <p:sldId id="4136" r:id="rId10"/>
    <p:sldId id="4137" r:id="rId11"/>
    <p:sldId id="4116" r:id="rId12"/>
    <p:sldId id="4122" r:id="rId13"/>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a:srgbClr val="99CCFF"/>
    <a:srgbClr val="75DB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05" autoAdjust="0"/>
    <p:restoredTop sz="75960" autoAdjust="0"/>
  </p:normalViewPr>
  <p:slideViewPr>
    <p:cSldViewPr snapToGrid="0">
      <p:cViewPr varScale="1">
        <p:scale>
          <a:sx n="54" d="100"/>
          <a:sy n="54" d="100"/>
        </p:scale>
        <p:origin x="1434" y="276"/>
      </p:cViewPr>
      <p:guideLst/>
    </p:cSldViewPr>
  </p:slideViewPr>
  <p:notesTextViewPr>
    <p:cViewPr>
      <p:scale>
        <a:sx n="1" d="1"/>
        <a:sy n="1" d="1"/>
      </p:scale>
      <p:origin x="0" y="0"/>
    </p:cViewPr>
  </p:notesTextViewPr>
  <p:notesViewPr>
    <p:cSldViewPr snapToGrid="0">
      <p:cViewPr varScale="1">
        <p:scale>
          <a:sx n="71" d="100"/>
          <a:sy n="71" d="100"/>
        </p:scale>
        <p:origin x="2478"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3T19:59:03.593"/>
    </inkml:context>
    <inkml:brush xml:id="br0">
      <inkml:brushProperty name="width" value="0.05" units="cm"/>
      <inkml:brushProperty name="height" value="0.05" units="cm"/>
      <inkml:brushProperty name="color" value="#CC0066"/>
    </inkml:brush>
  </inkml:definitions>
  <inkml:trace contextRef="#ctx0" brushRef="#br0">0 0 1313,'0'0'4645,"0"0"-5094,0 0-191,0 3 544,0 5-1,0 2-928,0 2-1057</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0988A505-7228-4715-92D7-CBF23D4AFF12}" type="datetimeFigureOut">
              <a:rPr lang="en-US" smtClean="0"/>
              <a:t>10/13/2025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0FDC63F9-AE46-4D1C-BB44-41C92F2D01CA}" type="slidenum">
              <a:rPr lang="en-US" smtClean="0"/>
              <a:t>‹#›</a:t>
            </a:fld>
            <a:endParaRPr lang="en-US"/>
          </a:p>
        </p:txBody>
      </p:sp>
    </p:spTree>
    <p:extLst>
      <p:ext uri="{BB962C8B-B14F-4D97-AF65-F5344CB8AC3E}">
        <p14:creationId xmlns:p14="http://schemas.microsoft.com/office/powerpoint/2010/main" val="1072161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D543683-61DF-4FE5-95DC-D73197FDC1FE}"/>
              </a:ext>
            </a:extLst>
          </p:cNvPr>
          <p:cNvSpPr>
            <a:spLocks noGrp="1" noRot="1" noChangeAspect="1" noChangeArrowheads="1" noTextEdit="1"/>
          </p:cNvSpPr>
          <p:nvPr>
            <p:ph type="sldImg"/>
          </p:nvPr>
        </p:nvSpPr>
        <p:spPr>
          <a:xfrm>
            <a:off x="893763" y="649288"/>
            <a:ext cx="5537200" cy="3116262"/>
          </a:xfrm>
          <a:ln/>
        </p:spPr>
      </p:sp>
      <p:sp>
        <p:nvSpPr>
          <p:cNvPr id="7171" name="Rectangle 3">
            <a:extLst>
              <a:ext uri="{FF2B5EF4-FFF2-40B4-BE49-F238E27FC236}">
                <a16:creationId xmlns:a16="http://schemas.microsoft.com/office/drawing/2014/main" id="{225B9A1F-4D05-40A9-B6E9-B014CBBA8FCB}"/>
              </a:ext>
            </a:extLst>
          </p:cNvPr>
          <p:cNvSpPr>
            <a:spLocks noGrp="1" noChangeArrowheads="1"/>
          </p:cNvSpPr>
          <p:nvPr>
            <p:ph type="body" idx="1"/>
          </p:nvPr>
        </p:nvSpPr>
        <p:spPr>
          <a:xfrm>
            <a:off x="889000" y="3765550"/>
            <a:ext cx="5537200" cy="3780473"/>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nSpc>
                <a:spcPct val="115000"/>
              </a:lnSpc>
              <a:spcBef>
                <a:spcPts val="600"/>
              </a:spcBef>
              <a:spcAft>
                <a:spcPts val="600"/>
              </a:spcAft>
            </a:pPr>
            <a:br>
              <a:rPr lang="en-US" sz="1100" dirty="0">
                <a:effectLst/>
                <a:latin typeface="Arial" panose="020B0604020202020204" pitchFamily="34" charset="0"/>
                <a:ea typeface="Calibri" panose="020F0502020204030204" pitchFamily="34" charset="0"/>
                <a:cs typeface="Arial" panose="020B0604020202020204" pitchFamily="34" charset="0"/>
              </a:rPr>
            </a:br>
            <a:r>
              <a:rPr lang="en-US" sz="1100" dirty="0">
                <a:effectLst/>
                <a:latin typeface="Arial" panose="020B0604020202020204" pitchFamily="34" charset="0"/>
                <a:ea typeface="Calibri" panose="020F0502020204030204" pitchFamily="34" charset="0"/>
                <a:cs typeface="Arial" panose="020B0604020202020204" pitchFamily="34" charset="0"/>
              </a:rPr>
              <a:t>This Micro-Learning Module discusses the concept of “Minimum-Trust” </a:t>
            </a:r>
            <a:r>
              <a:rPr lang="en-US" sz="1100" dirty="0">
                <a:latin typeface="Arial" panose="020B0604020202020204" pitchFamily="34" charset="0"/>
                <a:ea typeface="Calibri" panose="020F0502020204030204" pitchFamily="34" charset="0"/>
                <a:cs typeface="Arial" panose="020B0604020202020204" pitchFamily="34" charset="0"/>
              </a:rPr>
              <a:t>in Industrial Automation and Control Systems (</a:t>
            </a:r>
            <a:r>
              <a:rPr lang="en-US" sz="1100">
                <a:latin typeface="Arial" panose="020B0604020202020204" pitchFamily="34" charset="0"/>
                <a:ea typeface="Calibri" panose="020F0502020204030204" pitchFamily="34" charset="0"/>
                <a:cs typeface="Arial" panose="020B0604020202020204" pitchFamily="34" charset="0"/>
              </a:rPr>
              <a:t>ACS)</a:t>
            </a:r>
            <a:r>
              <a:rPr lang="en-US" sz="1100">
                <a:effectLst/>
                <a:latin typeface="Arial" panose="020B0604020202020204" pitchFamily="34" charset="0"/>
                <a:ea typeface="Calibri" panose="020F0502020204030204" pitchFamily="34" charset="0"/>
                <a:cs typeface="Arial" panose="020B0604020202020204" pitchFamily="34" charset="0"/>
              </a:rPr>
              <a:t>.</a:t>
            </a:r>
            <a:endParaRPr lang="en-US" sz="1100" dirty="0">
              <a:latin typeface="Arial" panose="020B0604020202020204" pitchFamily="34" charset="0"/>
              <a:cs typeface="Arial" panose="020B0604020202020204" pitchFamily="34" charset="0"/>
            </a:endParaRPr>
          </a:p>
          <a:p>
            <a:pPr>
              <a:lnSpc>
                <a:spcPct val="115000"/>
              </a:lnSpc>
              <a:spcBef>
                <a:spcPts val="600"/>
              </a:spcBef>
              <a:spcAft>
                <a:spcPts val="600"/>
              </a:spcAft>
            </a:pPr>
            <a:endParaRPr lang="en-US" sz="1100" dirty="0">
              <a:latin typeface="Arial" panose="020B0604020202020204" pitchFamily="34" charset="0"/>
              <a:cs typeface="Arial" panose="020B0604020202020204" pitchFamily="34" charset="0"/>
            </a:endParaRPr>
          </a:p>
          <a:p>
            <a:pPr>
              <a:buNone/>
            </a:pPr>
            <a:r>
              <a:rPr lang="en-US" sz="1100" dirty="0">
                <a:latin typeface="Arial" panose="020B0604020202020204" pitchFamily="34" charset="0"/>
                <a:cs typeface="Arial" panose="020B0604020202020204" pitchFamily="34" charset="0"/>
              </a:rPr>
              <a:t>The intended audience for this MLM includes Control Engineers, System Integrators, and managers making decisions related to secure ACS, as well as IT personnel interfacing with these ACS.</a:t>
            </a:r>
          </a:p>
          <a:p>
            <a:pPr>
              <a:buNone/>
            </a:pPr>
            <a:endParaRPr lang="en-US" sz="1100" dirty="0">
              <a:latin typeface="Arial" panose="020B0604020202020204" pitchFamily="34" charset="0"/>
              <a:cs typeface="Arial" panose="020B0604020202020204" pitchFamily="34" charset="0"/>
            </a:endParaRPr>
          </a:p>
          <a:p>
            <a:pPr lvl="0">
              <a:buNone/>
              <a:defRPr/>
            </a:pPr>
            <a:r>
              <a:rPr lang="en-US" sz="1100" dirty="0">
                <a:solidFill>
                  <a:srgbClr val="3365FB"/>
                </a:solidFill>
                <a:latin typeface="Arial" panose="020B0604020202020204" pitchFamily="34" charset="0"/>
                <a:cs typeface="Arial" panose="020B0604020202020204" pitchFamily="34" charset="0"/>
              </a:rPr>
              <a:t>Click the START button to advance.</a:t>
            </a:r>
            <a:br>
              <a:rPr lang="en-US" altLang="en-US" sz="1100" dirty="0">
                <a:latin typeface="Arial" panose="020B0604020202020204" pitchFamily="34" charset="0"/>
                <a:cs typeface="Arial" panose="020B0604020202020204" pitchFamily="34" charset="0"/>
              </a:rPr>
            </a:br>
            <a:endParaRPr lang="en-US" altLang="en-US" sz="1100" dirty="0">
              <a:latin typeface="Arial" panose="020B0604020202020204" pitchFamily="34" charset="0"/>
              <a:cs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9654E-5162-D06B-D234-A687C8599F5E}"/>
            </a:ext>
          </a:extLst>
        </p:cNvPr>
        <p:cNvGrpSpPr/>
        <p:nvPr/>
      </p:nvGrpSpPr>
      <p:grpSpPr>
        <a:xfrm>
          <a:off x="0" y="0"/>
          <a:ext cx="0" cy="0"/>
          <a:chOff x="0" y="0"/>
          <a:chExt cx="0" cy="0"/>
        </a:xfrm>
      </p:grpSpPr>
      <p:sp>
        <p:nvSpPr>
          <p:cNvPr id="40962" name="Rectangle 2">
            <a:extLst>
              <a:ext uri="{FF2B5EF4-FFF2-40B4-BE49-F238E27FC236}">
                <a16:creationId xmlns:a16="http://schemas.microsoft.com/office/drawing/2014/main" id="{644FD8E6-BD0B-488C-A637-CE7DD947DF3F}"/>
              </a:ext>
            </a:extLst>
          </p:cNvPr>
          <p:cNvSpPr>
            <a:spLocks noGrp="1" noRot="1" noChangeAspect="1" noChangeArrowheads="1" noTextEdit="1"/>
          </p:cNvSpPr>
          <p:nvPr>
            <p:ph type="sldImg"/>
          </p:nvPr>
        </p:nvSpPr>
        <p:spPr>
          <a:xfrm>
            <a:off x="922338" y="660400"/>
            <a:ext cx="5470525" cy="3076575"/>
          </a:xfrm>
          <a:ln/>
        </p:spPr>
      </p:sp>
      <p:sp>
        <p:nvSpPr>
          <p:cNvPr id="40963" name="Rectangle 3">
            <a:extLst>
              <a:ext uri="{FF2B5EF4-FFF2-40B4-BE49-F238E27FC236}">
                <a16:creationId xmlns:a16="http://schemas.microsoft.com/office/drawing/2014/main" id="{2E99D92D-3C04-2A2D-B475-08011DCB0893}"/>
              </a:ext>
            </a:extLst>
          </p:cNvPr>
          <p:cNvSpPr>
            <a:spLocks noGrp="1" noChangeArrowheads="1"/>
          </p:cNvSpPr>
          <p:nvPr>
            <p:ph type="body" idx="1"/>
          </p:nvPr>
        </p:nvSpPr>
        <p:spPr>
          <a:xfrm>
            <a:off x="922339" y="3746800"/>
            <a:ext cx="5470524" cy="4234851"/>
          </a:xfrm>
          <a:prstGeom prst="rect">
            <a:avLst/>
          </a:prstGeom>
          <a:noFill/>
          <a:ln w="9525"/>
        </p:spPr>
        <p:txBody>
          <a:bodyPr/>
          <a:lstStyle/>
          <a:p>
            <a:pPr marL="88221" indent="-441107">
              <a:spcBef>
                <a:spcPts val="0"/>
              </a:spcBef>
              <a:spcAft>
                <a:spcPts val="579"/>
              </a:spcAft>
              <a:buNone/>
            </a:pPr>
            <a:endParaRPr lang="en-US" sz="1100" b="1" dirty="0"/>
          </a:p>
          <a:p>
            <a:pPr>
              <a:buNone/>
            </a:pPr>
            <a:r>
              <a:rPr lang="en-US" sz="1200" b="0" dirty="0"/>
              <a:t>The </a:t>
            </a:r>
            <a:r>
              <a:rPr lang="en-US" dirty="0"/>
              <a:t>Zero-trust Model</a:t>
            </a:r>
            <a:r>
              <a:rPr lang="he-IL" dirty="0"/>
              <a:t> </a:t>
            </a:r>
            <a:r>
              <a:rPr lang="en-US" dirty="0"/>
              <a:t>is designed to prevent unauthorized access to IT systems.</a:t>
            </a:r>
            <a:r>
              <a:rPr lang="he-IL" dirty="0"/>
              <a:t> </a:t>
            </a:r>
            <a:r>
              <a:rPr lang="en-US" dirty="0"/>
              <a:t> </a:t>
            </a:r>
          </a:p>
          <a:p>
            <a:pPr>
              <a:buNone/>
            </a:pPr>
            <a:r>
              <a:rPr lang="en-US" dirty="0"/>
              <a:t>It adheres to the guideline “Never Trust-Always Verify.”  Using this Zero-trust model, every connection is authenticated before it is allowed. </a:t>
            </a:r>
          </a:p>
          <a:p>
            <a:pPr>
              <a:buNone/>
            </a:pPr>
            <a:r>
              <a:rPr lang="en-US" dirty="0"/>
              <a:t>For example, employees and service providers are increasingly required to remotely connect to IT systems on the enterprise network. This created increased risks that the Zero-trust model is proposed to address. </a:t>
            </a:r>
          </a:p>
          <a:p>
            <a:pPr>
              <a:buNone/>
            </a:pPr>
            <a:endParaRPr lang="en-US" dirty="0"/>
          </a:p>
          <a:p>
            <a:pPr>
              <a:buNone/>
            </a:pPr>
            <a:r>
              <a:rPr lang="en-US" dirty="0"/>
              <a:t>At the same time, remote maintenance and support of ACS is becoming more common, even including the remote operation of facilities.  However, the safety and reliability requirements of an ACS meant that a Zero-trust model is not practical.  </a:t>
            </a:r>
          </a:p>
          <a:p>
            <a:pPr>
              <a:buNone/>
            </a:pPr>
            <a:endParaRPr lang="en-US" dirty="0"/>
          </a:p>
          <a:p>
            <a:pPr>
              <a:buNone/>
            </a:pPr>
            <a:r>
              <a:rPr lang="en-US" dirty="0"/>
              <a:t>While both IT and ACS cybersecurity models are necessary in an industrial enterprise, they have different objectives and priorities.  With IT systems, Confidentiality, Integrity, and Availability objectives are prioritized as CIA. However, with ACS, safety of the facility is by far the most important objective, and objectives are prioritized as Safety, Availability, Integrity, and Confidentiality, or S A I C.</a:t>
            </a:r>
          </a:p>
          <a:p>
            <a:pPr>
              <a:buNone/>
            </a:pPr>
            <a:endParaRPr lang="en-US" dirty="0"/>
          </a:p>
          <a:p>
            <a:pPr marL="275692" indent="-275692">
              <a:spcBef>
                <a:spcPts val="0"/>
              </a:spcBef>
              <a:spcAft>
                <a:spcPts val="579"/>
              </a:spcAft>
              <a:buFont typeface="Symbol" panose="05050102010706020507" pitchFamily="18" charset="2"/>
              <a:buChar char=""/>
            </a:pPr>
            <a:endParaRPr lang="en-US" sz="1100" dirty="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5201164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590E978D-5459-4DBC-85E2-3737F6327F65}"/>
              </a:ext>
            </a:extLst>
          </p:cNvPr>
          <p:cNvSpPr>
            <a:spLocks noGrp="1" noRot="1" noChangeAspect="1" noChangeArrowheads="1" noTextEdit="1"/>
          </p:cNvSpPr>
          <p:nvPr>
            <p:ph type="sldImg"/>
          </p:nvPr>
        </p:nvSpPr>
        <p:spPr>
          <a:xfrm>
            <a:off x="935038" y="611188"/>
            <a:ext cx="5486400" cy="3086100"/>
          </a:xfrm>
          <a:ln/>
        </p:spPr>
      </p:sp>
      <p:sp>
        <p:nvSpPr>
          <p:cNvPr id="25603" name="Notes Placeholder 2">
            <a:extLst>
              <a:ext uri="{FF2B5EF4-FFF2-40B4-BE49-F238E27FC236}">
                <a16:creationId xmlns:a16="http://schemas.microsoft.com/office/drawing/2014/main" id="{8E3BCBAD-F5F7-4FEB-812C-220F56D13C7D}"/>
              </a:ext>
            </a:extLst>
          </p:cNvPr>
          <p:cNvSpPr>
            <a:spLocks noGrp="1" noChangeArrowheads="1"/>
          </p:cNvSpPr>
          <p:nvPr>
            <p:ph type="body" idx="1"/>
          </p:nvPr>
        </p:nvSpPr>
        <p:spPr>
          <a:xfrm>
            <a:off x="914400" y="3814395"/>
            <a:ext cx="5486400" cy="4011562"/>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buNone/>
            </a:pPr>
            <a:endParaRPr lang="en-US" sz="1100" baseline="0" dirty="0">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Pct val="100000"/>
              <a:buFontTx/>
              <a:buNone/>
              <a:tabLst/>
              <a:defRPr/>
            </a:pPr>
            <a:r>
              <a:rPr lang="en-US" sz="1100" kern="1200" dirty="0">
                <a:solidFill>
                  <a:schemeClr val="tx1"/>
                </a:solidFill>
                <a:effectLst/>
                <a:latin typeface="Arial" panose="020B0604020202020204" pitchFamily="34" charset="0"/>
                <a:cs typeface="Arial" panose="020B0604020202020204" pitchFamily="34" charset="0"/>
              </a:rPr>
              <a:t>Thank you for taking the time to interact with this MLM.</a:t>
            </a:r>
          </a:p>
          <a:p>
            <a:pPr marL="0" marR="0" lvl="0" indent="0" algn="l" defTabSz="914400" rtl="0" eaLnBrk="0" fontAlgn="base" latinLnBrk="0" hangingPunct="0">
              <a:lnSpc>
                <a:spcPct val="100000"/>
              </a:lnSpc>
              <a:spcBef>
                <a:spcPct val="30000"/>
              </a:spcBef>
              <a:spcAft>
                <a:spcPct val="0"/>
              </a:spcAft>
              <a:buClrTx/>
              <a:buSzPct val="100000"/>
              <a:buFontTx/>
              <a:buNone/>
              <a:tabLst/>
              <a:defRPr/>
            </a:pPr>
            <a:endParaRPr lang="en-US" sz="1100" kern="1200" dirty="0">
              <a:solidFill>
                <a:schemeClr val="tx1"/>
              </a:solidFill>
              <a:effectLst/>
              <a:latin typeface="Arial" panose="020B0604020202020204" pitchFamily="34" charset="0"/>
              <a:cs typeface="Arial" panose="020B0604020202020204" pitchFamily="34" charset="0"/>
            </a:endParaRPr>
          </a:p>
          <a:p>
            <a:pPr marL="0" lvl="0" indent="0">
              <a:buNone/>
            </a:pPr>
            <a:r>
              <a:rPr lang="en-AU" sz="1100" b="0" i="0" dirty="0">
                <a:solidFill>
                  <a:srgbClr val="000000"/>
                </a:solidFill>
                <a:effectLst/>
                <a:latin typeface="Arial" panose="020B0604020202020204" pitchFamily="34" charset="0"/>
                <a:cs typeface="Arial" panose="020B0604020202020204" pitchFamily="34" charset="0"/>
              </a:rPr>
              <a:t>Readers are invited to provide comments on how this content can be improved.  </a:t>
            </a:r>
            <a:endParaRPr lang="en-US" sz="1100" kern="1200" dirty="0">
              <a:solidFill>
                <a:schemeClr val="tx1"/>
              </a:solidFill>
              <a:effectLst/>
              <a:latin typeface="Arial" panose="020B0604020202020204" pitchFamily="34" charset="0"/>
              <a:cs typeface="Arial" panose="020B0604020202020204" pitchFamily="34" charset="0"/>
            </a:endParaRPr>
          </a:p>
          <a:p>
            <a:pPr marL="0" lvl="0" indent="0">
              <a:buNone/>
            </a:pPr>
            <a:r>
              <a:rPr lang="en-US" sz="1100" kern="1200" dirty="0">
                <a:solidFill>
                  <a:schemeClr val="tx1"/>
                </a:solidFill>
                <a:effectLst/>
                <a:latin typeface="Arial" panose="020B0604020202020204" pitchFamily="34" charset="0"/>
                <a:cs typeface="Arial" panose="020B0604020202020204" pitchFamily="34" charset="0"/>
              </a:rPr>
              <a:t>The Comment link is directed to a permanent record attached to this document.</a:t>
            </a:r>
          </a:p>
          <a:p>
            <a:pPr marL="0" lvl="0" indent="0">
              <a:buNone/>
            </a:pPr>
            <a:r>
              <a:rPr lang="en-US" sz="1100" kern="1200" dirty="0">
                <a:solidFill>
                  <a:schemeClr val="tx1"/>
                </a:solidFill>
                <a:effectLst/>
                <a:latin typeface="Arial" panose="020B0604020202020204" pitchFamily="34" charset="0"/>
                <a:cs typeface="Arial" panose="020B0604020202020204" pitchFamily="34" charset="0"/>
              </a:rPr>
              <a:t>This is routed to the author and subject matter experts for attention in revising the content and is an essential input to our quality control.</a:t>
            </a:r>
          </a:p>
          <a:p>
            <a:pPr marL="0" lvl="0" indent="0">
              <a:buNone/>
            </a:pPr>
            <a:endParaRPr lang="en-US" altLang="en-US" sz="1100" baseline="0" dirty="0">
              <a:latin typeface="Arial" panose="020B0604020202020204" pitchFamily="34" charset="0"/>
              <a:cs typeface="Arial" panose="020B0604020202020204" pitchFamily="34" charset="0"/>
            </a:endParaRPr>
          </a:p>
          <a:p>
            <a:pPr>
              <a:buNone/>
            </a:pPr>
            <a:r>
              <a:rPr lang="en-AU" sz="1100" b="0" i="0" dirty="0">
                <a:solidFill>
                  <a:srgbClr val="000000"/>
                </a:solidFill>
                <a:effectLst/>
                <a:latin typeface="Arial" panose="020B0604020202020204" pitchFamily="34" charset="0"/>
                <a:cs typeface="Arial" panose="020B0604020202020204" pitchFamily="34" charset="0"/>
              </a:rPr>
              <a:t>  </a:t>
            </a:r>
            <a:br>
              <a:rPr lang="en-AU" sz="1100" dirty="0">
                <a:latin typeface="Arial" panose="020B0604020202020204" pitchFamily="34" charset="0"/>
                <a:cs typeface="Arial" panose="020B0604020202020204" pitchFamily="34" charset="0"/>
              </a:rPr>
            </a:br>
            <a:br>
              <a:rPr lang="en-US" baseline="0" dirty="0"/>
            </a:br>
            <a:endParaRPr lang="en-US" baseline="0" dirty="0"/>
          </a:p>
          <a:p>
            <a:pPr algn="ctr">
              <a:buNone/>
            </a:pPr>
            <a:endParaRPr lang="en-US" baseline="0"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75" y="569913"/>
            <a:ext cx="5514975" cy="3103562"/>
          </a:xfrm>
        </p:spPr>
      </p:sp>
      <p:sp>
        <p:nvSpPr>
          <p:cNvPr id="3" name="Notes Placeholder 2"/>
          <p:cNvSpPr>
            <a:spLocks noGrp="1"/>
          </p:cNvSpPr>
          <p:nvPr>
            <p:ph type="body" idx="1"/>
          </p:nvPr>
        </p:nvSpPr>
        <p:spPr>
          <a:xfrm>
            <a:off x="904875" y="3886200"/>
            <a:ext cx="5514976" cy="3691890"/>
          </a:xfrm>
        </p:spPr>
        <p:txBody>
          <a:bodyPr/>
          <a:lstStyle/>
          <a:p>
            <a:pPr rtl="0" eaLnBrk="0" fontAlgn="base" hangingPunct="0">
              <a:lnSpc>
                <a:spcPct val="110000"/>
              </a:lnSpc>
              <a:spcBef>
                <a:spcPts val="0"/>
              </a:spcBef>
              <a:spcAft>
                <a:spcPts val="1158"/>
              </a:spcAft>
              <a:buSzPct val="100000"/>
              <a:buNone/>
            </a:pPr>
            <a:r>
              <a:rPr lang="en-US" sz="1100" kern="1200" baseline="0" dirty="0">
                <a:solidFill>
                  <a:schemeClr val="tx1"/>
                </a:solidFill>
                <a:latin typeface="Arial" panose="020B0604020202020204" pitchFamily="34" charset="0"/>
                <a:ea typeface="+mn-ea"/>
                <a:cs typeface="+mn-cs"/>
              </a:rPr>
              <a:t>My name is Daniel Ehrenreich, and I’m acting as a consultant and workshop lecturer at SCCE-Secure Communications and Control Experts, based in Israel. </a:t>
            </a:r>
          </a:p>
          <a:p>
            <a:pPr rtl="0" eaLnBrk="0" fontAlgn="base" hangingPunct="0">
              <a:lnSpc>
                <a:spcPct val="110000"/>
              </a:lnSpc>
              <a:spcBef>
                <a:spcPts val="0"/>
              </a:spcBef>
              <a:spcAft>
                <a:spcPts val="1158"/>
              </a:spcAft>
              <a:buSzPct val="100000"/>
              <a:buNone/>
            </a:pPr>
            <a:r>
              <a:rPr lang="en-US" sz="1100" kern="1200" baseline="0" dirty="0">
                <a:solidFill>
                  <a:schemeClr val="tx1"/>
                </a:solidFill>
                <a:latin typeface="Arial" panose="020B0604020202020204" pitchFamily="34" charset="0"/>
                <a:ea typeface="+mn-ea"/>
                <a:cs typeface="+mn-cs"/>
              </a:rPr>
              <a:t>I have over 32 years of experience with control solutions for industrial operations and integration with cybersecurity solutions.  I also act as an expert and volunteer contributor to PERA and multiple ISA 62443 workgroups.</a:t>
            </a:r>
          </a:p>
          <a:p>
            <a:pPr>
              <a:buNone/>
            </a:pPr>
            <a:endParaRPr lang="en-US" dirty="0"/>
          </a:p>
        </p:txBody>
      </p:sp>
    </p:spTree>
    <p:extLst>
      <p:ext uri="{BB962C8B-B14F-4D97-AF65-F5344CB8AC3E}">
        <p14:creationId xmlns:p14="http://schemas.microsoft.com/office/powerpoint/2010/main" val="27697613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7E14EA-775F-0799-D2C4-61DB9379FBF7}"/>
            </a:ext>
          </a:extLst>
        </p:cNvPr>
        <p:cNvGrpSpPr/>
        <p:nvPr/>
      </p:nvGrpSpPr>
      <p:grpSpPr>
        <a:xfrm>
          <a:off x="0" y="0"/>
          <a:ext cx="0" cy="0"/>
          <a:chOff x="0" y="0"/>
          <a:chExt cx="0" cy="0"/>
        </a:xfrm>
      </p:grpSpPr>
      <p:sp>
        <p:nvSpPr>
          <p:cNvPr id="40962" name="Rectangle 2">
            <a:extLst>
              <a:ext uri="{FF2B5EF4-FFF2-40B4-BE49-F238E27FC236}">
                <a16:creationId xmlns:a16="http://schemas.microsoft.com/office/drawing/2014/main" id="{BA72B764-8B83-4E40-657A-04DAF9B030CC}"/>
              </a:ext>
            </a:extLst>
          </p:cNvPr>
          <p:cNvSpPr>
            <a:spLocks noGrp="1" noRot="1" noChangeAspect="1" noChangeArrowheads="1" noTextEdit="1"/>
          </p:cNvSpPr>
          <p:nvPr>
            <p:ph type="sldImg"/>
          </p:nvPr>
        </p:nvSpPr>
        <p:spPr>
          <a:xfrm>
            <a:off x="922338" y="660400"/>
            <a:ext cx="5470525" cy="3076575"/>
          </a:xfrm>
          <a:ln/>
        </p:spPr>
      </p:sp>
      <p:sp>
        <p:nvSpPr>
          <p:cNvPr id="40963" name="Rectangle 3">
            <a:extLst>
              <a:ext uri="{FF2B5EF4-FFF2-40B4-BE49-F238E27FC236}">
                <a16:creationId xmlns:a16="http://schemas.microsoft.com/office/drawing/2014/main" id="{032E9548-1F80-2D0D-AA6F-74DB3064A479}"/>
              </a:ext>
            </a:extLst>
          </p:cNvPr>
          <p:cNvSpPr>
            <a:spLocks noGrp="1" noChangeArrowheads="1"/>
          </p:cNvSpPr>
          <p:nvPr>
            <p:ph type="body" idx="1"/>
          </p:nvPr>
        </p:nvSpPr>
        <p:spPr>
          <a:xfrm>
            <a:off x="922339" y="3746800"/>
            <a:ext cx="5470524" cy="4234851"/>
          </a:xfrm>
          <a:prstGeom prst="rect">
            <a:avLst/>
          </a:prstGeom>
          <a:noFill/>
          <a:ln w="9525"/>
        </p:spPr>
        <p:txBody>
          <a:bodyPr/>
          <a:lstStyle/>
          <a:p>
            <a:pPr marL="88221" indent="-441107">
              <a:spcBef>
                <a:spcPts val="0"/>
              </a:spcBef>
              <a:spcAft>
                <a:spcPts val="579"/>
              </a:spcAft>
              <a:buNone/>
            </a:pPr>
            <a:r>
              <a:rPr lang="en-US" sz="1100" b="0" dirty="0"/>
              <a:t>ISA 62443-1-1 defines “Least Privilege” for ACS systems as: “a security principle that a system or component restricts the access privileges of users to the minimum necessary to accomplish assigned tasks”.</a:t>
            </a:r>
          </a:p>
          <a:p>
            <a:pPr marL="88221" indent="-441107">
              <a:spcBef>
                <a:spcPts val="0"/>
              </a:spcBef>
              <a:spcAft>
                <a:spcPts val="579"/>
              </a:spcAft>
              <a:buNone/>
            </a:pPr>
            <a:endParaRPr lang="en-US" sz="1100" b="1" dirty="0"/>
          </a:p>
          <a:p>
            <a:pPr>
              <a:buNone/>
            </a:pPr>
            <a:endParaRPr lang="en-US" sz="1200" b="0" dirty="0"/>
          </a:p>
          <a:p>
            <a:pPr>
              <a:buNone/>
            </a:pPr>
            <a:r>
              <a:rPr lang="en-US" sz="1200" b="0" dirty="0"/>
              <a:t>The </a:t>
            </a:r>
            <a:r>
              <a:rPr lang="en-US" dirty="0"/>
              <a:t>Zero-trust Model</a:t>
            </a:r>
            <a:r>
              <a:rPr lang="he-IL" dirty="0"/>
              <a:t> </a:t>
            </a:r>
            <a:r>
              <a:rPr lang="en-US" dirty="0"/>
              <a:t>is designed to prevent unauthorized access to IT systems.</a:t>
            </a:r>
            <a:r>
              <a:rPr lang="he-IL" dirty="0"/>
              <a:t> </a:t>
            </a:r>
            <a:r>
              <a:rPr lang="en-US" dirty="0"/>
              <a:t> </a:t>
            </a:r>
          </a:p>
          <a:p>
            <a:pPr>
              <a:buNone/>
            </a:pPr>
            <a:r>
              <a:rPr lang="en-US" dirty="0"/>
              <a:t>It adheres to the guideline “Never Trust-Always Verify.”  Using this Zero-trust model, every connection is authenticated before it is allowed. </a:t>
            </a:r>
          </a:p>
          <a:p>
            <a:pPr>
              <a:buNone/>
            </a:pPr>
            <a:r>
              <a:rPr lang="en-US" dirty="0"/>
              <a:t>For example, employees and service providers are increasingly required to remotely connect to IT systems on the enterprise network. This created increased risks that the Zero-trust model is proposed to address. </a:t>
            </a:r>
          </a:p>
          <a:p>
            <a:pPr>
              <a:buNone/>
            </a:pPr>
            <a:endParaRPr lang="en-US" dirty="0"/>
          </a:p>
        </p:txBody>
      </p:sp>
    </p:spTree>
    <p:extLst>
      <p:ext uri="{BB962C8B-B14F-4D97-AF65-F5344CB8AC3E}">
        <p14:creationId xmlns:p14="http://schemas.microsoft.com/office/powerpoint/2010/main" val="757753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AEFB3F-5631-D219-3230-720CA2777738}"/>
            </a:ext>
          </a:extLst>
        </p:cNvPr>
        <p:cNvGrpSpPr/>
        <p:nvPr/>
      </p:nvGrpSpPr>
      <p:grpSpPr>
        <a:xfrm>
          <a:off x="0" y="0"/>
          <a:ext cx="0" cy="0"/>
          <a:chOff x="0" y="0"/>
          <a:chExt cx="0" cy="0"/>
        </a:xfrm>
      </p:grpSpPr>
      <p:sp>
        <p:nvSpPr>
          <p:cNvPr id="40962" name="Rectangle 2">
            <a:extLst>
              <a:ext uri="{FF2B5EF4-FFF2-40B4-BE49-F238E27FC236}">
                <a16:creationId xmlns:a16="http://schemas.microsoft.com/office/drawing/2014/main" id="{5C785631-AC7D-5028-85B8-B369879FDB65}"/>
              </a:ext>
            </a:extLst>
          </p:cNvPr>
          <p:cNvSpPr>
            <a:spLocks noGrp="1" noRot="1" noChangeAspect="1" noChangeArrowheads="1" noTextEdit="1"/>
          </p:cNvSpPr>
          <p:nvPr>
            <p:ph type="sldImg"/>
          </p:nvPr>
        </p:nvSpPr>
        <p:spPr>
          <a:xfrm>
            <a:off x="922338" y="660400"/>
            <a:ext cx="5470525" cy="3076575"/>
          </a:xfrm>
          <a:ln/>
        </p:spPr>
      </p:sp>
      <p:sp>
        <p:nvSpPr>
          <p:cNvPr id="40963" name="Rectangle 3">
            <a:extLst>
              <a:ext uri="{FF2B5EF4-FFF2-40B4-BE49-F238E27FC236}">
                <a16:creationId xmlns:a16="http://schemas.microsoft.com/office/drawing/2014/main" id="{94A404AC-54E3-86B1-D006-2886B15736DB}"/>
              </a:ext>
            </a:extLst>
          </p:cNvPr>
          <p:cNvSpPr>
            <a:spLocks noGrp="1" noChangeArrowheads="1"/>
          </p:cNvSpPr>
          <p:nvPr>
            <p:ph type="body" idx="1"/>
          </p:nvPr>
        </p:nvSpPr>
        <p:spPr>
          <a:xfrm>
            <a:off x="922339" y="3746800"/>
            <a:ext cx="5470524" cy="4234851"/>
          </a:xfrm>
          <a:prstGeom prst="rect">
            <a:avLst/>
          </a:prstGeom>
          <a:noFill/>
          <a:ln w="9525"/>
        </p:spPr>
        <p:txBody>
          <a:bodyPr/>
          <a:lstStyle/>
          <a:p>
            <a:pPr marL="88221" indent="-441107">
              <a:spcBef>
                <a:spcPts val="0"/>
              </a:spcBef>
              <a:spcAft>
                <a:spcPts val="579"/>
              </a:spcAft>
              <a:buNone/>
            </a:pPr>
            <a:endParaRPr lang="en-US" sz="1100" b="1" dirty="0"/>
          </a:p>
          <a:p>
            <a:pPr>
              <a:buNone/>
            </a:pPr>
            <a:r>
              <a:rPr lang="en-US" sz="1200" b="0" dirty="0"/>
              <a:t>Key Professional Roles may require Limited Trust such as:</a:t>
            </a:r>
            <a:br>
              <a:rPr lang="en-US" sz="1200" b="0" dirty="0"/>
            </a:br>
            <a:endParaRPr lang="en-US" sz="1200" b="0" dirty="0"/>
          </a:p>
          <a:p>
            <a:pPr>
              <a:buNone/>
            </a:pPr>
            <a:r>
              <a:rPr lang="en-US" sz="1200" b="0" dirty="0"/>
              <a:t>Process Operator </a:t>
            </a:r>
          </a:p>
          <a:p>
            <a:pPr>
              <a:buNone/>
            </a:pPr>
            <a:r>
              <a:rPr lang="en-US" sz="1200" b="0" dirty="0"/>
              <a:t>Equipment is remotely operated </a:t>
            </a:r>
          </a:p>
          <a:p>
            <a:pPr>
              <a:buNone/>
            </a:pPr>
            <a:r>
              <a:rPr lang="en-US" sz="1200" b="0" dirty="0"/>
              <a:t>Fully trained Operators are not available, and personal certifications must be checked.</a:t>
            </a:r>
            <a:br>
              <a:rPr lang="en-US" sz="1200" b="0" dirty="0"/>
            </a:br>
            <a:endParaRPr lang="en-US" sz="1200" b="0" dirty="0"/>
          </a:p>
          <a:p>
            <a:pPr>
              <a:buNone/>
            </a:pPr>
            <a:r>
              <a:rPr lang="en-US" sz="1200" b="0" dirty="0"/>
              <a:t>Process Engineer </a:t>
            </a:r>
            <a:br>
              <a:rPr lang="en-US" sz="1200" b="0" dirty="0"/>
            </a:br>
            <a:r>
              <a:rPr lang="en-US" sz="1200" b="0" dirty="0"/>
              <a:t>May optimize settings, but procedures require operators to make all adjustments</a:t>
            </a:r>
          </a:p>
          <a:p>
            <a:pPr>
              <a:buNone/>
            </a:pPr>
            <a:r>
              <a:rPr lang="en-US" sz="1200" b="0" dirty="0"/>
              <a:t>Need remote optimization support such as UOP™ Remote Process Optimization</a:t>
            </a:r>
            <a:br>
              <a:rPr lang="en-US" sz="1200" b="0" dirty="0"/>
            </a:br>
            <a:endParaRPr lang="en-US" sz="1200" b="0" dirty="0"/>
          </a:p>
          <a:p>
            <a:pPr>
              <a:buNone/>
            </a:pPr>
            <a:r>
              <a:rPr lang="en-US" sz="1200" b="0" dirty="0"/>
              <a:t>Maintenance Technicians </a:t>
            </a:r>
          </a:p>
          <a:p>
            <a:pPr>
              <a:buNone/>
            </a:pPr>
            <a:r>
              <a:rPr lang="en-US" sz="1200" b="0" dirty="0"/>
              <a:t>May repair equipment but not start or adjust it.</a:t>
            </a:r>
          </a:p>
          <a:p>
            <a:pPr>
              <a:buNone/>
            </a:pPr>
            <a:r>
              <a:rPr lang="en-US" sz="1200" b="0" dirty="0"/>
              <a:t>May connect and use diagnostic equipment (even in hazardous environments)</a:t>
            </a:r>
          </a:p>
          <a:p>
            <a:pPr>
              <a:buNone/>
            </a:pPr>
            <a:r>
              <a:rPr lang="en-US" sz="1200" b="0" dirty="0"/>
              <a:t>May order parts and supplies using IT purchasing and Inventory systems</a:t>
            </a:r>
          </a:p>
          <a:p>
            <a:pPr marL="275692" indent="-275692">
              <a:spcBef>
                <a:spcPts val="0"/>
              </a:spcBef>
              <a:spcAft>
                <a:spcPts val="579"/>
              </a:spcAft>
              <a:buFont typeface="Symbol" panose="05050102010706020507" pitchFamily="18" charset="2"/>
              <a:buChar char=""/>
            </a:pPr>
            <a:endParaRPr lang="en-US" sz="1100" dirty="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61048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xfrm>
            <a:off x="844550" y="628650"/>
            <a:ext cx="5626100" cy="3165475"/>
          </a:xfrm>
          <a:ln/>
        </p:spPr>
      </p:sp>
      <p:sp>
        <p:nvSpPr>
          <p:cNvPr id="40963" name="Rectangle 3"/>
          <p:cNvSpPr>
            <a:spLocks noGrp="1" noChangeArrowheads="1"/>
          </p:cNvSpPr>
          <p:nvPr>
            <p:ph type="body" idx="1"/>
          </p:nvPr>
        </p:nvSpPr>
        <p:spPr>
          <a:xfrm>
            <a:off x="844550" y="3905574"/>
            <a:ext cx="5626100" cy="4794972"/>
          </a:xfrm>
          <a:prstGeom prst="rect">
            <a:avLst/>
          </a:prstGeom>
          <a:noFill/>
          <a:ln w="9525"/>
        </p:spPr>
        <p:txBody>
          <a:bodyPr/>
          <a:lstStyle/>
          <a:p>
            <a:pPr marL="88221" indent="-441107">
              <a:spcBef>
                <a:spcPts val="0"/>
              </a:spcBef>
              <a:spcAft>
                <a:spcPts val="579"/>
              </a:spcAft>
              <a:buNone/>
            </a:pPr>
            <a:endParaRPr lang="en-US" sz="1100" b="1" dirty="0"/>
          </a:p>
          <a:p>
            <a:pPr marL="88221" indent="-441107">
              <a:spcBef>
                <a:spcPts val="0"/>
              </a:spcBef>
              <a:spcAft>
                <a:spcPts val="579"/>
              </a:spcAft>
              <a:buNone/>
            </a:pPr>
            <a:r>
              <a:rPr lang="en-US" sz="1100" b="0" dirty="0"/>
              <a:t>The following are some key security questions that are asked to determine whether access can safely be granted.</a:t>
            </a:r>
          </a:p>
          <a:p>
            <a:pPr marL="88221" indent="-441107">
              <a:spcBef>
                <a:spcPts val="0"/>
              </a:spcBef>
              <a:spcAft>
                <a:spcPts val="579"/>
              </a:spcAft>
              <a:buNone/>
            </a:pPr>
            <a:endParaRPr lang="en-US" sz="1100" b="1" dirty="0"/>
          </a:p>
          <a:p>
            <a:pPr marL="0" indent="0">
              <a:spcBef>
                <a:spcPts val="0"/>
              </a:spcBef>
              <a:spcAft>
                <a:spcPts val="579"/>
              </a:spcAft>
              <a:buFont typeface="Symbol" panose="05050102010706020507" pitchFamily="18" charset="2"/>
              <a:buNone/>
            </a:pPr>
            <a:r>
              <a:rPr lang="en-US" sz="1100" dirty="0">
                <a:ea typeface="Calibri" panose="020F0502020204030204" pitchFamily="34" charset="0"/>
                <a:cs typeface="Arial" panose="020B0604020202020204" pitchFamily="34" charset="0"/>
              </a:rPr>
              <a:t>Who is requesting access?</a:t>
            </a:r>
          </a:p>
          <a:p>
            <a:pPr marL="0" marR="0" lvl="0" indent="0" algn="l" defTabSz="914400" rtl="0" eaLnBrk="0" fontAlgn="base" latinLnBrk="0" hangingPunct="0">
              <a:lnSpc>
                <a:spcPct val="100000"/>
              </a:lnSpc>
              <a:spcBef>
                <a:spcPts val="0"/>
              </a:spcBef>
              <a:spcAft>
                <a:spcPts val="579"/>
              </a:spcAft>
              <a:buClrTx/>
              <a:buSzPct val="100000"/>
              <a:buFont typeface="Symbol" panose="05050102010706020507" pitchFamily="18" charset="2"/>
              <a:buNone/>
              <a:tabLst/>
              <a:defRPr/>
            </a:pPr>
            <a:r>
              <a:rPr lang="en-US" sz="1100" dirty="0">
                <a:ea typeface="Calibri" panose="020F0502020204030204" pitchFamily="34" charset="0"/>
                <a:cs typeface="Arial" panose="020B0604020202020204" pitchFamily="34" charset="0"/>
              </a:rPr>
              <a:t>Is the requester authenticated, and if authenticated, is the requester authorized?</a:t>
            </a:r>
          </a:p>
          <a:p>
            <a:pPr marL="0" marR="0" lvl="0" indent="0" algn="l" defTabSz="914400" rtl="0" eaLnBrk="0" fontAlgn="base" latinLnBrk="0" hangingPunct="0">
              <a:lnSpc>
                <a:spcPct val="100000"/>
              </a:lnSpc>
              <a:spcBef>
                <a:spcPts val="0"/>
              </a:spcBef>
              <a:spcAft>
                <a:spcPts val="579"/>
              </a:spcAft>
              <a:buClrTx/>
              <a:buSzPct val="100000"/>
              <a:buFont typeface="Symbol" panose="05050102010706020507" pitchFamily="18" charset="2"/>
              <a:buNone/>
              <a:tabLst/>
              <a:defRPr/>
            </a:pPr>
            <a:r>
              <a:rPr lang="en-US" sz="1100" dirty="0">
                <a:ea typeface="Calibri" panose="020F0502020204030204" pitchFamily="34" charset="0"/>
                <a:cs typeface="Arial" panose="020B0604020202020204" pitchFamily="34" charset="0"/>
              </a:rPr>
              <a:t>Is the requesting device authenticated, and if so, is it authorized?</a:t>
            </a:r>
          </a:p>
          <a:p>
            <a:pPr marL="0" indent="0">
              <a:spcBef>
                <a:spcPts val="0"/>
              </a:spcBef>
              <a:spcAft>
                <a:spcPts val="579"/>
              </a:spcAft>
              <a:buFont typeface="Symbol" panose="05050102010706020507" pitchFamily="18" charset="2"/>
              <a:buNone/>
            </a:pPr>
            <a:endParaRPr lang="en-US" sz="1100" dirty="0">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ts val="0"/>
              </a:spcBef>
              <a:spcAft>
                <a:spcPts val="579"/>
              </a:spcAft>
              <a:buClrTx/>
              <a:buSzPct val="100000"/>
              <a:buFont typeface="Symbol" panose="05050102010706020507" pitchFamily="18" charset="2"/>
              <a:buNone/>
              <a:tabLst/>
              <a:defRPr/>
            </a:pPr>
            <a:r>
              <a:rPr lang="en-US" sz="1100" dirty="0">
                <a:ea typeface="Calibri" panose="020F0502020204030204" pitchFamily="34" charset="0"/>
                <a:cs typeface="Arial" panose="020B0604020202020204" pitchFamily="34" charset="0"/>
              </a:rPr>
              <a:t>To which ACS zone is access requested?</a:t>
            </a:r>
          </a:p>
          <a:p>
            <a:pPr marL="0" marR="0" lvl="0" indent="0" algn="l" defTabSz="914400" rtl="0" eaLnBrk="0" fontAlgn="base" latinLnBrk="0" hangingPunct="0">
              <a:lnSpc>
                <a:spcPct val="100000"/>
              </a:lnSpc>
              <a:spcBef>
                <a:spcPts val="0"/>
              </a:spcBef>
              <a:spcAft>
                <a:spcPts val="579"/>
              </a:spcAft>
              <a:buClrTx/>
              <a:buSzPct val="100000"/>
              <a:buFont typeface="Symbol" panose="05050102010706020507" pitchFamily="18" charset="2"/>
              <a:buNone/>
              <a:tabLst/>
              <a:defRPr/>
            </a:pPr>
            <a:r>
              <a:rPr lang="en-US" sz="1100" dirty="0">
                <a:ea typeface="Calibri" panose="020F0502020204030204" pitchFamily="34" charset="0"/>
                <a:cs typeface="Arial" panose="020B0604020202020204" pitchFamily="34" charset="0"/>
              </a:rPr>
              <a:t>Which device in this zone will be accessed?</a:t>
            </a:r>
          </a:p>
          <a:p>
            <a:pPr marL="0" indent="0">
              <a:spcBef>
                <a:spcPts val="0"/>
              </a:spcBef>
              <a:spcAft>
                <a:spcPts val="579"/>
              </a:spcAft>
              <a:buFont typeface="Symbol" panose="05050102010706020507" pitchFamily="18" charset="2"/>
              <a:buNone/>
            </a:pPr>
            <a:r>
              <a:rPr lang="en-US" sz="1100" dirty="0">
                <a:ea typeface="Calibri" panose="020F0502020204030204" pitchFamily="34" charset="0"/>
                <a:cs typeface="Arial" panose="020B0604020202020204" pitchFamily="34" charset="0"/>
              </a:rPr>
              <a:t>Different defense measures are needed for different ACS zones and devices (e.g., HMI, PLC)</a:t>
            </a:r>
          </a:p>
          <a:p>
            <a:pPr marL="0" indent="0">
              <a:spcBef>
                <a:spcPts val="0"/>
              </a:spcBef>
              <a:spcAft>
                <a:spcPts val="579"/>
              </a:spcAft>
              <a:buFont typeface="Symbol" panose="05050102010706020507" pitchFamily="18" charset="2"/>
              <a:buNone/>
            </a:pPr>
            <a:endParaRPr lang="en-US" sz="1100" dirty="0">
              <a:ea typeface="Calibri" panose="020F0502020204030204" pitchFamily="34" charset="0"/>
              <a:cs typeface="Arial" panose="020B0604020202020204" pitchFamily="34" charset="0"/>
            </a:endParaRPr>
          </a:p>
          <a:p>
            <a:pPr marL="0" indent="0">
              <a:spcBef>
                <a:spcPts val="0"/>
              </a:spcBef>
              <a:spcAft>
                <a:spcPts val="579"/>
              </a:spcAft>
              <a:buFont typeface="Symbol" panose="05050102010706020507" pitchFamily="18" charset="2"/>
              <a:buNone/>
            </a:pPr>
            <a:r>
              <a:rPr lang="en-US" sz="1100" dirty="0">
                <a:ea typeface="Calibri" panose="020F0502020204030204" pitchFamily="34" charset="0"/>
                <a:cs typeface="Arial" panose="020B0604020202020204" pitchFamily="34" charset="0"/>
              </a:rPr>
              <a:t>What is the purpose for connecting</a:t>
            </a:r>
          </a:p>
          <a:p>
            <a:pPr marL="0" indent="0">
              <a:spcBef>
                <a:spcPts val="0"/>
              </a:spcBef>
              <a:spcAft>
                <a:spcPts val="579"/>
              </a:spcAft>
              <a:buFont typeface="Symbol" panose="05050102010706020507" pitchFamily="18" charset="2"/>
              <a:buNone/>
            </a:pPr>
            <a:r>
              <a:rPr lang="en-US" sz="1100" dirty="0">
                <a:ea typeface="Calibri" panose="020F0502020204030204" pitchFamily="34" charset="0"/>
                <a:cs typeface="Arial" panose="020B0604020202020204" pitchFamily="34" charset="0"/>
              </a:rPr>
              <a:t>Referring to a specific device in the targeted zone?</a:t>
            </a:r>
          </a:p>
          <a:p>
            <a:pPr marL="0" indent="0">
              <a:spcBef>
                <a:spcPts val="0"/>
              </a:spcBef>
              <a:spcAft>
                <a:spcPts val="579"/>
              </a:spcAft>
              <a:buFont typeface="Symbol" panose="05050102010706020507" pitchFamily="18" charset="2"/>
              <a:buNone/>
            </a:pPr>
            <a:r>
              <a:rPr lang="en-US" sz="1100" dirty="0">
                <a:ea typeface="Calibri" panose="020F0502020204030204" pitchFamily="34" charset="0"/>
                <a:cs typeface="Arial" panose="020B0604020202020204" pitchFamily="34" charset="0"/>
              </a:rPr>
              <a:t>Is the connecting entity authorized for that action?</a:t>
            </a:r>
          </a:p>
          <a:p>
            <a:pPr marL="0" indent="0">
              <a:spcBef>
                <a:spcPts val="0"/>
              </a:spcBef>
              <a:spcAft>
                <a:spcPts val="579"/>
              </a:spcAft>
              <a:buFont typeface="Symbol" panose="05050102010706020507" pitchFamily="18" charset="2"/>
              <a:buNone/>
            </a:pPr>
            <a:endParaRPr lang="en-US" sz="1100" dirty="0">
              <a:ea typeface="Calibri" panose="020F0502020204030204" pitchFamily="34" charset="0"/>
              <a:cs typeface="Arial" panose="020B0604020202020204" pitchFamily="34" charset="0"/>
            </a:endParaRPr>
          </a:p>
          <a:p>
            <a:pPr marL="0" indent="0">
              <a:spcBef>
                <a:spcPts val="0"/>
              </a:spcBef>
              <a:spcAft>
                <a:spcPts val="579"/>
              </a:spcAft>
              <a:buFont typeface="Symbol" panose="05050102010706020507" pitchFamily="18" charset="2"/>
              <a:buNone/>
            </a:pPr>
            <a:r>
              <a:rPr lang="en-US" sz="1100" dirty="0">
                <a:ea typeface="Calibri" panose="020F0502020204030204" pitchFamily="34" charset="0"/>
                <a:cs typeface="Arial" panose="020B0604020202020204" pitchFamily="34" charset="0"/>
              </a:rPr>
              <a:t>From where is the connection initiated? </a:t>
            </a:r>
          </a:p>
          <a:p>
            <a:pPr marL="0" indent="0">
              <a:spcBef>
                <a:spcPts val="0"/>
              </a:spcBef>
              <a:spcAft>
                <a:spcPts val="579"/>
              </a:spcAft>
              <a:buFont typeface="Symbol" panose="05050102010706020507" pitchFamily="18" charset="2"/>
              <a:buNone/>
            </a:pPr>
            <a:r>
              <a:rPr lang="en-US" sz="1100" dirty="0">
                <a:ea typeface="Calibri" panose="020F0502020204030204" pitchFamily="34" charset="0"/>
                <a:cs typeface="Arial" panose="020B0604020202020204" pitchFamily="34" charset="0"/>
              </a:rPr>
              <a:t>Can the originating location be authenticated and certified?</a:t>
            </a:r>
          </a:p>
          <a:p>
            <a:pPr marL="0" indent="0">
              <a:spcBef>
                <a:spcPts val="0"/>
              </a:spcBef>
              <a:spcAft>
                <a:spcPts val="579"/>
              </a:spcAft>
              <a:buFont typeface="Symbol" panose="05050102010706020507" pitchFamily="18" charset="2"/>
              <a:buNone/>
            </a:pPr>
            <a:endParaRPr lang="en-US" sz="1100" dirty="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02358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A411A8-28A1-BDEB-BCA3-E8A1BCA6CFE0}"/>
            </a:ext>
          </a:extLst>
        </p:cNvPr>
        <p:cNvGrpSpPr/>
        <p:nvPr/>
      </p:nvGrpSpPr>
      <p:grpSpPr>
        <a:xfrm>
          <a:off x="0" y="0"/>
          <a:ext cx="0" cy="0"/>
          <a:chOff x="0" y="0"/>
          <a:chExt cx="0" cy="0"/>
        </a:xfrm>
      </p:grpSpPr>
      <p:sp>
        <p:nvSpPr>
          <p:cNvPr id="40962" name="Rectangle 2">
            <a:extLst>
              <a:ext uri="{FF2B5EF4-FFF2-40B4-BE49-F238E27FC236}">
                <a16:creationId xmlns:a16="http://schemas.microsoft.com/office/drawing/2014/main" id="{B59D908C-EA6C-7EEE-30BE-6AE517119F8C}"/>
              </a:ext>
            </a:extLst>
          </p:cNvPr>
          <p:cNvSpPr>
            <a:spLocks noGrp="1" noRot="1" noChangeAspect="1" noChangeArrowheads="1" noTextEdit="1"/>
          </p:cNvSpPr>
          <p:nvPr>
            <p:ph type="sldImg"/>
          </p:nvPr>
        </p:nvSpPr>
        <p:spPr>
          <a:xfrm>
            <a:off x="922338" y="660400"/>
            <a:ext cx="5470525" cy="3076575"/>
          </a:xfrm>
          <a:ln/>
        </p:spPr>
      </p:sp>
      <p:sp>
        <p:nvSpPr>
          <p:cNvPr id="40963" name="Rectangle 3">
            <a:extLst>
              <a:ext uri="{FF2B5EF4-FFF2-40B4-BE49-F238E27FC236}">
                <a16:creationId xmlns:a16="http://schemas.microsoft.com/office/drawing/2014/main" id="{5232F0D6-5F99-D0C6-36F3-D5B22B2A25DC}"/>
              </a:ext>
            </a:extLst>
          </p:cNvPr>
          <p:cNvSpPr>
            <a:spLocks noGrp="1" noChangeArrowheads="1"/>
          </p:cNvSpPr>
          <p:nvPr>
            <p:ph type="body" idx="1"/>
          </p:nvPr>
        </p:nvSpPr>
        <p:spPr>
          <a:xfrm>
            <a:off x="922339" y="3746800"/>
            <a:ext cx="5470524" cy="4234851"/>
          </a:xfrm>
          <a:prstGeom prst="rect">
            <a:avLst/>
          </a:prstGeom>
          <a:noFill/>
          <a:ln w="9525"/>
        </p:spPr>
        <p:txBody>
          <a:bodyPr/>
          <a:lstStyle/>
          <a:p>
            <a:pPr marL="88221" indent="-441107">
              <a:spcBef>
                <a:spcPts val="0"/>
              </a:spcBef>
              <a:spcAft>
                <a:spcPts val="579"/>
              </a:spcAft>
              <a:buNone/>
            </a:pPr>
            <a:endParaRPr lang="en-US" sz="1100" b="1" dirty="0"/>
          </a:p>
          <a:p>
            <a:pPr>
              <a:buNone/>
            </a:pPr>
            <a:r>
              <a:rPr lang="en-US" sz="1200" b="0" dirty="0"/>
              <a:t>“Limited Trust” may be implemented by:</a:t>
            </a:r>
          </a:p>
          <a:p>
            <a:pPr>
              <a:buNone/>
            </a:pPr>
            <a:r>
              <a:rPr lang="en-US" sz="1200" b="0" dirty="0"/>
              <a:t>1) People (written instructions), </a:t>
            </a:r>
          </a:p>
          <a:p>
            <a:pPr>
              <a:buNone/>
            </a:pPr>
            <a:r>
              <a:rPr lang="en-US" sz="1200" b="0" dirty="0"/>
              <a:t>2) Automation and Control Systems themselves (that limit actions by “workstation” or “Login”, or </a:t>
            </a:r>
          </a:p>
          <a:p>
            <a:pPr>
              <a:buNone/>
            </a:pPr>
            <a:r>
              <a:rPr lang="en-US" sz="1200" b="0" dirty="0"/>
              <a:t>3) IT systems (e.g., checkout of stores equipment by user).</a:t>
            </a:r>
            <a:br>
              <a:rPr lang="en-US" sz="1200" b="0" dirty="0"/>
            </a:br>
            <a:endParaRPr lang="en-US" sz="1200" b="0" dirty="0"/>
          </a:p>
          <a:p>
            <a:pPr>
              <a:buNone/>
            </a:pPr>
            <a:r>
              <a:rPr lang="en-US" sz="1200" b="0" dirty="0"/>
              <a:t>Some means to identify individuals and their Professional Roles is necessary with 2) and 3).</a:t>
            </a:r>
            <a:br>
              <a:rPr lang="en-US" sz="1200" b="0" dirty="0"/>
            </a:br>
            <a:endParaRPr lang="en-US" sz="1200" b="0" dirty="0"/>
          </a:p>
          <a:p>
            <a:pPr>
              <a:buNone/>
            </a:pPr>
            <a:r>
              <a:rPr lang="en-US" sz="1200" b="0" dirty="0"/>
              <a:t>Must first assess Risks from: </a:t>
            </a:r>
          </a:p>
          <a:p>
            <a:pPr>
              <a:buNone/>
            </a:pPr>
            <a:r>
              <a:rPr lang="en-US" sz="1200" b="0" dirty="0"/>
              <a:t>incorrect actions (errors or malicious actions)</a:t>
            </a:r>
          </a:p>
          <a:p>
            <a:pPr>
              <a:buNone/>
            </a:pPr>
            <a:r>
              <a:rPr lang="en-US" sz="1200" b="0"/>
              <a:t>limitations placed on Individuals or failure of enforcement systems.</a:t>
            </a:r>
          </a:p>
          <a:p>
            <a:pPr marL="275692" indent="-275692">
              <a:spcBef>
                <a:spcPts val="0"/>
              </a:spcBef>
              <a:spcAft>
                <a:spcPts val="579"/>
              </a:spcAft>
              <a:buFont typeface="Symbol" panose="05050102010706020507" pitchFamily="18" charset="2"/>
              <a:buChar char=""/>
            </a:pPr>
            <a:endParaRPr lang="en-US" sz="1100" dirty="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685613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8E1CCA-030D-12CF-9230-0DE8943C0329}"/>
            </a:ext>
          </a:extLst>
        </p:cNvPr>
        <p:cNvGrpSpPr/>
        <p:nvPr/>
      </p:nvGrpSpPr>
      <p:grpSpPr>
        <a:xfrm>
          <a:off x="0" y="0"/>
          <a:ext cx="0" cy="0"/>
          <a:chOff x="0" y="0"/>
          <a:chExt cx="0" cy="0"/>
        </a:xfrm>
      </p:grpSpPr>
      <p:sp>
        <p:nvSpPr>
          <p:cNvPr id="40962" name="Rectangle 2">
            <a:extLst>
              <a:ext uri="{FF2B5EF4-FFF2-40B4-BE49-F238E27FC236}">
                <a16:creationId xmlns:a16="http://schemas.microsoft.com/office/drawing/2014/main" id="{4C852F8C-E1B6-91C5-89FB-5802C7B236C8}"/>
              </a:ext>
            </a:extLst>
          </p:cNvPr>
          <p:cNvSpPr>
            <a:spLocks noGrp="1" noRot="1" noChangeAspect="1" noChangeArrowheads="1" noTextEdit="1"/>
          </p:cNvSpPr>
          <p:nvPr>
            <p:ph type="sldImg"/>
          </p:nvPr>
        </p:nvSpPr>
        <p:spPr>
          <a:xfrm>
            <a:off x="922338" y="660400"/>
            <a:ext cx="5470525" cy="3076575"/>
          </a:xfrm>
          <a:ln/>
        </p:spPr>
      </p:sp>
      <p:sp>
        <p:nvSpPr>
          <p:cNvPr id="40963" name="Rectangle 3">
            <a:extLst>
              <a:ext uri="{FF2B5EF4-FFF2-40B4-BE49-F238E27FC236}">
                <a16:creationId xmlns:a16="http://schemas.microsoft.com/office/drawing/2014/main" id="{E2228A9A-C522-F596-BD0D-51CE40C2B205}"/>
              </a:ext>
            </a:extLst>
          </p:cNvPr>
          <p:cNvSpPr>
            <a:spLocks noGrp="1" noChangeArrowheads="1"/>
          </p:cNvSpPr>
          <p:nvPr>
            <p:ph type="body" idx="1"/>
          </p:nvPr>
        </p:nvSpPr>
        <p:spPr>
          <a:xfrm>
            <a:off x="922339" y="3746800"/>
            <a:ext cx="5470524" cy="4234851"/>
          </a:xfrm>
          <a:prstGeom prst="rect">
            <a:avLst/>
          </a:prstGeom>
          <a:noFill/>
          <a:ln w="9525"/>
        </p:spPr>
        <p:txBody>
          <a:bodyPr/>
          <a:lstStyle/>
          <a:p>
            <a:pPr marL="88221" indent="-441107">
              <a:spcBef>
                <a:spcPts val="0"/>
              </a:spcBef>
              <a:spcAft>
                <a:spcPts val="579"/>
              </a:spcAft>
              <a:buNone/>
            </a:pPr>
            <a:endParaRPr lang="en-US" sz="1100" b="1" dirty="0"/>
          </a:p>
          <a:p>
            <a:pPr>
              <a:buNone/>
            </a:pPr>
            <a:r>
              <a:rPr lang="en-US" sz="1200" b="0" dirty="0"/>
              <a:t>The </a:t>
            </a:r>
            <a:r>
              <a:rPr lang="en-US" dirty="0"/>
              <a:t>Zero-trust Model</a:t>
            </a:r>
            <a:r>
              <a:rPr lang="he-IL" dirty="0"/>
              <a:t> </a:t>
            </a:r>
            <a:r>
              <a:rPr lang="en-US" dirty="0"/>
              <a:t>is designed to prevent unauthorized access to IT systems.</a:t>
            </a:r>
            <a:r>
              <a:rPr lang="he-IL" dirty="0"/>
              <a:t> </a:t>
            </a:r>
            <a:r>
              <a:rPr lang="en-US" dirty="0"/>
              <a:t> </a:t>
            </a:r>
          </a:p>
          <a:p>
            <a:pPr>
              <a:buNone/>
            </a:pPr>
            <a:r>
              <a:rPr lang="en-US" dirty="0"/>
              <a:t>It adheres to the guideline “Never Trust-Always Verify.”  Using this Zero-trust model, every connection is authenticated before it is allowed. </a:t>
            </a:r>
          </a:p>
          <a:p>
            <a:pPr>
              <a:buNone/>
            </a:pPr>
            <a:r>
              <a:rPr lang="en-US" dirty="0"/>
              <a:t>For example, employees and service providers are increasingly required to remotely connect to IT systems on the enterprise network. This created increased risks that the Zero-trust model is proposed to address. </a:t>
            </a:r>
          </a:p>
          <a:p>
            <a:pPr>
              <a:buNone/>
            </a:pPr>
            <a:endParaRPr lang="en-US" dirty="0"/>
          </a:p>
          <a:p>
            <a:pPr>
              <a:buNone/>
            </a:pPr>
            <a:r>
              <a:rPr lang="en-US" dirty="0"/>
              <a:t>At the same time, remote maintenance and support of ACS is becoming more common, even including the remote operation of facilities.  However, the safety and reliability requirements of an ACS meant that a Zero-trust model is not practical.  </a:t>
            </a:r>
          </a:p>
          <a:p>
            <a:pPr>
              <a:buNone/>
            </a:pPr>
            <a:endParaRPr lang="en-US" dirty="0"/>
          </a:p>
          <a:p>
            <a:pPr>
              <a:buNone/>
            </a:pPr>
            <a:r>
              <a:rPr lang="en-US" dirty="0"/>
              <a:t>While both IT and ACS cybersecurity models are necessary in an industrial enterprise, they have different objectives and priorities.  With IT systems, Confidentiality, Integrity, and Availability objectives are prioritized as CIA. However, with ACS, safety of the facility is by far the most important objective, and objectives are prioritized as Safety, Availability, Integrity, and Confidentiality, or S A I C.</a:t>
            </a:r>
          </a:p>
          <a:p>
            <a:pPr>
              <a:buNone/>
            </a:pPr>
            <a:endParaRPr lang="en-US" dirty="0"/>
          </a:p>
          <a:p>
            <a:pPr marL="275692" indent="-275692">
              <a:spcBef>
                <a:spcPts val="0"/>
              </a:spcBef>
              <a:spcAft>
                <a:spcPts val="579"/>
              </a:spcAft>
              <a:buFont typeface="Symbol" panose="05050102010706020507" pitchFamily="18" charset="2"/>
              <a:buChar char=""/>
            </a:pPr>
            <a:endParaRPr lang="en-US" sz="1100" dirty="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377274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D2B2F8-923E-6EB3-CCCB-9888E44E27D5}"/>
            </a:ext>
          </a:extLst>
        </p:cNvPr>
        <p:cNvGrpSpPr/>
        <p:nvPr/>
      </p:nvGrpSpPr>
      <p:grpSpPr>
        <a:xfrm>
          <a:off x="0" y="0"/>
          <a:ext cx="0" cy="0"/>
          <a:chOff x="0" y="0"/>
          <a:chExt cx="0" cy="0"/>
        </a:xfrm>
      </p:grpSpPr>
      <p:sp>
        <p:nvSpPr>
          <p:cNvPr id="40962" name="Rectangle 2">
            <a:extLst>
              <a:ext uri="{FF2B5EF4-FFF2-40B4-BE49-F238E27FC236}">
                <a16:creationId xmlns:a16="http://schemas.microsoft.com/office/drawing/2014/main" id="{2801CCA4-9BE7-F338-725A-478BABF051DF}"/>
              </a:ext>
            </a:extLst>
          </p:cNvPr>
          <p:cNvSpPr>
            <a:spLocks noGrp="1" noRot="1" noChangeAspect="1" noChangeArrowheads="1" noTextEdit="1"/>
          </p:cNvSpPr>
          <p:nvPr>
            <p:ph type="sldImg"/>
          </p:nvPr>
        </p:nvSpPr>
        <p:spPr>
          <a:xfrm>
            <a:off x="922338" y="660400"/>
            <a:ext cx="5470525" cy="3076575"/>
          </a:xfrm>
          <a:ln/>
        </p:spPr>
      </p:sp>
      <p:sp>
        <p:nvSpPr>
          <p:cNvPr id="40963" name="Rectangle 3">
            <a:extLst>
              <a:ext uri="{FF2B5EF4-FFF2-40B4-BE49-F238E27FC236}">
                <a16:creationId xmlns:a16="http://schemas.microsoft.com/office/drawing/2014/main" id="{1BBCC73B-8D3E-BD78-E1BA-836DCDBAB6CE}"/>
              </a:ext>
            </a:extLst>
          </p:cNvPr>
          <p:cNvSpPr>
            <a:spLocks noGrp="1" noChangeArrowheads="1"/>
          </p:cNvSpPr>
          <p:nvPr>
            <p:ph type="body" idx="1"/>
          </p:nvPr>
        </p:nvSpPr>
        <p:spPr>
          <a:xfrm>
            <a:off x="922339" y="3746800"/>
            <a:ext cx="5470524" cy="4234851"/>
          </a:xfrm>
          <a:prstGeom prst="rect">
            <a:avLst/>
          </a:prstGeom>
          <a:noFill/>
          <a:ln w="9525"/>
        </p:spPr>
        <p:txBody>
          <a:bodyPr/>
          <a:lstStyle/>
          <a:p>
            <a:pPr marL="88221" indent="-441107">
              <a:spcBef>
                <a:spcPts val="0"/>
              </a:spcBef>
              <a:spcAft>
                <a:spcPts val="579"/>
              </a:spcAft>
              <a:buNone/>
            </a:pPr>
            <a:endParaRPr lang="en-US" sz="1100" b="1" dirty="0"/>
          </a:p>
          <a:p>
            <a:pPr>
              <a:buNone/>
            </a:pPr>
            <a:r>
              <a:rPr lang="en-US" sz="1200" b="0" dirty="0"/>
              <a:t>The </a:t>
            </a:r>
            <a:r>
              <a:rPr lang="en-US" dirty="0"/>
              <a:t>Zero-trust Model</a:t>
            </a:r>
            <a:r>
              <a:rPr lang="he-IL" dirty="0"/>
              <a:t> </a:t>
            </a:r>
            <a:r>
              <a:rPr lang="en-US" dirty="0"/>
              <a:t>is designed to prevent unauthorized access to IT systems.</a:t>
            </a:r>
            <a:r>
              <a:rPr lang="he-IL" dirty="0"/>
              <a:t> </a:t>
            </a:r>
            <a:r>
              <a:rPr lang="en-US" dirty="0"/>
              <a:t> </a:t>
            </a:r>
          </a:p>
          <a:p>
            <a:pPr>
              <a:buNone/>
            </a:pPr>
            <a:r>
              <a:rPr lang="en-US" dirty="0"/>
              <a:t>It adheres to the guideline “Never Trust-Always Verify.”  Using this Zero-trust model, every connection is authenticated before it is allowed. </a:t>
            </a:r>
          </a:p>
          <a:p>
            <a:pPr>
              <a:buNone/>
            </a:pPr>
            <a:r>
              <a:rPr lang="en-US" dirty="0"/>
              <a:t>For example, employees and service providers are increasingly required to remotely connect to IT systems on the enterprise network. This created increased risks that the Zero-trust model is proposed to address. </a:t>
            </a:r>
          </a:p>
          <a:p>
            <a:pPr>
              <a:buNone/>
            </a:pPr>
            <a:endParaRPr lang="en-US" dirty="0"/>
          </a:p>
          <a:p>
            <a:pPr>
              <a:buNone/>
            </a:pPr>
            <a:r>
              <a:rPr lang="en-US" dirty="0"/>
              <a:t>At the same time, remote maintenance and support of ACS is becoming more common, even including the remote operation of facilities.  However, the safety and reliability requirements of an ACS meant that a Zero-trust model is not practical.  </a:t>
            </a:r>
          </a:p>
          <a:p>
            <a:pPr>
              <a:buNone/>
            </a:pPr>
            <a:endParaRPr lang="en-US" dirty="0"/>
          </a:p>
          <a:p>
            <a:pPr>
              <a:buNone/>
            </a:pPr>
            <a:r>
              <a:rPr lang="en-US" dirty="0"/>
              <a:t>While both IT and ACS cybersecurity models are necessary in an industrial enterprise, they have different objectives and priorities.  With IT systems, Confidentiality, Integrity, and Availability objectives are prioritized as CIA. However, with ACS, safety of the facility is by far the most important objective, and objectives are prioritized as Safety, Availability, Integrity, and Confidentiality, or S A I C.</a:t>
            </a:r>
          </a:p>
          <a:p>
            <a:pPr>
              <a:buNone/>
            </a:pPr>
            <a:endParaRPr lang="en-US" dirty="0"/>
          </a:p>
          <a:p>
            <a:pPr marL="275692" indent="-275692">
              <a:spcBef>
                <a:spcPts val="0"/>
              </a:spcBef>
              <a:spcAft>
                <a:spcPts val="579"/>
              </a:spcAft>
              <a:buFont typeface="Symbol" panose="05050102010706020507" pitchFamily="18" charset="2"/>
              <a:buChar char=""/>
            </a:pPr>
            <a:endParaRPr lang="en-US" sz="1100" dirty="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6364168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A411A8-28A1-BDEB-BCA3-E8A1BCA6CFE0}"/>
            </a:ext>
          </a:extLst>
        </p:cNvPr>
        <p:cNvGrpSpPr/>
        <p:nvPr/>
      </p:nvGrpSpPr>
      <p:grpSpPr>
        <a:xfrm>
          <a:off x="0" y="0"/>
          <a:ext cx="0" cy="0"/>
          <a:chOff x="0" y="0"/>
          <a:chExt cx="0" cy="0"/>
        </a:xfrm>
      </p:grpSpPr>
      <p:sp>
        <p:nvSpPr>
          <p:cNvPr id="40962" name="Rectangle 2">
            <a:extLst>
              <a:ext uri="{FF2B5EF4-FFF2-40B4-BE49-F238E27FC236}">
                <a16:creationId xmlns:a16="http://schemas.microsoft.com/office/drawing/2014/main" id="{B59D908C-EA6C-7EEE-30BE-6AE517119F8C}"/>
              </a:ext>
            </a:extLst>
          </p:cNvPr>
          <p:cNvSpPr>
            <a:spLocks noGrp="1" noRot="1" noChangeAspect="1" noChangeArrowheads="1" noTextEdit="1"/>
          </p:cNvSpPr>
          <p:nvPr>
            <p:ph type="sldImg"/>
          </p:nvPr>
        </p:nvSpPr>
        <p:spPr>
          <a:xfrm>
            <a:off x="922338" y="660400"/>
            <a:ext cx="5470525" cy="3076575"/>
          </a:xfrm>
          <a:ln/>
        </p:spPr>
      </p:sp>
      <p:sp>
        <p:nvSpPr>
          <p:cNvPr id="40963" name="Rectangle 3">
            <a:extLst>
              <a:ext uri="{FF2B5EF4-FFF2-40B4-BE49-F238E27FC236}">
                <a16:creationId xmlns:a16="http://schemas.microsoft.com/office/drawing/2014/main" id="{5232F0D6-5F99-D0C6-36F3-D5B22B2A25DC}"/>
              </a:ext>
            </a:extLst>
          </p:cNvPr>
          <p:cNvSpPr>
            <a:spLocks noGrp="1" noChangeArrowheads="1"/>
          </p:cNvSpPr>
          <p:nvPr>
            <p:ph type="body" idx="1"/>
          </p:nvPr>
        </p:nvSpPr>
        <p:spPr>
          <a:xfrm>
            <a:off x="922339" y="3746800"/>
            <a:ext cx="5470524" cy="4234851"/>
          </a:xfrm>
          <a:prstGeom prst="rect">
            <a:avLst/>
          </a:prstGeom>
          <a:noFill/>
          <a:ln w="9525"/>
        </p:spPr>
        <p:txBody>
          <a:bodyPr/>
          <a:lstStyle/>
          <a:p>
            <a:pPr marL="88221" indent="-441107">
              <a:spcBef>
                <a:spcPts val="0"/>
              </a:spcBef>
              <a:spcAft>
                <a:spcPts val="579"/>
              </a:spcAft>
              <a:buNone/>
            </a:pPr>
            <a:endParaRPr lang="en-US" sz="1100" b="1" dirty="0"/>
          </a:p>
          <a:p>
            <a:pPr>
              <a:buNone/>
            </a:pPr>
            <a:r>
              <a:rPr lang="en-US" sz="1200" b="0" dirty="0"/>
              <a:t>The </a:t>
            </a:r>
            <a:r>
              <a:rPr lang="en-US" dirty="0"/>
              <a:t>Zero-trust Model</a:t>
            </a:r>
            <a:r>
              <a:rPr lang="he-IL" dirty="0"/>
              <a:t> </a:t>
            </a:r>
            <a:r>
              <a:rPr lang="en-US" dirty="0"/>
              <a:t>is designed to prevent unauthorized access to IT systems.</a:t>
            </a:r>
            <a:r>
              <a:rPr lang="he-IL" dirty="0"/>
              <a:t> </a:t>
            </a:r>
            <a:r>
              <a:rPr lang="en-US" dirty="0"/>
              <a:t> </a:t>
            </a:r>
          </a:p>
          <a:p>
            <a:pPr>
              <a:buNone/>
            </a:pPr>
            <a:r>
              <a:rPr lang="en-US" dirty="0"/>
              <a:t>It adheres to the guideline “Never Trust-Always Verify.”  Using this Zero-trust model, every connection is authenticated before it is allowed. </a:t>
            </a:r>
          </a:p>
          <a:p>
            <a:pPr>
              <a:buNone/>
            </a:pPr>
            <a:r>
              <a:rPr lang="en-US" dirty="0"/>
              <a:t>For example, employees and service providers are increasingly required to remotely connect to IT systems on the enterprise network. This created increased risks that the Zero-trust model is proposed to address. </a:t>
            </a:r>
          </a:p>
          <a:p>
            <a:pPr>
              <a:buNone/>
            </a:pPr>
            <a:endParaRPr lang="en-US" dirty="0"/>
          </a:p>
          <a:p>
            <a:pPr>
              <a:buNone/>
            </a:pPr>
            <a:r>
              <a:rPr lang="en-US" dirty="0"/>
              <a:t>At the same time, remote maintenance and support of ACS is becoming more common, even including the remote operation of facilities.  However, the safety and reliability requirements of an ACS meant that a Zero-trust model is not practical.  </a:t>
            </a:r>
          </a:p>
          <a:p>
            <a:pPr>
              <a:buNone/>
            </a:pPr>
            <a:endParaRPr lang="en-US" dirty="0"/>
          </a:p>
          <a:p>
            <a:pPr>
              <a:buNone/>
            </a:pPr>
            <a:r>
              <a:rPr lang="en-US" dirty="0"/>
              <a:t>While both IT and ACS cybersecurity models are necessary in an industrial enterprise, they have different objectives and priorities.  With IT systems, Confidentiality, Integrity, and Availability objectives are prioritized as CIA. However, with ACS, safety of the facility is by far the most important objective, and objectives are prioritized as Safety, Availability, Integrity, and Confidentiality, or S A I C.</a:t>
            </a:r>
          </a:p>
          <a:p>
            <a:pPr>
              <a:buNone/>
            </a:pPr>
            <a:endParaRPr lang="en-US" dirty="0"/>
          </a:p>
          <a:p>
            <a:pPr marL="275692" indent="-275692">
              <a:spcBef>
                <a:spcPts val="0"/>
              </a:spcBef>
              <a:spcAft>
                <a:spcPts val="579"/>
              </a:spcAft>
              <a:buFont typeface="Symbol" panose="05050102010706020507" pitchFamily="18" charset="2"/>
              <a:buChar char=""/>
            </a:pPr>
            <a:endParaRPr lang="en-US" sz="1100" dirty="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498935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AEFB3F-5631-D219-3230-720CA2777738}"/>
            </a:ext>
          </a:extLst>
        </p:cNvPr>
        <p:cNvGrpSpPr/>
        <p:nvPr/>
      </p:nvGrpSpPr>
      <p:grpSpPr>
        <a:xfrm>
          <a:off x="0" y="0"/>
          <a:ext cx="0" cy="0"/>
          <a:chOff x="0" y="0"/>
          <a:chExt cx="0" cy="0"/>
        </a:xfrm>
      </p:grpSpPr>
      <p:sp>
        <p:nvSpPr>
          <p:cNvPr id="40962" name="Rectangle 2">
            <a:extLst>
              <a:ext uri="{FF2B5EF4-FFF2-40B4-BE49-F238E27FC236}">
                <a16:creationId xmlns:a16="http://schemas.microsoft.com/office/drawing/2014/main" id="{5C785631-AC7D-5028-85B8-B369879FDB65}"/>
              </a:ext>
            </a:extLst>
          </p:cNvPr>
          <p:cNvSpPr>
            <a:spLocks noGrp="1" noRot="1" noChangeAspect="1" noChangeArrowheads="1" noTextEdit="1"/>
          </p:cNvSpPr>
          <p:nvPr>
            <p:ph type="sldImg"/>
          </p:nvPr>
        </p:nvSpPr>
        <p:spPr>
          <a:xfrm>
            <a:off x="922338" y="660400"/>
            <a:ext cx="5470525" cy="3076575"/>
          </a:xfrm>
          <a:ln/>
        </p:spPr>
      </p:sp>
      <p:sp>
        <p:nvSpPr>
          <p:cNvPr id="40963" name="Rectangle 3">
            <a:extLst>
              <a:ext uri="{FF2B5EF4-FFF2-40B4-BE49-F238E27FC236}">
                <a16:creationId xmlns:a16="http://schemas.microsoft.com/office/drawing/2014/main" id="{94A404AC-54E3-86B1-D006-2886B15736DB}"/>
              </a:ext>
            </a:extLst>
          </p:cNvPr>
          <p:cNvSpPr>
            <a:spLocks noGrp="1" noChangeArrowheads="1"/>
          </p:cNvSpPr>
          <p:nvPr>
            <p:ph type="body" idx="1"/>
          </p:nvPr>
        </p:nvSpPr>
        <p:spPr>
          <a:xfrm>
            <a:off x="922339" y="3746800"/>
            <a:ext cx="5470524" cy="4234851"/>
          </a:xfrm>
          <a:prstGeom prst="rect">
            <a:avLst/>
          </a:prstGeom>
          <a:noFill/>
          <a:ln w="9525"/>
        </p:spPr>
        <p:txBody>
          <a:bodyPr/>
          <a:lstStyle/>
          <a:p>
            <a:pPr marL="88221" indent="-441107">
              <a:spcBef>
                <a:spcPts val="0"/>
              </a:spcBef>
              <a:spcAft>
                <a:spcPts val="579"/>
              </a:spcAft>
              <a:buNone/>
            </a:pPr>
            <a:endParaRPr lang="en-US" sz="1100" b="1" dirty="0"/>
          </a:p>
          <a:p>
            <a:pPr>
              <a:buNone/>
            </a:pPr>
            <a:r>
              <a:rPr lang="en-US" sz="1200" b="0" dirty="0"/>
              <a:t>The </a:t>
            </a:r>
            <a:r>
              <a:rPr lang="en-US" dirty="0"/>
              <a:t>Zero-trust Model</a:t>
            </a:r>
            <a:r>
              <a:rPr lang="he-IL" dirty="0"/>
              <a:t> </a:t>
            </a:r>
            <a:r>
              <a:rPr lang="en-US" dirty="0"/>
              <a:t>is designed to prevent unauthorized access to IT systems.</a:t>
            </a:r>
            <a:r>
              <a:rPr lang="he-IL" dirty="0"/>
              <a:t> </a:t>
            </a:r>
            <a:r>
              <a:rPr lang="en-US" dirty="0"/>
              <a:t> </a:t>
            </a:r>
          </a:p>
          <a:p>
            <a:pPr>
              <a:buNone/>
            </a:pPr>
            <a:r>
              <a:rPr lang="en-US" dirty="0"/>
              <a:t>It adheres to the guideline “Never Trust-Always Verify.”  Using this Zero-trust model, every connection is authenticated before it is allowed. </a:t>
            </a:r>
          </a:p>
          <a:p>
            <a:pPr>
              <a:buNone/>
            </a:pPr>
            <a:r>
              <a:rPr lang="en-US" dirty="0"/>
              <a:t>For example, employees and service providers are increasingly required to remotely connect to IT systems on the enterprise network. This created increased risks that the Zero-trust model is proposed to address. </a:t>
            </a:r>
          </a:p>
          <a:p>
            <a:pPr>
              <a:buNone/>
            </a:pPr>
            <a:endParaRPr lang="en-US" dirty="0"/>
          </a:p>
          <a:p>
            <a:pPr>
              <a:buNone/>
            </a:pPr>
            <a:r>
              <a:rPr lang="en-US" dirty="0"/>
              <a:t>At the same time, remote maintenance and support of ACS is becoming more common, even including the remote operation of facilities.  However, the safety and reliability requirements of an ACS meant that a Zero-trust model is not practical.  </a:t>
            </a:r>
          </a:p>
          <a:p>
            <a:pPr>
              <a:buNone/>
            </a:pPr>
            <a:endParaRPr lang="en-US" dirty="0"/>
          </a:p>
          <a:p>
            <a:pPr>
              <a:buNone/>
            </a:pPr>
            <a:r>
              <a:rPr lang="en-US" dirty="0"/>
              <a:t>While both IT and ACS cybersecurity models are necessary in an industrial enterprise, they have different objectives and priorities.  With IT systems, Confidentiality, Integrity, and Availability objectives are prioritized as CIA. However, with ACS, safety of the facility is by far the most important objective, and objectives are prioritized as Safety, Availability, Integrity, and Confidentiality, or S A I C.</a:t>
            </a:r>
          </a:p>
          <a:p>
            <a:pPr>
              <a:buNone/>
            </a:pPr>
            <a:endParaRPr lang="en-US" dirty="0"/>
          </a:p>
          <a:p>
            <a:pPr marL="275692" indent="-275692">
              <a:spcBef>
                <a:spcPts val="0"/>
              </a:spcBef>
              <a:spcAft>
                <a:spcPts val="579"/>
              </a:spcAft>
              <a:buFont typeface="Symbol" panose="05050102010706020507" pitchFamily="18" charset="2"/>
              <a:buChar char=""/>
            </a:pPr>
            <a:endParaRPr lang="en-US" sz="1100" dirty="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4512439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9" name="Rectangle 3"/>
          <p:cNvSpPr>
            <a:spLocks noGrp="1" noChangeArrowheads="1"/>
          </p:cNvSpPr>
          <p:nvPr>
            <p:ph type="ctrTitle"/>
          </p:nvPr>
        </p:nvSpPr>
        <p:spPr bwMode="auto">
          <a:xfrm>
            <a:off x="3879273" y="3115236"/>
            <a:ext cx="7048501" cy="1371320"/>
          </a:xfrm>
        </p:spPr>
        <p:txBody>
          <a:bodyPr/>
          <a:lstStyle>
            <a:lvl1pPr>
              <a:defRPr sz="3177">
                <a:solidFill>
                  <a:schemeClr val="tx1"/>
                </a:solidFill>
              </a:defRPr>
            </a:lvl1pPr>
          </a:lstStyle>
          <a:p>
            <a:pPr lvl="0"/>
            <a:r>
              <a:rPr lang="en-US" altLang="en-US" noProof="0" dirty="0"/>
              <a:t>Click to edit Master title style</a:t>
            </a:r>
          </a:p>
        </p:txBody>
      </p:sp>
      <p:sp>
        <p:nvSpPr>
          <p:cNvPr id="60420" name="Rectangle 4"/>
          <p:cNvSpPr>
            <a:spLocks noGrp="1" noChangeArrowheads="1"/>
          </p:cNvSpPr>
          <p:nvPr>
            <p:ph type="subTitle" idx="1"/>
          </p:nvPr>
        </p:nvSpPr>
        <p:spPr bwMode="auto">
          <a:xfrm>
            <a:off x="3879273" y="4496361"/>
            <a:ext cx="7048501" cy="1294279"/>
          </a:xfrm>
        </p:spPr>
        <p:txBody>
          <a:bodyPr/>
          <a:lstStyle>
            <a:lvl1pPr marL="0" indent="0">
              <a:buFontTx/>
              <a:buNone/>
              <a:defRPr/>
            </a:lvl1pPr>
          </a:lstStyle>
          <a:p>
            <a:pPr lvl="0"/>
            <a:r>
              <a:rPr lang="en-US" altLang="en-US" noProof="0" dirty="0"/>
              <a:t>Click to edit Master subtitle style</a:t>
            </a:r>
          </a:p>
        </p:txBody>
      </p:sp>
      <p:sp>
        <p:nvSpPr>
          <p:cNvPr id="5" name="Date Placeholder 5">
            <a:extLst>
              <a:ext uri="{FF2B5EF4-FFF2-40B4-BE49-F238E27FC236}">
                <a16:creationId xmlns:a16="http://schemas.microsoft.com/office/drawing/2014/main" id="{F415BB7A-1662-4831-80E2-75EDF4639B6F}"/>
              </a:ext>
            </a:extLst>
          </p:cNvPr>
          <p:cNvSpPr>
            <a:spLocks noGrp="1" noChangeArrowheads="1"/>
          </p:cNvSpPr>
          <p:nvPr>
            <p:ph type="dt" sz="half" idx="10"/>
          </p:nvPr>
        </p:nvSpPr>
        <p:spPr bwMode="auto">
          <a:xfrm>
            <a:off x="3879273" y="6256274"/>
            <a:ext cx="2540000" cy="458041"/>
          </a:xfrm>
          <a:prstGeom prst="rect">
            <a:avLst/>
          </a:prstGeom>
        </p:spPr>
        <p:txBody>
          <a:bodyPr vert="horz" wrap="square" lIns="101870" tIns="50935" rIns="101870" bIns="50935" numCol="1" anchor="t" anchorCtr="0" compatLnSpc="1">
            <a:prstTxWarp prst="textNoShape">
              <a:avLst/>
            </a:prstTxWarp>
          </a:bodyPr>
          <a:lstStyle>
            <a:lvl1pPr defTabSz="899320">
              <a:defRPr lang="en-US" altLang="en-US" sz="1059" kern="1200" dirty="0">
                <a:solidFill>
                  <a:schemeClr val="tx1"/>
                </a:solidFill>
                <a:latin typeface="+mn-lt"/>
                <a:ea typeface="+mn-ea"/>
                <a:cs typeface="+mn-cs"/>
              </a:defRPr>
            </a:lvl1pPr>
          </a:lstStyle>
          <a:p>
            <a:pPr>
              <a:defRPr/>
            </a:pPr>
            <a:endParaRPr lang="en-US" dirty="0"/>
          </a:p>
        </p:txBody>
      </p:sp>
      <p:sp>
        <p:nvSpPr>
          <p:cNvPr id="6" name="Slide Number Placeholder 6">
            <a:extLst>
              <a:ext uri="{FF2B5EF4-FFF2-40B4-BE49-F238E27FC236}">
                <a16:creationId xmlns:a16="http://schemas.microsoft.com/office/drawing/2014/main" id="{609B4D88-08EA-41F5-A2BD-84F92E54B182}"/>
              </a:ext>
            </a:extLst>
          </p:cNvPr>
          <p:cNvSpPr>
            <a:spLocks noGrp="1" noChangeArrowheads="1"/>
          </p:cNvSpPr>
          <p:nvPr>
            <p:ph type="sldNum" sz="quarter" idx="11"/>
          </p:nvPr>
        </p:nvSpPr>
        <p:spPr bwMode="black">
          <a:xfrm>
            <a:off x="8927577" y="6266890"/>
            <a:ext cx="2540000" cy="458041"/>
          </a:xfrm>
          <a:prstGeom prst="rect">
            <a:avLst/>
          </a:prstGeom>
        </p:spPr>
        <p:txBody>
          <a:bodyPr vert="horz" wrap="square" lIns="101870" tIns="50935" rIns="101870" bIns="50935" numCol="1" anchor="t" anchorCtr="0" compatLnSpc="1">
            <a:prstTxWarp prst="textNoShape">
              <a:avLst/>
            </a:prstTxWarp>
          </a:bodyPr>
          <a:lstStyle>
            <a:lvl1pPr algn="r" defTabSz="899320">
              <a:defRPr sz="971">
                <a:latin typeface="Arial" panose="020B0604020202020204" pitchFamily="34" charset="0"/>
              </a:defRPr>
            </a:lvl1pPr>
          </a:lstStyle>
          <a:p>
            <a:pPr>
              <a:defRPr/>
            </a:pPr>
            <a:fld id="{3F9BFECF-A7EE-41A2-85EB-1E98BD6C3CFB}" type="slidenum">
              <a:rPr lang="en-US" altLang="en-US"/>
              <a:pPr>
                <a:defRPr/>
              </a:pPr>
              <a:t>‹#›</a:t>
            </a:fld>
            <a:endParaRPr lang="en-US" altLang="en-US" dirty="0"/>
          </a:p>
        </p:txBody>
      </p:sp>
      <p:pic>
        <p:nvPicPr>
          <p:cNvPr id="3" name="Picture 2" descr="A diagram of a diagram&#10;&#10;Description automatically generated with medium confidence">
            <a:extLst>
              <a:ext uri="{FF2B5EF4-FFF2-40B4-BE49-F238E27FC236}">
                <a16:creationId xmlns:a16="http://schemas.microsoft.com/office/drawing/2014/main" id="{461098F5-F551-793F-7B9D-0D40E9E4A7F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27030" y="261016"/>
            <a:ext cx="953000" cy="893414"/>
          </a:xfrm>
          <a:prstGeom prst="rect">
            <a:avLst/>
          </a:prstGeom>
        </p:spPr>
      </p:pic>
    </p:spTree>
    <p:custDataLst>
      <p:tags r:id="rId1"/>
    </p:custDataLst>
    <p:extLst>
      <p:ext uri="{BB962C8B-B14F-4D97-AF65-F5344CB8AC3E}">
        <p14:creationId xmlns:p14="http://schemas.microsoft.com/office/powerpoint/2010/main" val="3623914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938713" cy="537882"/>
          </a:xfrm>
        </p:spPr>
        <p:txBody>
          <a:bodyPr/>
          <a:lstStyle/>
          <a:p>
            <a:r>
              <a:rPr lang="en-US" dirty="0"/>
              <a:t>Click to edit Master title style</a:t>
            </a:r>
          </a:p>
        </p:txBody>
      </p:sp>
      <p:sp>
        <p:nvSpPr>
          <p:cNvPr id="3" name="Content Placeholder 2"/>
          <p:cNvSpPr>
            <a:spLocks noGrp="1"/>
          </p:cNvSpPr>
          <p:nvPr>
            <p:ph idx="1"/>
          </p:nvPr>
        </p:nvSpPr>
        <p:spPr>
          <a:xfrm>
            <a:off x="683107" y="1344706"/>
            <a:ext cx="10776247" cy="464904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2682468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7942" y="251460"/>
            <a:ext cx="10228057" cy="908350"/>
          </a:xfrm>
        </p:spPr>
        <p:txBody>
          <a:bodyPr/>
          <a:lstStyle/>
          <a:p>
            <a:r>
              <a:rPr lang="en-US" dirty="0"/>
              <a:t>Click to edit Master title style</a:t>
            </a:r>
          </a:p>
        </p:txBody>
      </p:sp>
      <p:sp>
        <p:nvSpPr>
          <p:cNvPr id="3" name="Text Placeholder 2"/>
          <p:cNvSpPr>
            <a:spLocks noGrp="1"/>
          </p:cNvSpPr>
          <p:nvPr>
            <p:ph type="body" idx="1"/>
          </p:nvPr>
        </p:nvSpPr>
        <p:spPr>
          <a:xfrm>
            <a:off x="947942" y="1503111"/>
            <a:ext cx="5049922"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4" name="Content Placeholder 3"/>
          <p:cNvSpPr>
            <a:spLocks noGrp="1"/>
          </p:cNvSpPr>
          <p:nvPr>
            <p:ph sz="half" idx="2" hasCustomPrompt="1"/>
          </p:nvPr>
        </p:nvSpPr>
        <p:spPr>
          <a:xfrm>
            <a:off x="947942" y="2326744"/>
            <a:ext cx="5049922"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970" y="1503111"/>
            <a:ext cx="5181985"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a:t>Click to edit Master text styles</a:t>
            </a:r>
          </a:p>
        </p:txBody>
      </p:sp>
      <p:sp>
        <p:nvSpPr>
          <p:cNvPr id="6" name="Content Placeholder 5"/>
          <p:cNvSpPr>
            <a:spLocks noGrp="1"/>
          </p:cNvSpPr>
          <p:nvPr>
            <p:ph sz="quarter" idx="4" hasCustomPrompt="1"/>
          </p:nvPr>
        </p:nvSpPr>
        <p:spPr>
          <a:xfrm>
            <a:off x="6172970" y="2326744"/>
            <a:ext cx="5181985"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1090809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3895852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6278" y="268941"/>
            <a:ext cx="7898202" cy="605118"/>
          </a:xfrm>
        </p:spPr>
        <p:txBody>
          <a:bodyPr anchor="b"/>
          <a:lstStyle>
            <a:lvl1pPr>
              <a:defRPr sz="2824"/>
            </a:lvl1pPr>
          </a:lstStyle>
          <a:p>
            <a:r>
              <a:rPr lang="en-US" dirty="0"/>
              <a:t>Click to edit Master title style</a:t>
            </a:r>
          </a:p>
        </p:txBody>
      </p:sp>
      <p:sp>
        <p:nvSpPr>
          <p:cNvPr id="3" name="Content Placeholder 2"/>
          <p:cNvSpPr>
            <a:spLocks noGrp="1"/>
          </p:cNvSpPr>
          <p:nvPr>
            <p:ph idx="1"/>
          </p:nvPr>
        </p:nvSpPr>
        <p:spPr>
          <a:xfrm>
            <a:off x="5183910" y="1479176"/>
            <a:ext cx="6171046" cy="4571999"/>
          </a:xfrm>
        </p:spPr>
        <p:txBody>
          <a:bodyPr/>
          <a:lstStyle>
            <a:lvl1pPr>
              <a:defRPr sz="2824"/>
            </a:lvl1pPr>
            <a:lvl2pPr>
              <a:defRPr sz="2471"/>
            </a:lvl2pPr>
            <a:lvl3pPr>
              <a:defRPr sz="2118"/>
            </a:lvl3pPr>
            <a:lvl4pPr>
              <a:defRPr sz="1765"/>
            </a:lvl4pPr>
            <a:lvl5pPr>
              <a:defRPr sz="1765"/>
            </a:lvl5pPr>
            <a:lvl6pPr>
              <a:defRPr sz="1765"/>
            </a:lvl6pPr>
            <a:lvl7pPr>
              <a:defRPr sz="1765"/>
            </a:lvl7pPr>
            <a:lvl8pPr>
              <a:defRPr sz="1765"/>
            </a:lvl8pPr>
            <a:lvl9pPr>
              <a:defRPr sz="176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013980" y="1479176"/>
            <a:ext cx="3933152" cy="4572000"/>
          </a:xfrm>
        </p:spPr>
        <p:txBody>
          <a:bodyPr/>
          <a:lstStyle>
            <a:lvl1pPr marL="0" indent="0">
              <a:buNone/>
              <a:defRPr sz="1412"/>
            </a:lvl1pPr>
            <a:lvl2pPr marL="403433" indent="0">
              <a:buNone/>
              <a:defRPr sz="1235"/>
            </a:lvl2pPr>
            <a:lvl3pPr marL="806867" indent="0">
              <a:buNone/>
              <a:defRPr sz="1059"/>
            </a:lvl3pPr>
            <a:lvl4pPr marL="1210300" indent="0">
              <a:buNone/>
              <a:defRPr sz="882"/>
            </a:lvl4pPr>
            <a:lvl5pPr marL="1613733" indent="0">
              <a:buNone/>
              <a:defRPr sz="882"/>
            </a:lvl5pPr>
            <a:lvl6pPr marL="2017166" indent="0">
              <a:buNone/>
              <a:defRPr sz="882"/>
            </a:lvl6pPr>
            <a:lvl7pPr marL="2420600" indent="0">
              <a:buNone/>
              <a:defRPr sz="882"/>
            </a:lvl7pPr>
            <a:lvl8pPr marL="2824033" indent="0">
              <a:buNone/>
              <a:defRPr sz="882"/>
            </a:lvl8pPr>
            <a:lvl9pPr marL="3227466" indent="0">
              <a:buNone/>
              <a:defRPr sz="882"/>
            </a:lvl9pPr>
          </a:lstStyle>
          <a:p>
            <a:pPr lvl="0"/>
            <a:r>
              <a:rPr lang="en-US" dirty="0"/>
              <a:t>Click to edit Master text styles</a:t>
            </a:r>
          </a:p>
        </p:txBody>
      </p:sp>
    </p:spTree>
    <p:custDataLst>
      <p:tags r:id="rId1"/>
    </p:custDataLst>
    <p:extLst>
      <p:ext uri="{BB962C8B-B14F-4D97-AF65-F5344CB8AC3E}">
        <p14:creationId xmlns:p14="http://schemas.microsoft.com/office/powerpoint/2010/main" val="1057579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customXml" Target="../ink/ink1.xml"/><Relationship Id="rId3" Type="http://schemas.openxmlformats.org/officeDocument/2006/relationships/slideLayout" Target="../slideLayouts/slideLayout3.xml"/><Relationship Id="rId7" Type="http://schemas.openxmlformats.org/officeDocument/2006/relationships/tags" Target="../tags/tag1.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hyperlink" Target="https://creativecommons.org/share-your-work/cclicenses/" TargetMode="External"/><Relationship Id="rId5" Type="http://schemas.openxmlformats.org/officeDocument/2006/relationships/slideLayout" Target="../slideLayouts/slideLayout5.xml"/><Relationship Id="rId10" Type="http://schemas.openxmlformats.org/officeDocument/2006/relationships/image" Target="../media/image1.gif"/><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6F6C7780-C851-4520-B02E-3053AE2CF5CD}"/>
              </a:ext>
            </a:extLst>
          </p:cNvPr>
          <p:cNvSpPr>
            <a:spLocks noGrp="1" noChangeArrowheads="1"/>
          </p:cNvSpPr>
          <p:nvPr>
            <p:ph type="title"/>
          </p:nvPr>
        </p:nvSpPr>
        <p:spPr bwMode="black">
          <a:xfrm>
            <a:off x="993072" y="293711"/>
            <a:ext cx="9536383" cy="537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title style</a:t>
            </a:r>
          </a:p>
        </p:txBody>
      </p:sp>
      <p:sp>
        <p:nvSpPr>
          <p:cNvPr id="1028" name="Rectangle 4">
            <a:extLst>
              <a:ext uri="{FF2B5EF4-FFF2-40B4-BE49-F238E27FC236}">
                <a16:creationId xmlns:a16="http://schemas.microsoft.com/office/drawing/2014/main" id="{BFE21187-D957-4EBC-A84A-B0E3991B5A2F}"/>
              </a:ext>
            </a:extLst>
          </p:cNvPr>
          <p:cNvSpPr>
            <a:spLocks noGrp="1" noChangeArrowheads="1"/>
          </p:cNvSpPr>
          <p:nvPr>
            <p:ph type="body" idx="1"/>
          </p:nvPr>
        </p:nvSpPr>
        <p:spPr bwMode="black">
          <a:xfrm>
            <a:off x="993071" y="1371320"/>
            <a:ext cx="10484779" cy="4649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Text Box 6">
            <a:extLst>
              <a:ext uri="{FF2B5EF4-FFF2-40B4-BE49-F238E27FC236}">
                <a16:creationId xmlns:a16="http://schemas.microsoft.com/office/drawing/2014/main" id="{F0633E3E-D016-4AD1-BB78-764691151E7F}"/>
              </a:ext>
            </a:extLst>
          </p:cNvPr>
          <p:cNvSpPr txBox="1">
            <a:spLocks noChangeArrowheads="1"/>
          </p:cNvSpPr>
          <p:nvPr userDrawn="1"/>
        </p:nvSpPr>
        <p:spPr bwMode="auto">
          <a:xfrm>
            <a:off x="11144593" y="6367321"/>
            <a:ext cx="711970" cy="309637"/>
          </a:xfrm>
          <a:prstGeom prst="rect">
            <a:avLst/>
          </a:prstGeom>
          <a:noFill/>
          <a:ln>
            <a:noFill/>
          </a:ln>
          <a:effec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defRPr/>
            </a:pPr>
            <a:fld id="{64458543-3D9D-4BFB-95C3-772B1AA483AD}" type="slidenum">
              <a:rPr lang="en-US" altLang="en-US" sz="1412" smtClean="0">
                <a:latin typeface="+mn-lt"/>
              </a:rPr>
              <a:pPr>
                <a:spcBef>
                  <a:spcPct val="50000"/>
                </a:spcBef>
                <a:defRPr/>
              </a:pPr>
              <a:t>‹#›</a:t>
            </a:fld>
            <a:endParaRPr lang="en-US" altLang="en-US" sz="1412" dirty="0">
              <a:latin typeface="+mn-lt"/>
            </a:endParaRPr>
          </a:p>
        </p:txBody>
      </p:sp>
      <mc:AlternateContent xmlns:mc="http://schemas.openxmlformats.org/markup-compatibility/2006" xmlns:p14="http://schemas.microsoft.com/office/powerpoint/2010/main">
        <mc:Choice Requires="p14">
          <p:contentPart p14:bwMode="auto" r:id="rId8">
            <p14:nvContentPartPr>
              <p14:cNvPr id="3" name="Ink 2">
                <a:extLst>
                  <a:ext uri="{FF2B5EF4-FFF2-40B4-BE49-F238E27FC236}">
                    <a16:creationId xmlns:a16="http://schemas.microsoft.com/office/drawing/2014/main" id="{5D474127-0F43-42B8-9839-50D8980947E6}"/>
                  </a:ext>
                </a:extLst>
              </p14:cNvPr>
              <p14:cNvContentPartPr/>
              <p14:nvPr userDrawn="1"/>
            </p14:nvContentPartPr>
            <p14:xfrm>
              <a:off x="12740325" y="5479562"/>
              <a:ext cx="436" cy="12071"/>
            </p14:xfrm>
          </p:contentPart>
        </mc:Choice>
        <mc:Fallback xmlns="">
          <p:pic>
            <p:nvPicPr>
              <p:cNvPr id="3" name="Ink 2">
                <a:extLst>
                  <a:ext uri="{FF2B5EF4-FFF2-40B4-BE49-F238E27FC236}">
                    <a16:creationId xmlns:a16="http://schemas.microsoft.com/office/drawing/2014/main" id="{5D474127-0F43-42B8-9839-50D8980947E6}"/>
                  </a:ext>
                </a:extLst>
              </p:cNvPr>
              <p:cNvPicPr/>
              <p:nvPr/>
            </p:nvPicPr>
            <p:blipFill>
              <a:blip r:embed="rId9"/>
              <a:stretch>
                <a:fillRect/>
              </a:stretch>
            </p:blipFill>
            <p:spPr>
              <a:xfrm>
                <a:off x="12729425" y="5470686"/>
                <a:ext cx="21800" cy="29467"/>
              </a:xfrm>
              <a:prstGeom prst="rect">
                <a:avLst/>
              </a:prstGeom>
            </p:spPr>
          </p:pic>
        </mc:Fallback>
      </mc:AlternateContent>
      <p:pic>
        <p:nvPicPr>
          <p:cNvPr id="4" name="Picture 3" descr="A diagram of a diagram&#10;&#10;Description automatically generated with medium confidence">
            <a:extLst>
              <a:ext uri="{FF2B5EF4-FFF2-40B4-BE49-F238E27FC236}">
                <a16:creationId xmlns:a16="http://schemas.microsoft.com/office/drawing/2014/main" id="{BA3C8928-4A64-E0FA-EB17-4FCB55402E93}"/>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10529455" y="261015"/>
            <a:ext cx="950575" cy="961991"/>
          </a:xfrm>
          <a:prstGeom prst="rect">
            <a:avLst/>
          </a:prstGeom>
        </p:spPr>
      </p:pic>
      <p:cxnSp>
        <p:nvCxnSpPr>
          <p:cNvPr id="5" name="Straight Connector 4">
            <a:extLst>
              <a:ext uri="{FF2B5EF4-FFF2-40B4-BE49-F238E27FC236}">
                <a16:creationId xmlns:a16="http://schemas.microsoft.com/office/drawing/2014/main" id="{762467E6-E784-6337-5855-14FFEAA4CADD}"/>
              </a:ext>
            </a:extLst>
          </p:cNvPr>
          <p:cNvCxnSpPr/>
          <p:nvPr userDrawn="1"/>
        </p:nvCxnSpPr>
        <p:spPr bwMode="auto">
          <a:xfrm flipH="1">
            <a:off x="993072" y="1169518"/>
            <a:ext cx="9226417" cy="0"/>
          </a:xfrm>
          <a:prstGeom prst="line">
            <a:avLst/>
          </a:prstGeom>
          <a:solidFill>
            <a:schemeClr val="accent1"/>
          </a:solidFill>
          <a:ln w="38100" cap="flat" cmpd="sng" algn="ctr">
            <a:solidFill>
              <a:srgbClr val="C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6" name="Picture 5" descr="CC BY SA image">
            <a:hlinkClick r:id="rId11"/>
            <a:extLst>
              <a:ext uri="{FF2B5EF4-FFF2-40B4-BE49-F238E27FC236}">
                <a16:creationId xmlns:a16="http://schemas.microsoft.com/office/drawing/2014/main" id="{9AA145BA-F87D-D462-EEB8-8BE224154350}"/>
              </a:ext>
            </a:extLst>
          </p:cNvPr>
          <p:cNvPicPr>
            <a:picLocks noChangeAspect="1"/>
          </p:cNvPicPr>
          <p:nvPr userDrawn="1"/>
        </p:nvPicPr>
        <p:blipFill>
          <a:blip r:embed="rId12">
            <a:extLst>
              <a:ext uri="{28A0092B-C50C-407E-A947-70E740481C1C}">
                <a14:useLocalDpi xmlns:a14="http://schemas.microsoft.com/office/drawing/2010/main" val="0"/>
              </a:ext>
            </a:extLst>
          </a:blip>
          <a:srcRect/>
          <a:stretch>
            <a:fillRect/>
          </a:stretch>
        </p:blipFill>
        <p:spPr bwMode="auto">
          <a:xfrm>
            <a:off x="1005433" y="6252259"/>
            <a:ext cx="1570518" cy="400136"/>
          </a:xfrm>
          <a:prstGeom prst="rect">
            <a:avLst/>
          </a:prstGeom>
          <a:noFill/>
          <a:ln>
            <a:noFill/>
          </a:ln>
        </p:spPr>
      </p:pic>
    </p:spTree>
    <p:custDataLst>
      <p:tags r:id="rId7"/>
    </p:custDataLst>
    <p:extLst>
      <p:ext uri="{BB962C8B-B14F-4D97-AF65-F5344CB8AC3E}">
        <p14:creationId xmlns:p14="http://schemas.microsoft.com/office/powerpoint/2010/main" val="35917503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l" defTabSz="899320" rtl="0" eaLnBrk="0" fontAlgn="base" hangingPunct="0">
        <a:spcBef>
          <a:spcPct val="0"/>
        </a:spcBef>
        <a:spcAft>
          <a:spcPct val="0"/>
        </a:spcAft>
        <a:defRPr sz="2471" b="1" kern="1200">
          <a:solidFill>
            <a:srgbClr val="072B5F"/>
          </a:solidFill>
          <a:latin typeface="+mj-lt"/>
          <a:ea typeface="+mj-ea"/>
          <a:cs typeface="+mj-cs"/>
        </a:defRPr>
      </a:lvl1pPr>
      <a:lvl2pPr algn="l" defTabSz="899320" rtl="0" eaLnBrk="0" fontAlgn="base" hangingPunct="0">
        <a:spcBef>
          <a:spcPct val="0"/>
        </a:spcBef>
        <a:spcAft>
          <a:spcPct val="0"/>
        </a:spcAft>
        <a:defRPr sz="2471" b="1">
          <a:solidFill>
            <a:srgbClr val="072B5F"/>
          </a:solidFill>
          <a:latin typeface="Arial" panose="020B0604020202020204" pitchFamily="34" charset="0"/>
        </a:defRPr>
      </a:lvl2pPr>
      <a:lvl3pPr algn="l" defTabSz="899320" rtl="0" eaLnBrk="0" fontAlgn="base" hangingPunct="0">
        <a:spcBef>
          <a:spcPct val="0"/>
        </a:spcBef>
        <a:spcAft>
          <a:spcPct val="0"/>
        </a:spcAft>
        <a:defRPr sz="2471" b="1">
          <a:solidFill>
            <a:srgbClr val="072B5F"/>
          </a:solidFill>
          <a:latin typeface="Arial" panose="020B0604020202020204" pitchFamily="34" charset="0"/>
        </a:defRPr>
      </a:lvl3pPr>
      <a:lvl4pPr algn="l" defTabSz="899320" rtl="0" eaLnBrk="0" fontAlgn="base" hangingPunct="0">
        <a:spcBef>
          <a:spcPct val="0"/>
        </a:spcBef>
        <a:spcAft>
          <a:spcPct val="0"/>
        </a:spcAft>
        <a:defRPr sz="2471" b="1">
          <a:solidFill>
            <a:srgbClr val="072B5F"/>
          </a:solidFill>
          <a:latin typeface="Arial" panose="020B0604020202020204" pitchFamily="34" charset="0"/>
        </a:defRPr>
      </a:lvl4pPr>
      <a:lvl5pPr algn="l" defTabSz="899320" rtl="0" eaLnBrk="0" fontAlgn="base" hangingPunct="0">
        <a:spcBef>
          <a:spcPct val="0"/>
        </a:spcBef>
        <a:spcAft>
          <a:spcPct val="0"/>
        </a:spcAft>
        <a:defRPr sz="2471" b="1">
          <a:solidFill>
            <a:srgbClr val="072B5F"/>
          </a:solidFill>
          <a:latin typeface="Arial" panose="020B0604020202020204" pitchFamily="34" charset="0"/>
        </a:defRPr>
      </a:lvl5pPr>
      <a:lvl6pPr marL="403433" algn="l" defTabSz="899320" rtl="0" fontAlgn="base">
        <a:spcBef>
          <a:spcPct val="0"/>
        </a:spcBef>
        <a:spcAft>
          <a:spcPct val="0"/>
        </a:spcAft>
        <a:defRPr sz="2471" b="1">
          <a:solidFill>
            <a:srgbClr val="072B5F"/>
          </a:solidFill>
          <a:latin typeface="Arial" panose="020B0604020202020204" pitchFamily="34" charset="0"/>
        </a:defRPr>
      </a:lvl6pPr>
      <a:lvl7pPr marL="806867" algn="l" defTabSz="899320" rtl="0" fontAlgn="base">
        <a:spcBef>
          <a:spcPct val="0"/>
        </a:spcBef>
        <a:spcAft>
          <a:spcPct val="0"/>
        </a:spcAft>
        <a:defRPr sz="2471" b="1">
          <a:solidFill>
            <a:srgbClr val="072B5F"/>
          </a:solidFill>
          <a:latin typeface="Arial" panose="020B0604020202020204" pitchFamily="34" charset="0"/>
        </a:defRPr>
      </a:lvl7pPr>
      <a:lvl8pPr marL="1210300" algn="l" defTabSz="899320" rtl="0" fontAlgn="base">
        <a:spcBef>
          <a:spcPct val="0"/>
        </a:spcBef>
        <a:spcAft>
          <a:spcPct val="0"/>
        </a:spcAft>
        <a:defRPr sz="2471" b="1">
          <a:solidFill>
            <a:srgbClr val="072B5F"/>
          </a:solidFill>
          <a:latin typeface="Arial" panose="020B0604020202020204" pitchFamily="34" charset="0"/>
        </a:defRPr>
      </a:lvl8pPr>
      <a:lvl9pPr marL="1613733" algn="l" defTabSz="899320" rtl="0" fontAlgn="base">
        <a:spcBef>
          <a:spcPct val="0"/>
        </a:spcBef>
        <a:spcAft>
          <a:spcPct val="0"/>
        </a:spcAft>
        <a:defRPr sz="2471" b="1">
          <a:solidFill>
            <a:srgbClr val="072B5F"/>
          </a:solidFill>
          <a:latin typeface="Arial" panose="020B0604020202020204" pitchFamily="34" charset="0"/>
        </a:defRPr>
      </a:lvl9pPr>
    </p:titleStyle>
    <p:bodyStyle>
      <a:lvl1pPr marL="337596" indent="-337596" algn="l" defTabSz="899320" rtl="0" eaLnBrk="0" fontAlgn="base" hangingPunct="0">
        <a:spcBef>
          <a:spcPct val="20000"/>
        </a:spcBef>
        <a:spcAft>
          <a:spcPct val="0"/>
        </a:spcAft>
        <a:buChar char="•"/>
        <a:defRPr sz="2118" kern="1200">
          <a:solidFill>
            <a:schemeClr val="tx1"/>
          </a:solidFill>
          <a:latin typeface="+mn-lt"/>
          <a:ea typeface="+mn-ea"/>
          <a:cs typeface="+mn-cs"/>
        </a:defRPr>
      </a:lvl1pPr>
      <a:lvl2pPr marL="729822" indent="-280162" algn="l" defTabSz="899320" rtl="0" eaLnBrk="0" fontAlgn="base" hangingPunct="0">
        <a:spcBef>
          <a:spcPct val="20000"/>
        </a:spcBef>
        <a:spcAft>
          <a:spcPct val="0"/>
        </a:spcAft>
        <a:buChar char="–"/>
        <a:defRPr sz="1765" kern="1200">
          <a:solidFill>
            <a:schemeClr val="tx1"/>
          </a:solidFill>
          <a:latin typeface="+mn-lt"/>
          <a:ea typeface="+mn-ea"/>
          <a:cs typeface="+mn-cs"/>
        </a:defRPr>
      </a:lvl2pPr>
      <a:lvl3pPr marL="1123450" indent="-224130" algn="l" defTabSz="899320" rtl="0" eaLnBrk="0" fontAlgn="base" hangingPunct="0">
        <a:spcBef>
          <a:spcPct val="20000"/>
        </a:spcBef>
        <a:spcAft>
          <a:spcPct val="0"/>
        </a:spcAft>
        <a:buChar char="–"/>
        <a:defRPr kern="1200">
          <a:solidFill>
            <a:schemeClr val="tx1"/>
          </a:solidFill>
          <a:latin typeface="+mn-lt"/>
          <a:ea typeface="+mn-ea"/>
          <a:cs typeface="+mn-cs"/>
        </a:defRPr>
      </a:lvl3pPr>
      <a:lvl4pPr marL="1573110" indent="-224130" algn="l" defTabSz="899320" rtl="0" eaLnBrk="0" fontAlgn="base" hangingPunct="0">
        <a:spcBef>
          <a:spcPct val="20000"/>
        </a:spcBef>
        <a:spcAft>
          <a:spcPct val="0"/>
        </a:spcAft>
        <a:buChar char="–"/>
        <a:defRPr kern="1200">
          <a:solidFill>
            <a:schemeClr val="tx1"/>
          </a:solidFill>
          <a:latin typeface="+mn-lt"/>
          <a:ea typeface="+mn-ea"/>
          <a:cs typeface="+mn-cs"/>
        </a:defRPr>
      </a:lvl4pPr>
      <a:lvl5pPr marL="2022770" indent="-224130" algn="l" defTabSz="899320" rtl="0" eaLnBrk="0" fontAlgn="base" hangingPunct="0">
        <a:spcBef>
          <a:spcPct val="20000"/>
        </a:spcBef>
        <a:spcAft>
          <a:spcPct val="0"/>
        </a:spcAft>
        <a:buChar char="–"/>
        <a:defRPr kern="1200">
          <a:solidFill>
            <a:schemeClr val="tx1"/>
          </a:solidFill>
          <a:latin typeface="+mn-lt"/>
          <a:ea typeface="+mn-ea"/>
          <a:cs typeface="+mn-cs"/>
        </a:defRPr>
      </a:lvl5pPr>
      <a:lvl6pPr marL="22188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16"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50"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1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p:bodyStyle>
    <p:otherStyle>
      <a:defPPr>
        <a:defRPr lang="en-US"/>
      </a:defPPr>
      <a:lvl1pPr marL="0" algn="l" defTabSz="806867" rtl="0" eaLnBrk="1" latinLnBrk="0" hangingPunct="1">
        <a:defRPr sz="1588" kern="1200">
          <a:solidFill>
            <a:schemeClr val="tx1"/>
          </a:solidFill>
          <a:latin typeface="+mn-lt"/>
          <a:ea typeface="+mn-ea"/>
          <a:cs typeface="+mn-cs"/>
        </a:defRPr>
      </a:lvl1pPr>
      <a:lvl2pPr marL="403433" algn="l" defTabSz="806867" rtl="0" eaLnBrk="1" latinLnBrk="0" hangingPunct="1">
        <a:defRPr sz="1588" kern="1200">
          <a:solidFill>
            <a:schemeClr val="tx1"/>
          </a:solidFill>
          <a:latin typeface="+mn-lt"/>
          <a:ea typeface="+mn-ea"/>
          <a:cs typeface="+mn-cs"/>
        </a:defRPr>
      </a:lvl2pPr>
      <a:lvl3pPr marL="806867" algn="l" defTabSz="806867" rtl="0" eaLnBrk="1" latinLnBrk="0" hangingPunct="1">
        <a:defRPr sz="1588" kern="1200">
          <a:solidFill>
            <a:schemeClr val="tx1"/>
          </a:solidFill>
          <a:latin typeface="+mn-lt"/>
          <a:ea typeface="+mn-ea"/>
          <a:cs typeface="+mn-cs"/>
        </a:defRPr>
      </a:lvl3pPr>
      <a:lvl4pPr marL="1210300" algn="l" defTabSz="806867" rtl="0" eaLnBrk="1" latinLnBrk="0" hangingPunct="1">
        <a:defRPr sz="1588" kern="1200">
          <a:solidFill>
            <a:schemeClr val="tx1"/>
          </a:solidFill>
          <a:latin typeface="+mn-lt"/>
          <a:ea typeface="+mn-ea"/>
          <a:cs typeface="+mn-cs"/>
        </a:defRPr>
      </a:lvl4pPr>
      <a:lvl5pPr marL="1613733" algn="l" defTabSz="806867" rtl="0" eaLnBrk="1" latinLnBrk="0" hangingPunct="1">
        <a:defRPr sz="1588" kern="1200">
          <a:solidFill>
            <a:schemeClr val="tx1"/>
          </a:solidFill>
          <a:latin typeface="+mn-lt"/>
          <a:ea typeface="+mn-ea"/>
          <a:cs typeface="+mn-cs"/>
        </a:defRPr>
      </a:lvl5pPr>
      <a:lvl6pPr marL="2017166" algn="l" defTabSz="806867" rtl="0" eaLnBrk="1" latinLnBrk="0" hangingPunct="1">
        <a:defRPr sz="1588" kern="1200">
          <a:solidFill>
            <a:schemeClr val="tx1"/>
          </a:solidFill>
          <a:latin typeface="+mn-lt"/>
          <a:ea typeface="+mn-ea"/>
          <a:cs typeface="+mn-cs"/>
        </a:defRPr>
      </a:lvl6pPr>
      <a:lvl7pPr marL="2420600" algn="l" defTabSz="806867" rtl="0" eaLnBrk="1" latinLnBrk="0" hangingPunct="1">
        <a:defRPr sz="1588" kern="1200">
          <a:solidFill>
            <a:schemeClr val="tx1"/>
          </a:solidFill>
          <a:latin typeface="+mn-lt"/>
          <a:ea typeface="+mn-ea"/>
          <a:cs typeface="+mn-cs"/>
        </a:defRPr>
      </a:lvl7pPr>
      <a:lvl8pPr marL="2824033" algn="l" defTabSz="806867" rtl="0" eaLnBrk="1" latinLnBrk="0" hangingPunct="1">
        <a:defRPr sz="1588" kern="1200">
          <a:solidFill>
            <a:schemeClr val="tx1"/>
          </a:solidFill>
          <a:latin typeface="+mn-lt"/>
          <a:ea typeface="+mn-ea"/>
          <a:cs typeface="+mn-cs"/>
        </a:defRPr>
      </a:lvl8pPr>
      <a:lvl9pPr marL="3227466" algn="l" defTabSz="806867" rtl="0" eaLnBrk="1" latinLnBrk="0" hangingPunct="1">
        <a:defRPr sz="15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7.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7.xml"/><Relationship Id="rId5" Type="http://schemas.openxmlformats.org/officeDocument/2006/relationships/hyperlink" Target="mailro:%20gary.rathwell@entercon.biz" TargetMode="External"/><Relationship Id="rId4" Type="http://schemas.openxmlformats.org/officeDocument/2006/relationships/hyperlink" Target="https://www.tigera.io/learn/guides/zero-trust/zero-trust-security/?gclid=Cj0KCQjwy5maBhDdARIsAMxrkw3YJfRlE3vERjdgAdUe_k07vid1CcT9K_slVkqq11y9qa2hmet9WxIaAuzHEALw_wcB" TargetMode="Externa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8.xml"/><Relationship Id="rId4" Type="http://schemas.openxmlformats.org/officeDocument/2006/relationships/image" Target="../media/image5.jp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AEC80E5-33F9-8B7C-C496-F44FC3F9CE3B}"/>
              </a:ext>
            </a:extLst>
          </p:cNvPr>
          <p:cNvGrpSpPr/>
          <p:nvPr/>
        </p:nvGrpSpPr>
        <p:grpSpPr>
          <a:xfrm>
            <a:off x="7054139" y="1620849"/>
            <a:ext cx="4372962" cy="2942697"/>
            <a:chOff x="4621438" y="2944932"/>
            <a:chExt cx="4656667" cy="3160889"/>
          </a:xfrm>
        </p:grpSpPr>
        <p:sp>
          <p:nvSpPr>
            <p:cNvPr id="2" name="Cloud 1">
              <a:extLst>
                <a:ext uri="{FF2B5EF4-FFF2-40B4-BE49-F238E27FC236}">
                  <a16:creationId xmlns:a16="http://schemas.microsoft.com/office/drawing/2014/main" id="{B20DBEB3-53B5-D8B5-750C-E28B6C42CDA9}"/>
                </a:ext>
              </a:extLst>
            </p:cNvPr>
            <p:cNvSpPr/>
            <p:nvPr/>
          </p:nvSpPr>
          <p:spPr bwMode="auto">
            <a:xfrm>
              <a:off x="4621438" y="2944932"/>
              <a:ext cx="4656667" cy="3160889"/>
            </a:xfrm>
            <a:prstGeom prst="cloud">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dirty="0">
                <a:latin typeface="Arial" panose="020B0604020202020204" pitchFamily="34" charset="0"/>
                <a:cs typeface="Arial" panose="020B0604020202020204" pitchFamily="34" charset="0"/>
              </a:endParaRPr>
            </a:p>
          </p:txBody>
        </p:sp>
        <p:sp>
          <p:nvSpPr>
            <p:cNvPr id="5" name="Oval 4">
              <a:extLst>
                <a:ext uri="{FF2B5EF4-FFF2-40B4-BE49-F238E27FC236}">
                  <a16:creationId xmlns:a16="http://schemas.microsoft.com/office/drawing/2014/main" id="{2A44E725-4D55-0151-1B6A-3A6FC4088F0E}"/>
                </a:ext>
              </a:extLst>
            </p:cNvPr>
            <p:cNvSpPr/>
            <p:nvPr/>
          </p:nvSpPr>
          <p:spPr bwMode="auto">
            <a:xfrm>
              <a:off x="5222189" y="4608840"/>
              <a:ext cx="1433689" cy="483854"/>
            </a:xfrm>
            <a:prstGeom prst="ellipse">
              <a:avLst/>
            </a:prstGeom>
            <a:solidFill>
              <a:srgbClr val="F9ED07"/>
            </a:solidFill>
            <a:ln w="127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6D8E44F-1EDC-6712-952B-BC78C841D7D6}"/>
                </a:ext>
              </a:extLst>
            </p:cNvPr>
            <p:cNvSpPr txBox="1"/>
            <p:nvPr/>
          </p:nvSpPr>
          <p:spPr>
            <a:xfrm>
              <a:off x="5346564" y="4675087"/>
              <a:ext cx="1258401" cy="361660"/>
            </a:xfrm>
            <a:prstGeom prst="rect">
              <a:avLst/>
            </a:prstGeom>
            <a:noFill/>
          </p:spPr>
          <p:txBody>
            <a:bodyPr wrap="none" rtlCol="0">
              <a:spAutoFit/>
            </a:bodyPr>
            <a:lstStyle/>
            <a:p>
              <a:r>
                <a:rPr lang="en-US" sz="1588" b="1" dirty="0">
                  <a:latin typeface="Arial" panose="020B0604020202020204" pitchFamily="34" charset="0"/>
                  <a:cs typeface="Arial" panose="020B0604020202020204" pitchFamily="34" charset="0"/>
                </a:rPr>
                <a:t>PLC / RTU</a:t>
              </a:r>
            </a:p>
          </p:txBody>
        </p:sp>
        <p:sp>
          <p:nvSpPr>
            <p:cNvPr id="34" name="Oval 33">
              <a:extLst>
                <a:ext uri="{FF2B5EF4-FFF2-40B4-BE49-F238E27FC236}">
                  <a16:creationId xmlns:a16="http://schemas.microsoft.com/office/drawing/2014/main" id="{BC304C5E-6A3D-6EF1-F918-D1F798A47551}"/>
                </a:ext>
              </a:extLst>
            </p:cNvPr>
            <p:cNvSpPr/>
            <p:nvPr/>
          </p:nvSpPr>
          <p:spPr bwMode="auto">
            <a:xfrm>
              <a:off x="7135118" y="4850222"/>
              <a:ext cx="1433689" cy="483854"/>
            </a:xfrm>
            <a:prstGeom prst="ellipse">
              <a:avLst/>
            </a:prstGeom>
            <a:solidFill>
              <a:schemeClr val="accent6">
                <a:lumMod val="20000"/>
                <a:lumOff val="80000"/>
              </a:schemeClr>
            </a:solidFill>
            <a:ln w="127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dirty="0">
                <a:latin typeface="Arial" panose="020B0604020202020204" pitchFamily="34" charset="0"/>
                <a:cs typeface="Arial" panose="020B0604020202020204" pitchFamily="34" charset="0"/>
              </a:endParaRPr>
            </a:p>
          </p:txBody>
        </p:sp>
        <p:sp>
          <p:nvSpPr>
            <p:cNvPr id="35" name="TextBox 34">
              <a:extLst>
                <a:ext uri="{FF2B5EF4-FFF2-40B4-BE49-F238E27FC236}">
                  <a16:creationId xmlns:a16="http://schemas.microsoft.com/office/drawing/2014/main" id="{F7CC9C67-0AE4-A311-A1B4-01A6D59B96A9}"/>
                </a:ext>
              </a:extLst>
            </p:cNvPr>
            <p:cNvSpPr txBox="1"/>
            <p:nvPr/>
          </p:nvSpPr>
          <p:spPr>
            <a:xfrm>
              <a:off x="7266944" y="4910500"/>
              <a:ext cx="1055269" cy="361660"/>
            </a:xfrm>
            <a:prstGeom prst="rect">
              <a:avLst/>
            </a:prstGeom>
            <a:noFill/>
          </p:spPr>
          <p:txBody>
            <a:bodyPr wrap="none" rtlCol="0">
              <a:spAutoFit/>
            </a:bodyPr>
            <a:lstStyle/>
            <a:p>
              <a:r>
                <a:rPr lang="en-US" sz="1588" b="1" dirty="0">
                  <a:latin typeface="Arial" panose="020B0604020202020204" pitchFamily="34" charset="0"/>
                  <a:cs typeface="Arial" panose="020B0604020202020204" pitchFamily="34" charset="0"/>
                </a:rPr>
                <a:t>Sensors</a:t>
              </a:r>
            </a:p>
          </p:txBody>
        </p:sp>
        <p:sp>
          <p:nvSpPr>
            <p:cNvPr id="36" name="Oval 35">
              <a:extLst>
                <a:ext uri="{FF2B5EF4-FFF2-40B4-BE49-F238E27FC236}">
                  <a16:creationId xmlns:a16="http://schemas.microsoft.com/office/drawing/2014/main" id="{3C162CF4-5A09-B67B-20CB-A20DDE1CD175}"/>
                </a:ext>
              </a:extLst>
            </p:cNvPr>
            <p:cNvSpPr/>
            <p:nvPr/>
          </p:nvSpPr>
          <p:spPr bwMode="auto">
            <a:xfrm>
              <a:off x="7104368" y="3982353"/>
              <a:ext cx="1433689" cy="794131"/>
            </a:xfrm>
            <a:prstGeom prst="ellipse">
              <a:avLst/>
            </a:prstGeom>
            <a:solidFill>
              <a:srgbClr val="FE9B03"/>
            </a:solidFill>
            <a:ln w="127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dirty="0">
                <a:latin typeface="Arial" panose="020B0604020202020204" pitchFamily="34" charset="0"/>
                <a:cs typeface="Arial" panose="020B0604020202020204" pitchFamily="34" charset="0"/>
              </a:endParaRPr>
            </a:p>
          </p:txBody>
        </p:sp>
        <p:sp>
          <p:nvSpPr>
            <p:cNvPr id="37" name="TextBox 36">
              <a:extLst>
                <a:ext uri="{FF2B5EF4-FFF2-40B4-BE49-F238E27FC236}">
                  <a16:creationId xmlns:a16="http://schemas.microsoft.com/office/drawing/2014/main" id="{9EEFE135-3359-F3D7-92D5-D815D27F56A5}"/>
                </a:ext>
              </a:extLst>
            </p:cNvPr>
            <p:cNvSpPr txBox="1"/>
            <p:nvPr/>
          </p:nvSpPr>
          <p:spPr>
            <a:xfrm>
              <a:off x="7039250" y="4090643"/>
              <a:ext cx="1563924" cy="624141"/>
            </a:xfrm>
            <a:prstGeom prst="rect">
              <a:avLst/>
            </a:prstGeom>
            <a:noFill/>
          </p:spPr>
          <p:txBody>
            <a:bodyPr wrap="square" rtlCol="0">
              <a:spAutoFit/>
            </a:bodyPr>
            <a:lstStyle/>
            <a:p>
              <a:pPr algn="ctr"/>
              <a:r>
                <a:rPr lang="en-US" sz="1588" b="1" dirty="0">
                  <a:latin typeface="Arial" panose="020B0604020202020204" pitchFamily="34" charset="0"/>
                  <a:cs typeface="Arial" panose="020B0604020202020204" pitchFamily="34" charset="0"/>
                </a:rPr>
                <a:t>SCADA Servers</a:t>
              </a:r>
            </a:p>
          </p:txBody>
        </p:sp>
        <p:sp>
          <p:nvSpPr>
            <p:cNvPr id="38" name="Oval 37">
              <a:extLst>
                <a:ext uri="{FF2B5EF4-FFF2-40B4-BE49-F238E27FC236}">
                  <a16:creationId xmlns:a16="http://schemas.microsoft.com/office/drawing/2014/main" id="{3E46019F-F534-674C-319D-3A3252AE8861}"/>
                </a:ext>
              </a:extLst>
            </p:cNvPr>
            <p:cNvSpPr/>
            <p:nvPr/>
          </p:nvSpPr>
          <p:spPr bwMode="auto">
            <a:xfrm>
              <a:off x="5538635" y="4046388"/>
              <a:ext cx="1433689" cy="483854"/>
            </a:xfrm>
            <a:prstGeom prst="ellipse">
              <a:avLst/>
            </a:prstGeom>
            <a:solidFill>
              <a:schemeClr val="accent6">
                <a:lumMod val="40000"/>
                <a:lumOff val="60000"/>
              </a:schemeClr>
            </a:solidFill>
            <a:ln w="127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dirty="0">
                <a:latin typeface="Arial" panose="020B0604020202020204" pitchFamily="34" charset="0"/>
                <a:cs typeface="Arial" panose="020B0604020202020204" pitchFamily="34" charset="0"/>
              </a:endParaRPr>
            </a:p>
          </p:txBody>
        </p:sp>
        <p:sp>
          <p:nvSpPr>
            <p:cNvPr id="39" name="TextBox 38">
              <a:extLst>
                <a:ext uri="{FF2B5EF4-FFF2-40B4-BE49-F238E27FC236}">
                  <a16:creationId xmlns:a16="http://schemas.microsoft.com/office/drawing/2014/main" id="{CCA461AF-96B1-0198-B9BD-1E51DBC83FD2}"/>
                </a:ext>
              </a:extLst>
            </p:cNvPr>
            <p:cNvSpPr txBox="1"/>
            <p:nvPr/>
          </p:nvSpPr>
          <p:spPr>
            <a:xfrm>
              <a:off x="5932019" y="4098490"/>
              <a:ext cx="594378" cy="361660"/>
            </a:xfrm>
            <a:prstGeom prst="rect">
              <a:avLst/>
            </a:prstGeom>
            <a:noFill/>
          </p:spPr>
          <p:txBody>
            <a:bodyPr wrap="none" rtlCol="0">
              <a:spAutoFit/>
            </a:bodyPr>
            <a:lstStyle/>
            <a:p>
              <a:r>
                <a:rPr lang="en-US" sz="1588" b="1" dirty="0">
                  <a:latin typeface="Arial" panose="020B0604020202020204" pitchFamily="34" charset="0"/>
                  <a:cs typeface="Arial" panose="020B0604020202020204" pitchFamily="34" charset="0"/>
                </a:rPr>
                <a:t>HMI</a:t>
              </a:r>
            </a:p>
          </p:txBody>
        </p:sp>
        <p:sp>
          <p:nvSpPr>
            <p:cNvPr id="41" name="Oval 40">
              <a:extLst>
                <a:ext uri="{FF2B5EF4-FFF2-40B4-BE49-F238E27FC236}">
                  <a16:creationId xmlns:a16="http://schemas.microsoft.com/office/drawing/2014/main" id="{DDB1FBE7-ED29-B342-CC82-69141528E2CC}"/>
                </a:ext>
              </a:extLst>
            </p:cNvPr>
            <p:cNvSpPr/>
            <p:nvPr/>
          </p:nvSpPr>
          <p:spPr bwMode="auto">
            <a:xfrm>
              <a:off x="5910820" y="5224553"/>
              <a:ext cx="1433689" cy="483854"/>
            </a:xfrm>
            <a:prstGeom prst="ellipse">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dirty="0">
                <a:latin typeface="Arial" panose="020B0604020202020204" pitchFamily="34" charset="0"/>
                <a:cs typeface="Arial" panose="020B0604020202020204" pitchFamily="34" charset="0"/>
              </a:endParaRPr>
            </a:p>
          </p:txBody>
        </p:sp>
        <p:sp>
          <p:nvSpPr>
            <p:cNvPr id="42" name="TextBox 41">
              <a:extLst>
                <a:ext uri="{FF2B5EF4-FFF2-40B4-BE49-F238E27FC236}">
                  <a16:creationId xmlns:a16="http://schemas.microsoft.com/office/drawing/2014/main" id="{5EF366DC-7DF7-675F-07BB-42C35E3DC2A4}"/>
                </a:ext>
              </a:extLst>
            </p:cNvPr>
            <p:cNvSpPr txBox="1"/>
            <p:nvPr/>
          </p:nvSpPr>
          <p:spPr>
            <a:xfrm>
              <a:off x="6341660" y="5298411"/>
              <a:ext cx="582429" cy="361660"/>
            </a:xfrm>
            <a:prstGeom prst="rect">
              <a:avLst/>
            </a:prstGeom>
            <a:noFill/>
          </p:spPr>
          <p:txBody>
            <a:bodyPr wrap="none" rtlCol="0">
              <a:spAutoFit/>
            </a:bodyPr>
            <a:lstStyle/>
            <a:p>
              <a:r>
                <a:rPr lang="en-US" sz="1588" b="1" dirty="0">
                  <a:latin typeface="Arial" panose="020B0604020202020204" pitchFamily="34" charset="0"/>
                  <a:cs typeface="Arial" panose="020B0604020202020204" pitchFamily="34" charset="0"/>
                </a:rPr>
                <a:t>IIoT</a:t>
              </a:r>
            </a:p>
          </p:txBody>
        </p:sp>
        <p:sp>
          <p:nvSpPr>
            <p:cNvPr id="43" name="Oval 42">
              <a:extLst>
                <a:ext uri="{FF2B5EF4-FFF2-40B4-BE49-F238E27FC236}">
                  <a16:creationId xmlns:a16="http://schemas.microsoft.com/office/drawing/2014/main" id="{A21D68D8-3F60-42FE-C3FD-81761963D95F}"/>
                </a:ext>
              </a:extLst>
            </p:cNvPr>
            <p:cNvSpPr/>
            <p:nvPr/>
          </p:nvSpPr>
          <p:spPr bwMode="auto">
            <a:xfrm>
              <a:off x="5394884" y="3367577"/>
              <a:ext cx="1433689" cy="483854"/>
            </a:xfrm>
            <a:prstGeom prst="ellipse">
              <a:avLst/>
            </a:prstGeom>
            <a:solidFill>
              <a:srgbClr val="FFC000"/>
            </a:solidFill>
            <a:ln w="127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dirty="0">
                <a:latin typeface="Arial" panose="020B0604020202020204" pitchFamily="34" charset="0"/>
                <a:cs typeface="Arial" panose="020B0604020202020204" pitchFamily="34" charset="0"/>
              </a:endParaRPr>
            </a:p>
          </p:txBody>
        </p:sp>
        <p:sp>
          <p:nvSpPr>
            <p:cNvPr id="44" name="TextBox 43">
              <a:extLst>
                <a:ext uri="{FF2B5EF4-FFF2-40B4-BE49-F238E27FC236}">
                  <a16:creationId xmlns:a16="http://schemas.microsoft.com/office/drawing/2014/main" id="{57BF8128-1FE1-965C-1D95-4B9DFF3D10A6}"/>
                </a:ext>
              </a:extLst>
            </p:cNvPr>
            <p:cNvSpPr txBox="1"/>
            <p:nvPr/>
          </p:nvSpPr>
          <p:spPr>
            <a:xfrm>
              <a:off x="5782581" y="3439463"/>
              <a:ext cx="682429" cy="361660"/>
            </a:xfrm>
            <a:prstGeom prst="rect">
              <a:avLst/>
            </a:prstGeom>
            <a:noFill/>
          </p:spPr>
          <p:txBody>
            <a:bodyPr wrap="square" rtlCol="0">
              <a:spAutoFit/>
            </a:bodyPr>
            <a:lstStyle/>
            <a:p>
              <a:r>
                <a:rPr lang="en-US" sz="1588" b="1" dirty="0">
                  <a:latin typeface="Arial" panose="020B0604020202020204" pitchFamily="34" charset="0"/>
                  <a:cs typeface="Arial" panose="020B0604020202020204" pitchFamily="34" charset="0"/>
                </a:rPr>
                <a:t>DCS</a:t>
              </a:r>
            </a:p>
          </p:txBody>
        </p:sp>
        <p:sp>
          <p:nvSpPr>
            <p:cNvPr id="45" name="Oval 44">
              <a:extLst>
                <a:ext uri="{FF2B5EF4-FFF2-40B4-BE49-F238E27FC236}">
                  <a16:creationId xmlns:a16="http://schemas.microsoft.com/office/drawing/2014/main" id="{B5E8A83B-7F86-D3E0-673D-4CC229B54541}"/>
                </a:ext>
              </a:extLst>
            </p:cNvPr>
            <p:cNvSpPr/>
            <p:nvPr/>
          </p:nvSpPr>
          <p:spPr bwMode="auto">
            <a:xfrm>
              <a:off x="7154713" y="3332915"/>
              <a:ext cx="1433689" cy="483854"/>
            </a:xfrm>
            <a:prstGeom prst="ellipse">
              <a:avLst/>
            </a:prstGeom>
            <a:solidFill>
              <a:schemeClr val="bg1">
                <a:lumMod val="95000"/>
              </a:schemeClr>
            </a:solidFill>
            <a:ln w="127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dirty="0">
                <a:latin typeface="Arial" panose="020B0604020202020204" pitchFamily="34" charset="0"/>
                <a:cs typeface="Arial" panose="020B0604020202020204" pitchFamily="34" charset="0"/>
              </a:endParaRPr>
            </a:p>
          </p:txBody>
        </p:sp>
        <p:sp>
          <p:nvSpPr>
            <p:cNvPr id="46" name="TextBox 45">
              <a:extLst>
                <a:ext uri="{FF2B5EF4-FFF2-40B4-BE49-F238E27FC236}">
                  <a16:creationId xmlns:a16="http://schemas.microsoft.com/office/drawing/2014/main" id="{50B90958-A666-6A76-70DD-70EE4C1884A2}"/>
                </a:ext>
              </a:extLst>
            </p:cNvPr>
            <p:cNvSpPr txBox="1"/>
            <p:nvPr/>
          </p:nvSpPr>
          <p:spPr>
            <a:xfrm>
              <a:off x="7490860" y="3387469"/>
              <a:ext cx="558531" cy="361660"/>
            </a:xfrm>
            <a:prstGeom prst="rect">
              <a:avLst/>
            </a:prstGeom>
            <a:noFill/>
          </p:spPr>
          <p:txBody>
            <a:bodyPr wrap="none" rtlCol="0">
              <a:spAutoFit/>
            </a:bodyPr>
            <a:lstStyle/>
            <a:p>
              <a:r>
                <a:rPr lang="en-US" sz="1588" b="1" dirty="0">
                  <a:latin typeface="Arial" panose="020B0604020202020204" pitchFamily="34" charset="0"/>
                  <a:cs typeface="Arial" panose="020B0604020202020204" pitchFamily="34" charset="0"/>
                </a:rPr>
                <a:t>ICS</a:t>
              </a:r>
            </a:p>
          </p:txBody>
        </p:sp>
      </p:grpSp>
      <p:sp>
        <p:nvSpPr>
          <p:cNvPr id="3" name="Title 2">
            <a:extLst>
              <a:ext uri="{FF2B5EF4-FFF2-40B4-BE49-F238E27FC236}">
                <a16:creationId xmlns:a16="http://schemas.microsoft.com/office/drawing/2014/main" id="{FDE9CA56-FB8A-A490-FE95-46F04D36C7CF}"/>
              </a:ext>
            </a:extLst>
          </p:cNvPr>
          <p:cNvSpPr>
            <a:spLocks noGrp="1"/>
          </p:cNvSpPr>
          <p:nvPr>
            <p:ph type="ctrTitle"/>
          </p:nvPr>
        </p:nvSpPr>
        <p:spPr>
          <a:xfrm>
            <a:off x="1241469" y="935189"/>
            <a:ext cx="9078188" cy="1371320"/>
          </a:xfrm>
        </p:spPr>
        <p:txBody>
          <a:bodyPr/>
          <a:lstStyle/>
          <a:p>
            <a:r>
              <a:rPr lang="en-US" dirty="0"/>
              <a:t>What is “Minimum Trust” in Automation and Control Systems (ACS) ?</a:t>
            </a:r>
            <a:br>
              <a:rPr lang="en-US" dirty="0"/>
            </a:br>
            <a:endParaRPr lang="en-US" dirty="0"/>
          </a:p>
        </p:txBody>
      </p:sp>
      <p:sp>
        <p:nvSpPr>
          <p:cNvPr id="10" name="TextBox 9">
            <a:extLst>
              <a:ext uri="{FF2B5EF4-FFF2-40B4-BE49-F238E27FC236}">
                <a16:creationId xmlns:a16="http://schemas.microsoft.com/office/drawing/2014/main" id="{43B886BC-D99E-06B7-E170-7EAA3455D743}"/>
              </a:ext>
            </a:extLst>
          </p:cNvPr>
          <p:cNvSpPr txBox="1"/>
          <p:nvPr/>
        </p:nvSpPr>
        <p:spPr>
          <a:xfrm>
            <a:off x="1291084" y="2713659"/>
            <a:ext cx="5564883" cy="2036711"/>
          </a:xfrm>
          <a:prstGeom prst="rect">
            <a:avLst/>
          </a:prstGeom>
          <a:noFill/>
        </p:spPr>
        <p:txBody>
          <a:bodyPr wrap="square" lIns="0" tIns="0" rIns="0" bIns="0" rtlCol="0">
            <a:spAutoFit/>
          </a:bodyPr>
          <a:lstStyle/>
          <a:p>
            <a:r>
              <a:rPr lang="en-US" sz="2400" dirty="0">
                <a:solidFill>
                  <a:schemeClr val="tx2"/>
                </a:solidFill>
                <a:latin typeface="Arial Black" panose="020B0A04020102020204" pitchFamily="34" charset="0"/>
                <a:ea typeface="Open Sans Extrabold" panose="020B0906030804020204" pitchFamily="34" charset="0"/>
                <a:cs typeface="Open Sans Extrabold" panose="020B0906030804020204" pitchFamily="34" charset="0"/>
              </a:rPr>
              <a:t>         MLM-018-B</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Industry 		–  All</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Principal Role 		–  All</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Professional Role	–  Control Engineer</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Enterprise Phase 	–  All</a:t>
            </a:r>
          </a:p>
          <a:p>
            <a:endParaRPr lang="en-US" sz="1235" dirty="0">
              <a:solidFill>
                <a:schemeClr val="tx2"/>
              </a:solidFill>
            </a:endParaRPr>
          </a:p>
        </p:txBody>
      </p:sp>
      <p:pic>
        <p:nvPicPr>
          <p:cNvPr id="11" name="Picture 10" descr="Icon&#10;&#10;Description automatically generated">
            <a:extLst>
              <a:ext uri="{FF2B5EF4-FFF2-40B4-BE49-F238E27FC236}">
                <a16:creationId xmlns:a16="http://schemas.microsoft.com/office/drawing/2014/main" id="{D751B84E-7764-05BC-1ADE-0D842B2748B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48978" y="5694044"/>
            <a:ext cx="686911" cy="627380"/>
          </a:xfrm>
          <a:prstGeom prst="rect">
            <a:avLst/>
          </a:prstGeom>
        </p:spPr>
      </p:pic>
      <p:sp>
        <p:nvSpPr>
          <p:cNvPr id="12" name="TextBox 11">
            <a:extLst>
              <a:ext uri="{FF2B5EF4-FFF2-40B4-BE49-F238E27FC236}">
                <a16:creationId xmlns:a16="http://schemas.microsoft.com/office/drawing/2014/main" id="{43740BA8-349D-195E-4C37-6F3D65D56B4C}"/>
              </a:ext>
            </a:extLst>
          </p:cNvPr>
          <p:cNvSpPr txBox="1"/>
          <p:nvPr/>
        </p:nvSpPr>
        <p:spPr>
          <a:xfrm>
            <a:off x="2645230" y="5708020"/>
            <a:ext cx="2759528" cy="553998"/>
          </a:xfrm>
          <a:prstGeom prst="rect">
            <a:avLst/>
          </a:prstGeom>
          <a:noFill/>
        </p:spPr>
        <p:txBody>
          <a:bodyPr wrap="square" lIns="0" tIns="0" rIns="0" bIns="0" rtlCol="0">
            <a:spAutoFit/>
          </a:bodyPr>
          <a:lstStyle/>
          <a:p>
            <a:r>
              <a:rPr lang="en-US" dirty="0">
                <a:latin typeface="Arial" panose="020B0604020202020204" pitchFamily="34" charset="0"/>
                <a:cs typeface="Arial" panose="020B0604020202020204" pitchFamily="34" charset="0"/>
              </a:rPr>
              <a:t>Turn on your audio and click start to begin video</a:t>
            </a:r>
          </a:p>
        </p:txBody>
      </p:sp>
      <p:pic>
        <p:nvPicPr>
          <p:cNvPr id="13" name="Picture 12">
            <a:extLst>
              <a:ext uri="{FF2B5EF4-FFF2-40B4-BE49-F238E27FC236}">
                <a16:creationId xmlns:a16="http://schemas.microsoft.com/office/drawing/2014/main" id="{086B89C7-B1D8-9A4E-F9D8-30407FBD80D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51213" y="5783086"/>
            <a:ext cx="936031" cy="449295"/>
          </a:xfrm>
          <a:prstGeom prst="rect">
            <a:avLst/>
          </a:prstGeom>
        </p:spPr>
      </p:pic>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BDD8ED-5F83-691F-71D8-D02B4A1E0803}"/>
            </a:ext>
          </a:extLst>
        </p:cNvPr>
        <p:cNvGrpSpPr/>
        <p:nvPr/>
      </p:nvGrpSpPr>
      <p:grpSpPr>
        <a:xfrm>
          <a:off x="0" y="0"/>
          <a:ext cx="0" cy="0"/>
          <a:chOff x="0" y="0"/>
          <a:chExt cx="0" cy="0"/>
        </a:xfrm>
      </p:grpSpPr>
      <p:sp>
        <p:nvSpPr>
          <p:cNvPr id="11266" name="Rectangle 2">
            <a:extLst>
              <a:ext uri="{FF2B5EF4-FFF2-40B4-BE49-F238E27FC236}">
                <a16:creationId xmlns:a16="http://schemas.microsoft.com/office/drawing/2014/main" id="{6E2D3A7A-7EDE-22B0-2603-37576A1344E1}"/>
              </a:ext>
            </a:extLst>
          </p:cNvPr>
          <p:cNvSpPr>
            <a:spLocks noGrp="1" noChangeArrowheads="1"/>
          </p:cNvSpPr>
          <p:nvPr>
            <p:ph type="title"/>
          </p:nvPr>
        </p:nvSpPr>
        <p:spPr>
          <a:xfrm>
            <a:off x="1066136" y="336848"/>
            <a:ext cx="8729374" cy="537882"/>
          </a:xfrm>
        </p:spPr>
        <p:txBody>
          <a:bodyPr/>
          <a:lstStyle/>
          <a:p>
            <a:pPr algn="ctr"/>
            <a:r>
              <a:rPr lang="en-US" dirty="0"/>
              <a:t>Example of Trust Level 0 – Zero Trust</a:t>
            </a:r>
          </a:p>
        </p:txBody>
      </p:sp>
      <p:sp>
        <p:nvSpPr>
          <p:cNvPr id="11267" name="Rectangle 3">
            <a:extLst>
              <a:ext uri="{FF2B5EF4-FFF2-40B4-BE49-F238E27FC236}">
                <a16:creationId xmlns:a16="http://schemas.microsoft.com/office/drawing/2014/main" id="{0A94C6D0-008D-0777-2E50-CD114777DD2C}"/>
              </a:ext>
            </a:extLst>
          </p:cNvPr>
          <p:cNvSpPr>
            <a:spLocks noGrp="1" noChangeArrowheads="1"/>
          </p:cNvSpPr>
          <p:nvPr>
            <p:ph idx="1"/>
          </p:nvPr>
        </p:nvSpPr>
        <p:spPr>
          <a:xfrm>
            <a:off x="902971" y="1415845"/>
            <a:ext cx="10561320" cy="4836366"/>
          </a:xfrm>
        </p:spPr>
        <p:txBody>
          <a:bodyPr/>
          <a:lstStyle/>
          <a:p>
            <a:r>
              <a:rPr lang="en-US" b="1" dirty="0"/>
              <a:t>Limited to plant personnel responsible for high value non-time critical transactions:</a:t>
            </a:r>
          </a:p>
          <a:p>
            <a:r>
              <a:rPr lang="en-US" b="1" dirty="0"/>
              <a:t>Examples might include:</a:t>
            </a:r>
          </a:p>
          <a:p>
            <a:pPr lvl="1"/>
            <a:r>
              <a:rPr lang="en-US" dirty="0"/>
              <a:t>Authorizing pipeline transfers</a:t>
            </a:r>
          </a:p>
          <a:p>
            <a:pPr lvl="1"/>
            <a:r>
              <a:rPr lang="en-US" dirty="0"/>
              <a:t>Releasing Quality test data to clients</a:t>
            </a:r>
          </a:p>
          <a:p>
            <a:pPr lvl="1"/>
            <a:r>
              <a:rPr lang="en-US" dirty="0"/>
              <a:t>Authorizing tanker truck loading</a:t>
            </a:r>
          </a:p>
        </p:txBody>
      </p:sp>
    </p:spTree>
    <p:custDataLst>
      <p:tags r:id="rId1"/>
    </p:custDataLst>
    <p:extLst>
      <p:ext uri="{BB962C8B-B14F-4D97-AF65-F5344CB8AC3E}">
        <p14:creationId xmlns:p14="http://schemas.microsoft.com/office/powerpoint/2010/main" val="164308973"/>
      </p:ext>
    </p:extLst>
  </p:cSld>
  <p:clrMapOvr>
    <a:masterClrMapping/>
  </p:clrMapOvr>
  <mc:AlternateContent xmlns:mc="http://schemas.openxmlformats.org/markup-compatibility/2006" xmlns:p14="http://schemas.microsoft.com/office/powerpoint/2010/main">
    <mc:Choice Requires="p14">
      <p:transition p14:dur="10" advTm="7853"/>
    </mc:Choice>
    <mc:Fallback xmlns="">
      <p:transition advTm="7853"/>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F26F0204-E415-4A70-824F-C36CA7B82559}"/>
              </a:ext>
            </a:extLst>
          </p:cNvPr>
          <p:cNvSpPr>
            <a:spLocks noGrp="1" noChangeArrowheads="1"/>
          </p:cNvSpPr>
          <p:nvPr>
            <p:ph type="title"/>
          </p:nvPr>
        </p:nvSpPr>
        <p:spPr>
          <a:xfrm>
            <a:off x="1062990" y="416187"/>
            <a:ext cx="9570258" cy="537882"/>
          </a:xfrm>
        </p:spPr>
        <p:txBody>
          <a:bodyPr/>
          <a:lstStyle/>
          <a:p>
            <a:r>
              <a:rPr lang="en-US" altLang="en-US" dirty="0"/>
              <a:t>Further Information and Reading</a:t>
            </a:r>
          </a:p>
        </p:txBody>
      </p:sp>
      <p:sp>
        <p:nvSpPr>
          <p:cNvPr id="24579" name="Content Placeholder 2">
            <a:extLst>
              <a:ext uri="{FF2B5EF4-FFF2-40B4-BE49-F238E27FC236}">
                <a16:creationId xmlns:a16="http://schemas.microsoft.com/office/drawing/2014/main" id="{E7B1CEC1-A8C8-4CF3-8E21-64273F06003C}"/>
              </a:ext>
            </a:extLst>
          </p:cNvPr>
          <p:cNvSpPr>
            <a:spLocks noGrp="1" noChangeArrowheads="1"/>
          </p:cNvSpPr>
          <p:nvPr>
            <p:ph idx="1"/>
          </p:nvPr>
        </p:nvSpPr>
        <p:spPr/>
        <p:txBody>
          <a:bodyPr/>
          <a:lstStyle/>
          <a:p>
            <a:r>
              <a:rPr lang="en-US" altLang="en-US" b="1" dirty="0"/>
              <a:t>Related MLMs </a:t>
            </a:r>
          </a:p>
          <a:p>
            <a:pPr lvl="1"/>
            <a:r>
              <a:rPr lang="en-US" altLang="en-US" dirty="0"/>
              <a:t>MLM-007-A ACS Architectures</a:t>
            </a:r>
          </a:p>
          <a:p>
            <a:pPr lvl="1"/>
            <a:r>
              <a:rPr lang="en-US" altLang="en-US" dirty="0"/>
              <a:t>MLM-014-A Definition of IT, OT, and ACS Terms</a:t>
            </a:r>
          </a:p>
          <a:p>
            <a:pPr lvl="1"/>
            <a:r>
              <a:rPr lang="en-US" altLang="en-US" dirty="0"/>
              <a:t>MLM-034-A – Understanding IT-ACS Integration</a:t>
            </a:r>
          </a:p>
          <a:p>
            <a:endParaRPr lang="en-US" altLang="en-US" dirty="0"/>
          </a:p>
          <a:p>
            <a:r>
              <a:rPr lang="en-US" altLang="en-US" b="1" dirty="0"/>
              <a:t>References and Further Information</a:t>
            </a:r>
          </a:p>
          <a:p>
            <a:pPr lvl="2"/>
            <a:r>
              <a:rPr lang="en-US" altLang="en-US" dirty="0">
                <a:hlinkClick r:id="rId4"/>
              </a:rPr>
              <a:t>https://www.tigera.io/learn/guides/zero-trust/zero-trust-security/?gclid=Cj0KCQjwy5maBhDdARIsAMxrkw3YJfRlE3vERjdgAdUe_k07vid1CcT9K_slVkqq11y9qa2hmet9WxIaAuzHEALw_wcB</a:t>
            </a:r>
            <a:endParaRPr lang="en-US" altLang="en-US" dirty="0"/>
          </a:p>
          <a:p>
            <a:pPr lvl="1"/>
            <a:endParaRPr lang="en-US" altLang="en-US" dirty="0"/>
          </a:p>
          <a:p>
            <a:pPr lvl="1"/>
            <a:r>
              <a:rPr lang="en-US" altLang="en-US" dirty="0"/>
              <a:t>Please </a:t>
            </a:r>
            <a:r>
              <a:rPr lang="en-US" altLang="en-US" dirty="0">
                <a:hlinkClick r:id="rId5"/>
              </a:rPr>
              <a:t>CLICK HERE </a:t>
            </a:r>
            <a:r>
              <a:rPr lang="en-US" altLang="en-US" dirty="0"/>
              <a:t>to provide a comment to the author.</a:t>
            </a:r>
            <a:br>
              <a:rPr lang="en-US" altLang="en-US" dirty="0"/>
            </a:br>
            <a:endParaRPr lang="en-US" altLang="en-US" dirty="0"/>
          </a:p>
          <a:p>
            <a:endParaRPr lang="en-US" altLang="en-US" dirty="0"/>
          </a:p>
        </p:txBody>
      </p:sp>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0DBBF-E539-4CF5-BE3F-5130527A502F}"/>
              </a:ext>
            </a:extLst>
          </p:cNvPr>
          <p:cNvSpPr txBox="1">
            <a:spLocks/>
          </p:cNvSpPr>
          <p:nvPr/>
        </p:nvSpPr>
        <p:spPr>
          <a:xfrm>
            <a:off x="1797923" y="47730"/>
            <a:ext cx="7575251" cy="557611"/>
          </a:xfrm>
          <a:prstGeom prst="rect">
            <a:avLst/>
          </a:prstGeom>
          <a:solidFill>
            <a:schemeClr val="accent3">
              <a:lumMod val="20000"/>
              <a:lumOff val="80000"/>
            </a:schemeClr>
          </a:solidFill>
        </p:spPr>
        <p:txBody>
          <a:bodyPr/>
          <a:lstStyle>
            <a:lvl1pPr algn="l" defTabSz="1019175" rtl="0" eaLnBrk="0" fontAlgn="base" hangingPunct="0">
              <a:spcBef>
                <a:spcPct val="0"/>
              </a:spcBef>
              <a:spcAft>
                <a:spcPct val="0"/>
              </a:spcAft>
              <a:defRPr sz="2800" b="1" kern="1200">
                <a:solidFill>
                  <a:srgbClr val="072B5F"/>
                </a:solidFill>
                <a:latin typeface="+mj-lt"/>
                <a:ea typeface="+mj-ea"/>
                <a:cs typeface="+mj-cs"/>
              </a:defRPr>
            </a:lvl1pPr>
            <a:lvl2pPr algn="l" defTabSz="1019175" rtl="0" eaLnBrk="0" fontAlgn="base" hangingPunct="0">
              <a:spcBef>
                <a:spcPct val="0"/>
              </a:spcBef>
              <a:spcAft>
                <a:spcPct val="0"/>
              </a:spcAft>
              <a:defRPr sz="2800" b="1">
                <a:solidFill>
                  <a:srgbClr val="072B5F"/>
                </a:solidFill>
                <a:latin typeface="Arial" panose="020B0604020202020204" pitchFamily="34" charset="0"/>
              </a:defRPr>
            </a:lvl2pPr>
            <a:lvl3pPr algn="l" defTabSz="1019175" rtl="0" eaLnBrk="0" fontAlgn="base" hangingPunct="0">
              <a:spcBef>
                <a:spcPct val="0"/>
              </a:spcBef>
              <a:spcAft>
                <a:spcPct val="0"/>
              </a:spcAft>
              <a:defRPr sz="2800" b="1">
                <a:solidFill>
                  <a:srgbClr val="072B5F"/>
                </a:solidFill>
                <a:latin typeface="Arial" panose="020B0604020202020204" pitchFamily="34" charset="0"/>
              </a:defRPr>
            </a:lvl3pPr>
            <a:lvl4pPr algn="l" defTabSz="1019175" rtl="0" eaLnBrk="0" fontAlgn="base" hangingPunct="0">
              <a:spcBef>
                <a:spcPct val="0"/>
              </a:spcBef>
              <a:spcAft>
                <a:spcPct val="0"/>
              </a:spcAft>
              <a:defRPr sz="2800" b="1">
                <a:solidFill>
                  <a:srgbClr val="072B5F"/>
                </a:solidFill>
                <a:latin typeface="Arial" panose="020B0604020202020204" pitchFamily="34" charset="0"/>
              </a:defRPr>
            </a:lvl4pPr>
            <a:lvl5pPr algn="l" defTabSz="1019175" rtl="0" eaLnBrk="0" fontAlgn="base" hangingPunct="0">
              <a:spcBef>
                <a:spcPct val="0"/>
              </a:spcBef>
              <a:spcAft>
                <a:spcPct val="0"/>
              </a:spcAft>
              <a:defRPr sz="2800" b="1">
                <a:solidFill>
                  <a:srgbClr val="072B5F"/>
                </a:solidFill>
                <a:latin typeface="Arial" panose="020B0604020202020204" pitchFamily="34" charset="0"/>
              </a:defRPr>
            </a:lvl5pPr>
            <a:lvl6pPr marL="457200" algn="l" defTabSz="1019175" rtl="0" fontAlgn="base">
              <a:spcBef>
                <a:spcPct val="0"/>
              </a:spcBef>
              <a:spcAft>
                <a:spcPct val="0"/>
              </a:spcAft>
              <a:defRPr sz="2800" b="1">
                <a:solidFill>
                  <a:srgbClr val="072B5F"/>
                </a:solidFill>
                <a:latin typeface="Arial" panose="020B0604020202020204" pitchFamily="34" charset="0"/>
              </a:defRPr>
            </a:lvl6pPr>
            <a:lvl7pPr marL="914400" algn="l" defTabSz="1019175" rtl="0" fontAlgn="base">
              <a:spcBef>
                <a:spcPct val="0"/>
              </a:spcBef>
              <a:spcAft>
                <a:spcPct val="0"/>
              </a:spcAft>
              <a:defRPr sz="2800" b="1">
                <a:solidFill>
                  <a:srgbClr val="072B5F"/>
                </a:solidFill>
                <a:latin typeface="Arial" panose="020B0604020202020204" pitchFamily="34" charset="0"/>
              </a:defRPr>
            </a:lvl7pPr>
            <a:lvl8pPr marL="1371600" algn="l" defTabSz="1019175" rtl="0" fontAlgn="base">
              <a:spcBef>
                <a:spcPct val="0"/>
              </a:spcBef>
              <a:spcAft>
                <a:spcPct val="0"/>
              </a:spcAft>
              <a:defRPr sz="2800" b="1">
                <a:solidFill>
                  <a:srgbClr val="072B5F"/>
                </a:solidFill>
                <a:latin typeface="Arial" panose="020B0604020202020204" pitchFamily="34" charset="0"/>
              </a:defRPr>
            </a:lvl8pPr>
            <a:lvl9pPr marL="1828800" algn="l" defTabSz="1019175" rtl="0" fontAlgn="base">
              <a:spcBef>
                <a:spcPct val="0"/>
              </a:spcBef>
              <a:spcAft>
                <a:spcPct val="0"/>
              </a:spcAft>
              <a:defRPr sz="2800" b="1">
                <a:solidFill>
                  <a:srgbClr val="072B5F"/>
                </a:solidFill>
                <a:latin typeface="Arial" panose="020B0604020202020204" pitchFamily="34" charset="0"/>
              </a:defRPr>
            </a:lvl9pPr>
          </a:lstStyle>
          <a:p>
            <a:pPr algn="ctr"/>
            <a:endParaRPr lang="en-US" sz="2471" dirty="0"/>
          </a:p>
        </p:txBody>
      </p:sp>
      <p:sp>
        <p:nvSpPr>
          <p:cNvPr id="3" name="Content Placeholder 6">
            <a:extLst>
              <a:ext uri="{FF2B5EF4-FFF2-40B4-BE49-F238E27FC236}">
                <a16:creationId xmlns:a16="http://schemas.microsoft.com/office/drawing/2014/main" id="{BA9AEE9B-C04E-4117-8DF7-E99C7E917F9A}"/>
              </a:ext>
            </a:extLst>
          </p:cNvPr>
          <p:cNvSpPr txBox="1">
            <a:spLocks/>
          </p:cNvSpPr>
          <p:nvPr/>
        </p:nvSpPr>
        <p:spPr>
          <a:xfrm>
            <a:off x="4768062" y="1990838"/>
            <a:ext cx="6245992" cy="4104042"/>
          </a:xfrm>
          <a:prstGeom prst="rect">
            <a:avLst/>
          </a:prstGeom>
        </p:spPr>
        <p:txBody>
          <a:bodyPr>
            <a:normAutofit/>
          </a:bodyPr>
          <a:lstStyle>
            <a:lvl1pPr marL="382588" indent="-382588" algn="l" defTabSz="1019175" rtl="0" eaLnBrk="0" fontAlgn="base" hangingPunct="0">
              <a:spcBef>
                <a:spcPct val="20000"/>
              </a:spcBef>
              <a:spcAft>
                <a:spcPct val="0"/>
              </a:spcAft>
              <a:buChar char="•"/>
              <a:defRPr sz="2400" kern="1200">
                <a:solidFill>
                  <a:schemeClr val="tx1"/>
                </a:solidFill>
                <a:latin typeface="+mn-lt"/>
                <a:ea typeface="+mn-ea"/>
                <a:cs typeface="+mn-cs"/>
              </a:defRPr>
            </a:lvl1pPr>
            <a:lvl2pPr marL="827088" indent="-317500" algn="l" defTabSz="1019175" rtl="0" eaLnBrk="0" fontAlgn="base" hangingPunct="0">
              <a:spcBef>
                <a:spcPct val="20000"/>
              </a:spcBef>
              <a:spcAft>
                <a:spcPct val="0"/>
              </a:spcAft>
              <a:buChar char="–"/>
              <a:defRPr sz="2000" kern="1200">
                <a:solidFill>
                  <a:schemeClr val="tx1"/>
                </a:solidFill>
                <a:latin typeface="+mn-lt"/>
                <a:ea typeface="+mn-ea"/>
                <a:cs typeface="+mn-cs"/>
              </a:defRPr>
            </a:lvl2pPr>
            <a:lvl3pPr marL="1273175" indent="-254000" algn="l" defTabSz="1019175" rtl="0" eaLnBrk="0" fontAlgn="base" hangingPunct="0">
              <a:spcBef>
                <a:spcPct val="20000"/>
              </a:spcBef>
              <a:spcAft>
                <a:spcPct val="0"/>
              </a:spcAft>
              <a:buChar char="–"/>
              <a:defRPr kern="1200">
                <a:solidFill>
                  <a:schemeClr val="tx1"/>
                </a:solidFill>
                <a:latin typeface="+mn-lt"/>
                <a:ea typeface="+mn-ea"/>
                <a:cs typeface="+mn-cs"/>
              </a:defRPr>
            </a:lvl3pPr>
            <a:lvl4pPr marL="1782763" indent="-254000" algn="l" defTabSz="1019175" rtl="0" eaLnBrk="0" fontAlgn="base" hangingPunct="0">
              <a:spcBef>
                <a:spcPct val="20000"/>
              </a:spcBef>
              <a:spcAft>
                <a:spcPct val="0"/>
              </a:spcAft>
              <a:buChar char="–"/>
              <a:defRPr kern="1200">
                <a:solidFill>
                  <a:schemeClr val="tx1"/>
                </a:solidFill>
                <a:latin typeface="+mn-lt"/>
                <a:ea typeface="+mn-ea"/>
                <a:cs typeface="+mn-cs"/>
              </a:defRPr>
            </a:lvl4pPr>
            <a:lvl5pPr marL="2292350" indent="-254000" algn="l" defTabSz="1019175" rtl="0" eaLnBrk="0" fontAlgn="base" hangingPunct="0">
              <a:spcBef>
                <a:spcPct val="20000"/>
              </a:spcBef>
              <a:spcAft>
                <a:spcPct val="0"/>
              </a:spcAft>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059"/>
              </a:spcAft>
              <a:buNone/>
            </a:pPr>
            <a:r>
              <a:rPr lang="en-US" sz="2118" b="1" dirty="0"/>
              <a:t>Daniel Ehrenreich</a:t>
            </a:r>
            <a:r>
              <a:rPr lang="en-US" sz="1853" b="1" dirty="0"/>
              <a:t> </a:t>
            </a:r>
          </a:p>
          <a:p>
            <a:pPr marL="0" indent="0">
              <a:lnSpc>
                <a:spcPct val="110000"/>
              </a:lnSpc>
              <a:spcBef>
                <a:spcPts val="0"/>
              </a:spcBef>
              <a:spcAft>
                <a:spcPts val="1059"/>
              </a:spcAft>
              <a:buNone/>
            </a:pPr>
            <a:r>
              <a:rPr lang="en-US" sz="1765" dirty="0"/>
              <a:t>Consultant, workshop lecturer,  SCCE- Secure Communications and Control Experts. Daniel has over 32 years of experience with control solutions of industrial operations and integration with Cyber security.  </a:t>
            </a:r>
          </a:p>
          <a:p>
            <a:pPr marL="0" indent="0">
              <a:lnSpc>
                <a:spcPct val="110000"/>
              </a:lnSpc>
              <a:spcBef>
                <a:spcPts val="0"/>
              </a:spcBef>
              <a:spcAft>
                <a:spcPts val="1059"/>
              </a:spcAft>
              <a:buNone/>
            </a:pPr>
            <a:r>
              <a:rPr lang="en-US" sz="1765" dirty="0"/>
              <a:t>Acting as an expert and volunteer contributor to multiple PERA 62443 workgroups.</a:t>
            </a:r>
          </a:p>
        </p:txBody>
      </p:sp>
      <p:sp>
        <p:nvSpPr>
          <p:cNvPr id="9" name="Title 8">
            <a:extLst>
              <a:ext uri="{FF2B5EF4-FFF2-40B4-BE49-F238E27FC236}">
                <a16:creationId xmlns:a16="http://schemas.microsoft.com/office/drawing/2014/main" id="{699C916A-5255-413F-8D0A-E0E7D3B48E18}"/>
              </a:ext>
            </a:extLst>
          </p:cNvPr>
          <p:cNvSpPr>
            <a:spLocks noGrp="1"/>
          </p:cNvSpPr>
          <p:nvPr>
            <p:ph type="title"/>
          </p:nvPr>
        </p:nvSpPr>
        <p:spPr>
          <a:xfrm>
            <a:off x="2155732" y="429514"/>
            <a:ext cx="7234798" cy="537882"/>
          </a:xfrm>
        </p:spPr>
        <p:txBody>
          <a:bodyPr/>
          <a:lstStyle/>
          <a:p>
            <a:pPr algn="ctr"/>
            <a:r>
              <a:rPr lang="en-US" dirty="0"/>
              <a:t>About the Author</a:t>
            </a:r>
            <a:br>
              <a:rPr lang="en-US" dirty="0"/>
            </a:br>
            <a:endParaRPr lang="en-US" dirty="0"/>
          </a:p>
        </p:txBody>
      </p:sp>
      <p:sp>
        <p:nvSpPr>
          <p:cNvPr id="11" name="Content Placeholder 10">
            <a:extLst>
              <a:ext uri="{FF2B5EF4-FFF2-40B4-BE49-F238E27FC236}">
                <a16:creationId xmlns:a16="http://schemas.microsoft.com/office/drawing/2014/main" id="{7CAF2FAC-3E57-17C6-A502-FDC7C364E9BF}"/>
              </a:ext>
            </a:extLst>
          </p:cNvPr>
          <p:cNvSpPr>
            <a:spLocks noGrp="1"/>
          </p:cNvSpPr>
          <p:nvPr>
            <p:ph idx="1"/>
          </p:nvPr>
        </p:nvSpPr>
        <p:spPr>
          <a:xfrm>
            <a:off x="2155732" y="848986"/>
            <a:ext cx="8015007" cy="5417344"/>
          </a:xfrm>
        </p:spPr>
        <p:txBody>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pPr marL="0" indent="0">
              <a:buNone/>
            </a:pPr>
            <a:endParaRPr lang="en-US" dirty="0"/>
          </a:p>
        </p:txBody>
      </p:sp>
      <p:pic>
        <p:nvPicPr>
          <p:cNvPr id="13" name="Picture 12" descr="A person in a suit and tie&#10;&#10;Description automatically generated">
            <a:extLst>
              <a:ext uri="{FF2B5EF4-FFF2-40B4-BE49-F238E27FC236}">
                <a16:creationId xmlns:a16="http://schemas.microsoft.com/office/drawing/2014/main" id="{915421C2-6086-E583-B02A-56FF6743B39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12417" y="1623687"/>
            <a:ext cx="2984419" cy="3131193"/>
          </a:xfrm>
          <a:prstGeom prst="rect">
            <a:avLst/>
          </a:prstGeom>
        </p:spPr>
      </p:pic>
    </p:spTree>
    <p:custDataLst>
      <p:tags r:id="rId1"/>
    </p:custDataLst>
    <p:extLst>
      <p:ext uri="{BB962C8B-B14F-4D97-AF65-F5344CB8AC3E}">
        <p14:creationId xmlns:p14="http://schemas.microsoft.com/office/powerpoint/2010/main" val="981858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90A466-A59E-D66C-2598-12C0623771F4}"/>
            </a:ext>
          </a:extLst>
        </p:cNvPr>
        <p:cNvGrpSpPr/>
        <p:nvPr/>
      </p:nvGrpSpPr>
      <p:grpSpPr>
        <a:xfrm>
          <a:off x="0" y="0"/>
          <a:ext cx="0" cy="0"/>
          <a:chOff x="0" y="0"/>
          <a:chExt cx="0" cy="0"/>
        </a:xfrm>
      </p:grpSpPr>
      <p:sp>
        <p:nvSpPr>
          <p:cNvPr id="11266" name="Rectangle 2">
            <a:extLst>
              <a:ext uri="{FF2B5EF4-FFF2-40B4-BE49-F238E27FC236}">
                <a16:creationId xmlns:a16="http://schemas.microsoft.com/office/drawing/2014/main" id="{EC2B4154-446A-A8A3-CDC4-9177B3A36AAC}"/>
              </a:ext>
            </a:extLst>
          </p:cNvPr>
          <p:cNvSpPr>
            <a:spLocks noGrp="1" noChangeArrowheads="1"/>
          </p:cNvSpPr>
          <p:nvPr>
            <p:ph type="title"/>
          </p:nvPr>
        </p:nvSpPr>
        <p:spPr>
          <a:xfrm>
            <a:off x="1066136" y="336848"/>
            <a:ext cx="8729374" cy="537882"/>
          </a:xfrm>
        </p:spPr>
        <p:txBody>
          <a:bodyPr/>
          <a:lstStyle/>
          <a:p>
            <a:pPr algn="ctr"/>
            <a:r>
              <a:rPr lang="en-US" dirty="0"/>
              <a:t>What Does “Minimum Trust” Mean?</a:t>
            </a:r>
          </a:p>
        </p:txBody>
      </p:sp>
      <p:sp>
        <p:nvSpPr>
          <p:cNvPr id="11267" name="Rectangle 3">
            <a:extLst>
              <a:ext uri="{FF2B5EF4-FFF2-40B4-BE49-F238E27FC236}">
                <a16:creationId xmlns:a16="http://schemas.microsoft.com/office/drawing/2014/main" id="{EBE6838D-A492-4F4D-F76E-08E6628497B1}"/>
              </a:ext>
            </a:extLst>
          </p:cNvPr>
          <p:cNvSpPr>
            <a:spLocks noGrp="1" noChangeArrowheads="1"/>
          </p:cNvSpPr>
          <p:nvPr>
            <p:ph idx="1"/>
          </p:nvPr>
        </p:nvSpPr>
        <p:spPr>
          <a:xfrm>
            <a:off x="902971" y="1769805"/>
            <a:ext cx="10379545" cy="4482405"/>
          </a:xfrm>
        </p:spPr>
        <p:txBody>
          <a:bodyPr/>
          <a:lstStyle/>
          <a:p>
            <a:pPr marL="0" indent="0" algn="ctr">
              <a:buNone/>
            </a:pPr>
            <a:r>
              <a:rPr lang="en-US" b="1" dirty="0"/>
              <a:t>ISA 62443-1-1 defines “Least Privilege” for ACS systems as:</a:t>
            </a:r>
          </a:p>
          <a:p>
            <a:pPr marL="449660" lvl="1" indent="0" algn="ctr">
              <a:buNone/>
            </a:pPr>
            <a:r>
              <a:rPr lang="en-US" sz="2000" dirty="0"/>
              <a:t>A security principle that a system or component restricts the access privileges of users to the </a:t>
            </a:r>
            <a:r>
              <a:rPr lang="en-US" sz="2000" b="1" u="sng" dirty="0"/>
              <a:t>minimum</a:t>
            </a:r>
            <a:r>
              <a:rPr lang="en-US" sz="2000" u="sng" dirty="0"/>
              <a:t> necessary </a:t>
            </a:r>
            <a:r>
              <a:rPr lang="en-US" sz="2000" dirty="0"/>
              <a:t>to accomplish assigned tasks.</a:t>
            </a:r>
          </a:p>
          <a:p>
            <a:pPr marL="449660" lvl="1" indent="0">
              <a:buNone/>
            </a:pPr>
            <a:endParaRPr lang="en-US" b="1" dirty="0"/>
          </a:p>
          <a:p>
            <a:r>
              <a:rPr lang="en-US" dirty="0"/>
              <a:t>In order to align with “Zero Trust” as defined by IT systems: </a:t>
            </a:r>
            <a:r>
              <a:rPr lang="en-US" sz="2000" dirty="0"/>
              <a:t>PERA defines “Minimum Trust” as the minimum privilege necessary for a user to accomplish assigned tasks.</a:t>
            </a:r>
          </a:p>
          <a:p>
            <a:pPr marL="0" indent="0" algn="ctr">
              <a:buNone/>
            </a:pPr>
            <a:endParaRPr lang="en-US" sz="2000" dirty="0"/>
          </a:p>
          <a:p>
            <a:r>
              <a:rPr lang="en-US" sz="2000" dirty="0"/>
              <a:t>This “Minimum Trust” definition will facilitate communication between ACS and IT professionals when designing OT systems that involve both groups.</a:t>
            </a:r>
          </a:p>
        </p:txBody>
      </p:sp>
    </p:spTree>
    <p:custDataLst>
      <p:tags r:id="rId1"/>
    </p:custDataLst>
    <p:extLst>
      <p:ext uri="{BB962C8B-B14F-4D97-AF65-F5344CB8AC3E}">
        <p14:creationId xmlns:p14="http://schemas.microsoft.com/office/powerpoint/2010/main" val="3552129425"/>
      </p:ext>
    </p:extLst>
  </p:cSld>
  <p:clrMapOvr>
    <a:masterClrMapping/>
  </p:clrMapOvr>
  <mc:AlternateContent xmlns:mc="http://schemas.openxmlformats.org/markup-compatibility/2006" xmlns:p14="http://schemas.microsoft.com/office/powerpoint/2010/main">
    <mc:Choice Requires="p14">
      <p:transition p14:dur="10" advTm="7853"/>
    </mc:Choice>
    <mc:Fallback xmlns="">
      <p:transition advTm="7853"/>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0A410F-0F68-A34A-BFED-67F5E266DE9E}"/>
            </a:ext>
          </a:extLst>
        </p:cNvPr>
        <p:cNvGrpSpPr/>
        <p:nvPr/>
      </p:nvGrpSpPr>
      <p:grpSpPr>
        <a:xfrm>
          <a:off x="0" y="0"/>
          <a:ext cx="0" cy="0"/>
          <a:chOff x="0" y="0"/>
          <a:chExt cx="0" cy="0"/>
        </a:xfrm>
      </p:grpSpPr>
      <p:sp>
        <p:nvSpPr>
          <p:cNvPr id="11266" name="Rectangle 2">
            <a:extLst>
              <a:ext uri="{FF2B5EF4-FFF2-40B4-BE49-F238E27FC236}">
                <a16:creationId xmlns:a16="http://schemas.microsoft.com/office/drawing/2014/main" id="{58E2FF31-2B5C-3C47-DD9F-763DA553AA55}"/>
              </a:ext>
            </a:extLst>
          </p:cNvPr>
          <p:cNvSpPr>
            <a:spLocks noGrp="1" noChangeArrowheads="1"/>
          </p:cNvSpPr>
          <p:nvPr>
            <p:ph type="title"/>
          </p:nvPr>
        </p:nvSpPr>
        <p:spPr>
          <a:xfrm>
            <a:off x="1066136" y="336848"/>
            <a:ext cx="8729374" cy="537882"/>
          </a:xfrm>
        </p:spPr>
        <p:txBody>
          <a:bodyPr/>
          <a:lstStyle/>
          <a:p>
            <a:pPr algn="ctr"/>
            <a:r>
              <a:rPr lang="en-US" dirty="0"/>
              <a:t>Why may “Minimum Trust” be Necessary in ACS?</a:t>
            </a:r>
          </a:p>
        </p:txBody>
      </p:sp>
      <p:sp>
        <p:nvSpPr>
          <p:cNvPr id="11267" name="Rectangle 3">
            <a:extLst>
              <a:ext uri="{FF2B5EF4-FFF2-40B4-BE49-F238E27FC236}">
                <a16:creationId xmlns:a16="http://schemas.microsoft.com/office/drawing/2014/main" id="{9BEC9182-37AC-7168-E34F-92E23F4909AB}"/>
              </a:ext>
            </a:extLst>
          </p:cNvPr>
          <p:cNvSpPr>
            <a:spLocks noGrp="1" noChangeArrowheads="1"/>
          </p:cNvSpPr>
          <p:nvPr>
            <p:ph idx="1"/>
          </p:nvPr>
        </p:nvSpPr>
        <p:spPr>
          <a:xfrm>
            <a:off x="902971" y="1415845"/>
            <a:ext cx="10561320" cy="4836366"/>
          </a:xfrm>
        </p:spPr>
        <p:txBody>
          <a:bodyPr/>
          <a:lstStyle/>
          <a:p>
            <a:r>
              <a:rPr lang="en-US" b="1" dirty="0"/>
              <a:t>Key Professional Roles may require Limited Trust such as:</a:t>
            </a:r>
            <a:br>
              <a:rPr lang="en-US" b="1" dirty="0"/>
            </a:br>
            <a:endParaRPr lang="en-US" b="1" dirty="0"/>
          </a:p>
          <a:p>
            <a:pPr lvl="1"/>
            <a:r>
              <a:rPr lang="en-US" sz="1800" b="1" dirty="0">
                <a:solidFill>
                  <a:srgbClr val="000000"/>
                </a:solidFill>
              </a:rPr>
              <a:t>Process Operator </a:t>
            </a:r>
          </a:p>
          <a:p>
            <a:pPr lvl="2"/>
            <a:r>
              <a:rPr lang="en-US" dirty="0">
                <a:solidFill>
                  <a:srgbClr val="000000"/>
                </a:solidFill>
              </a:rPr>
              <a:t>Equipment is remotely operated </a:t>
            </a:r>
          </a:p>
          <a:p>
            <a:pPr lvl="2"/>
            <a:r>
              <a:rPr lang="en-US" dirty="0">
                <a:solidFill>
                  <a:srgbClr val="000000"/>
                </a:solidFill>
              </a:rPr>
              <a:t>Fully trained Operators are not available, and personal certifications must be checked.</a:t>
            </a:r>
            <a:br>
              <a:rPr lang="en-US" dirty="0">
                <a:solidFill>
                  <a:srgbClr val="000000"/>
                </a:solidFill>
              </a:rPr>
            </a:br>
            <a:endParaRPr lang="en-US" dirty="0">
              <a:solidFill>
                <a:srgbClr val="000000"/>
              </a:solidFill>
            </a:endParaRPr>
          </a:p>
          <a:p>
            <a:pPr lvl="1"/>
            <a:r>
              <a:rPr lang="en-US" sz="1800" b="1" dirty="0">
                <a:solidFill>
                  <a:srgbClr val="000000"/>
                </a:solidFill>
              </a:rPr>
              <a:t>Process Engineer </a:t>
            </a:r>
            <a:br>
              <a:rPr lang="en-US" sz="1800" b="1" dirty="0">
                <a:solidFill>
                  <a:srgbClr val="000000"/>
                </a:solidFill>
              </a:rPr>
            </a:br>
            <a:r>
              <a:rPr lang="en-US" sz="1800" b="1" dirty="0">
                <a:solidFill>
                  <a:srgbClr val="000000"/>
                </a:solidFill>
              </a:rPr>
              <a:t>	</a:t>
            </a:r>
            <a:r>
              <a:rPr lang="en-US" dirty="0">
                <a:solidFill>
                  <a:srgbClr val="000000"/>
                </a:solidFill>
              </a:rPr>
              <a:t>– May optimize settings, but procedures require operators to make all adjustments</a:t>
            </a:r>
          </a:p>
          <a:p>
            <a:pPr lvl="2"/>
            <a:r>
              <a:rPr lang="en-US" dirty="0">
                <a:solidFill>
                  <a:srgbClr val="000000"/>
                </a:solidFill>
              </a:rPr>
              <a:t>Need remote optimization support such as UOP™ Remote Process Optimization</a:t>
            </a:r>
            <a:br>
              <a:rPr lang="en-US" dirty="0">
                <a:solidFill>
                  <a:srgbClr val="000000"/>
                </a:solidFill>
              </a:rPr>
            </a:br>
            <a:endParaRPr lang="en-US" dirty="0">
              <a:solidFill>
                <a:srgbClr val="000000"/>
              </a:solidFill>
            </a:endParaRPr>
          </a:p>
          <a:p>
            <a:pPr lvl="1"/>
            <a:r>
              <a:rPr lang="en-US" sz="1800" b="1" dirty="0">
                <a:solidFill>
                  <a:srgbClr val="000000"/>
                </a:solidFill>
              </a:rPr>
              <a:t>Maintenance Technicians </a:t>
            </a:r>
          </a:p>
          <a:p>
            <a:pPr lvl="2"/>
            <a:r>
              <a:rPr lang="en-US" dirty="0">
                <a:solidFill>
                  <a:srgbClr val="000000"/>
                </a:solidFill>
              </a:rPr>
              <a:t>May repair equipment but not start or adjust it.</a:t>
            </a:r>
          </a:p>
          <a:p>
            <a:pPr lvl="2"/>
            <a:r>
              <a:rPr lang="en-US" dirty="0">
                <a:solidFill>
                  <a:srgbClr val="000000"/>
                </a:solidFill>
              </a:rPr>
              <a:t>May connect and use diagnostic equipment (even in hazardous environments)</a:t>
            </a:r>
          </a:p>
          <a:p>
            <a:pPr lvl="2"/>
            <a:r>
              <a:rPr lang="en-US" dirty="0">
                <a:solidFill>
                  <a:srgbClr val="000000"/>
                </a:solidFill>
              </a:rPr>
              <a:t>May order parts and supplies using IT purchasing and Inventory systems</a:t>
            </a:r>
          </a:p>
        </p:txBody>
      </p:sp>
    </p:spTree>
    <p:custDataLst>
      <p:tags r:id="rId1"/>
    </p:custDataLst>
    <p:extLst>
      <p:ext uri="{BB962C8B-B14F-4D97-AF65-F5344CB8AC3E}">
        <p14:creationId xmlns:p14="http://schemas.microsoft.com/office/powerpoint/2010/main" val="872844306"/>
      </p:ext>
    </p:extLst>
  </p:cSld>
  <p:clrMapOvr>
    <a:masterClrMapping/>
  </p:clrMapOvr>
  <mc:AlternateContent xmlns:mc="http://schemas.openxmlformats.org/markup-compatibility/2006" xmlns:p14="http://schemas.microsoft.com/office/powerpoint/2010/main">
    <mc:Choice Requires="p14">
      <p:transition p14:dur="10" advTm="7853"/>
    </mc:Choice>
    <mc:Fallback xmlns="">
      <p:transition advTm="7853"/>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260315" y="410853"/>
            <a:ext cx="7234798" cy="537882"/>
          </a:xfrm>
        </p:spPr>
        <p:txBody>
          <a:bodyPr/>
          <a:lstStyle/>
          <a:p>
            <a:r>
              <a:rPr lang="en-US" dirty="0"/>
              <a:t>Key Security Questions to be Asked</a:t>
            </a:r>
          </a:p>
        </p:txBody>
      </p:sp>
      <p:sp>
        <p:nvSpPr>
          <p:cNvPr id="11267" name="Rectangle 3"/>
          <p:cNvSpPr>
            <a:spLocks noGrp="1" noChangeArrowheads="1"/>
          </p:cNvSpPr>
          <p:nvPr>
            <p:ph idx="1"/>
          </p:nvPr>
        </p:nvSpPr>
        <p:spPr>
          <a:xfrm>
            <a:off x="899605" y="1383420"/>
            <a:ext cx="10776247" cy="4656044"/>
          </a:xfrm>
        </p:spPr>
        <p:txBody>
          <a:bodyPr/>
          <a:lstStyle/>
          <a:p>
            <a:pPr lvl="0"/>
            <a:r>
              <a:rPr lang="en-US" b="1" dirty="0"/>
              <a:t>Who is requesting access?</a:t>
            </a:r>
          </a:p>
          <a:p>
            <a:pPr lvl="1"/>
            <a:r>
              <a:rPr lang="en-US" dirty="0"/>
              <a:t>To which ACS zone and/or device</a:t>
            </a:r>
            <a:r>
              <a:rPr lang="he-IL" dirty="0"/>
              <a:t> </a:t>
            </a:r>
            <a:r>
              <a:rPr lang="en-US" dirty="0"/>
              <a:t> the access is requested</a:t>
            </a:r>
          </a:p>
          <a:p>
            <a:pPr lvl="1"/>
            <a:r>
              <a:rPr lang="en-US" dirty="0"/>
              <a:t>Should the user and their device be authenticated and authorized?</a:t>
            </a:r>
            <a:br>
              <a:rPr lang="en-US" dirty="0"/>
            </a:br>
            <a:endParaRPr lang="en-US" dirty="0"/>
          </a:p>
          <a:p>
            <a:pPr lvl="0"/>
            <a:r>
              <a:rPr lang="en-US" b="1" dirty="0"/>
              <a:t>To which ACS Zone is access requested ?</a:t>
            </a:r>
          </a:p>
          <a:p>
            <a:pPr lvl="1"/>
            <a:r>
              <a:rPr lang="en-US" dirty="0"/>
              <a:t>Which device in this zone will be accessed?</a:t>
            </a:r>
          </a:p>
          <a:p>
            <a:pPr lvl="1"/>
            <a:r>
              <a:rPr lang="en-US" dirty="0"/>
              <a:t>Different defense measures are needed for ACS (e.g., HMI, PLC)</a:t>
            </a:r>
            <a:br>
              <a:rPr lang="en-US" dirty="0"/>
            </a:br>
            <a:endParaRPr lang="en-US" dirty="0"/>
          </a:p>
          <a:p>
            <a:pPr lvl="0"/>
            <a:r>
              <a:rPr lang="en-US" b="1" dirty="0"/>
              <a:t>What is the purpose for connecting?</a:t>
            </a:r>
          </a:p>
          <a:p>
            <a:pPr lvl="1"/>
            <a:r>
              <a:rPr lang="en-US" dirty="0"/>
              <a:t>Referring to a specific device in the targeted zone?</a:t>
            </a:r>
          </a:p>
          <a:p>
            <a:pPr lvl="1"/>
            <a:r>
              <a:rPr lang="en-US" dirty="0"/>
              <a:t>Is the connecting entity authorized for that action?</a:t>
            </a:r>
            <a:br>
              <a:rPr lang="en-US" dirty="0"/>
            </a:br>
            <a:endParaRPr lang="en-US" dirty="0"/>
          </a:p>
          <a:p>
            <a:r>
              <a:rPr lang="en-US" b="1" dirty="0"/>
              <a:t>From where is the connection initiated? </a:t>
            </a:r>
          </a:p>
          <a:p>
            <a:pPr lvl="1"/>
            <a:r>
              <a:rPr lang="en-US" dirty="0"/>
              <a:t>Can the originating location be authenticated and certified?</a:t>
            </a:r>
          </a:p>
        </p:txBody>
      </p:sp>
    </p:spTree>
    <p:custDataLst>
      <p:tags r:id="rId1"/>
    </p:custDataLst>
    <p:extLst>
      <p:ext uri="{BB962C8B-B14F-4D97-AF65-F5344CB8AC3E}">
        <p14:creationId xmlns:p14="http://schemas.microsoft.com/office/powerpoint/2010/main" val="4186870727"/>
      </p:ext>
    </p:extLst>
  </p:cSld>
  <p:clrMapOvr>
    <a:masterClrMapping/>
  </p:clrMapOvr>
  <mc:AlternateContent xmlns:mc="http://schemas.openxmlformats.org/markup-compatibility/2006" xmlns:p14="http://schemas.microsoft.com/office/powerpoint/2010/main">
    <mc:Choice Requires="p14">
      <p:transition p14:dur="10" advTm="7853"/>
    </mc:Choice>
    <mc:Fallback xmlns="">
      <p:transition advTm="7853"/>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80B7C9-E8EF-A403-04C2-F68A6ABD1C85}"/>
            </a:ext>
          </a:extLst>
        </p:cNvPr>
        <p:cNvGrpSpPr/>
        <p:nvPr/>
      </p:nvGrpSpPr>
      <p:grpSpPr>
        <a:xfrm>
          <a:off x="0" y="0"/>
          <a:ext cx="0" cy="0"/>
          <a:chOff x="0" y="0"/>
          <a:chExt cx="0" cy="0"/>
        </a:xfrm>
      </p:grpSpPr>
      <p:sp>
        <p:nvSpPr>
          <p:cNvPr id="11266" name="Rectangle 2">
            <a:extLst>
              <a:ext uri="{FF2B5EF4-FFF2-40B4-BE49-F238E27FC236}">
                <a16:creationId xmlns:a16="http://schemas.microsoft.com/office/drawing/2014/main" id="{4FE7E3CC-51C8-7E5E-7081-87942B9544E4}"/>
              </a:ext>
            </a:extLst>
          </p:cNvPr>
          <p:cNvSpPr>
            <a:spLocks noGrp="1" noChangeArrowheads="1"/>
          </p:cNvSpPr>
          <p:nvPr>
            <p:ph type="title"/>
          </p:nvPr>
        </p:nvSpPr>
        <p:spPr>
          <a:xfrm>
            <a:off x="1066136" y="336848"/>
            <a:ext cx="8729374" cy="537882"/>
          </a:xfrm>
        </p:spPr>
        <p:txBody>
          <a:bodyPr/>
          <a:lstStyle/>
          <a:p>
            <a:pPr algn="ctr"/>
            <a:r>
              <a:rPr lang="en-US" dirty="0"/>
              <a:t>How “Minimum Trust” May be Implemented</a:t>
            </a:r>
          </a:p>
        </p:txBody>
      </p:sp>
      <p:sp>
        <p:nvSpPr>
          <p:cNvPr id="11267" name="Rectangle 3">
            <a:extLst>
              <a:ext uri="{FF2B5EF4-FFF2-40B4-BE49-F238E27FC236}">
                <a16:creationId xmlns:a16="http://schemas.microsoft.com/office/drawing/2014/main" id="{C366EBA6-DF37-ECE4-779C-3319A95E9D15}"/>
              </a:ext>
            </a:extLst>
          </p:cNvPr>
          <p:cNvSpPr>
            <a:spLocks noGrp="1" noChangeArrowheads="1"/>
          </p:cNvSpPr>
          <p:nvPr>
            <p:ph idx="1"/>
          </p:nvPr>
        </p:nvSpPr>
        <p:spPr>
          <a:xfrm>
            <a:off x="902971" y="1415845"/>
            <a:ext cx="10561320" cy="4836366"/>
          </a:xfrm>
        </p:spPr>
        <p:txBody>
          <a:bodyPr/>
          <a:lstStyle/>
          <a:p>
            <a:r>
              <a:rPr lang="en-US" sz="2200" b="1" dirty="0"/>
              <a:t>“Limited Trust” may be implemented by:</a:t>
            </a:r>
          </a:p>
          <a:p>
            <a:pPr lvl="1"/>
            <a:r>
              <a:rPr lang="en-US" sz="1800" dirty="0"/>
              <a:t>1) People (written instructions), </a:t>
            </a:r>
          </a:p>
          <a:p>
            <a:pPr lvl="1"/>
            <a:r>
              <a:rPr lang="en-US" sz="1800" dirty="0"/>
              <a:t>2) Automation and Control Systems themselves (that limit actions by “workstation” or “Login”, or </a:t>
            </a:r>
          </a:p>
          <a:p>
            <a:pPr lvl="1"/>
            <a:r>
              <a:rPr lang="en-US" sz="1800" dirty="0"/>
              <a:t>3) IT systems (e.g., checkout of stores equipment by user).</a:t>
            </a:r>
            <a:br>
              <a:rPr lang="en-US" dirty="0"/>
            </a:br>
            <a:endParaRPr lang="en-US" dirty="0"/>
          </a:p>
          <a:p>
            <a:r>
              <a:rPr lang="en-US" sz="2200" b="1" dirty="0"/>
              <a:t>Some means to identify individuals </a:t>
            </a:r>
            <a:r>
              <a:rPr lang="en-US" sz="2200" dirty="0"/>
              <a:t>and their Professional Roles is necessary with 2) and 3).</a:t>
            </a:r>
            <a:br>
              <a:rPr lang="en-US" dirty="0"/>
            </a:br>
            <a:endParaRPr lang="en-US" dirty="0"/>
          </a:p>
          <a:p>
            <a:r>
              <a:rPr lang="en-US" sz="2200" b="1" dirty="0"/>
              <a:t>Must first assess Risks </a:t>
            </a:r>
            <a:r>
              <a:rPr lang="en-US" sz="2200" dirty="0"/>
              <a:t>from: </a:t>
            </a:r>
          </a:p>
          <a:p>
            <a:pPr lvl="1"/>
            <a:r>
              <a:rPr lang="en-US" sz="1800" dirty="0"/>
              <a:t>incorrect actions (errors or malicious actions)</a:t>
            </a:r>
          </a:p>
          <a:p>
            <a:pPr lvl="1"/>
            <a:r>
              <a:rPr lang="en-US" sz="1800" dirty="0"/>
              <a:t>limitations placed on Individuals or failure of enforcement systems.</a:t>
            </a:r>
          </a:p>
        </p:txBody>
      </p:sp>
    </p:spTree>
    <p:custDataLst>
      <p:tags r:id="rId1"/>
    </p:custDataLst>
    <p:extLst>
      <p:ext uri="{BB962C8B-B14F-4D97-AF65-F5344CB8AC3E}">
        <p14:creationId xmlns:p14="http://schemas.microsoft.com/office/powerpoint/2010/main" val="1445044653"/>
      </p:ext>
    </p:extLst>
  </p:cSld>
  <p:clrMapOvr>
    <a:masterClrMapping/>
  </p:clrMapOvr>
  <mc:AlternateContent xmlns:mc="http://schemas.openxmlformats.org/markup-compatibility/2006" xmlns:p14="http://schemas.microsoft.com/office/powerpoint/2010/main">
    <mc:Choice Requires="p14">
      <p:transition p14:dur="10" advTm="7853"/>
    </mc:Choice>
    <mc:Fallback xmlns="">
      <p:transition advTm="7853"/>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0145C2-8115-D156-2CC0-1C6152E7EF08}"/>
            </a:ext>
          </a:extLst>
        </p:cNvPr>
        <p:cNvGrpSpPr/>
        <p:nvPr/>
      </p:nvGrpSpPr>
      <p:grpSpPr>
        <a:xfrm>
          <a:off x="0" y="0"/>
          <a:ext cx="0" cy="0"/>
          <a:chOff x="0" y="0"/>
          <a:chExt cx="0" cy="0"/>
        </a:xfrm>
      </p:grpSpPr>
      <p:sp>
        <p:nvSpPr>
          <p:cNvPr id="11266" name="Rectangle 2">
            <a:extLst>
              <a:ext uri="{FF2B5EF4-FFF2-40B4-BE49-F238E27FC236}">
                <a16:creationId xmlns:a16="http://schemas.microsoft.com/office/drawing/2014/main" id="{632450BF-5B04-350A-20BF-4520B88DAB26}"/>
              </a:ext>
            </a:extLst>
          </p:cNvPr>
          <p:cNvSpPr>
            <a:spLocks noGrp="1" noChangeArrowheads="1"/>
          </p:cNvSpPr>
          <p:nvPr>
            <p:ph type="title"/>
          </p:nvPr>
        </p:nvSpPr>
        <p:spPr>
          <a:xfrm>
            <a:off x="1066136" y="336848"/>
            <a:ext cx="8729374" cy="537882"/>
          </a:xfrm>
        </p:spPr>
        <p:txBody>
          <a:bodyPr/>
          <a:lstStyle/>
          <a:p>
            <a:pPr algn="ctr"/>
            <a:r>
              <a:rPr lang="en-US" dirty="0"/>
              <a:t>How “Minimum Trust” May be Implemented</a:t>
            </a:r>
          </a:p>
        </p:txBody>
      </p:sp>
      <p:sp>
        <p:nvSpPr>
          <p:cNvPr id="11267" name="Rectangle 3">
            <a:extLst>
              <a:ext uri="{FF2B5EF4-FFF2-40B4-BE49-F238E27FC236}">
                <a16:creationId xmlns:a16="http://schemas.microsoft.com/office/drawing/2014/main" id="{53CFFDC1-1919-9482-893F-DF6B1940FC29}"/>
              </a:ext>
            </a:extLst>
          </p:cNvPr>
          <p:cNvSpPr>
            <a:spLocks noGrp="1" noChangeArrowheads="1"/>
          </p:cNvSpPr>
          <p:nvPr>
            <p:ph idx="1"/>
          </p:nvPr>
        </p:nvSpPr>
        <p:spPr>
          <a:xfrm>
            <a:off x="902971" y="1415845"/>
            <a:ext cx="10561320" cy="4836366"/>
          </a:xfrm>
        </p:spPr>
        <p:txBody>
          <a:bodyPr/>
          <a:lstStyle/>
          <a:p>
            <a:r>
              <a:rPr lang="en-US" b="1" dirty="0">
                <a:solidFill>
                  <a:srgbClr val="000000"/>
                </a:solidFill>
              </a:rPr>
              <a:t>Clearly, more cybersecurity models are needed than only “Full Trust” and “Zero Trust”.</a:t>
            </a:r>
          </a:p>
          <a:p>
            <a:pPr lvl="1"/>
            <a:r>
              <a:rPr lang="en-US" sz="1800" dirty="0">
                <a:solidFill>
                  <a:srgbClr val="000000"/>
                </a:solidFill>
              </a:rPr>
              <a:t>However, too many different trust models in one facility may confuse personnel</a:t>
            </a:r>
            <a:endParaRPr lang="en-US" sz="1800" b="1" dirty="0">
              <a:solidFill>
                <a:srgbClr val="000000"/>
              </a:solidFill>
            </a:endParaRPr>
          </a:p>
          <a:p>
            <a:pPr lvl="1"/>
            <a:endParaRPr lang="en-US" dirty="0">
              <a:solidFill>
                <a:srgbClr val="000000"/>
              </a:solidFill>
            </a:endParaRPr>
          </a:p>
          <a:p>
            <a:r>
              <a:rPr lang="en-US" b="1" dirty="0">
                <a:solidFill>
                  <a:srgbClr val="000000"/>
                </a:solidFill>
              </a:rPr>
              <a:t>Consider the following Example Trust Levels, TL0 to TL3</a:t>
            </a:r>
            <a:br>
              <a:rPr lang="en-US" dirty="0">
                <a:solidFill>
                  <a:srgbClr val="000000"/>
                </a:solidFill>
              </a:rPr>
            </a:br>
            <a:r>
              <a:rPr lang="en-US" dirty="0">
                <a:solidFill>
                  <a:srgbClr val="000000"/>
                </a:solidFill>
              </a:rPr>
              <a:t> This is similar to the Security Levels SL1 to SL4 used in ISA 62443</a:t>
            </a:r>
          </a:p>
          <a:p>
            <a:pPr lvl="1"/>
            <a:r>
              <a:rPr lang="en-US" dirty="0">
                <a:solidFill>
                  <a:srgbClr val="000000"/>
                </a:solidFill>
              </a:rPr>
              <a:t>Trust Level 3 - Full Trust</a:t>
            </a:r>
          </a:p>
          <a:p>
            <a:pPr lvl="1"/>
            <a:r>
              <a:rPr lang="en-US" dirty="0">
                <a:solidFill>
                  <a:srgbClr val="000000"/>
                </a:solidFill>
              </a:rPr>
              <a:t>Trust Level 2 - Limited Trust</a:t>
            </a:r>
          </a:p>
          <a:p>
            <a:pPr lvl="1"/>
            <a:r>
              <a:rPr lang="en-US" dirty="0">
                <a:solidFill>
                  <a:srgbClr val="000000"/>
                </a:solidFill>
              </a:rPr>
              <a:t>Trust Level 1 - Minimum Trust</a:t>
            </a:r>
          </a:p>
          <a:p>
            <a:pPr lvl="1"/>
            <a:r>
              <a:rPr lang="en-US" dirty="0">
                <a:solidFill>
                  <a:srgbClr val="000000"/>
                </a:solidFill>
              </a:rPr>
              <a:t>Trust Level 0 - Zero Trust</a:t>
            </a:r>
            <a:br>
              <a:rPr lang="en-US" dirty="0">
                <a:solidFill>
                  <a:srgbClr val="000000"/>
                </a:solidFill>
              </a:rPr>
            </a:br>
            <a:endParaRPr lang="en-US" dirty="0">
              <a:solidFill>
                <a:srgbClr val="000000"/>
              </a:solidFill>
            </a:endParaRPr>
          </a:p>
          <a:p>
            <a:r>
              <a:rPr lang="en-US" b="1" dirty="0">
                <a:solidFill>
                  <a:srgbClr val="000000"/>
                </a:solidFill>
              </a:rPr>
              <a:t>What precautions are applied for each Trust Level </a:t>
            </a:r>
            <a:r>
              <a:rPr lang="en-US" dirty="0">
                <a:solidFill>
                  <a:srgbClr val="000000"/>
                </a:solidFill>
              </a:rPr>
              <a:t>can be defined in the company’s Cybersecurity Master Plan, or in Operating Practices at each facility</a:t>
            </a:r>
          </a:p>
        </p:txBody>
      </p:sp>
    </p:spTree>
    <p:custDataLst>
      <p:tags r:id="rId1"/>
    </p:custDataLst>
    <p:extLst>
      <p:ext uri="{BB962C8B-B14F-4D97-AF65-F5344CB8AC3E}">
        <p14:creationId xmlns:p14="http://schemas.microsoft.com/office/powerpoint/2010/main" val="184711771"/>
      </p:ext>
    </p:extLst>
  </p:cSld>
  <p:clrMapOvr>
    <a:masterClrMapping/>
  </p:clrMapOvr>
  <mc:AlternateContent xmlns:mc="http://schemas.openxmlformats.org/markup-compatibility/2006" xmlns:p14="http://schemas.microsoft.com/office/powerpoint/2010/main">
    <mc:Choice Requires="p14">
      <p:transition p14:dur="10" advTm="7853"/>
    </mc:Choice>
    <mc:Fallback xmlns="">
      <p:transition advTm="7853"/>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9E2477-B43F-137E-162B-E12FE6D1EAC6}"/>
            </a:ext>
          </a:extLst>
        </p:cNvPr>
        <p:cNvGrpSpPr/>
        <p:nvPr/>
      </p:nvGrpSpPr>
      <p:grpSpPr>
        <a:xfrm>
          <a:off x="0" y="0"/>
          <a:ext cx="0" cy="0"/>
          <a:chOff x="0" y="0"/>
          <a:chExt cx="0" cy="0"/>
        </a:xfrm>
      </p:grpSpPr>
      <p:sp>
        <p:nvSpPr>
          <p:cNvPr id="11266" name="Rectangle 2">
            <a:extLst>
              <a:ext uri="{FF2B5EF4-FFF2-40B4-BE49-F238E27FC236}">
                <a16:creationId xmlns:a16="http://schemas.microsoft.com/office/drawing/2014/main" id="{77F2D945-D35F-255E-2971-F29C5C6955A6}"/>
              </a:ext>
            </a:extLst>
          </p:cNvPr>
          <p:cNvSpPr>
            <a:spLocks noGrp="1" noChangeArrowheads="1"/>
          </p:cNvSpPr>
          <p:nvPr>
            <p:ph type="title"/>
          </p:nvPr>
        </p:nvSpPr>
        <p:spPr>
          <a:xfrm>
            <a:off x="1066136" y="336848"/>
            <a:ext cx="8729374" cy="537882"/>
          </a:xfrm>
        </p:spPr>
        <p:txBody>
          <a:bodyPr/>
          <a:lstStyle/>
          <a:p>
            <a:pPr algn="ctr"/>
            <a:r>
              <a:rPr lang="en-US" dirty="0"/>
              <a:t>Example of “Trust Level 3”</a:t>
            </a:r>
          </a:p>
        </p:txBody>
      </p:sp>
      <p:sp>
        <p:nvSpPr>
          <p:cNvPr id="11267" name="Rectangle 3">
            <a:extLst>
              <a:ext uri="{FF2B5EF4-FFF2-40B4-BE49-F238E27FC236}">
                <a16:creationId xmlns:a16="http://schemas.microsoft.com/office/drawing/2014/main" id="{9ACE34E0-4374-79DF-F937-14973B5B32E8}"/>
              </a:ext>
            </a:extLst>
          </p:cNvPr>
          <p:cNvSpPr>
            <a:spLocks noGrp="1" noChangeArrowheads="1"/>
          </p:cNvSpPr>
          <p:nvPr>
            <p:ph idx="1"/>
          </p:nvPr>
        </p:nvSpPr>
        <p:spPr>
          <a:xfrm>
            <a:off x="902971" y="1415845"/>
            <a:ext cx="10561320" cy="4836366"/>
          </a:xfrm>
        </p:spPr>
        <p:txBody>
          <a:bodyPr/>
          <a:lstStyle/>
          <a:p>
            <a:r>
              <a:rPr lang="en-US" b="1" dirty="0"/>
              <a:t>The default is “Full Trust” for trained personnel who are physically at the plant</a:t>
            </a:r>
          </a:p>
          <a:p>
            <a:pPr marL="0" indent="0">
              <a:buNone/>
            </a:pPr>
            <a:endParaRPr lang="en-US" dirty="0"/>
          </a:p>
          <a:p>
            <a:r>
              <a:rPr lang="en-US" b="1" dirty="0"/>
              <a:t>In process plants, key Professional Roles including:</a:t>
            </a:r>
          </a:p>
          <a:p>
            <a:pPr lvl="1"/>
            <a:r>
              <a:rPr lang="en-US" dirty="0">
                <a:solidFill>
                  <a:srgbClr val="000000"/>
                </a:solidFill>
              </a:rPr>
              <a:t>Process Operator – may adjust equipment and processes but not maintain it.</a:t>
            </a:r>
          </a:p>
          <a:p>
            <a:pPr lvl="1"/>
            <a:r>
              <a:rPr lang="en-US" dirty="0">
                <a:solidFill>
                  <a:srgbClr val="000000"/>
                </a:solidFill>
              </a:rPr>
              <a:t>Process Engineer – may optimize settings but must direct operators to make adjustments</a:t>
            </a:r>
          </a:p>
          <a:p>
            <a:pPr lvl="1"/>
            <a:r>
              <a:rPr lang="en-US" dirty="0">
                <a:solidFill>
                  <a:srgbClr val="000000"/>
                </a:solidFill>
              </a:rPr>
              <a:t>Maintenance Technicians – may repair and replace equipment but not adjust it.</a:t>
            </a:r>
            <a:br>
              <a:rPr lang="en-US" dirty="0">
                <a:solidFill>
                  <a:srgbClr val="000000"/>
                </a:solidFill>
              </a:rPr>
            </a:br>
            <a:endParaRPr lang="en-US" dirty="0">
              <a:solidFill>
                <a:srgbClr val="000000"/>
              </a:solidFill>
            </a:endParaRPr>
          </a:p>
          <a:p>
            <a:r>
              <a:rPr lang="en-US" b="1" dirty="0">
                <a:solidFill>
                  <a:srgbClr val="000000"/>
                </a:solidFill>
              </a:rPr>
              <a:t>In mature, fully-staffed organizations:</a:t>
            </a:r>
          </a:p>
          <a:p>
            <a:pPr lvl="1"/>
            <a:r>
              <a:rPr lang="en-US" dirty="0">
                <a:solidFill>
                  <a:srgbClr val="000000"/>
                </a:solidFill>
              </a:rPr>
              <a:t>These roles are established by operating procedures and enforced by management</a:t>
            </a:r>
          </a:p>
          <a:p>
            <a:pPr lvl="1"/>
            <a:r>
              <a:rPr lang="en-US" dirty="0">
                <a:solidFill>
                  <a:srgbClr val="000000"/>
                </a:solidFill>
              </a:rPr>
              <a:t>Staff are physically present, trained, and qualified for their roles</a:t>
            </a:r>
          </a:p>
          <a:p>
            <a:pPr lvl="1"/>
            <a:r>
              <a:rPr lang="en-US" dirty="0">
                <a:solidFill>
                  <a:srgbClr val="000000"/>
                </a:solidFill>
              </a:rPr>
              <a:t>Roles are implemented by people who know each other and their respective roles.</a:t>
            </a:r>
          </a:p>
          <a:p>
            <a:pPr lvl="1"/>
            <a:r>
              <a:rPr lang="en-US" dirty="0">
                <a:solidFill>
                  <a:srgbClr val="000000"/>
                </a:solidFill>
              </a:rPr>
              <a:t>contractors or vendors come to the plant to perform their roles.</a:t>
            </a:r>
          </a:p>
        </p:txBody>
      </p:sp>
    </p:spTree>
    <p:custDataLst>
      <p:tags r:id="rId1"/>
    </p:custDataLst>
    <p:extLst>
      <p:ext uri="{BB962C8B-B14F-4D97-AF65-F5344CB8AC3E}">
        <p14:creationId xmlns:p14="http://schemas.microsoft.com/office/powerpoint/2010/main" val="883014337"/>
      </p:ext>
    </p:extLst>
  </p:cSld>
  <p:clrMapOvr>
    <a:masterClrMapping/>
  </p:clrMapOvr>
  <mc:AlternateContent xmlns:mc="http://schemas.openxmlformats.org/markup-compatibility/2006" xmlns:p14="http://schemas.microsoft.com/office/powerpoint/2010/main">
    <mc:Choice Requires="p14">
      <p:transition p14:dur="10" advTm="7853"/>
    </mc:Choice>
    <mc:Fallback xmlns="">
      <p:transition advTm="7853"/>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80B7C9-E8EF-A403-04C2-F68A6ABD1C85}"/>
            </a:ext>
          </a:extLst>
        </p:cNvPr>
        <p:cNvGrpSpPr/>
        <p:nvPr/>
      </p:nvGrpSpPr>
      <p:grpSpPr>
        <a:xfrm>
          <a:off x="0" y="0"/>
          <a:ext cx="0" cy="0"/>
          <a:chOff x="0" y="0"/>
          <a:chExt cx="0" cy="0"/>
        </a:xfrm>
      </p:grpSpPr>
      <p:sp>
        <p:nvSpPr>
          <p:cNvPr id="11266" name="Rectangle 2">
            <a:extLst>
              <a:ext uri="{FF2B5EF4-FFF2-40B4-BE49-F238E27FC236}">
                <a16:creationId xmlns:a16="http://schemas.microsoft.com/office/drawing/2014/main" id="{4FE7E3CC-51C8-7E5E-7081-87942B9544E4}"/>
              </a:ext>
            </a:extLst>
          </p:cNvPr>
          <p:cNvSpPr>
            <a:spLocks noGrp="1" noChangeArrowheads="1"/>
          </p:cNvSpPr>
          <p:nvPr>
            <p:ph type="title"/>
          </p:nvPr>
        </p:nvSpPr>
        <p:spPr>
          <a:xfrm>
            <a:off x="1066136" y="336848"/>
            <a:ext cx="8729374" cy="537882"/>
          </a:xfrm>
        </p:spPr>
        <p:txBody>
          <a:bodyPr/>
          <a:lstStyle/>
          <a:p>
            <a:pPr algn="ctr"/>
            <a:r>
              <a:rPr lang="en-US" dirty="0"/>
              <a:t>Example of Trust Level 2 “Limited Trust”</a:t>
            </a:r>
          </a:p>
        </p:txBody>
      </p:sp>
      <p:sp>
        <p:nvSpPr>
          <p:cNvPr id="11267" name="Rectangle 3">
            <a:extLst>
              <a:ext uri="{FF2B5EF4-FFF2-40B4-BE49-F238E27FC236}">
                <a16:creationId xmlns:a16="http://schemas.microsoft.com/office/drawing/2014/main" id="{C366EBA6-DF37-ECE4-779C-3319A95E9D15}"/>
              </a:ext>
            </a:extLst>
          </p:cNvPr>
          <p:cNvSpPr>
            <a:spLocks noGrp="1" noChangeArrowheads="1"/>
          </p:cNvSpPr>
          <p:nvPr>
            <p:ph idx="1"/>
          </p:nvPr>
        </p:nvSpPr>
        <p:spPr>
          <a:xfrm>
            <a:off x="902971" y="1415845"/>
            <a:ext cx="10561320" cy="4836366"/>
          </a:xfrm>
        </p:spPr>
        <p:txBody>
          <a:bodyPr/>
          <a:lstStyle/>
          <a:p>
            <a:r>
              <a:rPr lang="en-US" b="1" dirty="0"/>
              <a:t>“Limited Trust” may be given to Professional Roles or Individuals:</a:t>
            </a:r>
          </a:p>
          <a:p>
            <a:pPr lvl="1"/>
            <a:r>
              <a:rPr lang="en-US" sz="2000" dirty="0"/>
              <a:t>If there is not a full compliment of Professional roles physically at the plant</a:t>
            </a:r>
          </a:p>
          <a:p>
            <a:pPr lvl="1"/>
            <a:r>
              <a:rPr lang="en-US" sz="2000" dirty="0"/>
              <a:t>If some of the staff are not fully trained or certified for their roles.</a:t>
            </a:r>
          </a:p>
          <a:p>
            <a:pPr lvl="1"/>
            <a:r>
              <a:rPr lang="en-US" sz="2000" dirty="0"/>
              <a:t>Some means to identify individuals and their Professional Roles is necessary with 2) and 3).</a:t>
            </a:r>
          </a:p>
          <a:p>
            <a:pPr lvl="1"/>
            <a:r>
              <a:rPr lang="en-US" sz="2000" dirty="0"/>
              <a:t>Risks may result from incorrect actions (errors or malicious actions)</a:t>
            </a:r>
          </a:p>
          <a:p>
            <a:pPr lvl="1"/>
            <a:r>
              <a:rPr lang="en-US" sz="2000" dirty="0"/>
              <a:t>However, limitations placed on Roles or Individuals may also cause risks.</a:t>
            </a:r>
          </a:p>
        </p:txBody>
      </p:sp>
    </p:spTree>
    <p:custDataLst>
      <p:tags r:id="rId1"/>
    </p:custDataLst>
    <p:extLst>
      <p:ext uri="{BB962C8B-B14F-4D97-AF65-F5344CB8AC3E}">
        <p14:creationId xmlns:p14="http://schemas.microsoft.com/office/powerpoint/2010/main" val="1294406509"/>
      </p:ext>
    </p:extLst>
  </p:cSld>
  <p:clrMapOvr>
    <a:masterClrMapping/>
  </p:clrMapOvr>
  <mc:AlternateContent xmlns:mc="http://schemas.openxmlformats.org/markup-compatibility/2006" xmlns:p14="http://schemas.microsoft.com/office/powerpoint/2010/main">
    <mc:Choice Requires="p14">
      <p:transition p14:dur="10" advTm="7853"/>
    </mc:Choice>
    <mc:Fallback xmlns="">
      <p:transition advTm="7853"/>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0A410F-0F68-A34A-BFED-67F5E266DE9E}"/>
            </a:ext>
          </a:extLst>
        </p:cNvPr>
        <p:cNvGrpSpPr/>
        <p:nvPr/>
      </p:nvGrpSpPr>
      <p:grpSpPr>
        <a:xfrm>
          <a:off x="0" y="0"/>
          <a:ext cx="0" cy="0"/>
          <a:chOff x="0" y="0"/>
          <a:chExt cx="0" cy="0"/>
        </a:xfrm>
      </p:grpSpPr>
      <p:sp>
        <p:nvSpPr>
          <p:cNvPr id="11266" name="Rectangle 2">
            <a:extLst>
              <a:ext uri="{FF2B5EF4-FFF2-40B4-BE49-F238E27FC236}">
                <a16:creationId xmlns:a16="http://schemas.microsoft.com/office/drawing/2014/main" id="{58E2FF31-2B5C-3C47-DD9F-763DA553AA55}"/>
              </a:ext>
            </a:extLst>
          </p:cNvPr>
          <p:cNvSpPr>
            <a:spLocks noGrp="1" noChangeArrowheads="1"/>
          </p:cNvSpPr>
          <p:nvPr>
            <p:ph type="title"/>
          </p:nvPr>
        </p:nvSpPr>
        <p:spPr>
          <a:xfrm>
            <a:off x="1066136" y="336848"/>
            <a:ext cx="8729374" cy="537882"/>
          </a:xfrm>
        </p:spPr>
        <p:txBody>
          <a:bodyPr/>
          <a:lstStyle/>
          <a:p>
            <a:pPr algn="ctr"/>
            <a:r>
              <a:rPr lang="en-US" dirty="0"/>
              <a:t>Example of Trust Level 1 – Minimum Trust?</a:t>
            </a:r>
          </a:p>
        </p:txBody>
      </p:sp>
      <p:sp>
        <p:nvSpPr>
          <p:cNvPr id="11267" name="Rectangle 3">
            <a:extLst>
              <a:ext uri="{FF2B5EF4-FFF2-40B4-BE49-F238E27FC236}">
                <a16:creationId xmlns:a16="http://schemas.microsoft.com/office/drawing/2014/main" id="{9BEC9182-37AC-7168-E34F-92E23F4909AB}"/>
              </a:ext>
            </a:extLst>
          </p:cNvPr>
          <p:cNvSpPr>
            <a:spLocks noGrp="1" noChangeArrowheads="1"/>
          </p:cNvSpPr>
          <p:nvPr>
            <p:ph idx="1"/>
          </p:nvPr>
        </p:nvSpPr>
        <p:spPr>
          <a:xfrm>
            <a:off x="902971" y="1415845"/>
            <a:ext cx="10561320" cy="4836366"/>
          </a:xfrm>
        </p:spPr>
        <p:txBody>
          <a:bodyPr/>
          <a:lstStyle/>
          <a:p>
            <a:r>
              <a:rPr lang="en-US" b="1" dirty="0"/>
              <a:t>Key Professional Roles may require Limited Trust such as:</a:t>
            </a:r>
          </a:p>
          <a:p>
            <a:pPr lvl="1"/>
            <a:r>
              <a:rPr lang="en-US" sz="2000" dirty="0">
                <a:solidFill>
                  <a:srgbClr val="000000"/>
                </a:solidFill>
              </a:rPr>
              <a:t>Process Operator </a:t>
            </a:r>
          </a:p>
          <a:p>
            <a:pPr lvl="2"/>
            <a:r>
              <a:rPr lang="en-US" dirty="0">
                <a:solidFill>
                  <a:srgbClr val="000000"/>
                </a:solidFill>
              </a:rPr>
              <a:t>Equipment is remotely operated </a:t>
            </a:r>
          </a:p>
          <a:p>
            <a:pPr lvl="2"/>
            <a:r>
              <a:rPr lang="en-US" dirty="0">
                <a:solidFill>
                  <a:srgbClr val="000000"/>
                </a:solidFill>
              </a:rPr>
              <a:t>Operator training on some units is not available, and remote support is required.</a:t>
            </a:r>
            <a:br>
              <a:rPr lang="en-US" dirty="0">
                <a:solidFill>
                  <a:srgbClr val="000000"/>
                </a:solidFill>
              </a:rPr>
            </a:br>
            <a:endParaRPr lang="en-US" dirty="0">
              <a:solidFill>
                <a:srgbClr val="000000"/>
              </a:solidFill>
            </a:endParaRPr>
          </a:p>
          <a:p>
            <a:pPr lvl="1"/>
            <a:r>
              <a:rPr lang="en-US" sz="2000" dirty="0">
                <a:solidFill>
                  <a:srgbClr val="000000"/>
                </a:solidFill>
              </a:rPr>
              <a:t>Process Engineer </a:t>
            </a:r>
          </a:p>
          <a:p>
            <a:pPr lvl="2"/>
            <a:r>
              <a:rPr lang="en-US" dirty="0">
                <a:solidFill>
                  <a:srgbClr val="000000"/>
                </a:solidFill>
              </a:rPr>
              <a:t>may optimize settings but must direct operators to make adjustments</a:t>
            </a:r>
            <a:br>
              <a:rPr lang="en-US" dirty="0">
                <a:solidFill>
                  <a:srgbClr val="000000"/>
                </a:solidFill>
              </a:rPr>
            </a:br>
            <a:endParaRPr lang="en-US" dirty="0">
              <a:solidFill>
                <a:srgbClr val="000000"/>
              </a:solidFill>
            </a:endParaRPr>
          </a:p>
          <a:p>
            <a:pPr lvl="1"/>
            <a:r>
              <a:rPr lang="en-US" sz="2000" dirty="0">
                <a:solidFill>
                  <a:srgbClr val="000000"/>
                </a:solidFill>
              </a:rPr>
              <a:t>Maintenance Technicians </a:t>
            </a:r>
            <a:r>
              <a:rPr lang="en-US" dirty="0">
                <a:solidFill>
                  <a:srgbClr val="000000"/>
                </a:solidFill>
              </a:rPr>
              <a:t>– may repair and replace equipment but not adjust it.</a:t>
            </a:r>
          </a:p>
        </p:txBody>
      </p:sp>
    </p:spTree>
    <p:custDataLst>
      <p:tags r:id="rId1"/>
    </p:custDataLst>
    <p:extLst>
      <p:ext uri="{BB962C8B-B14F-4D97-AF65-F5344CB8AC3E}">
        <p14:creationId xmlns:p14="http://schemas.microsoft.com/office/powerpoint/2010/main" val="3247934764"/>
      </p:ext>
    </p:extLst>
  </p:cSld>
  <p:clrMapOvr>
    <a:masterClrMapping/>
  </p:clrMapOvr>
  <mc:AlternateContent xmlns:mc="http://schemas.openxmlformats.org/markup-compatibility/2006" xmlns:p14="http://schemas.microsoft.com/office/powerpoint/2010/main">
    <mc:Choice Requires="p14">
      <p:transition p14:dur="10" advTm="7853"/>
    </mc:Choice>
    <mc:Fallback xmlns="">
      <p:transition advTm="7853"/>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TIMING" val="|2.4|0.5|0.8|0.8|0.8|0.6|0.7"/>
  <p:tag name="ISPRING_SLIDE_INDENT_LEVEL" val="0"/>
  <p:tag name="ISPRING_PRESENTER_ID" val="{D305227C-98B0-4AB0-B5E1-D25CE20F7A3B}"/>
  <p:tag name="ISPRING_CUSTOM_TIMING_USED" val="0"/>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TIMING" val="|2.4|0.5|0.8|0.8|0.8|0.6|0.7"/>
  <p:tag name="ISPRING_SLIDE_INDENT_LEVEL" val="0"/>
  <p:tag name="ISPRING_PRESENTER_ID" val="{D305227C-98B0-4AB0-B5E1-D25CE20F7A3B}"/>
  <p:tag name="ISPRING_CUSTOM_TIMING_USED" val="0"/>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TIMING" val="|2.4|0.5|0.8|0.8|0.8|0.6|0.7"/>
  <p:tag name="ISPRING_SLIDE_INDENT_LEVEL" val="0"/>
  <p:tag name="ISPRING_PRESENTER_ID" val="{D305227C-98B0-4AB0-B5E1-D25CE20F7A3B}"/>
  <p:tag name="ISPRING_CUSTOM_TIMING_USED" val="0"/>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TIMING" val="|2.4|0.5|0.8|0.8|0.8|0.6|0.7"/>
  <p:tag name="ISPRING_SLIDE_INDENT_LEVEL" val="0"/>
  <p:tag name="ISPRING_PRESENTER_ID" val="{D305227C-98B0-4AB0-B5E1-D25CE20F7A3B}"/>
  <p:tag name="ISPRING_CUSTOM_TIMING_USED" val="0"/>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TIMING" val="|2.4|0.5|0.8|0.8|0.8|0.6|0.7"/>
  <p:tag name="ISPRING_SLIDE_INDENT_LEVEL" val="0"/>
  <p:tag name="ISPRING_PRESENTER_ID" val="{D305227C-98B0-4AB0-B5E1-D25CE20F7A3B}"/>
  <p:tag name="ISPRING_CUSTOM_TIMING_USED" val="0"/>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TIMING" val="|2.4|0.5|0.8|0.8|0.8|0.6|0.7"/>
  <p:tag name="ISPRING_SLIDE_INDENT_LEVEL" val="0"/>
  <p:tag name="ISPRING_PRESENTER_ID" val="{D305227C-98B0-4AB0-B5E1-D25CE20F7A3B}"/>
  <p:tag name="ISPRING_CUSTOM_TIMING_USED" val="0"/>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TIMING" val="|2.4|0.5|0.8|0.8|0.8|0.6|0.7"/>
  <p:tag name="ISPRING_SLIDE_INDENT_LEVEL" val="0"/>
  <p:tag name="ISPRING_PRESENTER_ID" val="{D305227C-98B0-4AB0-B5E1-D25CE20F7A3B}"/>
  <p:tag name="ISPRING_CUSTOM_TIMING_USED" val="0"/>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ISPRING_CUSTOM_TIMING_USED" val="0"/>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ISPRING_CUSTOM_TIMING_USED" val="0"/>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TIMING" val="|2.4|0.5|0.8|0.8|0.8|0.6|0.7"/>
  <p:tag name="ISPRING_SLIDE_INDENT_LEVEL" val="0"/>
  <p:tag name="ISPRING_PRESENTER_ID" val="{D305227C-98B0-4AB0-B5E1-D25CE20F7A3B}"/>
  <p:tag name="ISPRING_CUSTOM_TIMING_USED" val="0"/>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TIMING" val="|2.4|0.5|0.8|0.8|0.8|0.6|0.7"/>
  <p:tag name="ISPRING_SLIDE_INDENT_LEVEL" val="0"/>
  <p:tag name="ISPRING_PRESENTER_ID" val="{D305227C-98B0-4AB0-B5E1-D25CE20F7A3B}"/>
  <p:tag name="ISPRING_CUSTOM_TIMING_USED" val="0"/>
  <p:tag name="ARTICULATE_SLIDE_THUMBNAIL_REFRESH" val="1"/>
</p:tagLst>
</file>

<file path=ppt/theme/theme1.xml><?xml version="1.0" encoding="utf-8"?>
<a:theme xmlns:a="http://schemas.openxmlformats.org/drawingml/2006/main" name="OMAC_Blue">
  <a:themeElements>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2">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MAC_Blu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MAC_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MAC_Blu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MAC_Blu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MAC_Blu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MAC_Blu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MAC_Blu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MAC_Blu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MAC_Blu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MAC_Blu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MAC_Blu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2757</TotalTime>
  <Words>2593</Words>
  <Application>Microsoft Office PowerPoint</Application>
  <PresentationFormat>Widescreen</PresentationFormat>
  <Paragraphs>215</Paragraphs>
  <Slides>12</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Aptos</vt:lpstr>
      <vt:lpstr>Arial</vt:lpstr>
      <vt:lpstr>Arial Black</vt:lpstr>
      <vt:lpstr>Calibri</vt:lpstr>
      <vt:lpstr>Montserrat</vt:lpstr>
      <vt:lpstr>Open Sans</vt:lpstr>
      <vt:lpstr>Symbol</vt:lpstr>
      <vt:lpstr>OMAC_Blue</vt:lpstr>
      <vt:lpstr>What is “Minimum Trust” in Automation and Control Systems (ACS) ? </vt:lpstr>
      <vt:lpstr>What Does “Minimum Trust” Mean?</vt:lpstr>
      <vt:lpstr>Why may “Minimum Trust” be Necessary in ACS?</vt:lpstr>
      <vt:lpstr>Key Security Questions to be Asked</vt:lpstr>
      <vt:lpstr>How “Minimum Trust” May be Implemented</vt:lpstr>
      <vt:lpstr>How “Minimum Trust” May be Implemented</vt:lpstr>
      <vt:lpstr>Example of “Trust Level 3”</vt:lpstr>
      <vt:lpstr>Example of Trust Level 2 “Limited Trust”</vt:lpstr>
      <vt:lpstr>Example of Trust Level 1 – Minimum Trust?</vt:lpstr>
      <vt:lpstr>Example of Trust Level 0 – Zero Trust</vt:lpstr>
      <vt:lpstr>Further Information and Reading</vt:lpstr>
      <vt:lpstr>About the Author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Gary Rathwell</dc:creator>
  <cp:lastModifiedBy>Gary Rathwell</cp:lastModifiedBy>
  <cp:revision>34</cp:revision>
  <cp:lastPrinted>2024-10-27T07:53:11Z</cp:lastPrinted>
  <dcterms:created xsi:type="dcterms:W3CDTF">2024-08-05T20:06:21Z</dcterms:created>
  <dcterms:modified xsi:type="dcterms:W3CDTF">2025-10-13T13:51:51Z</dcterms:modified>
</cp:coreProperties>
</file>