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4" r:id="rId2"/>
    <p:sldId id="2960" r:id="rId3"/>
    <p:sldId id="4119" r:id="rId4"/>
    <p:sldId id="4118" r:id="rId5"/>
    <p:sldId id="4121" r:id="rId6"/>
    <p:sldId id="2969" r:id="rId7"/>
    <p:sldId id="2970" r:id="rId8"/>
    <p:sldId id="2971" r:id="rId9"/>
    <p:sldId id="4116" r:id="rId10"/>
    <p:sldId id="4122" r:id="rId1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5960" autoAdjust="0"/>
  </p:normalViewPr>
  <p:slideViewPr>
    <p:cSldViewPr snapToGrid="0">
      <p:cViewPr varScale="1">
        <p:scale>
          <a:sx n="54" d="100"/>
          <a:sy n="54" d="100"/>
        </p:scale>
        <p:origin x="1434" y="276"/>
      </p:cViewPr>
      <p:guideLst/>
    </p:cSldViewPr>
  </p:slideViewPr>
  <p:notesTextViewPr>
    <p:cViewPr>
      <p:scale>
        <a:sx n="1" d="1"/>
        <a:sy n="1" d="1"/>
      </p:scale>
      <p:origin x="0" y="0"/>
    </p:cViewPr>
  </p:notesTextViewPr>
  <p:notesViewPr>
    <p:cSldViewPr snapToGrid="0">
      <p:cViewPr varScale="1">
        <p:scale>
          <a:sx n="71" d="100"/>
          <a:sy n="71" d="100"/>
        </p:scale>
        <p:origin x="247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10/13/2025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93763" y="649288"/>
            <a:ext cx="5537200" cy="3116262"/>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89000" y="3765550"/>
            <a:ext cx="5537200" cy="378047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15000"/>
              </a:lnSpc>
              <a:spcBef>
                <a:spcPts val="600"/>
              </a:spcBef>
              <a:spcAft>
                <a:spcPts val="600"/>
              </a:spcAft>
            </a:pPr>
            <a:br>
              <a:rPr lang="en-US" sz="1100" dirty="0">
                <a:effectLst/>
                <a:latin typeface="Arial" panose="020B0604020202020204" pitchFamily="34" charset="0"/>
                <a:ea typeface="Calibri" panose="020F0502020204030204" pitchFamily="34" charset="0"/>
                <a:cs typeface="Arial" panose="020B0604020202020204" pitchFamily="34" charset="0"/>
              </a:rPr>
            </a:br>
            <a:r>
              <a:rPr lang="en-US" sz="1100" dirty="0">
                <a:effectLst/>
                <a:latin typeface="Arial" panose="020B0604020202020204" pitchFamily="34" charset="0"/>
                <a:ea typeface="Calibri" panose="020F0502020204030204" pitchFamily="34" charset="0"/>
                <a:cs typeface="Arial" panose="020B0604020202020204" pitchFamily="34" charset="0"/>
              </a:rPr>
              <a:t>This Micro-Learning Module discusses how to apply “Zero-Trust” </a:t>
            </a:r>
            <a:r>
              <a:rPr lang="en-US" sz="1100" dirty="0">
                <a:latin typeface="Arial" panose="020B0604020202020204" pitchFamily="34" charset="0"/>
                <a:ea typeface="Calibri" panose="020F0502020204030204" pitchFamily="34" charset="0"/>
                <a:cs typeface="Arial" panose="020B0604020202020204" pitchFamily="34" charset="0"/>
              </a:rPr>
              <a:t>principles to Industrial Automation and Control Systems (ACS)</a:t>
            </a:r>
            <a:r>
              <a:rPr lang="en-US" sz="1100" dirty="0">
                <a:effectLst/>
                <a:latin typeface="Arial" panose="020B0604020202020204" pitchFamily="34" charset="0"/>
                <a:ea typeface="Calibri" panose="020F0502020204030204" pitchFamily="34" charset="0"/>
                <a:cs typeface="Arial" panose="020B0604020202020204" pitchFamily="34" charset="0"/>
              </a:rPr>
              <a:t>.  It explains that although Zero Trust principles are </a:t>
            </a:r>
            <a:r>
              <a:rPr lang="en-US" sz="1100" dirty="0">
                <a:latin typeface="Arial" panose="020B0604020202020204" pitchFamily="34" charset="0"/>
                <a:cs typeface="Arial" panose="020B0604020202020204" pitchFamily="34" charset="0"/>
              </a:rPr>
              <a:t>applicable in both IT systems and ACS zones. Each has different objectives and priorities, and must be </a:t>
            </a:r>
            <a:r>
              <a:rPr lang="en-US" sz="1100">
                <a:latin typeface="Arial" panose="020B0604020202020204" pitchFamily="34" charset="0"/>
                <a:cs typeface="Arial" panose="020B0604020202020204" pitchFamily="34" charset="0"/>
              </a:rPr>
              <a:t>implemented differently.</a:t>
            </a:r>
          </a:p>
          <a:p>
            <a:pPr>
              <a:lnSpc>
                <a:spcPct val="115000"/>
              </a:lnSpc>
              <a:spcBef>
                <a:spcPts val="600"/>
              </a:spcBef>
              <a:spcAft>
                <a:spcPts val="600"/>
              </a:spcAft>
            </a:pPr>
            <a:endParaRPr lang="en-US" sz="1100" dirty="0">
              <a:latin typeface="Arial" panose="020B0604020202020204" pitchFamily="34" charset="0"/>
              <a:cs typeface="Arial" panose="020B0604020202020204" pitchFamily="34" charset="0"/>
            </a:endParaRPr>
          </a:p>
          <a:p>
            <a:pPr>
              <a:buNone/>
            </a:pPr>
            <a:r>
              <a:rPr lang="en-US" sz="1100" dirty="0">
                <a:latin typeface="Arial" panose="020B0604020202020204" pitchFamily="34" charset="0"/>
                <a:cs typeface="Arial" panose="020B0604020202020204" pitchFamily="34" charset="0"/>
              </a:rPr>
              <a:t>The intended audience for this MLM includes Control Engineers, System Integrators, and managers making decisions related to secure ACS, as well as IT personnel interfacing with these ACS.</a:t>
            </a:r>
          </a:p>
          <a:p>
            <a:pPr>
              <a:buNone/>
            </a:pPr>
            <a:endParaRPr lang="en-US" sz="1100" dirty="0">
              <a:latin typeface="Arial" panose="020B0604020202020204" pitchFamily="34" charset="0"/>
              <a:cs typeface="Arial" panose="020B0604020202020204" pitchFamily="34" charset="0"/>
            </a:endParaRPr>
          </a:p>
          <a:p>
            <a:pPr lvl="0">
              <a:buNone/>
              <a:defRPr/>
            </a:pPr>
            <a:r>
              <a:rPr lang="en-US" sz="1100" dirty="0">
                <a:solidFill>
                  <a:srgbClr val="3365FB"/>
                </a:solidFill>
                <a:latin typeface="Arial" panose="020B0604020202020204" pitchFamily="34" charset="0"/>
                <a:cs typeface="Arial" panose="020B0604020202020204" pitchFamily="34" charset="0"/>
              </a:rPr>
              <a:t>Click the START button to advance.</a:t>
            </a:r>
            <a:br>
              <a:rPr lang="en-US" altLang="en-US" sz="1100" dirty="0">
                <a:latin typeface="Arial" panose="020B0604020202020204" pitchFamily="34" charset="0"/>
                <a:cs typeface="Arial" panose="020B0604020202020204" pitchFamily="34" charset="0"/>
              </a:rPr>
            </a:br>
            <a:endParaRPr lang="en-US" altLang="en-US" sz="1100" dirty="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75" y="569913"/>
            <a:ext cx="5514975" cy="3103562"/>
          </a:xfrm>
        </p:spPr>
      </p:sp>
      <p:sp>
        <p:nvSpPr>
          <p:cNvPr id="3" name="Notes Placeholder 2"/>
          <p:cNvSpPr>
            <a:spLocks noGrp="1"/>
          </p:cNvSpPr>
          <p:nvPr>
            <p:ph type="body" idx="1"/>
          </p:nvPr>
        </p:nvSpPr>
        <p:spPr>
          <a:xfrm>
            <a:off x="904875" y="3886200"/>
            <a:ext cx="5514976" cy="3691890"/>
          </a:xfrm>
        </p:spPr>
        <p:txBody>
          <a:bodyPr/>
          <a:lstStyle/>
          <a:p>
            <a:pPr rtl="0" eaLnBrk="0" fontAlgn="base" hangingPunct="0">
              <a:lnSpc>
                <a:spcPct val="110000"/>
              </a:lnSpc>
              <a:spcBef>
                <a:spcPts val="0"/>
              </a:spcBef>
              <a:spcAft>
                <a:spcPts val="1158"/>
              </a:spcAft>
              <a:buSzPct val="100000"/>
              <a:buNone/>
            </a:pPr>
            <a:r>
              <a:rPr lang="en-US" sz="1100" kern="1200" baseline="0" dirty="0">
                <a:solidFill>
                  <a:schemeClr val="tx1"/>
                </a:solidFill>
                <a:latin typeface="Arial" panose="020B0604020202020204" pitchFamily="34" charset="0"/>
                <a:ea typeface="+mn-ea"/>
                <a:cs typeface="+mn-cs"/>
              </a:rPr>
              <a:t>My name is Daniel Ehrenreich, and I’m acting as a consultant and workshop lecturer at SCCE-Secure Communications and Control Experts, based in Israel. </a:t>
            </a:r>
          </a:p>
          <a:p>
            <a:pPr rtl="0" eaLnBrk="0" fontAlgn="base" hangingPunct="0">
              <a:lnSpc>
                <a:spcPct val="110000"/>
              </a:lnSpc>
              <a:spcBef>
                <a:spcPts val="0"/>
              </a:spcBef>
              <a:spcAft>
                <a:spcPts val="1158"/>
              </a:spcAft>
              <a:buSzPct val="100000"/>
              <a:buNone/>
            </a:pPr>
            <a:r>
              <a:rPr lang="en-US" sz="1100" kern="1200" baseline="0" dirty="0">
                <a:solidFill>
                  <a:schemeClr val="tx1"/>
                </a:solidFill>
                <a:latin typeface="Arial" panose="020B0604020202020204" pitchFamily="34" charset="0"/>
                <a:ea typeface="+mn-ea"/>
                <a:cs typeface="+mn-cs"/>
              </a:rPr>
              <a:t>I have over 32 years of experience with control solutions for industrial operations and integration with cybersecurity solutions.  I also act as an expert and volunteer contributor to PERA and multiple ISA 62443 workgroups.</a:t>
            </a:r>
          </a:p>
          <a:p>
            <a:pPr>
              <a:buNone/>
            </a:pPr>
            <a:endParaRPr lang="en-US" dirty="0"/>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922338" y="660400"/>
            <a:ext cx="5470525" cy="3076575"/>
          </a:xfrm>
          <a:ln/>
        </p:spPr>
      </p:sp>
      <p:sp>
        <p:nvSpPr>
          <p:cNvPr id="40963" name="Rectangle 3"/>
          <p:cNvSpPr>
            <a:spLocks noGrp="1" noChangeArrowheads="1"/>
          </p:cNvSpPr>
          <p:nvPr>
            <p:ph type="body" idx="1"/>
          </p:nvPr>
        </p:nvSpPr>
        <p:spPr>
          <a:xfrm>
            <a:off x="922339" y="3746800"/>
            <a:ext cx="5470524"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200" b="0" dirty="0"/>
              <a:t>The </a:t>
            </a:r>
            <a:r>
              <a:rPr lang="en-US" dirty="0"/>
              <a:t>Zero-trust Model</a:t>
            </a:r>
            <a:r>
              <a:rPr lang="he-IL" dirty="0"/>
              <a:t> </a:t>
            </a:r>
            <a:r>
              <a:rPr lang="en-US" dirty="0"/>
              <a:t>is designed to prevent unauthorized access to IT systems.</a:t>
            </a:r>
            <a:r>
              <a:rPr lang="he-IL" dirty="0"/>
              <a:t> </a:t>
            </a:r>
            <a:r>
              <a:rPr lang="en-US" dirty="0"/>
              <a:t> </a:t>
            </a:r>
          </a:p>
          <a:p>
            <a:pPr>
              <a:buNone/>
            </a:pPr>
            <a:r>
              <a:rPr lang="en-US" dirty="0"/>
              <a:t>It adheres to the guideline “Never Trust-Always Verify.”  Using this Zero-trust model, every connection is authenticated before it is allowed. </a:t>
            </a:r>
          </a:p>
          <a:p>
            <a:pPr>
              <a:buNone/>
            </a:pPr>
            <a:r>
              <a:rPr lang="en-US" dirty="0"/>
              <a:t>For example, employees and service providers are increasingly required to remotely connect to IT systems on the enterprise network. This created increased risks that the Zero-trust model is proposed to address. </a:t>
            </a:r>
          </a:p>
          <a:p>
            <a:pPr>
              <a:buNone/>
            </a:pPr>
            <a:endParaRPr lang="en-US" dirty="0"/>
          </a:p>
          <a:p>
            <a:pPr>
              <a:buNone/>
            </a:pPr>
            <a:r>
              <a:rPr lang="en-US" dirty="0"/>
              <a:t>At the same time, remote maintenance and support of ACS is becoming more common, even including the remote operation of facilities.  However, the safety and reliability requirements of an ACS meant that a Zero-trust model is not practical.  </a:t>
            </a:r>
          </a:p>
          <a:p>
            <a:pPr>
              <a:buNone/>
            </a:pPr>
            <a:endParaRPr lang="en-US" dirty="0"/>
          </a:p>
          <a:p>
            <a:pPr>
              <a:buNone/>
            </a:pPr>
            <a:r>
              <a:rPr lang="en-US" dirty="0"/>
              <a:t>While both IT and ACS cybersecurity models are necessary in an industrial enterprise, they have different objectives and priorities.  With IT systems, Confidentiality, Integrity, and Availability objectives are prioritized as CIA. However, with ACS, safety of the facility is by far the most important objective, and objectives are prioritized as Safety, Availability, Integrity, and Confidentiality, or S A I C.</a:t>
            </a:r>
          </a:p>
          <a:p>
            <a:pPr>
              <a:buNone/>
            </a:pPr>
            <a:endParaRPr lang="en-US" dirty="0"/>
          </a:p>
          <a:p>
            <a:pPr marL="275692" indent="-275692">
              <a:spcBef>
                <a:spcPts val="0"/>
              </a:spcBef>
              <a:spcAft>
                <a:spcPts val="579"/>
              </a:spcAft>
              <a:buFont typeface="Symbol" panose="05050102010706020507" pitchFamily="18" charset="2"/>
              <a:buChar char=""/>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46693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844550" y="628650"/>
            <a:ext cx="5626100" cy="3165475"/>
          </a:xfrm>
          <a:ln/>
        </p:spPr>
      </p:sp>
      <p:sp>
        <p:nvSpPr>
          <p:cNvPr id="40963" name="Rectangle 3"/>
          <p:cNvSpPr>
            <a:spLocks noGrp="1" noChangeArrowheads="1"/>
          </p:cNvSpPr>
          <p:nvPr>
            <p:ph type="body" idx="1"/>
          </p:nvPr>
        </p:nvSpPr>
        <p:spPr>
          <a:xfrm>
            <a:off x="844550" y="3905574"/>
            <a:ext cx="5626100" cy="4794972"/>
          </a:xfrm>
          <a:prstGeom prst="rect">
            <a:avLst/>
          </a:prstGeom>
          <a:noFill/>
          <a:ln w="9525"/>
        </p:spPr>
        <p:txBody>
          <a:bodyPr/>
          <a:lstStyle/>
          <a:p>
            <a:pPr marL="88221" indent="-441107">
              <a:spcBef>
                <a:spcPts val="0"/>
              </a:spcBef>
              <a:spcAft>
                <a:spcPts val="579"/>
              </a:spcAft>
              <a:buNone/>
            </a:pPr>
            <a:endParaRPr lang="en-US" sz="1100" b="1" dirty="0"/>
          </a:p>
          <a:p>
            <a:pPr marL="88221" indent="-441107">
              <a:spcBef>
                <a:spcPts val="0"/>
              </a:spcBef>
              <a:spcAft>
                <a:spcPts val="579"/>
              </a:spcAft>
              <a:buNone/>
            </a:pPr>
            <a:r>
              <a:rPr lang="en-US" sz="1100" b="0" dirty="0"/>
              <a:t>The following are some key security questions that are asked to determine whether access can safely be granted.</a:t>
            </a:r>
          </a:p>
          <a:p>
            <a:pPr marL="88221" indent="-441107">
              <a:spcBef>
                <a:spcPts val="0"/>
              </a:spcBef>
              <a:spcAft>
                <a:spcPts val="579"/>
              </a:spcAft>
              <a:buNone/>
            </a:pPr>
            <a:endParaRPr lang="en-US" sz="1100" b="1" dirty="0"/>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Who is requesting access?</a:t>
            </a: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Is the requester authenticated, and if authenticated, is the requester authorized?</a:t>
            </a: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Is the requesting device authenticated, and if so, is it authorized?</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To which ACS zone is access requested?</a:t>
            </a:r>
          </a:p>
          <a:p>
            <a:pPr marL="0" marR="0" lvl="0" indent="0" algn="l" defTabSz="914400" rtl="0" eaLnBrk="0" fontAlgn="base" latinLnBrk="0" hangingPunct="0">
              <a:lnSpc>
                <a:spcPct val="100000"/>
              </a:lnSpc>
              <a:spcBef>
                <a:spcPts val="0"/>
              </a:spcBef>
              <a:spcAft>
                <a:spcPts val="579"/>
              </a:spcAft>
              <a:buClrTx/>
              <a:buSzPct val="100000"/>
              <a:buFont typeface="Symbol" panose="05050102010706020507" pitchFamily="18" charset="2"/>
              <a:buNone/>
              <a:tabLst/>
              <a:defRPr/>
            </a:pPr>
            <a:r>
              <a:rPr lang="en-US" sz="1100" dirty="0">
                <a:ea typeface="Calibri" panose="020F0502020204030204" pitchFamily="34" charset="0"/>
                <a:cs typeface="Arial" panose="020B0604020202020204" pitchFamily="34" charset="0"/>
              </a:rPr>
              <a:t>Which device in this zone will be accessed?</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Different defense measures are needed for different ACS zones and devices (e.g., HMI, PLC)</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What is the purpose for connecting</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Referring to a specific device in the targeted zone?</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Is the connecting entity authorized for that action?</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From where is the connection initiated? </a:t>
            </a:r>
          </a:p>
          <a:p>
            <a:pPr marL="0" indent="0">
              <a:spcBef>
                <a:spcPts val="0"/>
              </a:spcBef>
              <a:spcAft>
                <a:spcPts val="579"/>
              </a:spcAft>
              <a:buFont typeface="Symbol" panose="05050102010706020507" pitchFamily="18" charset="2"/>
              <a:buNone/>
            </a:pPr>
            <a:r>
              <a:rPr lang="en-US" sz="1100" dirty="0">
                <a:ea typeface="Calibri" panose="020F0502020204030204" pitchFamily="34" charset="0"/>
                <a:cs typeface="Arial" panose="020B0604020202020204" pitchFamily="34" charset="0"/>
              </a:rPr>
              <a:t>Can the originating location be authenticated and certified?</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235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868363" y="576263"/>
            <a:ext cx="5578475" cy="3138487"/>
          </a:xfrm>
          <a:ln/>
        </p:spPr>
      </p:sp>
      <p:sp>
        <p:nvSpPr>
          <p:cNvPr id="40963" name="Rectangle 3"/>
          <p:cNvSpPr>
            <a:spLocks noGrp="1" noChangeArrowheads="1"/>
          </p:cNvSpPr>
          <p:nvPr>
            <p:ph type="body" idx="1"/>
          </p:nvPr>
        </p:nvSpPr>
        <p:spPr>
          <a:xfrm>
            <a:off x="868363" y="3769025"/>
            <a:ext cx="5578475" cy="4234851"/>
          </a:xfrm>
          <a:prstGeom prst="rect">
            <a:avLst/>
          </a:prstGeom>
          <a:noFill/>
          <a:ln w="9525"/>
        </p:spPr>
        <p:txBody>
          <a:bodyPr/>
          <a:lstStyle/>
          <a:p>
            <a:pPr marL="0" indent="0">
              <a:spcBef>
                <a:spcPts val="0"/>
              </a:spcBef>
              <a:spcAft>
                <a:spcPts val="579"/>
              </a:spcAft>
              <a:buFont typeface="Symbol" panose="05050102010706020507" pitchFamily="18" charset="2"/>
              <a:buNone/>
            </a:pPr>
            <a:endParaRPr lang="en-US" sz="1100" dirty="0">
              <a:latin typeface="Arial" panose="020B0604020202020204" pitchFamily="34" charset="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Specific defense is selected for each Architecture Level	</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The technology solution must be specifically adapted to the system architecture, the deployed products, and subsystems.</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Assume that threats exist inside and outside the network</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No single failure nay take down the whole ACS operation</a:t>
            </a:r>
          </a:p>
          <a:p>
            <a:pPr marL="0" indent="0">
              <a:spcBef>
                <a:spcPts val="0"/>
              </a:spcBef>
              <a:spcAft>
                <a:spcPts val="579"/>
              </a:spcAft>
              <a:buFont typeface="Symbol" panose="05050102010706020507" pitchFamily="18" charset="2"/>
              <a:buNone/>
            </a:pPr>
            <a:endParaRPr lang="en-US" sz="1100" dirty="0">
              <a:latin typeface="Arial" panose="020B0604020202020204" pitchFamily="34" charset="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PERA Level 0 &amp; 1 hardware, software, and networks</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The defense methodology must not rely on the integrity of any single device serving a critical function</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All critical devices must be physically protected to prevent unauthorized access. </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Access attempts to these devices must be monitored, and an alert must be on the HMI screen in the control room</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In case a controller operates outside of its safety boundary, an alert must be on the HMI screen in the control room</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35043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946150" y="703263"/>
            <a:ext cx="5473700" cy="3079750"/>
          </a:xfrm>
          <a:ln/>
        </p:spPr>
      </p:sp>
      <p:sp>
        <p:nvSpPr>
          <p:cNvPr id="40963" name="Rectangle 3"/>
          <p:cNvSpPr>
            <a:spLocks noGrp="1" noChangeArrowheads="1"/>
          </p:cNvSpPr>
          <p:nvPr>
            <p:ph type="body" idx="1"/>
          </p:nvPr>
        </p:nvSpPr>
        <p:spPr>
          <a:xfrm>
            <a:off x="946150" y="3891828"/>
            <a:ext cx="5473700" cy="4234851"/>
          </a:xfrm>
          <a:prstGeom prst="rect">
            <a:avLst/>
          </a:prstGeom>
          <a:noFill/>
          <a:ln w="9525"/>
        </p:spPr>
        <p:txBody>
          <a:bodyPr/>
          <a:lstStyle/>
          <a:p>
            <a:pPr marL="0" indent="0">
              <a:spcBef>
                <a:spcPts val="0"/>
              </a:spcBef>
              <a:spcAft>
                <a:spcPts val="579"/>
              </a:spcAft>
              <a:buFont typeface="Symbol" panose="05050102010706020507" pitchFamily="18" charset="2"/>
              <a:buNone/>
            </a:pPr>
            <a:endParaRPr lang="en-US" sz="1100" dirty="0">
              <a:latin typeface="Arial" panose="020B0604020202020204" pitchFamily="34" charset="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Level 2 hardware, software and networks</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All computers serving the ACS architecture must be hardened according to instructions of the vendor</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The defense methodology must not rely on the regular operation of any single computer serving a critical function</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Direct Remote access must be prevented. </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Authenticated connection sessions via the IT network shall be supervised, minimized, and conducted subject to approval.</a:t>
            </a:r>
          </a:p>
          <a:p>
            <a:pPr marL="0" indent="0">
              <a:spcBef>
                <a:spcPts val="0"/>
              </a:spcBef>
              <a:spcAft>
                <a:spcPts val="579"/>
              </a:spcAft>
              <a:buFont typeface="Symbol" panose="05050102010706020507" pitchFamily="18" charset="2"/>
              <a:buNone/>
            </a:pPr>
            <a:endParaRPr lang="en-US" sz="1100" dirty="0">
              <a:latin typeface="Arial" panose="020B0604020202020204" pitchFamily="34" charset="0"/>
              <a:ea typeface="Calibri" panose="020F0502020204030204" pitchFamily="34" charset="0"/>
              <a:cs typeface="Arial" panose="020B0604020202020204" pitchFamily="34" charset="0"/>
            </a:endParaRP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Level 3 hardware, software and networks</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All computers serving the ACS architecture must be hardened according to instructions of the vendor</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Authenticated connection sessions via the IT network shall be supervised, minimized, and conducted subject to approval.</a:t>
            </a:r>
          </a:p>
          <a:p>
            <a:pPr marL="0" indent="0">
              <a:spcBef>
                <a:spcPts val="0"/>
              </a:spcBef>
              <a:spcAft>
                <a:spcPts val="579"/>
              </a:spcAft>
              <a:buFont typeface="Symbol" panose="05050102010706020507" pitchFamily="18" charset="2"/>
              <a:buNone/>
            </a:pPr>
            <a:r>
              <a:rPr lang="en-US" sz="1100" dirty="0">
                <a:latin typeface="Arial" panose="020B0604020202020204" pitchFamily="34" charset="0"/>
                <a:ea typeface="Calibri" panose="020F0502020204030204" pitchFamily="34" charset="0"/>
                <a:cs typeface="Arial" panose="020B0604020202020204" pitchFamily="34" charset="0"/>
              </a:rPr>
              <a:t>All actions and sessions related to the ACS must be documented</a:t>
            </a:r>
          </a:p>
          <a:p>
            <a:pPr marL="0" indent="0">
              <a:spcBef>
                <a:spcPts val="0"/>
              </a:spcBef>
              <a:spcAft>
                <a:spcPts val="579"/>
              </a:spcAft>
              <a:buFont typeface="Symbol" panose="05050102010706020507" pitchFamily="18" charset="2"/>
              <a:buNone/>
            </a:pPr>
            <a:endParaRPr lang="en-US" sz="11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86436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912813" y="654050"/>
            <a:ext cx="5489575" cy="3087688"/>
          </a:xfrm>
          <a:ln/>
        </p:spPr>
      </p:sp>
      <p:sp>
        <p:nvSpPr>
          <p:cNvPr id="40963" name="Rectangle 3"/>
          <p:cNvSpPr>
            <a:spLocks noGrp="1" noChangeArrowheads="1"/>
          </p:cNvSpPr>
          <p:nvPr>
            <p:ph type="body" idx="1"/>
          </p:nvPr>
        </p:nvSpPr>
        <p:spPr>
          <a:xfrm>
            <a:off x="912813" y="3829869"/>
            <a:ext cx="5489575" cy="4234851"/>
          </a:xfrm>
          <a:prstGeom prst="rect">
            <a:avLst/>
          </a:prstGeom>
          <a:noFill/>
          <a:ln w="9525"/>
        </p:spPr>
        <p:txBody>
          <a:bodyPr/>
          <a:lstStyle/>
          <a:p>
            <a:pPr marL="88221" indent="-441107">
              <a:spcBef>
                <a:spcPts val="0"/>
              </a:spcBef>
              <a:spcAft>
                <a:spcPts val="579"/>
              </a:spcAft>
              <a:buNone/>
            </a:pPr>
            <a:endParaRPr lang="en-US" sz="1100" b="1" dirty="0"/>
          </a:p>
          <a:p>
            <a:pPr>
              <a:buNone/>
            </a:pPr>
            <a:r>
              <a:rPr lang="en-US" sz="1100" dirty="0">
                <a:latin typeface="Arial" panose="020B0604020202020204" pitchFamily="34" charset="0"/>
                <a:cs typeface="Arial" panose="020B0604020202020204" pitchFamily="34" charset="0"/>
              </a:rPr>
              <a:t>Now let’s dive deeper into deploying a Minimum-trust model for the ACS, but before that, we must make it clear that any solution one may select must meet the principles of Safety-Availability-Integrity and Confidentiality (SAIC) as applicable for each system.</a:t>
            </a:r>
          </a:p>
          <a:p>
            <a:pPr>
              <a:buNone/>
            </a:pPr>
            <a:endParaRPr lang="en-US" sz="1100" dirty="0">
              <a:latin typeface="Arial" panose="020B0604020202020204" pitchFamily="34" charset="0"/>
              <a:cs typeface="Arial" panose="020B0604020202020204" pitchFamily="34" charset="0"/>
            </a:endParaRPr>
          </a:p>
          <a:p>
            <a:pPr>
              <a:buNone/>
            </a:pPr>
            <a:r>
              <a:rPr lang="en-US" sz="1100" dirty="0">
                <a:latin typeface="Arial" panose="020B0604020202020204" pitchFamily="34" charset="0"/>
                <a:cs typeface="Arial" panose="020B0604020202020204" pitchFamily="34" charset="0"/>
              </a:rPr>
              <a:t>To comply with the SAIC Principles, the top priority requirement is that it must assure the safety of people and the machinery. Safety must be guaranteed regardless of whether the incident was caused by an attack, failure, or mistaken action.</a:t>
            </a:r>
          </a:p>
          <a:p>
            <a:pPr>
              <a:buNone/>
            </a:pPr>
            <a:r>
              <a:rPr lang="en-US" sz="1100" dirty="0">
                <a:latin typeface="Arial" panose="020B0604020202020204" pitchFamily="34" charset="0"/>
                <a:cs typeface="Arial" panose="020B0604020202020204" pitchFamily="34" charset="0"/>
              </a:rPr>
              <a:t>The availability of the ACS is critical for uninterrupted operation and to assure consistency and quality production in the facility.</a:t>
            </a:r>
          </a:p>
          <a:p>
            <a:pPr>
              <a:buNone/>
            </a:pPr>
            <a:endParaRPr lang="en-US" sz="1100" dirty="0">
              <a:latin typeface="Arial" panose="020B0604020202020204" pitchFamily="34" charset="0"/>
              <a:cs typeface="Arial" panose="020B0604020202020204" pitchFamily="34" charset="0"/>
            </a:endParaRPr>
          </a:p>
          <a:p>
            <a:pPr>
              <a:buNone/>
            </a:pPr>
            <a:r>
              <a:rPr lang="en-US" sz="1100" dirty="0">
                <a:latin typeface="Arial" panose="020B0604020202020204" pitchFamily="34" charset="0"/>
                <a:cs typeface="Arial" panose="020B0604020202020204" pitchFamily="34" charset="0"/>
              </a:rPr>
              <a:t>Data Integrity is critical to ensure reliable operation and prevent frequent downtime for maintenance.</a:t>
            </a:r>
          </a:p>
          <a:p>
            <a:pPr>
              <a:buNone/>
            </a:pPr>
            <a:endParaRPr lang="en-US" sz="1100" dirty="0">
              <a:latin typeface="Arial" panose="020B0604020202020204" pitchFamily="34" charset="0"/>
              <a:cs typeface="Arial" panose="020B0604020202020204" pitchFamily="34" charset="0"/>
            </a:endParaRPr>
          </a:p>
          <a:p>
            <a:pPr>
              <a:buNone/>
            </a:pPr>
            <a:r>
              <a:rPr lang="en-US" sz="1100" dirty="0">
                <a:latin typeface="Arial" panose="020B0604020202020204" pitchFamily="34" charset="0"/>
                <a:cs typeface="Arial" panose="020B0604020202020204" pitchFamily="34" charset="0"/>
              </a:rPr>
              <a:t>Data Confidentiality is usually less critical for most industrial plants, but adversaries might use the acquired information to prepare large attacks.</a:t>
            </a:r>
          </a:p>
        </p:txBody>
      </p:sp>
    </p:spTree>
    <p:extLst>
      <p:ext uri="{BB962C8B-B14F-4D97-AF65-F5344CB8AC3E}">
        <p14:creationId xmlns:p14="http://schemas.microsoft.com/office/powerpoint/2010/main" val="3586544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914400" y="588963"/>
            <a:ext cx="5486400" cy="3086100"/>
          </a:xfrm>
          <a:ln/>
        </p:spPr>
      </p:sp>
      <p:sp>
        <p:nvSpPr>
          <p:cNvPr id="40963" name="Rectangle 3"/>
          <p:cNvSpPr>
            <a:spLocks noGrp="1" noChangeArrowheads="1"/>
          </p:cNvSpPr>
          <p:nvPr>
            <p:ph type="body" idx="1"/>
          </p:nvPr>
        </p:nvSpPr>
        <p:spPr>
          <a:xfrm>
            <a:off x="914400" y="3769908"/>
            <a:ext cx="5486400" cy="4234851"/>
          </a:xfrm>
          <a:prstGeom prst="rect">
            <a:avLst/>
          </a:prstGeom>
          <a:noFill/>
          <a:ln w="9525"/>
        </p:spPr>
        <p:txBody>
          <a:bodyPr/>
          <a:lstStyle/>
          <a:p>
            <a:pPr>
              <a:buNone/>
            </a:pPr>
            <a:endParaRPr lang="en-US" dirty="0"/>
          </a:p>
          <a:p>
            <a:pPr>
              <a:buNone/>
            </a:pPr>
            <a:r>
              <a:rPr lang="en-US" sz="1100" dirty="0">
                <a:latin typeface="Arial" panose="020B0604020202020204" pitchFamily="34" charset="0"/>
                <a:cs typeface="Arial" panose="020B0604020202020204" pitchFamily="34" charset="0"/>
              </a:rPr>
              <a:t>Now let’s outline a couple of technology-based practices for deploying the Zero Trust model for ACS.</a:t>
            </a:r>
          </a:p>
          <a:p>
            <a:pPr>
              <a:buNone/>
            </a:pPr>
            <a:endParaRPr lang="en-US" sz="1100" dirty="0">
              <a:latin typeface="Arial" panose="020B0604020202020204" pitchFamily="34" charset="0"/>
              <a:cs typeface="Arial" panose="020B0604020202020204" pitchFamily="34" charset="0"/>
            </a:endParaRPr>
          </a:p>
          <a:p>
            <a:pPr marL="52388">
              <a:buNone/>
            </a:pPr>
            <a:r>
              <a:rPr lang="en-US" sz="1100" dirty="0">
                <a:latin typeface="Arial" panose="020B0604020202020204" pitchFamily="34" charset="0"/>
                <a:cs typeface="Arial" panose="020B0604020202020204" pitchFamily="34" charset="0"/>
              </a:rPr>
              <a:t>Each ACS zone must be segregated from the lower hierarchy ACS zone and the IT zone in the organization exposed to the internet. The segregation process aims to minimize the risk of unauthorized access to the ACS network. It can be achieved by deploying a unidirectional appliance (Diode) or a Next-Generation Firewall (NGFW). </a:t>
            </a:r>
          </a:p>
          <a:p>
            <a:pPr marL="52388">
              <a:buNone/>
            </a:pPr>
            <a:r>
              <a:rPr lang="en-US" sz="1100" dirty="0">
                <a:latin typeface="Arial" panose="020B0604020202020204" pitchFamily="34" charset="0"/>
                <a:cs typeface="Arial" panose="020B0604020202020204" pitchFamily="34" charset="0"/>
              </a:rPr>
              <a:t>All IIoT devices (regardless of where they reside) must be defined by the system integrator with a unique identity that the ACS recognizes. No matter where the IIoT devices live, they must be protected against unauthorized access and manipulation of their operation process.</a:t>
            </a:r>
          </a:p>
          <a:p>
            <a:pPr marL="52388">
              <a:buNone/>
            </a:pPr>
            <a:endParaRPr lang="en-US" sz="1100" dirty="0">
              <a:latin typeface="Arial" panose="020B0604020202020204" pitchFamily="34" charset="0"/>
              <a:cs typeface="Arial" panose="020B0604020202020204" pitchFamily="34" charset="0"/>
            </a:endParaRPr>
          </a:p>
          <a:p>
            <a:pPr marL="52388">
              <a:buNone/>
            </a:pPr>
            <a:r>
              <a:rPr lang="en-US" sz="1100" dirty="0">
                <a:latin typeface="Arial" panose="020B0604020202020204" pitchFamily="34" charset="0"/>
                <a:cs typeface="Arial" panose="020B0604020202020204" pitchFamily="34" charset="0"/>
              </a:rPr>
              <a:t>For cloud-based processes used for analyzing an industrial function (vibration, flow, heat, noise, etc.), the IIoT device securing that process needs to be defined for least privilege permission.</a:t>
            </a:r>
          </a:p>
          <a:p>
            <a:pPr marL="52388">
              <a:buNone/>
            </a:pPr>
            <a:endParaRPr lang="en-US" sz="1100" dirty="0">
              <a:latin typeface="Arial" panose="020B0604020202020204" pitchFamily="34" charset="0"/>
              <a:cs typeface="Arial" panose="020B0604020202020204" pitchFamily="34" charset="0"/>
            </a:endParaRPr>
          </a:p>
          <a:p>
            <a:pPr marL="52388">
              <a:buNone/>
            </a:pPr>
            <a:r>
              <a:rPr lang="en-US" sz="1100" dirty="0">
                <a:latin typeface="Arial" panose="020B0604020202020204" pitchFamily="34" charset="0"/>
                <a:cs typeface="Arial" panose="020B0604020202020204" pitchFamily="34" charset="0"/>
              </a:rPr>
              <a:t>Where applicable, and specifically for safety-critical processes, the Purdue level-0 defense shall be considered.</a:t>
            </a:r>
          </a:p>
          <a:p>
            <a:pPr>
              <a:buNone/>
            </a:pPr>
            <a:endParaRPr lang="en-US" dirty="0"/>
          </a:p>
        </p:txBody>
      </p:sp>
    </p:spTree>
    <p:extLst>
      <p:ext uri="{BB962C8B-B14F-4D97-AF65-F5344CB8AC3E}">
        <p14:creationId xmlns:p14="http://schemas.microsoft.com/office/powerpoint/2010/main" val="912357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895350" y="619125"/>
            <a:ext cx="5484813" cy="3086100"/>
          </a:xfrm>
          <a:ln/>
        </p:spPr>
      </p:sp>
      <p:sp>
        <p:nvSpPr>
          <p:cNvPr id="40963" name="Rectangle 3"/>
          <p:cNvSpPr>
            <a:spLocks noGrp="1" noChangeArrowheads="1"/>
          </p:cNvSpPr>
          <p:nvPr>
            <p:ph type="body" idx="1"/>
          </p:nvPr>
        </p:nvSpPr>
        <p:spPr>
          <a:xfrm>
            <a:off x="915193" y="3778550"/>
            <a:ext cx="5484813" cy="4234851"/>
          </a:xfrm>
          <a:prstGeom prst="rect">
            <a:avLst/>
          </a:prstGeom>
          <a:noFill/>
          <a:ln w="9525"/>
        </p:spPr>
        <p:txBody>
          <a:bodyPr/>
          <a:lstStyle/>
          <a:p>
            <a:pPr marL="88221" indent="-441107">
              <a:spcBef>
                <a:spcPts val="0"/>
              </a:spcBef>
              <a:spcAft>
                <a:spcPts val="579"/>
              </a:spcAft>
              <a:buNone/>
            </a:pPr>
            <a:endParaRPr lang="en-US" sz="1100" b="1" dirty="0"/>
          </a:p>
          <a:p>
            <a:pPr marL="52388">
              <a:buNone/>
            </a:pPr>
            <a:r>
              <a:rPr lang="en-US" sz="1100" dirty="0"/>
              <a:t>Let’s continue with a few more ACS-related topics. </a:t>
            </a:r>
          </a:p>
          <a:p>
            <a:pPr marL="52388">
              <a:buNone/>
            </a:pPr>
            <a:endParaRPr lang="en-US" sz="1100" dirty="0"/>
          </a:p>
          <a:p>
            <a:pPr marL="52388">
              <a:buNone/>
            </a:pPr>
            <a:r>
              <a:rPr lang="en-US" sz="1100" dirty="0"/>
              <a:t>The secured ACS architecture shall include a Network Intrusion Detection System (NIDS) for detecting vulnerable transactions and actions. The data flow to/from all IIoT ecosystem devices and the ACS must be consistently monitored to detect anomalous behavior. The ACS architecture shall minimize the use of unsecured wireless media.</a:t>
            </a:r>
          </a:p>
          <a:p>
            <a:pPr marL="52388">
              <a:buNone/>
            </a:pPr>
            <a:r>
              <a:rPr lang="en-US" sz="1100" dirty="0"/>
              <a:t>External service providers must not be authorized to connect their laptops, which are often used in other facilities, and might be accidentally infected. It is essential to note that if an anomaly is detected, do not take panic action, as this could lead to a safety incident.</a:t>
            </a:r>
          </a:p>
          <a:p>
            <a:pPr marL="52388">
              <a:buNone/>
            </a:pPr>
            <a:endParaRPr lang="en-US" sz="1100" dirty="0"/>
          </a:p>
          <a:p>
            <a:pPr>
              <a:buNone/>
            </a:pPr>
            <a:r>
              <a:rPr lang="en-US" sz="1100" dirty="0"/>
              <a:t>When purchasing hardware and software for your ACS, always ensure that it is received in its factory-original sealed package. This will prevent the possibility of unauthorized manipulation before delivery. Furthermore, important to mention that software updates must be obtained only from an authorized vendor and delivered to the ACS via a secure channel.</a:t>
            </a:r>
          </a:p>
          <a:p>
            <a:pPr>
              <a:buNone/>
            </a:pPr>
            <a:endParaRPr lang="en-US" dirty="0"/>
          </a:p>
        </p:txBody>
      </p:sp>
    </p:spTree>
    <p:extLst>
      <p:ext uri="{BB962C8B-B14F-4D97-AF65-F5344CB8AC3E}">
        <p14:creationId xmlns:p14="http://schemas.microsoft.com/office/powerpoint/2010/main" val="1986044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935038" y="611188"/>
            <a:ext cx="5486400" cy="30861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914400" y="3814395"/>
            <a:ext cx="5486400" cy="401156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sz="1100" baseline="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sz="1100" kern="1200" dirty="0">
                <a:solidFill>
                  <a:schemeClr val="tx1"/>
                </a:solidFill>
                <a:effectLst/>
                <a:latin typeface="Arial" panose="020B0604020202020204" pitchFamily="34" charset="0"/>
                <a:cs typeface="Arial" panose="020B0604020202020204" pitchFamily="34" charset="0"/>
              </a:rPr>
              <a:t>Thank you for taking the time to interact with this MLM.</a:t>
            </a:r>
          </a:p>
          <a:p>
            <a:pPr marL="0" marR="0" lvl="0" indent="0" algn="l" defTabSz="914400" rtl="0" eaLnBrk="0" fontAlgn="base" latinLnBrk="0" hangingPunct="0">
              <a:lnSpc>
                <a:spcPct val="100000"/>
              </a:lnSpc>
              <a:spcBef>
                <a:spcPct val="30000"/>
              </a:spcBef>
              <a:spcAft>
                <a:spcPct val="0"/>
              </a:spcAft>
              <a:buClrTx/>
              <a:buSzPct val="100000"/>
              <a:buFontTx/>
              <a:buNone/>
              <a:tabLst/>
              <a:defRPr/>
            </a:pPr>
            <a:endParaRPr lang="en-US" sz="1100" kern="1200" dirty="0">
              <a:solidFill>
                <a:schemeClr val="tx1"/>
              </a:solidFill>
              <a:effectLst/>
              <a:latin typeface="Arial" panose="020B0604020202020204" pitchFamily="34" charset="0"/>
              <a:cs typeface="Arial" panose="020B0604020202020204" pitchFamily="34" charset="0"/>
            </a:endParaRPr>
          </a:p>
          <a:p>
            <a:pPr marL="0" lvl="0" indent="0">
              <a:buNone/>
            </a:pPr>
            <a:r>
              <a:rPr lang="en-AU" sz="1100" b="0" i="0" dirty="0">
                <a:solidFill>
                  <a:srgbClr val="000000"/>
                </a:solidFill>
                <a:effectLst/>
                <a:latin typeface="Arial" panose="020B0604020202020204" pitchFamily="34" charset="0"/>
                <a:cs typeface="Arial" panose="020B0604020202020204" pitchFamily="34" charset="0"/>
              </a:rPr>
              <a:t>Readers are invited to provide comments on how this content can be improved.  </a:t>
            </a:r>
            <a:endParaRPr lang="en-US" sz="1100" kern="1200" dirty="0">
              <a:solidFill>
                <a:schemeClr val="tx1"/>
              </a:solidFill>
              <a:effectLst/>
              <a:latin typeface="Arial" panose="020B0604020202020204" pitchFamily="34" charset="0"/>
              <a:cs typeface="Arial" panose="020B0604020202020204" pitchFamily="34" charset="0"/>
            </a:endParaRPr>
          </a:p>
          <a:p>
            <a:pPr marL="0" lvl="0" indent="0">
              <a:buNone/>
            </a:pPr>
            <a:r>
              <a:rPr lang="en-US" sz="1100" kern="1200" dirty="0">
                <a:solidFill>
                  <a:schemeClr val="tx1"/>
                </a:solidFill>
                <a:effectLst/>
                <a:latin typeface="Arial" panose="020B0604020202020204" pitchFamily="34" charset="0"/>
                <a:cs typeface="Arial" panose="020B0604020202020204" pitchFamily="34" charset="0"/>
              </a:rPr>
              <a:t>The Comment link is directed to a permanent record attached to this document.</a:t>
            </a:r>
          </a:p>
          <a:p>
            <a:pPr marL="0" lvl="0" indent="0">
              <a:buNone/>
            </a:pPr>
            <a:r>
              <a:rPr lang="en-US" sz="1100" kern="1200" dirty="0">
                <a:solidFill>
                  <a:schemeClr val="tx1"/>
                </a:solidFill>
                <a:effectLst/>
                <a:latin typeface="Arial" panose="020B0604020202020204" pitchFamily="34" charset="0"/>
                <a:cs typeface="Arial" panose="020B0604020202020204" pitchFamily="34" charset="0"/>
              </a:rPr>
              <a:t>This is routed to the author and subject matter experts for attention in revising the content and is an essential input to our quality control.</a:t>
            </a:r>
          </a:p>
          <a:p>
            <a:pPr marL="0" lvl="0" indent="0">
              <a:buNone/>
            </a:pPr>
            <a:endParaRPr lang="en-US" altLang="en-US" sz="1100" baseline="0" dirty="0">
              <a:latin typeface="Arial" panose="020B0604020202020204" pitchFamily="34" charset="0"/>
              <a:cs typeface="Arial" panose="020B0604020202020204" pitchFamily="34" charset="0"/>
            </a:endParaRPr>
          </a:p>
          <a:p>
            <a:pPr>
              <a:buNone/>
            </a:pPr>
            <a:r>
              <a:rPr lang="en-AU" sz="1100" b="0" i="0" dirty="0">
                <a:solidFill>
                  <a:srgbClr val="000000"/>
                </a:solidFill>
                <a:effectLst/>
                <a:latin typeface="Arial" panose="020B0604020202020204" pitchFamily="34" charset="0"/>
                <a:cs typeface="Arial" panose="020B0604020202020204" pitchFamily="34" charset="0"/>
              </a:rPr>
              <a:t>  </a:t>
            </a:r>
            <a:br>
              <a:rPr lang="en-AU" sz="1100" dirty="0">
                <a:latin typeface="Arial" panose="020B0604020202020204" pitchFamily="34" charset="0"/>
                <a:cs typeface="Arial" panose="020B0604020202020204" pitchFamily="34" charset="0"/>
              </a:rPr>
            </a:br>
            <a:br>
              <a:rPr lang="en-US" baseline="0" dirty="0"/>
            </a:br>
            <a:endParaRPr lang="en-US" baseline="0" dirty="0"/>
          </a:p>
          <a:p>
            <a:pPr algn="ctr">
              <a:buNone/>
            </a:pPr>
            <a:endParaRPr lang="en-US" baseline="0"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hyperlink" Target="mailro:%20gary.rathwell@entercon.biz" TargetMode="External"/><Relationship Id="rId4" Type="http://schemas.openxmlformats.org/officeDocument/2006/relationships/hyperlink" Target="https://www.tigera.io/learn/guides/zero-trust/zero-trust-security/?gclid=Cj0KCQjwy5maBhDdARIsAMxrkw3YJfRlE3vERjdgAdUe_k07vid1CcT9K_slVkqq11y9qa2hmet9WxIaAuzHEALw_wc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AEC80E5-33F9-8B7C-C496-F44FC3F9CE3B}"/>
              </a:ext>
            </a:extLst>
          </p:cNvPr>
          <p:cNvGrpSpPr/>
          <p:nvPr/>
        </p:nvGrpSpPr>
        <p:grpSpPr>
          <a:xfrm>
            <a:off x="7304862" y="2177005"/>
            <a:ext cx="4372962" cy="2942697"/>
            <a:chOff x="4621438" y="2944932"/>
            <a:chExt cx="4656667" cy="3160889"/>
          </a:xfrm>
        </p:grpSpPr>
        <p:sp>
          <p:nvSpPr>
            <p:cNvPr id="2" name="Cloud 1">
              <a:extLst>
                <a:ext uri="{FF2B5EF4-FFF2-40B4-BE49-F238E27FC236}">
                  <a16:creationId xmlns:a16="http://schemas.microsoft.com/office/drawing/2014/main" id="{B20DBEB3-53B5-D8B5-750C-E28B6C42CDA9}"/>
                </a:ext>
              </a:extLst>
            </p:cNvPr>
            <p:cNvSpPr/>
            <p:nvPr/>
          </p:nvSpPr>
          <p:spPr bwMode="auto">
            <a:xfrm>
              <a:off x="4621438" y="2944932"/>
              <a:ext cx="4656667" cy="3160889"/>
            </a:xfrm>
            <a:prstGeom prst="cloud">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2A44E725-4D55-0151-1B6A-3A6FC4088F0E}"/>
                </a:ext>
              </a:extLst>
            </p:cNvPr>
            <p:cNvSpPr/>
            <p:nvPr/>
          </p:nvSpPr>
          <p:spPr bwMode="auto">
            <a:xfrm>
              <a:off x="5222189" y="4608840"/>
              <a:ext cx="1433689" cy="483854"/>
            </a:xfrm>
            <a:prstGeom prst="ellipse">
              <a:avLst/>
            </a:prstGeom>
            <a:solidFill>
              <a:srgbClr val="F9ED07"/>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6D8E44F-1EDC-6712-952B-BC78C841D7D6}"/>
                </a:ext>
              </a:extLst>
            </p:cNvPr>
            <p:cNvSpPr txBox="1"/>
            <p:nvPr/>
          </p:nvSpPr>
          <p:spPr>
            <a:xfrm>
              <a:off x="5346564" y="4675087"/>
              <a:ext cx="1258401"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PLC / RTU</a:t>
              </a:r>
            </a:p>
          </p:txBody>
        </p:sp>
        <p:sp>
          <p:nvSpPr>
            <p:cNvPr id="34" name="Oval 33">
              <a:extLst>
                <a:ext uri="{FF2B5EF4-FFF2-40B4-BE49-F238E27FC236}">
                  <a16:creationId xmlns:a16="http://schemas.microsoft.com/office/drawing/2014/main" id="{BC304C5E-6A3D-6EF1-F918-D1F798A47551}"/>
                </a:ext>
              </a:extLst>
            </p:cNvPr>
            <p:cNvSpPr/>
            <p:nvPr/>
          </p:nvSpPr>
          <p:spPr bwMode="auto">
            <a:xfrm>
              <a:off x="7135118" y="4850222"/>
              <a:ext cx="1433689" cy="483854"/>
            </a:xfrm>
            <a:prstGeom prst="ellipse">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F7CC9C67-0AE4-A311-A1B4-01A6D59B96A9}"/>
                </a:ext>
              </a:extLst>
            </p:cNvPr>
            <p:cNvSpPr txBox="1"/>
            <p:nvPr/>
          </p:nvSpPr>
          <p:spPr>
            <a:xfrm>
              <a:off x="7266944" y="4910500"/>
              <a:ext cx="1055269"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Sensors</a:t>
              </a:r>
            </a:p>
          </p:txBody>
        </p:sp>
        <p:sp>
          <p:nvSpPr>
            <p:cNvPr id="36" name="Oval 35">
              <a:extLst>
                <a:ext uri="{FF2B5EF4-FFF2-40B4-BE49-F238E27FC236}">
                  <a16:creationId xmlns:a16="http://schemas.microsoft.com/office/drawing/2014/main" id="{3C162CF4-5A09-B67B-20CB-A20DDE1CD175}"/>
                </a:ext>
              </a:extLst>
            </p:cNvPr>
            <p:cNvSpPr/>
            <p:nvPr/>
          </p:nvSpPr>
          <p:spPr bwMode="auto">
            <a:xfrm>
              <a:off x="7104368" y="3982353"/>
              <a:ext cx="1433689" cy="794131"/>
            </a:xfrm>
            <a:prstGeom prst="ellipse">
              <a:avLst/>
            </a:prstGeom>
            <a:solidFill>
              <a:srgbClr val="FE9B03"/>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9EEFE135-3359-F3D7-92D5-D815D27F56A5}"/>
                </a:ext>
              </a:extLst>
            </p:cNvPr>
            <p:cNvSpPr txBox="1"/>
            <p:nvPr/>
          </p:nvSpPr>
          <p:spPr>
            <a:xfrm>
              <a:off x="7039250" y="4090643"/>
              <a:ext cx="1563924" cy="624141"/>
            </a:xfrm>
            <a:prstGeom prst="rect">
              <a:avLst/>
            </a:prstGeom>
            <a:noFill/>
          </p:spPr>
          <p:txBody>
            <a:bodyPr wrap="square" rtlCol="0">
              <a:spAutoFit/>
            </a:bodyPr>
            <a:lstStyle/>
            <a:p>
              <a:pPr algn="ctr"/>
              <a:r>
                <a:rPr lang="en-US" sz="1588" b="1" dirty="0">
                  <a:latin typeface="Arial" panose="020B0604020202020204" pitchFamily="34" charset="0"/>
                  <a:cs typeface="Arial" panose="020B0604020202020204" pitchFamily="34" charset="0"/>
                </a:rPr>
                <a:t>SCADA Servers</a:t>
              </a:r>
            </a:p>
          </p:txBody>
        </p:sp>
        <p:sp>
          <p:nvSpPr>
            <p:cNvPr id="38" name="Oval 37">
              <a:extLst>
                <a:ext uri="{FF2B5EF4-FFF2-40B4-BE49-F238E27FC236}">
                  <a16:creationId xmlns:a16="http://schemas.microsoft.com/office/drawing/2014/main" id="{3E46019F-F534-674C-319D-3A3252AE8861}"/>
                </a:ext>
              </a:extLst>
            </p:cNvPr>
            <p:cNvSpPr/>
            <p:nvPr/>
          </p:nvSpPr>
          <p:spPr bwMode="auto">
            <a:xfrm>
              <a:off x="5538635" y="4046388"/>
              <a:ext cx="1433689" cy="483854"/>
            </a:xfrm>
            <a:prstGeom prst="ellipse">
              <a:avLst/>
            </a:prstGeom>
            <a:solidFill>
              <a:schemeClr val="accent6">
                <a:lumMod val="40000"/>
                <a:lumOff val="60000"/>
              </a:schemeClr>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CCA461AF-96B1-0198-B9BD-1E51DBC83FD2}"/>
                </a:ext>
              </a:extLst>
            </p:cNvPr>
            <p:cNvSpPr txBox="1"/>
            <p:nvPr/>
          </p:nvSpPr>
          <p:spPr>
            <a:xfrm>
              <a:off x="5932019" y="4098490"/>
              <a:ext cx="594378"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HMI</a:t>
              </a:r>
            </a:p>
          </p:txBody>
        </p:sp>
        <p:sp>
          <p:nvSpPr>
            <p:cNvPr id="41" name="Oval 40">
              <a:extLst>
                <a:ext uri="{FF2B5EF4-FFF2-40B4-BE49-F238E27FC236}">
                  <a16:creationId xmlns:a16="http://schemas.microsoft.com/office/drawing/2014/main" id="{DDB1FBE7-ED29-B342-CC82-69141528E2CC}"/>
                </a:ext>
              </a:extLst>
            </p:cNvPr>
            <p:cNvSpPr/>
            <p:nvPr/>
          </p:nvSpPr>
          <p:spPr bwMode="auto">
            <a:xfrm>
              <a:off x="5910820" y="5224553"/>
              <a:ext cx="1433689" cy="483854"/>
            </a:xfrm>
            <a:prstGeom prst="ellipse">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5EF366DC-7DF7-675F-07BB-42C35E3DC2A4}"/>
                </a:ext>
              </a:extLst>
            </p:cNvPr>
            <p:cNvSpPr txBox="1"/>
            <p:nvPr/>
          </p:nvSpPr>
          <p:spPr>
            <a:xfrm>
              <a:off x="6341660" y="5298411"/>
              <a:ext cx="582429"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IIoT</a:t>
              </a:r>
            </a:p>
          </p:txBody>
        </p:sp>
        <p:sp>
          <p:nvSpPr>
            <p:cNvPr id="43" name="Oval 42">
              <a:extLst>
                <a:ext uri="{FF2B5EF4-FFF2-40B4-BE49-F238E27FC236}">
                  <a16:creationId xmlns:a16="http://schemas.microsoft.com/office/drawing/2014/main" id="{A21D68D8-3F60-42FE-C3FD-81761963D95F}"/>
                </a:ext>
              </a:extLst>
            </p:cNvPr>
            <p:cNvSpPr/>
            <p:nvPr/>
          </p:nvSpPr>
          <p:spPr bwMode="auto">
            <a:xfrm>
              <a:off x="5394884" y="3367577"/>
              <a:ext cx="1433689" cy="483854"/>
            </a:xfrm>
            <a:prstGeom prst="ellipse">
              <a:avLst/>
            </a:prstGeom>
            <a:solidFill>
              <a:srgbClr val="FFC000"/>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57BF8128-1FE1-965C-1D95-4B9DFF3D10A6}"/>
                </a:ext>
              </a:extLst>
            </p:cNvPr>
            <p:cNvSpPr txBox="1"/>
            <p:nvPr/>
          </p:nvSpPr>
          <p:spPr>
            <a:xfrm>
              <a:off x="5782581" y="3439463"/>
              <a:ext cx="682429" cy="361660"/>
            </a:xfrm>
            <a:prstGeom prst="rect">
              <a:avLst/>
            </a:prstGeom>
            <a:noFill/>
          </p:spPr>
          <p:txBody>
            <a:bodyPr wrap="square" rtlCol="0">
              <a:spAutoFit/>
            </a:bodyPr>
            <a:lstStyle/>
            <a:p>
              <a:r>
                <a:rPr lang="en-US" sz="1588" b="1" dirty="0">
                  <a:latin typeface="Arial" panose="020B0604020202020204" pitchFamily="34" charset="0"/>
                  <a:cs typeface="Arial" panose="020B0604020202020204" pitchFamily="34" charset="0"/>
                </a:rPr>
                <a:t>DCS</a:t>
              </a:r>
            </a:p>
          </p:txBody>
        </p:sp>
        <p:sp>
          <p:nvSpPr>
            <p:cNvPr id="45" name="Oval 44">
              <a:extLst>
                <a:ext uri="{FF2B5EF4-FFF2-40B4-BE49-F238E27FC236}">
                  <a16:creationId xmlns:a16="http://schemas.microsoft.com/office/drawing/2014/main" id="{B5E8A83B-7F86-D3E0-673D-4CC229B54541}"/>
                </a:ext>
              </a:extLst>
            </p:cNvPr>
            <p:cNvSpPr/>
            <p:nvPr/>
          </p:nvSpPr>
          <p:spPr bwMode="auto">
            <a:xfrm>
              <a:off x="7154713" y="3332915"/>
              <a:ext cx="1433689" cy="483854"/>
            </a:xfrm>
            <a:prstGeom prst="ellipse">
              <a:avLst/>
            </a:prstGeom>
            <a:solidFill>
              <a:schemeClr val="bg1">
                <a:lumMod val="95000"/>
              </a:schemeClr>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dirty="0">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50B90958-A666-6A76-70DD-70EE4C1884A2}"/>
                </a:ext>
              </a:extLst>
            </p:cNvPr>
            <p:cNvSpPr txBox="1"/>
            <p:nvPr/>
          </p:nvSpPr>
          <p:spPr>
            <a:xfrm>
              <a:off x="7490860" y="3387469"/>
              <a:ext cx="558531" cy="361660"/>
            </a:xfrm>
            <a:prstGeom prst="rect">
              <a:avLst/>
            </a:prstGeom>
            <a:noFill/>
          </p:spPr>
          <p:txBody>
            <a:bodyPr wrap="none" rtlCol="0">
              <a:spAutoFit/>
            </a:bodyPr>
            <a:lstStyle/>
            <a:p>
              <a:r>
                <a:rPr lang="en-US" sz="1588" b="1" dirty="0">
                  <a:latin typeface="Arial" panose="020B0604020202020204" pitchFamily="34" charset="0"/>
                  <a:cs typeface="Arial" panose="020B0604020202020204" pitchFamily="34" charset="0"/>
                </a:rPr>
                <a:t>ICS</a:t>
              </a:r>
            </a:p>
          </p:txBody>
        </p:sp>
      </p:grpSp>
      <p:sp>
        <p:nvSpPr>
          <p:cNvPr id="3" name="Title 2">
            <a:extLst>
              <a:ext uri="{FF2B5EF4-FFF2-40B4-BE49-F238E27FC236}">
                <a16:creationId xmlns:a16="http://schemas.microsoft.com/office/drawing/2014/main" id="{FDE9CA56-FB8A-A490-FE95-46F04D36C7CF}"/>
              </a:ext>
            </a:extLst>
          </p:cNvPr>
          <p:cNvSpPr>
            <a:spLocks noGrp="1"/>
          </p:cNvSpPr>
          <p:nvPr>
            <p:ph type="ctrTitle"/>
          </p:nvPr>
        </p:nvSpPr>
        <p:spPr>
          <a:xfrm>
            <a:off x="1241469" y="935189"/>
            <a:ext cx="9078188" cy="1371320"/>
          </a:xfrm>
        </p:spPr>
        <p:txBody>
          <a:bodyPr/>
          <a:lstStyle/>
          <a:p>
            <a:r>
              <a:rPr lang="en-US" dirty="0"/>
              <a:t>How to Implement Minimum Trust in Automation and Control Systems (ACS)</a:t>
            </a:r>
            <a:br>
              <a:rPr lang="en-US" dirty="0"/>
            </a:br>
            <a:endParaRPr lang="en-US" dirty="0"/>
          </a:p>
        </p:txBody>
      </p:sp>
      <p:sp>
        <p:nvSpPr>
          <p:cNvPr id="10" name="TextBox 9">
            <a:extLst>
              <a:ext uri="{FF2B5EF4-FFF2-40B4-BE49-F238E27FC236}">
                <a16:creationId xmlns:a16="http://schemas.microsoft.com/office/drawing/2014/main" id="{43B886BC-D99E-06B7-E170-7EAA3455D743}"/>
              </a:ext>
            </a:extLst>
          </p:cNvPr>
          <p:cNvSpPr txBox="1"/>
          <p:nvPr/>
        </p:nvSpPr>
        <p:spPr>
          <a:xfrm>
            <a:off x="1291084" y="2713659"/>
            <a:ext cx="5496160" cy="2036711"/>
          </a:xfrm>
          <a:prstGeom prst="rect">
            <a:avLst/>
          </a:prstGeom>
          <a:noFill/>
        </p:spPr>
        <p:txBody>
          <a:bodyPr wrap="square" lIns="0" tIns="0" rIns="0" bIns="0" rtlCol="0">
            <a:spAutoFit/>
          </a:bodyPr>
          <a:lstStyle/>
          <a:p>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         MLM-018-C</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endParaRPr>
          </a:p>
        </p:txBody>
      </p:sp>
      <p:pic>
        <p:nvPicPr>
          <p:cNvPr id="11" name="Picture 10" descr="Icon&#10;&#10;Description automatically generated">
            <a:extLst>
              <a:ext uri="{FF2B5EF4-FFF2-40B4-BE49-F238E27FC236}">
                <a16:creationId xmlns:a16="http://schemas.microsoft.com/office/drawing/2014/main" id="{D751B84E-7764-05BC-1ADE-0D842B2748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2" name="TextBox 11">
            <a:extLst>
              <a:ext uri="{FF2B5EF4-FFF2-40B4-BE49-F238E27FC236}">
                <a16:creationId xmlns:a16="http://schemas.microsoft.com/office/drawing/2014/main" id="{43740BA8-349D-195E-4C37-6F3D65D56B4C}"/>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13" name="Picture 12">
            <a:extLst>
              <a:ext uri="{FF2B5EF4-FFF2-40B4-BE49-F238E27FC236}">
                <a16:creationId xmlns:a16="http://schemas.microsoft.com/office/drawing/2014/main" id="{086B89C7-B1D8-9A4E-F9D8-30407FBD80D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1797923" y="47730"/>
            <a:ext cx="7575251"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endParaRPr lang="en-US" sz="2471" dirty="0"/>
          </a:p>
        </p:txBody>
      </p:sp>
      <p:sp>
        <p:nvSpPr>
          <p:cNvPr id="3" name="Content Placeholder 6">
            <a:extLst>
              <a:ext uri="{FF2B5EF4-FFF2-40B4-BE49-F238E27FC236}">
                <a16:creationId xmlns:a16="http://schemas.microsoft.com/office/drawing/2014/main" id="{BA9AEE9B-C04E-4117-8DF7-E99C7E917F9A}"/>
              </a:ext>
            </a:extLst>
          </p:cNvPr>
          <p:cNvSpPr txBox="1">
            <a:spLocks/>
          </p:cNvSpPr>
          <p:nvPr/>
        </p:nvSpPr>
        <p:spPr>
          <a:xfrm>
            <a:off x="4768062" y="1990838"/>
            <a:ext cx="6245992" cy="4104042"/>
          </a:xfrm>
          <a:prstGeom prst="rect">
            <a:avLst/>
          </a:prstGeom>
        </p:spPr>
        <p:txBody>
          <a:bodyPr>
            <a:normAutofit/>
          </a:bodyPr>
          <a:lstStyle>
            <a:lvl1pPr marL="382588" indent="-382588" algn="l" defTabSz="1019175" rtl="0" eaLnBrk="0" fontAlgn="base" hangingPunct="0">
              <a:spcBef>
                <a:spcPct val="20000"/>
              </a:spcBef>
              <a:spcAft>
                <a:spcPct val="0"/>
              </a:spcAft>
              <a:buChar char="•"/>
              <a:defRPr sz="2400" kern="12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2000" kern="1200">
                <a:solidFill>
                  <a:schemeClr val="tx1"/>
                </a:solidFill>
                <a:latin typeface="+mn-lt"/>
                <a:ea typeface="+mn-ea"/>
                <a:cs typeface="+mn-cs"/>
              </a:defRPr>
            </a:lvl2pPr>
            <a:lvl3pPr marL="1273175" indent="-254000" algn="l" defTabSz="1019175" rtl="0" eaLnBrk="0" fontAlgn="base" hangingPunct="0">
              <a:spcBef>
                <a:spcPct val="20000"/>
              </a:spcBef>
              <a:spcAft>
                <a:spcPct val="0"/>
              </a:spcAft>
              <a:buChar char="–"/>
              <a:defRPr kern="1200">
                <a:solidFill>
                  <a:schemeClr val="tx1"/>
                </a:solidFill>
                <a:latin typeface="+mn-lt"/>
                <a:ea typeface="+mn-ea"/>
                <a:cs typeface="+mn-cs"/>
              </a:defRPr>
            </a:lvl3pPr>
            <a:lvl4pPr marL="1782763" indent="-254000" algn="l" defTabSz="1019175" rtl="0" eaLnBrk="0" fontAlgn="base" hangingPunct="0">
              <a:spcBef>
                <a:spcPct val="20000"/>
              </a:spcBef>
              <a:spcAft>
                <a:spcPct val="0"/>
              </a:spcAft>
              <a:buChar char="–"/>
              <a:defRPr kern="1200">
                <a:solidFill>
                  <a:schemeClr val="tx1"/>
                </a:solidFill>
                <a:latin typeface="+mn-lt"/>
                <a:ea typeface="+mn-ea"/>
                <a:cs typeface="+mn-cs"/>
              </a:defRPr>
            </a:lvl4pPr>
            <a:lvl5pPr marL="2292350" indent="-254000" algn="l" defTabSz="1019175" rtl="0" eaLnBrk="0" fontAlgn="base" hangingPunct="0">
              <a:spcBef>
                <a:spcPct val="20000"/>
              </a:spcBef>
              <a:spcAft>
                <a:spcPct val="0"/>
              </a:spcAft>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059"/>
              </a:spcAft>
              <a:buNone/>
            </a:pPr>
            <a:r>
              <a:rPr lang="en-US" sz="2118" b="1" dirty="0"/>
              <a:t>Daniel Ehrenreich</a:t>
            </a:r>
            <a:r>
              <a:rPr lang="en-US" sz="1853" b="1" dirty="0"/>
              <a:t> </a:t>
            </a:r>
          </a:p>
          <a:p>
            <a:pPr marL="0" indent="0">
              <a:lnSpc>
                <a:spcPct val="110000"/>
              </a:lnSpc>
              <a:spcBef>
                <a:spcPts val="0"/>
              </a:spcBef>
              <a:spcAft>
                <a:spcPts val="1059"/>
              </a:spcAft>
              <a:buNone/>
            </a:pPr>
            <a:r>
              <a:rPr lang="en-US" sz="1765" dirty="0"/>
              <a:t>Consultant, workshop lecturer,  SCCE- Secure Communications and Control Experts. Daniel has over 32 years of experience with control solutions of industrial operations and integration with Cyber security.  </a:t>
            </a:r>
          </a:p>
          <a:p>
            <a:pPr marL="0" indent="0">
              <a:lnSpc>
                <a:spcPct val="110000"/>
              </a:lnSpc>
              <a:spcBef>
                <a:spcPts val="0"/>
              </a:spcBef>
              <a:spcAft>
                <a:spcPts val="1059"/>
              </a:spcAft>
              <a:buNone/>
            </a:pPr>
            <a:r>
              <a:rPr lang="en-US" sz="1765" dirty="0"/>
              <a:t>Acting as an expert and volunteer contributor to multiple PERA 62443 workgroups.</a:t>
            </a:r>
          </a:p>
        </p:txBody>
      </p:sp>
      <p:sp>
        <p:nvSpPr>
          <p:cNvPr id="9" name="Title 8">
            <a:extLst>
              <a:ext uri="{FF2B5EF4-FFF2-40B4-BE49-F238E27FC236}">
                <a16:creationId xmlns:a16="http://schemas.microsoft.com/office/drawing/2014/main" id="{699C916A-5255-413F-8D0A-E0E7D3B48E18}"/>
              </a:ext>
            </a:extLst>
          </p:cNvPr>
          <p:cNvSpPr>
            <a:spLocks noGrp="1"/>
          </p:cNvSpPr>
          <p:nvPr>
            <p:ph type="title"/>
          </p:nvPr>
        </p:nvSpPr>
        <p:spPr>
          <a:xfrm>
            <a:off x="2155732" y="429514"/>
            <a:ext cx="7234798" cy="537882"/>
          </a:xfrm>
        </p:spPr>
        <p:txBody>
          <a:bodyPr/>
          <a:lstStyle/>
          <a:p>
            <a:pPr algn="ctr"/>
            <a:r>
              <a:rPr lang="en-US" dirty="0"/>
              <a:t>About the Author</a:t>
            </a:r>
            <a:br>
              <a:rPr lang="en-US" dirty="0"/>
            </a:br>
            <a:endParaRPr lang="en-US" dirty="0"/>
          </a:p>
        </p:txBody>
      </p:sp>
      <p:sp>
        <p:nvSpPr>
          <p:cNvPr id="11" name="Content Placeholder 10">
            <a:extLst>
              <a:ext uri="{FF2B5EF4-FFF2-40B4-BE49-F238E27FC236}">
                <a16:creationId xmlns:a16="http://schemas.microsoft.com/office/drawing/2014/main" id="{7CAF2FAC-3E57-17C6-A502-FDC7C364E9BF}"/>
              </a:ext>
            </a:extLst>
          </p:cNvPr>
          <p:cNvSpPr>
            <a:spLocks noGrp="1"/>
          </p:cNvSpPr>
          <p:nvPr>
            <p:ph idx="1"/>
          </p:nvPr>
        </p:nvSpPr>
        <p:spPr>
          <a:xfrm>
            <a:off x="2155732" y="848986"/>
            <a:ext cx="8015007" cy="5417344"/>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pic>
        <p:nvPicPr>
          <p:cNvPr id="13" name="Picture 12" descr="A person in a suit and tie&#10;&#10;Description automatically generated">
            <a:extLst>
              <a:ext uri="{FF2B5EF4-FFF2-40B4-BE49-F238E27FC236}">
                <a16:creationId xmlns:a16="http://schemas.microsoft.com/office/drawing/2014/main" id="{915421C2-6086-E583-B02A-56FF6743B3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2417" y="1623687"/>
            <a:ext cx="2984419" cy="3131193"/>
          </a:xfrm>
          <a:prstGeom prst="rect">
            <a:avLst/>
          </a:prstGeom>
        </p:spPr>
      </p:pic>
    </p:spTree>
    <p:custDataLst>
      <p:tags r:id="rId1"/>
    </p:custDataLst>
    <p:extLst>
      <p:ext uri="{BB962C8B-B14F-4D97-AF65-F5344CB8AC3E}">
        <p14:creationId xmlns:p14="http://schemas.microsoft.com/office/powerpoint/2010/main" val="981858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066136" y="336848"/>
            <a:ext cx="8729374" cy="537882"/>
          </a:xfrm>
        </p:spPr>
        <p:txBody>
          <a:bodyPr/>
          <a:lstStyle/>
          <a:p>
            <a:r>
              <a:rPr lang="en-US" dirty="0"/>
              <a:t>Cyber-security Model for Industrial Organizations</a:t>
            </a:r>
          </a:p>
        </p:txBody>
      </p:sp>
      <p:sp>
        <p:nvSpPr>
          <p:cNvPr id="11267" name="Rectangle 3"/>
          <p:cNvSpPr>
            <a:spLocks noGrp="1" noChangeArrowheads="1"/>
          </p:cNvSpPr>
          <p:nvPr>
            <p:ph idx="1"/>
          </p:nvPr>
        </p:nvSpPr>
        <p:spPr>
          <a:xfrm>
            <a:off x="902971" y="1415845"/>
            <a:ext cx="10561320" cy="4836366"/>
          </a:xfrm>
        </p:spPr>
        <p:txBody>
          <a:bodyPr/>
          <a:lstStyle/>
          <a:p>
            <a:r>
              <a:rPr lang="en-US" b="1" dirty="0"/>
              <a:t>Zero Trust IT Cyber-security Model</a:t>
            </a:r>
          </a:p>
          <a:p>
            <a:pPr lvl="1"/>
            <a:r>
              <a:rPr lang="en-US" dirty="0"/>
              <a:t>The term “Zero Trust Model” or Zero Trust Network Access (ZTNA) was defined by Gartner ™ as “Never Trust-Always Verify”. </a:t>
            </a:r>
          </a:p>
          <a:p>
            <a:pPr lvl="1"/>
            <a:r>
              <a:rPr lang="en-US" dirty="0"/>
              <a:t>This aims to prevent access to IT systems unless the user and device are authenticated and authorized. </a:t>
            </a:r>
            <a:endParaRPr lang="en-US" b="1" dirty="0"/>
          </a:p>
          <a:p>
            <a:r>
              <a:rPr lang="en-US" b="1" dirty="0"/>
              <a:t>Minimum Trust ACS Cyber-security Model</a:t>
            </a:r>
          </a:p>
          <a:p>
            <a:pPr lvl="1"/>
            <a:r>
              <a:rPr lang="en-US" dirty="0"/>
              <a:t>Some principles of an IT-related Zero Trust Model cannot be applied to ACS, and a different model is required</a:t>
            </a:r>
          </a:p>
          <a:p>
            <a:pPr lvl="1"/>
            <a:r>
              <a:rPr lang="en-US" dirty="0"/>
              <a:t>For ACS, it is necessary to use a safer and more reliable model that might be called a “Minimum Trust Model” </a:t>
            </a:r>
          </a:p>
          <a:p>
            <a:r>
              <a:rPr lang="en-US" b="1" dirty="0">
                <a:solidFill>
                  <a:srgbClr val="000000"/>
                </a:solidFill>
              </a:rPr>
              <a:t>Both Models are needed in an industrial enterprise</a:t>
            </a:r>
          </a:p>
          <a:p>
            <a:pPr lvl="1"/>
            <a:r>
              <a:rPr lang="en-US" dirty="0">
                <a:solidFill>
                  <a:srgbClr val="000000"/>
                </a:solidFill>
              </a:rPr>
              <a:t>New cyber threats mean that industrial enterprises must upgrade the cyber defense of both IT and ACS zones.  However these have different objectives and require different solutions.</a:t>
            </a:r>
          </a:p>
        </p:txBody>
      </p:sp>
    </p:spTree>
    <p:custDataLst>
      <p:tags r:id="rId1"/>
    </p:custDataLst>
    <p:extLst>
      <p:ext uri="{BB962C8B-B14F-4D97-AF65-F5344CB8AC3E}">
        <p14:creationId xmlns:p14="http://schemas.microsoft.com/office/powerpoint/2010/main" val="1010886595"/>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157076" y="307614"/>
            <a:ext cx="7234798" cy="537882"/>
          </a:xfrm>
        </p:spPr>
        <p:txBody>
          <a:bodyPr/>
          <a:lstStyle/>
          <a:p>
            <a:r>
              <a:rPr lang="en-US" dirty="0"/>
              <a:t>Key Security Questions to be Asked</a:t>
            </a:r>
          </a:p>
        </p:txBody>
      </p:sp>
      <p:sp>
        <p:nvSpPr>
          <p:cNvPr id="11267" name="Rectangle 3"/>
          <p:cNvSpPr>
            <a:spLocks noGrp="1" noChangeArrowheads="1"/>
          </p:cNvSpPr>
          <p:nvPr>
            <p:ph idx="1"/>
          </p:nvPr>
        </p:nvSpPr>
        <p:spPr>
          <a:xfrm>
            <a:off x="707876" y="1516156"/>
            <a:ext cx="10776247" cy="4656044"/>
          </a:xfrm>
        </p:spPr>
        <p:txBody>
          <a:bodyPr/>
          <a:lstStyle/>
          <a:p>
            <a:pPr lvl="0"/>
            <a:r>
              <a:rPr lang="en-US" b="1" dirty="0"/>
              <a:t>Who is requesting access?</a:t>
            </a:r>
          </a:p>
          <a:p>
            <a:pPr lvl="1"/>
            <a:r>
              <a:rPr lang="en-US" dirty="0"/>
              <a:t>To which ACS zone and/or device</a:t>
            </a:r>
            <a:r>
              <a:rPr lang="he-IL" dirty="0"/>
              <a:t> </a:t>
            </a:r>
            <a:r>
              <a:rPr lang="en-US" dirty="0"/>
              <a:t> the access is requested</a:t>
            </a:r>
          </a:p>
          <a:p>
            <a:pPr lvl="1"/>
            <a:r>
              <a:rPr lang="en-US" dirty="0"/>
              <a:t>Should the user and their device be authenticated and authorized?</a:t>
            </a:r>
          </a:p>
          <a:p>
            <a:pPr lvl="0"/>
            <a:r>
              <a:rPr lang="en-US" b="1" dirty="0"/>
              <a:t>Which device will be accessed ?</a:t>
            </a:r>
          </a:p>
          <a:p>
            <a:pPr lvl="1"/>
            <a:r>
              <a:rPr lang="en-US" dirty="0"/>
              <a:t>Referring to a specific targeted zone of the industrial plant?</a:t>
            </a:r>
          </a:p>
          <a:p>
            <a:pPr lvl="1"/>
            <a:r>
              <a:rPr lang="en-US" dirty="0"/>
              <a:t>Different defense measures are needed for ACS (e.g., HMI, PLC)</a:t>
            </a:r>
          </a:p>
          <a:p>
            <a:pPr lvl="0"/>
            <a:r>
              <a:rPr lang="en-US" b="1" dirty="0"/>
              <a:t>What is the purpose for connecting?</a:t>
            </a:r>
          </a:p>
          <a:p>
            <a:pPr lvl="1"/>
            <a:r>
              <a:rPr lang="en-US" dirty="0"/>
              <a:t>Referring to a specific device in the targeted zone?</a:t>
            </a:r>
          </a:p>
          <a:p>
            <a:pPr lvl="1"/>
            <a:r>
              <a:rPr lang="en-US" dirty="0"/>
              <a:t>Is the connecting entity authorized for that action?</a:t>
            </a:r>
          </a:p>
          <a:p>
            <a:r>
              <a:rPr lang="en-US" b="1" dirty="0"/>
              <a:t>From where is the connection initiated? </a:t>
            </a:r>
          </a:p>
          <a:p>
            <a:pPr lvl="1"/>
            <a:r>
              <a:rPr lang="en-US" dirty="0"/>
              <a:t>Can the originating location be authenticated and certified?</a:t>
            </a:r>
          </a:p>
        </p:txBody>
      </p:sp>
    </p:spTree>
    <p:custDataLst>
      <p:tags r:id="rId1"/>
    </p:custDataLst>
    <p:extLst>
      <p:ext uri="{BB962C8B-B14F-4D97-AF65-F5344CB8AC3E}">
        <p14:creationId xmlns:p14="http://schemas.microsoft.com/office/powerpoint/2010/main" val="4186870727"/>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89841" y="326372"/>
            <a:ext cx="7234798" cy="537882"/>
          </a:xfrm>
        </p:spPr>
        <p:txBody>
          <a:bodyPr/>
          <a:lstStyle/>
          <a:p>
            <a:r>
              <a:rPr lang="en-US" dirty="0"/>
              <a:t>Reference to the Architecture Model	1/2</a:t>
            </a:r>
          </a:p>
        </p:txBody>
      </p:sp>
      <p:sp>
        <p:nvSpPr>
          <p:cNvPr id="4" name="Content Placeholder 3">
            <a:extLst>
              <a:ext uri="{FF2B5EF4-FFF2-40B4-BE49-F238E27FC236}">
                <a16:creationId xmlns:a16="http://schemas.microsoft.com/office/drawing/2014/main" id="{365217A9-3361-48D7-BAA8-84695DF67820}"/>
              </a:ext>
            </a:extLst>
          </p:cNvPr>
          <p:cNvSpPr>
            <a:spLocks noGrp="1"/>
          </p:cNvSpPr>
          <p:nvPr>
            <p:ph idx="1"/>
          </p:nvPr>
        </p:nvSpPr>
        <p:spPr>
          <a:xfrm>
            <a:off x="683107" y="1430594"/>
            <a:ext cx="10776247" cy="4563152"/>
          </a:xfrm>
        </p:spPr>
        <p:txBody>
          <a:bodyPr/>
          <a:lstStyle/>
          <a:p>
            <a:r>
              <a:rPr lang="en-US" b="1" dirty="0"/>
              <a:t>Specific defense may be selected for each Architecture Level	</a:t>
            </a:r>
          </a:p>
          <a:p>
            <a:pPr lvl="1"/>
            <a:r>
              <a:rPr lang="en-US" dirty="0"/>
              <a:t>The technology solution must be specifically adapted to the system architecture, the deployed products, and subsystems</a:t>
            </a:r>
          </a:p>
          <a:p>
            <a:pPr lvl="1"/>
            <a:r>
              <a:rPr lang="en-US" dirty="0"/>
              <a:t>Assume that threats exist inside and outside the network</a:t>
            </a:r>
          </a:p>
          <a:p>
            <a:pPr lvl="1"/>
            <a:r>
              <a:rPr lang="en-US" dirty="0"/>
              <a:t>No single failure may take down the whole Automation and Control System (ACS)</a:t>
            </a:r>
          </a:p>
          <a:p>
            <a:endParaRPr lang="en-US" dirty="0"/>
          </a:p>
          <a:p>
            <a:r>
              <a:rPr lang="en-US" b="1" dirty="0"/>
              <a:t>PERA Level 0 &amp; 1 hardware, software and networks</a:t>
            </a:r>
          </a:p>
          <a:p>
            <a:pPr lvl="1"/>
            <a:r>
              <a:rPr lang="en-US" dirty="0"/>
              <a:t>The defense methodology must not rely on the integrity of any single device serving a critical function</a:t>
            </a:r>
          </a:p>
          <a:p>
            <a:pPr lvl="1"/>
            <a:r>
              <a:rPr lang="en-US" dirty="0"/>
              <a:t>All critical devices must be physically protected to prevent unauthorized access. </a:t>
            </a:r>
          </a:p>
          <a:p>
            <a:pPr lvl="1"/>
            <a:r>
              <a:rPr lang="en-US" dirty="0"/>
              <a:t>Failed Access attempts to these devices must be monitored, and an alert must be sent to the HMI and the Alarm Management System in the control room</a:t>
            </a:r>
          </a:p>
          <a:p>
            <a:pPr lvl="1"/>
            <a:r>
              <a:rPr lang="en-US" dirty="0"/>
              <a:t>If a controller fails, or operates outside of its configured limits, an alert must be sent to the HMI and the Alarm Management System in the control room</a:t>
            </a:r>
          </a:p>
          <a:p>
            <a:pPr lvl="1"/>
            <a:endParaRPr lang="en-US" dirty="0"/>
          </a:p>
        </p:txBody>
      </p:sp>
    </p:spTree>
    <p:custDataLst>
      <p:tags r:id="rId1"/>
    </p:custDataLst>
    <p:extLst>
      <p:ext uri="{BB962C8B-B14F-4D97-AF65-F5344CB8AC3E}">
        <p14:creationId xmlns:p14="http://schemas.microsoft.com/office/powerpoint/2010/main" val="1719292507"/>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074420" y="326372"/>
            <a:ext cx="9132570" cy="537882"/>
          </a:xfrm>
        </p:spPr>
        <p:txBody>
          <a:bodyPr/>
          <a:lstStyle/>
          <a:p>
            <a:pPr algn="ctr"/>
            <a:r>
              <a:rPr lang="en-US" dirty="0"/>
              <a:t>Reference to the Architecture Model	2/2</a:t>
            </a:r>
          </a:p>
        </p:txBody>
      </p:sp>
      <p:sp>
        <p:nvSpPr>
          <p:cNvPr id="4" name="Content Placeholder 3">
            <a:extLst>
              <a:ext uri="{FF2B5EF4-FFF2-40B4-BE49-F238E27FC236}">
                <a16:creationId xmlns:a16="http://schemas.microsoft.com/office/drawing/2014/main" id="{365217A9-3361-48D7-BAA8-84695DF67820}"/>
              </a:ext>
            </a:extLst>
          </p:cNvPr>
          <p:cNvSpPr>
            <a:spLocks noGrp="1"/>
          </p:cNvSpPr>
          <p:nvPr>
            <p:ph idx="1"/>
          </p:nvPr>
        </p:nvSpPr>
        <p:spPr/>
        <p:txBody>
          <a:bodyPr/>
          <a:lstStyle/>
          <a:p>
            <a:r>
              <a:rPr lang="en-US" b="1" dirty="0"/>
              <a:t>Level 2 hardware, software and networks</a:t>
            </a:r>
          </a:p>
          <a:p>
            <a:pPr lvl="1"/>
            <a:r>
              <a:rPr lang="en-US" dirty="0"/>
              <a:t>All computers serving the ACS architecture must be hardened according to instructions of the vendor</a:t>
            </a:r>
          </a:p>
          <a:p>
            <a:pPr lvl="1"/>
            <a:r>
              <a:rPr lang="en-US" dirty="0"/>
              <a:t>The defense methodology must not rely on the regular operation of any single computer serving a critical function</a:t>
            </a:r>
          </a:p>
          <a:p>
            <a:pPr lvl="1"/>
            <a:r>
              <a:rPr lang="en-US" dirty="0"/>
              <a:t>Direct Remote access must be prevented. </a:t>
            </a:r>
          </a:p>
          <a:p>
            <a:pPr lvl="1"/>
            <a:r>
              <a:rPr lang="en-US" dirty="0"/>
              <a:t>Authenticated connection sessions via the IT network shall be supervised, minimized, and conducted subject to approval.</a:t>
            </a:r>
          </a:p>
          <a:p>
            <a:pPr lvl="1"/>
            <a:endParaRPr lang="en-US" dirty="0"/>
          </a:p>
          <a:p>
            <a:r>
              <a:rPr lang="en-US" b="1" dirty="0"/>
              <a:t>Level 3 hardware, software and networks</a:t>
            </a:r>
          </a:p>
          <a:p>
            <a:pPr lvl="1"/>
            <a:r>
              <a:rPr lang="en-US" dirty="0"/>
              <a:t>All computers serving the ACS architecture must be hardened according to instructions of the vendor</a:t>
            </a:r>
          </a:p>
          <a:p>
            <a:pPr lvl="1"/>
            <a:r>
              <a:rPr lang="en-US" dirty="0"/>
              <a:t>Authenticated connection sessions via the IT network shall be supervised, minimized, and conducted subject to approval.</a:t>
            </a:r>
          </a:p>
          <a:p>
            <a:pPr lvl="1"/>
            <a:r>
              <a:rPr lang="en-US" dirty="0"/>
              <a:t>All actions and sessions related to the ACS must be documented</a:t>
            </a:r>
          </a:p>
          <a:p>
            <a:pPr lvl="1"/>
            <a:endParaRPr lang="en-US" dirty="0"/>
          </a:p>
        </p:txBody>
      </p:sp>
    </p:spTree>
    <p:custDataLst>
      <p:tags r:id="rId1"/>
    </p:custDataLst>
    <p:extLst>
      <p:ext uri="{BB962C8B-B14F-4D97-AF65-F5344CB8AC3E}">
        <p14:creationId xmlns:p14="http://schemas.microsoft.com/office/powerpoint/2010/main" val="3708734701"/>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88496" y="340653"/>
            <a:ext cx="7234798" cy="537882"/>
          </a:xfrm>
        </p:spPr>
        <p:txBody>
          <a:bodyPr/>
          <a:lstStyle/>
          <a:p>
            <a:r>
              <a:rPr lang="en-US" dirty="0"/>
              <a:t>Defense Model for Cyber Secured ACS </a:t>
            </a:r>
          </a:p>
        </p:txBody>
      </p:sp>
      <p:sp>
        <p:nvSpPr>
          <p:cNvPr id="4" name="Content Placeholder 3">
            <a:extLst>
              <a:ext uri="{FF2B5EF4-FFF2-40B4-BE49-F238E27FC236}">
                <a16:creationId xmlns:a16="http://schemas.microsoft.com/office/drawing/2014/main" id="{365217A9-3361-48D7-BAA8-84695DF67820}"/>
              </a:ext>
            </a:extLst>
          </p:cNvPr>
          <p:cNvSpPr>
            <a:spLocks noGrp="1"/>
          </p:cNvSpPr>
          <p:nvPr>
            <p:ph idx="1"/>
          </p:nvPr>
        </p:nvSpPr>
        <p:spPr>
          <a:xfrm>
            <a:off x="971550" y="1394460"/>
            <a:ext cx="10607039" cy="4978425"/>
          </a:xfrm>
        </p:spPr>
        <p:txBody>
          <a:bodyPr/>
          <a:lstStyle/>
          <a:p>
            <a:r>
              <a:rPr lang="en-US" b="1" dirty="0"/>
              <a:t>Deploying Minimum Trust Model for ACS</a:t>
            </a:r>
          </a:p>
          <a:p>
            <a:pPr lvl="1"/>
            <a:r>
              <a:rPr lang="en-US" dirty="0"/>
              <a:t>The solution must meet the Safety-Availability-Integrity and Confidentiality (SAIC) requirements for each ACS zone.</a:t>
            </a:r>
          </a:p>
          <a:p>
            <a:pPr lvl="1"/>
            <a:r>
              <a:rPr lang="en-US" dirty="0"/>
              <a:t>This is likely to require a different strategy than “Zero Trust” used in IT systems</a:t>
            </a:r>
          </a:p>
          <a:p>
            <a:endParaRPr lang="en-US" dirty="0"/>
          </a:p>
          <a:p>
            <a:r>
              <a:rPr lang="en-US" b="1" dirty="0"/>
              <a:t>The SAIC Model Principles</a:t>
            </a:r>
          </a:p>
          <a:p>
            <a:pPr lvl="1"/>
            <a:r>
              <a:rPr lang="en-US" dirty="0"/>
              <a:t>Must ensure the safety of people, plant, equipment, and the environment</a:t>
            </a:r>
          </a:p>
          <a:p>
            <a:pPr lvl="2"/>
            <a:r>
              <a:rPr lang="en-US" dirty="0"/>
              <a:t>Regardless of a human's attack, failure, or mistaken action.</a:t>
            </a:r>
          </a:p>
          <a:p>
            <a:pPr lvl="1"/>
            <a:r>
              <a:rPr lang="en-US" dirty="0"/>
              <a:t>Availability is critical for uninterrupted operation</a:t>
            </a:r>
          </a:p>
          <a:p>
            <a:pPr lvl="2"/>
            <a:r>
              <a:rPr lang="en-US" dirty="0"/>
              <a:t>To ensure consistent and quality products in the facility</a:t>
            </a:r>
          </a:p>
          <a:p>
            <a:pPr lvl="1"/>
            <a:r>
              <a:rPr lang="en-US" dirty="0"/>
              <a:t>Data Integrity is critical to ensure reliable operation </a:t>
            </a:r>
          </a:p>
          <a:p>
            <a:pPr lvl="2"/>
            <a:r>
              <a:rPr lang="en-US" dirty="0"/>
              <a:t>Preventing frequent downtime for maintenance as well as ensuring safety integrity</a:t>
            </a:r>
          </a:p>
          <a:p>
            <a:pPr lvl="1"/>
            <a:r>
              <a:rPr lang="en-US" dirty="0"/>
              <a:t>Data Confidentiality is often less critical</a:t>
            </a:r>
          </a:p>
          <a:p>
            <a:pPr lvl="2"/>
            <a:r>
              <a:rPr lang="en-US" dirty="0"/>
              <a:t>Adversaries might use the information to prepare large attacks</a:t>
            </a:r>
          </a:p>
        </p:txBody>
      </p:sp>
    </p:spTree>
    <p:custDataLst>
      <p:tags r:id="rId1"/>
    </p:custDataLst>
    <p:extLst>
      <p:ext uri="{BB962C8B-B14F-4D97-AF65-F5344CB8AC3E}">
        <p14:creationId xmlns:p14="http://schemas.microsoft.com/office/powerpoint/2010/main" val="595025542"/>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88496" y="242047"/>
            <a:ext cx="7234798" cy="407888"/>
          </a:xfrm>
        </p:spPr>
        <p:txBody>
          <a:bodyPr/>
          <a:lstStyle/>
          <a:p>
            <a:r>
              <a:rPr lang="en-US" dirty="0"/>
              <a:t>Minimum Trust Model for Secure ACS 1/2</a:t>
            </a:r>
          </a:p>
        </p:txBody>
      </p:sp>
      <p:sp>
        <p:nvSpPr>
          <p:cNvPr id="4" name="Content Placeholder 3">
            <a:extLst>
              <a:ext uri="{FF2B5EF4-FFF2-40B4-BE49-F238E27FC236}">
                <a16:creationId xmlns:a16="http://schemas.microsoft.com/office/drawing/2014/main" id="{365217A9-3361-48D7-BAA8-84695DF67820}"/>
              </a:ext>
            </a:extLst>
          </p:cNvPr>
          <p:cNvSpPr>
            <a:spLocks noGrp="1"/>
          </p:cNvSpPr>
          <p:nvPr>
            <p:ph idx="1"/>
          </p:nvPr>
        </p:nvSpPr>
        <p:spPr/>
        <p:txBody>
          <a:bodyPr/>
          <a:lstStyle/>
          <a:p>
            <a:r>
              <a:rPr lang="en-US" b="1" dirty="0"/>
              <a:t>Reaching the Minimum Trust goals for ACS</a:t>
            </a:r>
          </a:p>
          <a:p>
            <a:pPr lvl="1"/>
            <a:r>
              <a:rPr lang="en-US" dirty="0"/>
              <a:t>ACS zones must be segregated from each other and IT networks to improve “Resilience”</a:t>
            </a:r>
            <a:br>
              <a:rPr lang="en-US" dirty="0"/>
            </a:br>
            <a:endParaRPr lang="en-US" dirty="0"/>
          </a:p>
          <a:p>
            <a:r>
              <a:rPr lang="en-US" b="1" dirty="0"/>
              <a:t>Strong Segregation</a:t>
            </a:r>
          </a:p>
          <a:p>
            <a:pPr lvl="1"/>
            <a:r>
              <a:rPr lang="en-US" dirty="0"/>
              <a:t>May require Controlled Gateways, data diodes, Managed Firewalls, or a Demilitarized Zone (DMZ)</a:t>
            </a:r>
            <a:br>
              <a:rPr lang="en-US" dirty="0"/>
            </a:br>
            <a:endParaRPr lang="en-US" dirty="0"/>
          </a:p>
          <a:p>
            <a:r>
              <a:rPr lang="en-US" b="1" dirty="0"/>
              <a:t>Integration with IIoT</a:t>
            </a:r>
          </a:p>
          <a:p>
            <a:pPr lvl="1"/>
            <a:r>
              <a:rPr lang="en-US" dirty="0"/>
              <a:t>All IIoT devices linked to the ACS zone must have a unique identity. </a:t>
            </a:r>
          </a:p>
          <a:p>
            <a:pPr lvl="1"/>
            <a:r>
              <a:rPr lang="en-US" dirty="0"/>
              <a:t>May never control hazardous equipment or directly influence process operations. </a:t>
            </a:r>
            <a:br>
              <a:rPr lang="en-US" dirty="0"/>
            </a:br>
            <a:endParaRPr lang="en-US" dirty="0"/>
          </a:p>
          <a:p>
            <a:r>
              <a:rPr lang="en-US" b="1" dirty="0"/>
              <a:t>Secured remote access</a:t>
            </a:r>
          </a:p>
          <a:p>
            <a:pPr lvl="1"/>
            <a:r>
              <a:rPr lang="en-US" dirty="0"/>
              <a:t>Remote monitoring of ACS must be protected through a secure, audited perimeter defense</a:t>
            </a:r>
          </a:p>
          <a:p>
            <a:pPr lvl="1"/>
            <a:r>
              <a:rPr lang="en-US" dirty="0"/>
              <a:t>Remote control access must be subject to full authorization and authentication.</a:t>
            </a:r>
          </a:p>
          <a:p>
            <a:pPr lvl="1"/>
            <a:endParaRPr lang="en-US" dirty="0"/>
          </a:p>
        </p:txBody>
      </p:sp>
    </p:spTree>
    <p:custDataLst>
      <p:tags r:id="rId1"/>
    </p:custDataLst>
    <p:extLst>
      <p:ext uri="{BB962C8B-B14F-4D97-AF65-F5344CB8AC3E}">
        <p14:creationId xmlns:p14="http://schemas.microsoft.com/office/powerpoint/2010/main" val="2742780581"/>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88496" y="253573"/>
            <a:ext cx="7234798" cy="396362"/>
          </a:xfrm>
        </p:spPr>
        <p:txBody>
          <a:bodyPr/>
          <a:lstStyle/>
          <a:p>
            <a:r>
              <a:rPr lang="en-US" dirty="0"/>
              <a:t>Minimum Trust Model for Secure ACS 2/2</a:t>
            </a:r>
          </a:p>
        </p:txBody>
      </p:sp>
      <p:sp>
        <p:nvSpPr>
          <p:cNvPr id="4" name="Content Placeholder 3">
            <a:extLst>
              <a:ext uri="{FF2B5EF4-FFF2-40B4-BE49-F238E27FC236}">
                <a16:creationId xmlns:a16="http://schemas.microsoft.com/office/drawing/2014/main" id="{365217A9-3361-48D7-BAA8-84695DF67820}"/>
              </a:ext>
            </a:extLst>
          </p:cNvPr>
          <p:cNvSpPr>
            <a:spLocks noGrp="1"/>
          </p:cNvSpPr>
          <p:nvPr>
            <p:ph idx="1"/>
          </p:nvPr>
        </p:nvSpPr>
        <p:spPr/>
        <p:txBody>
          <a:bodyPr/>
          <a:lstStyle/>
          <a:p>
            <a:r>
              <a:rPr lang="en-US" b="1" dirty="0"/>
              <a:t>The ACS should include a Network Intrusion Detection System (NIDS) to detect suspicious activity</a:t>
            </a:r>
          </a:p>
          <a:p>
            <a:pPr lvl="1"/>
            <a:r>
              <a:rPr lang="en-US" dirty="0"/>
              <a:t>The data flow from and to each ACS and IIoT device should be monitored for anomalous behavior.</a:t>
            </a:r>
            <a:r>
              <a:rPr lang="he-IL" dirty="0"/>
              <a:t> </a:t>
            </a:r>
          </a:p>
          <a:p>
            <a:pPr lvl="1"/>
            <a:r>
              <a:rPr lang="en-US" dirty="0"/>
              <a:t>ACS should avoid non-secured or lightly secured wireless communications.</a:t>
            </a:r>
            <a:br>
              <a:rPr lang="en-US" dirty="0"/>
            </a:br>
            <a:endParaRPr lang="en-US" dirty="0"/>
          </a:p>
          <a:p>
            <a:r>
              <a:rPr lang="en-US" b="1" dirty="0"/>
              <a:t>External service providers must validate any service device that could be infected. </a:t>
            </a:r>
          </a:p>
          <a:p>
            <a:pPr lvl="1"/>
            <a:r>
              <a:rPr lang="en-US" dirty="0"/>
              <a:t>For critical facilities, use a dedicated laptop and/or dedicated engineering workstation for supporting ACS devices</a:t>
            </a:r>
          </a:p>
          <a:p>
            <a:pPr lvl="1"/>
            <a:r>
              <a:rPr lang="en-US" dirty="0"/>
              <a:t>ACS support laptops may never be used for email, web search, etc.</a:t>
            </a:r>
          </a:p>
          <a:p>
            <a:pPr lvl="1"/>
            <a:r>
              <a:rPr lang="en-US" dirty="0"/>
              <a:t>Unused physical ports and non-essential protocols must be disabled</a:t>
            </a:r>
            <a:br>
              <a:rPr lang="en-US" dirty="0"/>
            </a:br>
            <a:endParaRPr lang="en-US" dirty="0"/>
          </a:p>
          <a:p>
            <a:r>
              <a:rPr lang="en-US" b="1" dirty="0"/>
              <a:t>HW &amp; SW must be received in factory-secured packages </a:t>
            </a:r>
          </a:p>
          <a:p>
            <a:pPr lvl="1"/>
            <a:r>
              <a:rPr lang="en-US" dirty="0"/>
              <a:t>Prevent the possibility of unauthorized manipulation</a:t>
            </a:r>
          </a:p>
          <a:p>
            <a:pPr lvl="1"/>
            <a:endParaRPr lang="en-US" dirty="0"/>
          </a:p>
        </p:txBody>
      </p:sp>
    </p:spTree>
    <p:custDataLst>
      <p:tags r:id="rId1"/>
    </p:custDataLst>
    <p:extLst>
      <p:ext uri="{BB962C8B-B14F-4D97-AF65-F5344CB8AC3E}">
        <p14:creationId xmlns:p14="http://schemas.microsoft.com/office/powerpoint/2010/main" val="390167707"/>
      </p:ext>
    </p:extLst>
  </p:cSld>
  <p:clrMapOvr>
    <a:masterClrMapping/>
  </p:clrMapOvr>
  <mc:AlternateContent xmlns:mc="http://schemas.openxmlformats.org/markup-compatibility/2006" xmlns:p14="http://schemas.microsoft.com/office/powerpoint/2010/main">
    <mc:Choice Requires="p14">
      <p:transition p14:dur="10" advTm="7853"/>
    </mc:Choice>
    <mc:Fallback xmlns="">
      <p:transition advTm="785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1062990" y="416187"/>
            <a:ext cx="9570258" cy="537882"/>
          </a:xfrm>
        </p:spPr>
        <p:txBody>
          <a:bodyPr/>
          <a:lstStyle/>
          <a:p>
            <a:r>
              <a:rPr lang="en-US" altLang="en-US" dirty="0"/>
              <a:t>Further Information and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p:txBody>
          <a:bodyPr/>
          <a:lstStyle/>
          <a:p>
            <a:r>
              <a:rPr lang="en-US" altLang="en-US" b="1" dirty="0"/>
              <a:t>Related MLMs </a:t>
            </a:r>
          </a:p>
          <a:p>
            <a:pPr lvl="1"/>
            <a:r>
              <a:rPr lang="en-US" altLang="en-US" dirty="0"/>
              <a:t>MLM-007-A ACS Architectures</a:t>
            </a:r>
          </a:p>
          <a:p>
            <a:pPr lvl="1"/>
            <a:r>
              <a:rPr lang="en-US" altLang="en-US" dirty="0"/>
              <a:t>MLM-014-A Definition of IT, OT, and ACS Terms</a:t>
            </a:r>
          </a:p>
          <a:p>
            <a:pPr lvl="1"/>
            <a:r>
              <a:rPr lang="en-US" altLang="en-US" dirty="0"/>
              <a:t>MLM-034-A – Understanding IT-ACS Integration</a:t>
            </a:r>
          </a:p>
          <a:p>
            <a:endParaRPr lang="en-US" altLang="en-US" dirty="0"/>
          </a:p>
          <a:p>
            <a:r>
              <a:rPr lang="en-US" altLang="en-US" b="1" dirty="0"/>
              <a:t>References and Further Information</a:t>
            </a:r>
          </a:p>
          <a:p>
            <a:pPr lvl="2"/>
            <a:r>
              <a:rPr lang="en-US" altLang="en-US" dirty="0">
                <a:hlinkClick r:id="rId4"/>
              </a:rPr>
              <a:t>https://www.tigera.io/learn/guides/zero-trust/zero-trust-security/?gclid=Cj0KCQjwy5maBhDdARIsAMxrkw3YJfRlE3vERjdgAdUe_k07vid1CcT9K_slVkqq11y9qa2hmet9WxIaAuzHEALw_wcB</a:t>
            </a:r>
            <a:endParaRPr lang="en-US" altLang="en-US" dirty="0"/>
          </a:p>
          <a:p>
            <a:pPr lvl="1"/>
            <a:endParaRPr lang="en-US" altLang="en-US" dirty="0"/>
          </a:p>
          <a:p>
            <a:pPr lvl="1"/>
            <a:r>
              <a:rPr lang="en-US" altLang="en-US" dirty="0"/>
              <a:t>Please </a:t>
            </a:r>
            <a:r>
              <a:rPr lang="en-US" altLang="en-US" dirty="0">
                <a:hlinkClick r:id="rId5"/>
              </a:rPr>
              <a:t>CLICK HERE </a:t>
            </a:r>
            <a:r>
              <a:rPr lang="en-US" altLang="en-US" dirty="0"/>
              <a:t>to provide a comment to the author.</a:t>
            </a:r>
            <a:br>
              <a:rPr lang="en-US" altLang="en-US" dirty="0"/>
            </a:br>
            <a:endParaRPr lang="en-US" altLang="en-US" dirty="0"/>
          </a:p>
          <a:p>
            <a:endParaRPr lang="en-US" altLang="en-US" dirty="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TIMING" val="|2.4|0.5|0.8|0.8|0.8|0.6|0.7"/>
  <p:tag name="ISPRING_SLIDE_INDENT_LEVEL" val="0"/>
  <p:tag name="ISPRING_PRESENTER_ID" val="{D305227C-98B0-4AB0-B5E1-D25CE20F7A3B}"/>
  <p:tag name="ISPRING_CUSTOM_TIMING_USED" val="0"/>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2170</TotalTime>
  <Words>2351</Words>
  <Application>Microsoft Office PowerPoint</Application>
  <PresentationFormat>Widescreen</PresentationFormat>
  <Paragraphs>200</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Arial</vt:lpstr>
      <vt:lpstr>Arial Black</vt:lpstr>
      <vt:lpstr>Calibri</vt:lpstr>
      <vt:lpstr>Montserrat</vt:lpstr>
      <vt:lpstr>Open Sans</vt:lpstr>
      <vt:lpstr>Symbol</vt:lpstr>
      <vt:lpstr>OMAC_Blue</vt:lpstr>
      <vt:lpstr>How to Implement Minimum Trust in Automation and Control Systems (ACS) </vt:lpstr>
      <vt:lpstr>Cyber-security Model for Industrial Organizations</vt:lpstr>
      <vt:lpstr>Key Security Questions to be Asked</vt:lpstr>
      <vt:lpstr>Reference to the Architecture Model 1/2</vt:lpstr>
      <vt:lpstr>Reference to the Architecture Model 2/2</vt:lpstr>
      <vt:lpstr>Defense Model for Cyber Secured ACS </vt:lpstr>
      <vt:lpstr>Minimum Trust Model for Secure ACS 1/2</vt:lpstr>
      <vt:lpstr>Minimum Trust Model for Secure ACS 2/2</vt:lpstr>
      <vt:lpstr>Further Information and Reading</vt:lpstr>
      <vt:lpstr>About the Author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27</cp:revision>
  <cp:lastPrinted>2024-10-27T07:53:11Z</cp:lastPrinted>
  <dcterms:created xsi:type="dcterms:W3CDTF">2024-08-05T20:06:21Z</dcterms:created>
  <dcterms:modified xsi:type="dcterms:W3CDTF">2025-10-13T13:57:53Z</dcterms:modified>
</cp:coreProperties>
</file>