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ink/ink1.xml" ContentType="application/inkml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4" r:id="rId2"/>
    <p:sldId id="4123" r:id="rId3"/>
    <p:sldId id="4124" r:id="rId4"/>
    <p:sldId id="4125" r:id="rId5"/>
    <p:sldId id="4126" r:id="rId6"/>
    <p:sldId id="4116" r:id="rId7"/>
    <p:sldId id="388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22E97E1-4B5D-8EB6-7D8E-A2B4D871DC79}" name="David Ariens" initials="DA" userId="890fd7ce80942a1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CCFF"/>
    <a:srgbClr val="75D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7" autoAdjust="0"/>
    <p:restoredTop sz="75918" autoAdjust="0"/>
  </p:normalViewPr>
  <p:slideViewPr>
    <p:cSldViewPr snapToGrid="0">
      <p:cViewPr varScale="1">
        <p:scale>
          <a:sx n="59" d="100"/>
          <a:sy n="59" d="100"/>
        </p:scale>
        <p:origin x="1578" y="282"/>
      </p:cViewPr>
      <p:guideLst/>
    </p:cSldViewPr>
  </p:slideViewPr>
  <p:notesTextViewPr>
    <p:cViewPr>
      <p:scale>
        <a:sx n="120" d="100"/>
        <a:sy n="120" d="100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03T19:59:03.593"/>
    </inkml:context>
    <inkml:brush xml:id="br0">
      <inkml:brushProperty name="width" value="0.05" units="cm"/>
      <inkml:brushProperty name="height" value="0.05" units="cm"/>
      <inkml:brushProperty name="color" value="#CC0066"/>
    </inkml:brush>
  </inkml:definitions>
  <inkml:trace contextRef="#ctx0" brushRef="#br0">0 0 1313,'0'0'4645,"0"0"-5094,0 0-191,0 3 544,0 5-1,0 2-928,0 2-1057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988A505-7228-4715-92D7-CBF23D4AFF1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FDC63F9-AE46-4D1C-BB44-41C92F2D0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61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D543683-61DF-4FE5-95DC-D73197FDC1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649288"/>
            <a:ext cx="5537200" cy="31162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25B9A1F-4D05-40A9-B6E9-B014CBBA8F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3765550"/>
            <a:ext cx="5537200" cy="378047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>
              <a:buNone/>
              <a:defRPr/>
            </a:pPr>
            <a:endParaRPr lang="en-US" sz="1100" dirty="0">
              <a:solidFill>
                <a:srgbClr val="3365FB"/>
              </a:solidFill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lvl="0">
              <a:buNone/>
              <a:defRPr/>
            </a:pPr>
            <a:r>
              <a:rPr lang="en-US" sz="1100" dirty="0">
                <a:latin typeface="Aptos" panose="020B0004020202020204" pitchFamily="34" charset="0"/>
                <a:cs typeface="Arial" panose="020B0604020202020204" pitchFamily="34" charset="0"/>
              </a:rPr>
              <a:t>This MLM addresses the concept of Zero Trust in Plant IT systems from the point of view of an IT specialist.</a:t>
            </a:r>
          </a:p>
          <a:p>
            <a:pPr lvl="0">
              <a:buNone/>
              <a:defRPr/>
            </a:pPr>
            <a:endParaRPr lang="en-US" sz="1100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lvl="0">
              <a:buNone/>
              <a:defRPr/>
            </a:pPr>
            <a:r>
              <a:rPr lang="en-US" sz="1100" dirty="0">
                <a:latin typeface="Aptos" panose="020B0004020202020204" pitchFamily="34" charset="0"/>
                <a:cs typeface="Arial" panose="020B0604020202020204" pitchFamily="34" charset="0"/>
              </a:rPr>
              <a:t>Click the START button to advance.</a:t>
            </a:r>
            <a:br>
              <a:rPr lang="en-US" alt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EC467-6215-6AA1-9EF3-04E18FDF7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2FEB260C-75DA-902B-A273-2569ACD99C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660400"/>
            <a:ext cx="5470525" cy="3076575"/>
          </a:xfrm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97D9306-D725-A7E5-87D9-68E64F1B0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2339" y="3746800"/>
            <a:ext cx="5470524" cy="4234851"/>
          </a:xfrm>
          <a:prstGeom prst="rect">
            <a:avLst/>
          </a:prstGeom>
          <a:noFill/>
          <a:ln w="9525"/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b="1" dirty="0">
                <a:ea typeface="Calibri" panose="020F0502020204030204" pitchFamily="34" charset="0"/>
                <a:cs typeface="Arial" panose="020B0604020202020204" pitchFamily="34" charset="0"/>
              </a:rPr>
              <a:t>What is Zero Trust?</a:t>
            </a: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100" b="1" dirty="0"/>
              <a:t>Definition</a:t>
            </a:r>
            <a:r>
              <a:rPr lang="en-US" sz="1100" dirty="0"/>
              <a:t> (recap from MLM-018-A):</a:t>
            </a:r>
          </a:p>
          <a:p>
            <a:pPr lvl="1"/>
            <a:r>
              <a:rPr lang="en-US" sz="1100" dirty="0"/>
              <a:t>Zero Trust = “Never Trust — Always Verify.”</a:t>
            </a:r>
          </a:p>
          <a:p>
            <a:pPr lvl="1"/>
            <a:r>
              <a:rPr lang="en-US" sz="1100" dirty="0"/>
              <a:t>Every connection request must be authenticated and authorized, regardless of source or network location.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sz="1100" b="1" dirty="0"/>
              <a:t>Core Principles </a:t>
            </a:r>
            <a:r>
              <a:rPr lang="en-US" sz="1100" dirty="0"/>
              <a:t>(IT standard):</a:t>
            </a:r>
          </a:p>
          <a:p>
            <a:pPr lvl="1"/>
            <a:r>
              <a:rPr lang="en-US" sz="1100" dirty="0"/>
              <a:t>Verify explicitly (user, device, application).</a:t>
            </a:r>
          </a:p>
          <a:p>
            <a:pPr lvl="1"/>
            <a:r>
              <a:rPr lang="en-US" sz="1100" dirty="0"/>
              <a:t>Use least privilege access.</a:t>
            </a:r>
          </a:p>
          <a:p>
            <a:pPr lvl="1"/>
            <a:r>
              <a:rPr lang="en-US" sz="1100" dirty="0"/>
              <a:t>Assume a breach will occur — monitor continuously</a:t>
            </a:r>
          </a:p>
          <a:p>
            <a:pPr lvl="2"/>
            <a:r>
              <a:rPr lang="en-US" sz="1100" dirty="0"/>
              <a:t>(This is a major difference with ACS systems)</a:t>
            </a:r>
          </a:p>
          <a:p>
            <a:pPr lvl="1"/>
            <a:endParaRPr lang="en-US" sz="1100" dirty="0"/>
          </a:p>
          <a:p>
            <a:r>
              <a:rPr lang="en-US" sz="1100" b="1" dirty="0"/>
              <a:t>Zero Trust is about removing implicit trust from systems and people.</a:t>
            </a: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For example, in Plant IT, we don’t give blanket access. A finance employee must log in every time they access payroll data — even inside HQ.</a:t>
            </a: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In a plant, the same mindset is retained: an operator must authenticate before accessing the HR or maintenance scheduling system, even from a control-room terminal.</a:t>
            </a:r>
          </a:p>
        </p:txBody>
      </p:sp>
    </p:spTree>
    <p:extLst>
      <p:ext uri="{BB962C8B-B14F-4D97-AF65-F5344CB8AC3E}">
        <p14:creationId xmlns:p14="http://schemas.microsoft.com/office/powerpoint/2010/main" val="1149705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DF576-EA25-2536-FBF0-F8BDD4A03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D58659B-CA57-7EA7-7487-00D2AE0963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660400"/>
            <a:ext cx="5470525" cy="3076575"/>
          </a:xfrm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6758822-4125-D610-C902-B380DA25E4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2339" y="3746800"/>
            <a:ext cx="5470524" cy="4234851"/>
          </a:xfrm>
          <a:prstGeom prst="rect">
            <a:avLst/>
          </a:prstGeom>
          <a:noFill/>
          <a:ln w="9525"/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b="1" dirty="0">
                <a:ea typeface="Calibri" panose="020F0502020204030204" pitchFamily="34" charset="0"/>
                <a:cs typeface="Arial" panose="020B0604020202020204" pitchFamily="34" charset="0"/>
              </a:rPr>
              <a:t>Why is Zero Trust Adopted in IT systems?</a:t>
            </a: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b="1" dirty="0">
                <a:ea typeface="Calibri" panose="020F0502020204030204" pitchFamily="34" charset="0"/>
                <a:cs typeface="Arial" panose="020B0604020202020204" pitchFamily="34" charset="0"/>
              </a:rPr>
              <a:t>Zero Trust addresses the following problems: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Networks are porous (having cloud, remote work, and third-party access),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Credentials and endpoints can’t be assumed safe,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Insider threats exist even inside “secure” network.</a:t>
            </a: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b="1" dirty="0">
                <a:ea typeface="Calibri" panose="020F0502020204030204" pitchFamily="34" charset="0"/>
                <a:cs typeface="Arial" panose="020B0604020202020204" pitchFamily="34" charset="0"/>
              </a:rPr>
              <a:t>Plant Example: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ERP user connecting from home to approve maintenance purchase orders. Zero Trust ensures they log in via MFA, device is verified, and session monitored.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The MES system gets accessed by a team member from the Quality team to release a batch, as the team member needs to access the MES system from the corporate network, and needs to be identified, we apply a Zero Trust approach.</a:t>
            </a: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871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E1600-0CD1-1B7D-00C9-BF17B458C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F911172E-5C5F-64D5-E705-EAECDF69B8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660400"/>
            <a:ext cx="5470525" cy="3076575"/>
          </a:xfrm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203874C-6A90-4219-0F9C-DEB9C1A3F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2339" y="3746800"/>
            <a:ext cx="5470524" cy="4234851"/>
          </a:xfrm>
          <a:prstGeom prst="rect">
            <a:avLst/>
          </a:prstGeom>
          <a:noFill/>
          <a:ln w="9525"/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b="1" dirty="0">
                <a:ea typeface="Calibri" panose="020F0502020204030204" pitchFamily="34" charset="0"/>
                <a:cs typeface="Arial" panose="020B0604020202020204" pitchFamily="34" charset="0"/>
              </a:rPr>
              <a:t>How Zero Trust is Typically Implemented:</a:t>
            </a: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b="1" dirty="0">
                <a:ea typeface="Calibri" panose="020F0502020204030204" pitchFamily="34" charset="0"/>
                <a:cs typeface="Arial" panose="020B0604020202020204" pitchFamily="34" charset="0"/>
              </a:rPr>
              <a:t>Typical IT Implementation Layers: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User: Central directory (Active Directory, Azure AD, IAM).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Device: Endpoint verification, patch compliance, certificates.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Network: Micro-segmentation, software-defined perimeter, firewalls.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Applications: Access policies, API tokens, least privilege roles.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Monitoring: SIEM, user behavior analytics, continuous validation.</a:t>
            </a: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b="1" dirty="0">
                <a:ea typeface="Calibri" panose="020F0502020204030204" pitchFamily="34" charset="0"/>
                <a:cs typeface="Arial" panose="020B0604020202020204" pitchFamily="34" charset="0"/>
              </a:rPr>
              <a:t>Zero Trust is not one product - </a:t>
            </a: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it’s an architecture of continuous validation</a:t>
            </a:r>
          </a:p>
        </p:txBody>
      </p:sp>
    </p:spTree>
    <p:extLst>
      <p:ext uri="{BB962C8B-B14F-4D97-AF65-F5344CB8AC3E}">
        <p14:creationId xmlns:p14="http://schemas.microsoft.com/office/powerpoint/2010/main" val="976429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ADF99-07B0-619D-0C06-37302510C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74BC90FB-665F-29CF-32B0-ED67B4E900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660400"/>
            <a:ext cx="5470525" cy="3076575"/>
          </a:xfrm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467722C-B5C2-F2BD-6164-151B1B2C4E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2339" y="3746800"/>
            <a:ext cx="5470524" cy="4234851"/>
          </a:xfrm>
          <a:prstGeom prst="rect">
            <a:avLst/>
          </a:prstGeom>
          <a:noFill/>
          <a:ln w="9525"/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b="1" dirty="0">
                <a:ea typeface="Calibri" panose="020F0502020204030204" pitchFamily="34" charset="0"/>
                <a:cs typeface="Arial" panose="020B0604020202020204" pitchFamily="34" charset="0"/>
              </a:rPr>
              <a:t>Zero Trust is hard to transfer to ACS systems because of challenges such as: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Latency: Authentication can’t delay real-time control loops.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Safety: In many cases – such as in a manned control room – the DCS/SCADA screens (</a:t>
            </a:r>
            <a:r>
              <a:rPr lang="en-US" sz="1100" dirty="0" err="1">
                <a:ea typeface="Calibri" panose="020F0502020204030204" pitchFamily="34" charset="0"/>
                <a:cs typeface="Arial" panose="020B0604020202020204" pitchFamily="34" charset="0"/>
              </a:rPr>
              <a:t>eg</a:t>
            </a: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 the ones containing the alarm lists) must always be visible and accessible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Availability: “Deny by default” must not halt production.</a:t>
            </a:r>
          </a:p>
          <a:p>
            <a:pPr marL="171450" indent="-171450">
              <a:spcBef>
                <a:spcPts val="0"/>
              </a:spcBef>
              <a:spcAft>
                <a:spcPts val="579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Legacy Systems: Many devices can’t perform modern authentication.</a:t>
            </a:r>
            <a:b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r>
              <a:rPr lang="en-US" sz="1100" b="1" dirty="0">
                <a:ea typeface="Calibri" panose="020F0502020204030204" pitchFamily="34" charset="0"/>
                <a:cs typeface="Arial" panose="020B0604020202020204" pitchFamily="34" charset="0"/>
              </a:rPr>
              <a:t>These challenges are often resolved by use of:</a:t>
            </a:r>
          </a:p>
          <a:p>
            <a:pPr marL="228600" indent="-228600">
              <a:spcBef>
                <a:spcPts val="0"/>
              </a:spcBef>
              <a:spcAft>
                <a:spcPts val="579"/>
              </a:spcAft>
              <a:buFont typeface="+mj-lt"/>
              <a:buAutoNum type="arabicPeriod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Different devices and networks for IT and ACS systems</a:t>
            </a:r>
          </a:p>
          <a:p>
            <a:pPr marL="228600" indent="-228600">
              <a:spcBef>
                <a:spcPts val="0"/>
              </a:spcBef>
              <a:spcAft>
                <a:spcPts val="579"/>
              </a:spcAft>
              <a:buFont typeface="+mj-lt"/>
              <a:buAutoNum type="arabicPeriod"/>
            </a:pPr>
            <a:r>
              <a:rPr lang="en-US" sz="1100" dirty="0">
                <a:ea typeface="Calibri" panose="020F0502020204030204" pitchFamily="34" charset="0"/>
                <a:cs typeface="Arial" panose="020B0604020202020204" pitchFamily="34" charset="0"/>
              </a:rPr>
              <a:t>Different standards for design and operation of systems</a:t>
            </a:r>
          </a:p>
          <a:p>
            <a:pPr marL="0" indent="0">
              <a:spcBef>
                <a:spcPts val="0"/>
              </a:spcBef>
              <a:spcAft>
                <a:spcPts val="579"/>
              </a:spcAft>
              <a:buFont typeface="Symbol" panose="05050102010706020507" pitchFamily="18" charset="2"/>
              <a:buNone/>
            </a:pP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818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590E978D-5459-4DBC-85E2-3737F6327F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5038" y="611188"/>
            <a:ext cx="5486400" cy="3086100"/>
          </a:xfrm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8E3BCBAD-F5F7-4FEB-812C-220F56D13C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3814395"/>
            <a:ext cx="5486400" cy="4011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None/>
            </a:pPr>
            <a:endParaRPr lang="en-US" sz="1100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AU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Readers are invited to provide comments on how this content can be improved.  </a:t>
            </a:r>
            <a:endParaRPr lang="en-US" sz="110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sz="11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Comment is routed to the author and subject matter experts for attention in revising the content and is an essential input to our quality control.</a:t>
            </a:r>
          </a:p>
          <a:p>
            <a:pPr marL="0" lvl="0" indent="0">
              <a:buNone/>
            </a:pPr>
            <a:endParaRPr lang="en-US" altLang="en-US" sz="1100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AU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b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aseline="0" dirty="0"/>
            </a:br>
            <a:endParaRPr lang="en-US" baseline="0" dirty="0"/>
          </a:p>
          <a:p>
            <a:pPr algn="ctr">
              <a:buNone/>
            </a:pPr>
            <a:endParaRPr lang="en-US" baseline="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704850"/>
            <a:ext cx="5759450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520" y="4105874"/>
            <a:ext cx="5852160" cy="4168975"/>
          </a:xfrm>
        </p:spPr>
        <p:txBody>
          <a:bodyPr/>
          <a:lstStyle/>
          <a:p>
            <a:pPr>
              <a:spcAft>
                <a:spcPts val="1121"/>
              </a:spcAft>
            </a:pPr>
            <a:endParaRPr lang="en-US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761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3879273" y="3115236"/>
            <a:ext cx="7048501" cy="1371320"/>
          </a:xfrm>
        </p:spPr>
        <p:txBody>
          <a:bodyPr/>
          <a:lstStyle>
            <a:lvl1pPr>
              <a:defRPr sz="3177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79273" y="4496361"/>
            <a:ext cx="7048501" cy="1294279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 dirty="0"/>
              <a:t>Click to edit Master subtitle style</a:t>
            </a:r>
          </a:p>
        </p:txBody>
      </p:sp>
      <p:sp>
        <p:nvSpPr>
          <p:cNvPr id="5" name="Date Placeholder 5">
            <a:extLst>
              <a:ext uri="{FF2B5EF4-FFF2-40B4-BE49-F238E27FC236}">
                <a16:creationId xmlns:a16="http://schemas.microsoft.com/office/drawing/2014/main" id="{F415BB7A-1662-4831-80E2-75EDF4639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3879273" y="6256274"/>
            <a:ext cx="2540000" cy="458041"/>
          </a:xfrm>
          <a:prstGeom prst="rect">
            <a:avLst/>
          </a:prstGeom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>
            <a:lvl1pPr defTabSz="899320">
              <a:defRPr lang="en-US" altLang="en-US" sz="1059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609B4D88-08EA-41F5-A2BD-84F92E54B18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black">
          <a:xfrm>
            <a:off x="8927577" y="6266890"/>
            <a:ext cx="2540000" cy="458041"/>
          </a:xfrm>
          <a:prstGeom prst="rect">
            <a:avLst/>
          </a:prstGeom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>
            <a:lvl1pPr algn="r" defTabSz="899320">
              <a:defRPr sz="97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F9BFECF-A7EE-41A2-85EB-1E98BD6C3CF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3" name="Picture 2" descr="A diagram of a diagram&#10;&#10;Description automatically generated with medium confidence">
            <a:extLst>
              <a:ext uri="{FF2B5EF4-FFF2-40B4-BE49-F238E27FC236}">
                <a16:creationId xmlns:a16="http://schemas.microsoft.com/office/drawing/2014/main" id="{461098F5-F551-793F-7B9D-0D40E9E4A7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030" y="261016"/>
            <a:ext cx="953000" cy="89341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2391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105" y="301887"/>
            <a:ext cx="9938713" cy="5378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107" y="1344706"/>
            <a:ext cx="10776247" cy="46490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2468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942" y="251460"/>
            <a:ext cx="10228057" cy="9083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7942" y="1503111"/>
            <a:ext cx="5049922" cy="823632"/>
          </a:xfrm>
        </p:spPr>
        <p:txBody>
          <a:bodyPr anchor="b"/>
          <a:lstStyle>
            <a:lvl1pPr marL="0" indent="0">
              <a:buNone/>
              <a:defRPr sz="2118" b="1"/>
            </a:lvl1pPr>
            <a:lvl2pPr marL="403433" indent="0">
              <a:buNone/>
              <a:defRPr sz="1765" b="1"/>
            </a:lvl2pPr>
            <a:lvl3pPr marL="806867" indent="0">
              <a:buNone/>
              <a:defRPr sz="1588" b="1"/>
            </a:lvl3pPr>
            <a:lvl4pPr marL="1210300" indent="0">
              <a:buNone/>
              <a:defRPr sz="1412" b="1"/>
            </a:lvl4pPr>
            <a:lvl5pPr marL="1613733" indent="0">
              <a:buNone/>
              <a:defRPr sz="1412" b="1"/>
            </a:lvl5pPr>
            <a:lvl6pPr marL="2017166" indent="0">
              <a:buNone/>
              <a:defRPr sz="1412" b="1"/>
            </a:lvl6pPr>
            <a:lvl7pPr marL="2420600" indent="0">
              <a:buNone/>
              <a:defRPr sz="1412" b="1"/>
            </a:lvl7pPr>
            <a:lvl8pPr marL="2824033" indent="0">
              <a:buNone/>
              <a:defRPr sz="1412" b="1"/>
            </a:lvl8pPr>
            <a:lvl9pPr marL="3227466" indent="0">
              <a:buNone/>
              <a:defRPr sz="141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47942" y="2326744"/>
            <a:ext cx="5049922" cy="368533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970" y="1503111"/>
            <a:ext cx="5181985" cy="823632"/>
          </a:xfrm>
        </p:spPr>
        <p:txBody>
          <a:bodyPr anchor="b"/>
          <a:lstStyle>
            <a:lvl1pPr marL="0" indent="0">
              <a:buNone/>
              <a:defRPr sz="2118" b="1"/>
            </a:lvl1pPr>
            <a:lvl2pPr marL="403433" indent="0">
              <a:buNone/>
              <a:defRPr sz="1765" b="1"/>
            </a:lvl2pPr>
            <a:lvl3pPr marL="806867" indent="0">
              <a:buNone/>
              <a:defRPr sz="1588" b="1"/>
            </a:lvl3pPr>
            <a:lvl4pPr marL="1210300" indent="0">
              <a:buNone/>
              <a:defRPr sz="1412" b="1"/>
            </a:lvl4pPr>
            <a:lvl5pPr marL="1613733" indent="0">
              <a:buNone/>
              <a:defRPr sz="1412" b="1"/>
            </a:lvl5pPr>
            <a:lvl6pPr marL="2017166" indent="0">
              <a:buNone/>
              <a:defRPr sz="1412" b="1"/>
            </a:lvl6pPr>
            <a:lvl7pPr marL="2420600" indent="0">
              <a:buNone/>
              <a:defRPr sz="1412" b="1"/>
            </a:lvl7pPr>
            <a:lvl8pPr marL="2824033" indent="0">
              <a:buNone/>
              <a:defRPr sz="1412" b="1"/>
            </a:lvl8pPr>
            <a:lvl9pPr marL="3227466" indent="0">
              <a:buNone/>
              <a:defRPr sz="14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970" y="2326744"/>
            <a:ext cx="5181985" cy="368533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080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89585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278" y="268941"/>
            <a:ext cx="7898202" cy="605118"/>
          </a:xfrm>
        </p:spPr>
        <p:txBody>
          <a:bodyPr anchor="b"/>
          <a:lstStyle>
            <a:lvl1pPr>
              <a:defRPr sz="282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910" y="1479176"/>
            <a:ext cx="6171046" cy="4571999"/>
          </a:xfrm>
        </p:spPr>
        <p:txBody>
          <a:bodyPr/>
          <a:lstStyle>
            <a:lvl1pPr>
              <a:defRPr sz="2824"/>
            </a:lvl1pPr>
            <a:lvl2pPr>
              <a:defRPr sz="2471"/>
            </a:lvl2pPr>
            <a:lvl3pPr>
              <a:defRPr sz="2118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980" y="1479176"/>
            <a:ext cx="3933152" cy="4572000"/>
          </a:xfrm>
        </p:spPr>
        <p:txBody>
          <a:bodyPr/>
          <a:lstStyle>
            <a:lvl1pPr marL="0" indent="0">
              <a:buNone/>
              <a:defRPr sz="1412"/>
            </a:lvl1pPr>
            <a:lvl2pPr marL="403433" indent="0">
              <a:buNone/>
              <a:defRPr sz="1235"/>
            </a:lvl2pPr>
            <a:lvl3pPr marL="806867" indent="0">
              <a:buNone/>
              <a:defRPr sz="1059"/>
            </a:lvl3pPr>
            <a:lvl4pPr marL="1210300" indent="0">
              <a:buNone/>
              <a:defRPr sz="882"/>
            </a:lvl4pPr>
            <a:lvl5pPr marL="1613733" indent="0">
              <a:buNone/>
              <a:defRPr sz="882"/>
            </a:lvl5pPr>
            <a:lvl6pPr marL="2017166" indent="0">
              <a:buNone/>
              <a:defRPr sz="882"/>
            </a:lvl6pPr>
            <a:lvl7pPr marL="2420600" indent="0">
              <a:buNone/>
              <a:defRPr sz="882"/>
            </a:lvl7pPr>
            <a:lvl8pPr marL="2824033" indent="0">
              <a:buNone/>
              <a:defRPr sz="882"/>
            </a:lvl8pPr>
            <a:lvl9pPr marL="3227466" indent="0">
              <a:buNone/>
              <a:defRPr sz="882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757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hyperlink" Target="https://creativecommons.org/share-your-work/cclicenses/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gi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>
            <a:extLst>
              <a:ext uri="{FF2B5EF4-FFF2-40B4-BE49-F238E27FC236}">
                <a16:creationId xmlns:a16="http://schemas.microsoft.com/office/drawing/2014/main" id="{6F6C7780-C851-4520-B02E-3053AE2CF5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black">
          <a:xfrm>
            <a:off x="993072" y="293711"/>
            <a:ext cx="9536383" cy="537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FE21187-D957-4EBC-A84A-B0E3991B5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black">
          <a:xfrm>
            <a:off x="993071" y="1371320"/>
            <a:ext cx="10484779" cy="4649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9" name="Text Box 6">
            <a:extLst>
              <a:ext uri="{FF2B5EF4-FFF2-40B4-BE49-F238E27FC236}">
                <a16:creationId xmlns:a16="http://schemas.microsoft.com/office/drawing/2014/main" id="{F0633E3E-D016-4AD1-BB78-764691151E7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44593" y="6367321"/>
            <a:ext cx="711970" cy="30963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fld id="{64458543-3D9D-4BFB-95C3-772B1AA483AD}" type="slidenum">
              <a:rPr lang="en-US" altLang="en-US" sz="1412" smtClean="0">
                <a:latin typeface="+mn-lt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en-US" sz="1412" dirty="0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D474127-0F43-42B8-9839-50D8980947E6}"/>
                  </a:ext>
                </a:extLst>
              </p14:cNvPr>
              <p14:cNvContentPartPr/>
              <p14:nvPr userDrawn="1"/>
            </p14:nvContentPartPr>
            <p14:xfrm>
              <a:off x="12740325" y="5479562"/>
              <a:ext cx="436" cy="12071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D474127-0F43-42B8-9839-50D8980947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2729425" y="5470686"/>
                <a:ext cx="21800" cy="29467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3" descr="A diagram of a diagram&#10;&#10;Description automatically generated with medium confidence">
            <a:extLst>
              <a:ext uri="{FF2B5EF4-FFF2-40B4-BE49-F238E27FC236}">
                <a16:creationId xmlns:a16="http://schemas.microsoft.com/office/drawing/2014/main" id="{BA3C8928-4A64-E0FA-EB17-4FCB55402E9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455" y="261015"/>
            <a:ext cx="950575" cy="96199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62467E6-E784-6337-5855-14FFEAA4CADD}"/>
              </a:ext>
            </a:extLst>
          </p:cNvPr>
          <p:cNvCxnSpPr/>
          <p:nvPr userDrawn="1"/>
        </p:nvCxnSpPr>
        <p:spPr bwMode="auto">
          <a:xfrm flipH="1">
            <a:off x="993072" y="1169518"/>
            <a:ext cx="9226417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" name="Picture 5" descr="CC BY SA image">
            <a:hlinkClick r:id="rId11"/>
            <a:extLst>
              <a:ext uri="{FF2B5EF4-FFF2-40B4-BE49-F238E27FC236}">
                <a16:creationId xmlns:a16="http://schemas.microsoft.com/office/drawing/2014/main" id="{9AA145BA-F87D-D462-EEB8-8BE22415435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433" y="6252259"/>
            <a:ext cx="1570518" cy="400136"/>
          </a:xfrm>
          <a:prstGeom prst="rect">
            <a:avLst/>
          </a:prstGeom>
          <a:noFill/>
          <a:ln>
            <a:noFill/>
          </a:ln>
        </p:spPr>
      </p:pic>
    </p:spTree>
    <p:custDataLst>
      <p:tags r:id="rId7"/>
    </p:custDataLst>
    <p:extLst>
      <p:ext uri="{BB962C8B-B14F-4D97-AF65-F5344CB8AC3E}">
        <p14:creationId xmlns:p14="http://schemas.microsoft.com/office/powerpoint/2010/main" val="359175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899320" rtl="0" eaLnBrk="0" fontAlgn="base" hangingPunct="0">
        <a:spcBef>
          <a:spcPct val="0"/>
        </a:spcBef>
        <a:spcAft>
          <a:spcPct val="0"/>
        </a:spcAft>
        <a:defRPr sz="2471" b="1" kern="1200">
          <a:solidFill>
            <a:srgbClr val="072B5F"/>
          </a:solidFill>
          <a:latin typeface="+mj-lt"/>
          <a:ea typeface="+mj-ea"/>
          <a:cs typeface="+mj-cs"/>
        </a:defRPr>
      </a:lvl1pPr>
      <a:lvl2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2pPr>
      <a:lvl3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3pPr>
      <a:lvl4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4pPr>
      <a:lvl5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5pPr>
      <a:lvl6pPr marL="403433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6pPr>
      <a:lvl7pPr marL="806867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7pPr>
      <a:lvl8pPr marL="1210300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8pPr>
      <a:lvl9pPr marL="1613733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9pPr>
    </p:titleStyle>
    <p:bodyStyle>
      <a:lvl1pPr marL="337596" indent="-337596" algn="l" defTabSz="899320" rtl="0" eaLnBrk="0" fontAlgn="base" hangingPunct="0">
        <a:spcBef>
          <a:spcPct val="20000"/>
        </a:spcBef>
        <a:spcAft>
          <a:spcPct val="0"/>
        </a:spcAft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1pPr>
      <a:lvl2pPr marL="729822" indent="-280162" algn="l" defTabSz="899320" rtl="0" eaLnBrk="0" fontAlgn="base" hangingPunct="0">
        <a:spcBef>
          <a:spcPct val="20000"/>
        </a:spcBef>
        <a:spcAft>
          <a:spcPct val="0"/>
        </a:spcAft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1123450" indent="-224130" algn="l" defTabSz="899320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73110" indent="-224130" algn="l" defTabSz="899320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22770" indent="-224130" algn="l" defTabSz="899320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6" Type="http://schemas.openxmlformats.org/officeDocument/2006/relationships/image" Target="../media/image4.png"/><Relationship Id="rId5" Type="http://schemas.openxmlformats.org/officeDocument/2006/relationships/hyperlink" Target="https://www.pera.net/MLMs/MLM-018-A.mp4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ragos.com/blog/implementing-zero-trust-in-operational-technology-ot-environments" TargetMode="External"/><Relationship Id="rId3" Type="http://schemas.openxmlformats.org/officeDocument/2006/relationships/notesSlide" Target="../notesSlides/notesSlide6.xml"/><Relationship Id="rId7" Type="http://schemas.openxmlformats.org/officeDocument/2006/relationships/hyperlink" Target="https://www.pera.net/Ind_docs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hyperlink" Target="https://www.pera.net/MLMs/MLM_List.html" TargetMode="External"/><Relationship Id="rId5" Type="http://schemas.openxmlformats.org/officeDocument/2006/relationships/hyperlink" Target="https://www.pera.net/MLMs/MLM-034-A.html" TargetMode="External"/><Relationship Id="rId4" Type="http://schemas.openxmlformats.org/officeDocument/2006/relationships/hyperlink" Target="https://www.pera.net/MLMs/MLM-018-A.html" TargetMode="External"/><Relationship Id="rId9" Type="http://schemas.openxmlformats.org/officeDocument/2006/relationships/hyperlink" Target="mailto:gary.rathwell@outlook.co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6" Type="http://schemas.openxmlformats.org/officeDocument/2006/relationships/hyperlink" Target="https://itot.academy/" TargetMode="External"/><Relationship Id="rId5" Type="http://schemas.openxmlformats.org/officeDocument/2006/relationships/hyperlink" Target="https://itotinsider.com/" TargetMode="External"/><Relationship Id="rId4" Type="http://schemas.openxmlformats.org/officeDocument/2006/relationships/hyperlink" Target="https://creativecommons.org/licenses/by-sa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6AEC80E5-33F9-8B7C-C496-F44FC3F9CE3B}"/>
              </a:ext>
            </a:extLst>
          </p:cNvPr>
          <p:cNvGrpSpPr/>
          <p:nvPr/>
        </p:nvGrpSpPr>
        <p:grpSpPr>
          <a:xfrm>
            <a:off x="7245868" y="1957651"/>
            <a:ext cx="4372962" cy="2942697"/>
            <a:chOff x="4621438" y="2944932"/>
            <a:chExt cx="4656667" cy="3160889"/>
          </a:xfrm>
        </p:grpSpPr>
        <p:sp>
          <p:nvSpPr>
            <p:cNvPr id="2" name="Cloud 1">
              <a:extLst>
                <a:ext uri="{FF2B5EF4-FFF2-40B4-BE49-F238E27FC236}">
                  <a16:creationId xmlns:a16="http://schemas.microsoft.com/office/drawing/2014/main" id="{B20DBEB3-53B5-D8B5-750C-E28B6C42CDA9}"/>
                </a:ext>
              </a:extLst>
            </p:cNvPr>
            <p:cNvSpPr/>
            <p:nvPr/>
          </p:nvSpPr>
          <p:spPr bwMode="auto">
            <a:xfrm>
              <a:off x="4621438" y="2944932"/>
              <a:ext cx="4656667" cy="3160889"/>
            </a:xfrm>
            <a:prstGeom prst="cloud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80682" tIns="40341" rIns="80682" bIns="40341" numCol="1" rtlCol="0" anchor="t" anchorCtr="0" compatLnSpc="1">
              <a:prstTxWarp prst="textNoShape">
                <a:avLst/>
              </a:prstTxWarp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11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A44E725-4D55-0151-1B6A-3A6FC4088F0E}"/>
                </a:ext>
              </a:extLst>
            </p:cNvPr>
            <p:cNvSpPr/>
            <p:nvPr/>
          </p:nvSpPr>
          <p:spPr bwMode="auto">
            <a:xfrm>
              <a:off x="5222189" y="4608840"/>
              <a:ext cx="1433689" cy="483854"/>
            </a:xfrm>
            <a:prstGeom prst="ellipse">
              <a:avLst/>
            </a:prstGeom>
            <a:solidFill>
              <a:srgbClr val="F9ED07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0682" tIns="40341" rIns="80682" bIns="40341" numCol="1" rtlCol="0" anchor="t" anchorCtr="0" compatLnSpc="1">
              <a:prstTxWarp prst="textNoShape">
                <a:avLst/>
              </a:prstTxWarp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11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6D8E44F-1EDC-6712-952B-BC78C841D7D6}"/>
                </a:ext>
              </a:extLst>
            </p:cNvPr>
            <p:cNvSpPr txBox="1"/>
            <p:nvPr/>
          </p:nvSpPr>
          <p:spPr>
            <a:xfrm>
              <a:off x="5346564" y="4675087"/>
              <a:ext cx="1258401" cy="361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b="1" dirty="0">
                  <a:latin typeface="Arial" panose="020B0604020202020204" pitchFamily="34" charset="0"/>
                  <a:cs typeface="Arial" panose="020B0604020202020204" pitchFamily="34" charset="0"/>
                </a:rPr>
                <a:t>PLC / RTU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BC304C5E-6A3D-6EF1-F918-D1F798A47551}"/>
                </a:ext>
              </a:extLst>
            </p:cNvPr>
            <p:cNvSpPr/>
            <p:nvPr/>
          </p:nvSpPr>
          <p:spPr bwMode="auto">
            <a:xfrm>
              <a:off x="7135118" y="4850222"/>
              <a:ext cx="1433689" cy="483854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0682" tIns="40341" rIns="80682" bIns="40341" numCol="1" rtlCol="0" anchor="t" anchorCtr="0" compatLnSpc="1">
              <a:prstTxWarp prst="textNoShape">
                <a:avLst/>
              </a:prstTxWarp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11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7CC9C67-0AE4-A311-A1B4-01A6D59B96A9}"/>
                </a:ext>
              </a:extLst>
            </p:cNvPr>
            <p:cNvSpPr txBox="1"/>
            <p:nvPr/>
          </p:nvSpPr>
          <p:spPr>
            <a:xfrm>
              <a:off x="7266944" y="4910500"/>
              <a:ext cx="1055269" cy="361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b="1" dirty="0">
                  <a:latin typeface="Arial" panose="020B0604020202020204" pitchFamily="34" charset="0"/>
                  <a:cs typeface="Arial" panose="020B0604020202020204" pitchFamily="34" charset="0"/>
                </a:rPr>
                <a:t>Sensors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3C162CF4-5A09-B67B-20CB-A20DDE1CD175}"/>
                </a:ext>
              </a:extLst>
            </p:cNvPr>
            <p:cNvSpPr/>
            <p:nvPr/>
          </p:nvSpPr>
          <p:spPr bwMode="auto">
            <a:xfrm>
              <a:off x="7104368" y="3982353"/>
              <a:ext cx="1433689" cy="794131"/>
            </a:xfrm>
            <a:prstGeom prst="ellipse">
              <a:avLst/>
            </a:prstGeom>
            <a:solidFill>
              <a:srgbClr val="FE9B0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0682" tIns="40341" rIns="80682" bIns="40341" numCol="1" rtlCol="0" anchor="t" anchorCtr="0" compatLnSpc="1">
              <a:prstTxWarp prst="textNoShape">
                <a:avLst/>
              </a:prstTxWarp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11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EEFE135-3359-F3D7-92D5-D815D27F56A5}"/>
                </a:ext>
              </a:extLst>
            </p:cNvPr>
            <p:cNvSpPr txBox="1"/>
            <p:nvPr/>
          </p:nvSpPr>
          <p:spPr>
            <a:xfrm>
              <a:off x="7039250" y="4090643"/>
              <a:ext cx="1563924" cy="6241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88" b="1" dirty="0">
                  <a:latin typeface="Arial" panose="020B0604020202020204" pitchFamily="34" charset="0"/>
                  <a:cs typeface="Arial" panose="020B0604020202020204" pitchFamily="34" charset="0"/>
                </a:rPr>
                <a:t>SCADA Servers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3E46019F-F534-674C-319D-3A3252AE8861}"/>
                </a:ext>
              </a:extLst>
            </p:cNvPr>
            <p:cNvSpPr/>
            <p:nvPr/>
          </p:nvSpPr>
          <p:spPr bwMode="auto">
            <a:xfrm>
              <a:off x="5538635" y="4046388"/>
              <a:ext cx="1433689" cy="48385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0682" tIns="40341" rIns="80682" bIns="40341" numCol="1" rtlCol="0" anchor="t" anchorCtr="0" compatLnSpc="1">
              <a:prstTxWarp prst="textNoShape">
                <a:avLst/>
              </a:prstTxWarp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11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CA461AF-96B1-0198-B9BD-1E51DBC83FD2}"/>
                </a:ext>
              </a:extLst>
            </p:cNvPr>
            <p:cNvSpPr txBox="1"/>
            <p:nvPr/>
          </p:nvSpPr>
          <p:spPr>
            <a:xfrm>
              <a:off x="5932019" y="4098490"/>
              <a:ext cx="594378" cy="361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b="1" dirty="0">
                  <a:latin typeface="Arial" panose="020B0604020202020204" pitchFamily="34" charset="0"/>
                  <a:cs typeface="Arial" panose="020B0604020202020204" pitchFamily="34" charset="0"/>
                </a:rPr>
                <a:t>HMI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DDB1FBE7-ED29-B342-CC82-69141528E2CC}"/>
                </a:ext>
              </a:extLst>
            </p:cNvPr>
            <p:cNvSpPr/>
            <p:nvPr/>
          </p:nvSpPr>
          <p:spPr bwMode="auto">
            <a:xfrm>
              <a:off x="5910820" y="5224553"/>
              <a:ext cx="1433689" cy="483854"/>
            </a:xfrm>
            <a:prstGeom prst="ellipse">
              <a:avLst/>
            </a:prstGeom>
            <a:solidFill>
              <a:srgbClr val="92D05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0682" tIns="40341" rIns="80682" bIns="40341" numCol="1" rtlCol="0" anchor="t" anchorCtr="0" compatLnSpc="1">
              <a:prstTxWarp prst="textNoShape">
                <a:avLst/>
              </a:prstTxWarp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11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EF366DC-7DF7-675F-07BB-42C35E3DC2A4}"/>
                </a:ext>
              </a:extLst>
            </p:cNvPr>
            <p:cNvSpPr txBox="1"/>
            <p:nvPr/>
          </p:nvSpPr>
          <p:spPr>
            <a:xfrm>
              <a:off x="6341660" y="5298411"/>
              <a:ext cx="582429" cy="361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b="1" dirty="0">
                  <a:latin typeface="Arial" panose="020B0604020202020204" pitchFamily="34" charset="0"/>
                  <a:cs typeface="Arial" panose="020B0604020202020204" pitchFamily="34" charset="0"/>
                </a:rPr>
                <a:t>IIoT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A21D68D8-3F60-42FE-C3FD-81761963D95F}"/>
                </a:ext>
              </a:extLst>
            </p:cNvPr>
            <p:cNvSpPr/>
            <p:nvPr/>
          </p:nvSpPr>
          <p:spPr bwMode="auto">
            <a:xfrm>
              <a:off x="5394884" y="3367577"/>
              <a:ext cx="1433689" cy="483854"/>
            </a:xfrm>
            <a:prstGeom prst="ellipse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0682" tIns="40341" rIns="80682" bIns="40341" numCol="1" rtlCol="0" anchor="t" anchorCtr="0" compatLnSpc="1">
              <a:prstTxWarp prst="textNoShape">
                <a:avLst/>
              </a:prstTxWarp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11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57BF8128-1FE1-965C-1D95-4B9DFF3D10A6}"/>
                </a:ext>
              </a:extLst>
            </p:cNvPr>
            <p:cNvSpPr txBox="1"/>
            <p:nvPr/>
          </p:nvSpPr>
          <p:spPr>
            <a:xfrm>
              <a:off x="5782581" y="3439463"/>
              <a:ext cx="682429" cy="361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88" b="1" dirty="0">
                  <a:latin typeface="Arial" panose="020B0604020202020204" pitchFamily="34" charset="0"/>
                  <a:cs typeface="Arial" panose="020B0604020202020204" pitchFamily="34" charset="0"/>
                </a:rPr>
                <a:t>DCS</a:t>
              </a: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5E8A83B-7F86-D3E0-673D-4CC229B54541}"/>
                </a:ext>
              </a:extLst>
            </p:cNvPr>
            <p:cNvSpPr/>
            <p:nvPr/>
          </p:nvSpPr>
          <p:spPr bwMode="auto">
            <a:xfrm>
              <a:off x="7154713" y="3332915"/>
              <a:ext cx="1433689" cy="48385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80682" tIns="40341" rIns="80682" bIns="40341" numCol="1" rtlCol="0" anchor="t" anchorCtr="0" compatLnSpc="1">
              <a:prstTxWarp prst="textNoShape">
                <a:avLst/>
              </a:prstTxWarp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11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0B90958-A666-6A76-70DD-70EE4C1884A2}"/>
                </a:ext>
              </a:extLst>
            </p:cNvPr>
            <p:cNvSpPr txBox="1"/>
            <p:nvPr/>
          </p:nvSpPr>
          <p:spPr>
            <a:xfrm>
              <a:off x="7490860" y="3387469"/>
              <a:ext cx="558531" cy="361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b="1" dirty="0">
                  <a:latin typeface="Arial" panose="020B0604020202020204" pitchFamily="34" charset="0"/>
                  <a:cs typeface="Arial" panose="020B0604020202020204" pitchFamily="34" charset="0"/>
                </a:rPr>
                <a:t>ICS</a:t>
              </a: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FDE9CA56-FB8A-A490-FE95-46F04D36C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469" y="935189"/>
            <a:ext cx="9078188" cy="1371320"/>
          </a:xfrm>
        </p:spPr>
        <p:txBody>
          <a:bodyPr/>
          <a:lstStyle/>
          <a:p>
            <a:r>
              <a:rPr lang="en-US" dirty="0"/>
              <a:t>What is Zero Trust in Plant IT Systems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B886BC-D99E-06B7-E170-7EAA3455D743}"/>
              </a:ext>
            </a:extLst>
          </p:cNvPr>
          <p:cNvSpPr txBox="1"/>
          <p:nvPr/>
        </p:nvSpPr>
        <p:spPr>
          <a:xfrm>
            <a:off x="1291084" y="2713659"/>
            <a:ext cx="5666393" cy="20367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Arial Black" panose="020B0A04020102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         MLM-018-D</a:t>
            </a:r>
          </a:p>
          <a:p>
            <a:r>
              <a:rPr lang="en-US" sz="24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Industry 		–  Process</a:t>
            </a:r>
          </a:p>
          <a:p>
            <a:r>
              <a:rPr lang="en-US" sz="24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Principal Role 		–  All</a:t>
            </a:r>
          </a:p>
          <a:p>
            <a:r>
              <a:rPr lang="en-US" sz="24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Professional Role	–  All</a:t>
            </a:r>
          </a:p>
          <a:p>
            <a:r>
              <a:rPr lang="en-US" sz="24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Enterprise Phase 	–  All</a:t>
            </a:r>
          </a:p>
          <a:p>
            <a:endParaRPr lang="en-US" sz="1235" dirty="0">
              <a:solidFill>
                <a:schemeClr val="tx2"/>
              </a:solidFill>
            </a:endParaRPr>
          </a:p>
        </p:txBody>
      </p:sp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D751B84E-7764-05BC-1ADE-0D842B2748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78" y="5694044"/>
            <a:ext cx="686911" cy="62738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3740BA8-349D-195E-4C37-6F3D65D56B4C}"/>
              </a:ext>
            </a:extLst>
          </p:cNvPr>
          <p:cNvSpPr txBox="1"/>
          <p:nvPr/>
        </p:nvSpPr>
        <p:spPr>
          <a:xfrm>
            <a:off x="2645230" y="5708020"/>
            <a:ext cx="275952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Turn on your audio and click start to begin video</a:t>
            </a:r>
          </a:p>
        </p:txBody>
      </p:sp>
      <p:pic>
        <p:nvPicPr>
          <p:cNvPr id="13" name="Picture 12">
            <a:hlinkClick r:id="rId5"/>
            <a:extLst>
              <a:ext uri="{FF2B5EF4-FFF2-40B4-BE49-F238E27FC236}">
                <a16:creationId xmlns:a16="http://schemas.microsoft.com/office/drawing/2014/main" id="{086B89C7-B1D8-9A4E-F9D8-30407FBD80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213" y="5783086"/>
            <a:ext cx="936031" cy="44929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5065D-810A-D6C1-13C7-1B89905C2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E7E8DC3-F734-09E1-9E38-94DC30C020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4124" y="469584"/>
            <a:ext cx="8729374" cy="537882"/>
          </a:xfrm>
        </p:spPr>
        <p:txBody>
          <a:bodyPr/>
          <a:lstStyle/>
          <a:p>
            <a:pPr algn="ctr"/>
            <a:r>
              <a:rPr lang="en-GB" dirty="0"/>
              <a:t>What is “Zero Trust”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5414E21-7323-E040-34FE-A19CD5FD08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2971" y="1415845"/>
            <a:ext cx="10880990" cy="4836366"/>
          </a:xfrm>
        </p:spPr>
        <p:txBody>
          <a:bodyPr/>
          <a:lstStyle/>
          <a:p>
            <a:r>
              <a:rPr lang="en-US" sz="2200" b="1" dirty="0"/>
              <a:t>Definition</a:t>
            </a:r>
            <a:r>
              <a:rPr lang="en-US" sz="2200" dirty="0"/>
              <a:t> (recap from MLM-018-A):</a:t>
            </a:r>
          </a:p>
          <a:p>
            <a:pPr lvl="1"/>
            <a:r>
              <a:rPr lang="en-US" sz="1800" dirty="0"/>
              <a:t>Zero Trust = “Never Trust — Always Verify.”</a:t>
            </a:r>
          </a:p>
          <a:p>
            <a:pPr lvl="1"/>
            <a:r>
              <a:rPr lang="en-US" sz="1800" dirty="0"/>
              <a:t>Every connection request must be authenticated and authorized, regardless of source or network location.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200" b="1" dirty="0"/>
              <a:t>Core Principles </a:t>
            </a:r>
            <a:r>
              <a:rPr lang="en-US" sz="2200" dirty="0"/>
              <a:t>(IT standard):</a:t>
            </a:r>
          </a:p>
          <a:p>
            <a:pPr lvl="1"/>
            <a:r>
              <a:rPr lang="en-US" sz="1800" dirty="0"/>
              <a:t>Verify explicitly (user, device, application).</a:t>
            </a:r>
          </a:p>
          <a:p>
            <a:pPr lvl="1"/>
            <a:r>
              <a:rPr lang="en-US" sz="1800" dirty="0"/>
              <a:t>Use least privilege access.</a:t>
            </a:r>
          </a:p>
          <a:p>
            <a:pPr lvl="1"/>
            <a:r>
              <a:rPr lang="en-US" sz="1800" dirty="0"/>
              <a:t>Assume breach — monitor continuously</a:t>
            </a:r>
          </a:p>
          <a:p>
            <a:pPr lvl="2"/>
            <a:r>
              <a:rPr lang="en-US" sz="2000" dirty="0"/>
              <a:t>(This is a major difference with ACS systems)</a:t>
            </a:r>
          </a:p>
          <a:p>
            <a:pPr lvl="1"/>
            <a:endParaRPr lang="en-US" dirty="0"/>
          </a:p>
          <a:p>
            <a:r>
              <a:rPr lang="en-US" sz="2200" b="1" dirty="0"/>
              <a:t>Zero Trust is about removing implicit trust from systems and people.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</a:rPr>
              <a:t>A Process Operator must log in to an H/R or maintenance system, even from a control room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244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853"/>
    </mc:Choice>
    <mc:Fallback xmlns="">
      <p:transition advTm="785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52CFF-C517-859C-584A-07CEF0CF5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3B28954-1C36-CD2F-3F83-CFC5E07C89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4124" y="469584"/>
            <a:ext cx="8729374" cy="537882"/>
          </a:xfrm>
        </p:spPr>
        <p:txBody>
          <a:bodyPr/>
          <a:lstStyle/>
          <a:p>
            <a:pPr algn="ctr"/>
            <a:r>
              <a:rPr lang="en-GB" dirty="0"/>
              <a:t>Why IT Zero Trust is Adopted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CB4A854-C362-63AC-9CEC-5476AE20C0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2971" y="1415845"/>
            <a:ext cx="10880990" cy="4836366"/>
          </a:xfrm>
        </p:spPr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</a:rPr>
              <a:t>Zero Trust addresses the following problems:</a:t>
            </a:r>
          </a:p>
          <a:p>
            <a:pPr lvl="1"/>
            <a:r>
              <a:rPr lang="en-US" dirty="0"/>
              <a:t>Networks are porous (cloud, remote work, third-party access).</a:t>
            </a:r>
          </a:p>
          <a:p>
            <a:pPr lvl="1"/>
            <a:r>
              <a:rPr lang="en-US" dirty="0"/>
              <a:t>Credentials and endpoints can’t be assumed safe.</a:t>
            </a:r>
          </a:p>
          <a:p>
            <a:pPr lvl="1"/>
            <a:r>
              <a:rPr lang="en-US" dirty="0"/>
              <a:t>Insider threats exist even inside “secure” networks.</a:t>
            </a:r>
          </a:p>
          <a:p>
            <a:endParaRPr lang="en-US" dirty="0"/>
          </a:p>
          <a:p>
            <a:r>
              <a:rPr lang="en-US" sz="2200" b="1" dirty="0"/>
              <a:t>Plant Example:</a:t>
            </a:r>
          </a:p>
          <a:p>
            <a:pPr lvl="1"/>
            <a:r>
              <a:rPr lang="en-US" dirty="0"/>
              <a:t>ERP user connecting from home to approve maintenance purchase orders. Zero Trust ensures they log in via MFA, device is verified, and session monitored.</a:t>
            </a:r>
          </a:p>
          <a:p>
            <a:pPr lvl="1"/>
            <a:r>
              <a:rPr lang="en-US" dirty="0"/>
              <a:t>The MES system gets accessed by a team member from the Quality team to release a batch, as the team member needs to access the MES system from the corporate network, and needs to be identified, we apply a Zero Trust approach.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121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853"/>
    </mc:Choice>
    <mc:Fallback xmlns="">
      <p:transition advTm="785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E3B8A-4596-7494-F9D1-063AEACC4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C2AB545-BDED-FEE1-9FF2-A05A36D081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4124" y="469584"/>
            <a:ext cx="8729374" cy="537882"/>
          </a:xfrm>
        </p:spPr>
        <p:txBody>
          <a:bodyPr/>
          <a:lstStyle/>
          <a:p>
            <a:pPr algn="ctr"/>
            <a:r>
              <a:rPr lang="en-GB" dirty="0"/>
              <a:t>How Zero Trust is Typically Implemented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F135B4E-0036-0E9A-4B5F-1FED441E5D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2971" y="1415845"/>
            <a:ext cx="10880990" cy="4836366"/>
          </a:xfrm>
        </p:spPr>
        <p:txBody>
          <a:bodyPr/>
          <a:lstStyle/>
          <a:p>
            <a:r>
              <a:rPr lang="en-US" sz="2200" b="1" dirty="0"/>
              <a:t>Typical IT Implementation Layers:</a:t>
            </a:r>
          </a:p>
          <a:p>
            <a:pPr lvl="1"/>
            <a:r>
              <a:rPr lang="en-US" sz="1800" b="1" dirty="0"/>
              <a:t>User</a:t>
            </a:r>
            <a:r>
              <a:rPr lang="en-US" sz="1800" dirty="0"/>
              <a:t>: Central directory (Active Directory, Azure AD, IAM).</a:t>
            </a:r>
          </a:p>
          <a:p>
            <a:pPr lvl="1"/>
            <a:r>
              <a:rPr lang="en-US" sz="1800" b="1" dirty="0"/>
              <a:t>Device</a:t>
            </a:r>
            <a:r>
              <a:rPr lang="en-US" sz="1800" dirty="0"/>
              <a:t>: Endpoint verification, patch compliance, certificates.</a:t>
            </a:r>
          </a:p>
          <a:p>
            <a:pPr lvl="1"/>
            <a:r>
              <a:rPr lang="en-US" sz="1800" b="1" dirty="0"/>
              <a:t>Network</a:t>
            </a:r>
            <a:r>
              <a:rPr lang="en-US" sz="1800" dirty="0"/>
              <a:t>: Micro-segmentation, software-defined perimeter, firewalls.</a:t>
            </a:r>
          </a:p>
          <a:p>
            <a:pPr lvl="1"/>
            <a:r>
              <a:rPr lang="en-US" sz="1800" b="1" dirty="0"/>
              <a:t>Applications</a:t>
            </a:r>
            <a:r>
              <a:rPr lang="en-US" sz="1800" dirty="0"/>
              <a:t>: Access policies, API tokens, least privilege roles.</a:t>
            </a:r>
          </a:p>
          <a:p>
            <a:pPr lvl="1"/>
            <a:r>
              <a:rPr lang="en-US" sz="1800" b="1" dirty="0"/>
              <a:t>Monitoring</a:t>
            </a:r>
            <a:r>
              <a:rPr lang="en-US" sz="1800" dirty="0"/>
              <a:t>: SIEM, user behavior analytics, continuous validation.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200" b="1" dirty="0"/>
              <a:t>Zero Trust is not one product </a:t>
            </a:r>
            <a:r>
              <a:rPr lang="en-US" sz="2200" dirty="0"/>
              <a:t>— it’s an architecture of continuous validation.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849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853"/>
    </mc:Choice>
    <mc:Fallback xmlns="">
      <p:transition advTm="785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8AA79-D278-51F4-7184-959B19860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B02FD04-5972-E5B3-A356-41F9083C25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6781" y="453256"/>
            <a:ext cx="8729374" cy="537882"/>
          </a:xfrm>
        </p:spPr>
        <p:txBody>
          <a:bodyPr/>
          <a:lstStyle/>
          <a:p>
            <a:pPr algn="ctr"/>
            <a:r>
              <a:rPr lang="en-GB" dirty="0"/>
              <a:t>Translating Zero Trust into an Industrial Context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D178FB2-5743-53BC-1C63-C8D1074A85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2971" y="1415845"/>
            <a:ext cx="10880990" cy="4836366"/>
          </a:xfrm>
        </p:spPr>
        <p:txBody>
          <a:bodyPr/>
          <a:lstStyle/>
          <a:p>
            <a:r>
              <a:rPr lang="en-US" b="1" dirty="0"/>
              <a:t>Zero Trust is hard to transfer to ACS systems</a:t>
            </a:r>
          </a:p>
          <a:p>
            <a:pPr lvl="1"/>
            <a:r>
              <a:rPr lang="en-US" sz="1800" dirty="0"/>
              <a:t>Latency: Authentication can’t delay real-time control loops.</a:t>
            </a:r>
          </a:p>
          <a:p>
            <a:pPr lvl="1"/>
            <a:r>
              <a:rPr lang="en-US" sz="1800" dirty="0"/>
              <a:t>Safety: In many cases – such as in a manned control room – the DCS/SCADA screens (</a:t>
            </a:r>
            <a:r>
              <a:rPr lang="en-US" sz="1800" dirty="0" err="1"/>
              <a:t>eg</a:t>
            </a:r>
            <a:r>
              <a:rPr lang="en-US" sz="1800" dirty="0"/>
              <a:t> the ones containing the alarm lists) must always be visible and accessible</a:t>
            </a:r>
          </a:p>
          <a:p>
            <a:pPr lvl="1"/>
            <a:r>
              <a:rPr lang="en-US" sz="1800" dirty="0"/>
              <a:t>Availability: “Deny by default” must not halt production.</a:t>
            </a:r>
          </a:p>
          <a:p>
            <a:pPr lvl="1"/>
            <a:r>
              <a:rPr lang="en-US" sz="1800" dirty="0"/>
              <a:t>Legacy Systems: Many devices can’t perform modern authentication.</a:t>
            </a:r>
            <a:br>
              <a:rPr lang="en-US" dirty="0"/>
            </a:b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These challenges are often resolved by use of: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</a:rPr>
              <a:t>Different devices and networks for IT and ACS systems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</a:rPr>
              <a:t>Different standards for design and operation of systems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932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853"/>
    </mc:Choice>
    <mc:Fallback xmlns="">
      <p:transition advTm="785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F26F0204-E415-4A70-824F-C36CA7B82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2990" y="416187"/>
            <a:ext cx="9570258" cy="537882"/>
          </a:xfrm>
        </p:spPr>
        <p:txBody>
          <a:bodyPr/>
          <a:lstStyle/>
          <a:p>
            <a:pPr algn="ctr"/>
            <a:r>
              <a:rPr lang="en-US" altLang="en-US" dirty="0"/>
              <a:t>Further Information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E7B1CEC1-A8C8-4CF3-8E21-64273F0600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3107" y="1344706"/>
            <a:ext cx="10776247" cy="4043723"/>
          </a:xfrm>
        </p:spPr>
        <p:txBody>
          <a:bodyPr/>
          <a:lstStyle/>
          <a:p>
            <a:r>
              <a:rPr lang="en-US" altLang="en-US" sz="2200" b="1" dirty="0"/>
              <a:t>Related MLMs </a:t>
            </a:r>
          </a:p>
          <a:p>
            <a:pPr lvl="1"/>
            <a:r>
              <a:rPr lang="en-US" altLang="en-US" sz="1800" dirty="0">
                <a:hlinkClick r:id="rId4"/>
              </a:rPr>
              <a:t>MLM-018-A</a:t>
            </a:r>
            <a:r>
              <a:rPr lang="en-US" altLang="en-US" sz="1800" dirty="0"/>
              <a:t>: Full and Zero Trust Models in Plants</a:t>
            </a:r>
          </a:p>
          <a:p>
            <a:pPr lvl="1"/>
            <a:r>
              <a:rPr lang="en-US" altLang="en-US" sz="1800" dirty="0">
                <a:hlinkClick r:id="rId5"/>
              </a:rPr>
              <a:t>MLM-034-A</a:t>
            </a:r>
            <a:r>
              <a:rPr lang="en-US" altLang="en-US" sz="1800" dirty="0"/>
              <a:t> – Understanding IT-ACS Integration</a:t>
            </a:r>
          </a:p>
          <a:p>
            <a:endParaRPr lang="en-US" altLang="en-US" dirty="0"/>
          </a:p>
          <a:p>
            <a:r>
              <a:rPr lang="en-US" altLang="en-US" sz="2200" b="1" dirty="0"/>
              <a:t>Additional Reference Materials</a:t>
            </a:r>
          </a:p>
          <a:p>
            <a:pPr lvl="1" eaLnBrk="1" hangingPunct="1">
              <a:spcBef>
                <a:spcPts val="441"/>
              </a:spcBef>
              <a:spcAft>
                <a:spcPts val="441"/>
              </a:spcAft>
            </a:pPr>
            <a:r>
              <a:rPr lang="en-US" sz="2000" dirty="0">
                <a:latin typeface="Aptos" panose="020B0004020202020204" pitchFamily="34" charset="0"/>
                <a:hlinkClick r:id="rId6"/>
              </a:rPr>
              <a:t>Listing of all MLMs</a:t>
            </a: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dirty="0">
                <a:latin typeface="Aptos" panose="020B0004020202020204" pitchFamily="34" charset="0"/>
              </a:rPr>
              <a:t>including video, PDF documents, PowerPoint, and SCORM downloads.</a:t>
            </a:r>
          </a:p>
          <a:p>
            <a:pPr lvl="1" eaLnBrk="1" hangingPunct="1">
              <a:spcBef>
                <a:spcPts val="441"/>
              </a:spcBef>
              <a:spcAft>
                <a:spcPts val="441"/>
              </a:spcAft>
            </a:pPr>
            <a:r>
              <a:rPr lang="en-US" altLang="en-US" sz="2000" dirty="0">
                <a:latin typeface="Aptos" panose="020B0004020202020204" pitchFamily="34" charset="0"/>
                <a:hlinkClick r:id="rId7"/>
              </a:rPr>
              <a:t>Listing of PERA documents</a:t>
            </a:r>
            <a:br>
              <a:rPr lang="en-US" altLang="en-US" sz="2000" dirty="0">
                <a:latin typeface="Aptos" panose="020B0004020202020204" pitchFamily="34" charset="0"/>
              </a:rPr>
            </a:br>
            <a:r>
              <a:rPr lang="en-US" altLang="en-US" sz="2000" dirty="0">
                <a:latin typeface="Aptos" panose="020B0004020202020204" pitchFamily="34" charset="0"/>
              </a:rPr>
              <a:t>including original manuals, recent learning and reference materials.</a:t>
            </a:r>
          </a:p>
          <a:p>
            <a:pPr lvl="1" eaLnBrk="1" hangingPunct="1">
              <a:spcBef>
                <a:spcPts val="441"/>
              </a:spcBef>
              <a:spcAft>
                <a:spcPts val="441"/>
              </a:spcAft>
            </a:pPr>
            <a:r>
              <a:rPr lang="en-US" altLang="en-US" sz="2000" dirty="0">
                <a:latin typeface="Aptos" panose="020B0004020202020204" pitchFamily="34" charset="0"/>
                <a:hlinkClick r:id="rId8"/>
              </a:rPr>
              <a:t>https://www.dragos.com/blog/implementing-zero-trust-in-operational-technology-ot-environments</a:t>
            </a:r>
            <a:r>
              <a:rPr lang="en-US" altLang="en-US" sz="2000" dirty="0">
                <a:latin typeface="Aptos" panose="020B0004020202020204" pitchFamily="34" charset="0"/>
              </a:rPr>
              <a:t> 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B09C74-3D3C-F076-4B37-10796C2691A8}"/>
              </a:ext>
            </a:extLst>
          </p:cNvPr>
          <p:cNvSpPr txBox="1"/>
          <p:nvPr/>
        </p:nvSpPr>
        <p:spPr>
          <a:xfrm>
            <a:off x="2822387" y="5779066"/>
            <a:ext cx="69313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660" lvl="1" indent="0">
              <a:spcAft>
                <a:spcPts val="1059"/>
              </a:spcAft>
              <a:buNone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click 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here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provide feedback on this MLM.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0DBBF-E539-4CF5-BE3F-5130527A502F}"/>
              </a:ext>
            </a:extLst>
          </p:cNvPr>
          <p:cNvSpPr txBox="1">
            <a:spLocks/>
          </p:cNvSpPr>
          <p:nvPr/>
        </p:nvSpPr>
        <p:spPr>
          <a:xfrm>
            <a:off x="2788528" y="291520"/>
            <a:ext cx="6201703" cy="5576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algn="l" defTabSz="1019175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rgbClr val="072B5F"/>
                </a:solidFill>
                <a:latin typeface="+mj-lt"/>
                <a:ea typeface="+mj-ea"/>
                <a:cs typeface="+mj-cs"/>
              </a:defRPr>
            </a:lvl1pPr>
            <a:lvl2pPr algn="l" defTabSz="1019175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2pPr>
            <a:lvl3pPr algn="l" defTabSz="1019175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3pPr>
            <a:lvl4pPr algn="l" defTabSz="1019175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4pPr>
            <a:lvl5pPr algn="l" defTabSz="1019175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5pPr>
            <a:lvl6pPr marL="457200" algn="l" defTabSz="1019175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6pPr>
            <a:lvl7pPr marL="914400" algn="l" defTabSz="1019175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7pPr>
            <a:lvl8pPr marL="1371600" algn="l" defTabSz="1019175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8pPr>
            <a:lvl9pPr marL="1828800" algn="l" defTabSz="1019175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3200" dirty="0">
                <a:solidFill>
                  <a:srgbClr val="003F6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 – David Ariens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51850B-8613-F126-7929-260211D0FC30}"/>
              </a:ext>
            </a:extLst>
          </p:cNvPr>
          <p:cNvSpPr txBox="1"/>
          <p:nvPr/>
        </p:nvSpPr>
        <p:spPr>
          <a:xfrm>
            <a:off x="924647" y="5907930"/>
            <a:ext cx="413944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1059"/>
              </a:spcAft>
              <a:buNone/>
            </a:pPr>
            <a:r>
              <a:rPr lang="en-US" altLang="en-US" sz="1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https://creativecommons.org/licenses/by-sa/4.0/</a:t>
            </a:r>
            <a:r>
              <a:rPr lang="en-US" altLang="en-US" sz="14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E93500-1BF3-3153-2A39-B4BF748C7839}"/>
              </a:ext>
            </a:extLst>
          </p:cNvPr>
          <p:cNvSpPr txBox="1"/>
          <p:nvPr/>
        </p:nvSpPr>
        <p:spPr>
          <a:xfrm>
            <a:off x="3872585" y="1473941"/>
            <a:ext cx="7586663" cy="39754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1060"/>
              </a:spcAft>
            </a:pPr>
            <a:r>
              <a:rPr lang="en-AU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 mathematical engineer by training (class of 2010), David began his career at BASF as a data scientist and soon took on the role of European lead for industrial cybersecurity. In Antwerp he launched the site’s first Industry 4.0 projects, later heading the company-wide program across Europe. By the end of his tenure, he oversaw all industrial-digitization teams at BASF’s Antwerp complex.</a:t>
            </a:r>
          </a:p>
          <a:p>
            <a:pPr marL="0" marR="0">
              <a:spcBef>
                <a:spcPts val="0"/>
              </a:spcBef>
              <a:spcAft>
                <a:spcPts val="1060"/>
              </a:spcAft>
            </a:pPr>
            <a:endParaRPr lang="en-AU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060"/>
              </a:spcAft>
            </a:pPr>
            <a:r>
              <a:rPr lang="en-AU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 2022 David became the Manager of Analytics for Industry, an Industrial </a:t>
            </a:r>
            <a:r>
              <a:rPr lang="en-AU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DataOps</a:t>
            </a:r>
            <a:r>
              <a:rPr lang="en-AU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specialist. A year later he teamed up with Willem van </a:t>
            </a:r>
            <a:r>
              <a:rPr lang="en-AU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Lammeren</a:t>
            </a:r>
            <a:r>
              <a:rPr lang="en-AU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to found </a:t>
            </a:r>
            <a:r>
              <a:rPr lang="en-AU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5"/>
              </a:rPr>
              <a:t>The IT/OT Insider</a:t>
            </a:r>
            <a:r>
              <a:rPr lang="en-AU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now followed by more than 10 000 readers and listeners each month. In 2025 the duo expanded their mission with the </a:t>
            </a:r>
            <a:r>
              <a:rPr lang="en-AU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6"/>
              </a:rPr>
              <a:t>ITOT.Academy</a:t>
            </a:r>
            <a:r>
              <a:rPr lang="en-AU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aiming to set the global standard for IT/OT learning.</a:t>
            </a:r>
            <a:endParaRPr lang="en-US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erson in a white shirt&#10;&#10;AI-generated content may be incorrect.">
            <a:extLst>
              <a:ext uri="{FF2B5EF4-FFF2-40B4-BE49-F238E27FC236}">
                <a16:creationId xmlns:a16="http://schemas.microsoft.com/office/drawing/2014/main" id="{A3FD9E8B-E6A2-0F04-50E9-7C239864375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2383" r="283" b="16500"/>
          <a:stretch>
            <a:fillRect/>
          </a:stretch>
        </p:blipFill>
        <p:spPr>
          <a:xfrm>
            <a:off x="924647" y="1474528"/>
            <a:ext cx="2819048" cy="30157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554585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0.5|0.8|0.8|0.8|0.6|0.7"/>
  <p:tag name="ISPRING_SLIDE_INDENT_LEVEL" val="0"/>
  <p:tag name="ISPRING_PRESENTER_ID" val="{D305227C-98B0-4AB0-B5E1-D25CE20F7A3B}"/>
  <p:tag name="ISPRING_CUSTOM_TIMING_USED" val="0"/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0.5|0.8|0.8|0.8|0.6|0.7"/>
  <p:tag name="ISPRING_SLIDE_INDENT_LEVEL" val="0"/>
  <p:tag name="ISPRING_PRESENTER_ID" val="{D305227C-98B0-4AB0-B5E1-D25CE20F7A3B}"/>
  <p:tag name="ISPRING_CUSTOM_TIMING_USED" val="0"/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D305227C-98B0-4AB0-B5E1-D25CE20F7A3B}"/>
  <p:tag name="ISPRING_CUSTOM_TIMING_USED" val="0"/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D305227C-98B0-4AB0-B5E1-D25CE20F7A3B}"/>
  <p:tag name="ISPRING_CUSTOM_TIMING_USED" val="0"/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0.5|0.8|0.8|0.8|0.6|0.7"/>
  <p:tag name="ISPRING_SLIDE_INDENT_LEVEL" val="0"/>
  <p:tag name="ISPRING_PRESENTER_ID" val="{D305227C-98B0-4AB0-B5E1-D25CE20F7A3B}"/>
  <p:tag name="ISPRING_CUSTOM_TIMING_USED" val="0"/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0.5|0.8|0.8|0.8|0.6|0.7"/>
  <p:tag name="ISPRING_SLIDE_INDENT_LEVEL" val="0"/>
  <p:tag name="ISPRING_PRESENTER_ID" val="{D305227C-98B0-4AB0-B5E1-D25CE20F7A3B}"/>
  <p:tag name="ISPRING_CUSTOM_TIMING_USED" val="0"/>
  <p:tag name="ARTICULATE_SLIDE_THUMBNAIL_REFRESH" val="1"/>
</p:tagLst>
</file>

<file path=ppt/theme/theme1.xml><?xml version="1.0" encoding="utf-8"?>
<a:theme xmlns:a="http://schemas.openxmlformats.org/drawingml/2006/main" name="OMAC_Blue">
  <a:themeElements>
    <a:clrScheme name="OMAC_Blu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Montserra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OMAC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3984</TotalTime>
  <Words>1227</Words>
  <Application>Microsoft Office PowerPoint</Application>
  <PresentationFormat>Widescreen</PresentationFormat>
  <Paragraphs>127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Arial</vt:lpstr>
      <vt:lpstr>Arial Black</vt:lpstr>
      <vt:lpstr>Calibri</vt:lpstr>
      <vt:lpstr>Montserrat</vt:lpstr>
      <vt:lpstr>Open Sans</vt:lpstr>
      <vt:lpstr>Symbol</vt:lpstr>
      <vt:lpstr>OMAC_Blue</vt:lpstr>
      <vt:lpstr>What is Zero Trust in Plant IT Systems</vt:lpstr>
      <vt:lpstr>What is “Zero Trust”</vt:lpstr>
      <vt:lpstr>Why IT Zero Trust is Adopted</vt:lpstr>
      <vt:lpstr>How Zero Trust is Typically Implemented</vt:lpstr>
      <vt:lpstr>Translating Zero Trust into an Industrial Context</vt:lpstr>
      <vt:lpstr>Further Information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Rathwell</dc:creator>
  <cp:lastModifiedBy>Gary Rathwell</cp:lastModifiedBy>
  <cp:revision>45</cp:revision>
  <cp:lastPrinted>2024-10-27T07:53:11Z</cp:lastPrinted>
  <dcterms:created xsi:type="dcterms:W3CDTF">2024-08-05T20:06:21Z</dcterms:created>
  <dcterms:modified xsi:type="dcterms:W3CDTF">2025-10-30T02:53:41Z</dcterms:modified>
</cp:coreProperties>
</file>