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9.xml" ContentType="application/vnd.openxmlformats-officedocument.presentationml.tags+xml"/>
  <Override PartName="/ppt/notesSlides/notesSlide13.xml" ContentType="application/vnd.openxmlformats-officedocument.presentationml.notesSlide+xml"/>
  <Override PartName="/ppt/tags/tag10.xml" ContentType="application/vnd.openxmlformats-officedocument.presentationml.tags+xml"/>
  <Override PartName="/ppt/notesSlides/notesSlide14.xml" ContentType="application/vnd.openxmlformats-officedocument.presentationml.notesSlide+xml"/>
  <Override PartName="/ppt/tags/tag11.xml" ContentType="application/vnd.openxmlformats-officedocument.presentationml.tags+xml"/>
  <Override PartName="/ppt/notesSlides/notesSlide15.xml" ContentType="application/vnd.openxmlformats-officedocument.presentationml.notesSlide+xml"/>
  <Override PartName="/ppt/tags/tag12.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421" r:id="rId2"/>
    <p:sldId id="410" r:id="rId3"/>
    <p:sldId id="416" r:id="rId4"/>
    <p:sldId id="429" r:id="rId5"/>
    <p:sldId id="420" r:id="rId6"/>
    <p:sldId id="418" r:id="rId7"/>
    <p:sldId id="423" r:id="rId8"/>
    <p:sldId id="424" r:id="rId9"/>
    <p:sldId id="425" r:id="rId10"/>
    <p:sldId id="426" r:id="rId11"/>
    <p:sldId id="432" r:id="rId12"/>
    <p:sldId id="433" r:id="rId13"/>
    <p:sldId id="316" r:id="rId14"/>
    <p:sldId id="409" r:id="rId15"/>
    <p:sldId id="284" r:id="rId16"/>
    <p:sldId id="434" r:id="rId1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90622" autoAdjust="0"/>
  </p:normalViewPr>
  <p:slideViewPr>
    <p:cSldViewPr snapToGrid="0">
      <p:cViewPr varScale="1">
        <p:scale>
          <a:sx n="72" d="100"/>
          <a:sy n="72" d="100"/>
        </p:scale>
        <p:origin x="54" y="384"/>
      </p:cViewPr>
      <p:guideLst/>
    </p:cSldViewPr>
  </p:slideViewPr>
  <p:notesTextViewPr>
    <p:cViewPr>
      <p:scale>
        <a:sx n="1" d="1"/>
        <a:sy n="1" d="1"/>
      </p:scale>
      <p:origin x="0" y="0"/>
    </p:cViewPr>
  </p:notesTextViewPr>
  <p:notesViewPr>
    <p:cSldViewPr snapToGrid="0">
      <p:cViewPr varScale="1">
        <p:scale>
          <a:sx n="68" d="100"/>
          <a:sy n="68" d="100"/>
        </p:scale>
        <p:origin x="2792"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1/19/2026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03275" y="654050"/>
            <a:ext cx="5770563" cy="3246438"/>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756921" y="4152154"/>
            <a:ext cx="5862320" cy="4135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200" dirty="0">
                <a:latin typeface="Arial" panose="020B0604020202020204" pitchFamily="34" charset="0"/>
                <a:cs typeface="Arial" panose="020B0604020202020204" pitchFamily="34" charset="0"/>
              </a:rPr>
              <a:t>This MLM provides an example of the use of Cybersecurity and Functional Safety Standards for Automation and Control Systems (ACS) during the Design Phase.</a:t>
            </a:r>
          </a:p>
          <a:p>
            <a:r>
              <a:rPr lang="en-US" sz="1200" dirty="0">
                <a:latin typeface="Arial" panose="020B0604020202020204" pitchFamily="34" charset="0"/>
                <a:cs typeface="Arial" panose="020B0604020202020204" pitchFamily="34" charset="0"/>
              </a:rPr>
              <a:t>The intended audience is engineers who need an introduction to the interactions between control, safety, and security design requirements.  </a:t>
            </a:r>
          </a:p>
          <a:p>
            <a:endParaRPr lang="en-US" dirty="0">
              <a:latin typeface="Arial" panose="020B0604020202020204" pitchFamily="34" charset="0"/>
              <a:cs typeface="Arial" panose="020B0604020202020204" pitchFamily="34" charset="0"/>
            </a:endParaRPr>
          </a:p>
          <a:p>
            <a:pPr lvl="0">
              <a:buNone/>
              <a:defRPr/>
            </a:pPr>
            <a:r>
              <a:rPr lang="en-US" dirty="0">
                <a:latin typeface="Arial" panose="020B0604020202020204" pitchFamily="34" charset="0"/>
                <a:cs typeface="Arial" panose="020B0604020202020204" pitchFamily="34" charset="0"/>
              </a:rPr>
              <a:t>Click the START button when you are ready to advance to the next slide.</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8288" y="295275"/>
            <a:ext cx="7870826" cy="4427538"/>
          </a:xfrm>
        </p:spPr>
      </p:sp>
      <p:sp>
        <p:nvSpPr>
          <p:cNvPr id="3" name="Notes Placeholder 2"/>
          <p:cNvSpPr>
            <a:spLocks noGrp="1"/>
          </p:cNvSpPr>
          <p:nvPr>
            <p:ph type="body" idx="1"/>
          </p:nvPr>
        </p:nvSpPr>
        <p:spPr/>
        <p:txBody>
          <a:bodyPr/>
          <a:lstStyle/>
          <a:p>
            <a:r>
              <a:rPr lang="en-US" dirty="0"/>
              <a:t>Having partitioned the System under Consideration into Zones of commonality connected by Conduits, the System Diagrams are available, and the Safety functions and safeguards have been assigned to their layers of protection. These provide the inputs to the Initial Safety Requirements Specification (SRS).</a:t>
            </a:r>
          </a:p>
          <a:p>
            <a:r>
              <a:rPr lang="en-US" dirty="0"/>
              <a:t>The SRS contains updated system diagrams including safety-related systems, required data flows, and the initial safety requirements.</a:t>
            </a:r>
          </a:p>
        </p:txBody>
      </p:sp>
    </p:spTree>
    <p:extLst>
      <p:ext uri="{BB962C8B-B14F-4D97-AF65-F5344CB8AC3E}">
        <p14:creationId xmlns:p14="http://schemas.microsoft.com/office/powerpoint/2010/main" val="37157291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8288" y="295275"/>
            <a:ext cx="7870826" cy="4427538"/>
          </a:xfrm>
        </p:spPr>
      </p:sp>
      <p:sp>
        <p:nvSpPr>
          <p:cNvPr id="3" name="Notes Placeholder 2"/>
          <p:cNvSpPr>
            <a:spLocks noGrp="1"/>
          </p:cNvSpPr>
          <p:nvPr>
            <p:ph type="body" idx="1"/>
          </p:nvPr>
        </p:nvSpPr>
        <p:spPr/>
        <p:txBody>
          <a:bodyPr/>
          <a:lstStyle/>
          <a:p>
            <a:r>
              <a:rPr lang="en-US" dirty="0"/>
              <a:t>If the Initial Risk is Tolerable, then design can proceed to generation of the Requirements Specification </a:t>
            </a:r>
          </a:p>
          <a:p>
            <a:r>
              <a:rPr lang="en-US" dirty="0"/>
              <a:t>If the Initial Cybersecurity Risk is greater than the Tolerable Risk, then the Detailed Cybersecurity Risk Assessment (DCRA) is required to determine the sources and the available means to improve the level of risk to tolerable level.  If the available tools are inadequate, then reconsideration of the original design criteria is called for.  It could be that the project as defined is infeasible or uneconomic.</a:t>
            </a:r>
          </a:p>
          <a:p>
            <a:r>
              <a:rPr lang="en-US" dirty="0"/>
              <a:t> The Inputs required for the DCRA are listed </a:t>
            </a:r>
          </a:p>
          <a:p>
            <a:r>
              <a:rPr lang="en-US" dirty="0"/>
              <a:t>• Purpose / functionality of the SuC: High level use case </a:t>
            </a:r>
            <a:r>
              <a:rPr lang="en-US" dirty="0" err="1"/>
              <a:t>rsp</a:t>
            </a:r>
            <a:r>
              <a:rPr lang="en-US" dirty="0"/>
              <a:t>. data flow diagrams, architectural diagrams, zone and conduit diagrams</a:t>
            </a:r>
          </a:p>
          <a:p>
            <a:r>
              <a:rPr lang="en-US" dirty="0"/>
              <a:t>• Hazards and potential consequences</a:t>
            </a:r>
          </a:p>
          <a:p>
            <a:r>
              <a:rPr lang="en-US" dirty="0"/>
              <a:t>• Vulnerabilities and common threats for the SuC</a:t>
            </a:r>
          </a:p>
          <a:p>
            <a:r>
              <a:rPr lang="en-US" dirty="0"/>
              <a:t>• Risk policies and metrics</a:t>
            </a:r>
          </a:p>
          <a:p>
            <a:r>
              <a:rPr lang="en-US" dirty="0"/>
              <a:t>• Existing security measures for each zone and conduit</a:t>
            </a:r>
          </a:p>
          <a:p>
            <a:r>
              <a:rPr lang="en-US" dirty="0"/>
              <a:t>• Existing safety functions, safeguards, and initial safety requirements.</a:t>
            </a:r>
          </a:p>
        </p:txBody>
      </p:sp>
    </p:spTree>
    <p:extLst>
      <p:ext uri="{BB962C8B-B14F-4D97-AF65-F5344CB8AC3E}">
        <p14:creationId xmlns:p14="http://schemas.microsoft.com/office/powerpoint/2010/main" val="2344854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8288" y="295275"/>
            <a:ext cx="7870826" cy="4427538"/>
          </a:xfrm>
        </p:spPr>
      </p:sp>
      <p:sp>
        <p:nvSpPr>
          <p:cNvPr id="3" name="Notes Placeholder 2"/>
          <p:cNvSpPr>
            <a:spLocks noGrp="1"/>
          </p:cNvSpPr>
          <p:nvPr>
            <p:ph type="body" idx="1"/>
          </p:nvPr>
        </p:nvSpPr>
        <p:spPr/>
        <p:txBody>
          <a:bodyPr/>
          <a:lstStyle/>
          <a:p>
            <a:r>
              <a:rPr lang="en-US" dirty="0"/>
              <a:t>The product is the REQUIREMENTS SPECIFICATION</a:t>
            </a:r>
          </a:p>
          <a:p>
            <a:r>
              <a:rPr lang="en-US" dirty="0"/>
              <a:t>The inputs to this are the outputs of all the previous steps, with special focus on the Initial Safety Requirements and the Cybersecurity Requirements.</a:t>
            </a:r>
          </a:p>
          <a:p>
            <a:r>
              <a:rPr lang="en-US" dirty="0"/>
              <a:t>The Requirements Specification will contain:</a:t>
            </a:r>
          </a:p>
          <a:p>
            <a:r>
              <a:rPr lang="en-US" dirty="0"/>
              <a:t>A consolidated version of all previous outputs.</a:t>
            </a:r>
          </a:p>
          <a:p>
            <a:r>
              <a:rPr lang="en-US" dirty="0"/>
              <a:t>A full list of safety requirements from policies, regulations, and risk assessments.</a:t>
            </a:r>
          </a:p>
          <a:p>
            <a:r>
              <a:rPr lang="en-US" dirty="0"/>
              <a:t>A full list of cybersecurity requirements from policies, regulations, and risk assessments consolidated with safety requirements.</a:t>
            </a:r>
          </a:p>
        </p:txBody>
      </p:sp>
    </p:spTree>
    <p:extLst>
      <p:ext uri="{BB962C8B-B14F-4D97-AF65-F5344CB8AC3E}">
        <p14:creationId xmlns:p14="http://schemas.microsoft.com/office/powerpoint/2010/main" val="9488462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7813" y="295275"/>
            <a:ext cx="7870826" cy="4427538"/>
          </a:xfrm>
        </p:spPr>
      </p:sp>
      <p:sp>
        <p:nvSpPr>
          <p:cNvPr id="3" name="Notes Placeholder 2"/>
          <p:cNvSpPr>
            <a:spLocks noGrp="1"/>
          </p:cNvSpPr>
          <p:nvPr>
            <p:ph type="body" idx="1"/>
          </p:nvPr>
        </p:nvSpPr>
        <p:spPr>
          <a:xfrm>
            <a:off x="678086" y="4878388"/>
            <a:ext cx="5821140" cy="3938619"/>
          </a:xfrm>
        </p:spPr>
        <p:txBody>
          <a:bodyPr/>
          <a:lstStyle/>
          <a:p>
            <a:pPr marL="171450" indent="-171450">
              <a:buFont typeface="Arial" panose="020B0604020202020204" pitchFamily="34" charset="0"/>
              <a:buChar char="•"/>
            </a:pPr>
            <a:r>
              <a:rPr lang="en-US" dirty="0"/>
              <a:t>Security failures can allow attack of mechanical and electrical systems as well as control and communication systems – safety-related or not. They can become resident in a system without apparent effect awaiting a trigger event.</a:t>
            </a:r>
          </a:p>
          <a:p>
            <a:pPr marL="171450" indent="-171450">
              <a:buFont typeface="Arial" panose="020B0604020202020204" pitchFamily="34" charset="0"/>
              <a:buChar char="•"/>
            </a:pPr>
            <a:r>
              <a:rPr lang="en-US" dirty="0"/>
              <a:t>Security requirements alter over time, as software flaws are detected and published, or methods of attack are developed to the point that sophisticated methods of attack become available as a service for purchase. </a:t>
            </a:r>
          </a:p>
          <a:p>
            <a:pPr marL="171450" indent="-171450">
              <a:buFont typeface="Arial" panose="020B0604020202020204" pitchFamily="34" charset="0"/>
              <a:buChar char="•"/>
            </a:pPr>
            <a:r>
              <a:rPr lang="en-US" dirty="0"/>
              <a:t>In protecting the system from such attacks, the possibility arises that the safety system may be degraded, such as by slowing the safety response significantly.  </a:t>
            </a:r>
          </a:p>
          <a:p>
            <a:pPr marL="171450" indent="-171450">
              <a:buFont typeface="Arial" panose="020B0604020202020204" pitchFamily="34" charset="0"/>
              <a:buChar char="•"/>
            </a:pPr>
            <a:r>
              <a:rPr lang="en-US" dirty="0"/>
              <a:t>Unintended consequences can be more costly than the intended ones – an intended attack on the Ukrainian Financial System through a scheduled user taxation software update escalated to wipe out global shipping database access for every port and ship serviced by one of the major shipping organizations. It also affected systems apparently unassociated such a chocolate factory in Australia (via a parent company in Switzerland).</a:t>
            </a:r>
          </a:p>
        </p:txBody>
      </p:sp>
      <p:sp>
        <p:nvSpPr>
          <p:cNvPr id="4" name="Slide Number Placeholder 3"/>
          <p:cNvSpPr>
            <a:spLocks noGrp="1"/>
          </p:cNvSpPr>
          <p:nvPr>
            <p:ph type="sldNum" sz="quarter" idx="5"/>
          </p:nvPr>
        </p:nvSpPr>
        <p:spPr/>
        <p:txBody>
          <a:bodyPr lIns="94229" tIns="47114" rIns="94229" bIns="47114"/>
          <a:lstStyle/>
          <a:p>
            <a:pPr algn="r" defTabSz="942289" eaLnBrk="1" fontAlgn="auto" hangingPunct="1">
              <a:spcBef>
                <a:spcPts val="0"/>
              </a:spcBef>
              <a:spcAft>
                <a:spcPts val="0"/>
              </a:spcAft>
              <a:defRPr/>
            </a:pPr>
            <a:fld id="{938E238B-0027-441C-B6C6-5C79594C47B5}" type="slidenum">
              <a:rPr lang="en-US" sz="1200">
                <a:solidFill>
                  <a:schemeClr val="bg1"/>
                </a:solidFill>
                <a:latin typeface="Calibri"/>
              </a:rPr>
              <a:pPr algn="r" defTabSz="942289" eaLnBrk="1" fontAlgn="auto" hangingPunct="1">
                <a:spcBef>
                  <a:spcPts val="0"/>
                </a:spcBef>
                <a:spcAft>
                  <a:spcPts val="0"/>
                </a:spcAft>
                <a:defRPr/>
              </a:pPr>
              <a:t>13</a:t>
            </a:fld>
            <a:endParaRPr lang="en-US" sz="1200" dirty="0">
              <a:solidFill>
                <a:schemeClr val="bg1"/>
              </a:solidFill>
              <a:latin typeface="Calibri"/>
            </a:endParaRPr>
          </a:p>
        </p:txBody>
      </p:sp>
    </p:spTree>
    <p:extLst>
      <p:ext uri="{BB962C8B-B14F-4D97-AF65-F5344CB8AC3E}">
        <p14:creationId xmlns:p14="http://schemas.microsoft.com/office/powerpoint/2010/main" val="3950231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7813" y="295275"/>
            <a:ext cx="7869238" cy="4427538"/>
          </a:xfrm>
        </p:spPr>
      </p:sp>
      <p:sp>
        <p:nvSpPr>
          <p:cNvPr id="3" name="Notes Placeholder 2"/>
          <p:cNvSpPr>
            <a:spLocks noGrp="1"/>
          </p:cNvSpPr>
          <p:nvPr>
            <p:ph type="body" idx="1"/>
          </p:nvPr>
        </p:nvSpPr>
        <p:spPr>
          <a:xfrm>
            <a:off x="876403" y="4800600"/>
            <a:ext cx="5821140" cy="3938619"/>
          </a:xfrm>
        </p:spPr>
        <p:txBody>
          <a:bodyPr/>
          <a:lstStyle/>
          <a:p>
            <a:r>
              <a:rPr lang="en-US" dirty="0"/>
              <a:t>IEC 61508 is a generic standard for functional safety. The derivative IEC standards such as IEC 61511 are required to not contain any clauses contrary to 61508 (many will be more detailed or cover ground that 61508 does not)</a:t>
            </a:r>
          </a:p>
        </p:txBody>
      </p:sp>
    </p:spTree>
    <p:extLst>
      <p:ext uri="{BB962C8B-B14F-4D97-AF65-F5344CB8AC3E}">
        <p14:creationId xmlns:p14="http://schemas.microsoft.com/office/powerpoint/2010/main" val="15073144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268288" y="295275"/>
            <a:ext cx="7869238" cy="4427538"/>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None/>
            </a:pPr>
            <a:endParaRPr lang="en-US" baseline="0" dirty="0"/>
          </a:p>
          <a:p>
            <a:pPr marL="171450" marR="0" lvl="0" indent="-171450" defTabSz="914400" rtl="0" eaLnBrk="0" fontAlgn="base" latinLnBrk="0" hangingPunct="0">
              <a:lnSpc>
                <a:spcPct val="100000"/>
              </a:lnSpc>
              <a:spcBef>
                <a:spcPct val="30000"/>
              </a:spcBef>
              <a:spcAft>
                <a:spcPct val="0"/>
              </a:spcAft>
              <a:buClrTx/>
              <a:buSzPct val="100000"/>
              <a:tabLst/>
              <a:defRPr/>
            </a:pPr>
            <a:r>
              <a:rPr lang="en-US" dirty="0"/>
              <a:t>The related MLMs discuss recent historical examples of failure (or absence) of cybersecurity. </a:t>
            </a:r>
            <a:endParaRPr lang="en-US" kern="1200" dirty="0">
              <a:solidFill>
                <a:schemeClr val="tx1"/>
              </a:solidFill>
              <a:effectLst/>
            </a:endParaRPr>
          </a:p>
          <a:p>
            <a:pPr marL="171450" marR="0" lvl="0" indent="-171450" defTabSz="914400" rtl="0" eaLnBrk="0" fontAlgn="base" latinLnBrk="0" hangingPunct="0">
              <a:lnSpc>
                <a:spcPct val="100000"/>
              </a:lnSpc>
              <a:spcBef>
                <a:spcPct val="30000"/>
              </a:spcBef>
              <a:spcAft>
                <a:spcPct val="0"/>
              </a:spcAft>
              <a:buClrTx/>
              <a:buSzPct val="100000"/>
              <a:tabLst/>
              <a:defRPr/>
            </a:pPr>
            <a:r>
              <a:rPr lang="en-US" dirty="0"/>
              <a:t>Note that these references are the last ‘official’ versions rather than unapproved revisions.</a:t>
            </a:r>
            <a:endParaRPr lang="en-US" kern="1200" dirty="0">
              <a:solidFill>
                <a:schemeClr val="tx1"/>
              </a:solidFill>
              <a:effectLst/>
            </a:endParaRPr>
          </a:p>
          <a:p>
            <a:pPr marL="171450" marR="0" lvl="0" indent="-171450" defTabSz="914400" rtl="0" eaLnBrk="0" fontAlgn="base" latinLnBrk="0" hangingPunct="0">
              <a:lnSpc>
                <a:spcPct val="100000"/>
              </a:lnSpc>
              <a:spcBef>
                <a:spcPct val="30000"/>
              </a:spcBef>
              <a:spcAft>
                <a:spcPct val="0"/>
              </a:spcAft>
              <a:buClrTx/>
              <a:buSzPct val="100000"/>
              <a:tabLst/>
              <a:defRPr/>
            </a:pPr>
            <a:endParaRPr lang="en-US" kern="1200" dirty="0">
              <a:solidFill>
                <a:schemeClr val="tx1"/>
              </a:solidFill>
              <a:effectLst/>
            </a:endParaRPr>
          </a:p>
          <a:p>
            <a:pPr marL="171450" lvl="0" indent="-171450"/>
            <a:r>
              <a:rPr lang="en-US" kern="1200" dirty="0">
                <a:solidFill>
                  <a:schemeClr val="tx1"/>
                </a:solidFill>
                <a:effectLst/>
              </a:rPr>
              <a:t>The feedback link gathers comments and suggestions which will be used by the author in improving this document.</a:t>
            </a:r>
          </a:p>
          <a:p>
            <a:pPr marL="171450" lvl="0" indent="-171450"/>
            <a:endParaRPr lang="en-US" altLang="en-US" kern="1200" baseline="0" dirty="0">
              <a:solidFill>
                <a:schemeClr val="tx1"/>
              </a:solidFill>
              <a:effectLst/>
            </a:endParaRPr>
          </a:p>
          <a:p>
            <a:pPr marL="171450" lvl="0" indent="-171450"/>
            <a:r>
              <a:rPr lang="en-US" altLang="en-US" kern="1200" baseline="0" dirty="0">
                <a:solidFill>
                  <a:schemeClr val="tx1"/>
                </a:solidFill>
                <a:effectLst/>
              </a:rPr>
              <a:t>A transcript of this narrative is available (below each presentation slide) on the ISA 99 Workbench</a:t>
            </a:r>
            <a:endParaRPr lang="en-US" altLang="en-US" baseline="0" dirty="0"/>
          </a:p>
          <a:p>
            <a:pPr>
              <a:buNone/>
            </a:pPr>
            <a:br>
              <a:rPr lang="en-US" baseline="0" dirty="0"/>
            </a:br>
            <a:endParaRPr lang="en-US" baseline="0" dirty="0"/>
          </a:p>
          <a:p>
            <a:pPr algn="ctr">
              <a:buNone/>
            </a:pPr>
            <a:endParaRPr lang="en-US" baseline="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8288" y="295275"/>
            <a:ext cx="7870826" cy="4427538"/>
          </a:xfrm>
        </p:spPr>
      </p:sp>
      <p:sp>
        <p:nvSpPr>
          <p:cNvPr id="3" name="Notes Placeholder 2"/>
          <p:cNvSpPr>
            <a:spLocks noGrp="1"/>
          </p:cNvSpPr>
          <p:nvPr>
            <p:ph type="body" idx="1"/>
          </p:nvPr>
        </p:nvSpPr>
        <p:spPr/>
        <p:txBody>
          <a:bodyPr/>
          <a:lstStyle/>
          <a:p>
            <a:r>
              <a:rPr lang="en-US" dirty="0"/>
              <a:t>Ian is a Life Senior Member of the ISA and Honorary Fellow of the Australian IICA with over 60 years of experience in Mineral Processing, Oil and Gas, and many other industries.</a:t>
            </a:r>
          </a:p>
          <a:p>
            <a:r>
              <a:rPr lang="en-US" dirty="0"/>
              <a:t>He was also on the IEC 61511 Process Safety Maintenance Team and is Secretary of the ISA Cybersecurity Education Working Group (ISA 99 WG13), and is also an active member of the Standards Australia committee on the related IEC standards.</a:t>
            </a:r>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8288" y="295275"/>
            <a:ext cx="7870826" cy="4427538"/>
          </a:xfrm>
        </p:spPr>
      </p:sp>
      <p:sp>
        <p:nvSpPr>
          <p:cNvPr id="3" name="Notes Placeholder 2"/>
          <p:cNvSpPr>
            <a:spLocks noGrp="1"/>
          </p:cNvSpPr>
          <p:nvPr>
            <p:ph type="body" idx="1"/>
          </p:nvPr>
        </p:nvSpPr>
        <p:spPr>
          <a:xfrm>
            <a:off x="785445" y="4878398"/>
            <a:ext cx="5821140" cy="3938619"/>
          </a:xfrm>
        </p:spPr>
        <p:txBody>
          <a:bodyPr/>
          <a:lstStyle/>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Key Definitions include:</a:t>
            </a:r>
            <a:br>
              <a:rPr lang="en-US" dirty="0"/>
            </a:br>
            <a:endParaRPr lang="en-US" dirty="0"/>
          </a:p>
          <a:p>
            <a:pPr marL="171450" indent="-171450">
              <a:buFont typeface="Arial" panose="020B0604020202020204" pitchFamily="34" charset="0"/>
              <a:buChar char="•"/>
            </a:pPr>
            <a:r>
              <a:rPr lang="en-US" dirty="0"/>
              <a:t>SAFETY means freedom from UNACCEPTABLE risk</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sz="1200" dirty="0"/>
              <a:t>FUNCTIONAL SAFETY </a:t>
            </a:r>
            <a:r>
              <a:rPr lang="en-US" dirty="0"/>
              <a:t>is</a:t>
            </a:r>
            <a:r>
              <a:rPr lang="en-US" sz="1200" dirty="0"/>
              <a:t> part of the overall safety relating to the Equipment under Control (or </a:t>
            </a:r>
            <a:r>
              <a:rPr lang="en-US" sz="1200" dirty="0" err="1"/>
              <a:t>EuC</a:t>
            </a:r>
            <a:r>
              <a:rPr lang="en-US" sz="1200" dirty="0"/>
              <a:t>) and the EuC Control System that depends on correct functioning of safety systems and other risk reduction measures.</a:t>
            </a:r>
            <a:br>
              <a:rPr lang="en-US" sz="1200" dirty="0"/>
            </a:br>
            <a:endParaRPr lang="en-US" sz="1200" dirty="0"/>
          </a:p>
          <a:p>
            <a:pPr marL="171450" indent="-171450">
              <a:buFont typeface="Arial" panose="020B0604020202020204" pitchFamily="34" charset="0"/>
              <a:buChar char="•"/>
            </a:pPr>
            <a:r>
              <a:rPr lang="en-US" dirty="0"/>
              <a:t>CONFLICT BETWEEN SAFETY AND SECURITY can arise when one or more safety measures and one or more security countermeasures are uncoordinated, preventing safety measures from achieving their required target performance. Note: Such conflicts can be inherent or unapparent in the defining documentation for a project, and may require redefinition or abandonment.</a:t>
            </a:r>
            <a:br>
              <a:rPr lang="en-US" dirty="0"/>
            </a:br>
            <a:endParaRPr lang="en-US" dirty="0"/>
          </a:p>
          <a:p>
            <a:pPr marL="171450" indent="-171450">
              <a:buFont typeface="Arial" panose="020B0604020202020204" pitchFamily="34" charset="0"/>
              <a:buChar char="•"/>
            </a:pPr>
            <a:r>
              <a:rPr lang="en-US" sz="1200" dirty="0"/>
              <a:t>SECURITY is the condition of system resources being free from unauthorized access and from unauthorized or accidental change, destruction, or loss. Note that measures can be related to physical security (such as controlling physical access to computing assets) or to logical security (the capability to log into a given system and application.)</a:t>
            </a:r>
            <a:br>
              <a:rPr lang="en-US" sz="1200" dirty="0"/>
            </a:br>
            <a:r>
              <a:rPr lang="en-US" sz="1200" dirty="0"/>
              <a:t>Security has also been defined as: </a:t>
            </a:r>
          </a:p>
          <a:p>
            <a:pPr marL="628650" lvl="1" indent="-171450">
              <a:buFont typeface="Arial" panose="020B0604020202020204" pitchFamily="34" charset="0"/>
              <a:buChar char="•"/>
            </a:pPr>
            <a:r>
              <a:rPr lang="en-US" sz="1200" dirty="0"/>
              <a:t>the condition of a system that results from the establishment and maintenance of measures to protect the system, or</a:t>
            </a:r>
          </a:p>
          <a:p>
            <a:pPr marL="628650" lvl="1" indent="-171450">
              <a:buFont typeface="Arial" panose="020B0604020202020204" pitchFamily="34" charset="0"/>
              <a:buChar char="•"/>
            </a:pPr>
            <a:r>
              <a:rPr lang="en-US" sz="1200" dirty="0"/>
              <a:t>The capability of a computer-based system to provide adequate confidence that unauthorized persons and systems can neither modify the software and its data, nor gain access to the system functions, and yet to ensure that this is not denied to authorized persons and systems, or</a:t>
            </a:r>
          </a:p>
          <a:p>
            <a:pPr marL="628650" lvl="1" indent="-171450">
              <a:buFont typeface="Arial" panose="020B0604020202020204" pitchFamily="34" charset="0"/>
              <a:buChar char="•"/>
            </a:pPr>
            <a:r>
              <a:rPr lang="en-US" sz="1200" dirty="0"/>
              <a:t>prevention of illegal or unwanted penetration of, or interference with, the proper and intended operation of an industrial automation and control system.</a:t>
            </a:r>
            <a:br>
              <a:rPr lang="en-US" sz="1200" dirty="0"/>
            </a:br>
            <a:endParaRPr lang="en-US" sz="1200" dirty="0"/>
          </a:p>
          <a:p>
            <a:pPr marL="0" indent="0">
              <a:buFont typeface="Arial" panose="020B0604020202020204" pitchFamily="34" charset="0"/>
              <a:buNone/>
            </a:pPr>
            <a:r>
              <a:rPr lang="en-US" sz="1200" dirty="0"/>
              <a:t>Note that the terms “System under Consideration” (or </a:t>
            </a:r>
            <a:r>
              <a:rPr lang="en-US" sz="1200" dirty="0" err="1"/>
              <a:t>SuC</a:t>
            </a:r>
            <a:r>
              <a:rPr lang="en-US" sz="1200" dirty="0"/>
              <a:t>) and “Equipment under Consideration” (or </a:t>
            </a:r>
            <a:r>
              <a:rPr lang="en-US" sz="1200" dirty="0" err="1"/>
              <a:t>EuC</a:t>
            </a:r>
            <a:r>
              <a:rPr lang="en-US" sz="1200" dirty="0"/>
              <a:t>) are commonly used in cybersecurity.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8E238B-0027-441C-B6C6-5C79594C47B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92281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2888" y="295275"/>
            <a:ext cx="7870826" cy="4427538"/>
          </a:xfrm>
        </p:spPr>
      </p:sp>
      <p:sp>
        <p:nvSpPr>
          <p:cNvPr id="3" name="Notes Placeholder 2"/>
          <p:cNvSpPr>
            <a:spLocks noGrp="1"/>
          </p:cNvSpPr>
          <p:nvPr>
            <p:ph type="body" idx="1"/>
          </p:nvPr>
        </p:nvSpPr>
        <p:spPr>
          <a:xfrm>
            <a:off x="846213" y="4878398"/>
            <a:ext cx="5730876" cy="3938619"/>
          </a:xfrm>
        </p:spPr>
        <p:txBody>
          <a:bodyPr/>
          <a:lstStyle/>
          <a:p>
            <a:pPr lvl="1">
              <a:spcAft>
                <a:spcPts val="1200"/>
              </a:spcAft>
            </a:pPr>
            <a:endParaRPr lang="en-US" b="0" i="0" dirty="0">
              <a:solidFill>
                <a:srgbClr val="000000"/>
              </a:solidFill>
              <a:effectLst/>
            </a:endParaRPr>
          </a:p>
          <a:p>
            <a:pPr lvl="1">
              <a:spcAft>
                <a:spcPts val="1200"/>
              </a:spcAft>
            </a:pPr>
            <a:r>
              <a:rPr lang="en-US" b="0" i="0" dirty="0">
                <a:solidFill>
                  <a:srgbClr val="000000"/>
                </a:solidFill>
                <a:effectLst/>
              </a:rPr>
              <a:t>This MLM is based on the current committee draft of IEC TS 63069 “Framework for Safety and Security” Annex D.</a:t>
            </a:r>
            <a:br>
              <a:rPr lang="en-US" b="0" i="0" dirty="0">
                <a:solidFill>
                  <a:srgbClr val="000000"/>
                </a:solidFill>
                <a:effectLst/>
              </a:rPr>
            </a:br>
            <a:endParaRPr lang="en-US" b="0" i="0" dirty="0">
              <a:solidFill>
                <a:srgbClr val="000000"/>
              </a:solidFill>
              <a:effectLst/>
            </a:endParaRPr>
          </a:p>
          <a:p>
            <a:pPr lvl="1">
              <a:spcAft>
                <a:spcPts val="1200"/>
              </a:spcAft>
            </a:pPr>
            <a:r>
              <a:rPr lang="en-US" b="0" i="0" dirty="0">
                <a:solidFill>
                  <a:srgbClr val="000000"/>
                </a:solidFill>
                <a:effectLst/>
              </a:rPr>
              <a:t>The TS63069 Technical Specification is intended to interface the two ‘horizontal’ safety and security standards, IEC 61508 and 62443.</a:t>
            </a:r>
            <a:br>
              <a:rPr lang="en-US" b="0" i="0" dirty="0">
                <a:solidFill>
                  <a:srgbClr val="000000"/>
                </a:solidFill>
                <a:effectLst/>
              </a:rPr>
            </a:br>
            <a:endParaRPr lang="en-US" b="0" i="0" dirty="0">
              <a:solidFill>
                <a:srgbClr val="000000"/>
              </a:solidFill>
              <a:effectLst/>
            </a:endParaRPr>
          </a:p>
          <a:p>
            <a:pPr lvl="1">
              <a:spcAft>
                <a:spcPts val="1200"/>
              </a:spcAft>
            </a:pPr>
            <a:r>
              <a:rPr lang="en-US" b="0" i="0" dirty="0">
                <a:solidFill>
                  <a:srgbClr val="000000"/>
                </a:solidFill>
                <a:effectLst/>
              </a:rPr>
              <a:t>This Technical Specification had an earlier existence as a Technical Report but has been heavily revised to better align with the recent ISA TR84.00.09 (based on IEC/ISA 61511, the process industry domain standard of 61508). </a:t>
            </a:r>
            <a:br>
              <a:rPr lang="en-US" b="0" i="0" dirty="0">
                <a:solidFill>
                  <a:srgbClr val="000000"/>
                </a:solidFill>
                <a:effectLst/>
              </a:rPr>
            </a:br>
            <a:endParaRPr lang="en-US" b="0" i="0" dirty="0">
              <a:solidFill>
                <a:srgbClr val="000000"/>
              </a:solidFill>
              <a:effectLst/>
            </a:endParaRPr>
          </a:p>
          <a:p>
            <a:pPr lvl="1">
              <a:spcAft>
                <a:spcPts val="1200"/>
              </a:spcAft>
            </a:pPr>
            <a:r>
              <a:rPr lang="en-US" b="0" i="0" dirty="0">
                <a:solidFill>
                  <a:srgbClr val="000000"/>
                </a:solidFill>
                <a:effectLst/>
              </a:rPr>
              <a:t>Both IEC 61508 and IEC 62443 standards are currently under revision, so internal references are subject to change.</a:t>
            </a:r>
          </a:p>
          <a:p>
            <a:pPr lvl="1">
              <a:spcAft>
                <a:spcPts val="1200"/>
              </a:spcAft>
            </a:pPr>
            <a:r>
              <a:rPr lang="en-US" b="0" i="0" dirty="0">
                <a:solidFill>
                  <a:srgbClr val="000000"/>
                </a:solidFill>
                <a:effectLst/>
              </a:rPr>
              <a:t>The contents of the TS are currently purely informative and subject to revision. </a:t>
            </a:r>
            <a:endParaRPr lang="en-AU" b="0" i="0" dirty="0">
              <a:solidFill>
                <a:srgbClr val="000000"/>
              </a:solidFill>
              <a:effectLst/>
            </a:endParaRPr>
          </a:p>
          <a:p>
            <a:pPr lvl="1">
              <a:spcAft>
                <a:spcPts val="1200"/>
              </a:spcAft>
            </a:pPr>
            <a:endParaRPr lang="en-AU" b="0" i="0" dirty="0">
              <a:solidFill>
                <a:srgbClr val="000000"/>
              </a:solidFill>
              <a:effectLst/>
            </a:endParaRPr>
          </a:p>
        </p:txBody>
      </p:sp>
    </p:spTree>
    <p:extLst>
      <p:ext uri="{BB962C8B-B14F-4D97-AF65-F5344CB8AC3E}">
        <p14:creationId xmlns:p14="http://schemas.microsoft.com/office/powerpoint/2010/main" val="2488221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2888" y="295275"/>
            <a:ext cx="7870826" cy="4427538"/>
          </a:xfrm>
        </p:spPr>
      </p:sp>
      <p:sp>
        <p:nvSpPr>
          <p:cNvPr id="3" name="Notes Placeholder 2"/>
          <p:cNvSpPr>
            <a:spLocks noGrp="1"/>
          </p:cNvSpPr>
          <p:nvPr>
            <p:ph type="body" idx="1"/>
          </p:nvPr>
        </p:nvSpPr>
        <p:spPr/>
        <p:txBody>
          <a:bodyPr/>
          <a:lstStyle/>
          <a:p>
            <a:pPr>
              <a:buNone/>
            </a:pPr>
            <a:r>
              <a:rPr lang="en-US" dirty="0"/>
              <a:t>The Project Basis of Design typically defines what the process is required to do, including constraints such as safety, reliability, and cybersecurity requirements.</a:t>
            </a:r>
          </a:p>
          <a:p>
            <a:pPr>
              <a:buNone/>
            </a:pPr>
            <a:r>
              <a:rPr lang="en-US" dirty="0"/>
              <a:t>It can happen, however, that there are unrecognized incompatibilities in the specified requirements that will only become apparent as the design progresses.</a:t>
            </a:r>
          </a:p>
          <a:p>
            <a:pPr>
              <a:buNone/>
            </a:pPr>
            <a:endParaRPr lang="en-US" dirty="0"/>
          </a:p>
          <a:p>
            <a:pPr>
              <a:buNone/>
            </a:pPr>
            <a:r>
              <a:rPr lang="en-US" dirty="0"/>
              <a:t>Hazard and risk assessment (or H and RA) allows the identification of hazardous events and assessment of risk, for safety-related systems. These requirements form the baseline of the safety strategy for the identified risks. </a:t>
            </a:r>
          </a:p>
          <a:p>
            <a:pPr>
              <a:buNone/>
            </a:pPr>
            <a:endParaRPr lang="en-US" dirty="0"/>
          </a:p>
          <a:p>
            <a:pPr>
              <a:buNone/>
            </a:pPr>
            <a:r>
              <a:rPr lang="en-US" dirty="0"/>
              <a:t>Cybersecurity requirements, however, ensure that the operational environment, </a:t>
            </a:r>
            <a:r>
              <a:rPr lang="en-AU" dirty="0"/>
              <a:t>including</a:t>
            </a:r>
            <a:r>
              <a:rPr lang="en-US" dirty="0"/>
              <a:t> safety-related systems, provides suitable security countermeasures based on the known threats and vulnerabilities of the system at the time.  However, cybersecurity risk evolves as new threats materialize, or new threat vectors and vulnerabilities are exploited, which may lead to the need for revised security countermeasures.  However, by contrast, safety requirements remain reasonably stable between modifications to the system. </a:t>
            </a:r>
          </a:p>
          <a:p>
            <a:pPr>
              <a:buNone/>
            </a:pPr>
            <a:endParaRPr lang="en-US" dirty="0"/>
          </a:p>
        </p:txBody>
      </p:sp>
    </p:spTree>
    <p:extLst>
      <p:ext uri="{BB962C8B-B14F-4D97-AF65-F5344CB8AC3E}">
        <p14:creationId xmlns:p14="http://schemas.microsoft.com/office/powerpoint/2010/main" val="327435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8288" y="295275"/>
            <a:ext cx="7870826" cy="4427538"/>
          </a:xfrm>
        </p:spPr>
      </p:sp>
      <p:sp>
        <p:nvSpPr>
          <p:cNvPr id="3" name="Notes Placeholder 2"/>
          <p:cNvSpPr>
            <a:spLocks noGrp="1"/>
          </p:cNvSpPr>
          <p:nvPr>
            <p:ph type="body" idx="1"/>
          </p:nvPr>
        </p:nvSpPr>
        <p:spPr/>
        <p:txBody>
          <a:bodyPr/>
          <a:lstStyle/>
          <a:p>
            <a:r>
              <a:rPr lang="en-US" dirty="0"/>
              <a:t>Note that this flowchart has been split in two as the scope does not conveniently fit to a single slide.  The initial path flows from top to bottom and then to the following page.</a:t>
            </a:r>
          </a:p>
          <a:p>
            <a:r>
              <a:rPr lang="en-US" dirty="0"/>
              <a:t>If you are watching this presentation as a video, click the “pause” icon and carefully examine each step in this flowchart.</a:t>
            </a:r>
          </a:p>
          <a:p>
            <a:r>
              <a:rPr lang="en-US" dirty="0"/>
              <a:t>Click the “play” icon to continue.</a:t>
            </a:r>
          </a:p>
          <a:p>
            <a:endParaRPr lang="en-US" dirty="0"/>
          </a:p>
        </p:txBody>
      </p:sp>
    </p:spTree>
    <p:extLst>
      <p:ext uri="{BB962C8B-B14F-4D97-AF65-F5344CB8AC3E}">
        <p14:creationId xmlns:p14="http://schemas.microsoft.com/office/powerpoint/2010/main" val="2013489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8288" y="295275"/>
            <a:ext cx="7870826" cy="4427538"/>
          </a:xfrm>
        </p:spPr>
      </p:sp>
      <p:sp>
        <p:nvSpPr>
          <p:cNvPr id="3" name="Notes Placeholder 2"/>
          <p:cNvSpPr>
            <a:spLocks noGrp="1"/>
          </p:cNvSpPr>
          <p:nvPr>
            <p:ph type="body" idx="1"/>
          </p:nvPr>
        </p:nvSpPr>
        <p:spPr/>
        <p:txBody>
          <a:bodyPr/>
          <a:lstStyle/>
          <a:p>
            <a:r>
              <a:rPr lang="en-US" dirty="0"/>
              <a:t>Continuing from the previous page, this flowchart illustrates the possible need for iterations until the asset owner’s risk criteria are satisfied.</a:t>
            </a:r>
          </a:p>
          <a:p>
            <a:r>
              <a:rPr lang="en-US" dirty="0"/>
              <a:t>This is accomplished by modifying the design and/or the organizational procedures intended to reduce the risks to tolerable levels.</a:t>
            </a:r>
          </a:p>
          <a:p>
            <a:r>
              <a:rPr lang="en-US" dirty="0"/>
              <a:t>The modified design is then reevaluated as part of the Detailed Cybersecurity Risk Assessment.</a:t>
            </a:r>
          </a:p>
          <a:p>
            <a:endParaRPr lang="en-US" dirty="0"/>
          </a:p>
          <a:p>
            <a:r>
              <a:rPr lang="en-US" dirty="0"/>
              <a:t>If it is not possible to achieve an acceptable level of security, recycling to the start may be required to modify the envisaged specifications.</a:t>
            </a:r>
          </a:p>
          <a:p>
            <a:endParaRPr lang="en-US" dirty="0"/>
          </a:p>
          <a:p>
            <a:r>
              <a:rPr lang="en-US" dirty="0"/>
              <a:t>Note 1: This is the flow scheme as defined in the TS.  A clearer sequence may be detailed.</a:t>
            </a:r>
          </a:p>
          <a:p>
            <a:r>
              <a:rPr lang="en-US" dirty="0"/>
              <a:t>Note 2: The recycle back to the start is contrary to ISA TR84.00.09 design, which assumes that tolerable risk can always be achieved.</a:t>
            </a:r>
          </a:p>
          <a:p>
            <a:endParaRPr lang="en-US" dirty="0"/>
          </a:p>
        </p:txBody>
      </p:sp>
    </p:spTree>
    <p:extLst>
      <p:ext uri="{BB962C8B-B14F-4D97-AF65-F5344CB8AC3E}">
        <p14:creationId xmlns:p14="http://schemas.microsoft.com/office/powerpoint/2010/main" val="2424370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5275" y="295275"/>
            <a:ext cx="7870825" cy="4427538"/>
          </a:xfrm>
        </p:spPr>
      </p:sp>
      <p:sp>
        <p:nvSpPr>
          <p:cNvPr id="3" name="Notes Placeholder 2"/>
          <p:cNvSpPr>
            <a:spLocks noGrp="1"/>
          </p:cNvSpPr>
          <p:nvPr>
            <p:ph type="body" idx="1"/>
          </p:nvPr>
        </p:nvSpPr>
        <p:spPr/>
        <p:txBody>
          <a:bodyPr/>
          <a:lstStyle/>
          <a:p>
            <a:r>
              <a:rPr lang="en-US" dirty="0"/>
              <a:t>Developing the Project Scope (covered in TS 63069 annex D Clause A2) requires the functional requirements and existing corporate policies and procedures, for the System under Consideration (</a:t>
            </a:r>
            <a:r>
              <a:rPr lang="en-US" dirty="0" err="1"/>
              <a:t>SuC</a:t>
            </a:r>
            <a:r>
              <a:rPr lang="en-US" dirty="0"/>
              <a:t>).  This also requires a preliminary asset inventory, the proposed split in responsibilities between the Information Technology (IT) group and the Operational Technology (OT) group, initial safeguarding systems, and initial cybersecurity measures.</a:t>
            </a:r>
          </a:p>
          <a:p>
            <a:endParaRPr lang="en-US" dirty="0"/>
          </a:p>
          <a:p>
            <a:r>
              <a:rPr lang="en-US" dirty="0"/>
              <a:t>This Project Scope specifications will then be passed to the Safety Hazard and Risk Analysis.</a:t>
            </a:r>
          </a:p>
          <a:p>
            <a:endParaRPr lang="en-US" dirty="0"/>
          </a:p>
          <a:p>
            <a:r>
              <a:rPr lang="en-US" dirty="0"/>
              <a:t>Note that it is possible for the specification to contain unrecognized incompatibilities, which may not become apparent until the design is further developed.</a:t>
            </a:r>
          </a:p>
        </p:txBody>
      </p:sp>
    </p:spTree>
    <p:extLst>
      <p:ext uri="{BB962C8B-B14F-4D97-AF65-F5344CB8AC3E}">
        <p14:creationId xmlns:p14="http://schemas.microsoft.com/office/powerpoint/2010/main" val="1506170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8288" y="295275"/>
            <a:ext cx="7870826" cy="4427538"/>
          </a:xfrm>
        </p:spPr>
      </p:sp>
      <p:sp>
        <p:nvSpPr>
          <p:cNvPr id="3" name="Notes Placeholder 2"/>
          <p:cNvSpPr>
            <a:spLocks noGrp="1"/>
          </p:cNvSpPr>
          <p:nvPr>
            <p:ph type="body" idx="1"/>
          </p:nvPr>
        </p:nvSpPr>
        <p:spPr/>
        <p:txBody>
          <a:bodyPr/>
          <a:lstStyle/>
          <a:p>
            <a:r>
              <a:rPr lang="en-US" dirty="0"/>
              <a:t>Hazard and Risk Analysis (A.3) covers both the Safety and Cybersecurity systems; the Safety Hazard and Risk Analysis requires as inputs Risk Policies and Metrics (both statutory and corporate), System Diagrams, Asset Groups and inventory and initial safeguards for persons, property and the environment.</a:t>
            </a:r>
          </a:p>
          <a:p>
            <a:r>
              <a:rPr lang="en-US" dirty="0"/>
              <a:t>This study will document foreseen hazards and hazardous events and safety functions and safeguards and will flow forward to the Allocation of Safety Functions to various Protection Layers.</a:t>
            </a:r>
          </a:p>
          <a:p>
            <a:r>
              <a:rPr lang="en-US" dirty="0"/>
              <a:t>Hazards / hazardous events,  Safety functions and safeguards,  System diagrams, and Asset groups and Inventory provide the input to the Allocation of Safety Functions to Protection Layers.  The outputs from this step will include : </a:t>
            </a:r>
          </a:p>
          <a:p>
            <a:pPr marL="171450" indent="-171450">
              <a:buFont typeface="Arial" panose="020B0604020202020204" pitchFamily="34" charset="0"/>
              <a:buChar char="•"/>
            </a:pPr>
            <a:r>
              <a:rPr lang="en-US" dirty="0"/>
              <a:t>Asset groups and inventory updated with safety  controllers and assets assigned to safety functions,</a:t>
            </a:r>
          </a:p>
          <a:p>
            <a:pPr marL="171450" indent="-171450">
              <a:buFont typeface="Arial" panose="020B0604020202020204" pitchFamily="34" charset="0"/>
              <a:buChar char="•"/>
            </a:pPr>
            <a:r>
              <a:rPr lang="en-US" dirty="0"/>
              <a:t>System diagrams updated with placement of safety controllers and safety-related assets in the network,</a:t>
            </a:r>
          </a:p>
          <a:p>
            <a:r>
              <a:rPr lang="en-US" dirty="0"/>
              <a:t>•   Safety functions and safeguards assigned to layers of protection, and</a:t>
            </a:r>
          </a:p>
          <a:p>
            <a:r>
              <a:rPr lang="en-US" dirty="0"/>
              <a:t>•   Hazards / hazardous events &amp; worst-case-consequences.</a:t>
            </a:r>
          </a:p>
        </p:txBody>
      </p:sp>
    </p:spTree>
    <p:extLst>
      <p:ext uri="{BB962C8B-B14F-4D97-AF65-F5344CB8AC3E}">
        <p14:creationId xmlns:p14="http://schemas.microsoft.com/office/powerpoint/2010/main" val="13054116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8288" y="295275"/>
            <a:ext cx="7870826" cy="4427538"/>
          </a:xfrm>
        </p:spPr>
      </p:sp>
      <p:sp>
        <p:nvSpPr>
          <p:cNvPr id="3" name="Notes Placeholder 2"/>
          <p:cNvSpPr>
            <a:spLocks noGrp="1"/>
          </p:cNvSpPr>
          <p:nvPr>
            <p:ph type="body" idx="1"/>
          </p:nvPr>
        </p:nvSpPr>
        <p:spPr/>
        <p:txBody>
          <a:bodyPr/>
          <a:lstStyle/>
          <a:p>
            <a:r>
              <a:rPr lang="en-US" dirty="0"/>
              <a:t>Flowing forward from the Safety Functions Allocation we come to the Initial Cybersecurity Risk Assessment. In comparison with safety assessments, this is more fluid in time and likelihood. </a:t>
            </a:r>
          </a:p>
          <a:p>
            <a:r>
              <a:rPr lang="en-US" dirty="0"/>
              <a:t>Inputs include Corporate risk policies and metrics, the purpose and functionality of the SuC, and perceived major hazards and worst-case consequences that could flow forward from them.</a:t>
            </a:r>
          </a:p>
          <a:p>
            <a:r>
              <a:rPr lang="en-US" dirty="0"/>
              <a:t>Outputs will be the operational functions and associated asset groups, system diagrams and an initial Security Risk Evaluation based on the worst-case unmitigated risk per operational function or asset group.</a:t>
            </a:r>
          </a:p>
          <a:p>
            <a:r>
              <a:rPr lang="en-US" dirty="0"/>
              <a:t>This can generate an initial Security Protection Rating target (SPR-T) for each of these groups.</a:t>
            </a:r>
          </a:p>
          <a:p>
            <a:r>
              <a:rPr lang="en-US" dirty="0"/>
              <a:t>With the purpose and functionality of the SuC determined and geographical location of assets determined, and the Initial Cybersecurity Risk available, the SuC can be divided into Zones of common interest, connected by secured Conduits.</a:t>
            </a:r>
          </a:p>
          <a:p>
            <a:r>
              <a:rPr lang="en-US" dirty="0"/>
              <a:t>This results in an updated Asset Inventory, with asset groups assigned to Zones, updated system diagrams including the Zones and Conduits, and Data Flow Diagrams.</a:t>
            </a:r>
          </a:p>
          <a:p>
            <a:r>
              <a:rPr lang="en-US" dirty="0"/>
              <a:t>This provides the input to the Initial Safety Requirements Specification.</a:t>
            </a:r>
          </a:p>
        </p:txBody>
      </p:sp>
    </p:spTree>
    <p:extLst>
      <p:ext uri="{BB962C8B-B14F-4D97-AF65-F5344CB8AC3E}">
        <p14:creationId xmlns:p14="http://schemas.microsoft.com/office/powerpoint/2010/main" val="16522664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hyperlink" Target="https://www.pera.net/MLMs/MLM-020-A.pdf" TargetMode="External"/><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hyperlink" Target="https://www.pera.net/MLMs/MLM-042-C.pdf" TargetMode="External"/><Relationship Id="rId5" Type="http://schemas.openxmlformats.org/officeDocument/2006/relationships/hyperlink" Target="https://www.pera.net/MLMs/MLM-042-B.pdf" TargetMode="External"/><Relationship Id="rId4" Type="http://schemas.openxmlformats.org/officeDocument/2006/relationships/hyperlink" Target="https://www.pera.net/MLMs/MLM-042-A.pdf" TargetMode="Externa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tags" Target="../tags/tag12.xml"/><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1291084" y="788426"/>
            <a:ext cx="6730584" cy="861774"/>
          </a:xfrm>
          <a:prstGeom prst="rect">
            <a:avLst/>
          </a:prstGeom>
          <a:noFill/>
        </p:spPr>
        <p:txBody>
          <a:bodyPr wrap="square" lIns="0" tIns="0" rIns="0" bIns="0" rtlCol="0">
            <a:spAutoFit/>
          </a:bodyPr>
          <a:lstStyle/>
          <a:p>
            <a:pPr algn="ctr"/>
            <a:r>
              <a:rPr lang="en-US" sz="2800" dirty="0">
                <a:solidFill>
                  <a:srgbClr val="003E6B"/>
                </a:solidFill>
                <a:latin typeface="Montserrat ExtraBold" panose="00000900000000000000" pitchFamily="2" charset="0"/>
              </a:rPr>
              <a:t>Combined Cybersecurity and</a:t>
            </a:r>
          </a:p>
          <a:p>
            <a:pPr algn="ctr"/>
            <a:r>
              <a:rPr lang="en-US" sz="2800" dirty="0">
                <a:solidFill>
                  <a:srgbClr val="003E6B"/>
                </a:solidFill>
                <a:latin typeface="Montserrat ExtraBold" panose="00000900000000000000" pitchFamily="2" charset="0"/>
              </a:rPr>
              <a:t>SIS/SIL Design</a:t>
            </a:r>
          </a:p>
        </p:txBody>
      </p:sp>
      <p:sp>
        <p:nvSpPr>
          <p:cNvPr id="17" name="TextBox 16">
            <a:extLst>
              <a:ext uri="{FF2B5EF4-FFF2-40B4-BE49-F238E27FC236}">
                <a16:creationId xmlns:a16="http://schemas.microsoft.com/office/drawing/2014/main" id="{5DE5965B-8ACE-4192-B5D2-A3B7BCE516D2}"/>
              </a:ext>
            </a:extLst>
          </p:cNvPr>
          <p:cNvSpPr txBox="1"/>
          <p:nvPr/>
        </p:nvSpPr>
        <p:spPr>
          <a:xfrm>
            <a:off x="1291084" y="2713659"/>
            <a:ext cx="5625910" cy="2406043"/>
          </a:xfrm>
          <a:prstGeom prst="rect">
            <a:avLst/>
          </a:prstGeom>
          <a:noFill/>
        </p:spPr>
        <p:txBody>
          <a:bodyPr wrap="square" lIns="0" tIns="0" rIns="0" bIns="0" rtlCol="0">
            <a:spAutoFit/>
          </a:bodyPr>
          <a:lstStyle/>
          <a:p>
            <a:pPr algn="ctr"/>
            <a:r>
              <a:rPr lang="en-US" sz="24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MLM-020-A</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Process Industry</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Control Engineer + </a:t>
            </a:r>
            <a:b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b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			    Process Engineer</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Master Planning</a:t>
            </a:r>
          </a:p>
          <a:p>
            <a:endParaRPr lang="en-US" sz="1235" dirty="0">
              <a:solidFill>
                <a:schemeClr val="tx2"/>
              </a:solidFill>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pic>
        <p:nvPicPr>
          <p:cNvPr id="3" name="Picture 2" descr="A shield with a computer and a bow tie&#10;&#10;AI-generated content may be incorrect.">
            <a:extLst>
              <a:ext uri="{FF2B5EF4-FFF2-40B4-BE49-F238E27FC236}">
                <a16:creationId xmlns:a16="http://schemas.microsoft.com/office/drawing/2014/main" id="{8895C4FA-1E16-A456-3249-C4DC634067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907959" y="2224542"/>
            <a:ext cx="2634149" cy="3024553"/>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BD7E4-5180-BB58-256B-C78D852CAE01}"/>
              </a:ext>
            </a:extLst>
          </p:cNvPr>
          <p:cNvSpPr>
            <a:spLocks noGrp="1"/>
          </p:cNvSpPr>
          <p:nvPr>
            <p:ph type="title"/>
          </p:nvPr>
        </p:nvSpPr>
        <p:spPr>
          <a:xfrm>
            <a:off x="2090526" y="189767"/>
            <a:ext cx="7420368" cy="537882"/>
          </a:xfrm>
        </p:spPr>
        <p:txBody>
          <a:bodyPr/>
          <a:lstStyle/>
          <a:p>
            <a:r>
              <a:rPr lang="en-US" altLang="en-US" dirty="0">
                <a:solidFill>
                  <a:srgbClr val="003F6B"/>
                </a:solidFill>
              </a:rPr>
              <a:t>General Process of Risk Assessment - Initial</a:t>
            </a:r>
            <a:br>
              <a:rPr lang="en-US" altLang="en-US" dirty="0">
                <a:solidFill>
                  <a:srgbClr val="003F6B"/>
                </a:solidFill>
              </a:rPr>
            </a:br>
            <a:endParaRPr lang="en-US" dirty="0"/>
          </a:p>
        </p:txBody>
      </p:sp>
      <p:sp>
        <p:nvSpPr>
          <p:cNvPr id="3" name="Content Placeholder 2">
            <a:extLst>
              <a:ext uri="{FF2B5EF4-FFF2-40B4-BE49-F238E27FC236}">
                <a16:creationId xmlns:a16="http://schemas.microsoft.com/office/drawing/2014/main" id="{260A4907-84AC-2842-FF24-1F87286BDCE4}"/>
              </a:ext>
            </a:extLst>
          </p:cNvPr>
          <p:cNvSpPr>
            <a:spLocks noGrp="1"/>
          </p:cNvSpPr>
          <p:nvPr>
            <p:ph idx="1"/>
          </p:nvPr>
        </p:nvSpPr>
        <p:spPr>
          <a:xfrm>
            <a:off x="2000554" y="1378093"/>
            <a:ext cx="8654194" cy="5200516"/>
          </a:xfrm>
        </p:spPr>
        <p:txBody>
          <a:bodyPr vert="vert270"/>
          <a:lstStyle/>
          <a:p>
            <a:pPr marL="0" indent="0">
              <a:buNone/>
            </a:pPr>
            <a:r>
              <a:rPr lang="en-US" sz="1059" dirty="0"/>
              <a:t> </a:t>
            </a:r>
          </a:p>
        </p:txBody>
      </p:sp>
      <p:sp>
        <p:nvSpPr>
          <p:cNvPr id="15" name="TextBox 14">
            <a:extLst>
              <a:ext uri="{FF2B5EF4-FFF2-40B4-BE49-F238E27FC236}">
                <a16:creationId xmlns:a16="http://schemas.microsoft.com/office/drawing/2014/main" id="{3A3AD77D-DA6F-6F57-7950-C3B3A90D805D}"/>
              </a:ext>
            </a:extLst>
          </p:cNvPr>
          <p:cNvSpPr txBox="1"/>
          <p:nvPr/>
        </p:nvSpPr>
        <p:spPr>
          <a:xfrm>
            <a:off x="5277830" y="1326110"/>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Expanded Risk Process </a:t>
            </a:r>
          </a:p>
        </p:txBody>
      </p:sp>
      <p:sp>
        <p:nvSpPr>
          <p:cNvPr id="43" name="Flowchart: Decision 42">
            <a:extLst>
              <a:ext uri="{FF2B5EF4-FFF2-40B4-BE49-F238E27FC236}">
                <a16:creationId xmlns:a16="http://schemas.microsoft.com/office/drawing/2014/main" id="{54BF050D-010D-AF04-5D11-DCBDE626F196}"/>
              </a:ext>
            </a:extLst>
          </p:cNvPr>
          <p:cNvSpPr/>
          <p:nvPr/>
        </p:nvSpPr>
        <p:spPr bwMode="auto">
          <a:xfrm>
            <a:off x="5128503" y="5088932"/>
            <a:ext cx="2115844" cy="814703"/>
          </a:xfrm>
          <a:prstGeom prst="flowChartDecision">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t" anchorCtr="0" compatLnSpc="1">
            <a:prstTxWarp prst="textNoShape">
              <a:avLst/>
            </a:prstTxWarp>
          </a:bodyPr>
          <a:lstStyle/>
          <a:p>
            <a:pPr algn="ctr" defTabSz="806799"/>
            <a:r>
              <a:rPr lang="en-US" sz="1200" dirty="0"/>
              <a:t>Initial Risk &gt; Tolerable Risk</a:t>
            </a:r>
          </a:p>
        </p:txBody>
      </p:sp>
      <p:cxnSp>
        <p:nvCxnSpPr>
          <p:cNvPr id="45" name="Connector: Elbow 44">
            <a:extLst>
              <a:ext uri="{FF2B5EF4-FFF2-40B4-BE49-F238E27FC236}">
                <a16:creationId xmlns:a16="http://schemas.microsoft.com/office/drawing/2014/main" id="{EB7AC2BF-F944-17D2-FDCB-D9D28CFEB6C7}"/>
              </a:ext>
            </a:extLst>
          </p:cNvPr>
          <p:cNvCxnSpPr>
            <a:stCxn id="43" idx="3"/>
          </p:cNvCxnSpPr>
          <p:nvPr/>
        </p:nvCxnSpPr>
        <p:spPr bwMode="auto">
          <a:xfrm>
            <a:off x="7244347" y="5496284"/>
            <a:ext cx="96970" cy="679416"/>
          </a:xfrm>
          <a:prstGeom prst="bentConnector2">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 name="Connector: Elbow 46">
            <a:extLst>
              <a:ext uri="{FF2B5EF4-FFF2-40B4-BE49-F238E27FC236}">
                <a16:creationId xmlns:a16="http://schemas.microsoft.com/office/drawing/2014/main" id="{D0AFD862-8EB3-919D-2B54-BA42213C7DC2}"/>
              </a:ext>
            </a:extLst>
          </p:cNvPr>
          <p:cNvCxnSpPr/>
          <p:nvPr/>
        </p:nvCxnSpPr>
        <p:spPr bwMode="auto">
          <a:xfrm rot="16200000" flipH="1">
            <a:off x="6147015" y="6133688"/>
            <a:ext cx="77139" cy="6881"/>
          </a:xfrm>
          <a:prstGeom prst="bentConnector3">
            <a:avLst>
              <a:gd name="adj1" fmla="val -245592"/>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 name="Straight Arrow Connector 70">
            <a:extLst>
              <a:ext uri="{FF2B5EF4-FFF2-40B4-BE49-F238E27FC236}">
                <a16:creationId xmlns:a16="http://schemas.microsoft.com/office/drawing/2014/main" id="{4B14D3D3-02E6-A194-48F6-98490556EF2D}"/>
              </a:ext>
            </a:extLst>
          </p:cNvPr>
          <p:cNvCxnSpPr>
            <a:cxnSpLocks/>
            <a:stCxn id="9" idx="2"/>
            <a:endCxn id="42" idx="0"/>
          </p:cNvCxnSpPr>
          <p:nvPr/>
        </p:nvCxnSpPr>
        <p:spPr bwMode="auto">
          <a:xfrm>
            <a:off x="6186427" y="2832490"/>
            <a:ext cx="0" cy="553720"/>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2" name="TextBox 41">
            <a:extLst>
              <a:ext uri="{FF2B5EF4-FFF2-40B4-BE49-F238E27FC236}">
                <a16:creationId xmlns:a16="http://schemas.microsoft.com/office/drawing/2014/main" id="{144027CA-C71E-2CCA-2E41-02B00915BC36}"/>
              </a:ext>
            </a:extLst>
          </p:cNvPr>
          <p:cNvSpPr txBox="1"/>
          <p:nvPr/>
        </p:nvSpPr>
        <p:spPr>
          <a:xfrm>
            <a:off x="5120748" y="3386210"/>
            <a:ext cx="2131358" cy="825419"/>
          </a:xfrm>
          <a:prstGeom prst="rect">
            <a:avLst/>
          </a:prstGeom>
          <a:solidFill>
            <a:srgbClr val="FFCC99"/>
          </a:solidFill>
          <a:ln>
            <a:solidFill>
              <a:schemeClr val="tx1"/>
            </a:solidFill>
          </a:ln>
        </p:spPr>
        <p:txBody>
          <a:bodyPr wrap="square" rtlCol="0">
            <a:spAutoFit/>
          </a:bodyPr>
          <a:lstStyle>
            <a:defPPr>
              <a:defRPr lang="en-US"/>
            </a:defPPr>
            <a:lvl1pPr algn="ctr">
              <a:defRPr sz="1200">
                <a:latin typeface="+mn-lt"/>
              </a:defRPr>
            </a:lvl1pPr>
          </a:lstStyle>
          <a:p>
            <a:r>
              <a:rPr lang="en-US" sz="1588" dirty="0"/>
              <a:t>Initial Safety Requirements Specification</a:t>
            </a:r>
          </a:p>
        </p:txBody>
      </p:sp>
      <p:cxnSp>
        <p:nvCxnSpPr>
          <p:cNvPr id="73" name="Straight Arrow Connector 72">
            <a:extLst>
              <a:ext uri="{FF2B5EF4-FFF2-40B4-BE49-F238E27FC236}">
                <a16:creationId xmlns:a16="http://schemas.microsoft.com/office/drawing/2014/main" id="{AAC32819-7111-E95A-5AF3-241A91A79BC6}"/>
              </a:ext>
            </a:extLst>
          </p:cNvPr>
          <p:cNvCxnSpPr>
            <a:stCxn id="42" idx="2"/>
            <a:endCxn id="43" idx="0"/>
          </p:cNvCxnSpPr>
          <p:nvPr/>
        </p:nvCxnSpPr>
        <p:spPr bwMode="auto">
          <a:xfrm flipH="1">
            <a:off x="6186425" y="4211629"/>
            <a:ext cx="2" cy="877303"/>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TextBox 17">
            <a:extLst>
              <a:ext uri="{FF2B5EF4-FFF2-40B4-BE49-F238E27FC236}">
                <a16:creationId xmlns:a16="http://schemas.microsoft.com/office/drawing/2014/main" id="{6802C7D9-BA95-AF8B-0D4B-3698DB43F815}"/>
              </a:ext>
            </a:extLst>
          </p:cNvPr>
          <p:cNvSpPr txBox="1"/>
          <p:nvPr/>
        </p:nvSpPr>
        <p:spPr>
          <a:xfrm>
            <a:off x="2421674" y="1353004"/>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Inputs</a:t>
            </a:r>
          </a:p>
        </p:txBody>
      </p:sp>
      <p:sp>
        <p:nvSpPr>
          <p:cNvPr id="19" name="TextBox 18">
            <a:extLst>
              <a:ext uri="{FF2B5EF4-FFF2-40B4-BE49-F238E27FC236}">
                <a16:creationId xmlns:a16="http://schemas.microsoft.com/office/drawing/2014/main" id="{4E5FAC2D-A455-2E28-CDF0-FA33F1E75528}"/>
              </a:ext>
            </a:extLst>
          </p:cNvPr>
          <p:cNvSpPr txBox="1"/>
          <p:nvPr/>
        </p:nvSpPr>
        <p:spPr>
          <a:xfrm>
            <a:off x="7866132" y="1327219"/>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Outputs</a:t>
            </a:r>
          </a:p>
        </p:txBody>
      </p:sp>
      <p:sp>
        <p:nvSpPr>
          <p:cNvPr id="22" name="TextBox 21">
            <a:extLst>
              <a:ext uri="{FF2B5EF4-FFF2-40B4-BE49-F238E27FC236}">
                <a16:creationId xmlns:a16="http://schemas.microsoft.com/office/drawing/2014/main" id="{16014922-A556-FE5A-F619-931F9DEF638E}"/>
              </a:ext>
            </a:extLst>
          </p:cNvPr>
          <p:cNvSpPr txBox="1"/>
          <p:nvPr/>
        </p:nvSpPr>
        <p:spPr>
          <a:xfrm>
            <a:off x="2090528" y="3303964"/>
            <a:ext cx="2793964" cy="852541"/>
          </a:xfrm>
          <a:prstGeom prst="rect">
            <a:avLst/>
          </a:prstGeom>
          <a:noFill/>
        </p:spPr>
        <p:txBody>
          <a:bodyPr wrap="square">
            <a:spAutoFit/>
          </a:bodyPr>
          <a:lstStyle/>
          <a:p>
            <a:pPr marL="52388" indent="-52388"/>
            <a:r>
              <a:rPr lang="en-US" sz="1235" dirty="0"/>
              <a:t>• System diagrams incl. zone and conduit diagrams</a:t>
            </a:r>
          </a:p>
          <a:p>
            <a:pPr marL="52388" indent="-52388"/>
            <a:r>
              <a:rPr lang="en-US" sz="1235" dirty="0"/>
              <a:t>• Safety functions and safeguards assigned to layers of protection</a:t>
            </a:r>
          </a:p>
        </p:txBody>
      </p:sp>
      <p:sp>
        <p:nvSpPr>
          <p:cNvPr id="30" name="TextBox 29">
            <a:extLst>
              <a:ext uri="{FF2B5EF4-FFF2-40B4-BE49-F238E27FC236}">
                <a16:creationId xmlns:a16="http://schemas.microsoft.com/office/drawing/2014/main" id="{B01F621A-617C-0A26-95DA-F4D606F4BA5B}"/>
              </a:ext>
            </a:extLst>
          </p:cNvPr>
          <p:cNvSpPr txBox="1"/>
          <p:nvPr/>
        </p:nvSpPr>
        <p:spPr>
          <a:xfrm>
            <a:off x="7341318" y="3359202"/>
            <a:ext cx="2955572" cy="852541"/>
          </a:xfrm>
          <a:prstGeom prst="rect">
            <a:avLst/>
          </a:prstGeom>
          <a:noFill/>
        </p:spPr>
        <p:txBody>
          <a:bodyPr wrap="square">
            <a:spAutoFit/>
          </a:bodyPr>
          <a:lstStyle/>
          <a:p>
            <a:pPr marL="66675" indent="-66675"/>
            <a:r>
              <a:rPr lang="en-US" sz="1235" dirty="0"/>
              <a:t>• Updated system diagrams including safety-related systems and required data flow</a:t>
            </a:r>
          </a:p>
          <a:p>
            <a:pPr marL="66675" indent="-66675"/>
            <a:r>
              <a:rPr lang="en-US" sz="1235" dirty="0"/>
              <a:t>• Initial safety requirements </a:t>
            </a:r>
          </a:p>
        </p:txBody>
      </p:sp>
      <p:sp>
        <p:nvSpPr>
          <p:cNvPr id="9" name="TextBox 8">
            <a:extLst>
              <a:ext uri="{FF2B5EF4-FFF2-40B4-BE49-F238E27FC236}">
                <a16:creationId xmlns:a16="http://schemas.microsoft.com/office/drawing/2014/main" id="{E16A6EE6-AD61-68C2-FF28-AD44F870621F}"/>
              </a:ext>
            </a:extLst>
          </p:cNvPr>
          <p:cNvSpPr txBox="1"/>
          <p:nvPr/>
        </p:nvSpPr>
        <p:spPr>
          <a:xfrm>
            <a:off x="5120748" y="2360053"/>
            <a:ext cx="2131358" cy="472437"/>
          </a:xfrm>
          <a:prstGeom prst="rect">
            <a:avLst/>
          </a:prstGeom>
          <a:solidFill>
            <a:srgbClr val="8CF4EA"/>
          </a:solidFill>
          <a:ln>
            <a:solidFill>
              <a:schemeClr val="tx1"/>
            </a:solidFill>
          </a:ln>
        </p:spPr>
        <p:txBody>
          <a:bodyPr wrap="square" rtlCol="0">
            <a:spAutoFit/>
          </a:bodyPr>
          <a:lstStyle/>
          <a:p>
            <a:pPr algn="ctr"/>
            <a:r>
              <a:rPr lang="en-US" sz="1235" dirty="0"/>
              <a:t>Partition the </a:t>
            </a:r>
            <a:r>
              <a:rPr lang="en-US" sz="1235" dirty="0" err="1"/>
              <a:t>SuC</a:t>
            </a:r>
            <a:r>
              <a:rPr lang="en-US" sz="1235" dirty="0"/>
              <a:t> into Zones and </a:t>
            </a:r>
            <a:r>
              <a:rPr lang="en-US" sz="1200" dirty="0"/>
              <a:t>Conduits</a:t>
            </a:r>
            <a:endParaRPr lang="en-US" sz="1059" dirty="0"/>
          </a:p>
        </p:txBody>
      </p:sp>
    </p:spTree>
    <p:extLst>
      <p:ext uri="{BB962C8B-B14F-4D97-AF65-F5344CB8AC3E}">
        <p14:creationId xmlns:p14="http://schemas.microsoft.com/office/powerpoint/2010/main" val="1354351695"/>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TextBox 145">
            <a:extLst>
              <a:ext uri="{FF2B5EF4-FFF2-40B4-BE49-F238E27FC236}">
                <a16:creationId xmlns:a16="http://schemas.microsoft.com/office/drawing/2014/main" id="{ED4026AC-38EC-BFEA-D329-50AFB2100465}"/>
              </a:ext>
            </a:extLst>
          </p:cNvPr>
          <p:cNvSpPr txBox="1"/>
          <p:nvPr/>
        </p:nvSpPr>
        <p:spPr>
          <a:xfrm>
            <a:off x="5697906" y="5114297"/>
            <a:ext cx="409188" cy="228076"/>
          </a:xfrm>
          <a:prstGeom prst="rect">
            <a:avLst/>
          </a:prstGeom>
          <a:solidFill>
            <a:schemeClr val="bg1"/>
          </a:solidFill>
        </p:spPr>
        <p:txBody>
          <a:bodyPr wrap="square" rtlCol="0">
            <a:spAutoFit/>
          </a:bodyPr>
          <a:lstStyle/>
          <a:p>
            <a:pPr algn="ctr"/>
            <a:r>
              <a:rPr lang="en-US" sz="882" dirty="0"/>
              <a:t>NO</a:t>
            </a:r>
          </a:p>
        </p:txBody>
      </p:sp>
      <p:sp>
        <p:nvSpPr>
          <p:cNvPr id="2" name="Title 1">
            <a:extLst>
              <a:ext uri="{FF2B5EF4-FFF2-40B4-BE49-F238E27FC236}">
                <a16:creationId xmlns:a16="http://schemas.microsoft.com/office/drawing/2014/main" id="{E9CBD7E4-5180-BB58-256B-C78D852CAE01}"/>
              </a:ext>
            </a:extLst>
          </p:cNvPr>
          <p:cNvSpPr>
            <a:spLocks noGrp="1"/>
          </p:cNvSpPr>
          <p:nvPr>
            <p:ph type="title"/>
          </p:nvPr>
        </p:nvSpPr>
        <p:spPr>
          <a:xfrm>
            <a:off x="2155731" y="336177"/>
            <a:ext cx="7431125" cy="537882"/>
          </a:xfrm>
        </p:spPr>
        <p:txBody>
          <a:bodyPr/>
          <a:lstStyle/>
          <a:p>
            <a:r>
              <a:rPr lang="en-US" altLang="en-US" dirty="0">
                <a:solidFill>
                  <a:srgbClr val="003F6B"/>
                </a:solidFill>
              </a:rPr>
              <a:t>General Process of Risk Assessment – cont.</a:t>
            </a:r>
            <a:br>
              <a:rPr lang="en-US" altLang="en-US" dirty="0">
                <a:solidFill>
                  <a:srgbClr val="003F6B"/>
                </a:solidFill>
              </a:rPr>
            </a:br>
            <a:endParaRPr lang="en-US" dirty="0"/>
          </a:p>
        </p:txBody>
      </p:sp>
      <p:sp>
        <p:nvSpPr>
          <p:cNvPr id="3" name="Content Placeholder 2">
            <a:extLst>
              <a:ext uri="{FF2B5EF4-FFF2-40B4-BE49-F238E27FC236}">
                <a16:creationId xmlns:a16="http://schemas.microsoft.com/office/drawing/2014/main" id="{260A4907-84AC-2842-FF24-1F87286BDCE4}"/>
              </a:ext>
            </a:extLst>
          </p:cNvPr>
          <p:cNvSpPr>
            <a:spLocks noGrp="1"/>
          </p:cNvSpPr>
          <p:nvPr>
            <p:ph idx="1"/>
          </p:nvPr>
        </p:nvSpPr>
        <p:spPr>
          <a:xfrm>
            <a:off x="1245705" y="1710289"/>
            <a:ext cx="9912626" cy="5114969"/>
          </a:xfrm>
        </p:spPr>
        <p:txBody>
          <a:bodyPr/>
          <a:lstStyle/>
          <a:p>
            <a:pPr marL="0" indent="0">
              <a:buNone/>
            </a:pPr>
            <a:r>
              <a:rPr lang="en-US" sz="1059" dirty="0"/>
              <a:t> </a:t>
            </a:r>
          </a:p>
        </p:txBody>
      </p:sp>
      <p:sp>
        <p:nvSpPr>
          <p:cNvPr id="15" name="TextBox 14">
            <a:extLst>
              <a:ext uri="{FF2B5EF4-FFF2-40B4-BE49-F238E27FC236}">
                <a16:creationId xmlns:a16="http://schemas.microsoft.com/office/drawing/2014/main" id="{3A3AD77D-DA6F-6F57-7950-C3B3A90D805D}"/>
              </a:ext>
            </a:extLst>
          </p:cNvPr>
          <p:cNvSpPr txBox="1"/>
          <p:nvPr/>
        </p:nvSpPr>
        <p:spPr>
          <a:xfrm>
            <a:off x="5231168" y="1315330"/>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Expanded Risk Process</a:t>
            </a:r>
          </a:p>
        </p:txBody>
      </p:sp>
      <p:cxnSp>
        <p:nvCxnSpPr>
          <p:cNvPr id="144" name="Straight Connector 143">
            <a:extLst>
              <a:ext uri="{FF2B5EF4-FFF2-40B4-BE49-F238E27FC236}">
                <a16:creationId xmlns:a16="http://schemas.microsoft.com/office/drawing/2014/main" id="{937C9870-47A6-4CD5-BB4F-280FF6240B28}"/>
              </a:ext>
            </a:extLst>
          </p:cNvPr>
          <p:cNvCxnSpPr>
            <a:cxnSpLocks/>
          </p:cNvCxnSpPr>
          <p:nvPr/>
        </p:nvCxnSpPr>
        <p:spPr bwMode="auto">
          <a:xfrm flipV="1">
            <a:off x="7360718" y="6020664"/>
            <a:ext cx="296698" cy="3551"/>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60" name="Group 59">
            <a:extLst>
              <a:ext uri="{FF2B5EF4-FFF2-40B4-BE49-F238E27FC236}">
                <a16:creationId xmlns:a16="http://schemas.microsoft.com/office/drawing/2014/main" id="{4EB90290-DC3F-5C61-88F2-BD822AACAA6B}"/>
              </a:ext>
            </a:extLst>
          </p:cNvPr>
          <p:cNvGrpSpPr/>
          <p:nvPr/>
        </p:nvGrpSpPr>
        <p:grpSpPr>
          <a:xfrm>
            <a:off x="4938195" y="3822545"/>
            <a:ext cx="2582491" cy="520901"/>
            <a:chOff x="4307912" y="4348396"/>
            <a:chExt cx="2926823" cy="590354"/>
          </a:xfrm>
        </p:grpSpPr>
        <p:sp>
          <p:nvSpPr>
            <p:cNvPr id="90" name="Flowchart: Alternate Process 89">
              <a:extLst>
                <a:ext uri="{FF2B5EF4-FFF2-40B4-BE49-F238E27FC236}">
                  <a16:creationId xmlns:a16="http://schemas.microsoft.com/office/drawing/2014/main" id="{D6F18466-458D-7755-A597-CF2344AF038D}"/>
                </a:ext>
              </a:extLst>
            </p:cNvPr>
            <p:cNvSpPr/>
            <p:nvPr/>
          </p:nvSpPr>
          <p:spPr bwMode="auto">
            <a:xfrm>
              <a:off x="4307912" y="4348396"/>
              <a:ext cx="2926823" cy="590354"/>
            </a:xfrm>
            <a:prstGeom prst="flowChartAlternateProcess">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799"/>
              <a:endParaRPr lang="en-US" sz="1588"/>
            </a:p>
          </p:txBody>
        </p:sp>
        <p:sp>
          <p:nvSpPr>
            <p:cNvPr id="99" name="TextBox 98">
              <a:extLst>
                <a:ext uri="{FF2B5EF4-FFF2-40B4-BE49-F238E27FC236}">
                  <a16:creationId xmlns:a16="http://schemas.microsoft.com/office/drawing/2014/main" id="{7591E567-A55F-F84D-45D5-989B4FCDF637}"/>
                </a:ext>
              </a:extLst>
            </p:cNvPr>
            <p:cNvSpPr txBox="1"/>
            <p:nvPr/>
          </p:nvSpPr>
          <p:spPr>
            <a:xfrm>
              <a:off x="4416204" y="4356017"/>
              <a:ext cx="2701958" cy="523220"/>
            </a:xfrm>
            <a:prstGeom prst="rect">
              <a:avLst/>
            </a:prstGeom>
            <a:solidFill>
              <a:srgbClr val="8CF4EA"/>
            </a:solidFill>
            <a:ln>
              <a:solidFill>
                <a:schemeClr val="tx1"/>
              </a:solidFill>
            </a:ln>
          </p:spPr>
          <p:txBody>
            <a:bodyPr wrap="square" rtlCol="0">
              <a:spAutoFit/>
            </a:bodyPr>
            <a:lstStyle/>
            <a:p>
              <a:pPr algn="ctr"/>
              <a:r>
                <a:rPr lang="en-US" sz="1200" dirty="0"/>
                <a:t>Detailed Cybersecurity Risk Assessment (DCRA)</a:t>
              </a:r>
            </a:p>
          </p:txBody>
        </p:sp>
      </p:grpSp>
      <p:sp>
        <p:nvSpPr>
          <p:cNvPr id="93" name="TextBox 92">
            <a:extLst>
              <a:ext uri="{FF2B5EF4-FFF2-40B4-BE49-F238E27FC236}">
                <a16:creationId xmlns:a16="http://schemas.microsoft.com/office/drawing/2014/main" id="{2F8CBA49-09CC-553B-D876-C59DC71E2150}"/>
              </a:ext>
            </a:extLst>
          </p:cNvPr>
          <p:cNvSpPr txBox="1"/>
          <p:nvPr/>
        </p:nvSpPr>
        <p:spPr>
          <a:xfrm>
            <a:off x="4818318" y="5619811"/>
            <a:ext cx="2676846" cy="1015663"/>
          </a:xfrm>
          <a:prstGeom prst="rect">
            <a:avLst/>
          </a:prstGeom>
          <a:solidFill>
            <a:srgbClr val="92D050"/>
          </a:solidFill>
          <a:ln>
            <a:solidFill>
              <a:schemeClr val="tx1"/>
            </a:solidFill>
          </a:ln>
        </p:spPr>
        <p:txBody>
          <a:bodyPr wrap="square" rtlCol="0" anchor="ctr">
            <a:spAutoFit/>
          </a:bodyPr>
          <a:lstStyle/>
          <a:p>
            <a:pPr algn="ctr"/>
            <a:r>
              <a:rPr lang="en-US" sz="1059" dirty="0"/>
              <a:t> </a:t>
            </a:r>
            <a:r>
              <a:rPr lang="en-US" sz="1200" dirty="0"/>
              <a:t>Cybersecurity Requirements Specification (CRS)</a:t>
            </a:r>
          </a:p>
          <a:p>
            <a:pPr algn="ctr"/>
            <a:r>
              <a:rPr lang="en-US" sz="1200" dirty="0"/>
              <a:t>and Consolidation with</a:t>
            </a:r>
          </a:p>
          <a:p>
            <a:pPr algn="ctr"/>
            <a:r>
              <a:rPr lang="en-US" sz="1200" dirty="0"/>
              <a:t>Safety Requirements Specification (SRS)</a:t>
            </a:r>
            <a:endParaRPr lang="en-US" sz="1059" dirty="0"/>
          </a:p>
        </p:txBody>
      </p:sp>
      <p:sp>
        <p:nvSpPr>
          <p:cNvPr id="100" name="Flowchart: Decision 99">
            <a:extLst>
              <a:ext uri="{FF2B5EF4-FFF2-40B4-BE49-F238E27FC236}">
                <a16:creationId xmlns:a16="http://schemas.microsoft.com/office/drawing/2014/main" id="{2C010317-9033-B6DA-FEBD-1D9ADA77E10B}"/>
              </a:ext>
            </a:extLst>
          </p:cNvPr>
          <p:cNvSpPr/>
          <p:nvPr/>
        </p:nvSpPr>
        <p:spPr bwMode="auto">
          <a:xfrm>
            <a:off x="5013969" y="4445268"/>
            <a:ext cx="2269053" cy="712752"/>
          </a:xfrm>
          <a:prstGeom prst="flowChartDecision">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t" anchorCtr="0" compatLnSpc="1">
            <a:prstTxWarp prst="textNoShape">
              <a:avLst/>
            </a:prstTxWarp>
          </a:bodyPr>
          <a:lstStyle/>
          <a:p>
            <a:pPr algn="ctr" defTabSz="806799"/>
            <a:r>
              <a:rPr lang="en-US" sz="1100" dirty="0"/>
              <a:t>Residual Risk &gt; Tolerable Risk</a:t>
            </a:r>
          </a:p>
        </p:txBody>
      </p:sp>
      <p:cxnSp>
        <p:nvCxnSpPr>
          <p:cNvPr id="105" name="Straight Arrow Connector 104">
            <a:extLst>
              <a:ext uri="{FF2B5EF4-FFF2-40B4-BE49-F238E27FC236}">
                <a16:creationId xmlns:a16="http://schemas.microsoft.com/office/drawing/2014/main" id="{BFF8D09B-1B05-70AB-F5F5-AD1C44A8CF6E}"/>
              </a:ext>
            </a:extLst>
          </p:cNvPr>
          <p:cNvCxnSpPr>
            <a:cxnSpLocks/>
            <a:stCxn id="100" idx="2"/>
            <a:endCxn id="101" idx="0"/>
          </p:cNvCxnSpPr>
          <p:nvPr/>
        </p:nvCxnSpPr>
        <p:spPr bwMode="auto">
          <a:xfrm flipH="1">
            <a:off x="6142014" y="5158020"/>
            <a:ext cx="6482" cy="155884"/>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7" name="Straight Arrow Connector 106">
            <a:extLst>
              <a:ext uri="{FF2B5EF4-FFF2-40B4-BE49-F238E27FC236}">
                <a16:creationId xmlns:a16="http://schemas.microsoft.com/office/drawing/2014/main" id="{3BB1BC5B-AB80-5751-17EE-F499144B46BE}"/>
              </a:ext>
            </a:extLst>
          </p:cNvPr>
          <p:cNvCxnSpPr>
            <a:cxnSpLocks/>
            <a:endCxn id="100" idx="0"/>
          </p:cNvCxnSpPr>
          <p:nvPr/>
        </p:nvCxnSpPr>
        <p:spPr bwMode="auto">
          <a:xfrm>
            <a:off x="6131948" y="4313868"/>
            <a:ext cx="16547" cy="131401"/>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 name="Connector: Elbow 39">
            <a:extLst>
              <a:ext uri="{FF2B5EF4-FFF2-40B4-BE49-F238E27FC236}">
                <a16:creationId xmlns:a16="http://schemas.microsoft.com/office/drawing/2014/main" id="{5125D55C-6FFA-8A7E-3527-50496945C1BF}"/>
              </a:ext>
            </a:extLst>
          </p:cNvPr>
          <p:cNvCxnSpPr/>
          <p:nvPr/>
        </p:nvCxnSpPr>
        <p:spPr bwMode="auto">
          <a:xfrm>
            <a:off x="7234352" y="3226152"/>
            <a:ext cx="409188" cy="2812929"/>
          </a:xfrm>
          <a:prstGeom prst="bentConnector2">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1" name="TextBox 40">
            <a:extLst>
              <a:ext uri="{FF2B5EF4-FFF2-40B4-BE49-F238E27FC236}">
                <a16:creationId xmlns:a16="http://schemas.microsoft.com/office/drawing/2014/main" id="{D4F3237F-02AE-250E-92F3-8A9B5341C450}"/>
              </a:ext>
            </a:extLst>
          </p:cNvPr>
          <p:cNvSpPr txBox="1"/>
          <p:nvPr/>
        </p:nvSpPr>
        <p:spPr>
          <a:xfrm>
            <a:off x="7426520" y="4573372"/>
            <a:ext cx="413695" cy="228076"/>
          </a:xfrm>
          <a:prstGeom prst="rect">
            <a:avLst/>
          </a:prstGeom>
          <a:solidFill>
            <a:schemeClr val="bg1"/>
          </a:solidFill>
        </p:spPr>
        <p:txBody>
          <a:bodyPr wrap="square" rtlCol="0">
            <a:spAutoFit/>
          </a:bodyPr>
          <a:lstStyle/>
          <a:p>
            <a:pPr algn="ctr"/>
            <a:r>
              <a:rPr lang="en-US" sz="882" dirty="0"/>
              <a:t>NO</a:t>
            </a:r>
            <a:endParaRPr lang="en-US" sz="1059" dirty="0"/>
          </a:p>
        </p:txBody>
      </p:sp>
      <p:grpSp>
        <p:nvGrpSpPr>
          <p:cNvPr id="43" name="Group 42">
            <a:extLst>
              <a:ext uri="{FF2B5EF4-FFF2-40B4-BE49-F238E27FC236}">
                <a16:creationId xmlns:a16="http://schemas.microsoft.com/office/drawing/2014/main" id="{0C7849DB-3090-45CE-A868-59E31EF5BCFA}"/>
              </a:ext>
            </a:extLst>
          </p:cNvPr>
          <p:cNvGrpSpPr/>
          <p:nvPr/>
        </p:nvGrpSpPr>
        <p:grpSpPr>
          <a:xfrm>
            <a:off x="5086868" y="1830437"/>
            <a:ext cx="2131359" cy="536076"/>
            <a:chOff x="5074919" y="3529041"/>
            <a:chExt cx="2415540" cy="607553"/>
          </a:xfrm>
        </p:grpSpPr>
        <p:sp>
          <p:nvSpPr>
            <p:cNvPr id="45" name="Rectangle 44">
              <a:extLst>
                <a:ext uri="{FF2B5EF4-FFF2-40B4-BE49-F238E27FC236}">
                  <a16:creationId xmlns:a16="http://schemas.microsoft.com/office/drawing/2014/main" id="{5816B262-600B-6B8B-B486-15785AB1AB4F}"/>
                </a:ext>
              </a:extLst>
            </p:cNvPr>
            <p:cNvSpPr/>
            <p:nvPr/>
          </p:nvSpPr>
          <p:spPr bwMode="auto">
            <a:xfrm>
              <a:off x="5074919" y="3529041"/>
              <a:ext cx="2415540" cy="607553"/>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799"/>
              <a:endParaRPr lang="en-US" sz="1588" dirty="0"/>
            </a:p>
          </p:txBody>
        </p:sp>
        <p:sp>
          <p:nvSpPr>
            <p:cNvPr id="47" name="TextBox 46">
              <a:extLst>
                <a:ext uri="{FF2B5EF4-FFF2-40B4-BE49-F238E27FC236}">
                  <a16:creationId xmlns:a16="http://schemas.microsoft.com/office/drawing/2014/main" id="{6F42581C-54DA-30F6-0957-9335E58C277D}"/>
                </a:ext>
              </a:extLst>
            </p:cNvPr>
            <p:cNvSpPr txBox="1"/>
            <p:nvPr/>
          </p:nvSpPr>
          <p:spPr>
            <a:xfrm>
              <a:off x="5157276" y="3594388"/>
              <a:ext cx="2254438" cy="474096"/>
            </a:xfrm>
            <a:prstGeom prst="rect">
              <a:avLst/>
            </a:prstGeom>
            <a:solidFill>
              <a:srgbClr val="8CF4EA"/>
            </a:solidFill>
          </p:spPr>
          <p:txBody>
            <a:bodyPr wrap="square" rtlCol="0">
              <a:spAutoFit/>
            </a:bodyPr>
            <a:lstStyle/>
            <a:p>
              <a:pPr algn="ctr"/>
              <a:r>
                <a:rPr lang="en-US" sz="1059" dirty="0"/>
                <a:t>Identify the System Under Consideration (SuC)</a:t>
              </a:r>
              <a:endParaRPr lang="en-US" sz="1059" dirty="0">
                <a:latin typeface="UD Digi Kyokasho N-B" panose="020B0400000000000000" pitchFamily="18" charset="-128"/>
                <a:ea typeface="UD Digi Kyokasho N-B" panose="020B0400000000000000" pitchFamily="18" charset="-128"/>
              </a:endParaRPr>
            </a:p>
          </p:txBody>
        </p:sp>
      </p:grpSp>
      <p:sp>
        <p:nvSpPr>
          <p:cNvPr id="48" name="TextBox 47">
            <a:extLst>
              <a:ext uri="{FF2B5EF4-FFF2-40B4-BE49-F238E27FC236}">
                <a16:creationId xmlns:a16="http://schemas.microsoft.com/office/drawing/2014/main" id="{4AA386D3-0DF7-DC4D-3759-74CDE6D768F3}"/>
              </a:ext>
            </a:extLst>
          </p:cNvPr>
          <p:cNvSpPr txBox="1"/>
          <p:nvPr/>
        </p:nvSpPr>
        <p:spPr>
          <a:xfrm>
            <a:off x="5091062" y="2513097"/>
            <a:ext cx="2131358" cy="276999"/>
          </a:xfrm>
          <a:prstGeom prst="rect">
            <a:avLst/>
          </a:prstGeom>
          <a:solidFill>
            <a:srgbClr val="92D050"/>
          </a:solidFill>
          <a:ln>
            <a:solidFill>
              <a:schemeClr val="tx1"/>
            </a:solidFill>
          </a:ln>
        </p:spPr>
        <p:txBody>
          <a:bodyPr wrap="square" rtlCol="0">
            <a:spAutoFit/>
          </a:bodyPr>
          <a:lstStyle>
            <a:defPPr>
              <a:defRPr lang="en-US"/>
            </a:defPPr>
            <a:lvl1pPr algn="ctr">
              <a:defRPr sz="1200">
                <a:latin typeface="+mn-lt"/>
              </a:defRPr>
            </a:lvl1pPr>
          </a:lstStyle>
          <a:p>
            <a:r>
              <a:rPr lang="en-US" dirty="0"/>
              <a:t>Risk Assessment - Initial</a:t>
            </a:r>
          </a:p>
        </p:txBody>
      </p:sp>
      <p:sp>
        <p:nvSpPr>
          <p:cNvPr id="49" name="Flowchart: Decision 48">
            <a:extLst>
              <a:ext uri="{FF2B5EF4-FFF2-40B4-BE49-F238E27FC236}">
                <a16:creationId xmlns:a16="http://schemas.microsoft.com/office/drawing/2014/main" id="{F7B17F5E-7650-13B4-5208-7E8C1D583A62}"/>
              </a:ext>
            </a:extLst>
          </p:cNvPr>
          <p:cNvSpPr/>
          <p:nvPr/>
        </p:nvSpPr>
        <p:spPr bwMode="auto">
          <a:xfrm>
            <a:off x="4981259" y="2871078"/>
            <a:ext cx="2354091" cy="736532"/>
          </a:xfrm>
          <a:prstGeom prst="flowChartDecision">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t" anchorCtr="0" compatLnSpc="1">
            <a:prstTxWarp prst="textNoShape">
              <a:avLst/>
            </a:prstTxWarp>
          </a:bodyPr>
          <a:lstStyle/>
          <a:p>
            <a:pPr algn="ctr"/>
            <a:r>
              <a:rPr lang="en-US" sz="1100" dirty="0"/>
              <a:t>Initial Risk &gt; Tolerable Risk</a:t>
            </a:r>
          </a:p>
        </p:txBody>
      </p:sp>
      <p:cxnSp>
        <p:nvCxnSpPr>
          <p:cNvPr id="52" name="Connector: Elbow 51">
            <a:extLst>
              <a:ext uri="{FF2B5EF4-FFF2-40B4-BE49-F238E27FC236}">
                <a16:creationId xmlns:a16="http://schemas.microsoft.com/office/drawing/2014/main" id="{3CC1302C-8795-FFC7-0D75-BF3ECDCDBC8C}"/>
              </a:ext>
            </a:extLst>
          </p:cNvPr>
          <p:cNvCxnSpPr>
            <a:stCxn id="100" idx="1"/>
            <a:endCxn id="90" idx="1"/>
          </p:cNvCxnSpPr>
          <p:nvPr/>
        </p:nvCxnSpPr>
        <p:spPr bwMode="auto">
          <a:xfrm rot="10800000">
            <a:off x="4938196" y="4082994"/>
            <a:ext cx="75773" cy="718650"/>
          </a:xfrm>
          <a:prstGeom prst="bentConnector3">
            <a:avLst>
              <a:gd name="adj1" fmla="val 366198"/>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1" name="TextBox 100">
            <a:extLst>
              <a:ext uri="{FF2B5EF4-FFF2-40B4-BE49-F238E27FC236}">
                <a16:creationId xmlns:a16="http://schemas.microsoft.com/office/drawing/2014/main" id="{B12AF37E-4405-1916-B0FC-57F26C7CFAD8}"/>
              </a:ext>
            </a:extLst>
          </p:cNvPr>
          <p:cNvSpPr txBox="1"/>
          <p:nvPr/>
        </p:nvSpPr>
        <p:spPr>
          <a:xfrm>
            <a:off x="4803591" y="5313904"/>
            <a:ext cx="2676846" cy="276999"/>
          </a:xfrm>
          <a:prstGeom prst="rect">
            <a:avLst/>
          </a:prstGeom>
          <a:solidFill>
            <a:schemeClr val="bg1"/>
          </a:solidFill>
          <a:ln>
            <a:solidFill>
              <a:schemeClr val="tx1"/>
            </a:solidFill>
          </a:ln>
        </p:spPr>
        <p:txBody>
          <a:bodyPr wrap="square" rtlCol="0">
            <a:spAutoFit/>
          </a:bodyPr>
          <a:lstStyle/>
          <a:p>
            <a:pPr algn="ctr"/>
            <a:r>
              <a:rPr lang="en-US" sz="1200" dirty="0"/>
              <a:t>Requirements Specification </a:t>
            </a:r>
            <a:endParaRPr lang="en-US" sz="1200" dirty="0">
              <a:latin typeface="UD Digi Kyokasho N-B" panose="020B0400000000000000" pitchFamily="18" charset="-128"/>
              <a:ea typeface="UD Digi Kyokasho N-B" panose="020B0400000000000000" pitchFamily="18" charset="-128"/>
            </a:endParaRPr>
          </a:p>
        </p:txBody>
      </p:sp>
      <p:sp>
        <p:nvSpPr>
          <p:cNvPr id="4" name="TextBox 3">
            <a:extLst>
              <a:ext uri="{FF2B5EF4-FFF2-40B4-BE49-F238E27FC236}">
                <a16:creationId xmlns:a16="http://schemas.microsoft.com/office/drawing/2014/main" id="{69FBCA95-1230-7FE4-EF22-ED58CCC864CA}"/>
              </a:ext>
            </a:extLst>
          </p:cNvPr>
          <p:cNvSpPr txBox="1"/>
          <p:nvPr/>
        </p:nvSpPr>
        <p:spPr>
          <a:xfrm>
            <a:off x="7866132" y="1313965"/>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Outputs</a:t>
            </a:r>
          </a:p>
        </p:txBody>
      </p:sp>
      <p:sp>
        <p:nvSpPr>
          <p:cNvPr id="5" name="TextBox 4">
            <a:extLst>
              <a:ext uri="{FF2B5EF4-FFF2-40B4-BE49-F238E27FC236}">
                <a16:creationId xmlns:a16="http://schemas.microsoft.com/office/drawing/2014/main" id="{0F7D4297-A79E-9EB2-0465-1DC9BB35F8F0}"/>
              </a:ext>
            </a:extLst>
          </p:cNvPr>
          <p:cNvSpPr txBox="1"/>
          <p:nvPr/>
        </p:nvSpPr>
        <p:spPr>
          <a:xfrm>
            <a:off x="2321885" y="1331469"/>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Inputs</a:t>
            </a:r>
          </a:p>
        </p:txBody>
      </p:sp>
      <p:sp>
        <p:nvSpPr>
          <p:cNvPr id="16" name="TextBox 15">
            <a:extLst>
              <a:ext uri="{FF2B5EF4-FFF2-40B4-BE49-F238E27FC236}">
                <a16:creationId xmlns:a16="http://schemas.microsoft.com/office/drawing/2014/main" id="{A6A975ED-C4CE-2477-33FE-E5D038668F85}"/>
              </a:ext>
            </a:extLst>
          </p:cNvPr>
          <p:cNvSpPr txBox="1"/>
          <p:nvPr/>
        </p:nvSpPr>
        <p:spPr>
          <a:xfrm>
            <a:off x="7736681" y="2956652"/>
            <a:ext cx="3209615" cy="2048061"/>
          </a:xfrm>
          <a:prstGeom prst="rect">
            <a:avLst/>
          </a:prstGeom>
          <a:noFill/>
        </p:spPr>
        <p:txBody>
          <a:bodyPr wrap="square">
            <a:spAutoFit/>
          </a:bodyPr>
          <a:lstStyle/>
          <a:p>
            <a:pPr marL="52388" indent="-52388"/>
            <a:r>
              <a:rPr lang="en-US" sz="1412" dirty="0"/>
              <a:t>• Cybersecurity risk scenarios</a:t>
            </a:r>
          </a:p>
          <a:p>
            <a:pPr marL="52388" indent="-52388"/>
            <a:r>
              <a:rPr lang="en-US" sz="1412" dirty="0"/>
              <a:t>• Unmitigated risk and residual risk per risk scenario</a:t>
            </a:r>
          </a:p>
          <a:p>
            <a:pPr marL="52388" indent="-52388"/>
            <a:r>
              <a:rPr lang="en-US" sz="1412" dirty="0"/>
              <a:t>• SPR-T for each zone or conduit, function, or system</a:t>
            </a:r>
          </a:p>
          <a:p>
            <a:pPr marL="52388" indent="-52388"/>
            <a:r>
              <a:rPr lang="en-US" sz="1412" dirty="0"/>
              <a:t>• Cybersecurity requirements: Design approval or recommendations to further reduce risk</a:t>
            </a:r>
            <a:endParaRPr lang="en-US" sz="2471" dirty="0"/>
          </a:p>
        </p:txBody>
      </p:sp>
      <p:sp>
        <p:nvSpPr>
          <p:cNvPr id="75" name="TextBox 74">
            <a:extLst>
              <a:ext uri="{FF2B5EF4-FFF2-40B4-BE49-F238E27FC236}">
                <a16:creationId xmlns:a16="http://schemas.microsoft.com/office/drawing/2014/main" id="{9EE91D6B-CAA6-0931-423B-F1A93A210F0D}"/>
              </a:ext>
            </a:extLst>
          </p:cNvPr>
          <p:cNvSpPr txBox="1"/>
          <p:nvPr/>
        </p:nvSpPr>
        <p:spPr>
          <a:xfrm>
            <a:off x="1598945" y="2036298"/>
            <a:ext cx="2796321" cy="3351880"/>
          </a:xfrm>
          <a:prstGeom prst="rect">
            <a:avLst/>
          </a:prstGeom>
          <a:noFill/>
        </p:spPr>
        <p:txBody>
          <a:bodyPr wrap="square" rtlCol="0">
            <a:spAutoFit/>
          </a:bodyPr>
          <a:lstStyle/>
          <a:p>
            <a:pPr marL="52388" indent="-52388"/>
            <a:r>
              <a:rPr lang="en-US" sz="1400" dirty="0"/>
              <a:t>• Purpose / functionality of the SuC: High level use case inc. data flow diagrams, architectural diagrams, zone and conduit diagrams</a:t>
            </a:r>
          </a:p>
          <a:p>
            <a:pPr marL="52388" indent="-52388"/>
            <a:r>
              <a:rPr lang="en-US" sz="1400" dirty="0"/>
              <a:t>• Hazards and potential consequences</a:t>
            </a:r>
          </a:p>
          <a:p>
            <a:pPr marL="52388" indent="-52388"/>
            <a:r>
              <a:rPr lang="en-US" sz="1400" dirty="0"/>
              <a:t>• Vulnerabilities and common threats for the SuC</a:t>
            </a:r>
          </a:p>
          <a:p>
            <a:pPr marL="52388" indent="-52388"/>
            <a:r>
              <a:rPr lang="en-US" sz="1400" dirty="0"/>
              <a:t>• Risk policies and metrics</a:t>
            </a:r>
          </a:p>
          <a:p>
            <a:pPr marL="52388" indent="-52388"/>
            <a:r>
              <a:rPr lang="en-US" sz="1400" dirty="0"/>
              <a:t>• Existing security measures for each zone and conduit</a:t>
            </a:r>
          </a:p>
          <a:p>
            <a:pPr marL="52388" indent="-52388"/>
            <a:r>
              <a:rPr lang="en-US" sz="1400" dirty="0"/>
              <a:t>• Existing safety functions, safeguards, and initial </a:t>
            </a:r>
          </a:p>
          <a:p>
            <a:pPr marL="52388" indent="-52388"/>
            <a:r>
              <a:rPr lang="en-US" sz="1400" dirty="0"/>
              <a:t>safety requirements</a:t>
            </a:r>
          </a:p>
        </p:txBody>
      </p:sp>
      <p:cxnSp>
        <p:nvCxnSpPr>
          <p:cNvPr id="77" name="Straight Arrow Connector 76">
            <a:extLst>
              <a:ext uri="{FF2B5EF4-FFF2-40B4-BE49-F238E27FC236}">
                <a16:creationId xmlns:a16="http://schemas.microsoft.com/office/drawing/2014/main" id="{FE205603-A4CE-7654-E38C-9D959E84A1ED}"/>
              </a:ext>
            </a:extLst>
          </p:cNvPr>
          <p:cNvCxnSpPr>
            <a:cxnSpLocks/>
            <a:stCxn id="45" idx="2"/>
            <a:endCxn id="48" idx="0"/>
          </p:cNvCxnSpPr>
          <p:nvPr/>
        </p:nvCxnSpPr>
        <p:spPr bwMode="auto">
          <a:xfrm>
            <a:off x="6152548" y="2366513"/>
            <a:ext cx="4193" cy="146584"/>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9" name="Straight Arrow Connector 78">
            <a:extLst>
              <a:ext uri="{FF2B5EF4-FFF2-40B4-BE49-F238E27FC236}">
                <a16:creationId xmlns:a16="http://schemas.microsoft.com/office/drawing/2014/main" id="{C85BD469-0C34-9AF1-8023-B81FEA542418}"/>
              </a:ext>
            </a:extLst>
          </p:cNvPr>
          <p:cNvCxnSpPr>
            <a:cxnSpLocks/>
            <a:stCxn id="48" idx="2"/>
            <a:endCxn id="49" idx="0"/>
          </p:cNvCxnSpPr>
          <p:nvPr/>
        </p:nvCxnSpPr>
        <p:spPr bwMode="auto">
          <a:xfrm>
            <a:off x="6156741" y="2790096"/>
            <a:ext cx="1564" cy="80982"/>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0" name="TextBox 179">
            <a:extLst>
              <a:ext uri="{FF2B5EF4-FFF2-40B4-BE49-F238E27FC236}">
                <a16:creationId xmlns:a16="http://schemas.microsoft.com/office/drawing/2014/main" id="{B8C590C8-DB4E-0ED1-70AC-CD7E8D86FA9D}"/>
              </a:ext>
            </a:extLst>
          </p:cNvPr>
          <p:cNvSpPr txBox="1"/>
          <p:nvPr/>
        </p:nvSpPr>
        <p:spPr>
          <a:xfrm>
            <a:off x="4545393" y="4483483"/>
            <a:ext cx="395527" cy="228076"/>
          </a:xfrm>
          <a:prstGeom prst="rect">
            <a:avLst/>
          </a:prstGeom>
          <a:solidFill>
            <a:schemeClr val="bg1"/>
          </a:solidFill>
        </p:spPr>
        <p:txBody>
          <a:bodyPr wrap="square" rtlCol="0">
            <a:spAutoFit/>
          </a:bodyPr>
          <a:lstStyle/>
          <a:p>
            <a:pPr algn="ctr"/>
            <a:r>
              <a:rPr lang="en-US" sz="882" dirty="0"/>
              <a:t>YES</a:t>
            </a:r>
          </a:p>
        </p:txBody>
      </p:sp>
      <p:cxnSp>
        <p:nvCxnSpPr>
          <p:cNvPr id="53" name="Connector: Elbow 52">
            <a:extLst>
              <a:ext uri="{FF2B5EF4-FFF2-40B4-BE49-F238E27FC236}">
                <a16:creationId xmlns:a16="http://schemas.microsoft.com/office/drawing/2014/main" id="{E0888DAB-1C4C-B655-23EB-1CEB3EA9320C}"/>
              </a:ext>
            </a:extLst>
          </p:cNvPr>
          <p:cNvCxnSpPr/>
          <p:nvPr/>
        </p:nvCxnSpPr>
        <p:spPr bwMode="auto">
          <a:xfrm rot="10800000" flipH="1">
            <a:off x="5025023" y="2120692"/>
            <a:ext cx="74555" cy="2680952"/>
          </a:xfrm>
          <a:prstGeom prst="bentConnector4">
            <a:avLst>
              <a:gd name="adj1" fmla="val -631272"/>
              <a:gd name="adj2" fmla="val 100083"/>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929479774"/>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BD7E4-5180-BB58-256B-C78D852CAE01}"/>
              </a:ext>
            </a:extLst>
          </p:cNvPr>
          <p:cNvSpPr>
            <a:spLocks noGrp="1"/>
          </p:cNvSpPr>
          <p:nvPr>
            <p:ph type="title"/>
          </p:nvPr>
        </p:nvSpPr>
        <p:spPr>
          <a:xfrm>
            <a:off x="2347306" y="351581"/>
            <a:ext cx="7431125" cy="537882"/>
          </a:xfrm>
        </p:spPr>
        <p:txBody>
          <a:bodyPr/>
          <a:lstStyle/>
          <a:p>
            <a:r>
              <a:rPr lang="en-US" altLang="en-US" dirty="0">
                <a:solidFill>
                  <a:srgbClr val="003F6B"/>
                </a:solidFill>
              </a:rPr>
              <a:t>General Process of Risk Assessment – cont.</a:t>
            </a:r>
            <a:br>
              <a:rPr lang="en-US" altLang="en-US" dirty="0">
                <a:solidFill>
                  <a:srgbClr val="003F6B"/>
                </a:solidFill>
              </a:rPr>
            </a:br>
            <a:endParaRPr lang="en-US" dirty="0"/>
          </a:p>
        </p:txBody>
      </p:sp>
      <p:sp>
        <p:nvSpPr>
          <p:cNvPr id="3" name="Content Placeholder 2">
            <a:extLst>
              <a:ext uri="{FF2B5EF4-FFF2-40B4-BE49-F238E27FC236}">
                <a16:creationId xmlns:a16="http://schemas.microsoft.com/office/drawing/2014/main" id="{260A4907-84AC-2842-FF24-1F87286BDCE4}"/>
              </a:ext>
            </a:extLst>
          </p:cNvPr>
          <p:cNvSpPr>
            <a:spLocks noGrp="1"/>
          </p:cNvSpPr>
          <p:nvPr>
            <p:ph idx="1"/>
          </p:nvPr>
        </p:nvSpPr>
        <p:spPr>
          <a:xfrm>
            <a:off x="675861" y="1710293"/>
            <a:ext cx="10774017" cy="5114969"/>
          </a:xfrm>
        </p:spPr>
        <p:txBody>
          <a:bodyPr/>
          <a:lstStyle/>
          <a:p>
            <a:pPr marL="0" indent="0">
              <a:buNone/>
            </a:pPr>
            <a:r>
              <a:rPr lang="en-US" sz="1059" dirty="0"/>
              <a:t> </a:t>
            </a:r>
          </a:p>
        </p:txBody>
      </p:sp>
      <p:sp>
        <p:nvSpPr>
          <p:cNvPr id="15" name="TextBox 14">
            <a:extLst>
              <a:ext uri="{FF2B5EF4-FFF2-40B4-BE49-F238E27FC236}">
                <a16:creationId xmlns:a16="http://schemas.microsoft.com/office/drawing/2014/main" id="{3A3AD77D-DA6F-6F57-7950-C3B3A90D805D}"/>
              </a:ext>
            </a:extLst>
          </p:cNvPr>
          <p:cNvSpPr txBox="1"/>
          <p:nvPr/>
        </p:nvSpPr>
        <p:spPr>
          <a:xfrm>
            <a:off x="5094008" y="1294472"/>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Expanded Risk Process</a:t>
            </a:r>
          </a:p>
        </p:txBody>
      </p:sp>
      <p:cxnSp>
        <p:nvCxnSpPr>
          <p:cNvPr id="144" name="Straight Connector 143">
            <a:extLst>
              <a:ext uri="{FF2B5EF4-FFF2-40B4-BE49-F238E27FC236}">
                <a16:creationId xmlns:a16="http://schemas.microsoft.com/office/drawing/2014/main" id="{937C9870-47A6-4CD5-BB4F-280FF6240B28}"/>
              </a:ext>
            </a:extLst>
          </p:cNvPr>
          <p:cNvCxnSpPr>
            <a:cxnSpLocks/>
            <a:stCxn id="93" idx="3"/>
          </p:cNvCxnSpPr>
          <p:nvPr/>
        </p:nvCxnSpPr>
        <p:spPr bwMode="auto">
          <a:xfrm>
            <a:off x="7353109" y="5867533"/>
            <a:ext cx="169938" cy="15519"/>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62" name="Group 61">
            <a:extLst>
              <a:ext uri="{FF2B5EF4-FFF2-40B4-BE49-F238E27FC236}">
                <a16:creationId xmlns:a16="http://schemas.microsoft.com/office/drawing/2014/main" id="{2177D520-7BB7-D088-DDF6-44C040C701BF}"/>
              </a:ext>
            </a:extLst>
          </p:cNvPr>
          <p:cNvGrpSpPr/>
          <p:nvPr/>
        </p:nvGrpSpPr>
        <p:grpSpPr>
          <a:xfrm>
            <a:off x="4498340" y="1636042"/>
            <a:ext cx="3208585" cy="4739322"/>
            <a:chOff x="4067194" y="2127447"/>
            <a:chExt cx="3636396" cy="5371230"/>
          </a:xfrm>
        </p:grpSpPr>
        <p:grpSp>
          <p:nvGrpSpPr>
            <p:cNvPr id="60" name="Group 59">
              <a:extLst>
                <a:ext uri="{FF2B5EF4-FFF2-40B4-BE49-F238E27FC236}">
                  <a16:creationId xmlns:a16="http://schemas.microsoft.com/office/drawing/2014/main" id="{4EB90290-DC3F-5C61-88F2-BD822AACAA6B}"/>
                </a:ext>
              </a:extLst>
            </p:cNvPr>
            <p:cNvGrpSpPr/>
            <p:nvPr/>
          </p:nvGrpSpPr>
          <p:grpSpPr>
            <a:xfrm>
              <a:off x="4307912" y="4348396"/>
              <a:ext cx="2926823" cy="590354"/>
              <a:chOff x="4307912" y="4348396"/>
              <a:chExt cx="2926823" cy="590354"/>
            </a:xfrm>
          </p:grpSpPr>
          <p:sp>
            <p:nvSpPr>
              <p:cNvPr id="90" name="Flowchart: Alternate Process 89">
                <a:extLst>
                  <a:ext uri="{FF2B5EF4-FFF2-40B4-BE49-F238E27FC236}">
                    <a16:creationId xmlns:a16="http://schemas.microsoft.com/office/drawing/2014/main" id="{D6F18466-458D-7755-A597-CF2344AF038D}"/>
                  </a:ext>
                </a:extLst>
              </p:cNvPr>
              <p:cNvSpPr/>
              <p:nvPr/>
            </p:nvSpPr>
            <p:spPr bwMode="auto">
              <a:xfrm>
                <a:off x="4307912" y="4348396"/>
                <a:ext cx="2926823" cy="590354"/>
              </a:xfrm>
              <a:prstGeom prst="flowChartAlternateProcess">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799"/>
                <a:endParaRPr lang="en-US" sz="1588" dirty="0"/>
              </a:p>
            </p:txBody>
          </p:sp>
          <p:sp>
            <p:nvSpPr>
              <p:cNvPr id="99" name="TextBox 98">
                <a:extLst>
                  <a:ext uri="{FF2B5EF4-FFF2-40B4-BE49-F238E27FC236}">
                    <a16:creationId xmlns:a16="http://schemas.microsoft.com/office/drawing/2014/main" id="{7591E567-A55F-F84D-45D5-989B4FCDF637}"/>
                  </a:ext>
                </a:extLst>
              </p:cNvPr>
              <p:cNvSpPr txBox="1"/>
              <p:nvPr/>
            </p:nvSpPr>
            <p:spPr>
              <a:xfrm>
                <a:off x="4518904" y="4433005"/>
                <a:ext cx="2536287" cy="474096"/>
              </a:xfrm>
              <a:prstGeom prst="rect">
                <a:avLst/>
              </a:prstGeom>
              <a:solidFill>
                <a:srgbClr val="8CF4EA"/>
              </a:solidFill>
              <a:ln>
                <a:solidFill>
                  <a:schemeClr val="tx1"/>
                </a:solidFill>
              </a:ln>
            </p:spPr>
            <p:txBody>
              <a:bodyPr wrap="square" rtlCol="0">
                <a:spAutoFit/>
              </a:bodyPr>
              <a:lstStyle/>
              <a:p>
                <a:pPr algn="ctr"/>
                <a:r>
                  <a:rPr lang="en-US" sz="1059" dirty="0"/>
                  <a:t>Detailed Cybersecurity Risk Assessment (DCRA)</a:t>
                </a:r>
              </a:p>
            </p:txBody>
          </p:sp>
        </p:grpSp>
        <p:grpSp>
          <p:nvGrpSpPr>
            <p:cNvPr id="58" name="Group 57">
              <a:extLst>
                <a:ext uri="{FF2B5EF4-FFF2-40B4-BE49-F238E27FC236}">
                  <a16:creationId xmlns:a16="http://schemas.microsoft.com/office/drawing/2014/main" id="{A7C9417E-88B2-42BC-5A16-E91655057829}"/>
                </a:ext>
              </a:extLst>
            </p:cNvPr>
            <p:cNvGrpSpPr/>
            <p:nvPr/>
          </p:nvGrpSpPr>
          <p:grpSpPr>
            <a:xfrm>
              <a:off x="4067194" y="2127447"/>
              <a:ext cx="3636396" cy="5371230"/>
              <a:chOff x="4067194" y="2127447"/>
              <a:chExt cx="3636396" cy="5371230"/>
            </a:xfrm>
          </p:grpSpPr>
          <p:sp>
            <p:nvSpPr>
              <p:cNvPr id="93" name="TextBox 92">
                <a:extLst>
                  <a:ext uri="{FF2B5EF4-FFF2-40B4-BE49-F238E27FC236}">
                    <a16:creationId xmlns:a16="http://schemas.microsoft.com/office/drawing/2014/main" id="{2F8CBA49-09CC-553B-D876-C59DC71E2150}"/>
                  </a:ext>
                </a:extLst>
              </p:cNvPr>
              <p:cNvSpPr txBox="1"/>
              <p:nvPr/>
            </p:nvSpPr>
            <p:spPr>
              <a:xfrm>
                <a:off x="4268840" y="6347593"/>
                <a:ext cx="3033759" cy="1151084"/>
              </a:xfrm>
              <a:prstGeom prst="rect">
                <a:avLst/>
              </a:prstGeom>
              <a:solidFill>
                <a:srgbClr val="92D050"/>
              </a:solidFill>
              <a:ln>
                <a:solidFill>
                  <a:schemeClr val="tx1"/>
                </a:solidFill>
              </a:ln>
            </p:spPr>
            <p:txBody>
              <a:bodyPr wrap="square" rtlCol="0" anchor="b">
                <a:spAutoFit/>
              </a:bodyPr>
              <a:lstStyle/>
              <a:p>
                <a:pPr algn="ctr"/>
                <a:r>
                  <a:rPr lang="en-US" sz="1059" dirty="0"/>
                  <a:t> </a:t>
                </a:r>
                <a:r>
                  <a:rPr lang="en-US" sz="1200" dirty="0"/>
                  <a:t>Cybersecurity Requirements Specification (CRS)</a:t>
                </a:r>
              </a:p>
              <a:p>
                <a:pPr algn="ctr"/>
                <a:r>
                  <a:rPr lang="en-US" sz="1200" dirty="0"/>
                  <a:t>and Consolidation with</a:t>
                </a:r>
              </a:p>
              <a:p>
                <a:pPr algn="ctr"/>
                <a:r>
                  <a:rPr lang="en-US" sz="1200" dirty="0"/>
                  <a:t>Safety Requirements Specification (SRS)</a:t>
                </a:r>
              </a:p>
            </p:txBody>
          </p:sp>
          <p:sp>
            <p:nvSpPr>
              <p:cNvPr id="100" name="Flowchart: Decision 99">
                <a:extLst>
                  <a:ext uri="{FF2B5EF4-FFF2-40B4-BE49-F238E27FC236}">
                    <a16:creationId xmlns:a16="http://schemas.microsoft.com/office/drawing/2014/main" id="{2C010317-9033-B6DA-FEBD-1D9ADA77E10B}"/>
                  </a:ext>
                </a:extLst>
              </p:cNvPr>
              <p:cNvSpPr/>
              <p:nvPr/>
            </p:nvSpPr>
            <p:spPr bwMode="auto">
              <a:xfrm>
                <a:off x="4500509" y="5054149"/>
                <a:ext cx="2571593" cy="807786"/>
              </a:xfrm>
              <a:prstGeom prst="flowChartDecision">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t" anchorCtr="0" compatLnSpc="1">
                <a:prstTxWarp prst="textNoShape">
                  <a:avLst/>
                </a:prstTxWarp>
              </a:bodyPr>
              <a:lstStyle/>
              <a:p>
                <a:pPr algn="ctr" defTabSz="806799"/>
                <a:r>
                  <a:rPr lang="en-US" sz="1059" dirty="0"/>
                  <a:t>Residual Risk &gt; Tolerable Risk</a:t>
                </a:r>
              </a:p>
            </p:txBody>
          </p:sp>
          <p:cxnSp>
            <p:nvCxnSpPr>
              <p:cNvPr id="105" name="Straight Arrow Connector 104">
                <a:extLst>
                  <a:ext uri="{FF2B5EF4-FFF2-40B4-BE49-F238E27FC236}">
                    <a16:creationId xmlns:a16="http://schemas.microsoft.com/office/drawing/2014/main" id="{BFF8D09B-1B05-70AB-F5F5-AD1C44A8CF6E}"/>
                  </a:ext>
                </a:extLst>
              </p:cNvPr>
              <p:cNvCxnSpPr>
                <a:cxnSpLocks/>
                <a:stCxn id="100" idx="2"/>
                <a:endCxn id="101" idx="0"/>
              </p:cNvCxnSpPr>
              <p:nvPr/>
            </p:nvCxnSpPr>
            <p:spPr bwMode="auto">
              <a:xfrm>
                <a:off x="5786306" y="5861935"/>
                <a:ext cx="15071" cy="151276"/>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7" name="Straight Arrow Connector 106">
                <a:extLst>
                  <a:ext uri="{FF2B5EF4-FFF2-40B4-BE49-F238E27FC236}">
                    <a16:creationId xmlns:a16="http://schemas.microsoft.com/office/drawing/2014/main" id="{3BB1BC5B-AB80-5751-17EE-F499144B46BE}"/>
                  </a:ext>
                </a:extLst>
              </p:cNvPr>
              <p:cNvCxnSpPr>
                <a:cxnSpLocks/>
                <a:stCxn id="99" idx="2"/>
                <a:endCxn id="100" idx="0"/>
              </p:cNvCxnSpPr>
              <p:nvPr/>
            </p:nvCxnSpPr>
            <p:spPr bwMode="auto">
              <a:xfrm flipH="1">
                <a:off x="5786306" y="4907101"/>
                <a:ext cx="740" cy="147048"/>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6" name="TextBox 145">
                <a:extLst>
                  <a:ext uri="{FF2B5EF4-FFF2-40B4-BE49-F238E27FC236}">
                    <a16:creationId xmlns:a16="http://schemas.microsoft.com/office/drawing/2014/main" id="{ED4026AC-38EC-BFEA-D329-50AFB2100465}"/>
                  </a:ext>
                </a:extLst>
              </p:cNvPr>
              <p:cNvSpPr txBox="1"/>
              <p:nvPr/>
            </p:nvSpPr>
            <p:spPr>
              <a:xfrm>
                <a:off x="5120684" y="5775803"/>
                <a:ext cx="408388" cy="258486"/>
              </a:xfrm>
              <a:prstGeom prst="rect">
                <a:avLst/>
              </a:prstGeom>
              <a:solidFill>
                <a:schemeClr val="bg1"/>
              </a:solidFill>
            </p:spPr>
            <p:txBody>
              <a:bodyPr wrap="square" rtlCol="0">
                <a:spAutoFit/>
              </a:bodyPr>
              <a:lstStyle/>
              <a:p>
                <a:pPr algn="ctr"/>
                <a:r>
                  <a:rPr lang="en-US" sz="882" dirty="0"/>
                  <a:t>NO</a:t>
                </a:r>
              </a:p>
            </p:txBody>
          </p:sp>
          <p:sp>
            <p:nvSpPr>
              <p:cNvPr id="180" name="TextBox 179">
                <a:extLst>
                  <a:ext uri="{FF2B5EF4-FFF2-40B4-BE49-F238E27FC236}">
                    <a16:creationId xmlns:a16="http://schemas.microsoft.com/office/drawing/2014/main" id="{B8C590C8-DB4E-0ED1-70AC-CD7E8D86FA9D}"/>
                  </a:ext>
                </a:extLst>
              </p:cNvPr>
              <p:cNvSpPr txBox="1"/>
              <p:nvPr/>
            </p:nvSpPr>
            <p:spPr>
              <a:xfrm>
                <a:off x="4067194" y="5133372"/>
                <a:ext cx="461962" cy="258486"/>
              </a:xfrm>
              <a:prstGeom prst="rect">
                <a:avLst/>
              </a:prstGeom>
              <a:solidFill>
                <a:schemeClr val="bg1"/>
              </a:solidFill>
            </p:spPr>
            <p:txBody>
              <a:bodyPr wrap="square" rtlCol="0">
                <a:spAutoFit/>
              </a:bodyPr>
              <a:lstStyle/>
              <a:p>
                <a:pPr algn="ctr"/>
                <a:r>
                  <a:rPr lang="en-US" sz="882" dirty="0"/>
                  <a:t>YES</a:t>
                </a:r>
              </a:p>
            </p:txBody>
          </p:sp>
          <p:cxnSp>
            <p:nvCxnSpPr>
              <p:cNvPr id="40" name="Connector: Elbow 39">
                <a:extLst>
                  <a:ext uri="{FF2B5EF4-FFF2-40B4-BE49-F238E27FC236}">
                    <a16:creationId xmlns:a16="http://schemas.microsoft.com/office/drawing/2014/main" id="{5125D55C-6FFA-8A7E-3527-50496945C1BF}"/>
                  </a:ext>
                </a:extLst>
              </p:cNvPr>
              <p:cNvCxnSpPr/>
              <p:nvPr/>
            </p:nvCxnSpPr>
            <p:spPr bwMode="auto">
              <a:xfrm rot="16200000" flipH="1">
                <a:off x="5670889" y="5116418"/>
                <a:ext cx="3268240" cy="380372"/>
              </a:xfrm>
              <a:prstGeom prst="bentConnector3">
                <a:avLst>
                  <a:gd name="adj1" fmla="val -9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1" name="TextBox 40">
                <a:extLst>
                  <a:ext uri="{FF2B5EF4-FFF2-40B4-BE49-F238E27FC236}">
                    <a16:creationId xmlns:a16="http://schemas.microsoft.com/office/drawing/2014/main" id="{D4F3237F-02AE-250E-92F3-8A9B5341C450}"/>
                  </a:ext>
                </a:extLst>
              </p:cNvPr>
              <p:cNvSpPr txBox="1"/>
              <p:nvPr/>
            </p:nvSpPr>
            <p:spPr>
              <a:xfrm>
                <a:off x="7234736" y="5199331"/>
                <a:ext cx="468854" cy="258486"/>
              </a:xfrm>
              <a:prstGeom prst="rect">
                <a:avLst/>
              </a:prstGeom>
              <a:solidFill>
                <a:schemeClr val="bg1"/>
              </a:solidFill>
            </p:spPr>
            <p:txBody>
              <a:bodyPr wrap="square" rtlCol="0">
                <a:spAutoFit/>
              </a:bodyPr>
              <a:lstStyle/>
              <a:p>
                <a:pPr algn="ctr"/>
                <a:r>
                  <a:rPr lang="en-US" sz="882" dirty="0"/>
                  <a:t>NO</a:t>
                </a:r>
                <a:endParaRPr lang="en-US" sz="1059" dirty="0"/>
              </a:p>
            </p:txBody>
          </p:sp>
          <p:grpSp>
            <p:nvGrpSpPr>
              <p:cNvPr id="43" name="Group 42">
                <a:extLst>
                  <a:ext uri="{FF2B5EF4-FFF2-40B4-BE49-F238E27FC236}">
                    <a16:creationId xmlns:a16="http://schemas.microsoft.com/office/drawing/2014/main" id="{0C7849DB-3090-45CE-A868-59E31EF5BCFA}"/>
                  </a:ext>
                </a:extLst>
              </p:cNvPr>
              <p:cNvGrpSpPr/>
              <p:nvPr/>
            </p:nvGrpSpPr>
            <p:grpSpPr>
              <a:xfrm>
                <a:off x="4578738" y="2127447"/>
                <a:ext cx="2415540" cy="607553"/>
                <a:chOff x="5074919" y="3529041"/>
                <a:chExt cx="2415540" cy="607553"/>
              </a:xfrm>
            </p:grpSpPr>
            <p:sp>
              <p:nvSpPr>
                <p:cNvPr id="45" name="Rectangle 44">
                  <a:extLst>
                    <a:ext uri="{FF2B5EF4-FFF2-40B4-BE49-F238E27FC236}">
                      <a16:creationId xmlns:a16="http://schemas.microsoft.com/office/drawing/2014/main" id="{5816B262-600B-6B8B-B486-15785AB1AB4F}"/>
                    </a:ext>
                  </a:extLst>
                </p:cNvPr>
                <p:cNvSpPr/>
                <p:nvPr/>
              </p:nvSpPr>
              <p:spPr bwMode="auto">
                <a:xfrm>
                  <a:off x="5074919" y="3529041"/>
                  <a:ext cx="2415540" cy="607553"/>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799"/>
                  <a:endParaRPr lang="en-US" sz="1588" dirty="0"/>
                </a:p>
              </p:txBody>
            </p:sp>
            <p:sp>
              <p:nvSpPr>
                <p:cNvPr id="47" name="TextBox 46">
                  <a:extLst>
                    <a:ext uri="{FF2B5EF4-FFF2-40B4-BE49-F238E27FC236}">
                      <a16:creationId xmlns:a16="http://schemas.microsoft.com/office/drawing/2014/main" id="{6F42581C-54DA-30F6-0957-9335E58C277D}"/>
                    </a:ext>
                  </a:extLst>
                </p:cNvPr>
                <p:cNvSpPr txBox="1"/>
                <p:nvPr/>
              </p:nvSpPr>
              <p:spPr>
                <a:xfrm>
                  <a:off x="5157276" y="3594388"/>
                  <a:ext cx="2213478" cy="474096"/>
                </a:xfrm>
                <a:prstGeom prst="rect">
                  <a:avLst/>
                </a:prstGeom>
                <a:solidFill>
                  <a:srgbClr val="8CF4EA"/>
                </a:solidFill>
              </p:spPr>
              <p:txBody>
                <a:bodyPr wrap="square" rtlCol="0">
                  <a:spAutoFit/>
                </a:bodyPr>
                <a:lstStyle/>
                <a:p>
                  <a:pPr algn="ctr"/>
                  <a:r>
                    <a:rPr lang="en-US" sz="1059" dirty="0"/>
                    <a:t>Identify the System Under Consideration (SuC)</a:t>
                  </a:r>
                  <a:endParaRPr lang="en-US" sz="1059" dirty="0">
                    <a:latin typeface="UD Digi Kyokasho N-B" panose="020B0400000000000000" pitchFamily="18" charset="-128"/>
                    <a:ea typeface="UD Digi Kyokasho N-B" panose="020B0400000000000000" pitchFamily="18" charset="-128"/>
                  </a:endParaRPr>
                </a:p>
              </p:txBody>
            </p:sp>
          </p:grpSp>
          <p:sp>
            <p:nvSpPr>
              <p:cNvPr id="48" name="TextBox 47">
                <a:extLst>
                  <a:ext uri="{FF2B5EF4-FFF2-40B4-BE49-F238E27FC236}">
                    <a16:creationId xmlns:a16="http://schemas.microsoft.com/office/drawing/2014/main" id="{4AA386D3-0DF7-DC4D-3759-74CDE6D768F3}"/>
                  </a:ext>
                </a:extLst>
              </p:cNvPr>
              <p:cNvSpPr txBox="1"/>
              <p:nvPr/>
            </p:nvSpPr>
            <p:spPr>
              <a:xfrm>
                <a:off x="4578738" y="2864353"/>
                <a:ext cx="2415539" cy="289369"/>
              </a:xfrm>
              <a:prstGeom prst="rect">
                <a:avLst/>
              </a:prstGeom>
              <a:solidFill>
                <a:srgbClr val="92D050"/>
              </a:solidFill>
              <a:ln>
                <a:solidFill>
                  <a:schemeClr val="tx1"/>
                </a:solidFill>
              </a:ln>
            </p:spPr>
            <p:txBody>
              <a:bodyPr wrap="square" rtlCol="0">
                <a:spAutoFit/>
              </a:bodyPr>
              <a:lstStyle>
                <a:defPPr>
                  <a:defRPr lang="en-US"/>
                </a:defPPr>
                <a:lvl1pPr algn="ctr">
                  <a:defRPr sz="1200">
                    <a:latin typeface="+mn-lt"/>
                  </a:defRPr>
                </a:lvl1pPr>
              </a:lstStyle>
              <a:p>
                <a:r>
                  <a:rPr lang="en-US" sz="1059" dirty="0"/>
                  <a:t>Risk Assessment - Initial</a:t>
                </a:r>
              </a:p>
            </p:txBody>
          </p:sp>
          <p:sp>
            <p:nvSpPr>
              <p:cNvPr id="49" name="Flowchart: Decision 48">
                <a:extLst>
                  <a:ext uri="{FF2B5EF4-FFF2-40B4-BE49-F238E27FC236}">
                    <a16:creationId xmlns:a16="http://schemas.microsoft.com/office/drawing/2014/main" id="{F7B17F5E-7650-13B4-5208-7E8C1D583A62}"/>
                  </a:ext>
                </a:extLst>
              </p:cNvPr>
              <p:cNvSpPr/>
              <p:nvPr/>
            </p:nvSpPr>
            <p:spPr bwMode="auto">
              <a:xfrm>
                <a:off x="4452522" y="3268591"/>
                <a:ext cx="2667970" cy="807786"/>
              </a:xfrm>
              <a:prstGeom prst="flowChartDecision">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t" anchorCtr="0" compatLnSpc="1">
                <a:prstTxWarp prst="textNoShape">
                  <a:avLst/>
                </a:prstTxWarp>
              </a:bodyPr>
              <a:lstStyle/>
              <a:p>
                <a:pPr algn="ctr"/>
                <a:r>
                  <a:rPr lang="en-US" sz="1059" dirty="0"/>
                  <a:t>Initial Risk &gt; Tolerable Risk</a:t>
                </a:r>
              </a:p>
            </p:txBody>
          </p:sp>
          <p:cxnSp>
            <p:nvCxnSpPr>
              <p:cNvPr id="50" name="Straight Arrow Connector 49">
                <a:extLst>
                  <a:ext uri="{FF2B5EF4-FFF2-40B4-BE49-F238E27FC236}">
                    <a16:creationId xmlns:a16="http://schemas.microsoft.com/office/drawing/2014/main" id="{4EAE1D0A-7167-4E7E-676E-776D2E078B61}"/>
                  </a:ext>
                </a:extLst>
              </p:cNvPr>
              <p:cNvCxnSpPr>
                <a:stCxn id="49" idx="2"/>
              </p:cNvCxnSpPr>
              <p:nvPr/>
            </p:nvCxnSpPr>
            <p:spPr bwMode="auto">
              <a:xfrm>
                <a:off x="5786507" y="4076377"/>
                <a:ext cx="1" cy="272019"/>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1" name="TextBox 50">
                <a:extLst>
                  <a:ext uri="{FF2B5EF4-FFF2-40B4-BE49-F238E27FC236}">
                    <a16:creationId xmlns:a16="http://schemas.microsoft.com/office/drawing/2014/main" id="{C18E1F4F-1D83-8416-392B-1B031BE75B4E}"/>
                  </a:ext>
                </a:extLst>
              </p:cNvPr>
              <p:cNvSpPr txBox="1"/>
              <p:nvPr/>
            </p:nvSpPr>
            <p:spPr>
              <a:xfrm>
                <a:off x="5256085" y="4091617"/>
                <a:ext cx="471930" cy="258486"/>
              </a:xfrm>
              <a:prstGeom prst="rect">
                <a:avLst/>
              </a:prstGeom>
              <a:solidFill>
                <a:schemeClr val="bg1"/>
              </a:solidFill>
            </p:spPr>
            <p:txBody>
              <a:bodyPr wrap="square" rtlCol="0">
                <a:spAutoFit/>
              </a:bodyPr>
              <a:lstStyle/>
              <a:p>
                <a:pPr algn="ctr"/>
                <a:r>
                  <a:rPr lang="en-US" sz="882" dirty="0"/>
                  <a:t>YES</a:t>
                </a:r>
              </a:p>
            </p:txBody>
          </p:sp>
          <p:cxnSp>
            <p:nvCxnSpPr>
              <p:cNvPr id="52" name="Connector: Elbow 51">
                <a:extLst>
                  <a:ext uri="{FF2B5EF4-FFF2-40B4-BE49-F238E27FC236}">
                    <a16:creationId xmlns:a16="http://schemas.microsoft.com/office/drawing/2014/main" id="{3CC1302C-8795-FFC7-0D75-BF3ECDCDBC8C}"/>
                  </a:ext>
                </a:extLst>
              </p:cNvPr>
              <p:cNvCxnSpPr>
                <a:stCxn id="100" idx="1"/>
                <a:endCxn id="90" idx="1"/>
              </p:cNvCxnSpPr>
              <p:nvPr/>
            </p:nvCxnSpPr>
            <p:spPr bwMode="auto">
              <a:xfrm rot="10800000">
                <a:off x="4307913" y="4643574"/>
                <a:ext cx="192597" cy="814469"/>
              </a:xfrm>
              <a:prstGeom prst="bentConnector3">
                <a:avLst>
                  <a:gd name="adj1" fmla="val 218693"/>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3" name="Connector: Elbow 52">
                <a:extLst>
                  <a:ext uri="{FF2B5EF4-FFF2-40B4-BE49-F238E27FC236}">
                    <a16:creationId xmlns:a16="http://schemas.microsoft.com/office/drawing/2014/main" id="{E0888DAB-1C4C-B655-23EB-1CEB3EA9320C}"/>
                  </a:ext>
                </a:extLst>
              </p:cNvPr>
              <p:cNvCxnSpPr>
                <a:stCxn id="100" idx="1"/>
              </p:cNvCxnSpPr>
              <p:nvPr/>
            </p:nvCxnSpPr>
            <p:spPr bwMode="auto">
              <a:xfrm rot="10800000" flipH="1">
                <a:off x="4500509" y="2419630"/>
                <a:ext cx="84496" cy="3038412"/>
              </a:xfrm>
              <a:prstGeom prst="bentConnector4">
                <a:avLst>
                  <a:gd name="adj1" fmla="val -631272"/>
                  <a:gd name="adj2" fmla="val 99180"/>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1" name="TextBox 100">
                <a:extLst>
                  <a:ext uri="{FF2B5EF4-FFF2-40B4-BE49-F238E27FC236}">
                    <a16:creationId xmlns:a16="http://schemas.microsoft.com/office/drawing/2014/main" id="{B12AF37E-4405-1916-B0FC-57F26C7CFAD8}"/>
                  </a:ext>
                </a:extLst>
              </p:cNvPr>
              <p:cNvSpPr txBox="1"/>
              <p:nvPr/>
            </p:nvSpPr>
            <p:spPr>
              <a:xfrm>
                <a:off x="4284498" y="6013211"/>
                <a:ext cx="3033759" cy="320036"/>
              </a:xfrm>
              <a:prstGeom prst="rect">
                <a:avLst/>
              </a:prstGeom>
              <a:solidFill>
                <a:schemeClr val="bg1"/>
              </a:solidFill>
              <a:ln>
                <a:solidFill>
                  <a:schemeClr val="tx1"/>
                </a:solidFill>
              </a:ln>
            </p:spPr>
            <p:txBody>
              <a:bodyPr wrap="square" rtlCol="0">
                <a:spAutoFit/>
              </a:bodyPr>
              <a:lstStyle/>
              <a:p>
                <a:pPr algn="ctr"/>
                <a:r>
                  <a:rPr lang="en-US" sz="1235" dirty="0"/>
                  <a:t>Requirements Specification</a:t>
                </a:r>
                <a:endParaRPr lang="en-US" sz="1235" dirty="0">
                  <a:latin typeface="UD Digi Kyokasho N-B" panose="020B0400000000000000" pitchFamily="18" charset="-128"/>
                  <a:ea typeface="UD Digi Kyokasho N-B" panose="020B0400000000000000" pitchFamily="18" charset="-128"/>
                </a:endParaRPr>
              </a:p>
            </p:txBody>
          </p:sp>
        </p:grpSp>
      </p:grpSp>
      <p:sp>
        <p:nvSpPr>
          <p:cNvPr id="4" name="TextBox 3">
            <a:extLst>
              <a:ext uri="{FF2B5EF4-FFF2-40B4-BE49-F238E27FC236}">
                <a16:creationId xmlns:a16="http://schemas.microsoft.com/office/drawing/2014/main" id="{69FBCA95-1230-7FE4-EF22-ED58CCC864CA}"/>
              </a:ext>
            </a:extLst>
          </p:cNvPr>
          <p:cNvSpPr txBox="1"/>
          <p:nvPr/>
        </p:nvSpPr>
        <p:spPr>
          <a:xfrm>
            <a:off x="7866132" y="1294472"/>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Outputs</a:t>
            </a:r>
          </a:p>
        </p:txBody>
      </p:sp>
      <p:sp>
        <p:nvSpPr>
          <p:cNvPr id="5" name="TextBox 4">
            <a:extLst>
              <a:ext uri="{FF2B5EF4-FFF2-40B4-BE49-F238E27FC236}">
                <a16:creationId xmlns:a16="http://schemas.microsoft.com/office/drawing/2014/main" id="{0F7D4297-A79E-9EB2-0465-1DC9BB35F8F0}"/>
              </a:ext>
            </a:extLst>
          </p:cNvPr>
          <p:cNvSpPr txBox="1"/>
          <p:nvPr/>
        </p:nvSpPr>
        <p:spPr>
          <a:xfrm>
            <a:off x="2476762" y="1294472"/>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Inputs</a:t>
            </a:r>
          </a:p>
        </p:txBody>
      </p:sp>
      <p:sp>
        <p:nvSpPr>
          <p:cNvPr id="17" name="TextBox 16">
            <a:extLst>
              <a:ext uri="{FF2B5EF4-FFF2-40B4-BE49-F238E27FC236}">
                <a16:creationId xmlns:a16="http://schemas.microsoft.com/office/drawing/2014/main" id="{F57A645F-BAFB-F17C-8E6F-F4D6253F69A8}"/>
              </a:ext>
            </a:extLst>
          </p:cNvPr>
          <p:cNvSpPr txBox="1"/>
          <p:nvPr/>
        </p:nvSpPr>
        <p:spPr>
          <a:xfrm>
            <a:off x="7580081" y="5041755"/>
            <a:ext cx="3522145" cy="1422697"/>
          </a:xfrm>
          <a:prstGeom prst="rect">
            <a:avLst/>
          </a:prstGeom>
          <a:noFill/>
        </p:spPr>
        <p:txBody>
          <a:bodyPr wrap="square" rtlCol="0">
            <a:spAutoFit/>
          </a:bodyPr>
          <a:lstStyle/>
          <a:p>
            <a:r>
              <a:rPr lang="en-US" sz="1235" dirty="0"/>
              <a:t>• Consolidated version of all above outputs</a:t>
            </a:r>
          </a:p>
          <a:p>
            <a:r>
              <a:rPr lang="en-US" sz="1235" dirty="0"/>
              <a:t>• Full list of safety requirements from policies, regulations, and risk assessments</a:t>
            </a:r>
          </a:p>
          <a:p>
            <a:r>
              <a:rPr lang="en-US" sz="1235" dirty="0"/>
              <a:t>• Full list of cybersecurity requirements from policies, </a:t>
            </a:r>
          </a:p>
          <a:p>
            <a:r>
              <a:rPr lang="en-US" sz="1235" dirty="0"/>
              <a:t>regulations, and risk assessments and consolidated with safety requirements</a:t>
            </a:r>
          </a:p>
        </p:txBody>
      </p:sp>
      <p:sp>
        <p:nvSpPr>
          <p:cNvPr id="74" name="TextBox 73">
            <a:extLst>
              <a:ext uri="{FF2B5EF4-FFF2-40B4-BE49-F238E27FC236}">
                <a16:creationId xmlns:a16="http://schemas.microsoft.com/office/drawing/2014/main" id="{14C4B1FA-C931-4C47-9496-04CE93806D6D}"/>
              </a:ext>
            </a:extLst>
          </p:cNvPr>
          <p:cNvSpPr txBox="1"/>
          <p:nvPr/>
        </p:nvSpPr>
        <p:spPr>
          <a:xfrm>
            <a:off x="959370" y="5347042"/>
            <a:ext cx="3644753" cy="744243"/>
          </a:xfrm>
          <a:prstGeom prst="rect">
            <a:avLst/>
          </a:prstGeom>
          <a:noFill/>
        </p:spPr>
        <p:txBody>
          <a:bodyPr wrap="square" rtlCol="0">
            <a:spAutoFit/>
          </a:bodyPr>
          <a:lstStyle/>
          <a:p>
            <a:r>
              <a:rPr lang="en-US" sz="1412" dirty="0"/>
              <a:t>• All above outputs, with special focus on</a:t>
            </a:r>
          </a:p>
          <a:p>
            <a:r>
              <a:rPr lang="en-US" sz="1412" dirty="0"/>
              <a:t>• Initial safety requirements</a:t>
            </a:r>
          </a:p>
          <a:p>
            <a:r>
              <a:rPr lang="en-US" sz="1412" dirty="0"/>
              <a:t>• Cybersecurity requirements</a:t>
            </a:r>
          </a:p>
        </p:txBody>
      </p:sp>
      <p:cxnSp>
        <p:nvCxnSpPr>
          <p:cNvPr id="77" name="Straight Arrow Connector 76">
            <a:extLst>
              <a:ext uri="{FF2B5EF4-FFF2-40B4-BE49-F238E27FC236}">
                <a16:creationId xmlns:a16="http://schemas.microsoft.com/office/drawing/2014/main" id="{FE205603-A4CE-7654-E38C-9D959E84A1ED}"/>
              </a:ext>
            </a:extLst>
          </p:cNvPr>
          <p:cNvCxnSpPr>
            <a:stCxn id="45" idx="2"/>
            <a:endCxn id="48" idx="0"/>
          </p:cNvCxnSpPr>
          <p:nvPr/>
        </p:nvCxnSpPr>
        <p:spPr bwMode="auto">
          <a:xfrm flipH="1">
            <a:off x="6015381" y="2172118"/>
            <a:ext cx="1" cy="114135"/>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9" name="Straight Arrow Connector 78">
            <a:extLst>
              <a:ext uri="{FF2B5EF4-FFF2-40B4-BE49-F238E27FC236}">
                <a16:creationId xmlns:a16="http://schemas.microsoft.com/office/drawing/2014/main" id="{C85BD469-0C34-9AF1-8023-B81FEA542418}"/>
              </a:ext>
            </a:extLst>
          </p:cNvPr>
          <p:cNvCxnSpPr>
            <a:stCxn id="48" idx="2"/>
            <a:endCxn id="48" idx="2"/>
          </p:cNvCxnSpPr>
          <p:nvPr/>
        </p:nvCxnSpPr>
        <p:spPr bwMode="auto">
          <a:xfrm>
            <a:off x="6015381" y="2541579"/>
            <a:ext cx="0" cy="0"/>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Box 6">
            <a:extLst>
              <a:ext uri="{FF2B5EF4-FFF2-40B4-BE49-F238E27FC236}">
                <a16:creationId xmlns:a16="http://schemas.microsoft.com/office/drawing/2014/main" id="{04133E57-B760-6CED-1A3F-27EF19B289F9}"/>
              </a:ext>
            </a:extLst>
          </p:cNvPr>
          <p:cNvSpPr txBox="1"/>
          <p:nvPr/>
        </p:nvSpPr>
        <p:spPr>
          <a:xfrm>
            <a:off x="3986375" y="3194902"/>
            <a:ext cx="983246" cy="228076"/>
          </a:xfrm>
          <a:prstGeom prst="rect">
            <a:avLst/>
          </a:prstGeom>
          <a:solidFill>
            <a:schemeClr val="bg1"/>
          </a:solidFill>
        </p:spPr>
        <p:txBody>
          <a:bodyPr wrap="square" rtlCol="0">
            <a:spAutoFit/>
          </a:bodyPr>
          <a:lstStyle/>
          <a:p>
            <a:r>
              <a:rPr lang="en-US" sz="882" dirty="0"/>
              <a:t>IF INSOLUBLE</a:t>
            </a:r>
          </a:p>
        </p:txBody>
      </p:sp>
    </p:spTree>
    <p:extLst>
      <p:ext uri="{BB962C8B-B14F-4D97-AF65-F5344CB8AC3E}">
        <p14:creationId xmlns:p14="http://schemas.microsoft.com/office/powerpoint/2010/main" val="645077127"/>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513465" y="232871"/>
            <a:ext cx="6533025" cy="405362"/>
          </a:xfrm>
        </p:spPr>
        <p:txBody>
          <a:bodyPr>
            <a:noAutofit/>
          </a:bodyPr>
          <a:lstStyle/>
          <a:p>
            <a:pPr algn="ctr"/>
            <a:r>
              <a:rPr lang="en-US" dirty="0"/>
              <a:t>Key Messages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59370" y="1494866"/>
            <a:ext cx="10058399" cy="4392846"/>
          </a:xfrm>
        </p:spPr>
        <p:txBody>
          <a:bodyPr>
            <a:normAutofit/>
          </a:bodyPr>
          <a:lstStyle/>
          <a:p>
            <a:pPr marL="0" indent="0">
              <a:spcBef>
                <a:spcPts val="0"/>
              </a:spcBef>
              <a:spcAft>
                <a:spcPts val="1059"/>
              </a:spcAft>
              <a:buNone/>
            </a:pPr>
            <a:r>
              <a:rPr lang="en-US" b="1" dirty="0"/>
              <a:t>The following are key messages in this MLM:</a:t>
            </a:r>
            <a:br>
              <a:rPr lang="en-US" b="1" dirty="0"/>
            </a:br>
            <a:endParaRPr lang="en-US" dirty="0"/>
          </a:p>
          <a:p>
            <a:pPr>
              <a:spcBef>
                <a:spcPts val="0"/>
              </a:spcBef>
              <a:spcAft>
                <a:spcPts val="1059"/>
              </a:spcAft>
            </a:pPr>
            <a:r>
              <a:rPr lang="en-US" dirty="0"/>
              <a:t>Safety and Security are parallel requirements</a:t>
            </a:r>
          </a:p>
          <a:p>
            <a:pPr lvl="1">
              <a:spcBef>
                <a:spcPts val="0"/>
              </a:spcBef>
              <a:spcAft>
                <a:spcPts val="1059"/>
              </a:spcAft>
            </a:pPr>
            <a:r>
              <a:rPr lang="en-US" dirty="0"/>
              <a:t>But while Designed Safety can be validated and frozen, Security may deteriorate unless patched.</a:t>
            </a:r>
            <a:br>
              <a:rPr lang="en-US" dirty="0"/>
            </a:br>
            <a:endParaRPr lang="en-US" dirty="0"/>
          </a:p>
          <a:p>
            <a:pPr>
              <a:spcBef>
                <a:spcPts val="0"/>
              </a:spcBef>
              <a:spcAft>
                <a:spcPts val="1059"/>
              </a:spcAft>
            </a:pPr>
            <a:r>
              <a:rPr lang="en-US" dirty="0"/>
              <a:t>Security improvement must not deteriorate safety requirements</a:t>
            </a:r>
          </a:p>
          <a:p>
            <a:pPr>
              <a:spcBef>
                <a:spcPts val="0"/>
              </a:spcBef>
              <a:spcAft>
                <a:spcPts val="1059"/>
              </a:spcAft>
            </a:pPr>
            <a:endParaRPr lang="en-US" dirty="0"/>
          </a:p>
          <a:p>
            <a:pPr>
              <a:spcBef>
                <a:spcPts val="0"/>
              </a:spcBef>
              <a:spcAft>
                <a:spcPts val="1059"/>
              </a:spcAft>
            </a:pPr>
            <a:r>
              <a:rPr lang="en-US" dirty="0"/>
              <a:t>Just because there is no apparent reason why a system should be breached is no defense against an incautious attack on a different target.</a:t>
            </a:r>
          </a:p>
        </p:txBody>
      </p:sp>
    </p:spTree>
    <p:custDataLst>
      <p:tags r:id="rId1"/>
    </p:custDataLst>
    <p:extLst>
      <p:ext uri="{BB962C8B-B14F-4D97-AF65-F5344CB8AC3E}">
        <p14:creationId xmlns:p14="http://schemas.microsoft.com/office/powerpoint/2010/main" val="307151863"/>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4C0C7-DDD1-41DA-A4D3-461F406815BC}"/>
              </a:ext>
            </a:extLst>
          </p:cNvPr>
          <p:cNvSpPr>
            <a:spLocks noGrp="1"/>
          </p:cNvSpPr>
          <p:nvPr>
            <p:ph type="title"/>
          </p:nvPr>
        </p:nvSpPr>
        <p:spPr>
          <a:xfrm>
            <a:off x="2155731" y="213989"/>
            <a:ext cx="7234798" cy="537882"/>
          </a:xfrm>
        </p:spPr>
        <p:txBody>
          <a:bodyPr/>
          <a:lstStyle/>
          <a:p>
            <a:pPr algn="ctr"/>
            <a:r>
              <a:rPr lang="en-US" altLang="en-US" dirty="0"/>
              <a:t>Further Information</a:t>
            </a:r>
            <a:endParaRPr lang="en-AU" dirty="0">
              <a:solidFill>
                <a:srgbClr val="003F6B"/>
              </a:solidFill>
            </a:endParaRPr>
          </a:p>
        </p:txBody>
      </p:sp>
      <p:sp>
        <p:nvSpPr>
          <p:cNvPr id="3" name="Content Placeholder 2">
            <a:extLst>
              <a:ext uri="{FF2B5EF4-FFF2-40B4-BE49-F238E27FC236}">
                <a16:creationId xmlns:a16="http://schemas.microsoft.com/office/drawing/2014/main" id="{EEC7A2F4-583C-4D1C-BE8A-760E422EE758}"/>
              </a:ext>
            </a:extLst>
          </p:cNvPr>
          <p:cNvSpPr>
            <a:spLocks noGrp="1"/>
          </p:cNvSpPr>
          <p:nvPr>
            <p:ph idx="1"/>
          </p:nvPr>
        </p:nvSpPr>
        <p:spPr>
          <a:xfrm>
            <a:off x="974361" y="1484026"/>
            <a:ext cx="10013429" cy="4579977"/>
          </a:xfrm>
        </p:spPr>
        <p:txBody>
          <a:bodyPr/>
          <a:lstStyle/>
          <a:p>
            <a:pPr marL="0" indent="0">
              <a:buNone/>
            </a:pPr>
            <a:r>
              <a:rPr lang="en-AU" b="1" i="0" dirty="0">
                <a:solidFill>
                  <a:srgbClr val="000000"/>
                </a:solidFill>
                <a:effectLst/>
              </a:rPr>
              <a:t>This </a:t>
            </a:r>
            <a:r>
              <a:rPr lang="en-AU" b="1" dirty="0">
                <a:solidFill>
                  <a:srgbClr val="000000"/>
                </a:solidFill>
              </a:rPr>
              <a:t>MLM</a:t>
            </a:r>
            <a:r>
              <a:rPr lang="en-AU" b="1" i="0" dirty="0">
                <a:solidFill>
                  <a:srgbClr val="000000"/>
                </a:solidFill>
                <a:effectLst/>
              </a:rPr>
              <a:t> has been adapted from two IEC publicly available documents: </a:t>
            </a:r>
          </a:p>
          <a:p>
            <a:r>
              <a:rPr lang="en-AU" i="1" dirty="0">
                <a:solidFill>
                  <a:srgbClr val="000000"/>
                </a:solidFill>
              </a:rPr>
              <a:t>IEC PAS 63325 Ed1, ‘Lifecycle Requirements for Functional Safety and Security for ACS’ issued in 2020, and </a:t>
            </a:r>
          </a:p>
          <a:p>
            <a:r>
              <a:rPr lang="en-AU" i="1" dirty="0">
                <a:solidFill>
                  <a:srgbClr val="000000"/>
                </a:solidFill>
              </a:rPr>
              <a:t>IEC </a:t>
            </a:r>
            <a:r>
              <a:rPr lang="en-AU" b="0" i="1" dirty="0">
                <a:solidFill>
                  <a:srgbClr val="000000"/>
                </a:solidFill>
                <a:effectLst/>
              </a:rPr>
              <a:t>TR 63069:2019, ‘Industrial-process measurement, control and automation - Framework for functional safety and </a:t>
            </a:r>
            <a:r>
              <a:rPr lang="en-AU" i="1" dirty="0">
                <a:solidFill>
                  <a:srgbClr val="000000"/>
                </a:solidFill>
              </a:rPr>
              <a:t>security</a:t>
            </a:r>
            <a:r>
              <a:rPr lang="en-AU" dirty="0">
                <a:solidFill>
                  <a:srgbClr val="000000"/>
                </a:solidFill>
              </a:rPr>
              <a:t>’.</a:t>
            </a:r>
            <a:r>
              <a:rPr lang="en-AU" b="0" i="0" dirty="0">
                <a:solidFill>
                  <a:srgbClr val="000000"/>
                </a:solidFill>
                <a:effectLst/>
              </a:rPr>
              <a:t> </a:t>
            </a:r>
          </a:p>
          <a:p>
            <a:r>
              <a:rPr lang="en-AU" b="0" i="0" dirty="0">
                <a:solidFill>
                  <a:srgbClr val="000000"/>
                </a:solidFill>
                <a:effectLst/>
              </a:rPr>
              <a:t>These are currently being combined to form an IEC Technical Specification </a:t>
            </a:r>
            <a:r>
              <a:rPr lang="en-AU" b="0" i="1" dirty="0">
                <a:solidFill>
                  <a:srgbClr val="000000"/>
                </a:solidFill>
                <a:effectLst/>
              </a:rPr>
              <a:t>IEC TS 63069 ‘Framework for functional safety and </a:t>
            </a:r>
            <a:r>
              <a:rPr lang="en-AU" i="1" dirty="0">
                <a:solidFill>
                  <a:srgbClr val="000000"/>
                </a:solidFill>
              </a:rPr>
              <a:t>security</a:t>
            </a:r>
            <a:r>
              <a:rPr lang="en-AU" dirty="0">
                <a:solidFill>
                  <a:srgbClr val="000000"/>
                </a:solidFill>
              </a:rPr>
              <a:t>’.</a:t>
            </a:r>
            <a:r>
              <a:rPr lang="en-AU" b="0" i="0" dirty="0">
                <a:solidFill>
                  <a:srgbClr val="000000"/>
                </a:solidFill>
                <a:effectLst/>
              </a:rPr>
              <a:t> </a:t>
            </a:r>
            <a:br>
              <a:rPr lang="en-AU" b="0" i="0" dirty="0">
                <a:solidFill>
                  <a:srgbClr val="000000"/>
                </a:solidFill>
                <a:effectLst/>
              </a:rPr>
            </a:br>
            <a:endParaRPr lang="en-AU" b="0" i="1" dirty="0">
              <a:solidFill>
                <a:srgbClr val="000000"/>
              </a:solidFill>
              <a:effectLst/>
            </a:endParaRPr>
          </a:p>
          <a:p>
            <a:pPr marL="0" indent="0">
              <a:buNone/>
            </a:pPr>
            <a:r>
              <a:rPr lang="en-AU" b="1" i="1" dirty="0">
                <a:solidFill>
                  <a:srgbClr val="000000"/>
                </a:solidFill>
                <a:effectLst/>
              </a:rPr>
              <a:t>ISA TR84.00.09</a:t>
            </a:r>
            <a:r>
              <a:rPr lang="en-AU" b="1" i="0" dirty="0">
                <a:solidFill>
                  <a:srgbClr val="000000"/>
                </a:solidFill>
                <a:effectLst/>
              </a:rPr>
              <a:t>, </a:t>
            </a:r>
            <a:r>
              <a:rPr lang="en-AU" b="1" i="1" dirty="0">
                <a:solidFill>
                  <a:srgbClr val="000000"/>
                </a:solidFill>
                <a:effectLst/>
              </a:rPr>
              <a:t>‘Cybersecurity Related To The Functional Safety Lifecycle’ </a:t>
            </a:r>
            <a:r>
              <a:rPr lang="en-AU" b="0" i="0" dirty="0">
                <a:solidFill>
                  <a:srgbClr val="000000"/>
                </a:solidFill>
                <a:effectLst/>
              </a:rPr>
              <a:t>covers the field in detail and is currently in revision as Ed3. but is limited to systems covered by IEC ISA 61511</a:t>
            </a:r>
            <a:endParaRPr lang="en-AU" dirty="0"/>
          </a:p>
        </p:txBody>
      </p:sp>
    </p:spTree>
    <p:custDataLst>
      <p:tags r:id="rId1"/>
    </p:custDataLst>
    <p:extLst>
      <p:ext uri="{BB962C8B-B14F-4D97-AF65-F5344CB8AC3E}">
        <p14:creationId xmlns:p14="http://schemas.microsoft.com/office/powerpoint/2010/main" val="541584285"/>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429168" y="169490"/>
            <a:ext cx="6759656" cy="537882"/>
          </a:xfrm>
        </p:spPr>
        <p:txBody>
          <a:bodyPr/>
          <a:lstStyle/>
          <a:p>
            <a:pPr algn="ctr"/>
            <a:r>
              <a:rPr lang="en-US" altLang="en-US" dirty="0"/>
              <a:t>Further Information</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1079291" y="1295856"/>
            <a:ext cx="9983449" cy="4560966"/>
          </a:xfrm>
        </p:spPr>
        <p:txBody>
          <a:bodyPr/>
          <a:lstStyle/>
          <a:p>
            <a:pPr>
              <a:spcBef>
                <a:spcPts val="441"/>
              </a:spcBef>
              <a:spcAft>
                <a:spcPts val="1059"/>
              </a:spcAft>
            </a:pPr>
            <a:r>
              <a:rPr lang="en-US" altLang="en-US" b="1" dirty="0"/>
              <a:t>Related MLMs </a:t>
            </a:r>
          </a:p>
          <a:p>
            <a:pPr lvl="1">
              <a:spcBef>
                <a:spcPts val="441"/>
              </a:spcBef>
              <a:spcAft>
                <a:spcPts val="1059"/>
              </a:spcAft>
            </a:pPr>
            <a:r>
              <a:rPr lang="en-US" dirty="0">
                <a:hlinkClick r:id="rId4"/>
              </a:rPr>
              <a:t>MLM-042-A, </a:t>
            </a:r>
            <a:r>
              <a:rPr lang="en-US" i="0" dirty="0">
                <a:solidFill>
                  <a:srgbClr val="000000"/>
                </a:solidFill>
                <a:effectLst/>
                <a:latin typeface="Open Sans" panose="020B0606030504020204" pitchFamily="34" charset="0"/>
                <a:hlinkClick r:id="rId4"/>
              </a:rPr>
              <a:t>Cyberattacks on Ukraine's Power Grid - Part 1 </a:t>
            </a:r>
            <a:endParaRPr lang="en-AU" i="0" dirty="0">
              <a:solidFill>
                <a:srgbClr val="000000"/>
              </a:solidFill>
              <a:effectLst/>
              <a:latin typeface="Open Sans" panose="020B0606030504020204" pitchFamily="34" charset="0"/>
            </a:endParaRPr>
          </a:p>
          <a:p>
            <a:pPr lvl="1">
              <a:spcBef>
                <a:spcPts val="441"/>
              </a:spcBef>
              <a:spcAft>
                <a:spcPts val="1059"/>
              </a:spcAft>
            </a:pPr>
            <a:r>
              <a:rPr lang="en-AU" dirty="0">
                <a:solidFill>
                  <a:srgbClr val="000000"/>
                </a:solidFill>
                <a:latin typeface="Open Sans" panose="020B0606030504020204" pitchFamily="34" charset="0"/>
                <a:hlinkClick r:id="rId5"/>
              </a:rPr>
              <a:t>MLM-042-B, </a:t>
            </a:r>
            <a:r>
              <a:rPr lang="en-US" i="0" dirty="0">
                <a:solidFill>
                  <a:srgbClr val="000000"/>
                </a:solidFill>
                <a:effectLst/>
                <a:latin typeface="Open Sans" panose="020B0606030504020204" pitchFamily="34" charset="0"/>
                <a:hlinkClick r:id="rId5"/>
              </a:rPr>
              <a:t>Cyberattacks on Ukraine's Power Grid - Part 2</a:t>
            </a:r>
            <a:endParaRPr lang="en-AU" dirty="0">
              <a:solidFill>
                <a:srgbClr val="000000"/>
              </a:solidFill>
              <a:latin typeface="Open Sans" panose="020B0606030504020204" pitchFamily="34" charset="0"/>
            </a:endParaRPr>
          </a:p>
          <a:p>
            <a:pPr lvl="1">
              <a:spcBef>
                <a:spcPts val="441"/>
              </a:spcBef>
              <a:spcAft>
                <a:spcPts val="1059"/>
              </a:spcAft>
            </a:pPr>
            <a:r>
              <a:rPr lang="en-AU" dirty="0">
                <a:solidFill>
                  <a:srgbClr val="000000"/>
                </a:solidFill>
                <a:latin typeface="Open Sans" panose="020B0606030504020204" pitchFamily="34" charset="0"/>
                <a:hlinkClick r:id="rId6"/>
              </a:rPr>
              <a:t>MLM-042-C, </a:t>
            </a:r>
            <a:r>
              <a:rPr lang="en-US" dirty="0">
                <a:solidFill>
                  <a:srgbClr val="000000"/>
                </a:solidFill>
                <a:latin typeface="Open Sans" panose="020B0606030504020204" pitchFamily="34" charset="0"/>
                <a:hlinkClick r:id="rId6"/>
              </a:rPr>
              <a:t>Cyber-attacks on Ukraine's Power Grid 2022 - Epilogue (Russian invasion of Ukraine 24 February 2022)</a:t>
            </a:r>
            <a:endParaRPr lang="en-US" dirty="0">
              <a:solidFill>
                <a:srgbClr val="000000"/>
              </a:solidFill>
              <a:latin typeface="Open Sans" panose="020B0606030504020204" pitchFamily="34" charset="0"/>
            </a:endParaRPr>
          </a:p>
          <a:p>
            <a:pPr>
              <a:spcAft>
                <a:spcPts val="1059"/>
              </a:spcAft>
            </a:pPr>
            <a:r>
              <a:rPr lang="en-US" b="1" dirty="0"/>
              <a:t>References </a:t>
            </a:r>
          </a:p>
          <a:p>
            <a:pPr lvl="1">
              <a:spcAft>
                <a:spcPts val="1059"/>
              </a:spcAft>
            </a:pPr>
            <a:r>
              <a:rPr lang="en-AU" dirty="0">
                <a:solidFill>
                  <a:srgbClr val="000000"/>
                </a:solidFill>
                <a:latin typeface="Open Sans" panose="020B0606030504020204" pitchFamily="34" charset="0"/>
              </a:rPr>
              <a:t>ISA TR84.00.09-2017, ‘Cybersecurity Related To The Functional Safety Lifecycle’ </a:t>
            </a:r>
          </a:p>
          <a:p>
            <a:pPr lvl="1">
              <a:spcAft>
                <a:spcPts val="1059"/>
              </a:spcAft>
            </a:pPr>
            <a:r>
              <a:rPr lang="en-AU" b="0" i="0" dirty="0">
                <a:solidFill>
                  <a:srgbClr val="000000"/>
                </a:solidFill>
                <a:effectLst/>
              </a:rPr>
              <a:t>IEC PAS 63325 Ed1, ‘Lifecycle </a:t>
            </a:r>
            <a:r>
              <a:rPr lang="en-AU" dirty="0">
                <a:solidFill>
                  <a:srgbClr val="000000"/>
                </a:solidFill>
              </a:rPr>
              <a:t>R</a:t>
            </a:r>
            <a:r>
              <a:rPr lang="en-AU" b="0" i="0" dirty="0">
                <a:solidFill>
                  <a:srgbClr val="000000"/>
                </a:solidFill>
                <a:effectLst/>
              </a:rPr>
              <a:t>equirements for Functional Safety and Security for ACS’</a:t>
            </a:r>
            <a:r>
              <a:rPr lang="en-US" altLang="en-US" dirty="0"/>
              <a:t> </a:t>
            </a:r>
          </a:p>
          <a:p>
            <a:pPr lvl="1">
              <a:spcAft>
                <a:spcPts val="1059"/>
              </a:spcAft>
            </a:pPr>
            <a:r>
              <a:rPr lang="en-AU" dirty="0">
                <a:solidFill>
                  <a:srgbClr val="000000"/>
                </a:solidFill>
              </a:rPr>
              <a:t>IEC </a:t>
            </a:r>
            <a:r>
              <a:rPr lang="en-AU" b="0" i="0" dirty="0">
                <a:solidFill>
                  <a:srgbClr val="000000"/>
                </a:solidFill>
                <a:effectLst/>
              </a:rPr>
              <a:t>TR 63069:2019, ‘Industrial-process measurement, control and automation - Framework for functional safety and </a:t>
            </a:r>
            <a:r>
              <a:rPr lang="en-AU" dirty="0">
                <a:solidFill>
                  <a:srgbClr val="000000"/>
                </a:solidFill>
              </a:rPr>
              <a:t>security.</a:t>
            </a:r>
            <a:endParaRPr lang="en-US" altLang="en-US" dirty="0"/>
          </a:p>
        </p:txBody>
      </p:sp>
      <p:sp>
        <p:nvSpPr>
          <p:cNvPr id="7" name="Rectangle 3">
            <a:extLst>
              <a:ext uri="{FF2B5EF4-FFF2-40B4-BE49-F238E27FC236}">
                <a16:creationId xmlns:a16="http://schemas.microsoft.com/office/drawing/2014/main" id="{6237228E-167A-4C63-85AC-9DC10B7FD938}"/>
              </a:ext>
            </a:extLst>
          </p:cNvPr>
          <p:cNvSpPr>
            <a:spLocks noChangeArrowheads="1"/>
          </p:cNvSpPr>
          <p:nvPr/>
        </p:nvSpPr>
        <p:spPr bwMode="auto">
          <a:xfrm>
            <a:off x="2886324" y="3423296"/>
            <a:ext cx="163004" cy="57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0682" tIns="40341" rIns="80682" bIns="40341" numCol="1" anchor="ctr" anchorCtr="0" compatLnSpc="1">
            <a:prstTxWarp prst="textNoShape">
              <a:avLst/>
            </a:prstTxWarp>
            <a:spAutoFit/>
          </a:bodyPr>
          <a:lstStyle/>
          <a:p>
            <a:pPr defTabSz="806799"/>
            <a:br>
              <a:rPr lang="en-US" altLang="en-US" sz="1588" dirty="0">
                <a:latin typeface="Arial" panose="020B0604020202020204" pitchFamily="34" charset="0"/>
              </a:rPr>
            </a:br>
            <a:endParaRPr lang="en-US" altLang="en-US" sz="1588" dirty="0">
              <a:latin typeface="Arial" panose="020B0604020202020204" pitchFamily="34" charset="0"/>
            </a:endParaRPr>
          </a:p>
        </p:txBody>
      </p:sp>
      <p:sp>
        <p:nvSpPr>
          <p:cNvPr id="4" name="TextBox 3">
            <a:extLst>
              <a:ext uri="{FF2B5EF4-FFF2-40B4-BE49-F238E27FC236}">
                <a16:creationId xmlns:a16="http://schemas.microsoft.com/office/drawing/2014/main" id="{AB5CD1F5-C507-6C7D-324D-2638F08CF8EE}"/>
              </a:ext>
            </a:extLst>
          </p:cNvPr>
          <p:cNvSpPr txBox="1"/>
          <p:nvPr/>
        </p:nvSpPr>
        <p:spPr>
          <a:xfrm>
            <a:off x="3496457" y="6260640"/>
            <a:ext cx="6393304" cy="369332"/>
          </a:xfrm>
          <a:prstGeom prst="rect">
            <a:avLst/>
          </a:prstGeom>
          <a:noFill/>
        </p:spPr>
        <p:txBody>
          <a:bodyPr wrap="square">
            <a:spAutoFit/>
          </a:bodyPr>
          <a:lstStyle/>
          <a:p>
            <a:r>
              <a:rPr lang="en-US" altLang="en-US" b="1" dirty="0"/>
              <a:t>Please click </a:t>
            </a:r>
            <a:r>
              <a:rPr lang="en-US" altLang="en-US" dirty="0">
                <a:hlinkClick r:id="rId7"/>
              </a:rPr>
              <a:t>here</a:t>
            </a:r>
            <a:r>
              <a:rPr lang="en-US" altLang="en-US" dirty="0"/>
              <a:t> to provide feedback on this module</a:t>
            </a:r>
            <a:endParaRPr lang="en-US"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862685" y="180631"/>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2471" dirty="0">
                <a:solidFill>
                  <a:srgbClr val="003F6B"/>
                </a:solidFill>
              </a:rPr>
              <a:t>Author</a:t>
            </a:r>
          </a:p>
        </p:txBody>
      </p:sp>
      <p:sp>
        <p:nvSpPr>
          <p:cNvPr id="3" name="Content Placeholder 6">
            <a:extLst>
              <a:ext uri="{FF2B5EF4-FFF2-40B4-BE49-F238E27FC236}">
                <a16:creationId xmlns:a16="http://schemas.microsoft.com/office/drawing/2014/main" id="{BA9AEE9B-C04E-4117-8DF7-E99C7E917F9A}"/>
              </a:ext>
            </a:extLst>
          </p:cNvPr>
          <p:cNvSpPr txBox="1">
            <a:spLocks/>
          </p:cNvSpPr>
          <p:nvPr/>
        </p:nvSpPr>
        <p:spPr>
          <a:xfrm>
            <a:off x="5323758" y="1291915"/>
            <a:ext cx="5694012" cy="4874524"/>
          </a:xfrm>
          <a:prstGeom prst="rect">
            <a:avLst/>
          </a:prstGeom>
        </p:spPr>
        <p:txBody>
          <a:bodyPr>
            <a:normAutofit/>
          </a:bodyPr>
          <a:lstStyle>
            <a:lvl1pPr marL="382588" indent="-382588" algn="l" defTabSz="1019175" rtl="0" eaLnBrk="0" fontAlgn="base" hangingPunct="0">
              <a:spcBef>
                <a:spcPct val="20000"/>
              </a:spcBef>
              <a:spcAft>
                <a:spcPct val="0"/>
              </a:spcAft>
              <a:buChar char="•"/>
              <a:defRPr sz="2400" kern="1200">
                <a:solidFill>
                  <a:schemeClr val="tx1"/>
                </a:solidFill>
                <a:latin typeface="+mn-lt"/>
                <a:ea typeface="+mn-ea"/>
                <a:cs typeface="+mn-cs"/>
              </a:defRPr>
            </a:lvl1pPr>
            <a:lvl2pPr marL="827088" indent="-317500" algn="l" defTabSz="1019175" rtl="0" eaLnBrk="0" fontAlgn="base" hangingPunct="0">
              <a:spcBef>
                <a:spcPct val="20000"/>
              </a:spcBef>
              <a:spcAft>
                <a:spcPct val="0"/>
              </a:spcAft>
              <a:buChar char="–"/>
              <a:defRPr sz="2000" kern="1200">
                <a:solidFill>
                  <a:schemeClr val="tx1"/>
                </a:solidFill>
                <a:latin typeface="+mn-lt"/>
                <a:ea typeface="+mn-ea"/>
                <a:cs typeface="+mn-cs"/>
              </a:defRPr>
            </a:lvl2pPr>
            <a:lvl3pPr marL="1273175" indent="-254000" algn="l" defTabSz="1019175" rtl="0" eaLnBrk="0" fontAlgn="base" hangingPunct="0">
              <a:spcBef>
                <a:spcPct val="20000"/>
              </a:spcBef>
              <a:spcAft>
                <a:spcPct val="0"/>
              </a:spcAft>
              <a:buChar char="–"/>
              <a:defRPr kern="1200">
                <a:solidFill>
                  <a:schemeClr val="tx1"/>
                </a:solidFill>
                <a:latin typeface="+mn-lt"/>
                <a:ea typeface="+mn-ea"/>
                <a:cs typeface="+mn-cs"/>
              </a:defRPr>
            </a:lvl3pPr>
            <a:lvl4pPr marL="1782763" indent="-254000" algn="l" defTabSz="1019175" rtl="0" eaLnBrk="0" fontAlgn="base" hangingPunct="0">
              <a:spcBef>
                <a:spcPct val="20000"/>
              </a:spcBef>
              <a:spcAft>
                <a:spcPct val="0"/>
              </a:spcAft>
              <a:buChar char="–"/>
              <a:defRPr kern="1200">
                <a:solidFill>
                  <a:schemeClr val="tx1"/>
                </a:solidFill>
                <a:latin typeface="+mn-lt"/>
                <a:ea typeface="+mn-ea"/>
                <a:cs typeface="+mn-cs"/>
              </a:defRPr>
            </a:lvl4pPr>
            <a:lvl5pPr marL="2292350" indent="-254000" algn="l" defTabSz="1019175" rtl="0" eaLnBrk="0" fontAlgn="base" hangingPunct="0">
              <a:spcBef>
                <a:spcPct val="20000"/>
              </a:spcBef>
              <a:spcAft>
                <a:spcPct val="0"/>
              </a:spcAft>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059"/>
              </a:spcAft>
              <a:buNone/>
            </a:pPr>
            <a:r>
              <a:rPr lang="en-US" sz="2118" b="1" dirty="0"/>
              <a:t>Ian H. Gibson</a:t>
            </a:r>
          </a:p>
          <a:p>
            <a:pPr marL="0" indent="0">
              <a:spcBef>
                <a:spcPts val="0"/>
              </a:spcBef>
              <a:spcAft>
                <a:spcPts val="1059"/>
              </a:spcAft>
              <a:buNone/>
            </a:pPr>
            <a:r>
              <a:rPr lang="en-AU" sz="1941" b="1" dirty="0"/>
              <a:t>Process, Control, and Safety Engineering Consultant</a:t>
            </a:r>
            <a:r>
              <a:rPr lang="en-US" sz="1941" b="1" dirty="0"/>
              <a:t> </a:t>
            </a:r>
          </a:p>
          <a:p>
            <a:pPr marL="0" indent="0">
              <a:spcBef>
                <a:spcPts val="0"/>
              </a:spcBef>
              <a:spcAft>
                <a:spcPts val="1059"/>
              </a:spcAft>
              <a:buNone/>
            </a:pPr>
            <a:r>
              <a:rPr lang="en-US" sz="1588" dirty="0"/>
              <a:t>Industrial Chemist, Chemical Engineer, Instrument Engineer, and Functional Safety Engineer,  Ian has designed, built, commissioned, operated, maintained, and debugged plants in mineral processing, polymers, oil &amp; gas, and various other industries over the past 60-odd years.  He is a Life Senior Member of ISA and Honorable Fellow of IICA (the affiliated Australian organization). </a:t>
            </a:r>
          </a:p>
          <a:p>
            <a:pPr marL="0" indent="0">
              <a:spcBef>
                <a:spcPts val="0"/>
              </a:spcBef>
              <a:spcAft>
                <a:spcPts val="1059"/>
              </a:spcAft>
              <a:buNone/>
            </a:pPr>
            <a:r>
              <a:rPr lang="en-US" sz="1588" dirty="0"/>
              <a:t>He has served as an Australian Expert on the IEC 61511 Maintenance Team for ten years and as secretary of ISA 99 WG13.</a:t>
            </a:r>
          </a:p>
          <a:p>
            <a:pPr marL="0" indent="0">
              <a:spcBef>
                <a:spcPts val="0"/>
              </a:spcBef>
              <a:spcAft>
                <a:spcPts val="1059"/>
              </a:spcAft>
              <a:buNone/>
            </a:pPr>
            <a:r>
              <a:rPr lang="en-US" sz="1588" dirty="0"/>
              <a:t>Translating engineering jargon between I&amp;C, process, mechanical, electrical, structural, and piping specialists is his avocation.</a:t>
            </a:r>
          </a:p>
          <a:p>
            <a:pPr marL="0" indent="0">
              <a:spcBef>
                <a:spcPts val="0"/>
              </a:spcBef>
              <a:spcAft>
                <a:spcPts val="1059"/>
              </a:spcAft>
              <a:buNone/>
            </a:pPr>
            <a:endParaRPr lang="en-US" sz="1588" dirty="0"/>
          </a:p>
        </p:txBody>
      </p:sp>
      <p:pic>
        <p:nvPicPr>
          <p:cNvPr id="5" name="Picture 4" descr="A person wearing a suit and tie&#10;&#10;Description automatically generated">
            <a:extLst>
              <a:ext uri="{FF2B5EF4-FFF2-40B4-BE49-F238E27FC236}">
                <a16:creationId xmlns:a16="http://schemas.microsoft.com/office/drawing/2014/main" id="{22DE89CC-C753-48E5-947F-5AAD56BC72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88528" y="1570155"/>
            <a:ext cx="1568126" cy="1904154"/>
          </a:xfrm>
          <a:prstGeom prst="rect">
            <a:avLst/>
          </a:prstGeom>
        </p:spPr>
      </p:pic>
    </p:spTree>
    <p:custDataLst>
      <p:tags r:id="rId1"/>
    </p:custDataLst>
    <p:extLst>
      <p:ext uri="{BB962C8B-B14F-4D97-AF65-F5344CB8AC3E}">
        <p14:creationId xmlns:p14="http://schemas.microsoft.com/office/powerpoint/2010/main" val="532480098"/>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528455" y="448983"/>
            <a:ext cx="6533025" cy="405362"/>
          </a:xfrm>
        </p:spPr>
        <p:txBody>
          <a:bodyPr>
            <a:noAutofit/>
          </a:bodyPr>
          <a:lstStyle/>
          <a:p>
            <a:pPr algn="ctr"/>
            <a:r>
              <a:rPr lang="en-US" dirty="0">
                <a:solidFill>
                  <a:srgbClr val="003F6B"/>
                </a:solidFill>
              </a:rPr>
              <a:t>Key Definitions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14400" y="1484027"/>
            <a:ext cx="10013429" cy="4602388"/>
          </a:xfrm>
        </p:spPr>
        <p:txBody>
          <a:bodyPr>
            <a:normAutofit fontScale="25000" lnSpcReduction="20000"/>
          </a:bodyPr>
          <a:lstStyle/>
          <a:p>
            <a:pPr algn="just"/>
            <a:r>
              <a:rPr lang="en-AU" sz="8471" b="1" dirty="0"/>
              <a:t>Safety</a:t>
            </a:r>
            <a:r>
              <a:rPr lang="en-AU" sz="5471" b="1" dirty="0"/>
              <a:t> </a:t>
            </a:r>
          </a:p>
          <a:p>
            <a:pPr lvl="1"/>
            <a:r>
              <a:rPr lang="en-AU" sz="6353" dirty="0"/>
              <a:t>Freedom from unacceptable risk. </a:t>
            </a:r>
          </a:p>
          <a:p>
            <a:pPr lvl="1"/>
            <a:r>
              <a:rPr lang="en-AU" sz="6353" dirty="0"/>
              <a:t>     [SOURCE: IEC 61508-4, 2010, 3.1.11 and IEC 62443-1-1, 2009, 3.2.94] </a:t>
            </a:r>
            <a:br>
              <a:rPr lang="en-AU" sz="5471" b="1" dirty="0"/>
            </a:br>
            <a:endParaRPr lang="en-AU" sz="5471" b="1" dirty="0"/>
          </a:p>
          <a:p>
            <a:pPr algn="just"/>
            <a:r>
              <a:rPr lang="en-AU" sz="8471" b="1" dirty="0"/>
              <a:t>Functional Safety </a:t>
            </a:r>
          </a:p>
          <a:p>
            <a:pPr lvl="1"/>
            <a:r>
              <a:rPr lang="en-AU" sz="6353" dirty="0"/>
              <a:t>Part of the overall safety relating to the </a:t>
            </a:r>
            <a:r>
              <a:rPr lang="en-AU" sz="6353" dirty="0" err="1"/>
              <a:t>EuC</a:t>
            </a:r>
            <a:r>
              <a:rPr lang="en-AU" sz="6353" dirty="0"/>
              <a:t> and the </a:t>
            </a:r>
            <a:r>
              <a:rPr lang="en-AU" sz="6353" dirty="0" err="1"/>
              <a:t>EuC</a:t>
            </a:r>
            <a:r>
              <a:rPr lang="en-AU" sz="6353" dirty="0"/>
              <a:t> Control System that depends on the correct functioning of the E/E/PE safety-related systems and other risk reduction measures.  [SOURCE: IEC 61508-4, 2010, 3.1.12]</a:t>
            </a:r>
            <a:br>
              <a:rPr lang="en-AU" sz="7059" dirty="0"/>
            </a:br>
            <a:endParaRPr lang="en-AU" sz="7059" dirty="0"/>
          </a:p>
          <a:p>
            <a:pPr algn="just"/>
            <a:r>
              <a:rPr lang="en-US" sz="8471" b="1" dirty="0"/>
              <a:t> Conflict between Safety and Security</a:t>
            </a:r>
            <a:endParaRPr lang="en-AU" sz="5471" b="1" dirty="0"/>
          </a:p>
          <a:p>
            <a:pPr lvl="1"/>
            <a:r>
              <a:rPr lang="en-AU" sz="6353" dirty="0"/>
              <a:t>A situation </a:t>
            </a:r>
            <a:r>
              <a:rPr lang="en-US" sz="6353" dirty="0"/>
              <a:t>where the</a:t>
            </a:r>
            <a:r>
              <a:rPr lang="en-AU" sz="6353" dirty="0"/>
              <a:t> system cannot achieve its required target performance because one or several safety measures and one or several security countermeasures are not coordinated.</a:t>
            </a:r>
            <a:br>
              <a:rPr lang="en-AU" sz="7059" dirty="0"/>
            </a:br>
            <a:endParaRPr lang="en-AU" sz="7059" dirty="0"/>
          </a:p>
          <a:p>
            <a:r>
              <a:rPr lang="en-US" sz="8471" b="1" dirty="0"/>
              <a:t>Security</a:t>
            </a:r>
          </a:p>
          <a:p>
            <a:pPr lvl="1"/>
            <a:r>
              <a:rPr lang="en-US" sz="6353" dirty="0"/>
              <a:t>Condition of system resources being free from unauthorized access and from unauthorized or accidental change, destruction, or loss  [SOURCE IEC 62443-1-1]</a:t>
            </a:r>
          </a:p>
          <a:p>
            <a:endParaRPr lang="en-AU" sz="7411" dirty="0"/>
          </a:p>
          <a:p>
            <a:pPr marL="0" indent="0">
              <a:buNone/>
            </a:pPr>
            <a:endParaRPr lang="en-US" dirty="0"/>
          </a:p>
        </p:txBody>
      </p:sp>
    </p:spTree>
    <p:custDataLst>
      <p:tags r:id="rId1"/>
    </p:custDataLst>
    <p:extLst>
      <p:ext uri="{BB962C8B-B14F-4D97-AF65-F5344CB8AC3E}">
        <p14:creationId xmlns:p14="http://schemas.microsoft.com/office/powerpoint/2010/main" val="3839882812"/>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E5804-F2F2-43BA-8A61-D86CF6DC7F81}"/>
              </a:ext>
            </a:extLst>
          </p:cNvPr>
          <p:cNvSpPr>
            <a:spLocks noGrp="1"/>
          </p:cNvSpPr>
          <p:nvPr>
            <p:ph type="title"/>
          </p:nvPr>
        </p:nvSpPr>
        <p:spPr>
          <a:xfrm>
            <a:off x="2765519" y="310929"/>
            <a:ext cx="6491072" cy="537882"/>
          </a:xfrm>
        </p:spPr>
        <p:txBody>
          <a:bodyPr/>
          <a:lstStyle/>
          <a:p>
            <a:r>
              <a:rPr lang="en-US" dirty="0"/>
              <a:t>Source Technical Specification Draft</a:t>
            </a:r>
          </a:p>
        </p:txBody>
      </p:sp>
      <p:sp>
        <p:nvSpPr>
          <p:cNvPr id="3" name="Content Placeholder 2">
            <a:extLst>
              <a:ext uri="{FF2B5EF4-FFF2-40B4-BE49-F238E27FC236}">
                <a16:creationId xmlns:a16="http://schemas.microsoft.com/office/drawing/2014/main" id="{3EB5EC04-476B-0A6A-B590-23A0A2709AEE}"/>
              </a:ext>
            </a:extLst>
          </p:cNvPr>
          <p:cNvSpPr>
            <a:spLocks noGrp="1"/>
          </p:cNvSpPr>
          <p:nvPr>
            <p:ph idx="1"/>
          </p:nvPr>
        </p:nvSpPr>
        <p:spPr>
          <a:xfrm>
            <a:off x="1004341" y="1439056"/>
            <a:ext cx="10013429" cy="4212357"/>
          </a:xfrm>
        </p:spPr>
        <p:txBody>
          <a:bodyPr/>
          <a:lstStyle/>
          <a:p>
            <a:r>
              <a:rPr lang="en-US" sz="1765" dirty="0"/>
              <a:t>This MLM is based on the current committee draft of IEC TS 63069 “Framework for Safety and Security” Annex D.</a:t>
            </a:r>
          </a:p>
          <a:p>
            <a:endParaRPr lang="en-US" sz="1765" dirty="0"/>
          </a:p>
          <a:p>
            <a:r>
              <a:rPr lang="en-US" sz="1765" dirty="0"/>
              <a:t>The TS 63069 Technical Specification is intended to interface the two  “horizontal” safety and security standards series, IEC 61508 and IEC 62443.</a:t>
            </a:r>
          </a:p>
          <a:p>
            <a:endParaRPr lang="en-US" sz="1765" dirty="0"/>
          </a:p>
          <a:p>
            <a:r>
              <a:rPr lang="en-US" sz="1765" dirty="0"/>
              <a:t>This Technical Specification had an earlier existence as a Technical Report but has been heavily revised to better align with the recent ISA TR84.00.09 (based on IEC/ISA 61511, the process industry domain standard of 61508). </a:t>
            </a:r>
          </a:p>
          <a:p>
            <a:endParaRPr lang="en-US" sz="1765" dirty="0"/>
          </a:p>
          <a:p>
            <a:r>
              <a:rPr lang="en-US" sz="1765" dirty="0"/>
              <a:t>Both IEC 61508 and IEC 62443 standards are currently under revision, so internal references are subject to change.</a:t>
            </a:r>
          </a:p>
          <a:p>
            <a:endParaRPr lang="en-US" sz="1765" dirty="0"/>
          </a:p>
          <a:p>
            <a:r>
              <a:rPr lang="en-US" sz="1765" dirty="0"/>
              <a:t>The contents of the TS are currently purely informative and subject to revision. </a:t>
            </a:r>
          </a:p>
        </p:txBody>
      </p:sp>
    </p:spTree>
    <p:extLst>
      <p:ext uri="{BB962C8B-B14F-4D97-AF65-F5344CB8AC3E}">
        <p14:creationId xmlns:p14="http://schemas.microsoft.com/office/powerpoint/2010/main" val="2105038697"/>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E5804-F2F2-43BA-8A61-D86CF6DC7F81}"/>
              </a:ext>
            </a:extLst>
          </p:cNvPr>
          <p:cNvSpPr>
            <a:spLocks noGrp="1"/>
          </p:cNvSpPr>
          <p:nvPr>
            <p:ph type="title"/>
          </p:nvPr>
        </p:nvSpPr>
        <p:spPr>
          <a:xfrm>
            <a:off x="2743034" y="316577"/>
            <a:ext cx="6491072" cy="537882"/>
          </a:xfrm>
        </p:spPr>
        <p:txBody>
          <a:bodyPr/>
          <a:lstStyle/>
          <a:p>
            <a:pPr algn="ctr"/>
            <a:r>
              <a:rPr lang="en-US" dirty="0"/>
              <a:t>Basis of Design</a:t>
            </a:r>
          </a:p>
        </p:txBody>
      </p:sp>
      <p:sp>
        <p:nvSpPr>
          <p:cNvPr id="3" name="Content Placeholder 2">
            <a:extLst>
              <a:ext uri="{FF2B5EF4-FFF2-40B4-BE49-F238E27FC236}">
                <a16:creationId xmlns:a16="http://schemas.microsoft.com/office/drawing/2014/main" id="{3EB5EC04-476B-0A6A-B590-23A0A2709AEE}"/>
              </a:ext>
            </a:extLst>
          </p:cNvPr>
          <p:cNvSpPr>
            <a:spLocks noGrp="1"/>
          </p:cNvSpPr>
          <p:nvPr>
            <p:ph idx="1"/>
          </p:nvPr>
        </p:nvSpPr>
        <p:spPr>
          <a:xfrm>
            <a:off x="1004341" y="1454046"/>
            <a:ext cx="9968459" cy="4377128"/>
          </a:xfrm>
        </p:spPr>
        <p:txBody>
          <a:bodyPr/>
          <a:lstStyle/>
          <a:p>
            <a:r>
              <a:rPr lang="en-US" sz="1765" dirty="0"/>
              <a:t>The Project Scope Definition defines what the process is required to do, and constraints on acceptable methods of achieving those objectives. </a:t>
            </a:r>
            <a:br>
              <a:rPr lang="en-US" sz="1765" dirty="0"/>
            </a:br>
            <a:endParaRPr lang="en-US" sz="1765" dirty="0"/>
          </a:p>
          <a:p>
            <a:r>
              <a:rPr lang="en-US" sz="1765" dirty="0"/>
              <a:t>It can happen that there are unrecognized incompatibilities in the specified requirements that will only become apparent as the design progresses.</a:t>
            </a:r>
          </a:p>
          <a:p>
            <a:pPr marL="0" indent="0">
              <a:buNone/>
            </a:pPr>
            <a:endParaRPr lang="en-US" sz="1765" dirty="0"/>
          </a:p>
        </p:txBody>
      </p:sp>
    </p:spTree>
    <p:extLst>
      <p:ext uri="{BB962C8B-B14F-4D97-AF65-F5344CB8AC3E}">
        <p14:creationId xmlns:p14="http://schemas.microsoft.com/office/powerpoint/2010/main" val="3916526886"/>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2B14456-3C7C-D81B-868D-E2EDC9B20206}"/>
              </a:ext>
            </a:extLst>
          </p:cNvPr>
          <p:cNvSpPr/>
          <p:nvPr/>
        </p:nvSpPr>
        <p:spPr bwMode="auto">
          <a:xfrm>
            <a:off x="2631081" y="1964095"/>
            <a:ext cx="1792129" cy="2929810"/>
          </a:xfrm>
          <a:prstGeom prst="rect">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799"/>
            <a:endParaRPr lang="en-US" sz="1588" dirty="0"/>
          </a:p>
        </p:txBody>
      </p:sp>
      <p:cxnSp>
        <p:nvCxnSpPr>
          <p:cNvPr id="18" name="Straight Arrow Connector 17">
            <a:extLst>
              <a:ext uri="{FF2B5EF4-FFF2-40B4-BE49-F238E27FC236}">
                <a16:creationId xmlns:a16="http://schemas.microsoft.com/office/drawing/2014/main" id="{6C9512C4-CC40-4057-41BD-605E3A062CB4}"/>
              </a:ext>
            </a:extLst>
          </p:cNvPr>
          <p:cNvCxnSpPr>
            <a:cxnSpLocks/>
          </p:cNvCxnSpPr>
          <p:nvPr/>
        </p:nvCxnSpPr>
        <p:spPr bwMode="auto">
          <a:xfrm>
            <a:off x="9270890" y="3024479"/>
            <a:ext cx="0" cy="2565678"/>
          </a:xfrm>
          <a:prstGeom prst="straightConnector1">
            <a:avLst/>
          </a:prstGeom>
          <a:solidFill>
            <a:schemeClr val="accent1"/>
          </a:solidFill>
          <a:ln w="25400" cap="flat" cmpd="sng" algn="ctr">
            <a:solidFill>
              <a:schemeClr val="tx1"/>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Title 1">
            <a:extLst>
              <a:ext uri="{FF2B5EF4-FFF2-40B4-BE49-F238E27FC236}">
                <a16:creationId xmlns:a16="http://schemas.microsoft.com/office/drawing/2014/main" id="{E9CBD7E4-5180-BB58-256B-C78D852CAE01}"/>
              </a:ext>
            </a:extLst>
          </p:cNvPr>
          <p:cNvSpPr>
            <a:spLocks noGrp="1"/>
          </p:cNvSpPr>
          <p:nvPr>
            <p:ph type="title"/>
          </p:nvPr>
        </p:nvSpPr>
        <p:spPr>
          <a:xfrm>
            <a:off x="1927654" y="372485"/>
            <a:ext cx="8015007" cy="537882"/>
          </a:xfrm>
        </p:spPr>
        <p:txBody>
          <a:bodyPr/>
          <a:lstStyle/>
          <a:p>
            <a:r>
              <a:rPr lang="en-US" altLang="en-US" dirty="0">
                <a:solidFill>
                  <a:srgbClr val="003F6B"/>
                </a:solidFill>
              </a:rPr>
              <a:t>General Process of Risk Assessment – Page 1</a:t>
            </a:r>
            <a:br>
              <a:rPr lang="en-US" altLang="en-US" dirty="0">
                <a:solidFill>
                  <a:srgbClr val="003F6B"/>
                </a:solidFill>
              </a:rPr>
            </a:br>
            <a:endParaRPr lang="en-US" dirty="0"/>
          </a:p>
        </p:txBody>
      </p:sp>
      <p:sp>
        <p:nvSpPr>
          <p:cNvPr id="3" name="Content Placeholder 2">
            <a:extLst>
              <a:ext uri="{FF2B5EF4-FFF2-40B4-BE49-F238E27FC236}">
                <a16:creationId xmlns:a16="http://schemas.microsoft.com/office/drawing/2014/main" id="{260A4907-84AC-2842-FF24-1F87286BDCE4}"/>
              </a:ext>
            </a:extLst>
          </p:cNvPr>
          <p:cNvSpPr>
            <a:spLocks noGrp="1"/>
          </p:cNvSpPr>
          <p:nvPr>
            <p:ph idx="1"/>
          </p:nvPr>
        </p:nvSpPr>
        <p:spPr>
          <a:xfrm>
            <a:off x="2799756" y="1327716"/>
            <a:ext cx="8015007" cy="5114969"/>
          </a:xfrm>
        </p:spPr>
        <p:txBody>
          <a:bodyPr vert="vert270"/>
          <a:lstStyle/>
          <a:p>
            <a:pPr marL="0" indent="0">
              <a:buNone/>
            </a:pPr>
            <a:r>
              <a:rPr lang="en-US" sz="1059" dirty="0"/>
              <a:t> </a:t>
            </a:r>
          </a:p>
        </p:txBody>
      </p:sp>
      <p:grpSp>
        <p:nvGrpSpPr>
          <p:cNvPr id="13" name="Group 12">
            <a:extLst>
              <a:ext uri="{FF2B5EF4-FFF2-40B4-BE49-F238E27FC236}">
                <a16:creationId xmlns:a16="http://schemas.microsoft.com/office/drawing/2014/main" id="{C334E6BE-26C6-ADA0-CFB0-4A9696B325D3}"/>
              </a:ext>
            </a:extLst>
          </p:cNvPr>
          <p:cNvGrpSpPr/>
          <p:nvPr/>
        </p:nvGrpSpPr>
        <p:grpSpPr>
          <a:xfrm>
            <a:off x="2623963" y="1661541"/>
            <a:ext cx="1808629" cy="3002366"/>
            <a:chOff x="993613" y="2234266"/>
            <a:chExt cx="2049780" cy="2649702"/>
          </a:xfrm>
        </p:grpSpPr>
        <p:grpSp>
          <p:nvGrpSpPr>
            <p:cNvPr id="11" name="Group 10">
              <a:extLst>
                <a:ext uri="{FF2B5EF4-FFF2-40B4-BE49-F238E27FC236}">
                  <a16:creationId xmlns:a16="http://schemas.microsoft.com/office/drawing/2014/main" id="{7DA0220A-E4C4-AC21-0CE1-D50F782E7BCC}"/>
                </a:ext>
              </a:extLst>
            </p:cNvPr>
            <p:cNvGrpSpPr/>
            <p:nvPr/>
          </p:nvGrpSpPr>
          <p:grpSpPr>
            <a:xfrm>
              <a:off x="1165860" y="2673235"/>
              <a:ext cx="1699260" cy="2210733"/>
              <a:chOff x="1181100" y="2147455"/>
              <a:chExt cx="1699260" cy="2210733"/>
            </a:xfrm>
          </p:grpSpPr>
          <p:sp>
            <p:nvSpPr>
              <p:cNvPr id="8" name="TextBox 7">
                <a:extLst>
                  <a:ext uri="{FF2B5EF4-FFF2-40B4-BE49-F238E27FC236}">
                    <a16:creationId xmlns:a16="http://schemas.microsoft.com/office/drawing/2014/main" id="{007428ED-1529-12C4-AFAC-FB4ABA1A4E25}"/>
                  </a:ext>
                </a:extLst>
              </p:cNvPr>
              <p:cNvSpPr txBox="1"/>
              <p:nvPr/>
            </p:nvSpPr>
            <p:spPr>
              <a:xfrm>
                <a:off x="1181100" y="2147455"/>
                <a:ext cx="1699260" cy="656878"/>
              </a:xfrm>
              <a:prstGeom prst="rect">
                <a:avLst/>
              </a:prstGeom>
              <a:solidFill>
                <a:srgbClr val="FFCC99"/>
              </a:solidFill>
              <a:ln>
                <a:solidFill>
                  <a:schemeClr val="tx1"/>
                </a:solidFill>
              </a:ln>
            </p:spPr>
            <p:txBody>
              <a:bodyPr wrap="square" rtlCol="0">
                <a:spAutoFit/>
              </a:bodyPr>
              <a:lstStyle/>
              <a:p>
                <a:pPr algn="ctr"/>
                <a:r>
                  <a:rPr lang="en-US" sz="1059" dirty="0"/>
                  <a:t>Process Step adapted from   Safety Lifecycle     (IEC 61508)</a:t>
                </a:r>
              </a:p>
            </p:txBody>
          </p:sp>
          <p:sp>
            <p:nvSpPr>
              <p:cNvPr id="9" name="TextBox 8">
                <a:extLst>
                  <a:ext uri="{FF2B5EF4-FFF2-40B4-BE49-F238E27FC236}">
                    <a16:creationId xmlns:a16="http://schemas.microsoft.com/office/drawing/2014/main" id="{C56EE22F-EF50-D4AB-B46F-DF33DAFD5F08}"/>
                  </a:ext>
                </a:extLst>
              </p:cNvPr>
              <p:cNvSpPr txBox="1"/>
              <p:nvPr/>
            </p:nvSpPr>
            <p:spPr>
              <a:xfrm>
                <a:off x="1181100" y="2998737"/>
                <a:ext cx="1699259" cy="800727"/>
              </a:xfrm>
              <a:prstGeom prst="rect">
                <a:avLst/>
              </a:prstGeom>
              <a:solidFill>
                <a:srgbClr val="8CF4EA"/>
              </a:solidFill>
              <a:ln>
                <a:solidFill>
                  <a:schemeClr val="tx1"/>
                </a:solidFill>
              </a:ln>
            </p:spPr>
            <p:txBody>
              <a:bodyPr wrap="square" rtlCol="0">
                <a:spAutoFit/>
              </a:bodyPr>
              <a:lstStyle/>
              <a:p>
                <a:pPr algn="ctr"/>
                <a:r>
                  <a:rPr lang="en-US" sz="1059" dirty="0"/>
                  <a:t>Process Step adapted from Security Risk Analysis                (IEC 62443-3-2)</a:t>
                </a:r>
              </a:p>
            </p:txBody>
          </p:sp>
          <p:sp>
            <p:nvSpPr>
              <p:cNvPr id="10" name="TextBox 9">
                <a:extLst>
                  <a:ext uri="{FF2B5EF4-FFF2-40B4-BE49-F238E27FC236}">
                    <a16:creationId xmlns:a16="http://schemas.microsoft.com/office/drawing/2014/main" id="{E098C949-E128-FCDF-0BE0-27411D32AFF5}"/>
                  </a:ext>
                </a:extLst>
              </p:cNvPr>
              <p:cNvSpPr txBox="1"/>
              <p:nvPr/>
            </p:nvSpPr>
            <p:spPr>
              <a:xfrm>
                <a:off x="1181100" y="3845157"/>
                <a:ext cx="1699260" cy="513031"/>
              </a:xfrm>
              <a:prstGeom prst="rect">
                <a:avLst/>
              </a:prstGeom>
              <a:solidFill>
                <a:srgbClr val="92D050"/>
              </a:solidFill>
              <a:ln>
                <a:solidFill>
                  <a:schemeClr val="tx1"/>
                </a:solidFill>
              </a:ln>
            </p:spPr>
            <p:txBody>
              <a:bodyPr wrap="square" rtlCol="0" anchor="ctr">
                <a:spAutoFit/>
              </a:bodyPr>
              <a:lstStyle/>
              <a:p>
                <a:pPr algn="ctr"/>
                <a:r>
                  <a:rPr lang="en-US" sz="1059" dirty="0"/>
                  <a:t>Process Step where co-engineering is recommended</a:t>
                </a:r>
              </a:p>
            </p:txBody>
          </p:sp>
        </p:grpSp>
        <p:sp>
          <p:nvSpPr>
            <p:cNvPr id="12" name="TextBox 11">
              <a:extLst>
                <a:ext uri="{FF2B5EF4-FFF2-40B4-BE49-F238E27FC236}">
                  <a16:creationId xmlns:a16="http://schemas.microsoft.com/office/drawing/2014/main" id="{CF1F5A59-726D-D4C7-6B68-5667C4E9266D}"/>
                </a:ext>
              </a:extLst>
            </p:cNvPr>
            <p:cNvSpPr txBox="1"/>
            <p:nvPr/>
          </p:nvSpPr>
          <p:spPr>
            <a:xfrm>
              <a:off x="993613" y="2234266"/>
              <a:ext cx="2049780" cy="225335"/>
            </a:xfrm>
            <a:prstGeom prst="rect">
              <a:avLst/>
            </a:prstGeom>
            <a:noFill/>
            <a:ln w="25400">
              <a:solidFill>
                <a:schemeClr val="tx1"/>
              </a:solidFill>
            </a:ln>
          </p:spPr>
          <p:txBody>
            <a:bodyPr wrap="square" rtlCol="0" anchor="ctr">
              <a:spAutoFit/>
            </a:bodyPr>
            <a:lstStyle/>
            <a:p>
              <a:pPr algn="ctr"/>
              <a:r>
                <a:rPr lang="en-US" sz="1059" b="1" dirty="0"/>
                <a:t>Color Key</a:t>
              </a:r>
            </a:p>
          </p:txBody>
        </p:sp>
      </p:grpSp>
      <p:sp>
        <p:nvSpPr>
          <p:cNvPr id="15" name="TextBox 14">
            <a:extLst>
              <a:ext uri="{FF2B5EF4-FFF2-40B4-BE49-F238E27FC236}">
                <a16:creationId xmlns:a16="http://schemas.microsoft.com/office/drawing/2014/main" id="{3A3AD77D-DA6F-6F57-7950-C3B3A90D805D}"/>
              </a:ext>
            </a:extLst>
          </p:cNvPr>
          <p:cNvSpPr txBox="1"/>
          <p:nvPr/>
        </p:nvSpPr>
        <p:spPr>
          <a:xfrm>
            <a:off x="6735370" y="1393351"/>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Expanded Risk Process </a:t>
            </a:r>
          </a:p>
        </p:txBody>
      </p:sp>
      <p:sp>
        <p:nvSpPr>
          <p:cNvPr id="24" name="Rectangle 23">
            <a:extLst>
              <a:ext uri="{FF2B5EF4-FFF2-40B4-BE49-F238E27FC236}">
                <a16:creationId xmlns:a16="http://schemas.microsoft.com/office/drawing/2014/main" id="{791F3862-5C8E-5816-6631-A26E53B39E77}"/>
              </a:ext>
            </a:extLst>
          </p:cNvPr>
          <p:cNvSpPr/>
          <p:nvPr/>
        </p:nvSpPr>
        <p:spPr bwMode="auto">
          <a:xfrm>
            <a:off x="6594811" y="1679506"/>
            <a:ext cx="2302938" cy="1215313"/>
          </a:xfrm>
          <a:prstGeom prst="rect">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799"/>
            <a:endParaRPr lang="en-US" sz="1588" dirty="0"/>
          </a:p>
        </p:txBody>
      </p:sp>
      <p:sp>
        <p:nvSpPr>
          <p:cNvPr id="25" name="TextBox 24">
            <a:extLst>
              <a:ext uri="{FF2B5EF4-FFF2-40B4-BE49-F238E27FC236}">
                <a16:creationId xmlns:a16="http://schemas.microsoft.com/office/drawing/2014/main" id="{683CB889-9D1D-CAE7-5D41-B9F3766607CE}"/>
              </a:ext>
            </a:extLst>
          </p:cNvPr>
          <p:cNvSpPr txBox="1"/>
          <p:nvPr/>
        </p:nvSpPr>
        <p:spPr>
          <a:xfrm>
            <a:off x="6691395" y="2084003"/>
            <a:ext cx="2128579" cy="260693"/>
          </a:xfrm>
          <a:prstGeom prst="rect">
            <a:avLst/>
          </a:prstGeom>
          <a:solidFill>
            <a:srgbClr val="92D050"/>
          </a:solidFill>
        </p:spPr>
        <p:txBody>
          <a:bodyPr wrap="square" rtlCol="0">
            <a:spAutoFit/>
          </a:bodyPr>
          <a:lstStyle/>
          <a:p>
            <a:pPr algn="ctr"/>
            <a:r>
              <a:rPr lang="en-US" sz="1059" dirty="0"/>
              <a:t>Specification</a:t>
            </a:r>
            <a:endParaRPr lang="en-US" sz="1059" dirty="0">
              <a:latin typeface="UD Digi Kyokasho N-B" panose="020B0400000000000000" pitchFamily="18" charset="-128"/>
              <a:ea typeface="UD Digi Kyokasho N-B" panose="020B0400000000000000" pitchFamily="18" charset="-128"/>
            </a:endParaRPr>
          </a:p>
        </p:txBody>
      </p:sp>
      <p:sp>
        <p:nvSpPr>
          <p:cNvPr id="26" name="TextBox 25">
            <a:extLst>
              <a:ext uri="{FF2B5EF4-FFF2-40B4-BE49-F238E27FC236}">
                <a16:creationId xmlns:a16="http://schemas.microsoft.com/office/drawing/2014/main" id="{F9C8316C-1AC5-1715-DA78-2DA335B75425}"/>
              </a:ext>
            </a:extLst>
          </p:cNvPr>
          <p:cNvSpPr txBox="1"/>
          <p:nvPr/>
        </p:nvSpPr>
        <p:spPr>
          <a:xfrm>
            <a:off x="6685583" y="2384084"/>
            <a:ext cx="2097292" cy="418320"/>
          </a:xfrm>
          <a:prstGeom prst="rect">
            <a:avLst/>
          </a:prstGeom>
          <a:solidFill>
            <a:srgbClr val="8CF4EA"/>
          </a:solidFill>
        </p:spPr>
        <p:txBody>
          <a:bodyPr wrap="square" rtlCol="0">
            <a:spAutoFit/>
          </a:bodyPr>
          <a:lstStyle/>
          <a:p>
            <a:pPr algn="ctr"/>
            <a:r>
              <a:rPr lang="en-US" sz="1059" dirty="0"/>
              <a:t>Identify the System Under Consideration (SuC)</a:t>
            </a:r>
            <a:endParaRPr lang="en-US" sz="1059" dirty="0">
              <a:latin typeface="UD Digi Kyokasho N-B" panose="020B0400000000000000" pitchFamily="18" charset="-128"/>
              <a:ea typeface="UD Digi Kyokasho N-B" panose="020B0400000000000000" pitchFamily="18" charset="-128"/>
            </a:endParaRPr>
          </a:p>
        </p:txBody>
      </p:sp>
      <p:cxnSp>
        <p:nvCxnSpPr>
          <p:cNvPr id="45" name="Connector: Elbow 44">
            <a:extLst>
              <a:ext uri="{FF2B5EF4-FFF2-40B4-BE49-F238E27FC236}">
                <a16:creationId xmlns:a16="http://schemas.microsoft.com/office/drawing/2014/main" id="{EB7AC2BF-F944-17D2-FDCB-D9D28CFEB6C7}"/>
              </a:ext>
            </a:extLst>
          </p:cNvPr>
          <p:cNvCxnSpPr/>
          <p:nvPr/>
        </p:nvCxnSpPr>
        <p:spPr bwMode="auto">
          <a:xfrm>
            <a:off x="8738344" y="6098092"/>
            <a:ext cx="160073" cy="591257"/>
          </a:xfrm>
          <a:prstGeom prst="bentConnector2">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 name="Connector: Elbow 46">
            <a:extLst>
              <a:ext uri="{FF2B5EF4-FFF2-40B4-BE49-F238E27FC236}">
                <a16:creationId xmlns:a16="http://schemas.microsoft.com/office/drawing/2014/main" id="{D0AFD862-8EB3-919D-2B54-BA42213C7DC2}"/>
              </a:ext>
            </a:extLst>
          </p:cNvPr>
          <p:cNvCxnSpPr/>
          <p:nvPr/>
        </p:nvCxnSpPr>
        <p:spPr bwMode="auto">
          <a:xfrm rot="16200000" flipH="1">
            <a:off x="7648509" y="6644978"/>
            <a:ext cx="241379" cy="3"/>
          </a:xfrm>
          <a:prstGeom prst="bentConnector3">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0" name="Flowchart: Decision 49">
            <a:extLst>
              <a:ext uri="{FF2B5EF4-FFF2-40B4-BE49-F238E27FC236}">
                <a16:creationId xmlns:a16="http://schemas.microsoft.com/office/drawing/2014/main" id="{8A5FE280-779C-3232-4232-4EF474A2D363}"/>
              </a:ext>
            </a:extLst>
          </p:cNvPr>
          <p:cNvSpPr/>
          <p:nvPr/>
        </p:nvSpPr>
        <p:spPr bwMode="auto">
          <a:xfrm>
            <a:off x="6704131" y="5690741"/>
            <a:ext cx="2115844" cy="797911"/>
          </a:xfrm>
          <a:prstGeom prst="flowChartDecision">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ctr" anchorCtr="0" compatLnSpc="1">
            <a:prstTxWarp prst="textNoShape">
              <a:avLst/>
            </a:prstTxWarp>
          </a:bodyPr>
          <a:lstStyle/>
          <a:p>
            <a:pPr algn="ctr" defTabSz="806799"/>
            <a:r>
              <a:rPr lang="en-US" sz="1059" dirty="0"/>
              <a:t>Initial Risk &gt; Tolerable Risk</a:t>
            </a:r>
          </a:p>
        </p:txBody>
      </p:sp>
      <p:cxnSp>
        <p:nvCxnSpPr>
          <p:cNvPr id="61" name="Straight Arrow Connector 60">
            <a:extLst>
              <a:ext uri="{FF2B5EF4-FFF2-40B4-BE49-F238E27FC236}">
                <a16:creationId xmlns:a16="http://schemas.microsoft.com/office/drawing/2014/main" id="{1B9E9F53-F0B2-2704-18C2-C4AB718664B0}"/>
              </a:ext>
            </a:extLst>
          </p:cNvPr>
          <p:cNvCxnSpPr>
            <a:cxnSpLocks/>
            <a:stCxn id="24" idx="2"/>
            <a:endCxn id="32" idx="0"/>
          </p:cNvCxnSpPr>
          <p:nvPr/>
        </p:nvCxnSpPr>
        <p:spPr bwMode="auto">
          <a:xfrm>
            <a:off x="7746280" y="2894819"/>
            <a:ext cx="5749" cy="129660"/>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5" name="Straight Arrow Connector 64">
            <a:extLst>
              <a:ext uri="{FF2B5EF4-FFF2-40B4-BE49-F238E27FC236}">
                <a16:creationId xmlns:a16="http://schemas.microsoft.com/office/drawing/2014/main" id="{E7E993DD-2729-9B2C-6A63-78D4A631C96F}"/>
              </a:ext>
            </a:extLst>
          </p:cNvPr>
          <p:cNvCxnSpPr>
            <a:cxnSpLocks/>
            <a:stCxn id="36" idx="2"/>
            <a:endCxn id="40" idx="0"/>
          </p:cNvCxnSpPr>
          <p:nvPr/>
        </p:nvCxnSpPr>
        <p:spPr bwMode="auto">
          <a:xfrm>
            <a:off x="7752697" y="3885686"/>
            <a:ext cx="16501" cy="147770"/>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 name="Straight Arrow Connector 70">
            <a:extLst>
              <a:ext uri="{FF2B5EF4-FFF2-40B4-BE49-F238E27FC236}">
                <a16:creationId xmlns:a16="http://schemas.microsoft.com/office/drawing/2014/main" id="{4B14D3D3-02E6-A194-48F6-98490556EF2D}"/>
              </a:ext>
            </a:extLst>
          </p:cNvPr>
          <p:cNvCxnSpPr>
            <a:cxnSpLocks/>
            <a:stCxn id="41" idx="2"/>
            <a:endCxn id="42" idx="0"/>
          </p:cNvCxnSpPr>
          <p:nvPr/>
        </p:nvCxnSpPr>
        <p:spPr bwMode="auto">
          <a:xfrm>
            <a:off x="7759409" y="5028577"/>
            <a:ext cx="3362" cy="154228"/>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7" name="Group 6">
            <a:extLst>
              <a:ext uri="{FF2B5EF4-FFF2-40B4-BE49-F238E27FC236}">
                <a16:creationId xmlns:a16="http://schemas.microsoft.com/office/drawing/2014/main" id="{961FD054-259E-DA7F-8551-B9425F6CFF76}"/>
              </a:ext>
            </a:extLst>
          </p:cNvPr>
          <p:cNvGrpSpPr/>
          <p:nvPr/>
        </p:nvGrpSpPr>
        <p:grpSpPr>
          <a:xfrm>
            <a:off x="6606309" y="3024479"/>
            <a:ext cx="2292108" cy="2678619"/>
            <a:chOff x="4809077" y="2864579"/>
            <a:chExt cx="2597722" cy="3035768"/>
          </a:xfrm>
        </p:grpSpPr>
        <p:sp>
          <p:nvSpPr>
            <p:cNvPr id="32" name="TextBox 31">
              <a:extLst>
                <a:ext uri="{FF2B5EF4-FFF2-40B4-BE49-F238E27FC236}">
                  <a16:creationId xmlns:a16="http://schemas.microsoft.com/office/drawing/2014/main" id="{759D2380-E71C-E465-3660-16CD25A37CD2}"/>
                </a:ext>
              </a:extLst>
            </p:cNvPr>
            <p:cNvSpPr txBox="1"/>
            <p:nvPr/>
          </p:nvSpPr>
          <p:spPr>
            <a:xfrm>
              <a:off x="4809077" y="2864579"/>
              <a:ext cx="2596964" cy="289370"/>
            </a:xfrm>
            <a:prstGeom prst="rect">
              <a:avLst/>
            </a:prstGeom>
            <a:solidFill>
              <a:srgbClr val="FFCC99"/>
            </a:solidFill>
            <a:ln>
              <a:solidFill>
                <a:schemeClr val="tx1"/>
              </a:solidFill>
            </a:ln>
          </p:spPr>
          <p:txBody>
            <a:bodyPr wrap="square" rtlCol="0">
              <a:spAutoFit/>
            </a:bodyPr>
            <a:lstStyle>
              <a:defPPr>
                <a:defRPr lang="en-US"/>
              </a:defPPr>
              <a:lvl1pPr algn="ctr">
                <a:defRPr sz="1200">
                  <a:latin typeface="+mn-lt"/>
                </a:defRPr>
              </a:lvl1pPr>
            </a:lstStyle>
            <a:p>
              <a:r>
                <a:rPr lang="en-US" sz="1059" dirty="0"/>
                <a:t>Safety Hazard and Risk Analysis</a:t>
              </a:r>
            </a:p>
          </p:txBody>
        </p:sp>
        <p:sp>
          <p:nvSpPr>
            <p:cNvPr id="36" name="TextBox 35">
              <a:extLst>
                <a:ext uri="{FF2B5EF4-FFF2-40B4-BE49-F238E27FC236}">
                  <a16:creationId xmlns:a16="http://schemas.microsoft.com/office/drawing/2014/main" id="{E3AA0745-6946-38F7-EA1F-E32F1F9AAE46}"/>
                </a:ext>
              </a:extLst>
            </p:cNvPr>
            <p:cNvSpPr txBox="1"/>
            <p:nvPr/>
          </p:nvSpPr>
          <p:spPr>
            <a:xfrm>
              <a:off x="4809834" y="3366518"/>
              <a:ext cx="2596965" cy="474096"/>
            </a:xfrm>
            <a:prstGeom prst="rect">
              <a:avLst/>
            </a:prstGeom>
            <a:solidFill>
              <a:srgbClr val="FFCC99"/>
            </a:solidFill>
            <a:ln>
              <a:solidFill>
                <a:schemeClr val="tx1"/>
              </a:solidFill>
            </a:ln>
          </p:spPr>
          <p:txBody>
            <a:bodyPr wrap="square" rtlCol="0">
              <a:spAutoFit/>
            </a:bodyPr>
            <a:lstStyle>
              <a:defPPr>
                <a:defRPr lang="en-US"/>
              </a:defPPr>
              <a:lvl1pPr algn="ctr">
                <a:defRPr sz="1200">
                  <a:latin typeface="+mn-lt"/>
                </a:defRPr>
              </a:lvl1pPr>
            </a:lstStyle>
            <a:p>
              <a:r>
                <a:rPr lang="en-US" sz="1059" dirty="0"/>
                <a:t>Allocation of Safety Functions to Protection Layers</a:t>
              </a:r>
            </a:p>
          </p:txBody>
        </p:sp>
        <p:sp>
          <p:nvSpPr>
            <p:cNvPr id="40" name="TextBox 39">
              <a:extLst>
                <a:ext uri="{FF2B5EF4-FFF2-40B4-BE49-F238E27FC236}">
                  <a16:creationId xmlns:a16="http://schemas.microsoft.com/office/drawing/2014/main" id="{3B9F104D-3432-BC82-B406-744BADF1F0C9}"/>
                </a:ext>
              </a:extLst>
            </p:cNvPr>
            <p:cNvSpPr txBox="1"/>
            <p:nvPr/>
          </p:nvSpPr>
          <p:spPr>
            <a:xfrm>
              <a:off x="4847993" y="4008086"/>
              <a:ext cx="2558049" cy="474096"/>
            </a:xfrm>
            <a:prstGeom prst="rect">
              <a:avLst/>
            </a:prstGeom>
            <a:solidFill>
              <a:srgbClr val="8CF4EA"/>
            </a:solidFill>
            <a:ln>
              <a:solidFill>
                <a:schemeClr val="tx1"/>
              </a:solidFill>
            </a:ln>
          </p:spPr>
          <p:txBody>
            <a:bodyPr wrap="square" rtlCol="0">
              <a:spAutoFit/>
            </a:bodyPr>
            <a:lstStyle/>
            <a:p>
              <a:pPr algn="ctr"/>
              <a:r>
                <a:rPr lang="en-US" sz="1059" dirty="0"/>
                <a:t>Initial Cybersecurity Risk Assessment</a:t>
              </a:r>
            </a:p>
          </p:txBody>
        </p:sp>
        <p:sp>
          <p:nvSpPr>
            <p:cNvPr id="41" name="TextBox 40">
              <a:extLst>
                <a:ext uri="{FF2B5EF4-FFF2-40B4-BE49-F238E27FC236}">
                  <a16:creationId xmlns:a16="http://schemas.microsoft.com/office/drawing/2014/main" id="{9DE0D72F-B001-FE57-6388-FC0E937BADF6}"/>
                </a:ext>
              </a:extLst>
            </p:cNvPr>
            <p:cNvSpPr txBox="1"/>
            <p:nvPr/>
          </p:nvSpPr>
          <p:spPr>
            <a:xfrm>
              <a:off x="4825805" y="4661794"/>
              <a:ext cx="2580236" cy="474096"/>
            </a:xfrm>
            <a:prstGeom prst="rect">
              <a:avLst/>
            </a:prstGeom>
            <a:solidFill>
              <a:srgbClr val="8CF4EA"/>
            </a:solidFill>
            <a:ln>
              <a:solidFill>
                <a:schemeClr val="tx1"/>
              </a:solidFill>
            </a:ln>
          </p:spPr>
          <p:txBody>
            <a:bodyPr wrap="square" rtlCol="0">
              <a:spAutoFit/>
            </a:bodyPr>
            <a:lstStyle/>
            <a:p>
              <a:pPr algn="ctr"/>
              <a:r>
                <a:rPr lang="en-US" sz="1059" dirty="0"/>
                <a:t>Partition the SuC into Zones and Conduits</a:t>
              </a:r>
            </a:p>
          </p:txBody>
        </p:sp>
        <p:sp>
          <p:nvSpPr>
            <p:cNvPr id="42" name="TextBox 41">
              <a:extLst>
                <a:ext uri="{FF2B5EF4-FFF2-40B4-BE49-F238E27FC236}">
                  <a16:creationId xmlns:a16="http://schemas.microsoft.com/office/drawing/2014/main" id="{144027CA-C71E-2CCA-2E41-02B00915BC36}"/>
                </a:ext>
              </a:extLst>
            </p:cNvPr>
            <p:cNvSpPr txBox="1"/>
            <p:nvPr/>
          </p:nvSpPr>
          <p:spPr>
            <a:xfrm>
              <a:off x="4833424" y="5310682"/>
              <a:ext cx="2572618" cy="474096"/>
            </a:xfrm>
            <a:prstGeom prst="rect">
              <a:avLst/>
            </a:prstGeom>
            <a:solidFill>
              <a:srgbClr val="FFCC99"/>
            </a:solidFill>
            <a:ln>
              <a:solidFill>
                <a:schemeClr val="tx1"/>
              </a:solidFill>
            </a:ln>
          </p:spPr>
          <p:txBody>
            <a:bodyPr wrap="square" rtlCol="0">
              <a:spAutoFit/>
            </a:bodyPr>
            <a:lstStyle>
              <a:defPPr>
                <a:defRPr lang="en-US"/>
              </a:defPPr>
              <a:lvl1pPr algn="ctr">
                <a:defRPr sz="1200">
                  <a:latin typeface="+mn-lt"/>
                </a:defRPr>
              </a:lvl1pPr>
            </a:lstStyle>
            <a:p>
              <a:r>
                <a:rPr lang="en-US" sz="1059" dirty="0"/>
                <a:t>Initial Safety Requirements Specification</a:t>
              </a:r>
            </a:p>
          </p:txBody>
        </p:sp>
        <p:cxnSp>
          <p:nvCxnSpPr>
            <p:cNvPr id="63" name="Straight Arrow Connector 62">
              <a:extLst>
                <a:ext uri="{FF2B5EF4-FFF2-40B4-BE49-F238E27FC236}">
                  <a16:creationId xmlns:a16="http://schemas.microsoft.com/office/drawing/2014/main" id="{9E90ADB2-37EF-4C20-E691-CA39EBBFE003}"/>
                </a:ext>
              </a:extLst>
            </p:cNvPr>
            <p:cNvCxnSpPr>
              <a:cxnSpLocks/>
              <a:stCxn id="32" idx="2"/>
              <a:endCxn id="36" idx="0"/>
            </p:cNvCxnSpPr>
            <p:nvPr/>
          </p:nvCxnSpPr>
          <p:spPr bwMode="auto">
            <a:xfrm>
              <a:off x="6107559" y="3153949"/>
              <a:ext cx="757" cy="212569"/>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9" name="Straight Arrow Connector 68">
              <a:extLst>
                <a:ext uri="{FF2B5EF4-FFF2-40B4-BE49-F238E27FC236}">
                  <a16:creationId xmlns:a16="http://schemas.microsoft.com/office/drawing/2014/main" id="{962FA749-A671-01E9-0D46-FD643D19F0A3}"/>
                </a:ext>
              </a:extLst>
            </p:cNvPr>
            <p:cNvCxnSpPr>
              <a:cxnSpLocks/>
              <a:stCxn id="40" idx="2"/>
              <a:endCxn id="41" idx="0"/>
            </p:cNvCxnSpPr>
            <p:nvPr/>
          </p:nvCxnSpPr>
          <p:spPr bwMode="auto">
            <a:xfrm flipH="1">
              <a:off x="6115923" y="4482183"/>
              <a:ext cx="11094" cy="179612"/>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3" name="Straight Arrow Connector 72">
              <a:extLst>
                <a:ext uri="{FF2B5EF4-FFF2-40B4-BE49-F238E27FC236}">
                  <a16:creationId xmlns:a16="http://schemas.microsoft.com/office/drawing/2014/main" id="{AAC32819-7111-E95A-5AF3-241A91A79BC6}"/>
                </a:ext>
              </a:extLst>
            </p:cNvPr>
            <p:cNvCxnSpPr>
              <a:cxnSpLocks/>
              <a:stCxn id="42" idx="2"/>
              <a:endCxn id="50" idx="0"/>
            </p:cNvCxnSpPr>
            <p:nvPr/>
          </p:nvCxnSpPr>
          <p:spPr bwMode="auto">
            <a:xfrm flipH="1">
              <a:off x="6118920" y="5784778"/>
              <a:ext cx="814" cy="115569"/>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4" name="Flowchart: Alternate Process 3">
            <a:extLst>
              <a:ext uri="{FF2B5EF4-FFF2-40B4-BE49-F238E27FC236}">
                <a16:creationId xmlns:a16="http://schemas.microsoft.com/office/drawing/2014/main" id="{B79CBD42-9B37-F622-7C3F-8C327551EA00}"/>
              </a:ext>
            </a:extLst>
          </p:cNvPr>
          <p:cNvSpPr/>
          <p:nvPr/>
        </p:nvSpPr>
        <p:spPr bwMode="auto">
          <a:xfrm>
            <a:off x="9114686" y="3314346"/>
            <a:ext cx="312408" cy="1917588"/>
          </a:xfrm>
          <a:prstGeom prst="flowChartAlternateProcess">
            <a:avLst/>
          </a:prstGeom>
          <a:solidFill>
            <a:srgbClr val="92D050"/>
          </a:solidFill>
          <a:ln w="12700" cap="flat" cmpd="sng" algn="ctr">
            <a:solidFill>
              <a:schemeClr val="tx1"/>
            </a:solidFill>
            <a:prstDash val="solid"/>
            <a:round/>
            <a:headEnd type="none" w="med" len="med"/>
            <a:tailEnd type="none" w="med" len="med"/>
          </a:ln>
          <a:effectLst/>
        </p:spPr>
        <p:txBody>
          <a:bodyPr vert="vert270" wrap="square" lIns="80682" tIns="40341" rIns="80682" bIns="40341" numCol="1" rtlCol="0" anchor="t" anchorCtr="0" compatLnSpc="1">
            <a:prstTxWarp prst="textNoShape">
              <a:avLst/>
            </a:prstTxWarp>
          </a:bodyPr>
          <a:lstStyle/>
          <a:p>
            <a:pPr algn="ctr" defTabSz="806799"/>
            <a:r>
              <a:rPr lang="en-US" sz="1059" i="1" dirty="0"/>
              <a:t>First Pass Sequence</a:t>
            </a:r>
          </a:p>
        </p:txBody>
      </p:sp>
      <p:sp>
        <p:nvSpPr>
          <p:cNvPr id="17" name="TextBox 16">
            <a:extLst>
              <a:ext uri="{FF2B5EF4-FFF2-40B4-BE49-F238E27FC236}">
                <a16:creationId xmlns:a16="http://schemas.microsoft.com/office/drawing/2014/main" id="{2AC42364-B2CB-FC25-5DDD-064BE6E209C8}"/>
              </a:ext>
            </a:extLst>
          </p:cNvPr>
          <p:cNvSpPr txBox="1"/>
          <p:nvPr/>
        </p:nvSpPr>
        <p:spPr>
          <a:xfrm>
            <a:off x="1113695" y="4920141"/>
            <a:ext cx="5258047" cy="950388"/>
          </a:xfrm>
          <a:prstGeom prst="rect">
            <a:avLst/>
          </a:prstGeom>
          <a:noFill/>
        </p:spPr>
        <p:txBody>
          <a:bodyPr wrap="square">
            <a:spAutoFit/>
          </a:bodyPr>
          <a:lstStyle/>
          <a:p>
            <a:pPr defTabSz="899245">
              <a:spcBef>
                <a:spcPct val="20000"/>
              </a:spcBef>
            </a:pPr>
            <a:r>
              <a:rPr lang="en-US" sz="1765" b="1" dirty="0">
                <a:solidFill>
                  <a:srgbClr val="000000"/>
                </a:solidFill>
              </a:rPr>
              <a:t>When:</a:t>
            </a:r>
          </a:p>
          <a:p>
            <a:pPr marL="326362" indent="-280139" defTabSz="899245">
              <a:spcBef>
                <a:spcPct val="20000"/>
              </a:spcBef>
              <a:buFontTx/>
              <a:buChar char="–"/>
            </a:pPr>
            <a:r>
              <a:rPr lang="en-US" sz="1588" dirty="0">
                <a:solidFill>
                  <a:srgbClr val="000000"/>
                </a:solidFill>
              </a:rPr>
              <a:t>In the latter stages of Preliminary Engineering</a:t>
            </a:r>
          </a:p>
          <a:p>
            <a:pPr marL="326362" indent="-280139" defTabSz="899245">
              <a:spcBef>
                <a:spcPct val="20000"/>
              </a:spcBef>
              <a:buFontTx/>
              <a:buChar char="–"/>
            </a:pPr>
            <a:r>
              <a:rPr lang="en-US" sz="1588" u="sng" dirty="0">
                <a:solidFill>
                  <a:srgbClr val="000000"/>
                </a:solidFill>
              </a:rPr>
              <a:t>Before cost/time estimates are frozen</a:t>
            </a:r>
          </a:p>
        </p:txBody>
      </p:sp>
      <p:sp>
        <p:nvSpPr>
          <p:cNvPr id="23" name="TextBox 22">
            <a:extLst>
              <a:ext uri="{FF2B5EF4-FFF2-40B4-BE49-F238E27FC236}">
                <a16:creationId xmlns:a16="http://schemas.microsoft.com/office/drawing/2014/main" id="{9BF6F32D-9D11-59BF-9B76-4DCF6CD81465}"/>
              </a:ext>
            </a:extLst>
          </p:cNvPr>
          <p:cNvSpPr txBox="1"/>
          <p:nvPr/>
        </p:nvSpPr>
        <p:spPr>
          <a:xfrm>
            <a:off x="6685583" y="1808684"/>
            <a:ext cx="2197101" cy="255326"/>
          </a:xfrm>
          <a:prstGeom prst="rect">
            <a:avLst/>
          </a:prstGeom>
          <a:solidFill>
            <a:schemeClr val="bg1"/>
          </a:solidFill>
        </p:spPr>
        <p:txBody>
          <a:bodyPr wrap="square" rtlCol="0">
            <a:spAutoFit/>
          </a:bodyPr>
          <a:lstStyle/>
          <a:p>
            <a:pPr algn="ctr"/>
            <a:r>
              <a:rPr lang="en-US" sz="1059" dirty="0"/>
              <a:t>Project Scope Definition </a:t>
            </a:r>
            <a:endParaRPr lang="en-US" sz="1059" dirty="0">
              <a:latin typeface="UD Digi Kyokasho N-B" panose="020B0400000000000000" pitchFamily="18" charset="-128"/>
              <a:ea typeface="UD Digi Kyokasho N-B" panose="020B0400000000000000" pitchFamily="18" charset="-128"/>
            </a:endParaRPr>
          </a:p>
        </p:txBody>
      </p:sp>
    </p:spTree>
    <p:extLst>
      <p:ext uri="{BB962C8B-B14F-4D97-AF65-F5344CB8AC3E}">
        <p14:creationId xmlns:p14="http://schemas.microsoft.com/office/powerpoint/2010/main" val="3175231599"/>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F64AC436-6BE7-F453-1F26-E188009A5076}"/>
              </a:ext>
            </a:extLst>
          </p:cNvPr>
          <p:cNvSpPr/>
          <p:nvPr/>
        </p:nvSpPr>
        <p:spPr bwMode="auto">
          <a:xfrm>
            <a:off x="2218588" y="1600766"/>
            <a:ext cx="1808629" cy="275767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799"/>
            <a:endParaRPr lang="en-US" sz="1588" dirty="0"/>
          </a:p>
        </p:txBody>
      </p:sp>
      <p:sp>
        <p:nvSpPr>
          <p:cNvPr id="2" name="Title 1">
            <a:extLst>
              <a:ext uri="{FF2B5EF4-FFF2-40B4-BE49-F238E27FC236}">
                <a16:creationId xmlns:a16="http://schemas.microsoft.com/office/drawing/2014/main" id="{E9CBD7E4-5180-BB58-256B-C78D852CAE01}"/>
              </a:ext>
            </a:extLst>
          </p:cNvPr>
          <p:cNvSpPr>
            <a:spLocks noGrp="1"/>
          </p:cNvSpPr>
          <p:nvPr>
            <p:ph type="title"/>
          </p:nvPr>
        </p:nvSpPr>
        <p:spPr>
          <a:xfrm>
            <a:off x="2046552" y="325729"/>
            <a:ext cx="7901395" cy="537882"/>
          </a:xfrm>
        </p:spPr>
        <p:txBody>
          <a:bodyPr/>
          <a:lstStyle/>
          <a:p>
            <a:r>
              <a:rPr lang="en-US" altLang="en-US" dirty="0">
                <a:solidFill>
                  <a:srgbClr val="003F6B"/>
                </a:solidFill>
              </a:rPr>
              <a:t>General Process of Risk Assessment – Page 2</a:t>
            </a:r>
            <a:br>
              <a:rPr lang="en-US" altLang="en-US" dirty="0">
                <a:solidFill>
                  <a:srgbClr val="003F6B"/>
                </a:solidFill>
              </a:rPr>
            </a:br>
            <a:endParaRPr lang="en-US" dirty="0"/>
          </a:p>
        </p:txBody>
      </p:sp>
      <p:sp>
        <p:nvSpPr>
          <p:cNvPr id="3" name="Content Placeholder 2">
            <a:extLst>
              <a:ext uri="{FF2B5EF4-FFF2-40B4-BE49-F238E27FC236}">
                <a16:creationId xmlns:a16="http://schemas.microsoft.com/office/drawing/2014/main" id="{260A4907-84AC-2842-FF24-1F87286BDCE4}"/>
              </a:ext>
            </a:extLst>
          </p:cNvPr>
          <p:cNvSpPr>
            <a:spLocks noGrp="1"/>
          </p:cNvSpPr>
          <p:nvPr>
            <p:ph idx="1"/>
          </p:nvPr>
        </p:nvSpPr>
        <p:spPr>
          <a:xfrm>
            <a:off x="2095221" y="1312726"/>
            <a:ext cx="8015007" cy="5114969"/>
          </a:xfrm>
        </p:spPr>
        <p:txBody>
          <a:bodyPr/>
          <a:lstStyle/>
          <a:p>
            <a:pPr marL="0" indent="0">
              <a:buNone/>
            </a:pPr>
            <a:r>
              <a:rPr lang="en-US" sz="1059" dirty="0"/>
              <a:t> </a:t>
            </a:r>
          </a:p>
        </p:txBody>
      </p:sp>
      <p:sp>
        <p:nvSpPr>
          <p:cNvPr id="15" name="TextBox 14">
            <a:extLst>
              <a:ext uri="{FF2B5EF4-FFF2-40B4-BE49-F238E27FC236}">
                <a16:creationId xmlns:a16="http://schemas.microsoft.com/office/drawing/2014/main" id="{3A3AD77D-DA6F-6F57-7950-C3B3A90D805D}"/>
              </a:ext>
            </a:extLst>
          </p:cNvPr>
          <p:cNvSpPr txBox="1"/>
          <p:nvPr/>
        </p:nvSpPr>
        <p:spPr>
          <a:xfrm>
            <a:off x="6977192" y="1363373"/>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Expanded Risk Process</a:t>
            </a:r>
          </a:p>
        </p:txBody>
      </p:sp>
      <p:grpSp>
        <p:nvGrpSpPr>
          <p:cNvPr id="28" name="Group 27">
            <a:extLst>
              <a:ext uri="{FF2B5EF4-FFF2-40B4-BE49-F238E27FC236}">
                <a16:creationId xmlns:a16="http://schemas.microsoft.com/office/drawing/2014/main" id="{6154295B-8BAF-85E8-B812-8EC07A029643}"/>
              </a:ext>
            </a:extLst>
          </p:cNvPr>
          <p:cNvGrpSpPr/>
          <p:nvPr/>
        </p:nvGrpSpPr>
        <p:grpSpPr>
          <a:xfrm>
            <a:off x="6792630" y="1773148"/>
            <a:ext cx="2131359" cy="1107019"/>
            <a:chOff x="5013959" y="2948131"/>
            <a:chExt cx="2415540" cy="1254621"/>
          </a:xfrm>
        </p:grpSpPr>
        <p:grpSp>
          <p:nvGrpSpPr>
            <p:cNvPr id="27" name="Group 26">
              <a:extLst>
                <a:ext uri="{FF2B5EF4-FFF2-40B4-BE49-F238E27FC236}">
                  <a16:creationId xmlns:a16="http://schemas.microsoft.com/office/drawing/2014/main" id="{6C879942-344D-B55A-34B6-AEFA33D2D19C}"/>
                </a:ext>
              </a:extLst>
            </p:cNvPr>
            <p:cNvGrpSpPr/>
            <p:nvPr/>
          </p:nvGrpSpPr>
          <p:grpSpPr>
            <a:xfrm>
              <a:off x="5013959" y="2948131"/>
              <a:ext cx="2415540" cy="1254621"/>
              <a:chOff x="5074919" y="2881973"/>
              <a:chExt cx="2415540" cy="1254621"/>
            </a:xfrm>
          </p:grpSpPr>
          <p:sp>
            <p:nvSpPr>
              <p:cNvPr id="24" name="Rectangle 23">
                <a:extLst>
                  <a:ext uri="{FF2B5EF4-FFF2-40B4-BE49-F238E27FC236}">
                    <a16:creationId xmlns:a16="http://schemas.microsoft.com/office/drawing/2014/main" id="{791F3862-5C8E-5816-6631-A26E53B39E77}"/>
                  </a:ext>
                </a:extLst>
              </p:cNvPr>
              <p:cNvSpPr/>
              <p:nvPr/>
            </p:nvSpPr>
            <p:spPr bwMode="auto">
              <a:xfrm>
                <a:off x="5074919" y="2881973"/>
                <a:ext cx="2415540" cy="1254621"/>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799"/>
                <a:endParaRPr lang="en-US" sz="1588" dirty="0"/>
              </a:p>
            </p:txBody>
          </p:sp>
          <p:sp>
            <p:nvSpPr>
              <p:cNvPr id="25" name="TextBox 24">
                <a:extLst>
                  <a:ext uri="{FF2B5EF4-FFF2-40B4-BE49-F238E27FC236}">
                    <a16:creationId xmlns:a16="http://schemas.microsoft.com/office/drawing/2014/main" id="{683CB889-9D1D-CAE7-5D41-B9F3766607CE}"/>
                  </a:ext>
                </a:extLst>
              </p:cNvPr>
              <p:cNvSpPr txBox="1"/>
              <p:nvPr/>
            </p:nvSpPr>
            <p:spPr>
              <a:xfrm>
                <a:off x="5157276" y="3242309"/>
                <a:ext cx="2150304" cy="289369"/>
              </a:xfrm>
              <a:prstGeom prst="rect">
                <a:avLst/>
              </a:prstGeom>
              <a:solidFill>
                <a:srgbClr val="92D050"/>
              </a:solidFill>
            </p:spPr>
            <p:txBody>
              <a:bodyPr wrap="square" rtlCol="0">
                <a:spAutoFit/>
              </a:bodyPr>
              <a:lstStyle/>
              <a:p>
                <a:pPr algn="ctr"/>
                <a:r>
                  <a:rPr lang="en-US" sz="1059" dirty="0"/>
                  <a:t>Specification</a:t>
                </a:r>
                <a:endParaRPr lang="en-US" sz="1059" dirty="0">
                  <a:latin typeface="UD Digi Kyokasho N-B" panose="020B0400000000000000" pitchFamily="18" charset="-128"/>
                  <a:ea typeface="UD Digi Kyokasho N-B" panose="020B0400000000000000" pitchFamily="18" charset="-128"/>
                </a:endParaRPr>
              </a:p>
            </p:txBody>
          </p:sp>
          <p:sp>
            <p:nvSpPr>
              <p:cNvPr id="26" name="TextBox 25">
                <a:extLst>
                  <a:ext uri="{FF2B5EF4-FFF2-40B4-BE49-F238E27FC236}">
                    <a16:creationId xmlns:a16="http://schemas.microsoft.com/office/drawing/2014/main" id="{F9C8316C-1AC5-1715-DA78-2DA335B75425}"/>
                  </a:ext>
                </a:extLst>
              </p:cNvPr>
              <p:cNvSpPr txBox="1"/>
              <p:nvPr/>
            </p:nvSpPr>
            <p:spPr>
              <a:xfrm>
                <a:off x="5157276" y="3594388"/>
                <a:ext cx="2150304" cy="474096"/>
              </a:xfrm>
              <a:prstGeom prst="rect">
                <a:avLst/>
              </a:prstGeom>
              <a:solidFill>
                <a:srgbClr val="8CF4EA"/>
              </a:solidFill>
            </p:spPr>
            <p:txBody>
              <a:bodyPr wrap="square" rtlCol="0">
                <a:spAutoFit/>
              </a:bodyPr>
              <a:lstStyle/>
              <a:p>
                <a:pPr algn="ctr"/>
                <a:r>
                  <a:rPr lang="en-US" sz="1059" dirty="0"/>
                  <a:t>Identify the System Under Discussion (</a:t>
                </a:r>
                <a:r>
                  <a:rPr lang="en-US" sz="1059" dirty="0" err="1"/>
                  <a:t>SuC</a:t>
                </a:r>
                <a:r>
                  <a:rPr lang="en-US" sz="1059" dirty="0"/>
                  <a:t>)</a:t>
                </a:r>
                <a:endParaRPr lang="en-US" sz="1059" dirty="0">
                  <a:latin typeface="UD Digi Kyokasho N-B" panose="020B0400000000000000" pitchFamily="18" charset="-128"/>
                  <a:ea typeface="UD Digi Kyokasho N-B" panose="020B0400000000000000" pitchFamily="18" charset="-128"/>
                </a:endParaRPr>
              </a:p>
            </p:txBody>
          </p:sp>
        </p:grpSp>
        <p:sp>
          <p:nvSpPr>
            <p:cNvPr id="23" name="TextBox 22">
              <a:extLst>
                <a:ext uri="{FF2B5EF4-FFF2-40B4-BE49-F238E27FC236}">
                  <a16:creationId xmlns:a16="http://schemas.microsoft.com/office/drawing/2014/main" id="{9BF6F32D-9D11-59BF-9B76-4DCF6CD81465}"/>
                </a:ext>
              </a:extLst>
            </p:cNvPr>
            <p:cNvSpPr txBox="1"/>
            <p:nvPr/>
          </p:nvSpPr>
          <p:spPr>
            <a:xfrm>
              <a:off x="5157276" y="2997338"/>
              <a:ext cx="2203644" cy="474096"/>
            </a:xfrm>
            <a:prstGeom prst="rect">
              <a:avLst/>
            </a:prstGeom>
            <a:solidFill>
              <a:schemeClr val="bg1"/>
            </a:solidFill>
          </p:spPr>
          <p:txBody>
            <a:bodyPr wrap="square" rtlCol="0">
              <a:spAutoFit/>
            </a:bodyPr>
            <a:lstStyle/>
            <a:p>
              <a:pPr algn="ctr"/>
              <a:r>
                <a:rPr lang="en-US" sz="1059" dirty="0"/>
                <a:t>Project Scope Definition (A2)</a:t>
              </a:r>
              <a:endParaRPr lang="en-US" sz="1059" dirty="0">
                <a:latin typeface="UD Digi Kyokasho N-B" panose="020B0400000000000000" pitchFamily="18" charset="-128"/>
                <a:ea typeface="UD Digi Kyokasho N-B" panose="020B0400000000000000" pitchFamily="18" charset="-128"/>
              </a:endParaRPr>
            </a:p>
          </p:txBody>
        </p:sp>
      </p:grpSp>
      <p:sp>
        <p:nvSpPr>
          <p:cNvPr id="32" name="TextBox 31">
            <a:extLst>
              <a:ext uri="{FF2B5EF4-FFF2-40B4-BE49-F238E27FC236}">
                <a16:creationId xmlns:a16="http://schemas.microsoft.com/office/drawing/2014/main" id="{759D2380-E71C-E465-3660-16CD25A37CD2}"/>
              </a:ext>
            </a:extLst>
          </p:cNvPr>
          <p:cNvSpPr txBox="1"/>
          <p:nvPr/>
        </p:nvSpPr>
        <p:spPr>
          <a:xfrm>
            <a:off x="6792632" y="2994303"/>
            <a:ext cx="2131358" cy="255326"/>
          </a:xfrm>
          <a:prstGeom prst="rect">
            <a:avLst/>
          </a:prstGeom>
          <a:solidFill>
            <a:srgbClr val="FFCC99"/>
          </a:solidFill>
          <a:ln>
            <a:solidFill>
              <a:schemeClr val="tx1"/>
            </a:solidFill>
          </a:ln>
        </p:spPr>
        <p:txBody>
          <a:bodyPr wrap="square" rtlCol="0">
            <a:spAutoFit/>
          </a:bodyPr>
          <a:lstStyle>
            <a:defPPr>
              <a:defRPr lang="en-US"/>
            </a:defPPr>
            <a:lvl1pPr algn="ctr">
              <a:defRPr sz="1200">
                <a:latin typeface="+mn-lt"/>
              </a:defRPr>
            </a:lvl1pPr>
          </a:lstStyle>
          <a:p>
            <a:r>
              <a:rPr lang="en-US" sz="1059" dirty="0"/>
              <a:t>First Pass Sequence</a:t>
            </a:r>
          </a:p>
        </p:txBody>
      </p:sp>
      <p:cxnSp>
        <p:nvCxnSpPr>
          <p:cNvPr id="61" name="Straight Arrow Connector 60">
            <a:extLst>
              <a:ext uri="{FF2B5EF4-FFF2-40B4-BE49-F238E27FC236}">
                <a16:creationId xmlns:a16="http://schemas.microsoft.com/office/drawing/2014/main" id="{1B9E9F53-F0B2-2704-18C2-C4AB718664B0}"/>
              </a:ext>
            </a:extLst>
          </p:cNvPr>
          <p:cNvCxnSpPr>
            <a:stCxn id="24" idx="2"/>
            <a:endCxn id="32" idx="0"/>
          </p:cNvCxnSpPr>
          <p:nvPr/>
        </p:nvCxnSpPr>
        <p:spPr bwMode="auto">
          <a:xfrm>
            <a:off x="7858310" y="2880167"/>
            <a:ext cx="1" cy="114136"/>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9" name="Flowchart: Decision 88">
            <a:extLst>
              <a:ext uri="{FF2B5EF4-FFF2-40B4-BE49-F238E27FC236}">
                <a16:creationId xmlns:a16="http://schemas.microsoft.com/office/drawing/2014/main" id="{DE504BCB-9E80-5806-D1D2-6E1F33A59E9F}"/>
              </a:ext>
            </a:extLst>
          </p:cNvPr>
          <p:cNvSpPr/>
          <p:nvPr/>
        </p:nvSpPr>
        <p:spPr bwMode="auto">
          <a:xfrm>
            <a:off x="6681263" y="3350982"/>
            <a:ext cx="2354091" cy="712752"/>
          </a:xfrm>
          <a:prstGeom prst="flowChartDecision">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t" anchorCtr="0" compatLnSpc="1">
            <a:prstTxWarp prst="textNoShape">
              <a:avLst/>
            </a:prstTxWarp>
          </a:bodyPr>
          <a:lstStyle/>
          <a:p>
            <a:pPr algn="ctr"/>
            <a:r>
              <a:rPr lang="en-US" sz="1059" dirty="0"/>
              <a:t>Initial Risk &gt; Tolerable Risk</a:t>
            </a:r>
          </a:p>
        </p:txBody>
      </p:sp>
      <p:cxnSp>
        <p:nvCxnSpPr>
          <p:cNvPr id="109" name="Straight Arrow Connector 108">
            <a:extLst>
              <a:ext uri="{FF2B5EF4-FFF2-40B4-BE49-F238E27FC236}">
                <a16:creationId xmlns:a16="http://schemas.microsoft.com/office/drawing/2014/main" id="{B49013F2-4001-8275-57A2-5DD4048C7788}"/>
              </a:ext>
            </a:extLst>
          </p:cNvPr>
          <p:cNvCxnSpPr>
            <a:stCxn id="89" idx="2"/>
            <a:endCxn id="90" idx="0"/>
          </p:cNvCxnSpPr>
          <p:nvPr/>
        </p:nvCxnSpPr>
        <p:spPr bwMode="auto">
          <a:xfrm>
            <a:off x="7858311" y="4063736"/>
            <a:ext cx="1" cy="240017"/>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1" name="Straight Arrow Connector 110">
            <a:extLst>
              <a:ext uri="{FF2B5EF4-FFF2-40B4-BE49-F238E27FC236}">
                <a16:creationId xmlns:a16="http://schemas.microsoft.com/office/drawing/2014/main" id="{FF4E8ED0-7A27-9E8A-AA29-D854F7967BA3}"/>
              </a:ext>
            </a:extLst>
          </p:cNvPr>
          <p:cNvCxnSpPr>
            <a:stCxn id="32" idx="2"/>
            <a:endCxn id="89" idx="0"/>
          </p:cNvCxnSpPr>
          <p:nvPr/>
        </p:nvCxnSpPr>
        <p:spPr bwMode="auto">
          <a:xfrm flipH="1">
            <a:off x="7858309" y="3249629"/>
            <a:ext cx="2" cy="101353"/>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1" name="TextBox 150">
            <a:extLst>
              <a:ext uri="{FF2B5EF4-FFF2-40B4-BE49-F238E27FC236}">
                <a16:creationId xmlns:a16="http://schemas.microsoft.com/office/drawing/2014/main" id="{701E0D4A-7489-BBBA-A700-77A3E9033BE1}"/>
              </a:ext>
            </a:extLst>
          </p:cNvPr>
          <p:cNvSpPr txBox="1"/>
          <p:nvPr/>
        </p:nvSpPr>
        <p:spPr>
          <a:xfrm>
            <a:off x="9141158" y="5054578"/>
            <a:ext cx="413695" cy="228076"/>
          </a:xfrm>
          <a:prstGeom prst="rect">
            <a:avLst/>
          </a:prstGeom>
          <a:solidFill>
            <a:schemeClr val="bg1"/>
          </a:solidFill>
        </p:spPr>
        <p:txBody>
          <a:bodyPr wrap="square" rtlCol="0">
            <a:spAutoFit/>
          </a:bodyPr>
          <a:lstStyle/>
          <a:p>
            <a:pPr algn="ctr"/>
            <a:r>
              <a:rPr lang="en-US" sz="882" dirty="0"/>
              <a:t>NO</a:t>
            </a:r>
          </a:p>
        </p:txBody>
      </p:sp>
      <p:cxnSp>
        <p:nvCxnSpPr>
          <p:cNvPr id="171" name="Connector: Elbow 170">
            <a:extLst>
              <a:ext uri="{FF2B5EF4-FFF2-40B4-BE49-F238E27FC236}">
                <a16:creationId xmlns:a16="http://schemas.microsoft.com/office/drawing/2014/main" id="{035C35D8-6CE9-8DCE-9482-DC5FC3BE7B78}"/>
              </a:ext>
            </a:extLst>
          </p:cNvPr>
          <p:cNvCxnSpPr>
            <a:stCxn id="100" idx="1"/>
            <a:endCxn id="90" idx="1"/>
          </p:cNvCxnSpPr>
          <p:nvPr/>
        </p:nvCxnSpPr>
        <p:spPr bwMode="auto">
          <a:xfrm rot="10800000">
            <a:off x="6677834" y="4512042"/>
            <a:ext cx="45951" cy="706266"/>
          </a:xfrm>
          <a:prstGeom prst="bentConnector3">
            <a:avLst>
              <a:gd name="adj1" fmla="val 860859"/>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3" name="Connector: Elbow 172">
            <a:extLst>
              <a:ext uri="{FF2B5EF4-FFF2-40B4-BE49-F238E27FC236}">
                <a16:creationId xmlns:a16="http://schemas.microsoft.com/office/drawing/2014/main" id="{48BDCE7D-B8E6-D6E3-AEA6-A2B210764421}"/>
              </a:ext>
            </a:extLst>
          </p:cNvPr>
          <p:cNvCxnSpPr/>
          <p:nvPr/>
        </p:nvCxnSpPr>
        <p:spPr bwMode="auto">
          <a:xfrm rot="10800000" flipH="1">
            <a:off x="6654923" y="2604165"/>
            <a:ext cx="141515" cy="2612880"/>
          </a:xfrm>
          <a:prstGeom prst="bentConnector4">
            <a:avLst>
              <a:gd name="adj1" fmla="val -280315"/>
              <a:gd name="adj2" fmla="val 99793"/>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8" name="TextBox 177">
            <a:extLst>
              <a:ext uri="{FF2B5EF4-FFF2-40B4-BE49-F238E27FC236}">
                <a16:creationId xmlns:a16="http://schemas.microsoft.com/office/drawing/2014/main" id="{564ABD0D-BD79-27EC-85F5-0483411808B2}"/>
              </a:ext>
            </a:extLst>
          </p:cNvPr>
          <p:cNvSpPr txBox="1"/>
          <p:nvPr/>
        </p:nvSpPr>
        <p:spPr>
          <a:xfrm>
            <a:off x="9141158" y="5054578"/>
            <a:ext cx="413695" cy="228076"/>
          </a:xfrm>
          <a:prstGeom prst="rect">
            <a:avLst/>
          </a:prstGeom>
          <a:solidFill>
            <a:schemeClr val="bg1"/>
          </a:solidFill>
        </p:spPr>
        <p:txBody>
          <a:bodyPr wrap="square" rtlCol="0">
            <a:spAutoFit/>
          </a:bodyPr>
          <a:lstStyle/>
          <a:p>
            <a:pPr algn="ctr"/>
            <a:r>
              <a:rPr lang="en-US" sz="882" dirty="0"/>
              <a:t>NO</a:t>
            </a:r>
            <a:endParaRPr lang="en-US" sz="1059" dirty="0"/>
          </a:p>
        </p:txBody>
      </p:sp>
      <p:grpSp>
        <p:nvGrpSpPr>
          <p:cNvPr id="21" name="Group 20">
            <a:extLst>
              <a:ext uri="{FF2B5EF4-FFF2-40B4-BE49-F238E27FC236}">
                <a16:creationId xmlns:a16="http://schemas.microsoft.com/office/drawing/2014/main" id="{E1823290-7A3A-BA54-FB17-858679527D1C}"/>
              </a:ext>
            </a:extLst>
          </p:cNvPr>
          <p:cNvGrpSpPr/>
          <p:nvPr/>
        </p:nvGrpSpPr>
        <p:grpSpPr>
          <a:xfrm>
            <a:off x="6797631" y="1773148"/>
            <a:ext cx="2131359" cy="1107019"/>
            <a:chOff x="5013959" y="2948131"/>
            <a:chExt cx="2415540" cy="1254621"/>
          </a:xfrm>
        </p:grpSpPr>
        <p:grpSp>
          <p:nvGrpSpPr>
            <p:cNvPr id="22" name="Group 21">
              <a:extLst>
                <a:ext uri="{FF2B5EF4-FFF2-40B4-BE49-F238E27FC236}">
                  <a16:creationId xmlns:a16="http://schemas.microsoft.com/office/drawing/2014/main" id="{0D3C13A4-B675-B65A-594B-02055315E51F}"/>
                </a:ext>
              </a:extLst>
            </p:cNvPr>
            <p:cNvGrpSpPr/>
            <p:nvPr/>
          </p:nvGrpSpPr>
          <p:grpSpPr>
            <a:xfrm>
              <a:off x="5013959" y="2948131"/>
              <a:ext cx="2415540" cy="1254621"/>
              <a:chOff x="5074919" y="2881973"/>
              <a:chExt cx="2415540" cy="1254621"/>
            </a:xfrm>
          </p:grpSpPr>
          <p:sp>
            <p:nvSpPr>
              <p:cNvPr id="30" name="Rectangle 29">
                <a:extLst>
                  <a:ext uri="{FF2B5EF4-FFF2-40B4-BE49-F238E27FC236}">
                    <a16:creationId xmlns:a16="http://schemas.microsoft.com/office/drawing/2014/main" id="{C52C6157-9D36-650B-3106-4E48A5070CC6}"/>
                  </a:ext>
                </a:extLst>
              </p:cNvPr>
              <p:cNvSpPr/>
              <p:nvPr/>
            </p:nvSpPr>
            <p:spPr bwMode="auto">
              <a:xfrm>
                <a:off x="5074919" y="2881973"/>
                <a:ext cx="2415540" cy="1254621"/>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799"/>
                <a:endParaRPr lang="en-US" sz="1588" dirty="0"/>
              </a:p>
            </p:txBody>
          </p:sp>
          <p:sp>
            <p:nvSpPr>
              <p:cNvPr id="31" name="TextBox 30">
                <a:extLst>
                  <a:ext uri="{FF2B5EF4-FFF2-40B4-BE49-F238E27FC236}">
                    <a16:creationId xmlns:a16="http://schemas.microsoft.com/office/drawing/2014/main" id="{D7D33571-4589-63D9-EFE8-68D161092406}"/>
                  </a:ext>
                </a:extLst>
              </p:cNvPr>
              <p:cNvSpPr txBox="1"/>
              <p:nvPr/>
            </p:nvSpPr>
            <p:spPr>
              <a:xfrm>
                <a:off x="5157276" y="3242309"/>
                <a:ext cx="2150304" cy="289369"/>
              </a:xfrm>
              <a:prstGeom prst="rect">
                <a:avLst/>
              </a:prstGeom>
              <a:solidFill>
                <a:srgbClr val="92D050"/>
              </a:solidFill>
            </p:spPr>
            <p:txBody>
              <a:bodyPr wrap="square" rtlCol="0">
                <a:spAutoFit/>
              </a:bodyPr>
              <a:lstStyle/>
              <a:p>
                <a:pPr algn="ctr"/>
                <a:r>
                  <a:rPr lang="en-US" sz="1059" dirty="0"/>
                  <a:t>Specification</a:t>
                </a:r>
                <a:endParaRPr lang="en-US" sz="1059" dirty="0">
                  <a:latin typeface="UD Digi Kyokasho N-B" panose="020B0400000000000000" pitchFamily="18" charset="-128"/>
                  <a:ea typeface="UD Digi Kyokasho N-B" panose="020B0400000000000000" pitchFamily="18" charset="-128"/>
                </a:endParaRPr>
              </a:p>
            </p:txBody>
          </p:sp>
          <p:sp>
            <p:nvSpPr>
              <p:cNvPr id="33" name="TextBox 32">
                <a:extLst>
                  <a:ext uri="{FF2B5EF4-FFF2-40B4-BE49-F238E27FC236}">
                    <a16:creationId xmlns:a16="http://schemas.microsoft.com/office/drawing/2014/main" id="{21D1B268-5D57-59FD-4A34-A10FBB53D0BB}"/>
                  </a:ext>
                </a:extLst>
              </p:cNvPr>
              <p:cNvSpPr txBox="1"/>
              <p:nvPr/>
            </p:nvSpPr>
            <p:spPr>
              <a:xfrm>
                <a:off x="5157276" y="3594388"/>
                <a:ext cx="2150304" cy="474096"/>
              </a:xfrm>
              <a:prstGeom prst="rect">
                <a:avLst/>
              </a:prstGeom>
              <a:solidFill>
                <a:srgbClr val="8CF4EA"/>
              </a:solidFill>
            </p:spPr>
            <p:txBody>
              <a:bodyPr wrap="square" rtlCol="0">
                <a:spAutoFit/>
              </a:bodyPr>
              <a:lstStyle/>
              <a:p>
                <a:pPr algn="ctr"/>
                <a:r>
                  <a:rPr lang="en-US" sz="1059" dirty="0"/>
                  <a:t>Identify the System Under Discussion (</a:t>
                </a:r>
                <a:r>
                  <a:rPr lang="en-US" sz="1059" dirty="0" err="1"/>
                  <a:t>SuC</a:t>
                </a:r>
                <a:r>
                  <a:rPr lang="en-US" sz="1059" dirty="0"/>
                  <a:t>)</a:t>
                </a:r>
                <a:endParaRPr lang="en-US" sz="1059" dirty="0">
                  <a:latin typeface="UD Digi Kyokasho N-B" panose="020B0400000000000000" pitchFamily="18" charset="-128"/>
                  <a:ea typeface="UD Digi Kyokasho N-B" panose="020B0400000000000000" pitchFamily="18" charset="-128"/>
                </a:endParaRPr>
              </a:p>
            </p:txBody>
          </p:sp>
        </p:grpSp>
        <p:sp>
          <p:nvSpPr>
            <p:cNvPr id="29" name="TextBox 28">
              <a:extLst>
                <a:ext uri="{FF2B5EF4-FFF2-40B4-BE49-F238E27FC236}">
                  <a16:creationId xmlns:a16="http://schemas.microsoft.com/office/drawing/2014/main" id="{E7B9495F-0929-C635-ADF5-54B8EDD0B7AE}"/>
                </a:ext>
              </a:extLst>
            </p:cNvPr>
            <p:cNvSpPr txBox="1"/>
            <p:nvPr/>
          </p:nvSpPr>
          <p:spPr>
            <a:xfrm>
              <a:off x="5157276" y="2997338"/>
              <a:ext cx="2203644" cy="474096"/>
            </a:xfrm>
            <a:prstGeom prst="rect">
              <a:avLst/>
            </a:prstGeom>
            <a:solidFill>
              <a:schemeClr val="bg1"/>
            </a:solidFill>
          </p:spPr>
          <p:txBody>
            <a:bodyPr wrap="square" rtlCol="0">
              <a:spAutoFit/>
            </a:bodyPr>
            <a:lstStyle/>
            <a:p>
              <a:pPr algn="ctr"/>
              <a:r>
                <a:rPr lang="en-US" sz="1059" dirty="0"/>
                <a:t>Project Scope Definition (A2)</a:t>
              </a:r>
              <a:endParaRPr lang="en-US" sz="1059" dirty="0">
                <a:latin typeface="UD Digi Kyokasho N-B" panose="020B0400000000000000" pitchFamily="18" charset="-128"/>
                <a:ea typeface="UD Digi Kyokasho N-B" panose="020B0400000000000000" pitchFamily="18" charset="-128"/>
              </a:endParaRPr>
            </a:p>
          </p:txBody>
        </p:sp>
      </p:grpSp>
      <p:sp>
        <p:nvSpPr>
          <p:cNvPr id="34" name="TextBox 33">
            <a:extLst>
              <a:ext uri="{FF2B5EF4-FFF2-40B4-BE49-F238E27FC236}">
                <a16:creationId xmlns:a16="http://schemas.microsoft.com/office/drawing/2014/main" id="{9D185172-9DE1-DC38-95D8-A3A389C5CEB9}"/>
              </a:ext>
            </a:extLst>
          </p:cNvPr>
          <p:cNvSpPr txBox="1"/>
          <p:nvPr/>
        </p:nvSpPr>
        <p:spPr>
          <a:xfrm>
            <a:off x="6797632" y="2994303"/>
            <a:ext cx="2131358" cy="255326"/>
          </a:xfrm>
          <a:prstGeom prst="rect">
            <a:avLst/>
          </a:prstGeom>
          <a:solidFill>
            <a:srgbClr val="FFCC99"/>
          </a:solidFill>
          <a:ln>
            <a:solidFill>
              <a:schemeClr val="tx1"/>
            </a:solidFill>
          </a:ln>
        </p:spPr>
        <p:txBody>
          <a:bodyPr wrap="square" rtlCol="0">
            <a:spAutoFit/>
          </a:bodyPr>
          <a:lstStyle>
            <a:defPPr>
              <a:defRPr lang="en-US"/>
            </a:defPPr>
            <a:lvl1pPr algn="ctr">
              <a:defRPr sz="1200">
                <a:latin typeface="+mn-lt"/>
              </a:defRPr>
            </a:lvl1pPr>
          </a:lstStyle>
          <a:p>
            <a:r>
              <a:rPr lang="en-US" sz="1059" dirty="0"/>
              <a:t>First Pass Sequence</a:t>
            </a:r>
          </a:p>
        </p:txBody>
      </p:sp>
      <p:sp>
        <p:nvSpPr>
          <p:cNvPr id="35" name="Flowchart: Decision 34">
            <a:extLst>
              <a:ext uri="{FF2B5EF4-FFF2-40B4-BE49-F238E27FC236}">
                <a16:creationId xmlns:a16="http://schemas.microsoft.com/office/drawing/2014/main" id="{EBEA3B82-F6D4-5DBD-084D-15D97920507D}"/>
              </a:ext>
            </a:extLst>
          </p:cNvPr>
          <p:cNvSpPr/>
          <p:nvPr/>
        </p:nvSpPr>
        <p:spPr bwMode="auto">
          <a:xfrm>
            <a:off x="6686264" y="3350982"/>
            <a:ext cx="2354091" cy="712752"/>
          </a:xfrm>
          <a:prstGeom prst="flowChartDecision">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t" anchorCtr="0" compatLnSpc="1">
            <a:prstTxWarp prst="textNoShape">
              <a:avLst/>
            </a:prstTxWarp>
          </a:bodyPr>
          <a:lstStyle/>
          <a:p>
            <a:pPr algn="ctr"/>
            <a:r>
              <a:rPr lang="en-US" sz="1059" dirty="0"/>
              <a:t>Initial Risk &gt; Tolerable Risk</a:t>
            </a:r>
          </a:p>
        </p:txBody>
      </p:sp>
      <p:cxnSp>
        <p:nvCxnSpPr>
          <p:cNvPr id="36" name="Straight Arrow Connector 35">
            <a:extLst>
              <a:ext uri="{FF2B5EF4-FFF2-40B4-BE49-F238E27FC236}">
                <a16:creationId xmlns:a16="http://schemas.microsoft.com/office/drawing/2014/main" id="{A4443FFE-B032-A660-6B8D-91CC0024AEAE}"/>
              </a:ext>
            </a:extLst>
          </p:cNvPr>
          <p:cNvCxnSpPr>
            <a:stCxn id="35" idx="2"/>
          </p:cNvCxnSpPr>
          <p:nvPr/>
        </p:nvCxnSpPr>
        <p:spPr bwMode="auto">
          <a:xfrm>
            <a:off x="7863311" y="4063736"/>
            <a:ext cx="1" cy="240017"/>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Connector: Elbow 37">
            <a:extLst>
              <a:ext uri="{FF2B5EF4-FFF2-40B4-BE49-F238E27FC236}">
                <a16:creationId xmlns:a16="http://schemas.microsoft.com/office/drawing/2014/main" id="{7D543219-1D4B-DD4E-4362-105D5EDBCB90}"/>
              </a:ext>
            </a:extLst>
          </p:cNvPr>
          <p:cNvCxnSpPr/>
          <p:nvPr/>
        </p:nvCxnSpPr>
        <p:spPr bwMode="auto">
          <a:xfrm rot="10800000">
            <a:off x="6682834" y="4512042"/>
            <a:ext cx="45951" cy="706266"/>
          </a:xfrm>
          <a:prstGeom prst="bentConnector3">
            <a:avLst>
              <a:gd name="adj1" fmla="val 860859"/>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Connector: Elbow 38">
            <a:extLst>
              <a:ext uri="{FF2B5EF4-FFF2-40B4-BE49-F238E27FC236}">
                <a16:creationId xmlns:a16="http://schemas.microsoft.com/office/drawing/2014/main" id="{20B94C3F-68B1-52E0-912D-9540E2532ABA}"/>
              </a:ext>
            </a:extLst>
          </p:cNvPr>
          <p:cNvCxnSpPr/>
          <p:nvPr/>
        </p:nvCxnSpPr>
        <p:spPr bwMode="auto">
          <a:xfrm rot="10800000" flipH="1">
            <a:off x="6659923" y="2604165"/>
            <a:ext cx="141515" cy="2612880"/>
          </a:xfrm>
          <a:prstGeom prst="bentConnector4">
            <a:avLst>
              <a:gd name="adj1" fmla="val -280315"/>
              <a:gd name="adj2" fmla="val 99793"/>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Connector: Elbow 17">
            <a:extLst>
              <a:ext uri="{FF2B5EF4-FFF2-40B4-BE49-F238E27FC236}">
                <a16:creationId xmlns:a16="http://schemas.microsoft.com/office/drawing/2014/main" id="{DACF9991-A295-D6DD-1A3E-8F68544998D6}"/>
              </a:ext>
            </a:extLst>
          </p:cNvPr>
          <p:cNvCxnSpPr>
            <a:cxnSpLocks/>
            <a:stCxn id="49" idx="3"/>
            <a:endCxn id="93" idx="3"/>
          </p:cNvCxnSpPr>
          <p:nvPr/>
        </p:nvCxnSpPr>
        <p:spPr bwMode="auto">
          <a:xfrm>
            <a:off x="9035534" y="3707360"/>
            <a:ext cx="26508" cy="2679187"/>
          </a:xfrm>
          <a:prstGeom prst="bentConnector3">
            <a:avLst>
              <a:gd name="adj1" fmla="val 96238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60" name="Group 59">
            <a:extLst>
              <a:ext uri="{FF2B5EF4-FFF2-40B4-BE49-F238E27FC236}">
                <a16:creationId xmlns:a16="http://schemas.microsoft.com/office/drawing/2014/main" id="{4EB90290-DC3F-5C61-88F2-BD822AACAA6B}"/>
              </a:ext>
            </a:extLst>
          </p:cNvPr>
          <p:cNvGrpSpPr/>
          <p:nvPr/>
        </p:nvGrpSpPr>
        <p:grpSpPr>
          <a:xfrm>
            <a:off x="6677833" y="4303753"/>
            <a:ext cx="2360956" cy="425044"/>
            <a:chOff x="4448431" y="4348396"/>
            <a:chExt cx="2675750" cy="481716"/>
          </a:xfrm>
        </p:grpSpPr>
        <p:sp>
          <p:nvSpPr>
            <p:cNvPr id="90" name="Flowchart: Alternate Process 89">
              <a:extLst>
                <a:ext uri="{FF2B5EF4-FFF2-40B4-BE49-F238E27FC236}">
                  <a16:creationId xmlns:a16="http://schemas.microsoft.com/office/drawing/2014/main" id="{D6F18466-458D-7755-A597-CF2344AF038D}"/>
                </a:ext>
              </a:extLst>
            </p:cNvPr>
            <p:cNvSpPr/>
            <p:nvPr/>
          </p:nvSpPr>
          <p:spPr bwMode="auto">
            <a:xfrm>
              <a:off x="4448431" y="4348396"/>
              <a:ext cx="2675750" cy="472117"/>
            </a:xfrm>
            <a:prstGeom prst="flowChartAlternateProcess">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799"/>
              <a:endParaRPr lang="en-US" sz="1588"/>
            </a:p>
          </p:txBody>
        </p:sp>
        <p:sp>
          <p:nvSpPr>
            <p:cNvPr id="99" name="TextBox 98">
              <a:extLst>
                <a:ext uri="{FF2B5EF4-FFF2-40B4-BE49-F238E27FC236}">
                  <a16:creationId xmlns:a16="http://schemas.microsoft.com/office/drawing/2014/main" id="{7591E567-A55F-F84D-45D5-989B4FCDF637}"/>
                </a:ext>
              </a:extLst>
            </p:cNvPr>
            <p:cNvSpPr txBox="1"/>
            <p:nvPr/>
          </p:nvSpPr>
          <p:spPr>
            <a:xfrm>
              <a:off x="4578537" y="4356016"/>
              <a:ext cx="2415539" cy="474096"/>
            </a:xfrm>
            <a:prstGeom prst="rect">
              <a:avLst/>
            </a:prstGeom>
            <a:solidFill>
              <a:srgbClr val="8CF4EA"/>
            </a:solidFill>
            <a:ln>
              <a:solidFill>
                <a:schemeClr val="tx1"/>
              </a:solidFill>
            </a:ln>
          </p:spPr>
          <p:txBody>
            <a:bodyPr wrap="square" rtlCol="0">
              <a:spAutoFit/>
            </a:bodyPr>
            <a:lstStyle/>
            <a:p>
              <a:pPr algn="ctr"/>
              <a:r>
                <a:rPr lang="en-US" sz="1059" dirty="0"/>
                <a:t>Detailed Cybersecurity Risk Assessment (DCRA)</a:t>
              </a:r>
            </a:p>
          </p:txBody>
        </p:sp>
      </p:grpSp>
      <p:sp>
        <p:nvSpPr>
          <p:cNvPr id="8" name="TextBox 7">
            <a:extLst>
              <a:ext uri="{FF2B5EF4-FFF2-40B4-BE49-F238E27FC236}">
                <a16:creationId xmlns:a16="http://schemas.microsoft.com/office/drawing/2014/main" id="{007428ED-1529-12C4-AFAC-FB4ABA1A4E25}"/>
              </a:ext>
            </a:extLst>
          </p:cNvPr>
          <p:cNvSpPr txBox="1"/>
          <p:nvPr/>
        </p:nvSpPr>
        <p:spPr>
          <a:xfrm>
            <a:off x="2298113" y="1834586"/>
            <a:ext cx="1662879" cy="581313"/>
          </a:xfrm>
          <a:prstGeom prst="rect">
            <a:avLst/>
          </a:prstGeom>
          <a:solidFill>
            <a:srgbClr val="FFCC99"/>
          </a:solidFill>
          <a:ln>
            <a:solidFill>
              <a:schemeClr val="tx1"/>
            </a:solidFill>
          </a:ln>
        </p:spPr>
        <p:txBody>
          <a:bodyPr wrap="square" rtlCol="0">
            <a:spAutoFit/>
          </a:bodyPr>
          <a:lstStyle/>
          <a:p>
            <a:pPr algn="ctr"/>
            <a:r>
              <a:rPr lang="en-US" sz="1059" dirty="0"/>
              <a:t>Process Step adapted from   Safety Lifecycle     (IEC 61508)</a:t>
            </a:r>
          </a:p>
        </p:txBody>
      </p:sp>
      <p:sp>
        <p:nvSpPr>
          <p:cNvPr id="9" name="TextBox 8">
            <a:extLst>
              <a:ext uri="{FF2B5EF4-FFF2-40B4-BE49-F238E27FC236}">
                <a16:creationId xmlns:a16="http://schemas.microsoft.com/office/drawing/2014/main" id="{C56EE22F-EF50-D4AB-B46F-DF33DAFD5F08}"/>
              </a:ext>
            </a:extLst>
          </p:cNvPr>
          <p:cNvSpPr txBox="1"/>
          <p:nvPr/>
        </p:nvSpPr>
        <p:spPr>
          <a:xfrm>
            <a:off x="2298113" y="2561695"/>
            <a:ext cx="1662879" cy="744306"/>
          </a:xfrm>
          <a:prstGeom prst="rect">
            <a:avLst/>
          </a:prstGeom>
          <a:solidFill>
            <a:srgbClr val="8CF4EA"/>
          </a:solidFill>
          <a:ln>
            <a:solidFill>
              <a:schemeClr val="tx1"/>
            </a:solidFill>
          </a:ln>
        </p:spPr>
        <p:txBody>
          <a:bodyPr wrap="square" rtlCol="0">
            <a:spAutoFit/>
          </a:bodyPr>
          <a:lstStyle/>
          <a:p>
            <a:pPr algn="ctr"/>
            <a:r>
              <a:rPr lang="en-US" sz="1059" dirty="0"/>
              <a:t>Process Step adapted from</a:t>
            </a:r>
          </a:p>
          <a:p>
            <a:pPr algn="ctr"/>
            <a:r>
              <a:rPr lang="en-US" sz="1059" dirty="0"/>
              <a:t>Security Risk Analysis (IEC 62443-3-2)</a:t>
            </a:r>
          </a:p>
        </p:txBody>
      </p:sp>
      <p:sp>
        <p:nvSpPr>
          <p:cNvPr id="10" name="TextBox 9">
            <a:extLst>
              <a:ext uri="{FF2B5EF4-FFF2-40B4-BE49-F238E27FC236}">
                <a16:creationId xmlns:a16="http://schemas.microsoft.com/office/drawing/2014/main" id="{E098C949-E128-FCDF-0BE0-27411D32AFF5}"/>
              </a:ext>
            </a:extLst>
          </p:cNvPr>
          <p:cNvSpPr txBox="1"/>
          <p:nvPr/>
        </p:nvSpPr>
        <p:spPr>
          <a:xfrm>
            <a:off x="2298113" y="3433611"/>
            <a:ext cx="1662879" cy="826440"/>
          </a:xfrm>
          <a:prstGeom prst="rect">
            <a:avLst/>
          </a:prstGeom>
          <a:solidFill>
            <a:srgbClr val="92D050"/>
          </a:solidFill>
          <a:ln>
            <a:solidFill>
              <a:schemeClr val="tx1"/>
            </a:solidFill>
          </a:ln>
        </p:spPr>
        <p:txBody>
          <a:bodyPr wrap="square" tIns="127059" rtlCol="0" anchor="ctr">
            <a:spAutoFit/>
          </a:bodyPr>
          <a:lstStyle/>
          <a:p>
            <a:pPr algn="ctr">
              <a:spcBef>
                <a:spcPts val="529"/>
              </a:spcBef>
            </a:pPr>
            <a:r>
              <a:rPr lang="en-US" sz="1059" dirty="0"/>
              <a:t>Process Step where co-engineering is recommended</a:t>
            </a:r>
          </a:p>
          <a:p>
            <a:pPr algn="ctr"/>
            <a:endParaRPr lang="en-US" sz="1059" dirty="0"/>
          </a:p>
        </p:txBody>
      </p:sp>
      <p:sp>
        <p:nvSpPr>
          <p:cNvPr id="93" name="TextBox 92">
            <a:extLst>
              <a:ext uri="{FF2B5EF4-FFF2-40B4-BE49-F238E27FC236}">
                <a16:creationId xmlns:a16="http://schemas.microsoft.com/office/drawing/2014/main" id="{2F8CBA49-09CC-553B-D876-C59DC71E2150}"/>
              </a:ext>
            </a:extLst>
          </p:cNvPr>
          <p:cNvSpPr txBox="1"/>
          <p:nvPr/>
        </p:nvSpPr>
        <p:spPr>
          <a:xfrm>
            <a:off x="6677832" y="6014394"/>
            <a:ext cx="2384210" cy="744306"/>
          </a:xfrm>
          <a:prstGeom prst="rect">
            <a:avLst/>
          </a:prstGeom>
          <a:solidFill>
            <a:srgbClr val="92D050"/>
          </a:solidFill>
          <a:ln>
            <a:solidFill>
              <a:schemeClr val="tx1"/>
            </a:solidFill>
          </a:ln>
        </p:spPr>
        <p:txBody>
          <a:bodyPr wrap="square" rtlCol="0" anchor="b">
            <a:spAutoFit/>
          </a:bodyPr>
          <a:lstStyle/>
          <a:p>
            <a:pPr algn="ctr"/>
            <a:r>
              <a:rPr lang="en-US" sz="1059" dirty="0"/>
              <a:t> Cybersecurity Requirements Specification</a:t>
            </a:r>
          </a:p>
          <a:p>
            <a:pPr algn="ctr"/>
            <a:r>
              <a:rPr lang="en-US" sz="1059" dirty="0"/>
              <a:t>and Consolidation with</a:t>
            </a:r>
          </a:p>
          <a:p>
            <a:pPr algn="ctr"/>
            <a:r>
              <a:rPr lang="en-US" sz="1059" dirty="0"/>
              <a:t>Safety Requirements Specification </a:t>
            </a:r>
          </a:p>
        </p:txBody>
      </p:sp>
      <p:sp>
        <p:nvSpPr>
          <p:cNvPr id="12" name="TextBox 11">
            <a:extLst>
              <a:ext uri="{FF2B5EF4-FFF2-40B4-BE49-F238E27FC236}">
                <a16:creationId xmlns:a16="http://schemas.microsoft.com/office/drawing/2014/main" id="{CF1F5A59-726D-D4C7-6B68-5667C4E9266D}"/>
              </a:ext>
            </a:extLst>
          </p:cNvPr>
          <p:cNvSpPr txBox="1"/>
          <p:nvPr/>
        </p:nvSpPr>
        <p:spPr>
          <a:xfrm>
            <a:off x="2215009" y="1363821"/>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Key</a:t>
            </a:r>
          </a:p>
        </p:txBody>
      </p:sp>
      <p:sp>
        <p:nvSpPr>
          <p:cNvPr id="100" name="Flowchart: Decision 99">
            <a:extLst>
              <a:ext uri="{FF2B5EF4-FFF2-40B4-BE49-F238E27FC236}">
                <a16:creationId xmlns:a16="http://schemas.microsoft.com/office/drawing/2014/main" id="{2C010317-9033-B6DA-FEBD-1D9ADA77E10B}"/>
              </a:ext>
            </a:extLst>
          </p:cNvPr>
          <p:cNvSpPr/>
          <p:nvPr/>
        </p:nvSpPr>
        <p:spPr bwMode="auto">
          <a:xfrm>
            <a:off x="6723784" y="4861930"/>
            <a:ext cx="2269053" cy="712752"/>
          </a:xfrm>
          <a:prstGeom prst="flowChartDecision">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t" anchorCtr="0" compatLnSpc="1">
            <a:prstTxWarp prst="textNoShape">
              <a:avLst/>
            </a:prstTxWarp>
          </a:bodyPr>
          <a:lstStyle/>
          <a:p>
            <a:pPr algn="ctr" defTabSz="806799"/>
            <a:r>
              <a:rPr lang="en-US" sz="1059" dirty="0"/>
              <a:t>Residual Risk &gt; Tolerable Risk</a:t>
            </a:r>
          </a:p>
        </p:txBody>
      </p:sp>
      <p:sp>
        <p:nvSpPr>
          <p:cNvPr id="101" name="TextBox 100">
            <a:extLst>
              <a:ext uri="{FF2B5EF4-FFF2-40B4-BE49-F238E27FC236}">
                <a16:creationId xmlns:a16="http://schemas.microsoft.com/office/drawing/2014/main" id="{B12AF37E-4405-1916-B0FC-57F26C7CFAD8}"/>
              </a:ext>
            </a:extLst>
          </p:cNvPr>
          <p:cNvSpPr txBox="1"/>
          <p:nvPr/>
        </p:nvSpPr>
        <p:spPr>
          <a:xfrm>
            <a:off x="6671109" y="5761818"/>
            <a:ext cx="2384209" cy="255326"/>
          </a:xfrm>
          <a:prstGeom prst="rect">
            <a:avLst/>
          </a:prstGeom>
          <a:solidFill>
            <a:schemeClr val="bg1"/>
          </a:solidFill>
          <a:ln>
            <a:solidFill>
              <a:schemeClr val="tx1"/>
            </a:solidFill>
          </a:ln>
        </p:spPr>
        <p:txBody>
          <a:bodyPr wrap="square" rtlCol="0">
            <a:spAutoFit/>
          </a:bodyPr>
          <a:lstStyle/>
          <a:p>
            <a:pPr algn="ctr"/>
            <a:r>
              <a:rPr lang="en-US" sz="1059" dirty="0"/>
              <a:t>Requirements Specification (A4)</a:t>
            </a:r>
            <a:endParaRPr lang="en-US" sz="1059" dirty="0">
              <a:latin typeface="UD Digi Kyokasho N-B" panose="020B0400000000000000" pitchFamily="18" charset="-128"/>
              <a:ea typeface="UD Digi Kyokasho N-B" panose="020B0400000000000000" pitchFamily="18" charset="-128"/>
            </a:endParaRPr>
          </a:p>
        </p:txBody>
      </p:sp>
      <p:cxnSp>
        <p:nvCxnSpPr>
          <p:cNvPr id="105" name="Straight Arrow Connector 104">
            <a:extLst>
              <a:ext uri="{FF2B5EF4-FFF2-40B4-BE49-F238E27FC236}">
                <a16:creationId xmlns:a16="http://schemas.microsoft.com/office/drawing/2014/main" id="{BFF8D09B-1B05-70AB-F5F5-AD1C44A8CF6E}"/>
              </a:ext>
            </a:extLst>
          </p:cNvPr>
          <p:cNvCxnSpPr>
            <a:cxnSpLocks/>
            <a:endCxn id="101" idx="0"/>
          </p:cNvCxnSpPr>
          <p:nvPr/>
        </p:nvCxnSpPr>
        <p:spPr bwMode="auto">
          <a:xfrm>
            <a:off x="7858311" y="5562325"/>
            <a:ext cx="4903" cy="199493"/>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7" name="Straight Arrow Connector 106">
            <a:extLst>
              <a:ext uri="{FF2B5EF4-FFF2-40B4-BE49-F238E27FC236}">
                <a16:creationId xmlns:a16="http://schemas.microsoft.com/office/drawing/2014/main" id="{3BB1BC5B-AB80-5751-17EE-F499144B46BE}"/>
              </a:ext>
            </a:extLst>
          </p:cNvPr>
          <p:cNvCxnSpPr>
            <a:stCxn id="99" idx="2"/>
            <a:endCxn id="100" idx="0"/>
          </p:cNvCxnSpPr>
          <p:nvPr/>
        </p:nvCxnSpPr>
        <p:spPr bwMode="auto">
          <a:xfrm>
            <a:off x="7858311" y="4728797"/>
            <a:ext cx="0" cy="133133"/>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6" name="TextBox 145">
            <a:extLst>
              <a:ext uri="{FF2B5EF4-FFF2-40B4-BE49-F238E27FC236}">
                <a16:creationId xmlns:a16="http://schemas.microsoft.com/office/drawing/2014/main" id="{ED4026AC-38EC-BFEA-D329-50AFB2100465}"/>
              </a:ext>
            </a:extLst>
          </p:cNvPr>
          <p:cNvSpPr txBox="1"/>
          <p:nvPr/>
        </p:nvSpPr>
        <p:spPr>
          <a:xfrm>
            <a:off x="7236587" y="5520560"/>
            <a:ext cx="381099" cy="228076"/>
          </a:xfrm>
          <a:prstGeom prst="rect">
            <a:avLst/>
          </a:prstGeom>
          <a:solidFill>
            <a:schemeClr val="bg1"/>
          </a:solidFill>
        </p:spPr>
        <p:txBody>
          <a:bodyPr wrap="square" rtlCol="0">
            <a:spAutoFit/>
          </a:bodyPr>
          <a:lstStyle/>
          <a:p>
            <a:pPr algn="ctr"/>
            <a:r>
              <a:rPr lang="en-US" sz="882" dirty="0"/>
              <a:t>NO</a:t>
            </a:r>
          </a:p>
        </p:txBody>
      </p:sp>
      <p:sp>
        <p:nvSpPr>
          <p:cNvPr id="180" name="TextBox 179">
            <a:extLst>
              <a:ext uri="{FF2B5EF4-FFF2-40B4-BE49-F238E27FC236}">
                <a16:creationId xmlns:a16="http://schemas.microsoft.com/office/drawing/2014/main" id="{B8C590C8-DB4E-0ED1-70AC-CD7E8D86FA9D}"/>
              </a:ext>
            </a:extLst>
          </p:cNvPr>
          <p:cNvSpPr txBox="1"/>
          <p:nvPr/>
        </p:nvSpPr>
        <p:spPr>
          <a:xfrm>
            <a:off x="6385196" y="4964689"/>
            <a:ext cx="407435" cy="228076"/>
          </a:xfrm>
          <a:prstGeom prst="rect">
            <a:avLst/>
          </a:prstGeom>
          <a:solidFill>
            <a:schemeClr val="bg1"/>
          </a:solidFill>
        </p:spPr>
        <p:txBody>
          <a:bodyPr wrap="square" rtlCol="0">
            <a:spAutoFit/>
          </a:bodyPr>
          <a:lstStyle/>
          <a:p>
            <a:pPr algn="ctr"/>
            <a:r>
              <a:rPr lang="en-US" sz="882" dirty="0"/>
              <a:t>YES</a:t>
            </a:r>
          </a:p>
        </p:txBody>
      </p:sp>
      <p:sp>
        <p:nvSpPr>
          <p:cNvPr id="41" name="TextBox 40">
            <a:extLst>
              <a:ext uri="{FF2B5EF4-FFF2-40B4-BE49-F238E27FC236}">
                <a16:creationId xmlns:a16="http://schemas.microsoft.com/office/drawing/2014/main" id="{D4F3237F-02AE-250E-92F3-8A9B5341C450}"/>
              </a:ext>
            </a:extLst>
          </p:cNvPr>
          <p:cNvSpPr txBox="1"/>
          <p:nvPr/>
        </p:nvSpPr>
        <p:spPr>
          <a:xfrm>
            <a:off x="9136337" y="5054578"/>
            <a:ext cx="413695" cy="228076"/>
          </a:xfrm>
          <a:prstGeom prst="rect">
            <a:avLst/>
          </a:prstGeom>
          <a:solidFill>
            <a:schemeClr val="bg1"/>
          </a:solidFill>
        </p:spPr>
        <p:txBody>
          <a:bodyPr wrap="square" rtlCol="0">
            <a:spAutoFit/>
          </a:bodyPr>
          <a:lstStyle/>
          <a:p>
            <a:pPr algn="ctr"/>
            <a:r>
              <a:rPr lang="en-US" sz="882" dirty="0"/>
              <a:t>NO</a:t>
            </a:r>
            <a:endParaRPr lang="en-US" sz="1059" dirty="0"/>
          </a:p>
        </p:txBody>
      </p:sp>
      <p:grpSp>
        <p:nvGrpSpPr>
          <p:cNvPr id="42" name="Group 41">
            <a:extLst>
              <a:ext uri="{FF2B5EF4-FFF2-40B4-BE49-F238E27FC236}">
                <a16:creationId xmlns:a16="http://schemas.microsoft.com/office/drawing/2014/main" id="{F9928C0A-E54A-D4A5-69B2-0D076971DAAB}"/>
              </a:ext>
            </a:extLst>
          </p:cNvPr>
          <p:cNvGrpSpPr/>
          <p:nvPr/>
        </p:nvGrpSpPr>
        <p:grpSpPr>
          <a:xfrm>
            <a:off x="6792810" y="1773149"/>
            <a:ext cx="2131359" cy="1107019"/>
            <a:chOff x="5013959" y="2948131"/>
            <a:chExt cx="2415540" cy="1254621"/>
          </a:xfrm>
        </p:grpSpPr>
        <p:grpSp>
          <p:nvGrpSpPr>
            <p:cNvPr id="43" name="Group 42">
              <a:extLst>
                <a:ext uri="{FF2B5EF4-FFF2-40B4-BE49-F238E27FC236}">
                  <a16:creationId xmlns:a16="http://schemas.microsoft.com/office/drawing/2014/main" id="{0C7849DB-3090-45CE-A868-59E31EF5BCFA}"/>
                </a:ext>
              </a:extLst>
            </p:cNvPr>
            <p:cNvGrpSpPr/>
            <p:nvPr/>
          </p:nvGrpSpPr>
          <p:grpSpPr>
            <a:xfrm>
              <a:off x="5013959" y="2948131"/>
              <a:ext cx="2415540" cy="1254621"/>
              <a:chOff x="5074919" y="2881973"/>
              <a:chExt cx="2415540" cy="1254621"/>
            </a:xfrm>
          </p:grpSpPr>
          <p:sp>
            <p:nvSpPr>
              <p:cNvPr id="45" name="Rectangle 44">
                <a:extLst>
                  <a:ext uri="{FF2B5EF4-FFF2-40B4-BE49-F238E27FC236}">
                    <a16:creationId xmlns:a16="http://schemas.microsoft.com/office/drawing/2014/main" id="{5816B262-600B-6B8B-B486-15785AB1AB4F}"/>
                  </a:ext>
                </a:extLst>
              </p:cNvPr>
              <p:cNvSpPr/>
              <p:nvPr/>
            </p:nvSpPr>
            <p:spPr bwMode="auto">
              <a:xfrm>
                <a:off x="5074919" y="2881973"/>
                <a:ext cx="2415540" cy="1254621"/>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799"/>
                <a:endParaRPr lang="en-US" sz="1588" dirty="0"/>
              </a:p>
            </p:txBody>
          </p:sp>
          <p:sp>
            <p:nvSpPr>
              <p:cNvPr id="46" name="TextBox 45">
                <a:extLst>
                  <a:ext uri="{FF2B5EF4-FFF2-40B4-BE49-F238E27FC236}">
                    <a16:creationId xmlns:a16="http://schemas.microsoft.com/office/drawing/2014/main" id="{402645EC-F298-BC69-ABE7-372F3D8F28AB}"/>
                  </a:ext>
                </a:extLst>
              </p:cNvPr>
              <p:cNvSpPr txBox="1"/>
              <p:nvPr/>
            </p:nvSpPr>
            <p:spPr>
              <a:xfrm>
                <a:off x="5157276" y="3242309"/>
                <a:ext cx="2264402" cy="289369"/>
              </a:xfrm>
              <a:prstGeom prst="rect">
                <a:avLst/>
              </a:prstGeom>
              <a:solidFill>
                <a:srgbClr val="92D050"/>
              </a:solidFill>
            </p:spPr>
            <p:txBody>
              <a:bodyPr wrap="square" rtlCol="0">
                <a:spAutoFit/>
              </a:bodyPr>
              <a:lstStyle/>
              <a:p>
                <a:pPr algn="ctr"/>
                <a:r>
                  <a:rPr lang="en-US" sz="1059" dirty="0"/>
                  <a:t>Specification</a:t>
                </a:r>
                <a:endParaRPr lang="en-US" sz="1059" dirty="0">
                  <a:latin typeface="UD Digi Kyokasho N-B" panose="020B0400000000000000" pitchFamily="18" charset="-128"/>
                  <a:ea typeface="UD Digi Kyokasho N-B" panose="020B0400000000000000" pitchFamily="18" charset="-128"/>
                </a:endParaRPr>
              </a:p>
            </p:txBody>
          </p:sp>
          <p:sp>
            <p:nvSpPr>
              <p:cNvPr id="47" name="TextBox 46">
                <a:extLst>
                  <a:ext uri="{FF2B5EF4-FFF2-40B4-BE49-F238E27FC236}">
                    <a16:creationId xmlns:a16="http://schemas.microsoft.com/office/drawing/2014/main" id="{6F42581C-54DA-30F6-0957-9335E58C277D}"/>
                  </a:ext>
                </a:extLst>
              </p:cNvPr>
              <p:cNvSpPr txBox="1"/>
              <p:nvPr/>
            </p:nvSpPr>
            <p:spPr>
              <a:xfrm>
                <a:off x="5157275" y="3594388"/>
                <a:ext cx="2300507" cy="474096"/>
              </a:xfrm>
              <a:prstGeom prst="rect">
                <a:avLst/>
              </a:prstGeom>
              <a:solidFill>
                <a:srgbClr val="8CF4EA"/>
              </a:solidFill>
            </p:spPr>
            <p:txBody>
              <a:bodyPr wrap="square" rtlCol="0">
                <a:spAutoFit/>
              </a:bodyPr>
              <a:lstStyle/>
              <a:p>
                <a:pPr algn="ctr"/>
                <a:r>
                  <a:rPr lang="en-US" sz="1059" dirty="0"/>
                  <a:t>Identify the System Under Consideration (SuC)</a:t>
                </a:r>
                <a:endParaRPr lang="en-US" sz="1059" dirty="0">
                  <a:latin typeface="UD Digi Kyokasho N-B" panose="020B0400000000000000" pitchFamily="18" charset="-128"/>
                  <a:ea typeface="UD Digi Kyokasho N-B" panose="020B0400000000000000" pitchFamily="18" charset="-128"/>
                </a:endParaRPr>
              </a:p>
            </p:txBody>
          </p:sp>
        </p:grpSp>
        <p:sp>
          <p:nvSpPr>
            <p:cNvPr id="44" name="TextBox 43">
              <a:extLst>
                <a:ext uri="{FF2B5EF4-FFF2-40B4-BE49-F238E27FC236}">
                  <a16:creationId xmlns:a16="http://schemas.microsoft.com/office/drawing/2014/main" id="{E7E1E283-9A1F-4AF0-8033-ADBB08472495}"/>
                </a:ext>
              </a:extLst>
            </p:cNvPr>
            <p:cNvSpPr txBox="1"/>
            <p:nvPr/>
          </p:nvSpPr>
          <p:spPr>
            <a:xfrm>
              <a:off x="5057826" y="2997338"/>
              <a:ext cx="2342850" cy="289369"/>
            </a:xfrm>
            <a:prstGeom prst="rect">
              <a:avLst/>
            </a:prstGeom>
            <a:solidFill>
              <a:schemeClr val="bg1"/>
            </a:solidFill>
          </p:spPr>
          <p:txBody>
            <a:bodyPr wrap="square" rtlCol="0">
              <a:spAutoFit/>
            </a:bodyPr>
            <a:lstStyle/>
            <a:p>
              <a:pPr algn="ctr"/>
              <a:r>
                <a:rPr lang="en-US" sz="1059" dirty="0"/>
                <a:t>Project Scope Definition (A2)</a:t>
              </a:r>
              <a:endParaRPr lang="en-US" sz="1059" dirty="0">
                <a:latin typeface="UD Digi Kyokasho N-B" panose="020B0400000000000000" pitchFamily="18" charset="-128"/>
                <a:ea typeface="UD Digi Kyokasho N-B" panose="020B0400000000000000" pitchFamily="18" charset="-128"/>
              </a:endParaRPr>
            </a:p>
          </p:txBody>
        </p:sp>
      </p:grpSp>
      <p:sp>
        <p:nvSpPr>
          <p:cNvPr id="48" name="TextBox 47">
            <a:extLst>
              <a:ext uri="{FF2B5EF4-FFF2-40B4-BE49-F238E27FC236}">
                <a16:creationId xmlns:a16="http://schemas.microsoft.com/office/drawing/2014/main" id="{4AA386D3-0DF7-DC4D-3759-74CDE6D768F3}"/>
              </a:ext>
            </a:extLst>
          </p:cNvPr>
          <p:cNvSpPr txBox="1"/>
          <p:nvPr/>
        </p:nvSpPr>
        <p:spPr>
          <a:xfrm>
            <a:off x="6792810" y="2994303"/>
            <a:ext cx="2131358" cy="255326"/>
          </a:xfrm>
          <a:prstGeom prst="rect">
            <a:avLst/>
          </a:prstGeom>
          <a:solidFill>
            <a:srgbClr val="92D050"/>
          </a:solidFill>
          <a:ln>
            <a:solidFill>
              <a:schemeClr val="tx1"/>
            </a:solidFill>
          </a:ln>
        </p:spPr>
        <p:txBody>
          <a:bodyPr wrap="square" rtlCol="0">
            <a:spAutoFit/>
          </a:bodyPr>
          <a:lstStyle>
            <a:defPPr>
              <a:defRPr lang="en-US"/>
            </a:defPPr>
            <a:lvl1pPr algn="ctr">
              <a:defRPr sz="1200">
                <a:latin typeface="+mn-lt"/>
              </a:defRPr>
            </a:lvl1pPr>
          </a:lstStyle>
          <a:p>
            <a:r>
              <a:rPr lang="en-US" sz="1059" i="1" dirty="0"/>
              <a:t>First Pass Sequence</a:t>
            </a:r>
          </a:p>
        </p:txBody>
      </p:sp>
      <p:sp>
        <p:nvSpPr>
          <p:cNvPr id="49" name="Flowchart: Decision 48">
            <a:extLst>
              <a:ext uri="{FF2B5EF4-FFF2-40B4-BE49-F238E27FC236}">
                <a16:creationId xmlns:a16="http://schemas.microsoft.com/office/drawing/2014/main" id="{F7B17F5E-7650-13B4-5208-7E8C1D583A62}"/>
              </a:ext>
            </a:extLst>
          </p:cNvPr>
          <p:cNvSpPr/>
          <p:nvPr/>
        </p:nvSpPr>
        <p:spPr bwMode="auto">
          <a:xfrm>
            <a:off x="6681443" y="3350984"/>
            <a:ext cx="2354091" cy="712752"/>
          </a:xfrm>
          <a:prstGeom prst="flowChartDecision">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682" tIns="40341" rIns="80682" bIns="40341" numCol="1" rtlCol="0" anchor="t" anchorCtr="0" compatLnSpc="1">
            <a:prstTxWarp prst="textNoShape">
              <a:avLst/>
            </a:prstTxWarp>
          </a:bodyPr>
          <a:lstStyle/>
          <a:p>
            <a:pPr algn="ctr"/>
            <a:r>
              <a:rPr lang="en-US" sz="1059" dirty="0"/>
              <a:t>Initial Risk &gt; Tolerable Risk</a:t>
            </a:r>
          </a:p>
        </p:txBody>
      </p:sp>
      <p:cxnSp>
        <p:nvCxnSpPr>
          <p:cNvPr id="50" name="Straight Arrow Connector 49">
            <a:extLst>
              <a:ext uri="{FF2B5EF4-FFF2-40B4-BE49-F238E27FC236}">
                <a16:creationId xmlns:a16="http://schemas.microsoft.com/office/drawing/2014/main" id="{4EAE1D0A-7167-4E7E-676E-776D2E078B61}"/>
              </a:ext>
            </a:extLst>
          </p:cNvPr>
          <p:cNvCxnSpPr>
            <a:stCxn id="49" idx="2"/>
          </p:cNvCxnSpPr>
          <p:nvPr/>
        </p:nvCxnSpPr>
        <p:spPr bwMode="auto">
          <a:xfrm>
            <a:off x="7858488" y="4063736"/>
            <a:ext cx="1" cy="240017"/>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1" name="TextBox 50">
            <a:extLst>
              <a:ext uri="{FF2B5EF4-FFF2-40B4-BE49-F238E27FC236}">
                <a16:creationId xmlns:a16="http://schemas.microsoft.com/office/drawing/2014/main" id="{C18E1F4F-1D83-8416-392B-1B031BE75B4E}"/>
              </a:ext>
            </a:extLst>
          </p:cNvPr>
          <p:cNvSpPr txBox="1"/>
          <p:nvPr/>
        </p:nvSpPr>
        <p:spPr>
          <a:xfrm>
            <a:off x="7386396" y="4076108"/>
            <a:ext cx="409800" cy="228076"/>
          </a:xfrm>
          <a:prstGeom prst="rect">
            <a:avLst/>
          </a:prstGeom>
          <a:solidFill>
            <a:schemeClr val="bg1"/>
          </a:solidFill>
        </p:spPr>
        <p:txBody>
          <a:bodyPr wrap="square" rtlCol="0">
            <a:spAutoFit/>
          </a:bodyPr>
          <a:lstStyle/>
          <a:p>
            <a:pPr algn="ctr"/>
            <a:r>
              <a:rPr lang="en-US" sz="882" dirty="0"/>
              <a:t>YES</a:t>
            </a:r>
          </a:p>
        </p:txBody>
      </p:sp>
      <p:cxnSp>
        <p:nvCxnSpPr>
          <p:cNvPr id="52" name="Connector: Elbow 51">
            <a:extLst>
              <a:ext uri="{FF2B5EF4-FFF2-40B4-BE49-F238E27FC236}">
                <a16:creationId xmlns:a16="http://schemas.microsoft.com/office/drawing/2014/main" id="{3CC1302C-8795-FFC7-0D75-BF3ECDCDBC8C}"/>
              </a:ext>
            </a:extLst>
          </p:cNvPr>
          <p:cNvCxnSpPr/>
          <p:nvPr/>
        </p:nvCxnSpPr>
        <p:spPr bwMode="auto">
          <a:xfrm rot="10800000">
            <a:off x="6678011" y="4512041"/>
            <a:ext cx="45951" cy="706266"/>
          </a:xfrm>
          <a:prstGeom prst="bentConnector3">
            <a:avLst>
              <a:gd name="adj1" fmla="val 860859"/>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3" name="Connector: Elbow 52">
            <a:extLst>
              <a:ext uri="{FF2B5EF4-FFF2-40B4-BE49-F238E27FC236}">
                <a16:creationId xmlns:a16="http://schemas.microsoft.com/office/drawing/2014/main" id="{E0888DAB-1C4C-B655-23EB-1CEB3EA9320C}"/>
              </a:ext>
            </a:extLst>
          </p:cNvPr>
          <p:cNvCxnSpPr/>
          <p:nvPr/>
        </p:nvCxnSpPr>
        <p:spPr bwMode="auto">
          <a:xfrm rot="10800000" flipH="1">
            <a:off x="6655100" y="2604164"/>
            <a:ext cx="141515" cy="2612880"/>
          </a:xfrm>
          <a:prstGeom prst="bentConnector4">
            <a:avLst>
              <a:gd name="adj1" fmla="val -280315"/>
              <a:gd name="adj2" fmla="val 99793"/>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5" name="Rectangle 64">
            <a:extLst>
              <a:ext uri="{FF2B5EF4-FFF2-40B4-BE49-F238E27FC236}">
                <a16:creationId xmlns:a16="http://schemas.microsoft.com/office/drawing/2014/main" id="{EF3C9781-ABE7-4742-8ED7-4FADC0F2BFD7}"/>
              </a:ext>
            </a:extLst>
          </p:cNvPr>
          <p:cNvSpPr/>
          <p:nvPr/>
        </p:nvSpPr>
        <p:spPr>
          <a:xfrm>
            <a:off x="1457704" y="4557244"/>
            <a:ext cx="4539546" cy="1536831"/>
          </a:xfrm>
          <a:prstGeom prst="rect">
            <a:avLst/>
          </a:prstGeom>
        </p:spPr>
        <p:txBody>
          <a:bodyPr wrap="square" anchor="ctr">
            <a:spAutoFit/>
          </a:bodyPr>
          <a:lstStyle/>
          <a:p>
            <a:pPr defTabSz="899245">
              <a:spcBef>
                <a:spcPct val="20000"/>
              </a:spcBef>
            </a:pPr>
            <a:r>
              <a:rPr lang="en-US" sz="1765" b="1" dirty="0">
                <a:solidFill>
                  <a:srgbClr val="000000"/>
                </a:solidFill>
              </a:rPr>
              <a:t>By Whom:</a:t>
            </a:r>
          </a:p>
          <a:p>
            <a:pPr marL="337567" indent="-337567" defTabSz="899245">
              <a:spcBef>
                <a:spcPct val="20000"/>
              </a:spcBef>
              <a:buFontTx/>
              <a:buChar char="•"/>
            </a:pPr>
            <a:r>
              <a:rPr lang="en-US" sz="1588" dirty="0">
                <a:solidFill>
                  <a:srgbClr val="000000"/>
                </a:solidFill>
              </a:rPr>
              <a:t>Control System  Engineer</a:t>
            </a:r>
          </a:p>
          <a:p>
            <a:pPr marL="337567" indent="-337567" defTabSz="899245">
              <a:spcBef>
                <a:spcPct val="20000"/>
              </a:spcBef>
              <a:buFontTx/>
              <a:buChar char="•"/>
            </a:pPr>
            <a:r>
              <a:rPr lang="en-US" sz="1588" dirty="0">
                <a:solidFill>
                  <a:srgbClr val="000000"/>
                </a:solidFill>
              </a:rPr>
              <a:t>Functional Safety Engineer</a:t>
            </a:r>
          </a:p>
          <a:p>
            <a:pPr marL="337567" indent="-337567" defTabSz="899245">
              <a:spcBef>
                <a:spcPct val="20000"/>
              </a:spcBef>
              <a:buFontTx/>
              <a:buChar char="•"/>
            </a:pPr>
            <a:r>
              <a:rPr lang="en-US" sz="1588" dirty="0">
                <a:solidFill>
                  <a:srgbClr val="000000"/>
                </a:solidFill>
              </a:rPr>
              <a:t>Cybersecurity Engineer</a:t>
            </a:r>
          </a:p>
          <a:p>
            <a:pPr marL="337567" indent="-337567" defTabSz="899245">
              <a:spcBef>
                <a:spcPct val="20000"/>
              </a:spcBef>
              <a:buFontTx/>
              <a:buChar char="•"/>
            </a:pPr>
            <a:r>
              <a:rPr lang="en-US" sz="1588" dirty="0">
                <a:solidFill>
                  <a:srgbClr val="000000"/>
                </a:solidFill>
              </a:rPr>
              <a:t>Process and Operations Specialists</a:t>
            </a:r>
          </a:p>
        </p:txBody>
      </p:sp>
      <p:sp>
        <p:nvSpPr>
          <p:cNvPr id="4" name="TextBox 3">
            <a:extLst>
              <a:ext uri="{FF2B5EF4-FFF2-40B4-BE49-F238E27FC236}">
                <a16:creationId xmlns:a16="http://schemas.microsoft.com/office/drawing/2014/main" id="{BED38377-94D9-55CB-F39D-FD0897849AF8}"/>
              </a:ext>
            </a:extLst>
          </p:cNvPr>
          <p:cNvSpPr txBox="1"/>
          <p:nvPr/>
        </p:nvSpPr>
        <p:spPr>
          <a:xfrm>
            <a:off x="6380791" y="2368924"/>
            <a:ext cx="409800" cy="228076"/>
          </a:xfrm>
          <a:prstGeom prst="rect">
            <a:avLst/>
          </a:prstGeom>
          <a:solidFill>
            <a:schemeClr val="bg1"/>
          </a:solidFill>
        </p:spPr>
        <p:txBody>
          <a:bodyPr wrap="square" rtlCol="0">
            <a:spAutoFit/>
          </a:bodyPr>
          <a:lstStyle/>
          <a:p>
            <a:pPr algn="ctr"/>
            <a:r>
              <a:rPr lang="en-US" sz="882" dirty="0"/>
              <a:t>YES</a:t>
            </a:r>
          </a:p>
        </p:txBody>
      </p:sp>
    </p:spTree>
    <p:extLst>
      <p:ext uri="{BB962C8B-B14F-4D97-AF65-F5344CB8AC3E}">
        <p14:creationId xmlns:p14="http://schemas.microsoft.com/office/powerpoint/2010/main" val="1785158082"/>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BD7E4-5180-BB58-256B-C78D852CAE01}"/>
              </a:ext>
            </a:extLst>
          </p:cNvPr>
          <p:cNvSpPr>
            <a:spLocks noGrp="1"/>
          </p:cNvSpPr>
          <p:nvPr>
            <p:ph type="title"/>
          </p:nvPr>
        </p:nvSpPr>
        <p:spPr>
          <a:xfrm>
            <a:off x="2306415" y="328081"/>
            <a:ext cx="7420368" cy="537882"/>
          </a:xfrm>
        </p:spPr>
        <p:txBody>
          <a:bodyPr/>
          <a:lstStyle/>
          <a:p>
            <a:r>
              <a:rPr lang="en-US" altLang="en-US" dirty="0">
                <a:solidFill>
                  <a:srgbClr val="003F6B"/>
                </a:solidFill>
              </a:rPr>
              <a:t>General Process of Risk Assessment - Initial</a:t>
            </a:r>
            <a:br>
              <a:rPr lang="en-US" altLang="en-US" dirty="0">
                <a:solidFill>
                  <a:srgbClr val="003F6B"/>
                </a:solidFill>
              </a:rPr>
            </a:br>
            <a:endParaRPr lang="en-US" dirty="0"/>
          </a:p>
        </p:txBody>
      </p:sp>
      <p:sp>
        <p:nvSpPr>
          <p:cNvPr id="3" name="Content Placeholder 2">
            <a:extLst>
              <a:ext uri="{FF2B5EF4-FFF2-40B4-BE49-F238E27FC236}">
                <a16:creationId xmlns:a16="http://schemas.microsoft.com/office/drawing/2014/main" id="{260A4907-84AC-2842-FF24-1F87286BDCE4}"/>
              </a:ext>
            </a:extLst>
          </p:cNvPr>
          <p:cNvSpPr>
            <a:spLocks noGrp="1"/>
          </p:cNvSpPr>
          <p:nvPr>
            <p:ph idx="1"/>
          </p:nvPr>
        </p:nvSpPr>
        <p:spPr>
          <a:xfrm>
            <a:off x="1272210" y="967276"/>
            <a:ext cx="9190014" cy="5200516"/>
          </a:xfrm>
        </p:spPr>
        <p:txBody>
          <a:bodyPr vert="vert270"/>
          <a:lstStyle/>
          <a:p>
            <a:pPr marL="0" indent="0">
              <a:buNone/>
            </a:pPr>
            <a:r>
              <a:rPr lang="en-US" sz="1059" dirty="0"/>
              <a:t> </a:t>
            </a:r>
          </a:p>
        </p:txBody>
      </p:sp>
      <p:sp>
        <p:nvSpPr>
          <p:cNvPr id="15" name="TextBox 14">
            <a:extLst>
              <a:ext uri="{FF2B5EF4-FFF2-40B4-BE49-F238E27FC236}">
                <a16:creationId xmlns:a16="http://schemas.microsoft.com/office/drawing/2014/main" id="{3A3AD77D-DA6F-6F57-7950-C3B3A90D805D}"/>
              </a:ext>
            </a:extLst>
          </p:cNvPr>
          <p:cNvSpPr txBox="1"/>
          <p:nvPr/>
        </p:nvSpPr>
        <p:spPr>
          <a:xfrm>
            <a:off x="5277830" y="1342520"/>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Expanded Risk Process </a:t>
            </a:r>
          </a:p>
        </p:txBody>
      </p:sp>
      <p:sp>
        <p:nvSpPr>
          <p:cNvPr id="25" name="TextBox 24">
            <a:extLst>
              <a:ext uri="{FF2B5EF4-FFF2-40B4-BE49-F238E27FC236}">
                <a16:creationId xmlns:a16="http://schemas.microsoft.com/office/drawing/2014/main" id="{683CB889-9D1D-CAE7-5D41-B9F3766607CE}"/>
              </a:ext>
            </a:extLst>
          </p:cNvPr>
          <p:cNvSpPr txBox="1"/>
          <p:nvPr/>
        </p:nvSpPr>
        <p:spPr>
          <a:xfrm>
            <a:off x="4573865" y="2867389"/>
            <a:ext cx="2955813" cy="336694"/>
          </a:xfrm>
          <a:prstGeom prst="rect">
            <a:avLst/>
          </a:prstGeom>
          <a:solidFill>
            <a:srgbClr val="92D050"/>
          </a:solidFill>
          <a:ln w="22225">
            <a:solidFill>
              <a:schemeClr val="tx1"/>
            </a:solidFill>
          </a:ln>
        </p:spPr>
        <p:txBody>
          <a:bodyPr wrap="square" rtlCol="0">
            <a:spAutoFit/>
          </a:bodyPr>
          <a:lstStyle/>
          <a:p>
            <a:pPr algn="ctr"/>
            <a:r>
              <a:rPr lang="en-US" sz="1588" dirty="0"/>
              <a:t>Specification</a:t>
            </a:r>
            <a:endParaRPr lang="en-US" sz="1588" dirty="0">
              <a:latin typeface="UD Digi Kyokasho N-B" panose="020B0400000000000000" pitchFamily="18" charset="-128"/>
              <a:ea typeface="UD Digi Kyokasho N-B" panose="020B0400000000000000" pitchFamily="18" charset="-128"/>
            </a:endParaRPr>
          </a:p>
        </p:txBody>
      </p:sp>
      <p:sp>
        <p:nvSpPr>
          <p:cNvPr id="26" name="TextBox 25">
            <a:extLst>
              <a:ext uri="{FF2B5EF4-FFF2-40B4-BE49-F238E27FC236}">
                <a16:creationId xmlns:a16="http://schemas.microsoft.com/office/drawing/2014/main" id="{F9C8316C-1AC5-1715-DA78-2DA335B75425}"/>
              </a:ext>
            </a:extLst>
          </p:cNvPr>
          <p:cNvSpPr txBox="1"/>
          <p:nvPr/>
        </p:nvSpPr>
        <p:spPr>
          <a:xfrm>
            <a:off x="4558319" y="3330152"/>
            <a:ext cx="2955813" cy="581057"/>
          </a:xfrm>
          <a:prstGeom prst="rect">
            <a:avLst/>
          </a:prstGeom>
          <a:solidFill>
            <a:srgbClr val="8CF4EA"/>
          </a:solidFill>
          <a:ln w="22225">
            <a:solidFill>
              <a:schemeClr val="tx1"/>
            </a:solidFill>
          </a:ln>
        </p:spPr>
        <p:txBody>
          <a:bodyPr wrap="square" rtlCol="0">
            <a:spAutoFit/>
          </a:bodyPr>
          <a:lstStyle/>
          <a:p>
            <a:pPr algn="ctr"/>
            <a:r>
              <a:rPr lang="en-US" sz="1588" dirty="0"/>
              <a:t>Identify the System Under Consideration (SuC)</a:t>
            </a:r>
            <a:endParaRPr lang="en-US" sz="1588" dirty="0">
              <a:latin typeface="UD Digi Kyokasho N-B" panose="020B0400000000000000" pitchFamily="18" charset="-128"/>
              <a:ea typeface="UD Digi Kyokasho N-B" panose="020B0400000000000000" pitchFamily="18" charset="-128"/>
            </a:endParaRPr>
          </a:p>
        </p:txBody>
      </p:sp>
      <p:sp>
        <p:nvSpPr>
          <p:cNvPr id="23" name="TextBox 22">
            <a:extLst>
              <a:ext uri="{FF2B5EF4-FFF2-40B4-BE49-F238E27FC236}">
                <a16:creationId xmlns:a16="http://schemas.microsoft.com/office/drawing/2014/main" id="{9BF6F32D-9D11-59BF-9B76-4DCF6CD81465}"/>
              </a:ext>
            </a:extLst>
          </p:cNvPr>
          <p:cNvSpPr txBox="1"/>
          <p:nvPr/>
        </p:nvSpPr>
        <p:spPr>
          <a:xfrm>
            <a:off x="4573865" y="2410519"/>
            <a:ext cx="2971360" cy="336694"/>
          </a:xfrm>
          <a:prstGeom prst="rect">
            <a:avLst/>
          </a:prstGeom>
          <a:solidFill>
            <a:schemeClr val="bg1"/>
          </a:solidFill>
          <a:ln w="22225">
            <a:solidFill>
              <a:schemeClr val="tx1"/>
            </a:solidFill>
          </a:ln>
        </p:spPr>
        <p:txBody>
          <a:bodyPr wrap="square" rtlCol="0">
            <a:spAutoFit/>
          </a:bodyPr>
          <a:lstStyle/>
          <a:p>
            <a:pPr algn="ctr"/>
            <a:r>
              <a:rPr lang="en-US" sz="1588" dirty="0"/>
              <a:t>Project Scope Definition</a:t>
            </a:r>
            <a:endParaRPr lang="en-US" sz="1588" dirty="0">
              <a:latin typeface="UD Digi Kyokasho N-B" panose="020B0400000000000000" pitchFamily="18" charset="-128"/>
              <a:ea typeface="UD Digi Kyokasho N-B" panose="020B0400000000000000" pitchFamily="18" charset="-128"/>
            </a:endParaRPr>
          </a:p>
        </p:txBody>
      </p:sp>
      <p:cxnSp>
        <p:nvCxnSpPr>
          <p:cNvPr id="47" name="Connector: Elbow 46">
            <a:extLst>
              <a:ext uri="{FF2B5EF4-FFF2-40B4-BE49-F238E27FC236}">
                <a16:creationId xmlns:a16="http://schemas.microsoft.com/office/drawing/2014/main" id="{D0AFD862-8EB3-919D-2B54-BA42213C7DC2}"/>
              </a:ext>
            </a:extLst>
          </p:cNvPr>
          <p:cNvCxnSpPr/>
          <p:nvPr/>
        </p:nvCxnSpPr>
        <p:spPr bwMode="auto">
          <a:xfrm rot="16200000" flipH="1">
            <a:off x="6011190" y="4115449"/>
            <a:ext cx="241379" cy="3"/>
          </a:xfrm>
          <a:prstGeom prst="bentConnector3">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TextBox 5">
            <a:extLst>
              <a:ext uri="{FF2B5EF4-FFF2-40B4-BE49-F238E27FC236}">
                <a16:creationId xmlns:a16="http://schemas.microsoft.com/office/drawing/2014/main" id="{F701CAFB-8E53-1861-3CFB-7CEB4B77587D}"/>
              </a:ext>
            </a:extLst>
          </p:cNvPr>
          <p:cNvSpPr txBox="1"/>
          <p:nvPr/>
        </p:nvSpPr>
        <p:spPr>
          <a:xfrm>
            <a:off x="1403891" y="2844319"/>
            <a:ext cx="2876078" cy="553998"/>
          </a:xfrm>
          <a:prstGeom prst="rect">
            <a:avLst/>
          </a:prstGeom>
          <a:noFill/>
        </p:spPr>
        <p:txBody>
          <a:bodyPr wrap="square">
            <a:spAutoFit/>
          </a:bodyPr>
          <a:lstStyle/>
          <a:p>
            <a:r>
              <a:rPr lang="en-US" sz="1400" dirty="0"/>
              <a:t>• Functional requirements</a:t>
            </a:r>
          </a:p>
          <a:p>
            <a:r>
              <a:rPr lang="en-US" sz="1400" dirty="0"/>
              <a:t>• Existing </a:t>
            </a:r>
            <a:r>
              <a:rPr lang="en-US" sz="1600" dirty="0"/>
              <a:t>policies</a:t>
            </a:r>
            <a:r>
              <a:rPr lang="en-US" sz="1400" dirty="0"/>
              <a:t> &amp; procedure</a:t>
            </a:r>
            <a:r>
              <a:rPr lang="en-US" sz="1235" dirty="0"/>
              <a:t>s</a:t>
            </a:r>
          </a:p>
        </p:txBody>
      </p:sp>
      <p:sp>
        <p:nvSpPr>
          <p:cNvPr id="18" name="TextBox 17">
            <a:extLst>
              <a:ext uri="{FF2B5EF4-FFF2-40B4-BE49-F238E27FC236}">
                <a16:creationId xmlns:a16="http://schemas.microsoft.com/office/drawing/2014/main" id="{6802C7D9-BA95-AF8B-0D4B-3698DB43F815}"/>
              </a:ext>
            </a:extLst>
          </p:cNvPr>
          <p:cNvSpPr txBox="1"/>
          <p:nvPr/>
        </p:nvSpPr>
        <p:spPr>
          <a:xfrm>
            <a:off x="2348728" y="1342520"/>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Inputs</a:t>
            </a:r>
          </a:p>
        </p:txBody>
      </p:sp>
      <p:sp>
        <p:nvSpPr>
          <p:cNvPr id="19" name="TextBox 18">
            <a:extLst>
              <a:ext uri="{FF2B5EF4-FFF2-40B4-BE49-F238E27FC236}">
                <a16:creationId xmlns:a16="http://schemas.microsoft.com/office/drawing/2014/main" id="{4E5FAC2D-A455-2E28-CDF0-FA33F1E75528}"/>
              </a:ext>
            </a:extLst>
          </p:cNvPr>
          <p:cNvSpPr txBox="1"/>
          <p:nvPr/>
        </p:nvSpPr>
        <p:spPr>
          <a:xfrm>
            <a:off x="7961699" y="1353643"/>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Outputs</a:t>
            </a:r>
          </a:p>
        </p:txBody>
      </p:sp>
      <p:sp>
        <p:nvSpPr>
          <p:cNvPr id="30" name="TextBox 29">
            <a:extLst>
              <a:ext uri="{FF2B5EF4-FFF2-40B4-BE49-F238E27FC236}">
                <a16:creationId xmlns:a16="http://schemas.microsoft.com/office/drawing/2014/main" id="{B01F621A-617C-0A26-95DA-F4D606F4BA5B}"/>
              </a:ext>
            </a:extLst>
          </p:cNvPr>
          <p:cNvSpPr txBox="1"/>
          <p:nvPr/>
        </p:nvSpPr>
        <p:spPr>
          <a:xfrm>
            <a:off x="7976912" y="2247877"/>
            <a:ext cx="2942878" cy="1384995"/>
          </a:xfrm>
          <a:prstGeom prst="rect">
            <a:avLst/>
          </a:prstGeom>
          <a:noFill/>
        </p:spPr>
        <p:txBody>
          <a:bodyPr wrap="square">
            <a:spAutoFit/>
          </a:bodyPr>
          <a:lstStyle/>
          <a:p>
            <a:r>
              <a:rPr lang="en-US" sz="1400" dirty="0"/>
              <a:t>• Project scope document</a:t>
            </a:r>
          </a:p>
          <a:p>
            <a:r>
              <a:rPr lang="en-US" sz="1400" dirty="0"/>
              <a:t>• Preliminary asset inventory</a:t>
            </a:r>
          </a:p>
          <a:p>
            <a:r>
              <a:rPr lang="en-US" sz="1400" dirty="0"/>
              <a:t>• Responsibilities for IT/OT</a:t>
            </a:r>
          </a:p>
          <a:p>
            <a:r>
              <a:rPr lang="en-US" sz="1400" dirty="0"/>
              <a:t>• Initial safeguards</a:t>
            </a:r>
          </a:p>
          <a:p>
            <a:r>
              <a:rPr lang="en-US" sz="1400" dirty="0"/>
              <a:t>• Initial cybersecurity measures</a:t>
            </a:r>
          </a:p>
          <a:p>
            <a:endParaRPr lang="en-US" sz="1400" dirty="0"/>
          </a:p>
        </p:txBody>
      </p:sp>
      <p:sp>
        <p:nvSpPr>
          <p:cNvPr id="33" name="TextBox 32">
            <a:extLst>
              <a:ext uri="{FF2B5EF4-FFF2-40B4-BE49-F238E27FC236}">
                <a16:creationId xmlns:a16="http://schemas.microsoft.com/office/drawing/2014/main" id="{0E330452-2B0B-6B5B-E953-5D069B10B46D}"/>
              </a:ext>
            </a:extLst>
          </p:cNvPr>
          <p:cNvSpPr txBox="1"/>
          <p:nvPr/>
        </p:nvSpPr>
        <p:spPr>
          <a:xfrm>
            <a:off x="4558319" y="4223002"/>
            <a:ext cx="2942879" cy="338554"/>
          </a:xfrm>
          <a:prstGeom prst="rect">
            <a:avLst/>
          </a:prstGeom>
          <a:solidFill>
            <a:srgbClr val="FFCC99"/>
          </a:solidFill>
          <a:ln>
            <a:solidFill>
              <a:schemeClr val="tx1"/>
            </a:solidFill>
          </a:ln>
        </p:spPr>
        <p:txBody>
          <a:bodyPr wrap="square" rtlCol="0">
            <a:spAutoFit/>
          </a:bodyPr>
          <a:lstStyle>
            <a:defPPr>
              <a:defRPr lang="en-US"/>
            </a:defPPr>
            <a:lvl1pPr algn="ctr">
              <a:defRPr sz="1200">
                <a:latin typeface="+mn-lt"/>
              </a:defRPr>
            </a:lvl1pPr>
          </a:lstStyle>
          <a:p>
            <a:r>
              <a:rPr lang="en-US" sz="1400" dirty="0"/>
              <a:t>Safety Hazard &amp; Risk </a:t>
            </a:r>
            <a:r>
              <a:rPr lang="en-US" sz="1600" dirty="0"/>
              <a:t>Analysis</a:t>
            </a:r>
            <a:endParaRPr lang="en-US" sz="1400" dirty="0"/>
          </a:p>
        </p:txBody>
      </p:sp>
      <p:cxnSp>
        <p:nvCxnSpPr>
          <p:cNvPr id="5" name="Connector: Elbow 4">
            <a:extLst>
              <a:ext uri="{FF2B5EF4-FFF2-40B4-BE49-F238E27FC236}">
                <a16:creationId xmlns:a16="http://schemas.microsoft.com/office/drawing/2014/main" id="{149DB5A7-5023-D4B4-EA19-545D1D04A1F7}"/>
              </a:ext>
            </a:extLst>
          </p:cNvPr>
          <p:cNvCxnSpPr/>
          <p:nvPr/>
        </p:nvCxnSpPr>
        <p:spPr bwMode="auto">
          <a:xfrm flipV="1">
            <a:off x="3437905" y="3603569"/>
            <a:ext cx="1120415" cy="758305"/>
          </a:xfrm>
          <a:prstGeom prst="bentConnector3">
            <a:avLst>
              <a:gd name="adj1" fmla="val 677"/>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TextBox 7">
            <a:extLst>
              <a:ext uri="{FF2B5EF4-FFF2-40B4-BE49-F238E27FC236}">
                <a16:creationId xmlns:a16="http://schemas.microsoft.com/office/drawing/2014/main" id="{CF83401B-BBA6-0F48-88B0-0C75A4CC1439}"/>
              </a:ext>
            </a:extLst>
          </p:cNvPr>
          <p:cNvSpPr txBox="1"/>
          <p:nvPr/>
        </p:nvSpPr>
        <p:spPr>
          <a:xfrm>
            <a:off x="1166191" y="4371517"/>
            <a:ext cx="3233048" cy="954107"/>
          </a:xfrm>
          <a:prstGeom prst="rect">
            <a:avLst/>
          </a:prstGeom>
          <a:noFill/>
        </p:spPr>
        <p:txBody>
          <a:bodyPr wrap="square">
            <a:spAutoFit/>
          </a:bodyPr>
          <a:lstStyle/>
          <a:p>
            <a:pPr marL="285750" indent="-285750">
              <a:buFont typeface="Arial" panose="020B0604020202020204" pitchFamily="34" charset="0"/>
              <a:buChar char="•"/>
            </a:pPr>
            <a:r>
              <a:rPr lang="en-US" sz="1400" dirty="0"/>
              <a:t>If an acceptable solution cannot be achieved within specified policies and procedures, reconsider basic inputs.</a:t>
            </a:r>
          </a:p>
        </p:txBody>
      </p:sp>
      <p:sp>
        <p:nvSpPr>
          <p:cNvPr id="4" name="Rectangle 3">
            <a:extLst>
              <a:ext uri="{FF2B5EF4-FFF2-40B4-BE49-F238E27FC236}">
                <a16:creationId xmlns:a16="http://schemas.microsoft.com/office/drawing/2014/main" id="{51495811-430D-5C61-70E7-792892A81C22}"/>
              </a:ext>
            </a:extLst>
          </p:cNvPr>
          <p:cNvSpPr/>
          <p:nvPr/>
        </p:nvSpPr>
        <p:spPr bwMode="auto">
          <a:xfrm>
            <a:off x="4399518" y="2247877"/>
            <a:ext cx="3234163" cy="1746883"/>
          </a:xfrm>
          <a:prstGeom prst="rect">
            <a:avLst/>
          </a:prstGeom>
          <a:noFill/>
          <a:ln w="1905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799"/>
            <a:endParaRPr lang="en-US" sz="1588" dirty="0"/>
          </a:p>
        </p:txBody>
      </p:sp>
    </p:spTree>
    <p:extLst>
      <p:ext uri="{BB962C8B-B14F-4D97-AF65-F5344CB8AC3E}">
        <p14:creationId xmlns:p14="http://schemas.microsoft.com/office/powerpoint/2010/main" val="2240769322"/>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BD7E4-5180-BB58-256B-C78D852CAE01}"/>
              </a:ext>
            </a:extLst>
          </p:cNvPr>
          <p:cNvSpPr>
            <a:spLocks noGrp="1"/>
          </p:cNvSpPr>
          <p:nvPr>
            <p:ph type="title"/>
          </p:nvPr>
        </p:nvSpPr>
        <p:spPr>
          <a:xfrm>
            <a:off x="2130905" y="176361"/>
            <a:ext cx="7420368" cy="537882"/>
          </a:xfrm>
        </p:spPr>
        <p:txBody>
          <a:bodyPr/>
          <a:lstStyle/>
          <a:p>
            <a:r>
              <a:rPr lang="en-US" altLang="en-US" dirty="0">
                <a:solidFill>
                  <a:srgbClr val="003F6B"/>
                </a:solidFill>
              </a:rPr>
              <a:t>General Process of Risk Assessment - Initial</a:t>
            </a:r>
            <a:br>
              <a:rPr lang="en-US" altLang="en-US" dirty="0">
                <a:solidFill>
                  <a:srgbClr val="003F6B"/>
                </a:solidFill>
              </a:rPr>
            </a:br>
            <a:endParaRPr lang="en-US" dirty="0"/>
          </a:p>
        </p:txBody>
      </p:sp>
      <p:sp>
        <p:nvSpPr>
          <p:cNvPr id="3" name="Content Placeholder 2">
            <a:extLst>
              <a:ext uri="{FF2B5EF4-FFF2-40B4-BE49-F238E27FC236}">
                <a16:creationId xmlns:a16="http://schemas.microsoft.com/office/drawing/2014/main" id="{260A4907-84AC-2842-FF24-1F87286BDCE4}"/>
              </a:ext>
            </a:extLst>
          </p:cNvPr>
          <p:cNvSpPr>
            <a:spLocks noGrp="1"/>
          </p:cNvSpPr>
          <p:nvPr>
            <p:ph idx="1"/>
          </p:nvPr>
        </p:nvSpPr>
        <p:spPr>
          <a:xfrm>
            <a:off x="2000554" y="1378091"/>
            <a:ext cx="8015007" cy="5200516"/>
          </a:xfrm>
        </p:spPr>
        <p:txBody>
          <a:bodyPr vert="vert270"/>
          <a:lstStyle/>
          <a:p>
            <a:pPr marL="0" indent="0">
              <a:buNone/>
            </a:pPr>
            <a:r>
              <a:rPr lang="en-US" sz="1059" dirty="0"/>
              <a:t> </a:t>
            </a:r>
          </a:p>
        </p:txBody>
      </p:sp>
      <p:sp>
        <p:nvSpPr>
          <p:cNvPr id="15" name="TextBox 14">
            <a:extLst>
              <a:ext uri="{FF2B5EF4-FFF2-40B4-BE49-F238E27FC236}">
                <a16:creationId xmlns:a16="http://schemas.microsoft.com/office/drawing/2014/main" id="{3A3AD77D-DA6F-6F57-7950-C3B3A90D805D}"/>
              </a:ext>
            </a:extLst>
          </p:cNvPr>
          <p:cNvSpPr txBox="1"/>
          <p:nvPr/>
        </p:nvSpPr>
        <p:spPr>
          <a:xfrm>
            <a:off x="5244212" y="1326108"/>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Expanded Risk Process </a:t>
            </a:r>
          </a:p>
        </p:txBody>
      </p:sp>
      <p:sp>
        <p:nvSpPr>
          <p:cNvPr id="18" name="TextBox 17">
            <a:extLst>
              <a:ext uri="{FF2B5EF4-FFF2-40B4-BE49-F238E27FC236}">
                <a16:creationId xmlns:a16="http://schemas.microsoft.com/office/drawing/2014/main" id="{6802C7D9-BA95-AF8B-0D4B-3698DB43F815}"/>
              </a:ext>
            </a:extLst>
          </p:cNvPr>
          <p:cNvSpPr txBox="1"/>
          <p:nvPr/>
        </p:nvSpPr>
        <p:spPr>
          <a:xfrm>
            <a:off x="2421674" y="1353002"/>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Inputs</a:t>
            </a:r>
          </a:p>
        </p:txBody>
      </p:sp>
      <p:sp>
        <p:nvSpPr>
          <p:cNvPr id="19" name="TextBox 18">
            <a:extLst>
              <a:ext uri="{FF2B5EF4-FFF2-40B4-BE49-F238E27FC236}">
                <a16:creationId xmlns:a16="http://schemas.microsoft.com/office/drawing/2014/main" id="{4E5FAC2D-A455-2E28-CDF0-FA33F1E75528}"/>
              </a:ext>
            </a:extLst>
          </p:cNvPr>
          <p:cNvSpPr txBox="1"/>
          <p:nvPr/>
        </p:nvSpPr>
        <p:spPr>
          <a:xfrm>
            <a:off x="7866132" y="1327217"/>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Outputs</a:t>
            </a:r>
          </a:p>
        </p:txBody>
      </p:sp>
      <p:sp>
        <p:nvSpPr>
          <p:cNvPr id="22" name="TextBox 21">
            <a:extLst>
              <a:ext uri="{FF2B5EF4-FFF2-40B4-BE49-F238E27FC236}">
                <a16:creationId xmlns:a16="http://schemas.microsoft.com/office/drawing/2014/main" id="{16014922-A556-FE5A-F619-931F9DEF638E}"/>
              </a:ext>
            </a:extLst>
          </p:cNvPr>
          <p:cNvSpPr txBox="1"/>
          <p:nvPr/>
        </p:nvSpPr>
        <p:spPr>
          <a:xfrm>
            <a:off x="2344910" y="2779397"/>
            <a:ext cx="2538180" cy="852541"/>
          </a:xfrm>
          <a:prstGeom prst="rect">
            <a:avLst/>
          </a:prstGeom>
          <a:noFill/>
        </p:spPr>
        <p:txBody>
          <a:bodyPr wrap="square">
            <a:spAutoFit/>
          </a:bodyPr>
          <a:lstStyle/>
          <a:p>
            <a:r>
              <a:rPr lang="en-US" sz="1235" dirty="0"/>
              <a:t>• Risk policies and metrics</a:t>
            </a:r>
          </a:p>
          <a:p>
            <a:r>
              <a:rPr lang="en-US" sz="1235" dirty="0"/>
              <a:t>• System diagrams</a:t>
            </a:r>
          </a:p>
          <a:p>
            <a:r>
              <a:rPr lang="en-US" sz="1235" dirty="0"/>
              <a:t>• Asset groups and inventory</a:t>
            </a:r>
          </a:p>
          <a:p>
            <a:r>
              <a:rPr lang="en-US" sz="1235" dirty="0"/>
              <a:t>• Initial safeguards</a:t>
            </a:r>
          </a:p>
        </p:txBody>
      </p:sp>
      <p:sp>
        <p:nvSpPr>
          <p:cNvPr id="29" name="TextBox 28">
            <a:extLst>
              <a:ext uri="{FF2B5EF4-FFF2-40B4-BE49-F238E27FC236}">
                <a16:creationId xmlns:a16="http://schemas.microsoft.com/office/drawing/2014/main" id="{94DCB298-9909-78CD-E934-74229CB5D002}"/>
              </a:ext>
            </a:extLst>
          </p:cNvPr>
          <p:cNvSpPr txBox="1"/>
          <p:nvPr/>
        </p:nvSpPr>
        <p:spPr>
          <a:xfrm>
            <a:off x="2323395" y="4660196"/>
            <a:ext cx="2629519" cy="852541"/>
          </a:xfrm>
          <a:prstGeom prst="rect">
            <a:avLst/>
          </a:prstGeom>
          <a:noFill/>
        </p:spPr>
        <p:txBody>
          <a:bodyPr wrap="square">
            <a:spAutoFit/>
          </a:bodyPr>
          <a:lstStyle/>
          <a:p>
            <a:r>
              <a:rPr lang="en-US" sz="1235" dirty="0"/>
              <a:t>• Hazards / hazardous events</a:t>
            </a:r>
          </a:p>
          <a:p>
            <a:r>
              <a:rPr lang="en-US" sz="1235" dirty="0"/>
              <a:t>• Safety functions and safeguards</a:t>
            </a:r>
          </a:p>
          <a:p>
            <a:r>
              <a:rPr lang="en-US" sz="1235" dirty="0"/>
              <a:t>• System diagrams</a:t>
            </a:r>
          </a:p>
          <a:p>
            <a:r>
              <a:rPr lang="en-US" sz="1235" dirty="0"/>
              <a:t>• Asset groups and inventory</a:t>
            </a:r>
          </a:p>
        </p:txBody>
      </p:sp>
      <p:sp>
        <p:nvSpPr>
          <p:cNvPr id="4" name="TextBox 3">
            <a:extLst>
              <a:ext uri="{FF2B5EF4-FFF2-40B4-BE49-F238E27FC236}">
                <a16:creationId xmlns:a16="http://schemas.microsoft.com/office/drawing/2014/main" id="{76653D69-5CBB-2284-9F87-2AD9FF5AB4D1}"/>
              </a:ext>
            </a:extLst>
          </p:cNvPr>
          <p:cNvSpPr txBox="1"/>
          <p:nvPr/>
        </p:nvSpPr>
        <p:spPr>
          <a:xfrm>
            <a:off x="7416576" y="2953813"/>
            <a:ext cx="2919573" cy="472437"/>
          </a:xfrm>
          <a:prstGeom prst="rect">
            <a:avLst/>
          </a:prstGeom>
          <a:noFill/>
        </p:spPr>
        <p:txBody>
          <a:bodyPr wrap="square">
            <a:spAutoFit/>
          </a:bodyPr>
          <a:lstStyle/>
          <a:p>
            <a:r>
              <a:rPr lang="en-US" sz="1235" dirty="0"/>
              <a:t>• Hazards / hazardous events</a:t>
            </a:r>
          </a:p>
          <a:p>
            <a:r>
              <a:rPr lang="en-US" sz="1235" dirty="0"/>
              <a:t>• Safety functions and safeguards</a:t>
            </a:r>
          </a:p>
        </p:txBody>
      </p:sp>
      <p:sp>
        <p:nvSpPr>
          <p:cNvPr id="16" name="TextBox 15">
            <a:extLst>
              <a:ext uri="{FF2B5EF4-FFF2-40B4-BE49-F238E27FC236}">
                <a16:creationId xmlns:a16="http://schemas.microsoft.com/office/drawing/2014/main" id="{8E925A9B-99A4-A398-991D-77D10D433D50}"/>
              </a:ext>
            </a:extLst>
          </p:cNvPr>
          <p:cNvSpPr txBox="1"/>
          <p:nvPr/>
        </p:nvSpPr>
        <p:spPr>
          <a:xfrm>
            <a:off x="7346841" y="4219436"/>
            <a:ext cx="3124633" cy="1992853"/>
          </a:xfrm>
          <a:prstGeom prst="rect">
            <a:avLst/>
          </a:prstGeom>
          <a:noFill/>
        </p:spPr>
        <p:txBody>
          <a:bodyPr wrap="square">
            <a:spAutoFit/>
          </a:bodyPr>
          <a:lstStyle/>
          <a:p>
            <a:r>
              <a:rPr lang="en-US" sz="1235" dirty="0"/>
              <a:t>• Asset groups and inventory updated with safety controllers and assets assigned to safety functions</a:t>
            </a:r>
          </a:p>
          <a:p>
            <a:r>
              <a:rPr lang="en-US" sz="1235" dirty="0"/>
              <a:t>• System diagrams updated with placement of safety controllers and safety-related assets in the network</a:t>
            </a:r>
          </a:p>
          <a:p>
            <a:r>
              <a:rPr lang="en-US" sz="1235" dirty="0"/>
              <a:t>• Safety functions and safeguards assigned to layers of protection</a:t>
            </a:r>
          </a:p>
          <a:p>
            <a:r>
              <a:rPr lang="en-US" sz="1235" dirty="0"/>
              <a:t>• Hazards / hazardous events &amp; worst-case-consequences</a:t>
            </a:r>
          </a:p>
        </p:txBody>
      </p:sp>
      <p:grpSp>
        <p:nvGrpSpPr>
          <p:cNvPr id="5" name="Group 4">
            <a:extLst>
              <a:ext uri="{FF2B5EF4-FFF2-40B4-BE49-F238E27FC236}">
                <a16:creationId xmlns:a16="http://schemas.microsoft.com/office/drawing/2014/main" id="{20E342B5-9296-B114-89CF-FEAD8D235B0B}"/>
              </a:ext>
            </a:extLst>
          </p:cNvPr>
          <p:cNvGrpSpPr/>
          <p:nvPr/>
        </p:nvGrpSpPr>
        <p:grpSpPr>
          <a:xfrm>
            <a:off x="5079050" y="1937154"/>
            <a:ext cx="2157862" cy="4257008"/>
            <a:chOff x="4048106" y="1729848"/>
            <a:chExt cx="2445577" cy="4824608"/>
          </a:xfrm>
        </p:grpSpPr>
        <p:cxnSp>
          <p:nvCxnSpPr>
            <p:cNvPr id="65" name="Straight Arrow Connector 64">
              <a:extLst>
                <a:ext uri="{FF2B5EF4-FFF2-40B4-BE49-F238E27FC236}">
                  <a16:creationId xmlns:a16="http://schemas.microsoft.com/office/drawing/2014/main" id="{E7E993DD-2729-9B2C-6A63-78D4A631C96F}"/>
                </a:ext>
              </a:extLst>
            </p:cNvPr>
            <p:cNvCxnSpPr>
              <a:cxnSpLocks/>
            </p:cNvCxnSpPr>
            <p:nvPr/>
          </p:nvCxnSpPr>
          <p:spPr bwMode="auto">
            <a:xfrm>
              <a:off x="5279980" y="5318172"/>
              <a:ext cx="11864" cy="573539"/>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2" name="TextBox 31">
              <a:extLst>
                <a:ext uri="{FF2B5EF4-FFF2-40B4-BE49-F238E27FC236}">
                  <a16:creationId xmlns:a16="http://schemas.microsoft.com/office/drawing/2014/main" id="{759D2380-E71C-E465-3660-16CD25A37CD2}"/>
                </a:ext>
              </a:extLst>
            </p:cNvPr>
            <p:cNvSpPr txBox="1"/>
            <p:nvPr/>
          </p:nvSpPr>
          <p:spPr>
            <a:xfrm>
              <a:off x="4048106" y="2802820"/>
              <a:ext cx="2415539" cy="658531"/>
            </a:xfrm>
            <a:prstGeom prst="rect">
              <a:avLst/>
            </a:prstGeom>
            <a:solidFill>
              <a:srgbClr val="FFCC99"/>
            </a:solidFill>
            <a:ln>
              <a:solidFill>
                <a:schemeClr val="tx1"/>
              </a:solidFill>
            </a:ln>
          </p:spPr>
          <p:txBody>
            <a:bodyPr wrap="square" rtlCol="0">
              <a:spAutoFit/>
            </a:bodyPr>
            <a:lstStyle>
              <a:defPPr>
                <a:defRPr lang="en-US"/>
              </a:defPPr>
              <a:lvl1pPr algn="ctr">
                <a:defRPr sz="1200">
                  <a:latin typeface="+mn-lt"/>
                </a:defRPr>
              </a:lvl1pPr>
            </a:lstStyle>
            <a:p>
              <a:r>
                <a:rPr lang="en-US" sz="1588" dirty="0"/>
                <a:t>Safety Hazard and Risk Analysis</a:t>
              </a:r>
            </a:p>
          </p:txBody>
        </p:sp>
        <p:sp>
          <p:nvSpPr>
            <p:cNvPr id="36" name="TextBox 35">
              <a:extLst>
                <a:ext uri="{FF2B5EF4-FFF2-40B4-BE49-F238E27FC236}">
                  <a16:creationId xmlns:a16="http://schemas.microsoft.com/office/drawing/2014/main" id="{E3AA0745-6946-38F7-EA1F-E32F1F9AAE46}"/>
                </a:ext>
              </a:extLst>
            </p:cNvPr>
            <p:cNvSpPr txBox="1"/>
            <p:nvPr/>
          </p:nvSpPr>
          <p:spPr>
            <a:xfrm>
              <a:off x="4048106" y="4379831"/>
              <a:ext cx="2415539" cy="935475"/>
            </a:xfrm>
            <a:prstGeom prst="rect">
              <a:avLst/>
            </a:prstGeom>
            <a:solidFill>
              <a:srgbClr val="FFCC99"/>
            </a:solidFill>
            <a:ln>
              <a:solidFill>
                <a:schemeClr val="tx1"/>
              </a:solidFill>
            </a:ln>
          </p:spPr>
          <p:txBody>
            <a:bodyPr wrap="square" rtlCol="0">
              <a:spAutoFit/>
            </a:bodyPr>
            <a:lstStyle>
              <a:defPPr>
                <a:defRPr lang="en-US"/>
              </a:defPPr>
              <a:lvl1pPr algn="ctr">
                <a:defRPr sz="1200">
                  <a:latin typeface="+mn-lt"/>
                </a:defRPr>
              </a:lvl1pPr>
            </a:lstStyle>
            <a:p>
              <a:r>
                <a:rPr lang="en-US" sz="1588" dirty="0"/>
                <a:t>Allocation of Safety Functions to Protection Layers</a:t>
              </a:r>
            </a:p>
          </p:txBody>
        </p:sp>
        <p:sp>
          <p:nvSpPr>
            <p:cNvPr id="35" name="TextBox 34">
              <a:extLst>
                <a:ext uri="{FF2B5EF4-FFF2-40B4-BE49-F238E27FC236}">
                  <a16:creationId xmlns:a16="http://schemas.microsoft.com/office/drawing/2014/main" id="{6CD5E70A-C780-B7C2-7181-780CDCC3C308}"/>
                </a:ext>
              </a:extLst>
            </p:cNvPr>
            <p:cNvSpPr txBox="1"/>
            <p:nvPr/>
          </p:nvSpPr>
          <p:spPr>
            <a:xfrm>
              <a:off x="4078144" y="5891711"/>
              <a:ext cx="2415539" cy="662745"/>
            </a:xfrm>
            <a:prstGeom prst="rect">
              <a:avLst/>
            </a:prstGeom>
            <a:solidFill>
              <a:srgbClr val="8CF4EA"/>
            </a:solidFill>
            <a:ln>
              <a:solidFill>
                <a:schemeClr val="tx1"/>
              </a:solidFill>
            </a:ln>
          </p:spPr>
          <p:txBody>
            <a:bodyPr wrap="square" rtlCol="0">
              <a:spAutoFit/>
            </a:bodyPr>
            <a:lstStyle/>
            <a:p>
              <a:pPr algn="ctr"/>
              <a:r>
                <a:rPr lang="en-US" sz="1600" dirty="0"/>
                <a:t>Initial Cybersecurity Risk Assessment</a:t>
              </a:r>
            </a:p>
          </p:txBody>
        </p:sp>
        <p:cxnSp>
          <p:nvCxnSpPr>
            <p:cNvPr id="6" name="Straight Arrow Connector 5">
              <a:extLst>
                <a:ext uri="{FF2B5EF4-FFF2-40B4-BE49-F238E27FC236}">
                  <a16:creationId xmlns:a16="http://schemas.microsoft.com/office/drawing/2014/main" id="{4E80714C-D6EB-5AFE-8ED1-0F812B8D76DB}"/>
                </a:ext>
              </a:extLst>
            </p:cNvPr>
            <p:cNvCxnSpPr>
              <a:cxnSpLocks/>
            </p:cNvCxnSpPr>
            <p:nvPr/>
          </p:nvCxnSpPr>
          <p:spPr bwMode="auto">
            <a:xfrm>
              <a:off x="5253519" y="2214295"/>
              <a:ext cx="4712" cy="608891"/>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Straight Arrow Connector 11">
              <a:extLst>
                <a:ext uri="{FF2B5EF4-FFF2-40B4-BE49-F238E27FC236}">
                  <a16:creationId xmlns:a16="http://schemas.microsoft.com/office/drawing/2014/main" id="{EC61A879-BB53-D1E8-1D2B-4CDC6081D248}"/>
                </a:ext>
              </a:extLst>
            </p:cNvPr>
            <p:cNvCxnSpPr>
              <a:cxnSpLocks/>
              <a:endCxn id="36" idx="0"/>
            </p:cNvCxnSpPr>
            <p:nvPr/>
          </p:nvCxnSpPr>
          <p:spPr bwMode="auto">
            <a:xfrm>
              <a:off x="5255497" y="3446734"/>
              <a:ext cx="379" cy="933097"/>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TextBox 13">
              <a:extLst>
                <a:ext uri="{FF2B5EF4-FFF2-40B4-BE49-F238E27FC236}">
                  <a16:creationId xmlns:a16="http://schemas.microsoft.com/office/drawing/2014/main" id="{97340358-DFCE-3A96-F9F2-ECF861C39BC3}"/>
                </a:ext>
              </a:extLst>
            </p:cNvPr>
            <p:cNvSpPr txBox="1"/>
            <p:nvPr/>
          </p:nvSpPr>
          <p:spPr>
            <a:xfrm>
              <a:off x="4048106" y="1729848"/>
              <a:ext cx="2415539" cy="592983"/>
            </a:xfrm>
            <a:prstGeom prst="rect">
              <a:avLst/>
            </a:prstGeom>
            <a:solidFill>
              <a:srgbClr val="8CF4EA"/>
            </a:solidFill>
            <a:ln>
              <a:solidFill>
                <a:schemeClr val="tx1"/>
              </a:solidFill>
            </a:ln>
          </p:spPr>
          <p:txBody>
            <a:bodyPr wrap="square" rtlCol="0">
              <a:spAutoFit/>
            </a:bodyPr>
            <a:lstStyle/>
            <a:p>
              <a:pPr algn="ctr"/>
              <a:r>
                <a:rPr lang="en-US" sz="1400" dirty="0"/>
                <a:t>Identify System under Consideration (SuC)</a:t>
              </a:r>
            </a:p>
          </p:txBody>
        </p:sp>
      </p:grpSp>
    </p:spTree>
    <p:extLst>
      <p:ext uri="{BB962C8B-B14F-4D97-AF65-F5344CB8AC3E}">
        <p14:creationId xmlns:p14="http://schemas.microsoft.com/office/powerpoint/2010/main" val="714634826"/>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BD7E4-5180-BB58-256B-C78D852CAE01}"/>
              </a:ext>
            </a:extLst>
          </p:cNvPr>
          <p:cNvSpPr>
            <a:spLocks noGrp="1"/>
          </p:cNvSpPr>
          <p:nvPr>
            <p:ph type="title"/>
          </p:nvPr>
        </p:nvSpPr>
        <p:spPr>
          <a:xfrm>
            <a:off x="2183568" y="138091"/>
            <a:ext cx="7420368" cy="537882"/>
          </a:xfrm>
        </p:spPr>
        <p:txBody>
          <a:bodyPr/>
          <a:lstStyle/>
          <a:p>
            <a:r>
              <a:rPr lang="en-US" altLang="en-US" dirty="0">
                <a:solidFill>
                  <a:srgbClr val="003F6B"/>
                </a:solidFill>
              </a:rPr>
              <a:t>General Process of Risk Assessment - Initial</a:t>
            </a:r>
            <a:br>
              <a:rPr lang="en-US" altLang="en-US" dirty="0">
                <a:solidFill>
                  <a:srgbClr val="003F6B"/>
                </a:solidFill>
              </a:rPr>
            </a:br>
            <a:endParaRPr lang="en-US" dirty="0"/>
          </a:p>
        </p:txBody>
      </p:sp>
      <p:sp>
        <p:nvSpPr>
          <p:cNvPr id="3" name="Content Placeholder 2">
            <a:extLst>
              <a:ext uri="{FF2B5EF4-FFF2-40B4-BE49-F238E27FC236}">
                <a16:creationId xmlns:a16="http://schemas.microsoft.com/office/drawing/2014/main" id="{260A4907-84AC-2842-FF24-1F87286BDCE4}"/>
              </a:ext>
            </a:extLst>
          </p:cNvPr>
          <p:cNvSpPr>
            <a:spLocks noGrp="1"/>
          </p:cNvSpPr>
          <p:nvPr>
            <p:ph idx="1"/>
          </p:nvPr>
        </p:nvSpPr>
        <p:spPr>
          <a:xfrm>
            <a:off x="2000554" y="1378092"/>
            <a:ext cx="9078263" cy="5200516"/>
          </a:xfrm>
        </p:spPr>
        <p:txBody>
          <a:bodyPr vert="vert270"/>
          <a:lstStyle/>
          <a:p>
            <a:pPr marL="0" indent="0">
              <a:buNone/>
            </a:pPr>
            <a:r>
              <a:rPr lang="en-US" sz="1059" dirty="0"/>
              <a:t> </a:t>
            </a:r>
          </a:p>
        </p:txBody>
      </p:sp>
      <p:sp>
        <p:nvSpPr>
          <p:cNvPr id="15" name="TextBox 14">
            <a:extLst>
              <a:ext uri="{FF2B5EF4-FFF2-40B4-BE49-F238E27FC236}">
                <a16:creationId xmlns:a16="http://schemas.microsoft.com/office/drawing/2014/main" id="{3A3AD77D-DA6F-6F57-7950-C3B3A90D805D}"/>
              </a:ext>
            </a:extLst>
          </p:cNvPr>
          <p:cNvSpPr txBox="1"/>
          <p:nvPr/>
        </p:nvSpPr>
        <p:spPr>
          <a:xfrm>
            <a:off x="5277830" y="1326109"/>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Expanded Risk Process </a:t>
            </a:r>
          </a:p>
        </p:txBody>
      </p:sp>
      <p:sp>
        <p:nvSpPr>
          <p:cNvPr id="40" name="TextBox 39">
            <a:extLst>
              <a:ext uri="{FF2B5EF4-FFF2-40B4-BE49-F238E27FC236}">
                <a16:creationId xmlns:a16="http://schemas.microsoft.com/office/drawing/2014/main" id="{3B9F104D-3432-BC82-B406-744BADF1F0C9}"/>
              </a:ext>
            </a:extLst>
          </p:cNvPr>
          <p:cNvSpPr txBox="1"/>
          <p:nvPr/>
        </p:nvSpPr>
        <p:spPr>
          <a:xfrm>
            <a:off x="5140603" y="2960524"/>
            <a:ext cx="2144455" cy="581057"/>
          </a:xfrm>
          <a:prstGeom prst="rect">
            <a:avLst/>
          </a:prstGeom>
          <a:solidFill>
            <a:srgbClr val="8CF4EA"/>
          </a:solidFill>
          <a:ln>
            <a:solidFill>
              <a:schemeClr val="tx1"/>
            </a:solidFill>
          </a:ln>
        </p:spPr>
        <p:txBody>
          <a:bodyPr wrap="square" rtlCol="0">
            <a:spAutoFit/>
          </a:bodyPr>
          <a:lstStyle/>
          <a:p>
            <a:pPr algn="ctr"/>
            <a:r>
              <a:rPr lang="en-US" sz="1588" dirty="0"/>
              <a:t>Initial Cybersecurity Risk Assessment</a:t>
            </a:r>
          </a:p>
        </p:txBody>
      </p:sp>
      <p:sp>
        <p:nvSpPr>
          <p:cNvPr id="41" name="TextBox 40">
            <a:extLst>
              <a:ext uri="{FF2B5EF4-FFF2-40B4-BE49-F238E27FC236}">
                <a16:creationId xmlns:a16="http://schemas.microsoft.com/office/drawing/2014/main" id="{9DE0D72F-B001-FE57-6388-FC0E937BADF6}"/>
              </a:ext>
            </a:extLst>
          </p:cNvPr>
          <p:cNvSpPr txBox="1"/>
          <p:nvPr/>
        </p:nvSpPr>
        <p:spPr>
          <a:xfrm>
            <a:off x="5147151" y="4353318"/>
            <a:ext cx="2131358" cy="825419"/>
          </a:xfrm>
          <a:prstGeom prst="rect">
            <a:avLst/>
          </a:prstGeom>
          <a:solidFill>
            <a:srgbClr val="8CF4EA"/>
          </a:solidFill>
          <a:ln>
            <a:solidFill>
              <a:schemeClr val="tx1"/>
            </a:solidFill>
          </a:ln>
        </p:spPr>
        <p:txBody>
          <a:bodyPr wrap="square" rtlCol="0">
            <a:spAutoFit/>
          </a:bodyPr>
          <a:lstStyle/>
          <a:p>
            <a:pPr algn="ctr"/>
            <a:r>
              <a:rPr lang="en-US" sz="1588" dirty="0"/>
              <a:t>Partition the </a:t>
            </a:r>
            <a:r>
              <a:rPr lang="en-US" sz="1588" dirty="0" err="1"/>
              <a:t>SuC</a:t>
            </a:r>
            <a:r>
              <a:rPr lang="en-US" sz="1588" dirty="0"/>
              <a:t> into Zones and Conduits</a:t>
            </a:r>
          </a:p>
        </p:txBody>
      </p:sp>
      <p:cxnSp>
        <p:nvCxnSpPr>
          <p:cNvPr id="69" name="Straight Arrow Connector 68">
            <a:extLst>
              <a:ext uri="{FF2B5EF4-FFF2-40B4-BE49-F238E27FC236}">
                <a16:creationId xmlns:a16="http://schemas.microsoft.com/office/drawing/2014/main" id="{962FA749-A671-01E9-0D46-FD643D19F0A3}"/>
              </a:ext>
            </a:extLst>
          </p:cNvPr>
          <p:cNvCxnSpPr>
            <a:cxnSpLocks/>
            <a:stCxn id="40" idx="2"/>
            <a:endCxn id="41" idx="0"/>
          </p:cNvCxnSpPr>
          <p:nvPr/>
        </p:nvCxnSpPr>
        <p:spPr bwMode="auto">
          <a:xfrm flipH="1">
            <a:off x="6212830" y="3541581"/>
            <a:ext cx="1" cy="811737"/>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TextBox 17">
            <a:extLst>
              <a:ext uri="{FF2B5EF4-FFF2-40B4-BE49-F238E27FC236}">
                <a16:creationId xmlns:a16="http://schemas.microsoft.com/office/drawing/2014/main" id="{6802C7D9-BA95-AF8B-0D4B-3698DB43F815}"/>
              </a:ext>
            </a:extLst>
          </p:cNvPr>
          <p:cNvSpPr txBox="1"/>
          <p:nvPr/>
        </p:nvSpPr>
        <p:spPr>
          <a:xfrm>
            <a:off x="2421674" y="1353003"/>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Inputs</a:t>
            </a:r>
          </a:p>
        </p:txBody>
      </p:sp>
      <p:sp>
        <p:nvSpPr>
          <p:cNvPr id="19" name="TextBox 18">
            <a:extLst>
              <a:ext uri="{FF2B5EF4-FFF2-40B4-BE49-F238E27FC236}">
                <a16:creationId xmlns:a16="http://schemas.microsoft.com/office/drawing/2014/main" id="{4E5FAC2D-A455-2E28-CDF0-FA33F1E75528}"/>
              </a:ext>
            </a:extLst>
          </p:cNvPr>
          <p:cNvSpPr txBox="1"/>
          <p:nvPr/>
        </p:nvSpPr>
        <p:spPr>
          <a:xfrm>
            <a:off x="7866132" y="1327218"/>
            <a:ext cx="1808629" cy="276999"/>
          </a:xfrm>
          <a:prstGeom prst="rect">
            <a:avLst/>
          </a:prstGeom>
          <a:solidFill>
            <a:schemeClr val="tx1"/>
          </a:solidFill>
        </p:spPr>
        <p:txBody>
          <a:bodyPr wrap="square" rtlCol="0" anchor="ctr">
            <a:spAutoFit/>
          </a:bodyPr>
          <a:lstStyle/>
          <a:p>
            <a:pPr algn="ctr"/>
            <a:r>
              <a:rPr lang="en-US" sz="1200" dirty="0">
                <a:solidFill>
                  <a:schemeClr val="bg1"/>
                </a:solidFill>
              </a:rPr>
              <a:t>Outputs</a:t>
            </a:r>
          </a:p>
        </p:txBody>
      </p:sp>
      <p:sp>
        <p:nvSpPr>
          <p:cNvPr id="22" name="TextBox 21">
            <a:extLst>
              <a:ext uri="{FF2B5EF4-FFF2-40B4-BE49-F238E27FC236}">
                <a16:creationId xmlns:a16="http://schemas.microsoft.com/office/drawing/2014/main" id="{16014922-A556-FE5A-F619-931F9DEF638E}"/>
              </a:ext>
            </a:extLst>
          </p:cNvPr>
          <p:cNvSpPr txBox="1"/>
          <p:nvPr/>
        </p:nvSpPr>
        <p:spPr>
          <a:xfrm>
            <a:off x="2016666" y="2868177"/>
            <a:ext cx="2949328" cy="852541"/>
          </a:xfrm>
          <a:prstGeom prst="rect">
            <a:avLst/>
          </a:prstGeom>
          <a:noFill/>
        </p:spPr>
        <p:txBody>
          <a:bodyPr wrap="square">
            <a:spAutoFit/>
          </a:bodyPr>
          <a:lstStyle/>
          <a:p>
            <a:pPr marL="52388" indent="-52388"/>
            <a:r>
              <a:rPr lang="en-US" sz="1235" dirty="0"/>
              <a:t>• Risk policies and metrics</a:t>
            </a:r>
          </a:p>
          <a:p>
            <a:pPr marL="52388" indent="-52388"/>
            <a:r>
              <a:rPr lang="en-US" sz="1235" dirty="0"/>
              <a:t>• Purpose &amp; functionality of the SuC</a:t>
            </a:r>
          </a:p>
          <a:p>
            <a:pPr marL="52388" indent="-52388"/>
            <a:r>
              <a:rPr lang="en-US" sz="1235" dirty="0"/>
              <a:t>• Major hazards &amp; worst-case consequences</a:t>
            </a:r>
          </a:p>
        </p:txBody>
      </p:sp>
      <p:sp>
        <p:nvSpPr>
          <p:cNvPr id="29" name="TextBox 28">
            <a:extLst>
              <a:ext uri="{FF2B5EF4-FFF2-40B4-BE49-F238E27FC236}">
                <a16:creationId xmlns:a16="http://schemas.microsoft.com/office/drawing/2014/main" id="{94DCB298-9909-78CD-E934-74229CB5D002}"/>
              </a:ext>
            </a:extLst>
          </p:cNvPr>
          <p:cNvSpPr txBox="1"/>
          <p:nvPr/>
        </p:nvSpPr>
        <p:spPr>
          <a:xfrm>
            <a:off x="2000554" y="4353318"/>
            <a:ext cx="2856650" cy="662489"/>
          </a:xfrm>
          <a:prstGeom prst="rect">
            <a:avLst/>
          </a:prstGeom>
          <a:noFill/>
        </p:spPr>
        <p:txBody>
          <a:bodyPr wrap="square">
            <a:spAutoFit/>
          </a:bodyPr>
          <a:lstStyle/>
          <a:p>
            <a:r>
              <a:rPr lang="en-US" sz="1235" dirty="0"/>
              <a:t>• Purpose/functionality of the SuC</a:t>
            </a:r>
          </a:p>
          <a:p>
            <a:r>
              <a:rPr lang="en-US" sz="1235" dirty="0"/>
              <a:t>• Geographical location of assets</a:t>
            </a:r>
          </a:p>
          <a:p>
            <a:r>
              <a:rPr lang="en-US" sz="1235" dirty="0"/>
              <a:t>• Initial risk evaluation</a:t>
            </a:r>
          </a:p>
        </p:txBody>
      </p:sp>
      <p:sp>
        <p:nvSpPr>
          <p:cNvPr id="30" name="TextBox 29">
            <a:extLst>
              <a:ext uri="{FF2B5EF4-FFF2-40B4-BE49-F238E27FC236}">
                <a16:creationId xmlns:a16="http://schemas.microsoft.com/office/drawing/2014/main" id="{B01F621A-617C-0A26-95DA-F4D606F4BA5B}"/>
              </a:ext>
            </a:extLst>
          </p:cNvPr>
          <p:cNvSpPr txBox="1"/>
          <p:nvPr/>
        </p:nvSpPr>
        <p:spPr>
          <a:xfrm>
            <a:off x="7459667" y="2540212"/>
            <a:ext cx="3417091" cy="1612749"/>
          </a:xfrm>
          <a:prstGeom prst="rect">
            <a:avLst/>
          </a:prstGeom>
          <a:noFill/>
        </p:spPr>
        <p:txBody>
          <a:bodyPr wrap="square">
            <a:spAutoFit/>
          </a:bodyPr>
          <a:lstStyle/>
          <a:p>
            <a:pPr marL="119063" indent="-119063"/>
            <a:r>
              <a:rPr lang="en-US" sz="1235" dirty="0"/>
              <a:t>•  Operational functions &amp; associated asset groups</a:t>
            </a:r>
          </a:p>
          <a:p>
            <a:pPr marL="119063" indent="-119063"/>
            <a:r>
              <a:rPr lang="en-US" sz="1235" dirty="0"/>
              <a:t>• System diagrams</a:t>
            </a:r>
          </a:p>
          <a:p>
            <a:pPr marL="119063" indent="-119063"/>
            <a:r>
              <a:rPr lang="en-US" sz="1235" dirty="0"/>
              <a:t>• Initial risk evaluation: worst-case unmitigated risk per operational function/asset group</a:t>
            </a:r>
          </a:p>
          <a:p>
            <a:pPr marL="119063" indent="-119063"/>
            <a:r>
              <a:rPr lang="en-US" sz="1235" dirty="0"/>
              <a:t>• Initial SPR-T for operational functions/asset groups (optional)</a:t>
            </a:r>
          </a:p>
        </p:txBody>
      </p:sp>
      <p:sp>
        <p:nvSpPr>
          <p:cNvPr id="13" name="TextBox 12">
            <a:extLst>
              <a:ext uri="{FF2B5EF4-FFF2-40B4-BE49-F238E27FC236}">
                <a16:creationId xmlns:a16="http://schemas.microsoft.com/office/drawing/2014/main" id="{0CF49B36-2B3E-859F-913F-280F23835F41}"/>
              </a:ext>
            </a:extLst>
          </p:cNvPr>
          <p:cNvSpPr txBox="1"/>
          <p:nvPr/>
        </p:nvSpPr>
        <p:spPr>
          <a:xfrm>
            <a:off x="7446805" y="4288332"/>
            <a:ext cx="2963584" cy="1042593"/>
          </a:xfrm>
          <a:prstGeom prst="rect">
            <a:avLst/>
          </a:prstGeom>
          <a:noFill/>
        </p:spPr>
        <p:txBody>
          <a:bodyPr wrap="square">
            <a:spAutoFit/>
          </a:bodyPr>
          <a:lstStyle/>
          <a:p>
            <a:pPr marL="119063" indent="-119063"/>
            <a:r>
              <a:rPr lang="en-US" sz="1235" dirty="0"/>
              <a:t>•  Updated Asset inventory with asset groups assigned to zones</a:t>
            </a:r>
          </a:p>
          <a:p>
            <a:pPr marL="119063" indent="-119063"/>
            <a:r>
              <a:rPr lang="en-US" sz="1235" dirty="0"/>
              <a:t>•  Updated system diagram including zones &amp; conduits</a:t>
            </a:r>
          </a:p>
          <a:p>
            <a:pPr marL="119063" indent="-119063"/>
            <a:r>
              <a:rPr lang="en-US" sz="1235" dirty="0"/>
              <a:t>• Data flow diagrams</a:t>
            </a:r>
          </a:p>
        </p:txBody>
      </p:sp>
      <p:sp>
        <p:nvSpPr>
          <p:cNvPr id="21" name="TextBox 20">
            <a:extLst>
              <a:ext uri="{FF2B5EF4-FFF2-40B4-BE49-F238E27FC236}">
                <a16:creationId xmlns:a16="http://schemas.microsoft.com/office/drawing/2014/main" id="{D145BB17-E5BE-DFBA-E202-FF5C521BDE75}"/>
              </a:ext>
            </a:extLst>
          </p:cNvPr>
          <p:cNvSpPr txBox="1"/>
          <p:nvPr/>
        </p:nvSpPr>
        <p:spPr>
          <a:xfrm>
            <a:off x="5111766" y="1758639"/>
            <a:ext cx="2202130" cy="738664"/>
          </a:xfrm>
          <a:prstGeom prst="rect">
            <a:avLst/>
          </a:prstGeom>
          <a:solidFill>
            <a:srgbClr val="FFCC99"/>
          </a:solidFill>
          <a:ln>
            <a:solidFill>
              <a:schemeClr val="tx1"/>
            </a:solidFill>
          </a:ln>
        </p:spPr>
        <p:txBody>
          <a:bodyPr wrap="square" rtlCol="0">
            <a:spAutoFit/>
          </a:bodyPr>
          <a:lstStyle>
            <a:defPPr>
              <a:defRPr lang="en-US"/>
            </a:defPPr>
            <a:lvl1pPr algn="ctr">
              <a:defRPr sz="1200">
                <a:latin typeface="+mn-lt"/>
              </a:defRPr>
            </a:lvl1pPr>
          </a:lstStyle>
          <a:p>
            <a:r>
              <a:rPr lang="en-US" sz="1400" dirty="0"/>
              <a:t>Allocation of Safety Functions to Protection Layers</a:t>
            </a:r>
          </a:p>
        </p:txBody>
      </p:sp>
      <p:sp>
        <p:nvSpPr>
          <p:cNvPr id="39" name="TextBox 38">
            <a:extLst>
              <a:ext uri="{FF2B5EF4-FFF2-40B4-BE49-F238E27FC236}">
                <a16:creationId xmlns:a16="http://schemas.microsoft.com/office/drawing/2014/main" id="{52062A29-563D-2506-1DFE-ED72A8530B12}"/>
              </a:ext>
            </a:extLst>
          </p:cNvPr>
          <p:cNvSpPr txBox="1"/>
          <p:nvPr/>
        </p:nvSpPr>
        <p:spPr>
          <a:xfrm>
            <a:off x="5147151" y="5721654"/>
            <a:ext cx="2131358" cy="738664"/>
          </a:xfrm>
          <a:prstGeom prst="rect">
            <a:avLst/>
          </a:prstGeom>
          <a:solidFill>
            <a:srgbClr val="FFCC99"/>
          </a:solidFill>
          <a:ln>
            <a:solidFill>
              <a:schemeClr val="tx1"/>
            </a:solidFill>
          </a:ln>
        </p:spPr>
        <p:txBody>
          <a:bodyPr wrap="square" rtlCol="0">
            <a:spAutoFit/>
          </a:bodyPr>
          <a:lstStyle>
            <a:defPPr>
              <a:defRPr lang="en-US"/>
            </a:defPPr>
            <a:lvl1pPr algn="ctr">
              <a:defRPr sz="1200">
                <a:latin typeface="+mn-lt"/>
              </a:defRPr>
            </a:lvl1pPr>
          </a:lstStyle>
          <a:p>
            <a:r>
              <a:rPr lang="en-US" sz="1400" dirty="0"/>
              <a:t>Initial Safety Requirements Specification</a:t>
            </a:r>
            <a:endParaRPr lang="en-US" sz="1059" dirty="0"/>
          </a:p>
        </p:txBody>
      </p:sp>
      <p:cxnSp>
        <p:nvCxnSpPr>
          <p:cNvPr id="46" name="Straight Arrow Connector 45">
            <a:extLst>
              <a:ext uri="{FF2B5EF4-FFF2-40B4-BE49-F238E27FC236}">
                <a16:creationId xmlns:a16="http://schemas.microsoft.com/office/drawing/2014/main" id="{B7673C18-4212-1BAE-C9E4-121C7FD4098B}"/>
              </a:ext>
            </a:extLst>
          </p:cNvPr>
          <p:cNvCxnSpPr>
            <a:cxnSpLocks/>
          </p:cNvCxnSpPr>
          <p:nvPr/>
        </p:nvCxnSpPr>
        <p:spPr bwMode="auto">
          <a:xfrm>
            <a:off x="6206281" y="5181273"/>
            <a:ext cx="0" cy="540380"/>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Straight Arrow Connector 27">
            <a:extLst>
              <a:ext uri="{FF2B5EF4-FFF2-40B4-BE49-F238E27FC236}">
                <a16:creationId xmlns:a16="http://schemas.microsoft.com/office/drawing/2014/main" id="{03666FFE-8AAE-C626-5AB0-6C3133376FE6}"/>
              </a:ext>
            </a:extLst>
          </p:cNvPr>
          <p:cNvCxnSpPr>
            <a:stCxn id="21" idx="2"/>
            <a:endCxn id="40" idx="0"/>
          </p:cNvCxnSpPr>
          <p:nvPr/>
        </p:nvCxnSpPr>
        <p:spPr bwMode="auto">
          <a:xfrm>
            <a:off x="6212831" y="2497303"/>
            <a:ext cx="0" cy="463221"/>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340283234"/>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D37473ED-8277-4FFC-ABBC-AD311EBD6F93}"/>
  <p:tag name="ISPRING_SLIDE_INDENT_LEVEL" val="0"/>
  <p:tag name="ISPRING_PRESENTER_ID" val="{D305227C-98B0-4AB0-B5E1-D25CE20F7A3B}"/>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D37473ED-8277-4FFC-ABBC-AD311EBD6F93}"/>
  <p:tag name="ISPRING_SLIDE_INDENT_LEVEL" val="0"/>
  <p:tag name="ISPRING_PRESENTER_ID" val="{D305227C-98B0-4AB0-B5E1-D25CE20F7A3B}"/>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5123</TotalTime>
  <Words>3722</Words>
  <Application>Microsoft Office PowerPoint</Application>
  <PresentationFormat>Widescreen</PresentationFormat>
  <Paragraphs>341</Paragraphs>
  <Slides>16</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UD Digi Kyokasho N-B</vt:lpstr>
      <vt:lpstr>Aptos</vt:lpstr>
      <vt:lpstr>Arial</vt:lpstr>
      <vt:lpstr>Arial Black</vt:lpstr>
      <vt:lpstr>Calibri</vt:lpstr>
      <vt:lpstr>Montserrat</vt:lpstr>
      <vt:lpstr>Montserrat ExtraBold</vt:lpstr>
      <vt:lpstr>Open Sans</vt:lpstr>
      <vt:lpstr>OMAC_Blue</vt:lpstr>
      <vt:lpstr>PowerPoint Presentation</vt:lpstr>
      <vt:lpstr>Key Definitions</vt:lpstr>
      <vt:lpstr>Source Technical Specification Draft</vt:lpstr>
      <vt:lpstr>Basis of Design</vt:lpstr>
      <vt:lpstr>General Process of Risk Assessment – Page 1 </vt:lpstr>
      <vt:lpstr>General Process of Risk Assessment – Page 2 </vt:lpstr>
      <vt:lpstr>General Process of Risk Assessment - Initial </vt:lpstr>
      <vt:lpstr>General Process of Risk Assessment - Initial </vt:lpstr>
      <vt:lpstr>General Process of Risk Assessment - Initial </vt:lpstr>
      <vt:lpstr>General Process of Risk Assessment - Initial </vt:lpstr>
      <vt:lpstr>General Process of Risk Assessment – cont. </vt:lpstr>
      <vt:lpstr>General Process of Risk Assessment – cont. </vt:lpstr>
      <vt:lpstr>Key Messages</vt:lpstr>
      <vt:lpstr>Further Information</vt:lpstr>
      <vt:lpstr>Further Information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34</cp:revision>
  <cp:lastPrinted>2026-01-20T05:22:05Z</cp:lastPrinted>
  <dcterms:created xsi:type="dcterms:W3CDTF">2024-08-05T20:06:21Z</dcterms:created>
  <dcterms:modified xsi:type="dcterms:W3CDTF">2026-01-20T05:22:48Z</dcterms:modified>
</cp:coreProperties>
</file>