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21" r:id="rId2"/>
    <p:sldId id="4155" r:id="rId3"/>
    <p:sldId id="3904" r:id="rId4"/>
    <p:sldId id="3721" r:id="rId5"/>
    <p:sldId id="4152" r:id="rId6"/>
    <p:sldId id="4015" r:id="rId7"/>
    <p:sldId id="3995" r:id="rId8"/>
    <p:sldId id="4154" r:id="rId9"/>
    <p:sldId id="3991" r:id="rId10"/>
    <p:sldId id="4031" r:id="rId11"/>
    <p:sldId id="4082" r:id="rId12"/>
    <p:sldId id="4075" r:id="rId13"/>
    <p:sldId id="4079" r:id="rId14"/>
    <p:sldId id="4084" r:id="rId15"/>
    <p:sldId id="4153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99CCFF"/>
    <a:srgbClr val="75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68199" autoAdjust="0"/>
  </p:normalViewPr>
  <p:slideViewPr>
    <p:cSldViewPr snapToGrid="0">
      <p:cViewPr varScale="1">
        <p:scale>
          <a:sx n="62" d="100"/>
          <a:sy n="62" d="100"/>
        </p:scale>
        <p:origin x="1404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9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7-03T19:59:03.59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0 1313,'0'0'4645,"0"0"-5094,0 0-191,0 3 544,0 5-1,0 2-928,0 2-1057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988A505-7228-4715-92D7-CBF23D4AFF12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DC63F9-AE46-4D1C-BB44-41C92F2D0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1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D543683-61DF-4FE5-95DC-D73197FDC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654050"/>
            <a:ext cx="5770563" cy="3246438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25B9A1F-4D05-40A9-B6E9-B014CBBA8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6921" y="4152154"/>
            <a:ext cx="5862320" cy="4135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This MLM provides an introduction to the use of Table-Top Exercises for Process Industry plants.  It is intended for design engineers and plant engineers who will use Table-top studies to investigate cybersecurity issues in Power Plants and other Process industry facilities.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the NEXT button when you are ready to advance to the next slide.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65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810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7875" y="4264977"/>
            <a:ext cx="5759450" cy="378047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TTX team should be include individuals who will:</a:t>
            </a:r>
          </a:p>
          <a:p>
            <a:endParaRPr lang="en-US" dirty="0"/>
          </a:p>
          <a:p>
            <a:r>
              <a:rPr lang="en-US" dirty="0"/>
              <a:t>Act as a Plant Operations Manager - Dealing with IR and the preparedness of the organization</a:t>
            </a:r>
          </a:p>
          <a:p>
            <a:endParaRPr lang="en-US" dirty="0"/>
          </a:p>
          <a:p>
            <a:r>
              <a:rPr lang="en-US" dirty="0"/>
              <a:t>Responsible for Physical Security and Safety - 1-2 people dealing with physical security and safety assurance</a:t>
            </a:r>
          </a:p>
          <a:p>
            <a:endParaRPr lang="en-US" dirty="0"/>
          </a:p>
          <a:p>
            <a:r>
              <a:rPr lang="en-US" dirty="0"/>
              <a:t>Fill the role of the Plant  CISO - Ensures the technical/regulatory compliance requirements </a:t>
            </a:r>
          </a:p>
          <a:p>
            <a:endParaRPr lang="en-US" dirty="0"/>
          </a:p>
          <a:p>
            <a:r>
              <a:rPr lang="en-US" dirty="0"/>
              <a:t>Supporting ICS with IT Cybersecurity - 2-4 Dealing with all aspects related to network connectivity</a:t>
            </a:r>
          </a:p>
          <a:p>
            <a:endParaRPr lang="en-US" dirty="0"/>
          </a:p>
          <a:p>
            <a:r>
              <a:rPr lang="en-US" dirty="0"/>
              <a:t>On-site ICS Cyber security experts - 2-4 people capable of dealing with the on-site process and appliances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8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717550"/>
            <a:ext cx="5676900" cy="3194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3913" y="4201477"/>
            <a:ext cx="5676900" cy="3780473"/>
          </a:xfrm>
        </p:spPr>
        <p:txBody>
          <a:bodyPr/>
          <a:lstStyle/>
          <a:p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The team decided that there is no immediate risk of severe damage to equipment and no immediate risk to people.</a:t>
            </a:r>
            <a:b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The decision is to start an investigation of the incident by calling several specialists to the control 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49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661988"/>
            <a:ext cx="5595937" cy="3148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3913" y="4138851"/>
            <a:ext cx="5595937" cy="37804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11200"/>
            <a:ext cx="5613400" cy="3157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1220" y="4145395"/>
            <a:ext cx="5610202" cy="368415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4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898525"/>
            <a:ext cx="5483225" cy="3084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96620" y="4378240"/>
            <a:ext cx="5571489" cy="356561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29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833438"/>
            <a:ext cx="5629275" cy="3167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aseline="0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5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661988"/>
            <a:ext cx="5759450" cy="324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099877"/>
            <a:ext cx="5759450" cy="378047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Internally Generated Cyber 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with breaching the physical perimeter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The attacker can be an employee, visitor, or hacker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Externally Generated Cyberattacks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May start through external networks or the internet with Social Engineering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May operate for months prior to being detected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Supply Chain Cyber Attacks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Vendors of products and supply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Expert service personnel (in the country or abroad)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Increased frequency of Remote support access &gt; Higher Risk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05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5188" y="820738"/>
            <a:ext cx="5476875" cy="3081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65188" y="4277677"/>
            <a:ext cx="5476875" cy="3780473"/>
          </a:xfrm>
        </p:spPr>
        <p:txBody>
          <a:bodyPr/>
          <a:lstStyle/>
          <a:p>
            <a:r>
              <a:rPr lang="en-US" dirty="0"/>
              <a:t>The time base of Business Continuity Preparedness (BCP) is years, </a:t>
            </a:r>
          </a:p>
          <a:p>
            <a:r>
              <a:rPr lang="en-US" dirty="0"/>
              <a:t>Incident Response is minutes, and </a:t>
            </a:r>
          </a:p>
          <a:p>
            <a:r>
              <a:rPr lang="en-US" dirty="0"/>
              <a:t>Disaster Recovery Planning (DRP) is weeks.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C0BA5-F05F-4F14-878E-319F0323ECC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7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7683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3913" y="4315777"/>
            <a:ext cx="5759767" cy="3780473"/>
          </a:xfrm>
        </p:spPr>
        <p:txBody>
          <a:bodyPr/>
          <a:lstStyle/>
          <a:p>
            <a:pPr>
              <a:buNone/>
            </a:pPr>
            <a:r>
              <a:rPr lang="en-US" dirty="0"/>
              <a:t>The Table Top Exercise is part of the Cybersecurity Program which has the following objectives: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Allow the organization to test its preparedness for an incident</a:t>
            </a:r>
          </a:p>
          <a:p>
            <a:pPr lvl="1"/>
            <a:r>
              <a:rPr lang="en-US" dirty="0"/>
              <a:t>Test the readiness of your BCP-DRP-IR team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Help to detect weaknesses related to the knowledge of the team</a:t>
            </a:r>
          </a:p>
          <a:p>
            <a:pPr lvl="1"/>
            <a:r>
              <a:rPr lang="en-US" dirty="0"/>
              <a:t>May lead to specific training programs as required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type of TTX drills may be considered</a:t>
            </a:r>
          </a:p>
          <a:p>
            <a:pPr lvl="1"/>
            <a:r>
              <a:rPr lang="en-US" dirty="0"/>
              <a:t>An overall action involving all teams (including the management)</a:t>
            </a:r>
          </a:p>
          <a:p>
            <a:pPr lvl="1"/>
            <a:r>
              <a:rPr lang="en-US" dirty="0"/>
              <a:t>A specific action just for designated teams (as refereed here)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Who shall supervise the TTX process</a:t>
            </a:r>
          </a:p>
          <a:p>
            <a:pPr lvl="1"/>
            <a:r>
              <a:rPr lang="en-US" dirty="0"/>
              <a:t>Internal team including members who are not implementation participants </a:t>
            </a:r>
          </a:p>
          <a:p>
            <a:pPr lvl="1"/>
            <a:r>
              <a:rPr lang="en-US" dirty="0"/>
              <a:t>External consultants who can detect gaps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8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6125"/>
            <a:ext cx="5608637" cy="3155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52488" y="4163377"/>
            <a:ext cx="5608637" cy="3780473"/>
          </a:xfrm>
        </p:spPr>
        <p:txBody>
          <a:bodyPr/>
          <a:lstStyle/>
          <a:p>
            <a:r>
              <a:rPr lang="en-US" dirty="0"/>
              <a:t>Other TTX objectives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Assessment &amp; Preparedness -Detecting vulnerabilities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Training and Familiarization - Boosting the expertise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Testing Plans and Procedures - Constantly improving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Coordination/ Communication - Enhanced teamwork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Crisis Response Improvement - Correct handling of the incident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Leadership Development - Cyber-risk aware organization</a:t>
            </a:r>
            <a:br>
              <a:rPr lang="en-US" dirty="0"/>
            </a:br>
            <a:r>
              <a:rPr lang="en-US" dirty="0"/>
              <a:t>Resource Management - Optimizing the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Compliance Requirements - International and local regulations</a:t>
            </a:r>
            <a:br>
              <a:rPr lang="en-US" dirty="0"/>
            </a:br>
            <a:r>
              <a:rPr lang="en-US" dirty="0"/>
              <a:t>Improved Effectiveness - Enhanced Internal Capabilities</a:t>
            </a:r>
            <a:br>
              <a:rPr lang="en-US" dirty="0"/>
            </a:br>
            <a:r>
              <a:rPr lang="en-US" dirty="0"/>
              <a:t>Insurance requirements - Goal is to reduce the cost of damages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692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112577"/>
            <a:ext cx="5852160" cy="37804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3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3913" y="661988"/>
            <a:ext cx="5653087" cy="3179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3913" y="4023677"/>
            <a:ext cx="5653087" cy="378047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Typical Incident Scenarios Examined in the Table Top Exercise: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HMI Screen is not getting field updates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Power Plant stopped producing energy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Alert on severe vibration of the gas turbine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mouse on the HMI screen is moving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CCTV shows people near the generator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operator sees high boiler pressure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7683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77874" y="4214177"/>
            <a:ext cx="5781675" cy="378047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Incident response actions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to detect an incident accurately?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must participate?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to respond quickly?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Conduct Emergency Shut Down (ESD)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Conduct Controlled Shutdown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to Investigate the incident?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Documenting the event?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Public Relations Handling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C63F9-AE46-4D1C-BB44-41C92F2D01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56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717550"/>
            <a:ext cx="5659437" cy="3184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71538" y="4138851"/>
            <a:ext cx="5659437" cy="378047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Typical Work Process used in response to an incident in a Combined Cycle Power Plant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C0BA5-F05F-4F14-878E-319F0323ECC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8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879273" y="3115236"/>
            <a:ext cx="7048501" cy="1371320"/>
          </a:xfrm>
        </p:spPr>
        <p:txBody>
          <a:bodyPr/>
          <a:lstStyle>
            <a:lvl1pPr>
              <a:defRPr sz="317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79273" y="4496361"/>
            <a:ext cx="7048501" cy="129427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F415BB7A-1662-4831-80E2-75EDF4639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879273" y="6256274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defTabSz="899320">
              <a:defRPr lang="en-US" altLang="en-US" sz="105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09B4D88-08EA-41F5-A2BD-84F92E54B1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black">
          <a:xfrm>
            <a:off x="8927577" y="6266890"/>
            <a:ext cx="2540000" cy="458041"/>
          </a:xfrm>
          <a:prstGeom prst="rect">
            <a:avLst/>
          </a:prstGeom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>
            <a:lvl1pPr algn="r" defTabSz="899320">
              <a:defRPr sz="97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9BFECF-A7EE-41A2-85EB-1E98BD6C3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3" name="Picture 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61098F5-F551-793F-7B9D-0D40E9E4A7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0" y="261016"/>
            <a:ext cx="953000" cy="893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391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105" y="301887"/>
            <a:ext cx="9938713" cy="5378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07" y="1344706"/>
            <a:ext cx="10776247" cy="46490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46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942" y="251460"/>
            <a:ext cx="10228057" cy="9083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942" y="1503111"/>
            <a:ext cx="5049922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47942" y="2326744"/>
            <a:ext cx="5049922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970" y="1503111"/>
            <a:ext cx="5181985" cy="823632"/>
          </a:xfr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970" y="2326744"/>
            <a:ext cx="5181985" cy="368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0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89585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278" y="268941"/>
            <a:ext cx="7898202" cy="605118"/>
          </a:xfrm>
        </p:spPr>
        <p:txBody>
          <a:bodyPr anchor="b"/>
          <a:lstStyle>
            <a:lvl1pPr>
              <a:defRPr sz="282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10" y="1479176"/>
            <a:ext cx="6171046" cy="4571999"/>
          </a:xfr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3980" y="1479176"/>
            <a:ext cx="3933152" cy="4572000"/>
          </a:xfr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57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152" y="-96002"/>
            <a:ext cx="10195857" cy="537882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C940-990B-F41F-3856-46AB485B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87" y="824754"/>
            <a:ext cx="11822171" cy="556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18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47" b="1">
                <a:latin typeface="+mn-lt"/>
                <a:cs typeface="Arial" panose="020B0604020202020204" pitchFamily="34" charset="0"/>
              </a:defRPr>
            </a:lvl2pPr>
            <a:lvl3pPr>
              <a:defRPr sz="1747">
                <a:latin typeface="+mn-lt"/>
                <a:cs typeface="Arial" panose="020B0604020202020204" pitchFamily="34" charset="0"/>
              </a:defRPr>
            </a:lvl3pPr>
            <a:lvl4pPr>
              <a:defRPr sz="131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53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87" y="-78073"/>
            <a:ext cx="10652232" cy="54684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71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87" y="824754"/>
            <a:ext cx="6077543" cy="5564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18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47" b="1">
                <a:latin typeface="+mn-lt"/>
                <a:cs typeface="Arial" panose="020B0604020202020204" pitchFamily="34" charset="0"/>
              </a:defRPr>
            </a:lvl2pPr>
            <a:lvl3pPr>
              <a:defRPr sz="1747">
                <a:latin typeface="+mn-lt"/>
                <a:cs typeface="Arial" panose="020B0604020202020204" pitchFamily="34" charset="0"/>
              </a:defRPr>
            </a:lvl3pPr>
            <a:lvl4pPr>
              <a:defRPr sz="131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BB1CF5-AEE5-79FB-9A27-BA355B5514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0329" y="824754"/>
            <a:ext cx="5607575" cy="55644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18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747" b="1">
                <a:latin typeface="+mn-lt"/>
                <a:cs typeface="Arial" panose="020B0604020202020204" pitchFamily="34" charset="0"/>
              </a:defRPr>
            </a:lvl2pPr>
            <a:lvl3pPr>
              <a:defRPr sz="1747">
                <a:latin typeface="+mn-lt"/>
                <a:cs typeface="Arial" panose="020B0604020202020204" pitchFamily="34" charset="0"/>
              </a:defRPr>
            </a:lvl3pPr>
            <a:lvl4pPr>
              <a:defRPr sz="131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6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11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78" y="1"/>
            <a:ext cx="10439771" cy="49916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471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06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customXml" Target="../ink/ink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hyperlink" Target="https://creativecommons.org/share-your-work/cclicense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6F6C7780-C851-4520-B02E-3053AE2CF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black">
          <a:xfrm>
            <a:off x="993072" y="293711"/>
            <a:ext cx="9536383" cy="53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E21187-D957-4EBC-A84A-B0E3991B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black">
          <a:xfrm>
            <a:off x="993071" y="1371320"/>
            <a:ext cx="10484779" cy="46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F0633E3E-D016-4AD1-BB78-764691151E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44593" y="6367321"/>
            <a:ext cx="711970" cy="3096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4458543-3D9D-4BFB-95C3-772B1AA483AD}" type="slidenum">
              <a:rPr lang="en-US" altLang="en-US" sz="1412" smtClean="0">
                <a:latin typeface="+mn-lt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en-US" sz="1412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14:cNvPr>
              <p14:cNvContentPartPr/>
              <p14:nvPr userDrawn="1"/>
            </p14:nvContentPartPr>
            <p14:xfrm>
              <a:off x="12740325" y="5479562"/>
              <a:ext cx="436" cy="12071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474127-0F43-42B8-9839-50D8980947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29425" y="5470686"/>
                <a:ext cx="21800" cy="29467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BA3C8928-4A64-E0FA-EB17-4FCB55402E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5" y="261015"/>
            <a:ext cx="950575" cy="96199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2467E6-E784-6337-5855-14FFEAA4CADD}"/>
              </a:ext>
            </a:extLst>
          </p:cNvPr>
          <p:cNvCxnSpPr/>
          <p:nvPr userDrawn="1"/>
        </p:nvCxnSpPr>
        <p:spPr bwMode="auto">
          <a:xfrm flipH="1">
            <a:off x="993072" y="1169518"/>
            <a:ext cx="922641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CC BY SA image">
            <a:hlinkClick r:id="rId14"/>
            <a:extLst>
              <a:ext uri="{FF2B5EF4-FFF2-40B4-BE49-F238E27FC236}">
                <a16:creationId xmlns:a16="http://schemas.microsoft.com/office/drawing/2014/main" id="{9AA145BA-F87D-D462-EEB8-8BE22415435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33" y="6252259"/>
            <a:ext cx="1570518" cy="40013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0"/>
    </p:custDataLst>
    <p:extLst>
      <p:ext uri="{BB962C8B-B14F-4D97-AF65-F5344CB8AC3E}">
        <p14:creationId xmlns:p14="http://schemas.microsoft.com/office/powerpoint/2010/main" val="359175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899320" rtl="0" eaLnBrk="0" fontAlgn="base" hangingPunct="0">
        <a:spcBef>
          <a:spcPct val="0"/>
        </a:spcBef>
        <a:spcAft>
          <a:spcPct val="0"/>
        </a:spcAft>
        <a:defRPr sz="2471" b="1" kern="1200">
          <a:solidFill>
            <a:srgbClr val="072B5F"/>
          </a:solidFill>
          <a:latin typeface="+mj-lt"/>
          <a:ea typeface="+mj-ea"/>
          <a:cs typeface="+mj-cs"/>
        </a:defRPr>
      </a:lvl1pPr>
      <a:lvl2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2pPr>
      <a:lvl3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3pPr>
      <a:lvl4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4pPr>
      <a:lvl5pPr algn="l" defTabSz="899320" rtl="0" eaLnBrk="0" fontAlgn="base" hangingPunct="0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5pPr>
      <a:lvl6pPr marL="4034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6pPr>
      <a:lvl7pPr marL="806867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7pPr>
      <a:lvl8pPr marL="1210300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8pPr>
      <a:lvl9pPr marL="1613733" algn="l" defTabSz="899320" rtl="0" fontAlgn="base">
        <a:spcBef>
          <a:spcPct val="0"/>
        </a:spcBef>
        <a:spcAft>
          <a:spcPct val="0"/>
        </a:spcAft>
        <a:defRPr sz="2471" b="1">
          <a:solidFill>
            <a:srgbClr val="072B5F"/>
          </a:solidFill>
          <a:latin typeface="Arial" panose="020B0604020202020204" pitchFamily="34" charset="0"/>
        </a:defRPr>
      </a:lvl9pPr>
    </p:titleStyle>
    <p:bodyStyle>
      <a:lvl1pPr marL="337596" indent="-337596" algn="l" defTabSz="899320" rtl="0" eaLnBrk="0" fontAlgn="base" hangingPunct="0">
        <a:spcBef>
          <a:spcPct val="20000"/>
        </a:spcBef>
        <a:spcAft>
          <a:spcPct val="0"/>
        </a:spcAft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729822" indent="-280162" algn="l" defTabSz="899320" rtl="0" eaLnBrk="0" fontAlgn="base" hangingPunct="0">
        <a:spcBef>
          <a:spcPct val="20000"/>
        </a:spcBef>
        <a:spcAft>
          <a:spcPct val="0"/>
        </a:spcAft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345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7311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22770" indent="-224130" algn="l" defTabSz="8993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tackoverflow.com/jobs/123984/software-engineer-pivotal-lab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stackoverflow.com/jobs/123984/software-engineer-pivotal-la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1CDD43D-D8F5-46AA-B4D0-2380709D2083}"/>
              </a:ext>
            </a:extLst>
          </p:cNvPr>
          <p:cNvSpPr txBox="1"/>
          <p:nvPr/>
        </p:nvSpPr>
        <p:spPr>
          <a:xfrm>
            <a:off x="2309200" y="945313"/>
            <a:ext cx="757359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003E6B"/>
                </a:solidFill>
                <a:latin typeface="Montserrat ExtraBold" panose="00000900000000000000" pitchFamily="2" charset="0"/>
              </a:rPr>
              <a:t>Cybersecurity Table</a:t>
            </a:r>
            <a:r>
              <a:rPr lang="he-IL" sz="2800" dirty="0">
                <a:solidFill>
                  <a:srgbClr val="003E6B"/>
                </a:solidFill>
                <a:latin typeface="Montserrat ExtraBold" panose="00000900000000000000" pitchFamily="2" charset="0"/>
              </a:rPr>
              <a:t>-</a:t>
            </a:r>
            <a:r>
              <a:rPr lang="en-US" sz="2800" dirty="0">
                <a:solidFill>
                  <a:srgbClr val="003E6B"/>
                </a:solidFill>
                <a:latin typeface="Montserrat ExtraBold" panose="00000900000000000000" pitchFamily="2" charset="0"/>
              </a:rPr>
              <a:t>Top Exercise (TTX) for Power Plants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E5965B-8ACE-4192-B5D2-A3B7BCE516D2}"/>
              </a:ext>
            </a:extLst>
          </p:cNvPr>
          <p:cNvSpPr txBox="1"/>
          <p:nvPr/>
        </p:nvSpPr>
        <p:spPr>
          <a:xfrm>
            <a:off x="1291084" y="2713659"/>
            <a:ext cx="5625910" cy="24060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Arial Black" panose="020B0A040201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MLM-020-C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 		–  Process Industry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 Role 		–  All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Role	–  Control Engineer + </a:t>
            </a:r>
            <a:b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    IT Specialists</a:t>
            </a: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Phase 	–  All</a:t>
            </a:r>
          </a:p>
          <a:p>
            <a:endParaRPr lang="en-US" sz="1235" dirty="0">
              <a:solidFill>
                <a:schemeClr val="tx2"/>
              </a:solidFill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F21DABD-379B-468D-B8DE-DF4271049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78" y="5694044"/>
            <a:ext cx="686911" cy="627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00BCE0-3B0B-45E1-9C9B-495C65EBD17E}"/>
              </a:ext>
            </a:extLst>
          </p:cNvPr>
          <p:cNvSpPr txBox="1"/>
          <p:nvPr/>
        </p:nvSpPr>
        <p:spPr>
          <a:xfrm>
            <a:off x="2645230" y="5708020"/>
            <a:ext cx="27595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Turn on your audio and click start to begin video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324F00-E31A-446C-9531-DF1E5BED4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13" y="5783086"/>
            <a:ext cx="936031" cy="449295"/>
          </a:xfrm>
          <a:prstGeom prst="rect">
            <a:avLst/>
          </a:prstGeom>
        </p:spPr>
      </p:pic>
      <p:pic>
        <p:nvPicPr>
          <p:cNvPr id="3" name="Picture 2" descr="A shield with a computer and a bow tie&#10;&#10;AI-generated content may be incorrect.">
            <a:extLst>
              <a:ext uri="{FF2B5EF4-FFF2-40B4-BE49-F238E27FC236}">
                <a16:creationId xmlns:a16="http://schemas.microsoft.com/office/drawing/2014/main" id="{8895C4FA-1E16-A456-3249-C4DC63406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9" y="179750"/>
            <a:ext cx="929348" cy="1067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46E3FB-6D9F-24A5-9D35-27790537DA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892" y="1807087"/>
            <a:ext cx="2383348" cy="29146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C1917A-BD85-B2AB-A703-53B3057252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56" y="4410849"/>
            <a:ext cx="2828786" cy="21215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208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5CEAA4-3174-48C4-8785-5566EA6C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133" y="467408"/>
            <a:ext cx="7421984" cy="537882"/>
          </a:xfrm>
        </p:spPr>
        <p:txBody>
          <a:bodyPr/>
          <a:lstStyle/>
          <a:p>
            <a:r>
              <a:rPr lang="en-US" dirty="0"/>
              <a:t>Team selection for this TTX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EEAA6-0B2B-4E0C-92DC-0B82FC11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992" y="1733005"/>
            <a:ext cx="6259258" cy="487624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Acting as a Plant Operation Manager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Responsible for Safety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Fill the role of the Plant  CISO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Supporting ICS with IT Cybersecurity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On-site ICS Cyber security experts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F25FC2-A820-7B54-C0FF-58CC76E2A4D2}"/>
              </a:ext>
            </a:extLst>
          </p:cNvPr>
          <p:cNvGrpSpPr/>
          <p:nvPr/>
        </p:nvGrpSpPr>
        <p:grpSpPr>
          <a:xfrm>
            <a:off x="6191539" y="1928190"/>
            <a:ext cx="4352496" cy="4371880"/>
            <a:chOff x="6192492" y="-84422"/>
            <a:chExt cx="5518227" cy="514713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73595FF-9D2F-49C8-9C85-A281EE5A0B39}"/>
                </a:ext>
              </a:extLst>
            </p:cNvPr>
            <p:cNvGrpSpPr/>
            <p:nvPr/>
          </p:nvGrpSpPr>
          <p:grpSpPr>
            <a:xfrm>
              <a:off x="9598885" y="3101422"/>
              <a:ext cx="2111834" cy="1947432"/>
              <a:chOff x="9598885" y="3101422"/>
              <a:chExt cx="2111834" cy="1947432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6F70C0F2-DE3E-4EBD-ABB7-9F0CDFE17845}"/>
                  </a:ext>
                </a:extLst>
              </p:cNvPr>
              <p:cNvSpPr/>
              <p:nvPr/>
            </p:nvSpPr>
            <p:spPr>
              <a:xfrm>
                <a:off x="9822048" y="3341914"/>
                <a:ext cx="1643743" cy="1621972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156A4655-C9C4-49D7-BFCC-217D4FC2E40B}"/>
                  </a:ext>
                </a:extLst>
              </p:cNvPr>
              <p:cNvSpPr/>
              <p:nvPr/>
            </p:nvSpPr>
            <p:spPr>
              <a:xfrm>
                <a:off x="10393547" y="3101422"/>
                <a:ext cx="500743" cy="468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44B678-2BEE-4C29-9540-A8F39B8928C4}"/>
                  </a:ext>
                </a:extLst>
              </p:cNvPr>
              <p:cNvSpPr txBox="1"/>
              <p:nvPr/>
            </p:nvSpPr>
            <p:spPr>
              <a:xfrm>
                <a:off x="10488266" y="3144349"/>
                <a:ext cx="425164" cy="428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6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AF00599-293C-4ABC-8290-74AA9F120208}"/>
                  </a:ext>
                </a:extLst>
              </p:cNvPr>
              <p:cNvSpPr/>
              <p:nvPr/>
            </p:nvSpPr>
            <p:spPr>
              <a:xfrm>
                <a:off x="9598885" y="3694691"/>
                <a:ext cx="500743" cy="468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2143C5-23D6-4A21-B256-B45BAB82E924}"/>
                  </a:ext>
                </a:extLst>
              </p:cNvPr>
              <p:cNvSpPr txBox="1"/>
              <p:nvPr/>
            </p:nvSpPr>
            <p:spPr>
              <a:xfrm>
                <a:off x="9693603" y="3744067"/>
                <a:ext cx="441423" cy="428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6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19191A7-32FF-406F-9426-E594BAD2C4AE}"/>
                  </a:ext>
                </a:extLst>
              </p:cNvPr>
              <p:cNvSpPr/>
              <p:nvPr/>
            </p:nvSpPr>
            <p:spPr>
              <a:xfrm>
                <a:off x="10045205" y="4570994"/>
                <a:ext cx="500743" cy="468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1A6E2C-0524-4E0C-92B6-EE5E4DEF97B3}"/>
                  </a:ext>
                </a:extLst>
              </p:cNvPr>
              <p:cNvSpPr txBox="1"/>
              <p:nvPr/>
            </p:nvSpPr>
            <p:spPr>
              <a:xfrm>
                <a:off x="10139924" y="4620370"/>
                <a:ext cx="313387" cy="428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6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F0E7F3F-93DA-42B4-BEA8-C121DB337E00}"/>
                  </a:ext>
                </a:extLst>
              </p:cNvPr>
              <p:cNvSpPr/>
              <p:nvPr/>
            </p:nvSpPr>
            <p:spPr>
              <a:xfrm>
                <a:off x="11209976" y="3694691"/>
                <a:ext cx="500743" cy="468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F23726-5AF3-41F9-B326-7BA2273FC16D}"/>
                  </a:ext>
                </a:extLst>
              </p:cNvPr>
              <p:cNvSpPr txBox="1"/>
              <p:nvPr/>
            </p:nvSpPr>
            <p:spPr>
              <a:xfrm>
                <a:off x="11304696" y="3744068"/>
                <a:ext cx="336953" cy="42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6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F117F10-26AF-4387-BE3C-D590EA8B9C27}"/>
                  </a:ext>
                </a:extLst>
              </p:cNvPr>
              <p:cNvSpPr/>
              <p:nvPr/>
            </p:nvSpPr>
            <p:spPr>
              <a:xfrm>
                <a:off x="11003147" y="4570994"/>
                <a:ext cx="500743" cy="46808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65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0B5C13-36BD-401D-B324-6532B1460D6D}"/>
                  </a:ext>
                </a:extLst>
              </p:cNvPr>
              <p:cNvSpPr txBox="1"/>
              <p:nvPr/>
            </p:nvSpPr>
            <p:spPr>
              <a:xfrm>
                <a:off x="11141095" y="4620370"/>
                <a:ext cx="224842" cy="42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65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</p:grp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E27A2F04-A2CD-4121-9350-D6519639F09F}"/>
                </a:ext>
              </a:extLst>
            </p:cNvPr>
            <p:cNvCxnSpPr>
              <a:cxnSpLocks/>
            </p:cNvCxnSpPr>
            <p:nvPr/>
          </p:nvCxnSpPr>
          <p:spPr>
            <a:xfrm>
              <a:off x="7228580" y="2042561"/>
              <a:ext cx="2238944" cy="1731327"/>
            </a:xfrm>
            <a:prstGeom prst="bentConnector3">
              <a:avLst>
                <a:gd name="adj1" fmla="val 81220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2EE1B1E1-066C-4696-958E-E6D86D7B1E05}"/>
                </a:ext>
              </a:extLst>
            </p:cNvPr>
            <p:cNvCxnSpPr>
              <a:cxnSpLocks/>
            </p:cNvCxnSpPr>
            <p:nvPr/>
          </p:nvCxnSpPr>
          <p:spPr>
            <a:xfrm>
              <a:off x="6192492" y="964293"/>
              <a:ext cx="4353456" cy="2137129"/>
            </a:xfrm>
            <a:prstGeom prst="bentConnector3">
              <a:avLst>
                <a:gd name="adj1" fmla="val 100365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E9709F19-F5CA-432A-B809-C35DA908A52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949518" y="109377"/>
              <a:ext cx="3722490" cy="3334892"/>
            </a:xfrm>
            <a:prstGeom prst="bentConnector3">
              <a:avLst>
                <a:gd name="adj1" fmla="val -296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B41BC846-1246-41B3-AD00-C5BFD0747C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2280" y="3144349"/>
              <a:ext cx="1968510" cy="1558079"/>
            </a:xfrm>
            <a:prstGeom prst="bentConnector3">
              <a:avLst>
                <a:gd name="adj1" fmla="val 30080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5EC7EEC0-63E5-41A4-9764-0E7D1E450888}"/>
                </a:ext>
              </a:extLst>
            </p:cNvPr>
            <p:cNvCxnSpPr>
              <a:cxnSpLocks/>
            </p:cNvCxnSpPr>
            <p:nvPr/>
          </p:nvCxnSpPr>
          <p:spPr>
            <a:xfrm>
              <a:off x="7497472" y="4258381"/>
              <a:ext cx="3966261" cy="804332"/>
            </a:xfrm>
            <a:prstGeom prst="bentConnector4">
              <a:avLst>
                <a:gd name="adj1" fmla="val 12906"/>
                <a:gd name="adj2" fmla="val 129524"/>
              </a:avLst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91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C6C1-9C9C-451C-9DAF-7EAF31A5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64" y="409847"/>
            <a:ext cx="7599539" cy="499169"/>
          </a:xfrm>
        </p:spPr>
        <p:txBody>
          <a:bodyPr>
            <a:noAutofit/>
          </a:bodyPr>
          <a:lstStyle/>
          <a:p>
            <a:r>
              <a:rPr lang="en-US" dirty="0"/>
              <a:t>Incident - The HMI is not getting updates 1/4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52C5F3-B173-4CBC-8E7F-FCC14E83F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945832"/>
              </p:ext>
            </p:extLst>
          </p:nvPr>
        </p:nvGraphicFramePr>
        <p:xfrm>
          <a:off x="2045712" y="2093388"/>
          <a:ext cx="8210586" cy="1135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174">
                  <a:extLst>
                    <a:ext uri="{9D8B030D-6E8A-4147-A177-3AD203B41FA5}">
                      <a16:colId xmlns:a16="http://schemas.microsoft.com/office/drawing/2014/main" val="102774549"/>
                    </a:ext>
                  </a:extLst>
                </a:gridCol>
                <a:gridCol w="1101244">
                  <a:extLst>
                    <a:ext uri="{9D8B030D-6E8A-4147-A177-3AD203B41FA5}">
                      <a16:colId xmlns:a16="http://schemas.microsoft.com/office/drawing/2014/main" val="1640954577"/>
                    </a:ext>
                  </a:extLst>
                </a:gridCol>
                <a:gridCol w="959426">
                  <a:extLst>
                    <a:ext uri="{9D8B030D-6E8A-4147-A177-3AD203B41FA5}">
                      <a16:colId xmlns:a16="http://schemas.microsoft.com/office/drawing/2014/main" val="1041043578"/>
                    </a:ext>
                  </a:extLst>
                </a:gridCol>
                <a:gridCol w="850436">
                  <a:extLst>
                    <a:ext uri="{9D8B030D-6E8A-4147-A177-3AD203B41FA5}">
                      <a16:colId xmlns:a16="http://schemas.microsoft.com/office/drawing/2014/main" val="3872657157"/>
                    </a:ext>
                  </a:extLst>
                </a:gridCol>
                <a:gridCol w="828016">
                  <a:extLst>
                    <a:ext uri="{9D8B030D-6E8A-4147-A177-3AD203B41FA5}">
                      <a16:colId xmlns:a16="http://schemas.microsoft.com/office/drawing/2014/main" val="377075735"/>
                    </a:ext>
                  </a:extLst>
                </a:gridCol>
                <a:gridCol w="1195290">
                  <a:extLst>
                    <a:ext uri="{9D8B030D-6E8A-4147-A177-3AD203B41FA5}">
                      <a16:colId xmlns:a16="http://schemas.microsoft.com/office/drawing/2014/main" val="1510892663"/>
                    </a:ext>
                  </a:extLst>
                </a:gridCol>
              </a:tblGrid>
              <a:tr h="56791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Concerns and Risks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Fin. Losses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Bus. Cont.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Damage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Safety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Risk to Lives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extLst>
                  <a:ext uri="{0D108BD9-81ED-4DB2-BD59-A6C34878D82A}">
                    <a16:rowId xmlns:a16="http://schemas.microsoft.com/office/drawing/2014/main" val="752129585"/>
                  </a:ext>
                </a:extLst>
              </a:tr>
              <a:tr h="56791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?- Unknown/ H-High/ M-Medium/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L-Low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extLst>
                  <a:ext uri="{0D108BD9-81ED-4DB2-BD59-A6C34878D82A}">
                    <a16:rowId xmlns:a16="http://schemas.microsoft.com/office/drawing/2014/main" val="531095830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DCC0D9E8-464E-4965-6E10-30C2AB76C276}"/>
              </a:ext>
            </a:extLst>
          </p:cNvPr>
          <p:cNvGrpSpPr/>
          <p:nvPr/>
        </p:nvGrpSpPr>
        <p:grpSpPr>
          <a:xfrm>
            <a:off x="2277751" y="3240648"/>
            <a:ext cx="7956739" cy="2694268"/>
            <a:chOff x="1772578" y="2239865"/>
            <a:chExt cx="9882124" cy="3701217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25DD0149-9896-0781-7991-49E5BFE70B92}"/>
                </a:ext>
              </a:extLst>
            </p:cNvPr>
            <p:cNvSpPr/>
            <p:nvPr/>
          </p:nvSpPr>
          <p:spPr>
            <a:xfrm>
              <a:off x="1772578" y="3201548"/>
              <a:ext cx="4371134" cy="2739534"/>
            </a:xfrm>
            <a:prstGeom prst="wedgeRoundRectCallout">
              <a:avLst>
                <a:gd name="adj1" fmla="val 106589"/>
                <a:gd name="adj2" fmla="val -60920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FF2693-0E50-D23D-9F2A-6311C8BC1AB4}"/>
                </a:ext>
              </a:extLst>
            </p:cNvPr>
            <p:cNvSpPr txBox="1"/>
            <p:nvPr/>
          </p:nvSpPr>
          <p:spPr>
            <a:xfrm flipH="1">
              <a:off x="1963151" y="3361586"/>
              <a:ext cx="4180560" cy="2476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2575" indent="-302575">
                <a:buFont typeface="Arial" panose="020B0604020202020204" pitchFamily="34" charset="0"/>
                <a:buChar char="•"/>
              </a:pPr>
              <a:r>
                <a:rPr lang="en-US" sz="1588" b="1" dirty="0">
                  <a:latin typeface="Arial" panose="020B0604020202020204" pitchFamily="34" charset="0"/>
                  <a:cs typeface="Arial" panose="020B0604020202020204" pitchFamily="34" charset="0"/>
                </a:rPr>
                <a:t>no immediate risk of severe damage to equipment </a:t>
              </a:r>
              <a:br>
                <a:rPr lang="en-US" sz="1588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588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02575" indent="-302575">
                <a:buFont typeface="Arial" panose="020B0604020202020204" pitchFamily="34" charset="0"/>
                <a:buChar char="•"/>
              </a:pPr>
              <a:r>
                <a:rPr lang="en-US" sz="1588" b="1" dirty="0">
                  <a:latin typeface="Arial" panose="020B0604020202020204" pitchFamily="34" charset="0"/>
                  <a:cs typeface="Arial" panose="020B0604020202020204" pitchFamily="34" charset="0"/>
                </a:rPr>
                <a:t>no immediate risk to people</a:t>
              </a:r>
              <a:br>
                <a:rPr lang="en-US" sz="1588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588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02575" indent="-302575">
                <a:buFont typeface="Arial" panose="020B0604020202020204" pitchFamily="34" charset="0"/>
                <a:buChar char="•"/>
              </a:pPr>
              <a:r>
                <a:rPr lang="en-US" sz="1588" b="1" dirty="0">
                  <a:latin typeface="Arial" panose="020B0604020202020204" pitchFamily="34" charset="0"/>
                  <a:cs typeface="Arial" panose="020B0604020202020204" pitchFamily="34" charset="0"/>
                </a:rPr>
                <a:t>The decision is to start an investigation of the incident</a:t>
              </a:r>
              <a:endParaRPr lang="en-US" sz="1588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ight Brace 23">
              <a:extLst>
                <a:ext uri="{FF2B5EF4-FFF2-40B4-BE49-F238E27FC236}">
                  <a16:creationId xmlns:a16="http://schemas.microsoft.com/office/drawing/2014/main" id="{AC1851AD-353B-53C3-FBAB-40C172D7B23A}"/>
                </a:ext>
              </a:extLst>
            </p:cNvPr>
            <p:cNvSpPr/>
            <p:nvPr/>
          </p:nvSpPr>
          <p:spPr>
            <a:xfrm rot="5400000">
              <a:off x="8293154" y="-496042"/>
              <a:ext cx="625642" cy="6097455"/>
            </a:xfrm>
            <a:prstGeom prst="rightBrace">
              <a:avLst/>
            </a:prstGeom>
            <a:ln w="38100">
              <a:solidFill>
                <a:srgbClr val="003F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47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AC355BBC-550F-2B27-6766-D431AD87FDAF}"/>
              </a:ext>
            </a:extLst>
          </p:cNvPr>
          <p:cNvSpPr txBox="1">
            <a:spLocks/>
          </p:cNvSpPr>
          <p:nvPr/>
        </p:nvSpPr>
        <p:spPr>
          <a:xfrm>
            <a:off x="2044311" y="1431569"/>
            <a:ext cx="8103379" cy="4991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5pPr>
            <a:lvl6pPr marL="4572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6pPr>
            <a:lvl7pPr marL="9144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7pPr>
            <a:lvl8pPr marL="13716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8pPr>
            <a:lvl9pPr marL="18288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118" dirty="0">
                <a:solidFill>
                  <a:srgbClr val="0070C0"/>
                </a:solidFill>
                <a:ea typeface="+mn-ea"/>
              </a:rPr>
              <a:t>Assessing the seriousness of the Incident</a:t>
            </a:r>
            <a:br>
              <a:rPr lang="en-US" sz="2471" dirty="0"/>
            </a:br>
            <a:endParaRPr lang="en-US" sz="2471" dirty="0"/>
          </a:p>
        </p:txBody>
      </p:sp>
    </p:spTree>
    <p:extLst>
      <p:ext uri="{BB962C8B-B14F-4D97-AF65-F5344CB8AC3E}">
        <p14:creationId xmlns:p14="http://schemas.microsoft.com/office/powerpoint/2010/main" val="371111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C6C1-9C9C-451C-9DAF-7EAF31A5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13" y="448625"/>
            <a:ext cx="7421984" cy="537882"/>
          </a:xfrm>
        </p:spPr>
        <p:txBody>
          <a:bodyPr>
            <a:noAutofit/>
          </a:bodyPr>
          <a:lstStyle/>
          <a:p>
            <a:r>
              <a:rPr lang="en-US" dirty="0"/>
              <a:t>Incident - The HMI is not getting updates 2/4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957D8-188E-4600-B3A9-8ADF13C7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4250" y="824754"/>
            <a:ext cx="8605845" cy="556447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Whom to dispatch to help? </a:t>
            </a:r>
          </a:p>
          <a:p>
            <a:pPr lvl="1"/>
            <a:r>
              <a:rPr lang="en-US" dirty="0"/>
              <a:t>P?  </a:t>
            </a:r>
          </a:p>
          <a:p>
            <a:pPr lvl="1"/>
            <a:r>
              <a:rPr lang="en-US" dirty="0"/>
              <a:t>M? </a:t>
            </a:r>
          </a:p>
          <a:p>
            <a:pPr lvl="1"/>
            <a:r>
              <a:rPr lang="en-US" dirty="0"/>
              <a:t>S?</a:t>
            </a:r>
          </a:p>
          <a:p>
            <a:pPr lvl="1"/>
            <a:r>
              <a:rPr lang="en-US" dirty="0"/>
              <a:t>I?</a:t>
            </a:r>
          </a:p>
          <a:p>
            <a:pPr lvl="1"/>
            <a:r>
              <a:rPr lang="en-US" dirty="0"/>
              <a:t>C?</a:t>
            </a:r>
          </a:p>
          <a:p>
            <a:r>
              <a:rPr lang="en-US" dirty="0"/>
              <a:t>Whom to dispatch to help? </a:t>
            </a:r>
          </a:p>
          <a:p>
            <a:pPr lvl="1"/>
            <a:r>
              <a:rPr lang="en-US" dirty="0"/>
              <a:t>IT Cybersecurity Experts  (I)</a:t>
            </a:r>
          </a:p>
          <a:p>
            <a:pPr lvl="1"/>
            <a:r>
              <a:rPr lang="en-US" dirty="0"/>
              <a:t>ICS Cyber security experts (S)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822C86-0F68-746E-65A9-AC108E05E40A}"/>
              </a:ext>
            </a:extLst>
          </p:cNvPr>
          <p:cNvGrpSpPr/>
          <p:nvPr/>
        </p:nvGrpSpPr>
        <p:grpSpPr>
          <a:xfrm>
            <a:off x="2905750" y="2756458"/>
            <a:ext cx="7350548" cy="2103648"/>
            <a:chOff x="1571991" y="2460171"/>
            <a:chExt cx="10097723" cy="288985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C8F20F-3C3B-ECAB-1557-12F6A9AAA5E3}"/>
                </a:ext>
              </a:extLst>
            </p:cNvPr>
            <p:cNvSpPr txBox="1"/>
            <p:nvPr/>
          </p:nvSpPr>
          <p:spPr>
            <a:xfrm>
              <a:off x="1573366" y="2964316"/>
              <a:ext cx="6545098" cy="496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47" dirty="0">
                  <a:latin typeface="Arial" panose="020B0604020202020204" pitchFamily="34" charset="0"/>
                  <a:cs typeface="Arial" panose="020B0604020202020204" pitchFamily="34" charset="0"/>
                </a:rPr>
                <a:t>Responsible for Physical &amp; Perimeter Security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D024B7-161C-7E7D-2502-37D1467224ED}"/>
                </a:ext>
              </a:extLst>
            </p:cNvPr>
            <p:cNvSpPr txBox="1"/>
            <p:nvPr/>
          </p:nvSpPr>
          <p:spPr>
            <a:xfrm>
              <a:off x="1619250" y="3377411"/>
              <a:ext cx="6834630" cy="496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47" dirty="0">
                  <a:latin typeface="Arial" panose="020B0604020202020204" pitchFamily="34" charset="0"/>
                  <a:cs typeface="Arial" panose="020B0604020202020204" pitchFamily="34" charset="0"/>
                </a:rPr>
                <a:t>The CCPP Manager responsible for operations?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1592D3-7AF3-09B1-85F0-BF54FEFD6C8B}"/>
                </a:ext>
              </a:extLst>
            </p:cNvPr>
            <p:cNvSpPr txBox="1"/>
            <p:nvPr/>
          </p:nvSpPr>
          <p:spPr>
            <a:xfrm>
              <a:off x="1571991" y="3876530"/>
              <a:ext cx="5675265" cy="496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47" dirty="0">
                  <a:latin typeface="Arial" panose="020B0604020202020204" pitchFamily="34" charset="0"/>
                  <a:cs typeface="Arial" panose="020B0604020202020204" pitchFamily="34" charset="0"/>
                </a:rPr>
                <a:t>On-site Industrial Cyber Security Expert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A54109-1930-7311-F3C5-B35C3D87D43E}"/>
                </a:ext>
              </a:extLst>
            </p:cNvPr>
            <p:cNvSpPr txBox="1"/>
            <p:nvPr/>
          </p:nvSpPr>
          <p:spPr>
            <a:xfrm>
              <a:off x="1619250" y="4277593"/>
              <a:ext cx="7461173" cy="496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47" dirty="0">
                  <a:latin typeface="Arial" panose="020B0604020202020204" pitchFamily="34" charset="0"/>
                  <a:cs typeface="Arial" panose="020B0604020202020204" pitchFamily="34" charset="0"/>
                </a:rPr>
                <a:t>Onsite Information technology cyber security expert?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427117-93A9-FB76-72AD-F089651F4227}"/>
                </a:ext>
              </a:extLst>
            </p:cNvPr>
            <p:cNvSpPr txBox="1"/>
            <p:nvPr/>
          </p:nvSpPr>
          <p:spPr>
            <a:xfrm>
              <a:off x="1619250" y="4743595"/>
              <a:ext cx="6069443" cy="496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47" dirty="0">
                  <a:latin typeface="Arial" panose="020B0604020202020204" pitchFamily="34" charset="0"/>
                  <a:cs typeface="Arial" panose="020B0604020202020204" pitchFamily="34" charset="0"/>
                </a:rPr>
                <a:t>The onsite person filling the role of a CISO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07AF6B5-5455-B00E-8B21-4160A27F2E2A}"/>
                </a:ext>
              </a:extLst>
            </p:cNvPr>
            <p:cNvGrpSpPr/>
            <p:nvPr/>
          </p:nvGrpSpPr>
          <p:grpSpPr>
            <a:xfrm>
              <a:off x="8586951" y="2460171"/>
              <a:ext cx="3082763" cy="2889859"/>
              <a:chOff x="8586951" y="2460171"/>
              <a:chExt cx="3082763" cy="288985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EF0FA09-9104-E295-9287-B2D2A33EF5EC}"/>
                  </a:ext>
                </a:extLst>
              </p:cNvPr>
              <p:cNvGrpSpPr/>
              <p:nvPr/>
            </p:nvGrpSpPr>
            <p:grpSpPr>
              <a:xfrm>
                <a:off x="9557880" y="2460171"/>
                <a:ext cx="2111834" cy="2015128"/>
                <a:chOff x="9598885" y="2480938"/>
                <a:chExt cx="2111834" cy="2015128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36D0C62-985C-598F-AA30-923957DB320D}"/>
                    </a:ext>
                  </a:extLst>
                </p:cNvPr>
                <p:cNvSpPr/>
                <p:nvPr/>
              </p:nvSpPr>
              <p:spPr>
                <a:xfrm>
                  <a:off x="9822048" y="2721430"/>
                  <a:ext cx="1643743" cy="1621972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47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ED1F485-77D5-076C-8958-01C9861AA4F8}"/>
                    </a:ext>
                  </a:extLst>
                </p:cNvPr>
                <p:cNvSpPr/>
                <p:nvPr/>
              </p:nvSpPr>
              <p:spPr>
                <a:xfrm>
                  <a:off x="10393547" y="2480938"/>
                  <a:ext cx="500743" cy="4680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47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C0FA0BB-5AF9-D449-4F4C-B7A2F36EB8F1}"/>
                    </a:ext>
                  </a:extLst>
                </p:cNvPr>
                <p:cNvSpPr txBox="1"/>
                <p:nvPr/>
              </p:nvSpPr>
              <p:spPr>
                <a:xfrm>
                  <a:off x="10488266" y="2523865"/>
                  <a:ext cx="458479" cy="4961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47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1EF7B95-32C9-C302-E717-2CB17E327A3B}"/>
                    </a:ext>
                  </a:extLst>
                </p:cNvPr>
                <p:cNvSpPr/>
                <p:nvPr/>
              </p:nvSpPr>
              <p:spPr>
                <a:xfrm>
                  <a:off x="9598885" y="3074207"/>
                  <a:ext cx="500743" cy="4680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47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A069320-AB20-1C02-B077-937C84F950D7}"/>
                    </a:ext>
                  </a:extLst>
                </p:cNvPr>
                <p:cNvSpPr txBox="1"/>
                <p:nvPr/>
              </p:nvSpPr>
              <p:spPr>
                <a:xfrm>
                  <a:off x="9693604" y="3123583"/>
                  <a:ext cx="476096" cy="4961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47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4B2E5ED0-10A8-9BEC-3E55-47CA7BB40E1E}"/>
                    </a:ext>
                  </a:extLst>
                </p:cNvPr>
                <p:cNvSpPr/>
                <p:nvPr/>
              </p:nvSpPr>
              <p:spPr>
                <a:xfrm>
                  <a:off x="10045205" y="3950510"/>
                  <a:ext cx="500743" cy="4680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47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231D0108-8FED-FD3D-E957-452A2F1A99BA}"/>
                    </a:ext>
                  </a:extLst>
                </p:cNvPr>
                <p:cNvSpPr txBox="1"/>
                <p:nvPr/>
              </p:nvSpPr>
              <p:spPr>
                <a:xfrm>
                  <a:off x="10139925" y="3999887"/>
                  <a:ext cx="339566" cy="4961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47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0EFE0A0E-0FA0-875D-C90C-671A38F6DD73}"/>
                    </a:ext>
                  </a:extLst>
                </p:cNvPr>
                <p:cNvSpPr/>
                <p:nvPr/>
              </p:nvSpPr>
              <p:spPr>
                <a:xfrm>
                  <a:off x="11209976" y="3074207"/>
                  <a:ext cx="500743" cy="4680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47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92BFC72-685D-2A73-817E-7FC0D0184339}"/>
                    </a:ext>
                  </a:extLst>
                </p:cNvPr>
                <p:cNvSpPr txBox="1"/>
                <p:nvPr/>
              </p:nvSpPr>
              <p:spPr>
                <a:xfrm>
                  <a:off x="11304694" y="3123583"/>
                  <a:ext cx="336952" cy="496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47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79605DFF-A141-610B-35F7-E1E0C1A2C0FE}"/>
                    </a:ext>
                  </a:extLst>
                </p:cNvPr>
                <p:cNvSpPr/>
                <p:nvPr/>
              </p:nvSpPr>
              <p:spPr>
                <a:xfrm>
                  <a:off x="11003147" y="3950510"/>
                  <a:ext cx="500743" cy="4680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47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FA8925-C6E5-00D2-2734-EB0FC9FCBE90}"/>
                    </a:ext>
                  </a:extLst>
                </p:cNvPr>
                <p:cNvSpPr txBox="1"/>
                <p:nvPr/>
              </p:nvSpPr>
              <p:spPr>
                <a:xfrm>
                  <a:off x="11141097" y="3999886"/>
                  <a:ext cx="224842" cy="496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47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</a:t>
                  </a:r>
                </a:p>
              </p:txBody>
            </p:sp>
          </p:grpSp>
          <p:sp>
            <p:nvSpPr>
              <p:cNvPr id="24" name="Right Brace 23">
                <a:extLst>
                  <a:ext uri="{FF2B5EF4-FFF2-40B4-BE49-F238E27FC236}">
                    <a16:creationId xmlns:a16="http://schemas.microsoft.com/office/drawing/2014/main" id="{937B7B1E-1546-630F-A79B-500D9A5CCDD6}"/>
                  </a:ext>
                </a:extLst>
              </p:cNvPr>
              <p:cNvSpPr/>
              <p:nvPr/>
            </p:nvSpPr>
            <p:spPr>
              <a:xfrm>
                <a:off x="8586951" y="2705590"/>
                <a:ext cx="814393" cy="2644440"/>
              </a:xfrm>
              <a:prstGeom prst="rightBrace">
                <a:avLst/>
              </a:prstGeom>
              <a:ln w="38100">
                <a:solidFill>
                  <a:srgbClr val="003F6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74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E983F49F-37B1-DD45-3026-99C41A662E35}"/>
                  </a:ext>
                </a:extLst>
              </p:cNvPr>
              <p:cNvSpPr/>
              <p:nvPr/>
            </p:nvSpPr>
            <p:spPr>
              <a:xfrm>
                <a:off x="9079602" y="3816392"/>
                <a:ext cx="613893" cy="395052"/>
              </a:xfrm>
              <a:prstGeom prst="right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4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EA03E5-325F-DA4E-7290-8FA2DCC705E0}"/>
              </a:ext>
            </a:extLst>
          </p:cNvPr>
          <p:cNvGraphicFramePr>
            <a:graphicFrameLocks noGrp="1"/>
          </p:cNvGraphicFramePr>
          <p:nvPr/>
        </p:nvGraphicFramePr>
        <p:xfrm>
          <a:off x="2045712" y="1375932"/>
          <a:ext cx="8210586" cy="1135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174">
                  <a:extLst>
                    <a:ext uri="{9D8B030D-6E8A-4147-A177-3AD203B41FA5}">
                      <a16:colId xmlns:a16="http://schemas.microsoft.com/office/drawing/2014/main" val="102774549"/>
                    </a:ext>
                  </a:extLst>
                </a:gridCol>
                <a:gridCol w="1101244">
                  <a:extLst>
                    <a:ext uri="{9D8B030D-6E8A-4147-A177-3AD203B41FA5}">
                      <a16:colId xmlns:a16="http://schemas.microsoft.com/office/drawing/2014/main" val="1640954577"/>
                    </a:ext>
                  </a:extLst>
                </a:gridCol>
                <a:gridCol w="959426">
                  <a:extLst>
                    <a:ext uri="{9D8B030D-6E8A-4147-A177-3AD203B41FA5}">
                      <a16:colId xmlns:a16="http://schemas.microsoft.com/office/drawing/2014/main" val="1041043578"/>
                    </a:ext>
                  </a:extLst>
                </a:gridCol>
                <a:gridCol w="850436">
                  <a:extLst>
                    <a:ext uri="{9D8B030D-6E8A-4147-A177-3AD203B41FA5}">
                      <a16:colId xmlns:a16="http://schemas.microsoft.com/office/drawing/2014/main" val="3872657157"/>
                    </a:ext>
                  </a:extLst>
                </a:gridCol>
                <a:gridCol w="828016">
                  <a:extLst>
                    <a:ext uri="{9D8B030D-6E8A-4147-A177-3AD203B41FA5}">
                      <a16:colId xmlns:a16="http://schemas.microsoft.com/office/drawing/2014/main" val="377075735"/>
                    </a:ext>
                  </a:extLst>
                </a:gridCol>
                <a:gridCol w="1195290">
                  <a:extLst>
                    <a:ext uri="{9D8B030D-6E8A-4147-A177-3AD203B41FA5}">
                      <a16:colId xmlns:a16="http://schemas.microsoft.com/office/drawing/2014/main" val="1510892663"/>
                    </a:ext>
                  </a:extLst>
                </a:gridCol>
              </a:tblGrid>
              <a:tr h="56791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Concerns and Risks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Fin. Losses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Bus. Cont.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Damage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Safety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Risk to Lives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extLst>
                  <a:ext uri="{0D108BD9-81ED-4DB2-BD59-A6C34878D82A}">
                    <a16:rowId xmlns:a16="http://schemas.microsoft.com/office/drawing/2014/main" val="752129585"/>
                  </a:ext>
                </a:extLst>
              </a:tr>
              <a:tr h="56791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?- Unknown/ H-High/ M-Medium/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L-Low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extLst>
                  <a:ext uri="{0D108BD9-81ED-4DB2-BD59-A6C34878D82A}">
                    <a16:rowId xmlns:a16="http://schemas.microsoft.com/office/drawing/2014/main" val="53109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28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AC6C1-9C9C-451C-9DAF-7EAF31A5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58" y="406693"/>
            <a:ext cx="10195857" cy="537882"/>
          </a:xfrm>
        </p:spPr>
        <p:txBody>
          <a:bodyPr>
            <a:noAutofit/>
          </a:bodyPr>
          <a:lstStyle/>
          <a:p>
            <a:r>
              <a:rPr lang="en-US" dirty="0"/>
              <a:t>Incident - The HMI is not getting updates 3/4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957D8-188E-4600-B3A9-8ADF13C7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514" y="824754"/>
            <a:ext cx="10433444" cy="556447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Recommended Actions</a:t>
            </a:r>
          </a:p>
          <a:p>
            <a:pPr lvl="1"/>
            <a:r>
              <a:rPr lang="en-US" dirty="0"/>
              <a:t>Control room manager to activate the secondary HMI</a:t>
            </a:r>
          </a:p>
          <a:p>
            <a:pPr lvl="1"/>
            <a:r>
              <a:rPr lang="en-US" dirty="0"/>
              <a:t>In parallel to onsite inspections, take actions to restart the HMI.</a:t>
            </a:r>
          </a:p>
          <a:p>
            <a:pPr lvl="1"/>
            <a:r>
              <a:rPr lang="en-US" dirty="0"/>
              <a:t>Inspect the ICS Zone networks: Switches, firewalls, routers, etc.)</a:t>
            </a:r>
          </a:p>
          <a:p>
            <a:pPr lvl="1"/>
            <a:r>
              <a:rPr lang="en-US" dirty="0"/>
              <a:t>If the fault continues, perform a controlled plant shutdown.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47C069-CBA1-A218-0F6E-9979DF9FFE8B}"/>
              </a:ext>
            </a:extLst>
          </p:cNvPr>
          <p:cNvGrpSpPr/>
          <p:nvPr/>
        </p:nvGrpSpPr>
        <p:grpSpPr>
          <a:xfrm>
            <a:off x="7982063" y="2894630"/>
            <a:ext cx="2274235" cy="3287736"/>
            <a:chOff x="6443122" y="1552589"/>
            <a:chExt cx="3124200" cy="4516487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AFE3494-8767-4E6B-022B-3167D684D301}"/>
                </a:ext>
              </a:extLst>
            </p:cNvPr>
            <p:cNvSpPr/>
            <p:nvPr/>
          </p:nvSpPr>
          <p:spPr>
            <a:xfrm>
              <a:off x="6443122" y="1552589"/>
              <a:ext cx="3124200" cy="94474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56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Selected actions to be decided by the team</a:t>
              </a:r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07FDC453-5CEE-20B6-3447-CE0A67FF15B1}"/>
                </a:ext>
              </a:extLst>
            </p:cNvPr>
            <p:cNvSpPr/>
            <p:nvPr/>
          </p:nvSpPr>
          <p:spPr>
            <a:xfrm>
              <a:off x="8764507" y="4048004"/>
              <a:ext cx="472440" cy="2021072"/>
            </a:xfrm>
            <a:prstGeom prst="rightBrace">
              <a:avLst/>
            </a:prstGeom>
            <a:ln w="38100">
              <a:solidFill>
                <a:srgbClr val="003F6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747" dirty="0"/>
            </a:p>
          </p:txBody>
        </p: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C02EB756-18D7-D99E-E3E1-7672B308B43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856494" y="3632873"/>
              <a:ext cx="2569899" cy="28143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3F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8C8850-F361-7DBF-FD88-5F406587ACBA}"/>
              </a:ext>
            </a:extLst>
          </p:cNvPr>
          <p:cNvGraphicFramePr>
            <a:graphicFrameLocks noGrp="1"/>
          </p:cNvGraphicFramePr>
          <p:nvPr/>
        </p:nvGraphicFramePr>
        <p:xfrm>
          <a:off x="2045712" y="1375932"/>
          <a:ext cx="8210586" cy="1135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6174">
                  <a:extLst>
                    <a:ext uri="{9D8B030D-6E8A-4147-A177-3AD203B41FA5}">
                      <a16:colId xmlns:a16="http://schemas.microsoft.com/office/drawing/2014/main" val="102774549"/>
                    </a:ext>
                  </a:extLst>
                </a:gridCol>
                <a:gridCol w="1101244">
                  <a:extLst>
                    <a:ext uri="{9D8B030D-6E8A-4147-A177-3AD203B41FA5}">
                      <a16:colId xmlns:a16="http://schemas.microsoft.com/office/drawing/2014/main" val="1640954577"/>
                    </a:ext>
                  </a:extLst>
                </a:gridCol>
                <a:gridCol w="959426">
                  <a:extLst>
                    <a:ext uri="{9D8B030D-6E8A-4147-A177-3AD203B41FA5}">
                      <a16:colId xmlns:a16="http://schemas.microsoft.com/office/drawing/2014/main" val="1041043578"/>
                    </a:ext>
                  </a:extLst>
                </a:gridCol>
                <a:gridCol w="850436">
                  <a:extLst>
                    <a:ext uri="{9D8B030D-6E8A-4147-A177-3AD203B41FA5}">
                      <a16:colId xmlns:a16="http://schemas.microsoft.com/office/drawing/2014/main" val="3872657157"/>
                    </a:ext>
                  </a:extLst>
                </a:gridCol>
                <a:gridCol w="828016">
                  <a:extLst>
                    <a:ext uri="{9D8B030D-6E8A-4147-A177-3AD203B41FA5}">
                      <a16:colId xmlns:a16="http://schemas.microsoft.com/office/drawing/2014/main" val="377075735"/>
                    </a:ext>
                  </a:extLst>
                </a:gridCol>
                <a:gridCol w="1195290">
                  <a:extLst>
                    <a:ext uri="{9D8B030D-6E8A-4147-A177-3AD203B41FA5}">
                      <a16:colId xmlns:a16="http://schemas.microsoft.com/office/drawing/2014/main" val="1510892663"/>
                    </a:ext>
                  </a:extLst>
                </a:gridCol>
              </a:tblGrid>
              <a:tr h="567911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Concerns and Risks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Fin. Losses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Bus. Cont.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Damage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Safety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Risk to Lives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extLst>
                  <a:ext uri="{0D108BD9-81ED-4DB2-BD59-A6C34878D82A}">
                    <a16:rowId xmlns:a16="http://schemas.microsoft.com/office/drawing/2014/main" val="752129585"/>
                  </a:ext>
                </a:extLst>
              </a:tr>
              <a:tr h="567911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?- Unknown/ H-High/ M-Medium/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</a:rPr>
                        <a:t> L-Low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923" marR="49923" marT="0" marB="0"/>
                </a:tc>
                <a:extLst>
                  <a:ext uri="{0D108BD9-81ED-4DB2-BD59-A6C34878D82A}">
                    <a16:rowId xmlns:a16="http://schemas.microsoft.com/office/drawing/2014/main" val="531095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4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4153-8EE1-4EA0-BC43-49E0F9E3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840" y="310898"/>
            <a:ext cx="7421984" cy="537882"/>
          </a:xfrm>
        </p:spPr>
        <p:txBody>
          <a:bodyPr/>
          <a:lstStyle/>
          <a:p>
            <a:r>
              <a:rPr lang="en-US" dirty="0"/>
              <a:t>Incident - The HMI is not getting updates 4/4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878EBA7-4227-1151-EA5A-2C03253A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769" y="1260856"/>
            <a:ext cx="8605845" cy="5564472"/>
          </a:xfrm>
        </p:spPr>
        <p:txBody>
          <a:bodyPr/>
          <a:lstStyle/>
          <a:p>
            <a:r>
              <a:rPr lang="en-US" dirty="0"/>
              <a:t>Incident Response Flowchart</a:t>
            </a:r>
            <a:endParaRPr lang="he-IL" dirty="0"/>
          </a:p>
          <a:p>
            <a:pPr lvl="1"/>
            <a:r>
              <a:rPr lang="en-US" dirty="0"/>
              <a:t>Series of step-by-step actions</a:t>
            </a:r>
          </a:p>
          <a:p>
            <a:pPr lvl="1"/>
            <a:r>
              <a:rPr lang="en-US" dirty="0"/>
              <a:t>The team must make decision at each step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E310C1-0E27-65D7-4573-F8F4953F42DF}"/>
              </a:ext>
            </a:extLst>
          </p:cNvPr>
          <p:cNvGrpSpPr/>
          <p:nvPr/>
        </p:nvGrpSpPr>
        <p:grpSpPr>
          <a:xfrm>
            <a:off x="2781222" y="2395739"/>
            <a:ext cx="8280853" cy="4230136"/>
            <a:chOff x="336716" y="2241892"/>
            <a:chExt cx="9384967" cy="389035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6A4AC8C-D422-4830-AEDE-C1708E4F7CFB}"/>
                </a:ext>
              </a:extLst>
            </p:cNvPr>
            <p:cNvSpPr/>
            <p:nvPr/>
          </p:nvSpPr>
          <p:spPr>
            <a:xfrm>
              <a:off x="523888" y="4171883"/>
              <a:ext cx="956973" cy="705306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you detect anomaly ICS behavior 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9995B61-5852-471B-BFFB-05CF3AC5B506}"/>
                </a:ext>
              </a:extLst>
            </p:cNvPr>
            <p:cNvSpPr/>
            <p:nvPr/>
          </p:nvSpPr>
          <p:spPr>
            <a:xfrm>
              <a:off x="1332359" y="3120161"/>
              <a:ext cx="1032958" cy="705306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it risk the plant’s Normal Operation?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F0C4A2F-8582-4360-8A9A-DA6A1E87F6FA}"/>
                </a:ext>
              </a:extLst>
            </p:cNvPr>
            <p:cNvSpPr/>
            <p:nvPr/>
          </p:nvSpPr>
          <p:spPr>
            <a:xfrm>
              <a:off x="2762587" y="3141368"/>
              <a:ext cx="1103544" cy="70530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Conducting an inspection of the system in operator room</a:t>
              </a:r>
              <a:endParaRPr lang="en-US" sz="882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72C48C3-9733-42CE-B94E-D8DA2906B1B6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>
              <a:off x="2386714" y="3494021"/>
              <a:ext cx="37587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0AE7E2-EA4A-4051-8FFC-06E1E8CAC107}"/>
                </a:ext>
              </a:extLst>
            </p:cNvPr>
            <p:cNvSpPr txBox="1"/>
            <p:nvPr/>
          </p:nvSpPr>
          <p:spPr>
            <a:xfrm>
              <a:off x="2401154" y="3557701"/>
              <a:ext cx="438326" cy="20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D7BED20-BFC4-4E98-A99B-4615120FE20C}"/>
                </a:ext>
              </a:extLst>
            </p:cNvPr>
            <p:cNvSpPr/>
            <p:nvPr/>
          </p:nvSpPr>
          <p:spPr>
            <a:xfrm>
              <a:off x="3981277" y="3084283"/>
              <a:ext cx="876648" cy="705306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Did they request to shut down the plant?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332925A-5B52-4474-B5FB-AD25C7959C39}"/>
                </a:ext>
              </a:extLst>
            </p:cNvPr>
            <p:cNvSpPr txBox="1"/>
            <p:nvPr/>
          </p:nvSpPr>
          <p:spPr>
            <a:xfrm>
              <a:off x="336716" y="3615074"/>
              <a:ext cx="956973" cy="45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START</a:t>
              </a:r>
              <a:r>
                <a:rPr lang="he-IL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point of the Incident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318E133-8061-46D8-9886-556CCF54237C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>
              <a:off x="3866131" y="3494021"/>
              <a:ext cx="134635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F8312BD3-22DB-49D6-A3F0-B0EB623CF326}"/>
                </a:ext>
              </a:extLst>
            </p:cNvPr>
            <p:cNvSpPr/>
            <p:nvPr/>
          </p:nvSpPr>
          <p:spPr>
            <a:xfrm>
              <a:off x="6449633" y="5121466"/>
              <a:ext cx="1065136" cy="758647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Document the incident. Report to stakeholders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3B6053-9348-4E4E-B4ED-2E914EF699E0}"/>
                </a:ext>
              </a:extLst>
            </p:cNvPr>
            <p:cNvSpPr txBox="1"/>
            <p:nvPr/>
          </p:nvSpPr>
          <p:spPr>
            <a:xfrm>
              <a:off x="3617018" y="3877485"/>
              <a:ext cx="738004" cy="33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Next Action</a:t>
              </a:r>
            </a:p>
          </p:txBody>
        </p: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id="{6D5421F0-DD6F-486E-899A-7CE9C56440F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25818" y="2872416"/>
              <a:ext cx="291056" cy="2168639"/>
            </a:xfrm>
            <a:prstGeom prst="bentConnector2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74B4A64-8D31-4D4A-9E04-1A46939ECD10}"/>
                </a:ext>
              </a:extLst>
            </p:cNvPr>
            <p:cNvSpPr txBox="1"/>
            <p:nvPr/>
          </p:nvSpPr>
          <p:spPr>
            <a:xfrm>
              <a:off x="6121605" y="3032426"/>
              <a:ext cx="722609" cy="33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Next Action</a:t>
              </a: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AD1E62A0-6603-4819-8360-6590F4DB7723}"/>
                </a:ext>
              </a:extLst>
            </p:cNvPr>
            <p:cNvSpPr/>
            <p:nvPr/>
          </p:nvSpPr>
          <p:spPr>
            <a:xfrm>
              <a:off x="1845110" y="4176183"/>
              <a:ext cx="948933" cy="705306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it risk the plant’s Operation Safety?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C0CE674-448B-4963-B749-1C8E5EBE333D}"/>
                </a:ext>
              </a:extLst>
            </p:cNvPr>
            <p:cNvCxnSpPr>
              <a:cxnSpLocks/>
            </p:cNvCxnSpPr>
            <p:nvPr/>
          </p:nvCxnSpPr>
          <p:spPr>
            <a:xfrm>
              <a:off x="1484939" y="4528836"/>
              <a:ext cx="363204" cy="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or: Elbow 118">
              <a:extLst>
                <a:ext uri="{FF2B5EF4-FFF2-40B4-BE49-F238E27FC236}">
                  <a16:creationId xmlns:a16="http://schemas.microsoft.com/office/drawing/2014/main" id="{6664DF59-3748-4C85-9E05-15970CBE3B43}"/>
                </a:ext>
              </a:extLst>
            </p:cNvPr>
            <p:cNvCxnSpPr>
              <a:cxnSpLocks/>
              <a:stCxn id="101" idx="0"/>
              <a:endCxn id="5" idx="2"/>
            </p:cNvCxnSpPr>
            <p:nvPr/>
          </p:nvCxnSpPr>
          <p:spPr>
            <a:xfrm rot="16200000" flipV="1">
              <a:off x="1908850" y="3765455"/>
              <a:ext cx="350716" cy="47073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3F6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CB9EF652-F783-4A1E-9591-89FD37F2BAAC}"/>
                </a:ext>
              </a:extLst>
            </p:cNvPr>
            <p:cNvSpPr/>
            <p:nvPr/>
          </p:nvSpPr>
          <p:spPr>
            <a:xfrm>
              <a:off x="6441383" y="3891353"/>
              <a:ext cx="1065137" cy="705306"/>
            </a:xfrm>
            <a:prstGeom prst="round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Conduct  IT and/or ICS maintenance for the plant</a:t>
              </a:r>
            </a:p>
          </p:txBody>
        </p:sp>
        <p:cxnSp>
          <p:nvCxnSpPr>
            <p:cNvPr id="131" name="Connector: Elbow 130">
              <a:extLst>
                <a:ext uri="{FF2B5EF4-FFF2-40B4-BE49-F238E27FC236}">
                  <a16:creationId xmlns:a16="http://schemas.microsoft.com/office/drawing/2014/main" id="{33B9D66C-AED0-4873-A8E2-B8FA0D24747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26749" y="3401509"/>
              <a:ext cx="539639" cy="555840"/>
            </a:xfrm>
            <a:prstGeom prst="bentConnector3">
              <a:avLst>
                <a:gd name="adj1" fmla="val -3855"/>
              </a:avLst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2D39BB9-983F-4D55-84E6-0A444E842771}"/>
                </a:ext>
              </a:extLst>
            </p:cNvPr>
            <p:cNvCxnSpPr>
              <a:cxnSpLocks/>
              <a:stCxn id="130" idx="2"/>
              <a:endCxn id="55" idx="0"/>
            </p:cNvCxnSpPr>
            <p:nvPr/>
          </p:nvCxnSpPr>
          <p:spPr>
            <a:xfrm>
              <a:off x="6973952" y="4596659"/>
              <a:ext cx="8249" cy="524807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F3EB413-154A-4447-9413-B9B255D96670}"/>
                </a:ext>
              </a:extLst>
            </p:cNvPr>
            <p:cNvSpPr txBox="1"/>
            <p:nvPr/>
          </p:nvSpPr>
          <p:spPr>
            <a:xfrm>
              <a:off x="7547306" y="5672812"/>
              <a:ext cx="961051" cy="459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END point of the Incident</a:t>
              </a: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D81D2F77-10FF-4C86-9A0B-30549470B5E0}"/>
                </a:ext>
              </a:extLst>
            </p:cNvPr>
            <p:cNvSpPr/>
            <p:nvPr/>
          </p:nvSpPr>
          <p:spPr>
            <a:xfrm>
              <a:off x="5254773" y="3067280"/>
              <a:ext cx="906006" cy="70530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E18C8DA-8B2E-4F01-9A78-E42987F2EC78}"/>
                </a:ext>
              </a:extLst>
            </p:cNvPr>
            <p:cNvSpPr txBox="1"/>
            <p:nvPr/>
          </p:nvSpPr>
          <p:spPr>
            <a:xfrm>
              <a:off x="4860676" y="3186538"/>
              <a:ext cx="436381" cy="209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86CF797E-AC96-4C98-A9F6-6A09A0487B99}"/>
                </a:ext>
              </a:extLst>
            </p:cNvPr>
            <p:cNvCxnSpPr>
              <a:cxnSpLocks/>
            </p:cNvCxnSpPr>
            <p:nvPr/>
          </p:nvCxnSpPr>
          <p:spPr>
            <a:xfrm>
              <a:off x="4860676" y="3442670"/>
              <a:ext cx="395363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5343A3D-73CD-4F0E-A027-AFB3AD7D0767}"/>
                </a:ext>
              </a:extLst>
            </p:cNvPr>
            <p:cNvSpPr txBox="1"/>
            <p:nvPr/>
          </p:nvSpPr>
          <p:spPr>
            <a:xfrm>
              <a:off x="6402263" y="4686034"/>
              <a:ext cx="616704" cy="33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Final</a:t>
              </a:r>
            </a:p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CB3F1AB1-B65A-4488-8F6F-D7370237B253}"/>
                </a:ext>
              </a:extLst>
            </p:cNvPr>
            <p:cNvSpPr/>
            <p:nvPr/>
          </p:nvSpPr>
          <p:spPr>
            <a:xfrm>
              <a:off x="8146542" y="4340618"/>
              <a:ext cx="1335426" cy="95254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Further inspection for the ICS Network Operation and completion of Repair Actions</a:t>
              </a:r>
            </a:p>
          </p:txBody>
        </p: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74CB0DD4-EDD1-42BA-8F9E-816EB6A97892}"/>
                </a:ext>
              </a:extLst>
            </p:cNvPr>
            <p:cNvCxnSpPr>
              <a:cxnSpLocks/>
              <a:endCxn id="82" idx="1"/>
            </p:cNvCxnSpPr>
            <p:nvPr/>
          </p:nvCxnSpPr>
          <p:spPr>
            <a:xfrm>
              <a:off x="7506777" y="4402434"/>
              <a:ext cx="639765" cy="414456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7E4FC37-9FB5-4BA6-965D-151E8D765264}"/>
                </a:ext>
              </a:extLst>
            </p:cNvPr>
            <p:cNvCxnSpPr>
              <a:cxnSpLocks/>
            </p:cNvCxnSpPr>
            <p:nvPr/>
          </p:nvCxnSpPr>
          <p:spPr>
            <a:xfrm>
              <a:off x="7652733" y="3381721"/>
              <a:ext cx="71124" cy="188819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B171C9-9707-47F6-9ABE-D50B863B0BFE}"/>
                </a:ext>
              </a:extLst>
            </p:cNvPr>
            <p:cNvCxnSpPr>
              <a:cxnSpLocks/>
            </p:cNvCxnSpPr>
            <p:nvPr/>
          </p:nvCxnSpPr>
          <p:spPr>
            <a:xfrm>
              <a:off x="7713086" y="5244927"/>
              <a:ext cx="418457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CADCCBA-1872-4DF1-9A1E-055D4D71511F}"/>
                </a:ext>
              </a:extLst>
            </p:cNvPr>
            <p:cNvCxnSpPr>
              <a:cxnSpLocks/>
            </p:cNvCxnSpPr>
            <p:nvPr/>
          </p:nvCxnSpPr>
          <p:spPr>
            <a:xfrm>
              <a:off x="1010305" y="4895332"/>
              <a:ext cx="0" cy="349595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 descr="A group of people sitting in a room with computers and computers&#10;&#10;Description automatically generated with low confidence">
              <a:extLst>
                <a:ext uri="{FF2B5EF4-FFF2-40B4-BE49-F238E27FC236}">
                  <a16:creationId xmlns:a16="http://schemas.microsoft.com/office/drawing/2014/main" id="{9B0C9C74-D392-4B9D-A543-117D56D8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63072" y="5206785"/>
              <a:ext cx="1003089" cy="656544"/>
            </a:xfrm>
            <a:prstGeom prst="rect">
              <a:avLst/>
            </a:prstGeom>
          </p:spPr>
        </p:pic>
        <p:pic>
          <p:nvPicPr>
            <p:cNvPr id="136" name="Picture 135" descr="A group of people sitting in a room with computers and computers&#10;&#10;Description automatically generated with low confidence">
              <a:extLst>
                <a:ext uri="{FF2B5EF4-FFF2-40B4-BE49-F238E27FC236}">
                  <a16:creationId xmlns:a16="http://schemas.microsoft.com/office/drawing/2014/main" id="{54E33C28-35C2-4340-BD5D-E81F3F222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718594" y="5345867"/>
              <a:ext cx="1003089" cy="656544"/>
            </a:xfrm>
            <a:prstGeom prst="rect">
              <a:avLst/>
            </a:prstGeom>
          </p:spPr>
        </p:pic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B8CD2BF-A6E9-48BC-AF05-DBD4683EAD4A}"/>
                </a:ext>
              </a:extLst>
            </p:cNvPr>
            <p:cNvCxnSpPr>
              <a:cxnSpLocks/>
              <a:endCxn id="136" idx="1"/>
            </p:cNvCxnSpPr>
            <p:nvPr/>
          </p:nvCxnSpPr>
          <p:spPr>
            <a:xfrm>
              <a:off x="7512707" y="5647317"/>
              <a:ext cx="1205887" cy="2682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E092BBA-29CA-4123-9980-826D2F3BB911}"/>
                </a:ext>
              </a:extLst>
            </p:cNvPr>
            <p:cNvSpPr txBox="1"/>
            <p:nvPr/>
          </p:nvSpPr>
          <p:spPr>
            <a:xfrm>
              <a:off x="5220655" y="3084047"/>
              <a:ext cx="953028" cy="584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Perform careful Shut down of the ICS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3E80B51D-B15B-458B-9A9A-2AD87068C53E}"/>
                </a:ext>
              </a:extLst>
            </p:cNvPr>
            <p:cNvSpPr txBox="1"/>
            <p:nvPr/>
          </p:nvSpPr>
          <p:spPr>
            <a:xfrm>
              <a:off x="1393258" y="3888134"/>
              <a:ext cx="642651" cy="33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Not sure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BDBEAF9-B61A-4F8D-A5E9-ED0C0A00D539}"/>
                </a:ext>
              </a:extLst>
            </p:cNvPr>
            <p:cNvSpPr txBox="1"/>
            <p:nvPr/>
          </p:nvSpPr>
          <p:spPr>
            <a:xfrm>
              <a:off x="1493224" y="4574128"/>
              <a:ext cx="681783" cy="2097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2CABE90-92BB-4D50-9C88-A1399027BF50}"/>
                </a:ext>
              </a:extLst>
            </p:cNvPr>
            <p:cNvSpPr txBox="1"/>
            <p:nvPr/>
          </p:nvSpPr>
          <p:spPr>
            <a:xfrm>
              <a:off x="4434592" y="3862818"/>
              <a:ext cx="438326" cy="209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22B3235-5F92-448B-9967-410DB331B591}"/>
                </a:ext>
              </a:extLst>
            </p:cNvPr>
            <p:cNvSpPr txBox="1"/>
            <p:nvPr/>
          </p:nvSpPr>
          <p:spPr>
            <a:xfrm>
              <a:off x="7735296" y="4136945"/>
              <a:ext cx="431529" cy="334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2" b="1" dirty="0"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</a:p>
          </p:txBody>
        </p:sp>
        <p:sp>
          <p:nvSpPr>
            <p:cNvPr id="46" name="Speech Bubble: Rectangle with Corners Rounded 45">
              <a:extLst>
                <a:ext uri="{FF2B5EF4-FFF2-40B4-BE49-F238E27FC236}">
                  <a16:creationId xmlns:a16="http://schemas.microsoft.com/office/drawing/2014/main" id="{AE9E39FC-AC1A-4A60-A9BE-4876D9BFC67E}"/>
                </a:ext>
              </a:extLst>
            </p:cNvPr>
            <p:cNvSpPr/>
            <p:nvPr/>
          </p:nvSpPr>
          <p:spPr>
            <a:xfrm>
              <a:off x="4454123" y="2241892"/>
              <a:ext cx="1269843" cy="476320"/>
            </a:xfrm>
            <a:prstGeom prst="wedgeRoundRectCallout">
              <a:avLst>
                <a:gd name="adj1" fmla="val -146300"/>
                <a:gd name="adj2" fmla="val 122638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1DF81D-AF26-4442-A17E-1196E7B45197}"/>
                </a:ext>
              </a:extLst>
            </p:cNvPr>
            <p:cNvSpPr txBox="1"/>
            <p:nvPr/>
          </p:nvSpPr>
          <p:spPr>
            <a:xfrm>
              <a:off x="4457680" y="2259498"/>
              <a:ext cx="1199370" cy="384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9" b="1" dirty="0">
                  <a:latin typeface="Arial" panose="020B0604020202020204" pitchFamily="34" charset="0"/>
                  <a:cs typeface="Arial" panose="020B0604020202020204" pitchFamily="34" charset="0"/>
                </a:rPr>
                <a:t>IT Related Incident</a:t>
              </a:r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2B7485E-4801-7CA6-6464-CFC724ED543B}"/>
                </a:ext>
              </a:extLst>
            </p:cNvPr>
            <p:cNvSpPr/>
            <p:nvPr/>
          </p:nvSpPr>
          <p:spPr>
            <a:xfrm>
              <a:off x="2824481" y="5088457"/>
              <a:ext cx="3028728" cy="656544"/>
            </a:xfrm>
            <a:prstGeom prst="wedgeRoundRectCallout">
              <a:avLst>
                <a:gd name="adj1" fmla="val 38433"/>
                <a:gd name="adj2" fmla="val -18836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D2B24-E741-2ACC-87C3-1FCA880A729F}"/>
                </a:ext>
              </a:extLst>
            </p:cNvPr>
            <p:cNvSpPr txBox="1"/>
            <p:nvPr/>
          </p:nvSpPr>
          <p:spPr>
            <a:xfrm flipH="1">
              <a:off x="2839480" y="5136060"/>
              <a:ext cx="3191461" cy="5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b="1" dirty="0">
                  <a:latin typeface="Arial" panose="020B0604020202020204" pitchFamily="34" charset="0"/>
                  <a:cs typeface="Arial" panose="020B0604020202020204" pitchFamily="34" charset="0"/>
                </a:rPr>
                <a:t>The inspection detected a disconnected data cable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637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0DBBF-E539-4CF5-BE3F-5130527A502F}"/>
              </a:ext>
            </a:extLst>
          </p:cNvPr>
          <p:cNvSpPr txBox="1">
            <a:spLocks/>
          </p:cNvSpPr>
          <p:nvPr/>
        </p:nvSpPr>
        <p:spPr>
          <a:xfrm>
            <a:off x="2112828" y="435176"/>
            <a:ext cx="7575251" cy="5576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72B5F"/>
                </a:solidFill>
                <a:latin typeface="+mj-lt"/>
                <a:ea typeface="+mj-ea"/>
                <a:cs typeface="+mj-cs"/>
              </a:defRPr>
            </a:lvl1pPr>
            <a:lvl2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2pPr>
            <a:lvl3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3pPr>
            <a:lvl4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4pPr>
            <a:lvl5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5pPr>
            <a:lvl6pPr marL="4572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6pPr>
            <a:lvl7pPr marL="9144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7pPr>
            <a:lvl8pPr marL="13716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8pPr>
            <a:lvl9pPr marL="1828800" algn="l" defTabSz="1019175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72B5F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471" dirty="0"/>
              <a:t>About the Author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BA9AEE9B-C04E-4117-8DF7-E99C7E917F9A}"/>
              </a:ext>
            </a:extLst>
          </p:cNvPr>
          <p:cNvSpPr txBox="1">
            <a:spLocks/>
          </p:cNvSpPr>
          <p:nvPr/>
        </p:nvSpPr>
        <p:spPr>
          <a:xfrm>
            <a:off x="5116929" y="1856026"/>
            <a:ext cx="5796236" cy="314594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59"/>
              </a:spcAft>
              <a:buNone/>
            </a:pPr>
            <a:r>
              <a:rPr lang="en-US" sz="2118" b="1" dirty="0"/>
              <a:t>Daniel Ehrenreich</a:t>
            </a:r>
            <a:r>
              <a:rPr lang="en-US" sz="1853" b="1" dirty="0"/>
              <a:t>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59"/>
              </a:spcAft>
              <a:buNone/>
            </a:pPr>
            <a:r>
              <a:rPr lang="en-US" sz="2118" dirty="0"/>
              <a:t>Consultant, workshop lecturer,  and  Secure Communications and Control Expert. Daniel has over 32 years of experience with control solutions of industrial operations and integration with Cyber security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059"/>
              </a:spcAft>
              <a:buNone/>
            </a:pPr>
            <a:r>
              <a:rPr lang="en-US" sz="2118" dirty="0"/>
              <a:t>Acting as an expert and volunteer contributor to multiple ISA 62443 workgroups.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9B000207-3248-3829-2A51-76D36EDC782A}"/>
              </a:ext>
            </a:extLst>
          </p:cNvPr>
          <p:cNvSpPr txBox="1">
            <a:spLocks/>
          </p:cNvSpPr>
          <p:nvPr/>
        </p:nvSpPr>
        <p:spPr>
          <a:xfrm>
            <a:off x="2196353" y="4228048"/>
            <a:ext cx="7996518" cy="2194776"/>
          </a:xfrm>
          <a:prstGeom prst="rect">
            <a:avLst/>
          </a:prstGeom>
        </p:spPr>
        <p:txBody>
          <a:bodyPr>
            <a:normAutofit/>
          </a:bodyPr>
          <a:lstStyle>
            <a:lvl1pPr marL="382588" indent="-382588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175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763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0" indent="-254000" algn="l" defTabSz="10191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059"/>
              </a:spcAft>
              <a:buNone/>
            </a:pPr>
            <a:endParaRPr lang="en-US" sz="1941" dirty="0"/>
          </a:p>
        </p:txBody>
      </p:sp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B2470F31-296C-5323-8326-9C0E31C28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18" y="1776250"/>
            <a:ext cx="2835217" cy="2974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61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63EABEF-FA6A-857A-8912-77522F702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753" y="405959"/>
            <a:ext cx="7194176" cy="537882"/>
          </a:xfrm>
        </p:spPr>
        <p:txBody>
          <a:bodyPr/>
          <a:lstStyle/>
          <a:p>
            <a:r>
              <a:rPr lang="en-US" dirty="0"/>
              <a:t>The Cyber Attack Surface </a:t>
            </a:r>
            <a:r>
              <a:rPr lang="he-IL" dirty="0"/>
              <a:t>-</a:t>
            </a:r>
            <a:r>
              <a:rPr lang="en-US" dirty="0"/>
              <a:t> 3 Main Vectors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AC5CF8-1F67-F07E-2345-7903C6477480}"/>
              </a:ext>
            </a:extLst>
          </p:cNvPr>
          <p:cNvGrpSpPr/>
          <p:nvPr/>
        </p:nvGrpSpPr>
        <p:grpSpPr>
          <a:xfrm>
            <a:off x="5270827" y="1519918"/>
            <a:ext cx="5784920" cy="4080682"/>
            <a:chOff x="3391979" y="1003141"/>
            <a:chExt cx="6556243" cy="4624772"/>
          </a:xfrm>
        </p:grpSpPr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id="{EF8AD49D-5ACD-6781-BDAE-CC27A63099CF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148888" y="2489818"/>
              <a:ext cx="2462363" cy="14790"/>
            </a:xfrm>
            <a:prstGeom prst="bentConnector3">
              <a:avLst>
                <a:gd name="adj1" fmla="val 2109"/>
              </a:avLst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D70529C6-2575-69AB-CE19-F60981238182}"/>
                </a:ext>
              </a:extLst>
            </p:cNvPr>
            <p:cNvCxnSpPr>
              <a:cxnSpLocks/>
            </p:cNvCxnSpPr>
            <p:nvPr/>
          </p:nvCxnSpPr>
          <p:spPr bwMode="auto">
            <a:xfrm rot="10800000">
              <a:off x="4505471" y="1286348"/>
              <a:ext cx="2095106" cy="14393"/>
            </a:xfrm>
            <a:prstGeom prst="bentConnector3">
              <a:avLst>
                <a:gd name="adj1" fmla="val -1169"/>
              </a:avLst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5B4A0B14-6535-76B4-212E-4F8BEF13859C}"/>
                </a:ext>
              </a:extLst>
            </p:cNvPr>
            <p:cNvCxnSpPr/>
            <p:nvPr/>
          </p:nvCxnSpPr>
          <p:spPr bwMode="auto">
            <a:xfrm rot="10800000">
              <a:off x="3391979" y="3886202"/>
              <a:ext cx="3208598" cy="1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4500396-6A5A-E7AE-150B-87D09F2BACB5}"/>
                </a:ext>
              </a:extLst>
            </p:cNvPr>
            <p:cNvGrpSpPr/>
            <p:nvPr/>
          </p:nvGrpSpPr>
          <p:grpSpPr>
            <a:xfrm>
              <a:off x="6600578" y="1003141"/>
              <a:ext cx="3347644" cy="4624772"/>
              <a:chOff x="2362626" y="-570797"/>
              <a:chExt cx="3395004" cy="483007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B98BDB2-8285-B8FC-ADAA-1B10E683ECDB}"/>
                  </a:ext>
                </a:extLst>
              </p:cNvPr>
              <p:cNvSpPr/>
              <p:nvPr/>
            </p:nvSpPr>
            <p:spPr bwMode="auto">
              <a:xfrm>
                <a:off x="3359136" y="-410314"/>
                <a:ext cx="1569354" cy="1622619"/>
              </a:xfrm>
              <a:prstGeom prst="ellipse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682" tIns="40341" rIns="80682" bIns="4034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68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18">
                  <a:latin typeface="Times" panose="02020603050405020304" pitchFamily="18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766C607-17DD-E34A-1455-630F2019D5C5}"/>
                  </a:ext>
                </a:extLst>
              </p:cNvPr>
              <p:cNvSpPr/>
              <p:nvPr/>
            </p:nvSpPr>
            <p:spPr bwMode="auto">
              <a:xfrm>
                <a:off x="2705533" y="656089"/>
                <a:ext cx="1669795" cy="162262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3365F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682" tIns="40341" rIns="80682" bIns="4034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68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18">
                  <a:latin typeface="Times" panose="020206030504050203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E38BDD4-C82F-4011-F479-65483DDF6144}"/>
                  </a:ext>
                </a:extLst>
              </p:cNvPr>
              <p:cNvSpPr/>
              <p:nvPr/>
            </p:nvSpPr>
            <p:spPr bwMode="auto">
              <a:xfrm>
                <a:off x="3831263" y="661928"/>
                <a:ext cx="1762595" cy="162262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682" tIns="40341" rIns="80682" bIns="4034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68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18">
                  <a:latin typeface="Times" panose="02020603050405020304" pitchFamily="18" charset="0"/>
                </a:endParaRP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B80093C-0971-18D2-517E-C2E158862382}"/>
                  </a:ext>
                </a:extLst>
              </p:cNvPr>
              <p:cNvCxnSpPr/>
              <p:nvPr/>
            </p:nvCxnSpPr>
            <p:spPr bwMode="auto">
              <a:xfrm flipV="1">
                <a:off x="4097963" y="2064042"/>
                <a:ext cx="0" cy="76825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991F9E-FFCB-623A-3B85-03BF34E07724}"/>
                  </a:ext>
                </a:extLst>
              </p:cNvPr>
              <p:cNvSpPr txBox="1"/>
              <p:nvPr/>
            </p:nvSpPr>
            <p:spPr>
              <a:xfrm>
                <a:off x="2925277" y="2841680"/>
                <a:ext cx="2437067" cy="623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1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Creating Risky Condition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4546A86-F8E8-AF6D-41DC-5C0E44C9E184}"/>
                  </a:ext>
                </a:extLst>
              </p:cNvPr>
              <p:cNvSpPr txBox="1"/>
              <p:nvPr/>
            </p:nvSpPr>
            <p:spPr>
              <a:xfrm>
                <a:off x="3303029" y="-144101"/>
                <a:ext cx="1681564" cy="88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12" b="1" dirty="0">
                    <a:solidFill>
                      <a:srgbClr val="FF0000"/>
                    </a:solidFill>
                    <a:latin typeface="Aptos Narrow" panose="020B0004020202020204" pitchFamily="34" charset="0"/>
                    <a:cs typeface="Arial" panose="020B0604020202020204" pitchFamily="34" charset="0"/>
                  </a:rPr>
                  <a:t>Peoples </a:t>
                </a:r>
              </a:p>
              <a:p>
                <a:pPr algn="ctr"/>
                <a:r>
                  <a:rPr lang="en-US" sz="1412" b="1" dirty="0">
                    <a:solidFill>
                      <a:srgbClr val="FF0000"/>
                    </a:solidFill>
                    <a:latin typeface="Aptos Narrow" panose="020B0004020202020204" pitchFamily="34" charset="0"/>
                    <a:cs typeface="Arial" panose="020B0604020202020204" pitchFamily="34" charset="0"/>
                  </a:rPr>
                  <a:t>Readiness &amp; Knowledge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08B5BA-CE0A-1296-7377-62D1E969375D}"/>
                  </a:ext>
                </a:extLst>
              </p:cNvPr>
              <p:cNvSpPr txBox="1"/>
              <p:nvPr/>
            </p:nvSpPr>
            <p:spPr>
              <a:xfrm>
                <a:off x="4076066" y="1173740"/>
                <a:ext cx="1681564" cy="88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12" b="1" dirty="0">
                    <a:solidFill>
                      <a:srgbClr val="00B050"/>
                    </a:solidFill>
                    <a:latin typeface="Aptos Narrow" panose="020B0004020202020204" pitchFamily="34" charset="0"/>
                    <a:cs typeface="Arial" panose="020B0604020202020204" pitchFamily="34" charset="0"/>
                  </a:rPr>
                  <a:t>Physical</a:t>
                </a:r>
              </a:p>
              <a:p>
                <a:pPr algn="ctr"/>
                <a:r>
                  <a:rPr lang="en-US" sz="1412" b="1" dirty="0">
                    <a:solidFill>
                      <a:srgbClr val="00B050"/>
                    </a:solidFill>
                    <a:latin typeface="Aptos Narrow" panose="020B0004020202020204" pitchFamily="34" charset="0"/>
                    <a:cs typeface="Arial" panose="020B0604020202020204" pitchFamily="34" charset="0"/>
                  </a:rPr>
                  <a:t>Perimeter Protection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C50C73-4E65-FD5C-7777-DB9FCD11CC90}"/>
                  </a:ext>
                </a:extLst>
              </p:cNvPr>
              <p:cNvSpPr txBox="1"/>
              <p:nvPr/>
            </p:nvSpPr>
            <p:spPr>
              <a:xfrm flipH="1">
                <a:off x="2362626" y="1173740"/>
                <a:ext cx="2124746" cy="88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12" b="1" dirty="0">
                    <a:solidFill>
                      <a:srgbClr val="0070C0"/>
                    </a:solidFill>
                    <a:latin typeface="Aptos Narrow" panose="020B0004020202020204" pitchFamily="34" charset="0"/>
                    <a:cs typeface="Arial" panose="020B0604020202020204" pitchFamily="34" charset="0"/>
                  </a:rPr>
                  <a:t>Existing  </a:t>
                </a:r>
              </a:p>
              <a:p>
                <a:pPr algn="ctr"/>
                <a:r>
                  <a:rPr lang="en-US" sz="1412" b="1" dirty="0" err="1">
                    <a:solidFill>
                      <a:srgbClr val="0070C0"/>
                    </a:solidFill>
                    <a:latin typeface="Aptos Narrow" panose="020B0004020202020204" pitchFamily="34" charset="0"/>
                    <a:cs typeface="Arial" panose="020B0604020202020204" pitchFamily="34" charset="0"/>
                  </a:rPr>
                  <a:t>Vulnera</a:t>
                </a:r>
                <a:r>
                  <a:rPr lang="en-US" sz="1412" b="1" dirty="0">
                    <a:solidFill>
                      <a:srgbClr val="0070C0"/>
                    </a:solidFill>
                    <a:latin typeface="Aptos Narrow" panose="020B00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pPr algn="ctr"/>
                <a:r>
                  <a:rPr lang="en-US" sz="1412" b="1" dirty="0" err="1">
                    <a:solidFill>
                      <a:srgbClr val="0070C0"/>
                    </a:solidFill>
                    <a:latin typeface="Aptos Narrow" panose="020B0004020202020204" pitchFamily="34" charset="0"/>
                    <a:cs typeface="Arial" panose="020B0604020202020204" pitchFamily="34" charset="0"/>
                  </a:rPr>
                  <a:t>bilities</a:t>
                </a:r>
                <a:endParaRPr lang="en-US" sz="1412" b="1" dirty="0">
                  <a:solidFill>
                    <a:srgbClr val="0070C0"/>
                  </a:solidFill>
                  <a:latin typeface="Aptos Narrow" panose="020B00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54530AB-A76B-A83D-3E70-0A9718BFC17F}"/>
                  </a:ext>
                </a:extLst>
              </p:cNvPr>
              <p:cNvSpPr/>
              <p:nvPr/>
            </p:nvSpPr>
            <p:spPr bwMode="auto">
              <a:xfrm>
                <a:off x="3258425" y="2439193"/>
                <a:ext cx="1670066" cy="1115529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682" tIns="40341" rIns="80682" bIns="4034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68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18">
                  <a:latin typeface="Times" panose="02020603050405020304" pitchFamily="18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7FE431A-F67F-1D48-C31F-A77692EC1D01}"/>
                  </a:ext>
                </a:extLst>
              </p:cNvPr>
              <p:cNvSpPr/>
              <p:nvPr/>
            </p:nvSpPr>
            <p:spPr bwMode="auto">
              <a:xfrm>
                <a:off x="2373449" y="-570797"/>
                <a:ext cx="3329590" cy="483007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0682" tIns="40341" rIns="80682" bIns="40341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80686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118">
                  <a:latin typeface="Times" panose="02020603050405020304" pitchFamily="18" charset="0"/>
                </a:endParaRPr>
              </a:p>
            </p:txBody>
          </p:sp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1687B1C-D502-B26A-5182-B07FEB7A2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267" y="1519919"/>
            <a:ext cx="6973931" cy="4606562"/>
          </a:xfrm>
        </p:spPr>
        <p:txBody>
          <a:bodyPr>
            <a:normAutofit/>
          </a:bodyPr>
          <a:lstStyle/>
          <a:p>
            <a:r>
              <a:rPr lang="en-US" dirty="0"/>
              <a:t>Internally Generated Cyber Attacks</a:t>
            </a:r>
          </a:p>
          <a:p>
            <a:pPr lvl="1"/>
            <a:r>
              <a:rPr lang="en-US" dirty="0"/>
              <a:t>Start with breaching the physical perimeter</a:t>
            </a:r>
          </a:p>
          <a:p>
            <a:pPr lvl="1"/>
            <a:r>
              <a:rPr lang="en-US" dirty="0"/>
              <a:t> The attacker can be an employee, visitor, or hacker</a:t>
            </a:r>
          </a:p>
          <a:p>
            <a:r>
              <a:rPr lang="en-US" dirty="0"/>
              <a:t>Externally Generated Cyberattacks</a:t>
            </a:r>
          </a:p>
          <a:p>
            <a:pPr lvl="1"/>
            <a:r>
              <a:rPr lang="en-US" dirty="0"/>
              <a:t>May start through external networks or the internet with Social Engineering</a:t>
            </a:r>
          </a:p>
          <a:p>
            <a:pPr lvl="1"/>
            <a:r>
              <a:rPr lang="en-US" dirty="0"/>
              <a:t>May operate for months prior to being detected</a:t>
            </a:r>
          </a:p>
          <a:p>
            <a:r>
              <a:rPr lang="en-US" dirty="0"/>
              <a:t>Supply Chain Cyber Attacks</a:t>
            </a:r>
          </a:p>
          <a:p>
            <a:pPr lvl="1"/>
            <a:r>
              <a:rPr lang="en-US" dirty="0"/>
              <a:t>Vendors of products and supply services</a:t>
            </a:r>
          </a:p>
          <a:p>
            <a:pPr lvl="1"/>
            <a:r>
              <a:rPr lang="en-US" dirty="0"/>
              <a:t>Expert service personnel (in the country or abroad)</a:t>
            </a:r>
          </a:p>
          <a:p>
            <a:pPr lvl="1"/>
            <a:r>
              <a:rPr lang="en-US" dirty="0"/>
              <a:t>Increased frequency of Remote support access &gt; Higher Risk</a:t>
            </a:r>
          </a:p>
        </p:txBody>
      </p:sp>
    </p:spTree>
    <p:extLst>
      <p:ext uri="{BB962C8B-B14F-4D97-AF65-F5344CB8AC3E}">
        <p14:creationId xmlns:p14="http://schemas.microsoft.com/office/powerpoint/2010/main" val="106813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C44B8D8-FA84-4B46-A85F-477B7DEFE402}"/>
              </a:ext>
            </a:extLst>
          </p:cNvPr>
          <p:cNvSpPr/>
          <p:nvPr/>
        </p:nvSpPr>
        <p:spPr>
          <a:xfrm>
            <a:off x="1813406" y="4197085"/>
            <a:ext cx="3830544" cy="3748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6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9B222BD-181E-40F4-9434-02EFE5805CCC}"/>
              </a:ext>
            </a:extLst>
          </p:cNvPr>
          <p:cNvSpPr/>
          <p:nvPr/>
        </p:nvSpPr>
        <p:spPr>
          <a:xfrm>
            <a:off x="1784250" y="2780670"/>
            <a:ext cx="4952425" cy="3748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6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46EC66D-43D3-441A-A819-0F34DEDF1BE1}"/>
              </a:ext>
            </a:extLst>
          </p:cNvPr>
          <p:cNvSpPr/>
          <p:nvPr/>
        </p:nvSpPr>
        <p:spPr>
          <a:xfrm>
            <a:off x="1794194" y="1799331"/>
            <a:ext cx="4942481" cy="37486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6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A85CDC-C11E-4FD7-A8B5-4DAADA6CA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503" y="389405"/>
            <a:ext cx="7194176" cy="537882"/>
          </a:xfrm>
        </p:spPr>
        <p:txBody>
          <a:bodyPr>
            <a:normAutofit/>
          </a:bodyPr>
          <a:lstStyle/>
          <a:p>
            <a:r>
              <a:rPr lang="en-US" dirty="0"/>
              <a:t>Cyber Defense Triad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7C0B24-3688-44F2-95A7-BE24F5EE0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669" y="1789716"/>
            <a:ext cx="8605845" cy="5564472"/>
          </a:xfrm>
        </p:spPr>
        <p:txBody>
          <a:bodyPr>
            <a:normAutofit/>
          </a:bodyPr>
          <a:lstStyle/>
          <a:p>
            <a:r>
              <a:rPr lang="en-US" dirty="0"/>
              <a:t>Business Continuity Preparedness</a:t>
            </a:r>
          </a:p>
          <a:p>
            <a:pPr lvl="1"/>
            <a:r>
              <a:rPr lang="en-US" dirty="0"/>
              <a:t>Preparing alternative operation</a:t>
            </a:r>
          </a:p>
          <a:p>
            <a:pPr lvl="1"/>
            <a:r>
              <a:rPr lang="en-US" dirty="0"/>
              <a:t> Using backup data and services</a:t>
            </a:r>
          </a:p>
          <a:p>
            <a:r>
              <a:rPr lang="en-US" dirty="0"/>
              <a:t>Incident Response</a:t>
            </a:r>
          </a:p>
          <a:p>
            <a:pPr lvl="1"/>
            <a:r>
              <a:rPr lang="en-US" dirty="0"/>
              <a:t>Minimizing the damage caused by the attack</a:t>
            </a:r>
          </a:p>
          <a:p>
            <a:pPr lvl="1"/>
            <a:r>
              <a:rPr lang="en-US" dirty="0"/>
              <a:t>Involving preassigned trained team</a:t>
            </a:r>
          </a:p>
          <a:p>
            <a:pPr lvl="1"/>
            <a:r>
              <a:rPr lang="en-US" dirty="0"/>
              <a:t>Obtaining assistance according to plan</a:t>
            </a:r>
          </a:p>
          <a:p>
            <a:r>
              <a:rPr lang="en-US" dirty="0"/>
              <a:t>Disaster Recovery Planning</a:t>
            </a:r>
          </a:p>
          <a:p>
            <a:pPr lvl="1"/>
            <a:r>
              <a:rPr lang="en-US" dirty="0"/>
              <a:t>Acting quickly and efficiently</a:t>
            </a:r>
          </a:p>
          <a:p>
            <a:pPr lvl="1"/>
            <a:r>
              <a:rPr lang="en-US" dirty="0"/>
              <a:t>Restoring the plant operation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515002-78C4-4A37-B3E0-6C3820A1D694}"/>
              </a:ext>
            </a:extLst>
          </p:cNvPr>
          <p:cNvGrpSpPr/>
          <p:nvPr/>
        </p:nvGrpSpPr>
        <p:grpSpPr>
          <a:xfrm>
            <a:off x="6091592" y="1985618"/>
            <a:ext cx="4424256" cy="4099845"/>
            <a:chOff x="5014741" y="-80274"/>
            <a:chExt cx="6532704" cy="596812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9329F28-80D3-44CA-91B6-511757EA003B}"/>
                </a:ext>
              </a:extLst>
            </p:cNvPr>
            <p:cNvGrpSpPr/>
            <p:nvPr/>
          </p:nvGrpSpPr>
          <p:grpSpPr>
            <a:xfrm>
              <a:off x="5793038" y="1390420"/>
              <a:ext cx="5754407" cy="4267711"/>
              <a:chOff x="7294506" y="1634857"/>
              <a:chExt cx="4470929" cy="3082712"/>
            </a:xfrm>
          </p:grpSpPr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3C042E64-BB34-4032-96DA-E7748C1D4414}"/>
                  </a:ext>
                </a:extLst>
              </p:cNvPr>
              <p:cNvSpPr/>
              <p:nvPr/>
            </p:nvSpPr>
            <p:spPr>
              <a:xfrm>
                <a:off x="8030617" y="2304711"/>
                <a:ext cx="2862943" cy="2117857"/>
              </a:xfrm>
              <a:prstGeom prst="triangle">
                <a:avLst/>
              </a:prstGeom>
              <a:solidFill>
                <a:srgbClr val="EAEC5E"/>
              </a:solidFill>
              <a:ln w="571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56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1C16637-D344-403B-92CB-903C29E82F22}"/>
                  </a:ext>
                </a:extLst>
              </p:cNvPr>
              <p:cNvGrpSpPr/>
              <p:nvPr/>
            </p:nvGrpSpPr>
            <p:grpSpPr>
              <a:xfrm>
                <a:off x="9036434" y="1634857"/>
                <a:ext cx="754302" cy="640200"/>
                <a:chOff x="9647711" y="1900783"/>
                <a:chExt cx="754302" cy="640200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52D4AF4-D608-4E97-937C-1977A9DD1EED}"/>
                    </a:ext>
                  </a:extLst>
                </p:cNvPr>
                <p:cNvSpPr/>
                <p:nvPr/>
              </p:nvSpPr>
              <p:spPr>
                <a:xfrm>
                  <a:off x="9647711" y="1900783"/>
                  <a:ext cx="698045" cy="640200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56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5745FF2-4E88-4A7A-9537-CE682BC1C430}"/>
                    </a:ext>
                  </a:extLst>
                </p:cNvPr>
                <p:cNvSpPr txBox="1"/>
                <p:nvPr/>
              </p:nvSpPr>
              <p:spPr>
                <a:xfrm>
                  <a:off x="9703968" y="2083800"/>
                  <a:ext cx="698045" cy="332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56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BCP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3D0BFA2-44E3-406C-928F-D0378A43BBFC}"/>
                  </a:ext>
                </a:extLst>
              </p:cNvPr>
              <p:cNvGrpSpPr/>
              <p:nvPr/>
            </p:nvGrpSpPr>
            <p:grpSpPr>
              <a:xfrm>
                <a:off x="7294506" y="4077369"/>
                <a:ext cx="727265" cy="640200"/>
                <a:chOff x="9703968" y="1963013"/>
                <a:chExt cx="727265" cy="640200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9E5632D9-30D5-4579-81E7-8278810CBF10}"/>
                    </a:ext>
                  </a:extLst>
                </p:cNvPr>
                <p:cNvSpPr/>
                <p:nvPr/>
              </p:nvSpPr>
              <p:spPr>
                <a:xfrm>
                  <a:off x="9733188" y="1963013"/>
                  <a:ext cx="698045" cy="6402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56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2E02D82-E4DB-4F39-9610-2732E3654323}"/>
                    </a:ext>
                  </a:extLst>
                </p:cNvPr>
                <p:cNvSpPr txBox="1"/>
                <p:nvPr/>
              </p:nvSpPr>
              <p:spPr>
                <a:xfrm>
                  <a:off x="9703968" y="2141232"/>
                  <a:ext cx="722662" cy="332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56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IR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0D972C3-26A7-40F1-8E9F-F528FAB79EA4}"/>
                  </a:ext>
                </a:extLst>
              </p:cNvPr>
              <p:cNvGrpSpPr/>
              <p:nvPr/>
            </p:nvGrpSpPr>
            <p:grpSpPr>
              <a:xfrm>
                <a:off x="10771654" y="4044462"/>
                <a:ext cx="993781" cy="640200"/>
                <a:chOff x="9602436" y="1963013"/>
                <a:chExt cx="993781" cy="64020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981BF2C8-DB66-46EA-BC59-597DFBA166B0}"/>
                    </a:ext>
                  </a:extLst>
                </p:cNvPr>
                <p:cNvSpPr/>
                <p:nvPr/>
              </p:nvSpPr>
              <p:spPr>
                <a:xfrm>
                  <a:off x="9733188" y="1963013"/>
                  <a:ext cx="698045" cy="640200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56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C003BDD-333E-43B3-B691-8E4027370F52}"/>
                    </a:ext>
                  </a:extLst>
                </p:cNvPr>
                <p:cNvSpPr txBox="1"/>
                <p:nvPr/>
              </p:nvSpPr>
              <p:spPr>
                <a:xfrm>
                  <a:off x="9602436" y="2170966"/>
                  <a:ext cx="993781" cy="3326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56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DRP</a:t>
                  </a:r>
                </a:p>
              </p:txBody>
            </p:sp>
          </p:grpSp>
        </p:grp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A7647280-3C41-411D-86D8-39F256F85E4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40037" y="2673395"/>
              <a:ext cx="2938269" cy="1258617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C4726F75-0B5E-460A-B0C9-5210EFFDA8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4741" y="5626826"/>
              <a:ext cx="5871139" cy="261024"/>
            </a:xfrm>
            <a:prstGeom prst="bentConnector3">
              <a:avLst>
                <a:gd name="adj1" fmla="val 98699"/>
              </a:avLst>
            </a:prstGeom>
            <a:ln w="571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072EA21D-E270-4A07-8128-5BA3334982D6}"/>
                </a:ext>
              </a:extLst>
            </p:cNvPr>
            <p:cNvCxnSpPr>
              <a:cxnSpLocks/>
            </p:cNvCxnSpPr>
            <p:nvPr/>
          </p:nvCxnSpPr>
          <p:spPr>
            <a:xfrm>
              <a:off x="5967249" y="-80274"/>
              <a:ext cx="2516992" cy="1389704"/>
            </a:xfrm>
            <a:prstGeom prst="bentConnector3">
              <a:avLst>
                <a:gd name="adj1" fmla="val 100327"/>
              </a:avLst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EBFD608-C14C-96E1-63A7-3669E024692D}"/>
              </a:ext>
            </a:extLst>
          </p:cNvPr>
          <p:cNvCxnSpPr/>
          <p:nvPr/>
        </p:nvCxnSpPr>
        <p:spPr bwMode="auto">
          <a:xfrm rot="16200000" flipV="1">
            <a:off x="5043899" y="5033362"/>
            <a:ext cx="1695540" cy="408662"/>
          </a:xfrm>
          <a:prstGeom prst="bentConnector3">
            <a:avLst>
              <a:gd name="adj1" fmla="val 99851"/>
            </a:avLst>
          </a:prstGeom>
          <a:solidFill>
            <a:schemeClr val="accent1"/>
          </a:solidFill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E93CB04-89FB-DD2C-8504-7CA7BF93C3D1}"/>
              </a:ext>
            </a:extLst>
          </p:cNvPr>
          <p:cNvCxnSpPr>
            <a:cxnSpLocks/>
          </p:cNvCxnSpPr>
          <p:nvPr/>
        </p:nvCxnSpPr>
        <p:spPr>
          <a:xfrm>
            <a:off x="6837142" y="2995922"/>
            <a:ext cx="963484" cy="364145"/>
          </a:xfrm>
          <a:prstGeom prst="bentConnector3">
            <a:avLst>
              <a:gd name="adj1" fmla="val 99820"/>
            </a:avLst>
          </a:prstGeom>
          <a:ln w="571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30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08BEE3-6D29-4167-99A9-3EBE1473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895" y="379988"/>
            <a:ext cx="7194176" cy="537882"/>
          </a:xfrm>
        </p:spPr>
        <p:txBody>
          <a:bodyPr/>
          <a:lstStyle/>
          <a:p>
            <a:r>
              <a:rPr lang="en-US" dirty="0"/>
              <a:t>TTX is Part of Cybersecurity Program	1/2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195637-F9BD-4F9A-8A48-D287309F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340" y="1503180"/>
            <a:ext cx="9321286" cy="4705891"/>
          </a:xfrm>
        </p:spPr>
        <p:txBody>
          <a:bodyPr/>
          <a:lstStyle/>
          <a:p>
            <a:r>
              <a:rPr lang="en-US" dirty="0"/>
              <a:t>Allow the organization to test its preparedness for an incident</a:t>
            </a:r>
          </a:p>
          <a:p>
            <a:pPr lvl="1"/>
            <a:r>
              <a:rPr lang="en-US" dirty="0"/>
              <a:t>Test the readiness of your BCP-DRP-IR team</a:t>
            </a:r>
            <a:br>
              <a:rPr lang="en-US" dirty="0"/>
            </a:br>
            <a:endParaRPr lang="en-US" dirty="0"/>
          </a:p>
          <a:p>
            <a:r>
              <a:rPr lang="en-US" dirty="0"/>
              <a:t>Help to detect weaknesses related to knowledge of the team</a:t>
            </a:r>
          </a:p>
          <a:p>
            <a:pPr lvl="1"/>
            <a:r>
              <a:rPr lang="en-US" dirty="0"/>
              <a:t>May lead to specific training programs as required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type of TTX drills may be considered</a:t>
            </a:r>
          </a:p>
          <a:p>
            <a:pPr lvl="1"/>
            <a:r>
              <a:rPr lang="en-US" dirty="0"/>
              <a:t>An overall action involving all teams (including the management)</a:t>
            </a:r>
          </a:p>
          <a:p>
            <a:pPr lvl="1"/>
            <a:r>
              <a:rPr lang="en-US" dirty="0"/>
              <a:t>A specific action just for designated teams (as refereed here)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Who shall supervise the TTX process</a:t>
            </a:r>
          </a:p>
          <a:p>
            <a:pPr lvl="1"/>
            <a:r>
              <a:rPr lang="en-US" dirty="0"/>
              <a:t>Internal team including members who are not implementation participants </a:t>
            </a:r>
          </a:p>
          <a:p>
            <a:pPr lvl="1"/>
            <a:r>
              <a:rPr lang="en-US" dirty="0"/>
              <a:t>External consultants who can detect gaps</a:t>
            </a:r>
          </a:p>
        </p:txBody>
      </p:sp>
    </p:spTree>
    <p:extLst>
      <p:ext uri="{BB962C8B-B14F-4D97-AF65-F5344CB8AC3E}">
        <p14:creationId xmlns:p14="http://schemas.microsoft.com/office/powerpoint/2010/main" val="142183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08BEE3-6D29-4167-99A9-3EBE1473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249" y="430858"/>
            <a:ext cx="7754198" cy="546847"/>
          </a:xfrm>
        </p:spPr>
        <p:txBody>
          <a:bodyPr/>
          <a:lstStyle/>
          <a:p>
            <a:r>
              <a:rPr lang="en-US" dirty="0"/>
              <a:t>TTX is Part of Cybersecurity Program	2/2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195637-F9BD-4F9A-8A48-D287309F2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173" y="1429665"/>
            <a:ext cx="5130170" cy="4807362"/>
          </a:xfrm>
        </p:spPr>
        <p:txBody>
          <a:bodyPr>
            <a:normAutofit/>
          </a:bodyPr>
          <a:lstStyle/>
          <a:p>
            <a:r>
              <a:rPr lang="en-US" dirty="0"/>
              <a:t>Assessment &amp; Preparedness</a:t>
            </a:r>
          </a:p>
          <a:p>
            <a:pPr lvl="1"/>
            <a:r>
              <a:rPr lang="en-US" dirty="0"/>
              <a:t>Detecting vulnerabilities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Training and Familiarization</a:t>
            </a:r>
          </a:p>
          <a:p>
            <a:pPr lvl="1"/>
            <a:r>
              <a:rPr lang="en-US" dirty="0"/>
              <a:t>Boosting the expertise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Testing Plans and Procedures</a:t>
            </a:r>
          </a:p>
          <a:p>
            <a:pPr lvl="1"/>
            <a:r>
              <a:rPr lang="en-US" dirty="0"/>
              <a:t>Constantly improving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Coordination/ Communication</a:t>
            </a:r>
          </a:p>
          <a:p>
            <a:pPr lvl="1"/>
            <a:r>
              <a:rPr lang="en-US" dirty="0"/>
              <a:t>Enhanced teamwork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Crisis Response Improvement</a:t>
            </a:r>
          </a:p>
          <a:p>
            <a:pPr lvl="1"/>
            <a:r>
              <a:rPr lang="en-US" dirty="0"/>
              <a:t>Correct handling of incident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057EBE-05E0-1B19-7FDF-3CFC8D2C3B1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8343" y="1456008"/>
            <a:ext cx="5242131" cy="4971134"/>
          </a:xfrm>
        </p:spPr>
        <p:txBody>
          <a:bodyPr>
            <a:normAutofit/>
          </a:bodyPr>
          <a:lstStyle/>
          <a:p>
            <a:r>
              <a:rPr lang="en-US" dirty="0"/>
              <a:t>Leadership Development</a:t>
            </a:r>
          </a:p>
          <a:p>
            <a:pPr lvl="1"/>
            <a:r>
              <a:rPr lang="en-US" dirty="0"/>
              <a:t>Cyber-risk aware organization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Resource Management</a:t>
            </a:r>
          </a:p>
          <a:p>
            <a:pPr lvl="1"/>
            <a:r>
              <a:rPr lang="en-US" dirty="0"/>
              <a:t>Optimizing the resources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Compliance Requirements</a:t>
            </a:r>
          </a:p>
          <a:p>
            <a:pPr lvl="1"/>
            <a:r>
              <a:rPr lang="en-US" dirty="0"/>
              <a:t>International and local regulation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Improved Effectiveness</a:t>
            </a:r>
          </a:p>
          <a:p>
            <a:pPr lvl="1"/>
            <a:r>
              <a:rPr lang="en-US" dirty="0"/>
              <a:t>Enhanced Internal capabilities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Insurance requirements</a:t>
            </a:r>
          </a:p>
          <a:p>
            <a:pPr lvl="1"/>
            <a:r>
              <a:rPr lang="en-US" dirty="0"/>
              <a:t>Goal is to reduce the cost of damages </a:t>
            </a:r>
          </a:p>
        </p:txBody>
      </p:sp>
    </p:spTree>
    <p:extLst>
      <p:ext uri="{BB962C8B-B14F-4D97-AF65-F5344CB8AC3E}">
        <p14:creationId xmlns:p14="http://schemas.microsoft.com/office/powerpoint/2010/main" val="203187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1D119-EC98-4990-A9F5-76E157648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1" y="426676"/>
            <a:ext cx="7194176" cy="537882"/>
          </a:xfrm>
        </p:spPr>
        <p:txBody>
          <a:bodyPr/>
          <a:lstStyle/>
          <a:p>
            <a:r>
              <a:rPr lang="en-US" dirty="0"/>
              <a:t>Combined Cycle Power Plant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E846-7AFA-49D2-A6B5-232C700A9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51" y="1345261"/>
            <a:ext cx="8605845" cy="5564472"/>
          </a:xfrm>
        </p:spPr>
        <p:txBody>
          <a:bodyPr>
            <a:normAutofit/>
          </a:bodyPr>
          <a:lstStyle/>
          <a:p>
            <a:r>
              <a:rPr lang="en-US" dirty="0"/>
              <a:t>Combined Cycle Power Plant (CCPP) Main Components</a:t>
            </a:r>
          </a:p>
          <a:p>
            <a:pPr lvl="1"/>
            <a:r>
              <a:rPr lang="en-US" dirty="0"/>
              <a:t>Supply&amp; Storage of Gas</a:t>
            </a:r>
          </a:p>
          <a:p>
            <a:pPr lvl="1"/>
            <a:r>
              <a:rPr lang="en-US" dirty="0"/>
              <a:t>Gas Turbine operation</a:t>
            </a:r>
          </a:p>
          <a:p>
            <a:pPr lvl="1"/>
            <a:r>
              <a:rPr lang="en-US" dirty="0"/>
              <a:t>Heat transfer to boiler</a:t>
            </a:r>
          </a:p>
          <a:p>
            <a:pPr lvl="1"/>
            <a:r>
              <a:rPr lang="en-US" dirty="0"/>
              <a:t>Steam Boiler function</a:t>
            </a:r>
          </a:p>
          <a:p>
            <a:pPr lvl="1"/>
            <a:r>
              <a:rPr lang="en-US" dirty="0"/>
              <a:t>Steam Turbine operation</a:t>
            </a:r>
          </a:p>
          <a:p>
            <a:pPr lvl="1"/>
            <a:r>
              <a:rPr lang="en-US" dirty="0"/>
              <a:t>Power generator </a:t>
            </a:r>
          </a:p>
          <a:p>
            <a:pPr lvl="1"/>
            <a:r>
              <a:rPr lang="en-US" dirty="0"/>
              <a:t>Step-up transformer.</a:t>
            </a:r>
          </a:p>
          <a:p>
            <a:pPr lvl="1"/>
            <a:r>
              <a:rPr lang="en-US" dirty="0"/>
              <a:t>Protected  HV feeders</a:t>
            </a:r>
          </a:p>
          <a:p>
            <a:pPr lvl="1"/>
            <a:r>
              <a:rPr lang="en-US" dirty="0"/>
              <a:t>Onsite control room</a:t>
            </a:r>
          </a:p>
          <a:p>
            <a:r>
              <a:rPr lang="en-US" dirty="0"/>
              <a:t>Process Areas</a:t>
            </a:r>
          </a:p>
          <a:p>
            <a:pPr lvl="1"/>
            <a:r>
              <a:rPr lang="en-US" dirty="0"/>
              <a:t>Gas Supply</a:t>
            </a:r>
          </a:p>
          <a:p>
            <a:pPr lvl="1"/>
            <a:r>
              <a:rPr lang="en-US" dirty="0"/>
              <a:t>Gas Turbine</a:t>
            </a:r>
          </a:p>
          <a:p>
            <a:pPr lvl="1"/>
            <a:r>
              <a:rPr lang="en-US" dirty="0"/>
              <a:t>Steam Boiler</a:t>
            </a:r>
          </a:p>
          <a:p>
            <a:pPr lvl="1"/>
            <a:r>
              <a:rPr lang="en-US" dirty="0"/>
              <a:t>Electric Power</a:t>
            </a:r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DB40C1-1159-A658-851C-2B5CBF9A4761}"/>
              </a:ext>
            </a:extLst>
          </p:cNvPr>
          <p:cNvGrpSpPr/>
          <p:nvPr/>
        </p:nvGrpSpPr>
        <p:grpSpPr>
          <a:xfrm>
            <a:off x="6249688" y="3343599"/>
            <a:ext cx="4786367" cy="3214548"/>
            <a:chOff x="4389585" y="3157286"/>
            <a:chExt cx="5525940" cy="36431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B04FA55-C46D-FED0-E1FF-22CD377102E6}"/>
                </a:ext>
              </a:extLst>
            </p:cNvPr>
            <p:cNvGrpSpPr/>
            <p:nvPr/>
          </p:nvGrpSpPr>
          <p:grpSpPr>
            <a:xfrm>
              <a:off x="4389585" y="3157286"/>
              <a:ext cx="5525940" cy="3515522"/>
              <a:chOff x="4380898" y="1444231"/>
              <a:chExt cx="5525940" cy="3515522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33DF68A-BF6D-3C75-1AFE-6772BDD6D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8430" y="1444231"/>
                <a:ext cx="5028408" cy="3515522"/>
              </a:xfrm>
              <a:prstGeom prst="rect">
                <a:avLst/>
              </a:prstGeom>
              <a:ln w="38100">
                <a:noFill/>
              </a:ln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C69E36F-E999-C39E-FB30-D2938523BB04}"/>
                  </a:ext>
                </a:extLst>
              </p:cNvPr>
              <p:cNvGrpSpPr/>
              <p:nvPr/>
            </p:nvGrpSpPr>
            <p:grpSpPr>
              <a:xfrm>
                <a:off x="4380898" y="2045315"/>
                <a:ext cx="1294970" cy="2346332"/>
                <a:chOff x="4200425" y="2127954"/>
                <a:chExt cx="1865763" cy="3125786"/>
              </a:xfrm>
            </p:grpSpPr>
            <p:sp>
              <p:nvSpPr>
                <p:cNvPr id="8" name="Arrow: Right 7">
                  <a:extLst>
                    <a:ext uri="{FF2B5EF4-FFF2-40B4-BE49-F238E27FC236}">
                      <a16:creationId xmlns:a16="http://schemas.microsoft.com/office/drawing/2014/main" id="{AD9BB9DF-C0B7-0E5B-EB34-E6AAF59AF293}"/>
                    </a:ext>
                  </a:extLst>
                </p:cNvPr>
                <p:cNvSpPr/>
                <p:nvPr/>
              </p:nvSpPr>
              <p:spPr>
                <a:xfrm>
                  <a:off x="4511348" y="2127954"/>
                  <a:ext cx="1554840" cy="1039871"/>
                </a:xfrm>
                <a:prstGeom prst="rightArrow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9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920919E-4B87-DFA0-EF3F-C188E3278FEC}"/>
                    </a:ext>
                  </a:extLst>
                </p:cNvPr>
                <p:cNvSpPr txBox="1"/>
                <p:nvPr/>
              </p:nvSpPr>
              <p:spPr>
                <a:xfrm>
                  <a:off x="4424853" y="2464092"/>
                  <a:ext cx="1555065" cy="38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9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Gas Supply</a:t>
                  </a:r>
                </a:p>
              </p:txBody>
            </p:sp>
            <p:sp>
              <p:nvSpPr>
                <p:cNvPr id="9" name="Arrow: Right 8">
                  <a:extLst>
                    <a:ext uri="{FF2B5EF4-FFF2-40B4-BE49-F238E27FC236}">
                      <a16:creationId xmlns:a16="http://schemas.microsoft.com/office/drawing/2014/main" id="{D48D00F0-AB01-9F1F-BF03-1604E7C7A82B}"/>
                    </a:ext>
                  </a:extLst>
                </p:cNvPr>
                <p:cNvSpPr/>
                <p:nvPr/>
              </p:nvSpPr>
              <p:spPr>
                <a:xfrm>
                  <a:off x="4448919" y="3201315"/>
                  <a:ext cx="1554839" cy="1024178"/>
                </a:xfrm>
                <a:prstGeom prst="rightArrow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9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7632FF4-9DB4-C7B6-3E26-32244E6A8B15}"/>
                    </a:ext>
                  </a:extLst>
                </p:cNvPr>
                <p:cNvSpPr txBox="1"/>
                <p:nvPr/>
              </p:nvSpPr>
              <p:spPr>
                <a:xfrm>
                  <a:off x="4464763" y="3534738"/>
                  <a:ext cx="1264424" cy="38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9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Air Entry</a:t>
                  </a:r>
                </a:p>
              </p:txBody>
            </p:sp>
            <p:sp>
              <p:nvSpPr>
                <p:cNvPr id="10" name="Arrow: Right 9">
                  <a:extLst>
                    <a:ext uri="{FF2B5EF4-FFF2-40B4-BE49-F238E27FC236}">
                      <a16:creationId xmlns:a16="http://schemas.microsoft.com/office/drawing/2014/main" id="{0439C003-E862-7E74-9277-A0E21E1DECB7}"/>
                    </a:ext>
                  </a:extLst>
                </p:cNvPr>
                <p:cNvSpPr/>
                <p:nvPr/>
              </p:nvSpPr>
              <p:spPr>
                <a:xfrm>
                  <a:off x="4204685" y="4249557"/>
                  <a:ext cx="1814919" cy="1004183"/>
                </a:xfrm>
                <a:prstGeom prst="rightArrow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9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FB1A29A-50C7-F6B1-C9A2-C71B3F1B4973}"/>
                    </a:ext>
                  </a:extLst>
                </p:cNvPr>
                <p:cNvSpPr txBox="1"/>
                <p:nvPr/>
              </p:nvSpPr>
              <p:spPr>
                <a:xfrm>
                  <a:off x="4200425" y="4554730"/>
                  <a:ext cx="1819043" cy="3854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9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Water  Supply</a:t>
                  </a:r>
                </a:p>
              </p:txBody>
            </p:sp>
          </p:grp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5A4DEA-3EB3-B456-E3DC-2BD398ECC927}"/>
                </a:ext>
              </a:extLst>
            </p:cNvPr>
            <p:cNvSpPr/>
            <p:nvPr/>
          </p:nvSpPr>
          <p:spPr bwMode="auto">
            <a:xfrm>
              <a:off x="6813510" y="6487924"/>
              <a:ext cx="3102015" cy="31251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18">
                <a:latin typeface="Times" panose="02020603050405020304" pitchFamily="18" charset="0"/>
              </a:endParaRPr>
            </a:p>
          </p:txBody>
        </p:sp>
      </p:grpSp>
      <p:sp>
        <p:nvSpPr>
          <p:cNvPr id="17" name="Right Brace 16">
            <a:extLst>
              <a:ext uri="{FF2B5EF4-FFF2-40B4-BE49-F238E27FC236}">
                <a16:creationId xmlns:a16="http://schemas.microsoft.com/office/drawing/2014/main" id="{412BB383-64DF-7AD0-5A8B-87DC633C6026}"/>
              </a:ext>
            </a:extLst>
          </p:cNvPr>
          <p:cNvSpPr/>
          <p:nvPr/>
        </p:nvSpPr>
        <p:spPr bwMode="auto">
          <a:xfrm>
            <a:off x="5968171" y="1797126"/>
            <a:ext cx="281516" cy="2746217"/>
          </a:xfrm>
          <a:prstGeom prst="rightBrace">
            <a:avLst/>
          </a:prstGeom>
          <a:noFill/>
          <a:ln w="76200" cap="flat" cmpd="sng" algn="ctr">
            <a:solidFill>
              <a:srgbClr val="3365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682" tIns="40341" rIns="80682" bIns="40341" numCol="1" rtlCol="0" anchor="t" anchorCtr="0" compatLnSpc="1">
            <a:prstTxWarp prst="textNoShape">
              <a:avLst/>
            </a:prstTxWarp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18">
              <a:latin typeface="Times" panose="02020603050405020304" pitchFamily="18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2EB15A1-E2D3-D9EF-742E-D976F8F51664}"/>
              </a:ext>
            </a:extLst>
          </p:cNvPr>
          <p:cNvCxnSpPr/>
          <p:nvPr/>
        </p:nvCxnSpPr>
        <p:spPr bwMode="auto">
          <a:xfrm>
            <a:off x="6189479" y="3170034"/>
            <a:ext cx="2322874" cy="449846"/>
          </a:xfrm>
          <a:prstGeom prst="bentConnector3">
            <a:avLst>
              <a:gd name="adj1" fmla="val 95286"/>
            </a:avLst>
          </a:prstGeom>
          <a:solidFill>
            <a:schemeClr val="accent1"/>
          </a:solidFill>
          <a:ln w="76200" cap="flat" cmpd="sng" algn="ctr">
            <a:solidFill>
              <a:srgbClr val="3365FB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820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7EBAE8-FFA0-47BC-B7C8-E477F0BA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911" y="338087"/>
            <a:ext cx="7194176" cy="537882"/>
          </a:xfrm>
        </p:spPr>
        <p:txBody>
          <a:bodyPr/>
          <a:lstStyle/>
          <a:p>
            <a:r>
              <a:rPr lang="en-US" dirty="0"/>
              <a:t>Typical scenarios examined in TTX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D6022-5BD4-4186-84EF-0C0427298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077" y="2133061"/>
            <a:ext cx="8605845" cy="288910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Typical Incident Scenarios examples</a:t>
            </a:r>
          </a:p>
          <a:p>
            <a:pPr lvl="1"/>
            <a:r>
              <a:rPr lang="en-US" dirty="0"/>
              <a:t>The HMI Screen is not getting field updates</a:t>
            </a:r>
          </a:p>
          <a:p>
            <a:pPr lvl="1"/>
            <a:r>
              <a:rPr lang="en-US" dirty="0"/>
              <a:t>The Power Plant stopped producing energy</a:t>
            </a:r>
          </a:p>
          <a:p>
            <a:pPr lvl="1"/>
            <a:r>
              <a:rPr lang="en-US" dirty="0"/>
              <a:t>Alert on severe vibration of the gas turbine</a:t>
            </a:r>
          </a:p>
          <a:p>
            <a:pPr lvl="1"/>
            <a:r>
              <a:rPr lang="en-US" dirty="0"/>
              <a:t>The mouse on the HMI screen is moving</a:t>
            </a:r>
          </a:p>
          <a:p>
            <a:pPr lvl="1"/>
            <a:r>
              <a:rPr lang="en-US" dirty="0"/>
              <a:t>CCTV shows people near the generator</a:t>
            </a:r>
          </a:p>
          <a:p>
            <a:pPr lvl="1"/>
            <a:r>
              <a:rPr lang="en-US" dirty="0"/>
              <a:t>The operator sees high boiler pressure 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2A1E645-0D81-7D91-4D49-D6004FFE77C5}"/>
              </a:ext>
            </a:extLst>
          </p:cNvPr>
          <p:cNvGrpSpPr/>
          <p:nvPr/>
        </p:nvGrpSpPr>
        <p:grpSpPr>
          <a:xfrm>
            <a:off x="7594929" y="2133341"/>
            <a:ext cx="2683529" cy="2426072"/>
            <a:chOff x="6855142" y="935038"/>
            <a:chExt cx="3041333" cy="27495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8D8202-03D7-5696-34E0-4880C00A9079}"/>
                </a:ext>
              </a:extLst>
            </p:cNvPr>
            <p:cNvSpPr txBox="1"/>
            <p:nvPr/>
          </p:nvSpPr>
          <p:spPr>
            <a:xfrm>
              <a:off x="7092315" y="1737777"/>
              <a:ext cx="2615566" cy="1336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12" dirty="0">
                  <a:latin typeface="Arial" panose="020B0604020202020204" pitchFamily="34" charset="0"/>
                  <a:cs typeface="Arial" panose="020B0604020202020204" pitchFamily="34" charset="0"/>
                </a:rPr>
                <a:t>https://stock.adobe.com/images/cyber-security-risk-management-abstract-concept-vector-illustration/448780870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7514B66-2B17-7181-6CF4-FD706D628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5142" y="935038"/>
              <a:ext cx="3041333" cy="2749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729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6A817-11E3-CE04-DBC1-0AF5ACBAE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BFA4D8-40CA-88B0-23A4-EEAEE6A2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911" y="338087"/>
            <a:ext cx="7194176" cy="537882"/>
          </a:xfrm>
        </p:spPr>
        <p:txBody>
          <a:bodyPr/>
          <a:lstStyle/>
          <a:p>
            <a:r>
              <a:rPr lang="en-US" dirty="0"/>
              <a:t>Typical Incident Response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70A6F-3802-0AD9-D227-942DE648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077" y="1823572"/>
            <a:ext cx="8605845" cy="3648760"/>
          </a:xfrm>
        </p:spPr>
        <p:txBody>
          <a:bodyPr>
            <a:normAutofit/>
          </a:bodyPr>
          <a:lstStyle/>
          <a:p>
            <a:r>
              <a:rPr lang="en-US" dirty="0"/>
              <a:t>Incident response actions</a:t>
            </a:r>
          </a:p>
          <a:p>
            <a:pPr lvl="1"/>
            <a:r>
              <a:rPr lang="en-US" dirty="0"/>
              <a:t>How to detect accurately?</a:t>
            </a:r>
          </a:p>
          <a:p>
            <a:pPr lvl="1"/>
            <a:r>
              <a:rPr lang="en-US" dirty="0"/>
              <a:t>Who must participate?</a:t>
            </a:r>
          </a:p>
          <a:p>
            <a:pPr lvl="1"/>
            <a:r>
              <a:rPr lang="en-US" dirty="0"/>
              <a:t>How to Respond quickly?</a:t>
            </a:r>
          </a:p>
          <a:p>
            <a:pPr lvl="1"/>
            <a:r>
              <a:rPr lang="en-US" dirty="0"/>
              <a:t>Conduct Emergency Shut Down (ESD)</a:t>
            </a:r>
          </a:p>
          <a:p>
            <a:pPr lvl="1"/>
            <a:r>
              <a:rPr lang="en-US" dirty="0"/>
              <a:t>Conduct Controlled Shut Down</a:t>
            </a:r>
          </a:p>
          <a:p>
            <a:pPr lvl="1"/>
            <a:r>
              <a:rPr lang="en-US" dirty="0"/>
              <a:t>How to Investigate the incident?</a:t>
            </a:r>
          </a:p>
          <a:p>
            <a:pPr lvl="1"/>
            <a:r>
              <a:rPr lang="en-US" dirty="0"/>
              <a:t>Documenting the event?</a:t>
            </a:r>
          </a:p>
          <a:p>
            <a:pPr lvl="1"/>
            <a:r>
              <a:rPr lang="en-US" dirty="0"/>
              <a:t>Public Relations Handling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8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4153-8EE1-4EA0-BC43-49E0F9E3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071" y="351692"/>
            <a:ext cx="7761373" cy="498662"/>
          </a:xfrm>
        </p:spPr>
        <p:txBody>
          <a:bodyPr/>
          <a:lstStyle/>
          <a:p>
            <a:r>
              <a:rPr lang="en-US" dirty="0"/>
              <a:t>TTX Example for a Combined Cycle Power Plant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D5D7C5-8512-759E-CAB8-BAB412BF75E3}"/>
              </a:ext>
            </a:extLst>
          </p:cNvPr>
          <p:cNvGrpSpPr/>
          <p:nvPr/>
        </p:nvGrpSpPr>
        <p:grpSpPr>
          <a:xfrm>
            <a:off x="1929096" y="1560407"/>
            <a:ext cx="8568261" cy="4333561"/>
            <a:chOff x="338443" y="1183181"/>
            <a:chExt cx="11507170" cy="4979209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408A922-E315-4BE8-8052-9E117AD3B792}"/>
                </a:ext>
              </a:extLst>
            </p:cNvPr>
            <p:cNvGrpSpPr/>
            <p:nvPr/>
          </p:nvGrpSpPr>
          <p:grpSpPr>
            <a:xfrm>
              <a:off x="338443" y="1183181"/>
              <a:ext cx="11507170" cy="4979209"/>
              <a:chOff x="338443" y="1183181"/>
              <a:chExt cx="11507170" cy="4979209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6A4AC8C-D422-4830-AEDE-C1708E4F7CFB}"/>
                  </a:ext>
                </a:extLst>
              </p:cNvPr>
              <p:cNvSpPr/>
              <p:nvPr/>
            </p:nvSpPr>
            <p:spPr>
              <a:xfrm>
                <a:off x="600876" y="3925062"/>
                <a:ext cx="1159967" cy="854916"/>
              </a:xfrm>
              <a:prstGeom prst="round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2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Did you detect anomaly ICS behavior ?</a:t>
                </a:r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9995B61-5852-471B-BFFB-05CF3AC5B506}"/>
                  </a:ext>
                </a:extLst>
              </p:cNvPr>
              <p:cNvSpPr/>
              <p:nvPr/>
            </p:nvSpPr>
            <p:spPr>
              <a:xfrm>
                <a:off x="1770307" y="2650247"/>
                <a:ext cx="1062604" cy="854916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B53594E-CD78-4F61-B6B7-96771669109A}"/>
                  </a:ext>
                </a:extLst>
              </p:cNvPr>
              <p:cNvSpPr/>
              <p:nvPr/>
            </p:nvSpPr>
            <p:spPr>
              <a:xfrm>
                <a:off x="1692969" y="1356839"/>
                <a:ext cx="1062604" cy="854916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523EC8E9-C770-4825-BE2A-B0AF196D3796}"/>
                  </a:ext>
                </a:extLst>
              </p:cNvPr>
              <p:cNvSpPr/>
              <p:nvPr/>
            </p:nvSpPr>
            <p:spPr>
              <a:xfrm>
                <a:off x="3207494" y="1356839"/>
                <a:ext cx="1128552" cy="854916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4D0BABD-F527-4890-924D-C3FE29CE52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4271" y="2211755"/>
                <a:ext cx="0" cy="42745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7B942F5-4933-4E68-8657-2F5BFD5C4C40}"/>
                  </a:ext>
                </a:extLst>
              </p:cNvPr>
              <p:cNvSpPr/>
              <p:nvPr/>
            </p:nvSpPr>
            <p:spPr>
              <a:xfrm>
                <a:off x="6173882" y="5092262"/>
                <a:ext cx="1164910" cy="912589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2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 is works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272CAF-E8EF-43DF-8D0A-0CB9055D1650}"/>
                  </a:ext>
                </a:extLst>
              </p:cNvPr>
              <p:cNvSpPr txBox="1"/>
              <p:nvPr/>
            </p:nvSpPr>
            <p:spPr>
              <a:xfrm>
                <a:off x="1760843" y="3671011"/>
                <a:ext cx="778971" cy="41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Not sure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42A9A5-258E-4A15-B246-500DD491D971}"/>
                  </a:ext>
                </a:extLst>
              </p:cNvPr>
              <p:cNvSpPr txBox="1"/>
              <p:nvPr/>
            </p:nvSpPr>
            <p:spPr>
              <a:xfrm>
                <a:off x="1216591" y="2214398"/>
                <a:ext cx="879479" cy="41802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Probably Yes</a:t>
                </a:r>
              </a:p>
            </p:txBody>
          </p:sp>
          <p:cxnSp>
            <p:nvCxnSpPr>
              <p:cNvPr id="23" name="Connector: Elbow 22">
                <a:extLst>
                  <a:ext uri="{FF2B5EF4-FFF2-40B4-BE49-F238E27FC236}">
                    <a16:creationId xmlns:a16="http://schemas.microsoft.com/office/drawing/2014/main" id="{A5BDB9C2-6F99-4779-80C3-7E534C1E5C60}"/>
                  </a:ext>
                </a:extLst>
              </p:cNvPr>
              <p:cNvCxnSpPr>
                <a:cxnSpLocks/>
                <a:stCxn id="53" idx="0"/>
                <a:endCxn id="105" idx="2"/>
              </p:cNvCxnSpPr>
              <p:nvPr/>
            </p:nvCxnSpPr>
            <p:spPr>
              <a:xfrm rot="16200000" flipV="1">
                <a:off x="4591752" y="4494584"/>
                <a:ext cx="380866" cy="95165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900DA4-680C-4018-B6C4-03E58205DF34}"/>
                  </a:ext>
                </a:extLst>
              </p:cNvPr>
              <p:cNvSpPr txBox="1"/>
              <p:nvPr/>
            </p:nvSpPr>
            <p:spPr>
              <a:xfrm>
                <a:off x="3863927" y="2234378"/>
                <a:ext cx="1114922" cy="26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 change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39DCA36-613E-4670-BAB8-24AD2DAC2AFF}"/>
                  </a:ext>
                </a:extLst>
              </p:cNvPr>
              <p:cNvCxnSpPr>
                <a:cxnSpLocks/>
                <a:stCxn id="6" idx="3"/>
                <a:endCxn id="7" idx="1"/>
              </p:cNvCxnSpPr>
              <p:nvPr/>
            </p:nvCxnSpPr>
            <p:spPr>
              <a:xfrm>
                <a:off x="2755573" y="1784297"/>
                <a:ext cx="451921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0C4A2F-8582-4360-8A9A-DA6A1E87F6FA}"/>
                  </a:ext>
                </a:extLst>
              </p:cNvPr>
              <p:cNvSpPr/>
              <p:nvPr/>
            </p:nvSpPr>
            <p:spPr>
              <a:xfrm>
                <a:off x="3314450" y="2675953"/>
                <a:ext cx="1218711" cy="854916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72C48C3-9733-42CE-B94E-D8DA2906B1B6}"/>
                  </a:ext>
                </a:extLst>
              </p:cNvPr>
              <p:cNvCxnSpPr>
                <a:cxnSpLocks/>
                <a:endCxn id="28" idx="1"/>
              </p:cNvCxnSpPr>
              <p:nvPr/>
            </p:nvCxnSpPr>
            <p:spPr>
              <a:xfrm>
                <a:off x="2858847" y="3103411"/>
                <a:ext cx="455603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365D3FB-9E94-4415-AB51-0A7B65A64438}"/>
                  </a:ext>
                </a:extLst>
              </p:cNvPr>
              <p:cNvCxnSpPr>
                <a:cxnSpLocks/>
                <a:stCxn id="7" idx="2"/>
              </p:cNvCxnSpPr>
              <p:nvPr/>
            </p:nvCxnSpPr>
            <p:spPr>
              <a:xfrm>
                <a:off x="3771770" y="2211755"/>
                <a:ext cx="0" cy="50259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AE13607-7C8F-4311-A9D1-95B346CDEFEE}"/>
                  </a:ext>
                </a:extLst>
              </p:cNvPr>
              <p:cNvSpPr txBox="1"/>
              <p:nvPr/>
            </p:nvSpPr>
            <p:spPr>
              <a:xfrm>
                <a:off x="4336048" y="1514479"/>
                <a:ext cx="517111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20AE7E2-EA4A-4051-8FFC-06E1E8CAC107}"/>
                  </a:ext>
                </a:extLst>
              </p:cNvPr>
              <p:cNvSpPr txBox="1"/>
              <p:nvPr/>
            </p:nvSpPr>
            <p:spPr>
              <a:xfrm>
                <a:off x="2876350" y="3180597"/>
                <a:ext cx="531304" cy="26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DAD67165-CCCC-4C21-892E-D69EED1C11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6046" y="1824943"/>
                <a:ext cx="479228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373A77D7-D87E-4364-BD52-BA3C56A6D8BC}"/>
                  </a:ext>
                </a:extLst>
              </p:cNvPr>
              <p:cNvSpPr/>
              <p:nvPr/>
            </p:nvSpPr>
            <p:spPr>
              <a:xfrm>
                <a:off x="4787967" y="1377623"/>
                <a:ext cx="1264692" cy="854916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AD7BED20-BFC4-4E98-A99B-4615120FE20C}"/>
                  </a:ext>
                </a:extLst>
              </p:cNvPr>
              <p:cNvSpPr/>
              <p:nvPr/>
            </p:nvSpPr>
            <p:spPr>
              <a:xfrm>
                <a:off x="4791650" y="2606759"/>
                <a:ext cx="1062604" cy="854916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332925A-5B52-4474-B5FB-AD25C7959C39}"/>
                  </a:ext>
                </a:extLst>
              </p:cNvPr>
              <p:cNvSpPr txBox="1"/>
              <p:nvPr/>
            </p:nvSpPr>
            <p:spPr>
              <a:xfrm>
                <a:off x="338443" y="3077704"/>
                <a:ext cx="1029922" cy="729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START</a:t>
                </a:r>
                <a:r>
                  <a:rPr lang="he-IL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point of the Incident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318E133-8061-46D8-9886-556CCF54237C}"/>
                  </a:ext>
                </a:extLst>
              </p:cNvPr>
              <p:cNvCxnSpPr>
                <a:cxnSpLocks/>
                <a:stCxn id="28" idx="3"/>
              </p:cNvCxnSpPr>
              <p:nvPr/>
            </p:nvCxnSpPr>
            <p:spPr>
              <a:xfrm>
                <a:off x="4533161" y="3103411"/>
                <a:ext cx="282113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D8911A0C-1B1D-42DE-BF65-7826AA509C79}"/>
                  </a:ext>
                </a:extLst>
              </p:cNvPr>
              <p:cNvSpPr/>
              <p:nvPr/>
            </p:nvSpPr>
            <p:spPr>
              <a:xfrm>
                <a:off x="3319455" y="5149935"/>
                <a:ext cx="1062604" cy="854916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EBD976E0-9714-4164-8D62-498A139C1252}"/>
                  </a:ext>
                </a:extLst>
              </p:cNvPr>
              <p:cNvSpPr/>
              <p:nvPr/>
            </p:nvSpPr>
            <p:spPr>
              <a:xfrm>
                <a:off x="4726709" y="5160844"/>
                <a:ext cx="1062604" cy="854916"/>
              </a:xfrm>
              <a:prstGeom prst="round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82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Did they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94A8797-90E9-49EA-8ED5-9AF6392AA972}"/>
                  </a:ext>
                </a:extLst>
              </p:cNvPr>
              <p:cNvCxnSpPr>
                <a:cxnSpLocks/>
                <a:stCxn id="44" idx="3"/>
                <a:endCxn id="53" idx="1"/>
              </p:cNvCxnSpPr>
              <p:nvPr/>
            </p:nvCxnSpPr>
            <p:spPr>
              <a:xfrm>
                <a:off x="4382059" y="5577393"/>
                <a:ext cx="344650" cy="10909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BAB676CA-2740-4309-BA80-FD149D45F873}"/>
                  </a:ext>
                </a:extLst>
              </p:cNvPr>
              <p:cNvCxnSpPr>
                <a:cxnSpLocks/>
                <a:stCxn id="53" idx="3"/>
                <a:endCxn id="17" idx="1"/>
              </p:cNvCxnSpPr>
              <p:nvPr/>
            </p:nvCxnSpPr>
            <p:spPr>
              <a:xfrm flipV="1">
                <a:off x="5789313" y="5548557"/>
                <a:ext cx="384569" cy="39745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DDFFBF6-1313-4F8A-9201-AB58EC8FAB90}"/>
                  </a:ext>
                </a:extLst>
              </p:cNvPr>
              <p:cNvSpPr txBox="1"/>
              <p:nvPr/>
            </p:nvSpPr>
            <p:spPr>
              <a:xfrm>
                <a:off x="5789314" y="5588301"/>
                <a:ext cx="455605" cy="26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22394DB-AB00-4104-B674-4998F8CE13CC}"/>
                  </a:ext>
                </a:extLst>
              </p:cNvPr>
              <p:cNvSpPr/>
              <p:nvPr/>
            </p:nvSpPr>
            <p:spPr>
              <a:xfrm>
                <a:off x="5952139" y="3973822"/>
                <a:ext cx="1279015" cy="854916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41AFCDF-125F-42D7-AB9A-62D77FFE4B98}"/>
                  </a:ext>
                </a:extLst>
              </p:cNvPr>
              <p:cNvSpPr txBox="1"/>
              <p:nvPr/>
            </p:nvSpPr>
            <p:spPr>
              <a:xfrm>
                <a:off x="5110954" y="3885701"/>
                <a:ext cx="710196" cy="573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Next Action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71CD59F-0F09-491A-8253-F2AAE63BCDE2}"/>
                  </a:ext>
                </a:extLst>
              </p:cNvPr>
              <p:cNvSpPr txBox="1"/>
              <p:nvPr/>
            </p:nvSpPr>
            <p:spPr>
              <a:xfrm>
                <a:off x="2783235" y="1457055"/>
                <a:ext cx="640377" cy="26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Test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438E496-BBEB-4CD8-8EFA-3A4B2E8776BD}"/>
                  </a:ext>
                </a:extLst>
              </p:cNvPr>
              <p:cNvSpPr txBox="1"/>
              <p:nvPr/>
            </p:nvSpPr>
            <p:spPr>
              <a:xfrm>
                <a:off x="4885586" y="4660770"/>
                <a:ext cx="517111" cy="2620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3B6053-9348-4E4E-B4ED-2E914EF699E0}"/>
                  </a:ext>
                </a:extLst>
              </p:cNvPr>
              <p:cNvSpPr txBox="1"/>
              <p:nvPr/>
            </p:nvSpPr>
            <p:spPr>
              <a:xfrm>
                <a:off x="4451149" y="3411654"/>
                <a:ext cx="693530" cy="573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Next Action</a:t>
                </a:r>
              </a:p>
            </p:txBody>
          </p:sp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38FA4C6F-092B-4021-9BB6-B3872276BBA9}"/>
                  </a:ext>
                </a:extLst>
              </p:cNvPr>
              <p:cNvSpPr/>
              <p:nvPr/>
            </p:nvSpPr>
            <p:spPr>
              <a:xfrm>
                <a:off x="6406201" y="1433190"/>
                <a:ext cx="1062604" cy="854916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DD4505F4-2BF8-450C-BFC0-0F3113F34B01}"/>
                  </a:ext>
                </a:extLst>
              </p:cNvPr>
              <p:cNvCxnSpPr>
                <a:cxnSpLocks/>
                <a:stCxn id="39" idx="3"/>
              </p:cNvCxnSpPr>
              <p:nvPr/>
            </p:nvCxnSpPr>
            <p:spPr>
              <a:xfrm>
                <a:off x="6052659" y="1805081"/>
                <a:ext cx="383692" cy="1986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240187-98B4-48F7-85B4-60626383F3EF}"/>
                  </a:ext>
                </a:extLst>
              </p:cNvPr>
              <p:cNvSpPr txBox="1"/>
              <p:nvPr/>
            </p:nvSpPr>
            <p:spPr>
              <a:xfrm>
                <a:off x="5934791" y="2045404"/>
                <a:ext cx="656856" cy="573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Next Action</a:t>
                </a:r>
              </a:p>
            </p:txBody>
          </p:sp>
          <p:cxnSp>
            <p:nvCxnSpPr>
              <p:cNvPr id="89" name="Connector: Elbow 88">
                <a:extLst>
                  <a:ext uri="{FF2B5EF4-FFF2-40B4-BE49-F238E27FC236}">
                    <a16:creationId xmlns:a16="http://schemas.microsoft.com/office/drawing/2014/main" id="{6D5421F0-DD6F-486E-899A-7CE9C56440F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6399383" y="2323745"/>
                <a:ext cx="352795" cy="2628653"/>
              </a:xfrm>
              <a:prstGeom prst="bentConnector2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94F5342-3C1E-430C-A63E-9A3FD44DFBF5}"/>
                  </a:ext>
                </a:extLst>
              </p:cNvPr>
              <p:cNvSpPr txBox="1"/>
              <p:nvPr/>
            </p:nvSpPr>
            <p:spPr>
              <a:xfrm>
                <a:off x="5861702" y="3527417"/>
                <a:ext cx="455605" cy="26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74B4A64-8D31-4D4A-9E04-1A46939ECD10}"/>
                  </a:ext>
                </a:extLst>
              </p:cNvPr>
              <p:cNvSpPr txBox="1"/>
              <p:nvPr/>
            </p:nvSpPr>
            <p:spPr>
              <a:xfrm>
                <a:off x="7562262" y="2470965"/>
                <a:ext cx="762424" cy="41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Next Action</a:t>
                </a:r>
              </a:p>
            </p:txBody>
          </p:sp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AD1E62A0-6603-4819-8360-6590F4DB7723}"/>
                  </a:ext>
                </a:extLst>
              </p:cNvPr>
              <p:cNvSpPr/>
              <p:nvPr/>
            </p:nvSpPr>
            <p:spPr>
              <a:xfrm>
                <a:off x="2202358" y="3930274"/>
                <a:ext cx="1026788" cy="854916"/>
              </a:xfrm>
              <a:prstGeom prst="round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3C0CE674-448B-4963-B749-1C8E5EBE33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5786" y="4357732"/>
                <a:ext cx="440247" cy="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822F967E-FDDE-4248-9EDA-9603C6CEAB32}"/>
                  </a:ext>
                </a:extLst>
              </p:cNvPr>
              <p:cNvSpPr/>
              <p:nvPr/>
            </p:nvSpPr>
            <p:spPr>
              <a:xfrm>
                <a:off x="3684571" y="3925062"/>
                <a:ext cx="1243573" cy="854916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0DDEC34-17E7-4C3F-999B-AF2B34A88710}"/>
                  </a:ext>
                </a:extLst>
              </p:cNvPr>
              <p:cNvSpPr txBox="1"/>
              <p:nvPr/>
            </p:nvSpPr>
            <p:spPr>
              <a:xfrm>
                <a:off x="3214891" y="4040904"/>
                <a:ext cx="517111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A32A0F06-F67F-4291-BE8B-0416E4896B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2487" y="4352520"/>
                <a:ext cx="422084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9B09927-5FFE-495C-B11F-E3302F640E51}"/>
                  </a:ext>
                </a:extLst>
              </p:cNvPr>
              <p:cNvSpPr txBox="1"/>
              <p:nvPr/>
            </p:nvSpPr>
            <p:spPr>
              <a:xfrm>
                <a:off x="1874432" y="4830651"/>
                <a:ext cx="455605" cy="26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cxnSp>
            <p:nvCxnSpPr>
              <p:cNvPr id="119" name="Connector: Elbow 118">
                <a:extLst>
                  <a:ext uri="{FF2B5EF4-FFF2-40B4-BE49-F238E27FC236}">
                    <a16:creationId xmlns:a16="http://schemas.microsoft.com/office/drawing/2014/main" id="{6664DF59-3748-4C85-9E05-15970CBE3B43}"/>
                  </a:ext>
                </a:extLst>
              </p:cNvPr>
              <p:cNvCxnSpPr>
                <a:cxnSpLocks/>
                <a:stCxn id="101" idx="0"/>
                <a:endCxn id="5" idx="2"/>
              </p:cNvCxnSpPr>
              <p:nvPr/>
            </p:nvCxnSpPr>
            <p:spPr>
              <a:xfrm rot="16200000" flipV="1">
                <a:off x="2296126" y="3510647"/>
                <a:ext cx="425111" cy="414143"/>
              </a:xfrm>
              <a:prstGeom prst="bent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id="{CB9EF652-F783-4A1E-9591-89FD37F2BAAC}"/>
                  </a:ext>
                </a:extLst>
              </p:cNvPr>
              <p:cNvSpPr/>
              <p:nvPr/>
            </p:nvSpPr>
            <p:spPr>
              <a:xfrm>
                <a:off x="7899762" y="3613711"/>
                <a:ext cx="1164910" cy="854916"/>
              </a:xfrm>
              <a:prstGeom prst="roundRect">
                <a:avLst/>
              </a:prstGeom>
              <a:noFill/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1" name="Connector: Elbow 130">
                <a:extLst>
                  <a:ext uri="{FF2B5EF4-FFF2-40B4-BE49-F238E27FC236}">
                    <a16:creationId xmlns:a16="http://schemas.microsoft.com/office/drawing/2014/main" id="{33B9D66C-AED0-4873-A8E2-B8FA0D24747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483842" y="2988690"/>
                <a:ext cx="654108" cy="673746"/>
              </a:xfrm>
              <a:prstGeom prst="bentConnector3">
                <a:avLst>
                  <a:gd name="adj1" fmla="val -3855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or: Elbow 132">
                <a:extLst>
                  <a:ext uri="{FF2B5EF4-FFF2-40B4-BE49-F238E27FC236}">
                    <a16:creationId xmlns:a16="http://schemas.microsoft.com/office/drawing/2014/main" id="{B55BD0A8-2F1D-4718-BD19-D3987F23E453}"/>
                  </a:ext>
                </a:extLst>
              </p:cNvPr>
              <p:cNvCxnSpPr>
                <a:cxnSpLocks/>
                <a:stCxn id="58" idx="3"/>
              </p:cNvCxnSpPr>
              <p:nvPr/>
            </p:nvCxnSpPr>
            <p:spPr>
              <a:xfrm flipV="1">
                <a:off x="7231154" y="4133264"/>
                <a:ext cx="749686" cy="268016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or: Elbow 136">
                <a:extLst>
                  <a:ext uri="{FF2B5EF4-FFF2-40B4-BE49-F238E27FC236}">
                    <a16:creationId xmlns:a16="http://schemas.microsoft.com/office/drawing/2014/main" id="{06E0FD84-13B0-44A6-B04A-37A6F8FA6E1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98182" y="2225030"/>
                <a:ext cx="1663541" cy="1114922"/>
              </a:xfrm>
              <a:prstGeom prst="bentConnector3">
                <a:avLst>
                  <a:gd name="adj1" fmla="val -89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E2D39BB9-983F-4D55-84E6-0A444E842771}"/>
                  </a:ext>
                </a:extLst>
              </p:cNvPr>
              <p:cNvCxnSpPr>
                <a:cxnSpLocks/>
                <a:stCxn id="130" idx="2"/>
              </p:cNvCxnSpPr>
              <p:nvPr/>
            </p:nvCxnSpPr>
            <p:spPr>
              <a:xfrm>
                <a:off x="8482217" y="4468627"/>
                <a:ext cx="9998" cy="607444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5F3EB413-154A-4447-9413-B9B255D96670}"/>
                  </a:ext>
                </a:extLst>
              </p:cNvPr>
              <p:cNvSpPr txBox="1"/>
              <p:nvPr/>
            </p:nvSpPr>
            <p:spPr>
              <a:xfrm>
                <a:off x="9114110" y="5744368"/>
                <a:ext cx="1164910" cy="41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END point of the Incident</a:t>
                </a: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42C89138-80E6-4312-A212-0D65D8D1C295}"/>
                  </a:ext>
                </a:extLst>
              </p:cNvPr>
              <p:cNvSpPr txBox="1"/>
              <p:nvPr/>
            </p:nvSpPr>
            <p:spPr>
              <a:xfrm>
                <a:off x="1818928" y="4417038"/>
                <a:ext cx="517111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4D68124-5E06-431A-98B8-69A8FEF15527}"/>
                  </a:ext>
                </a:extLst>
              </p:cNvPr>
              <p:cNvSpPr txBox="1"/>
              <p:nvPr/>
            </p:nvSpPr>
            <p:spPr>
              <a:xfrm>
                <a:off x="7259024" y="4534254"/>
                <a:ext cx="791095" cy="41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Next Action</a:t>
                </a:r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D81D2F77-10FF-4C86-9A0B-30549470B5E0}"/>
                  </a:ext>
                </a:extLst>
              </p:cNvPr>
              <p:cNvSpPr/>
              <p:nvPr/>
            </p:nvSpPr>
            <p:spPr>
              <a:xfrm>
                <a:off x="6335282" y="2586149"/>
                <a:ext cx="1098189" cy="854916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BE18C8DA-8B2E-4F01-9A78-E42987F2EC78}"/>
                  </a:ext>
                </a:extLst>
              </p:cNvPr>
              <p:cNvSpPr txBox="1"/>
              <p:nvPr/>
            </p:nvSpPr>
            <p:spPr>
              <a:xfrm>
                <a:off x="5857590" y="2730704"/>
                <a:ext cx="517111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86CF797E-AC96-4C98-A9F6-6A09A0487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57589" y="3041167"/>
                <a:ext cx="479228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or: Elbow 158">
                <a:extLst>
                  <a:ext uri="{FF2B5EF4-FFF2-40B4-BE49-F238E27FC236}">
                    <a16:creationId xmlns:a16="http://schemas.microsoft.com/office/drawing/2014/main" id="{FC1901FB-CAA1-4D4C-A51B-C95769C0C6CB}"/>
                  </a:ext>
                </a:extLst>
              </p:cNvPr>
              <p:cNvCxnSpPr>
                <a:cxnSpLocks/>
                <a:stCxn id="17" idx="0"/>
                <a:endCxn id="58" idx="2"/>
              </p:cNvCxnSpPr>
              <p:nvPr/>
            </p:nvCxnSpPr>
            <p:spPr>
              <a:xfrm rot="16200000" flipV="1">
                <a:off x="6542230" y="4878155"/>
                <a:ext cx="263524" cy="164690"/>
              </a:xfrm>
              <a:prstGeom prst="bentConnector3">
                <a:avLst>
                  <a:gd name="adj1" fmla="val 50000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0A4FA6-778B-4462-B95A-F7A0427C703E}"/>
                  </a:ext>
                </a:extLst>
              </p:cNvPr>
              <p:cNvSpPr txBox="1"/>
              <p:nvPr/>
            </p:nvSpPr>
            <p:spPr>
              <a:xfrm>
                <a:off x="7614442" y="1402480"/>
                <a:ext cx="806931" cy="41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Next Action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5343A3D-73CD-4F0E-A027-AFB3AD7D0767}"/>
                  </a:ext>
                </a:extLst>
              </p:cNvPr>
              <p:cNvSpPr txBox="1"/>
              <p:nvPr/>
            </p:nvSpPr>
            <p:spPr>
              <a:xfrm>
                <a:off x="7873294" y="4515214"/>
                <a:ext cx="747522" cy="41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Final</a:t>
                </a:r>
              </a:p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Action</a:t>
                </a: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F599B095-4324-41AA-B196-02647DF33F07}"/>
                  </a:ext>
                </a:extLst>
              </p:cNvPr>
              <p:cNvSpPr/>
              <p:nvPr/>
            </p:nvSpPr>
            <p:spPr>
              <a:xfrm>
                <a:off x="9822275" y="2983888"/>
                <a:ext cx="1430117" cy="112856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A6A884C-FAA2-49D8-A479-8738C44E54EF}"/>
                  </a:ext>
                </a:extLst>
              </p:cNvPr>
              <p:cNvSpPr txBox="1"/>
              <p:nvPr/>
            </p:nvSpPr>
            <p:spPr>
              <a:xfrm>
                <a:off x="7318398" y="5647237"/>
                <a:ext cx="747522" cy="41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Final</a:t>
                </a:r>
              </a:p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Action</a:t>
                </a:r>
              </a:p>
            </p:txBody>
          </p:sp>
          <p:cxnSp>
            <p:nvCxnSpPr>
              <p:cNvPr id="75" name="Connector: Elbow 74">
                <a:extLst>
                  <a:ext uri="{FF2B5EF4-FFF2-40B4-BE49-F238E27FC236}">
                    <a16:creationId xmlns:a16="http://schemas.microsoft.com/office/drawing/2014/main" id="{F6CE4851-E2CD-40DA-8461-8B43F1038A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64672" y="3461447"/>
                <a:ext cx="798130" cy="393758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B3F1AB1-B65A-4488-8F6F-D7370237B253}"/>
                  </a:ext>
                </a:extLst>
              </p:cNvPr>
              <p:cNvSpPr/>
              <p:nvPr/>
            </p:nvSpPr>
            <p:spPr>
              <a:xfrm>
                <a:off x="9840456" y="4206586"/>
                <a:ext cx="1461680" cy="1077601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3" name="Connector: Elbow 82">
                <a:extLst>
                  <a:ext uri="{FF2B5EF4-FFF2-40B4-BE49-F238E27FC236}">
                    <a16:creationId xmlns:a16="http://schemas.microsoft.com/office/drawing/2014/main" id="{74CB0DD4-EDD1-42BA-8F9E-816EB6A97892}"/>
                  </a:ext>
                </a:extLst>
              </p:cNvPr>
              <p:cNvCxnSpPr>
                <a:cxnSpLocks/>
                <a:endCxn id="82" idx="1"/>
              </p:cNvCxnSpPr>
              <p:nvPr/>
            </p:nvCxnSpPr>
            <p:spPr>
              <a:xfrm>
                <a:off x="9064984" y="4204517"/>
                <a:ext cx="775472" cy="540870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E4FC37-9FB5-4BA6-965D-151E8D7652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1900" y="2967289"/>
                <a:ext cx="86211" cy="2288716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BB171C9-9707-47F6-9ABE-D50B863B0B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5055" y="5225721"/>
                <a:ext cx="50722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057B82A-DF75-4793-B1AC-0D8765DFC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16151" y="2984450"/>
                <a:ext cx="478567" cy="786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8A4AD44-14A5-4744-9D41-B8F5BCF0D4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3195" y="1300038"/>
                <a:ext cx="510049" cy="0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5083AB-9344-47D2-9809-07D81407038F}"/>
                  </a:ext>
                </a:extLst>
              </p:cNvPr>
              <p:cNvSpPr txBox="1"/>
              <p:nvPr/>
            </p:nvSpPr>
            <p:spPr>
              <a:xfrm>
                <a:off x="10137986" y="1183181"/>
                <a:ext cx="1134973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</a:rPr>
                  <a:t>Initial action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932AC49-EBF9-43B9-AA38-7804B0F38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3195" y="1534264"/>
                <a:ext cx="510049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B04027F-1F64-46EE-8A58-0F56E33360AE}"/>
                  </a:ext>
                </a:extLst>
              </p:cNvPr>
              <p:cNvSpPr txBox="1"/>
              <p:nvPr/>
            </p:nvSpPr>
            <p:spPr>
              <a:xfrm>
                <a:off x="10137986" y="1444583"/>
                <a:ext cx="1707627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Inspection Phase 1  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7CB2FA7-5630-484A-BFB6-A995379598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3195" y="1805894"/>
                <a:ext cx="51004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04706B9-BCAC-4A30-AC0F-F74D4C285040}"/>
                  </a:ext>
                </a:extLst>
              </p:cNvPr>
              <p:cNvSpPr txBox="1"/>
              <p:nvPr/>
            </p:nvSpPr>
            <p:spPr>
              <a:xfrm>
                <a:off x="10137982" y="1716214"/>
                <a:ext cx="1251226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Critical action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F6DD635-3936-4F5E-992A-518B23DA56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3195" y="2075418"/>
                <a:ext cx="510049" cy="0"/>
              </a:xfrm>
              <a:prstGeom prst="line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E2D4F846-819E-477E-A036-20B46CF934BD}"/>
                  </a:ext>
                </a:extLst>
              </p:cNvPr>
              <p:cNvSpPr txBox="1"/>
              <p:nvPr/>
            </p:nvSpPr>
            <p:spPr>
              <a:xfrm>
                <a:off x="10137982" y="1985738"/>
                <a:ext cx="1164910" cy="26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Remediation</a:t>
                </a: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13CD5BB-6526-43CB-A378-E41F9652E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3195" y="2331255"/>
                <a:ext cx="510049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10DC9FC-1176-41E7-BF18-7DA0B5A9A264}"/>
                  </a:ext>
                </a:extLst>
              </p:cNvPr>
              <p:cNvSpPr txBox="1"/>
              <p:nvPr/>
            </p:nvSpPr>
            <p:spPr>
              <a:xfrm>
                <a:off x="10137982" y="2214398"/>
                <a:ext cx="1425606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Detection action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9F1055D0-EBA8-4B21-B3E9-24195C4B90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63195" y="2569593"/>
                <a:ext cx="510049" cy="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61308EEC-CE64-4DCD-8E8D-B73C83BBE4AE}"/>
                  </a:ext>
                </a:extLst>
              </p:cNvPr>
              <p:cNvSpPr txBox="1"/>
              <p:nvPr/>
            </p:nvSpPr>
            <p:spPr>
              <a:xfrm>
                <a:off x="10137982" y="2452736"/>
                <a:ext cx="1571998" cy="262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Completion action</a:t>
                </a: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7CADCCBA-1872-4DF1-9A1E-055D4D7151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0472" y="4801969"/>
                <a:ext cx="0" cy="42375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673628B6-5D1F-4EFD-9772-291C4D8C6BAC}"/>
                  </a:ext>
                </a:extLst>
              </p:cNvPr>
              <p:cNvSpPr txBox="1"/>
              <p:nvPr/>
            </p:nvSpPr>
            <p:spPr>
              <a:xfrm>
                <a:off x="1321973" y="4867115"/>
                <a:ext cx="455605" cy="26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2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pic>
            <p:nvPicPr>
              <p:cNvPr id="13" name="Picture 12" descr="A group of people sitting in a room with computers and computers&#10;&#10;Description automatically generated with low confidence">
                <a:extLst>
                  <a:ext uri="{FF2B5EF4-FFF2-40B4-BE49-F238E27FC236}">
                    <a16:creationId xmlns:a16="http://schemas.microsoft.com/office/drawing/2014/main" id="{9B0C9C74-D392-4B9D-A543-117D56D8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405947" y="5179488"/>
                <a:ext cx="1215866" cy="795811"/>
              </a:xfrm>
              <a:prstGeom prst="rect">
                <a:avLst/>
              </a:prstGeom>
            </p:spPr>
          </p:pic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992359E1-0E12-433A-A228-05A10BBB0805}"/>
                  </a:ext>
                </a:extLst>
              </p:cNvPr>
              <p:cNvSpPr/>
              <p:nvPr/>
            </p:nvSpPr>
            <p:spPr>
              <a:xfrm>
                <a:off x="1867652" y="5179366"/>
                <a:ext cx="1062604" cy="854916"/>
              </a:xfrm>
              <a:prstGeom prst="roundRect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2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id="{C704E684-78DB-40D0-95B6-2B8A1D9F13F0}"/>
                  </a:ext>
                </a:extLst>
              </p:cNvPr>
              <p:cNvCxnSpPr>
                <a:cxnSpLocks/>
                <a:stCxn id="98" idx="3"/>
              </p:cNvCxnSpPr>
              <p:nvPr/>
            </p:nvCxnSpPr>
            <p:spPr>
              <a:xfrm flipV="1">
                <a:off x="2930256" y="5600652"/>
                <a:ext cx="412782" cy="617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or: Elbow 120">
                <a:extLst>
                  <a:ext uri="{FF2B5EF4-FFF2-40B4-BE49-F238E27FC236}">
                    <a16:creationId xmlns:a16="http://schemas.microsoft.com/office/drawing/2014/main" id="{246003D7-F01D-481E-8811-8499440BA8F8}"/>
                  </a:ext>
                </a:extLst>
              </p:cNvPr>
              <p:cNvCxnSpPr>
                <a:cxnSpLocks/>
                <a:stCxn id="101" idx="2"/>
                <a:endCxn id="98" idx="0"/>
              </p:cNvCxnSpPr>
              <p:nvPr/>
            </p:nvCxnSpPr>
            <p:spPr>
              <a:xfrm rot="5400000">
                <a:off x="2360265" y="4823879"/>
                <a:ext cx="394176" cy="316798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or: Elbow 121">
                <a:extLst>
                  <a:ext uri="{FF2B5EF4-FFF2-40B4-BE49-F238E27FC236}">
                    <a16:creationId xmlns:a16="http://schemas.microsoft.com/office/drawing/2014/main" id="{1743F3DA-0669-4B7B-8ABE-5E30489B1109}"/>
                  </a:ext>
                </a:extLst>
              </p:cNvPr>
              <p:cNvCxnSpPr>
                <a:cxnSpLocks/>
                <a:stCxn id="105" idx="3"/>
              </p:cNvCxnSpPr>
              <p:nvPr/>
            </p:nvCxnSpPr>
            <p:spPr>
              <a:xfrm>
                <a:off x="4928144" y="4352520"/>
                <a:ext cx="1023683" cy="162694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6" name="Picture 135" descr="A group of people sitting in a room with computers and computers&#10;&#10;Description automatically generated with low confidence">
                <a:extLst>
                  <a:ext uri="{FF2B5EF4-FFF2-40B4-BE49-F238E27FC236}">
                    <a16:creationId xmlns:a16="http://schemas.microsoft.com/office/drawing/2014/main" id="{54E33C28-35C2-4340-BD5D-E81F3F222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tretch>
                <a:fillRect/>
              </a:stretch>
            </p:blipFill>
            <p:spPr>
              <a:xfrm>
                <a:off x="10533852" y="5348072"/>
                <a:ext cx="1215866" cy="795811"/>
              </a:xfrm>
              <a:prstGeom prst="rect">
                <a:avLst/>
              </a:prstGeom>
            </p:spPr>
          </p:pic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CB8CD2BF-A6E9-48BC-AF05-DBD4683EAD4A}"/>
                  </a:ext>
                </a:extLst>
              </p:cNvPr>
              <p:cNvCxnSpPr>
                <a:cxnSpLocks/>
                <a:endCxn id="136" idx="1"/>
              </p:cNvCxnSpPr>
              <p:nvPr/>
            </p:nvCxnSpPr>
            <p:spPr>
              <a:xfrm>
                <a:off x="9072171" y="5713466"/>
                <a:ext cx="1461681" cy="32512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9AB7138-950E-3BF5-6E9E-8FE73E2930CC}"/>
                </a:ext>
              </a:extLst>
            </p:cNvPr>
            <p:cNvSpPr/>
            <p:nvPr/>
          </p:nvSpPr>
          <p:spPr>
            <a:xfrm>
              <a:off x="7921769" y="5075123"/>
              <a:ext cx="1164910" cy="919572"/>
            </a:xfrm>
            <a:prstGeom prst="round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7F01903-C795-C67E-3522-50C9D14A8E4F}"/>
                </a:ext>
              </a:extLst>
            </p:cNvPr>
            <p:cNvSpPr/>
            <p:nvPr/>
          </p:nvSpPr>
          <p:spPr>
            <a:xfrm rot="395584">
              <a:off x="1721728" y="5020351"/>
              <a:ext cx="8855186" cy="15859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65" dirty="0"/>
            </a:p>
          </p:txBody>
        </p:sp>
      </p:grpSp>
    </p:spTree>
    <p:extLst>
      <p:ext uri="{BB962C8B-B14F-4D97-AF65-F5344CB8AC3E}">
        <p14:creationId xmlns:p14="http://schemas.microsoft.com/office/powerpoint/2010/main" val="2353328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D305227C-98B0-4AB0-B5E1-D25CE20F7A3B}"/>
  <p:tag name="ISPRING_CUSTOM_TIMING_USED" val="0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MAC_Blue">
  <a:themeElements>
    <a:clrScheme name="OMAC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OMAC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AC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AC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1709</Words>
  <Application>Microsoft Office PowerPoint</Application>
  <PresentationFormat>Widescreen</PresentationFormat>
  <Paragraphs>375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Aptos Narrow</vt:lpstr>
      <vt:lpstr>Arial</vt:lpstr>
      <vt:lpstr>Arial Black</vt:lpstr>
      <vt:lpstr>Calibri</vt:lpstr>
      <vt:lpstr>Montserrat</vt:lpstr>
      <vt:lpstr>Montserrat ExtraBold</vt:lpstr>
      <vt:lpstr>Open Sans</vt:lpstr>
      <vt:lpstr>Times</vt:lpstr>
      <vt:lpstr>OMAC_Blue</vt:lpstr>
      <vt:lpstr>PowerPoint Presentation</vt:lpstr>
      <vt:lpstr>The Cyber Attack Surface - 3 Main Vectors</vt:lpstr>
      <vt:lpstr>Cyber Defense Triad</vt:lpstr>
      <vt:lpstr>TTX is Part of Cybersecurity Program 1/2</vt:lpstr>
      <vt:lpstr>TTX is Part of Cybersecurity Program 2/2</vt:lpstr>
      <vt:lpstr>Combined Cycle Power Plant Example</vt:lpstr>
      <vt:lpstr>Typical scenarios examined in TTX</vt:lpstr>
      <vt:lpstr>Typical Incident Response Actions</vt:lpstr>
      <vt:lpstr>TTX Example for a Combined Cycle Power Plant</vt:lpstr>
      <vt:lpstr>Team selection for this TTX</vt:lpstr>
      <vt:lpstr>Incident - The HMI is not getting updates 1/4 </vt:lpstr>
      <vt:lpstr>Incident - The HMI is not getting updates 2/4 </vt:lpstr>
      <vt:lpstr>Incident - The HMI is not getting updates 3/4 </vt:lpstr>
      <vt:lpstr>Incident - The HMI is not getting updates 4/4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Rathwell</dc:creator>
  <cp:lastModifiedBy>Gary Rathwell</cp:lastModifiedBy>
  <cp:revision>35</cp:revision>
  <cp:lastPrinted>2024-10-27T07:53:11Z</cp:lastPrinted>
  <dcterms:created xsi:type="dcterms:W3CDTF">2024-08-05T20:06:21Z</dcterms:created>
  <dcterms:modified xsi:type="dcterms:W3CDTF">2026-03-17T04:27:13Z</dcterms:modified>
</cp:coreProperties>
</file>