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ags/tag7.xml" ContentType="application/vnd.openxmlformats-officedocument.presentationml.tags+xml"/>
  <Override PartName="/ppt/ink/ink2.xml" ContentType="application/inkml+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3.xml" ContentType="application/vnd.openxmlformats-officedocument.theme+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notesSlides/notesSlide2.xml" ContentType="application/vnd.openxmlformats-officedocument.presentationml.notesSlide+xml"/>
  <Override PartName="/ppt/tags/tag15.xml" ContentType="application/vnd.openxmlformats-officedocument.presentationml.tags+xml"/>
  <Override PartName="/ppt/notesSlides/notesSlide3.xml" ContentType="application/vnd.openxmlformats-officedocument.presentationml.notesSlide+xml"/>
  <Override PartName="/ppt/tags/tag16.xml" ContentType="application/vnd.openxmlformats-officedocument.presentationml.tags+xml"/>
  <Override PartName="/ppt/notesSlides/notesSlide4.xml" ContentType="application/vnd.openxmlformats-officedocument.presentationml.notesSlide+xml"/>
  <Override PartName="/ppt/tags/tag17.xml" ContentType="application/vnd.openxmlformats-officedocument.presentationml.tags+xml"/>
  <Override PartName="/ppt/notesSlides/notesSlide5.xml" ContentType="application/vnd.openxmlformats-officedocument.presentationml.notesSlide+xml"/>
  <Override PartName="/ppt/tags/tag18.xml" ContentType="application/vnd.openxmlformats-officedocument.presentationml.tags+xml"/>
  <Override PartName="/ppt/notesSlides/notesSlide6.xml" ContentType="application/vnd.openxmlformats-officedocument.presentationml.notesSlide+xml"/>
  <Override PartName="/ppt/tags/tag19.xml" ContentType="application/vnd.openxmlformats-officedocument.presentationml.tags+xml"/>
  <Override PartName="/ppt/notesSlides/notesSlide7.xml" ContentType="application/vnd.openxmlformats-officedocument.presentationml.notesSlide+xml"/>
  <Override PartName="/ppt/tags/tag20.xml" ContentType="application/vnd.openxmlformats-officedocument.presentationml.tags+xml"/>
  <Override PartName="/ppt/notesSlides/notesSlide8.xml" ContentType="application/vnd.openxmlformats-officedocument.presentationml.notesSlide+xml"/>
  <Override PartName="/ppt/ink/ink3.xml" ContentType="application/inkml+xml"/>
  <Override PartName="/ppt/tags/tag21.xml" ContentType="application/vnd.openxmlformats-officedocument.presentationml.tags+xml"/>
  <Override PartName="/ppt/notesSlides/notesSlide9.xml" ContentType="application/vnd.openxmlformats-officedocument.presentationml.notesSlide+xml"/>
  <Override PartName="/ppt/tags/tag22.xml" ContentType="application/vnd.openxmlformats-officedocument.presentationml.tags+xml"/>
  <Override PartName="/ppt/notesSlides/notesSlide10.xml" ContentType="application/vnd.openxmlformats-officedocument.presentationml.notesSlide+xml"/>
  <Override PartName="/ppt/tags/tag23.xml" ContentType="application/vnd.openxmlformats-officedocument.presentationml.tags+xml"/>
  <Override PartName="/ppt/notesSlides/notesSlide11.xml" ContentType="application/vnd.openxmlformats-officedocument.presentationml.notesSlide+xml"/>
  <Override PartName="/ppt/ink/ink4.xml" ContentType="application/inkml+xml"/>
  <Override PartName="/ppt/tags/tag24.xml" ContentType="application/vnd.openxmlformats-officedocument.presentationml.tags+xml"/>
  <Override PartName="/ppt/notesSlides/notesSlide12.xml" ContentType="application/vnd.openxmlformats-officedocument.presentationml.notesSlide+xml"/>
  <Override PartName="/ppt/ink/ink5.xml" ContentType="application/inkml+xml"/>
  <Override PartName="/ppt/ink/ink6.xml" ContentType="application/inkml+xml"/>
  <Override PartName="/ppt/ink/ink7.xml" ContentType="application/inkml+xml"/>
  <Override PartName="/ppt/tags/tag25.xml" ContentType="application/vnd.openxmlformats-officedocument.presentationml.tags+xml"/>
  <Override PartName="/ppt/notesSlides/notesSlide13.xml" ContentType="application/vnd.openxmlformats-officedocument.presentationml.notesSlide+xml"/>
  <Override PartName="/ppt/tags/tag26.xml" ContentType="application/vnd.openxmlformats-officedocument.presentationml.tag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Lst>
  <p:notesMasterIdLst>
    <p:notesMasterId r:id="rId18"/>
  </p:notesMasterIdLst>
  <p:sldIdLst>
    <p:sldId id="421" r:id="rId3"/>
    <p:sldId id="312" r:id="rId4"/>
    <p:sldId id="434" r:id="rId5"/>
    <p:sldId id="394" r:id="rId6"/>
    <p:sldId id="390" r:id="rId7"/>
    <p:sldId id="391" r:id="rId8"/>
    <p:sldId id="384" r:id="rId9"/>
    <p:sldId id="392" r:id="rId10"/>
    <p:sldId id="386" r:id="rId11"/>
    <p:sldId id="393" r:id="rId12"/>
    <p:sldId id="382" r:id="rId13"/>
    <p:sldId id="432" r:id="rId14"/>
    <p:sldId id="433" r:id="rId15"/>
    <p:sldId id="284" r:id="rId16"/>
    <p:sldId id="388" r:id="rId17"/>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99CCFF"/>
    <a:srgbClr val="75DB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5" autoAdjust="0"/>
    <p:restoredTop sz="74068" autoAdjust="0"/>
  </p:normalViewPr>
  <p:slideViewPr>
    <p:cSldViewPr snapToGrid="0">
      <p:cViewPr>
        <p:scale>
          <a:sx n="90" d="100"/>
          <a:sy n="90" d="100"/>
        </p:scale>
        <p:origin x="12" y="-594"/>
      </p:cViewPr>
      <p:guideLst/>
    </p:cSldViewPr>
  </p:slideViewPr>
  <p:notesTextViewPr>
    <p:cViewPr>
      <p:scale>
        <a:sx n="1" d="1"/>
        <a:sy n="1" d="1"/>
      </p:scale>
      <p:origin x="0" y="0"/>
    </p:cViewPr>
  </p:notesTextViewPr>
  <p:notesViewPr>
    <p:cSldViewPr snapToGrid="0">
      <p:cViewPr varScale="1">
        <p:scale>
          <a:sx n="68" d="100"/>
          <a:sy n="68" d="100"/>
        </p:scale>
        <p:origin x="2792" y="5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1-05T04:08:36.213"/>
    </inkml:context>
    <inkml:brush xml:id="br0">
      <inkml:brushProperty name="width" value="0.05" units="cm"/>
      <inkml:brushProperty name="height" value="0.05" units="cm"/>
    </inkml:brush>
  </inkml:definitions>
  <inkml:trace contextRef="#ctx0" brushRef="#br0">22 1 3075,'0'0'-256,"-6"0"-97,-4 0-63,4 0-225</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1-05T04:18:15.266"/>
    </inkml:context>
    <inkml:brush xml:id="br0">
      <inkml:brushProperty name="width" value="0.05" units="cm"/>
      <inkml:brushProperty name="height" value="0.05" units="cm"/>
    </inkml:brush>
  </inkml:definitions>
  <inkml:trace contextRef="#ctx0" brushRef="#br0">13 17 7495,'-6'0'-865,"0"-6"993,6-5 161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1-05T04:23:21.127"/>
    </inkml:context>
    <inkml:brush xml:id="br0">
      <inkml:brushProperty name="width" value="0.05" units="cm"/>
      <inkml:brushProperty name="height" value="0.05" units="cm"/>
    </inkml:brush>
  </inkml:definitions>
  <inkml:trace contextRef="#ctx0" brushRef="#br0">4 0 3171,'-3'0'-288</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1-05T04:25:48.207"/>
    </inkml:context>
    <inkml:brush xml:id="br0">
      <inkml:brushProperty name="width" value="0.05" units="cm"/>
      <inkml:brushProperty name="height" value="0.05" units="cm"/>
    </inkml:brush>
  </inkml:definitions>
  <inkml:trace contextRef="#ctx0" brushRef="#br0">5 6 5541,'-4'0'4100,"10"0"-4420,4 0-1826,-4-6-2659</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1-05T04:33:30.468"/>
    </inkml:context>
    <inkml:brush xml:id="br0">
      <inkml:brushProperty name="width" value="0.05" units="cm"/>
      <inkml:brushProperty name="height" value="0.05" units="cm"/>
    </inkml:brush>
  </inkml:definitions>
  <inkml:trace contextRef="#ctx0" brushRef="#br0">1 1 5061,'19'11'-32,"-12"-11"320,-4 0 833</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0988A505-7228-4715-92D7-CBF23D4AFF12}" type="datetimeFigureOut">
              <a:rPr lang="en-US" smtClean="0"/>
              <a:t>10/13/2025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0FDC63F9-AE46-4D1C-BB44-41C92F2D01CA}" type="slidenum">
              <a:rPr lang="en-US" smtClean="0"/>
              <a:t>‹#›</a:t>
            </a:fld>
            <a:endParaRPr lang="en-US"/>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803275" y="654050"/>
            <a:ext cx="5770563" cy="3246438"/>
          </a:xfrm>
          <a:ln/>
        </p:spPr>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756921" y="4152154"/>
            <a:ext cx="5862320" cy="4135550"/>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dirty="0">
              <a:latin typeface="Arial" panose="020B0604020202020204" pitchFamily="34" charset="0"/>
              <a:cs typeface="Arial" panose="020B0604020202020204" pitchFamily="34" charset="0"/>
            </a:endParaRPr>
          </a:p>
          <a:p>
            <a:pPr>
              <a:buNone/>
            </a:pPr>
            <a:endParaRPr lang="en-US" sz="1200" dirty="0"/>
          </a:p>
          <a:p>
            <a:pPr>
              <a:buNone/>
            </a:pPr>
            <a:r>
              <a:rPr lang="en-US" sz="1200" dirty="0"/>
              <a:t> This Micro-Learning Module describes the yEd graphic application, which can be used to produce various </a:t>
            </a:r>
            <a:r>
              <a:rPr lang="en-US" sz="1200"/>
              <a:t>diagrams for PERA .</a:t>
            </a:r>
            <a:endParaRPr lang="en-US" sz="1200" dirty="0"/>
          </a:p>
          <a:p>
            <a:pPr>
              <a:buNone/>
            </a:pPr>
            <a:endParaRPr lang="en-US" sz="1200" dirty="0"/>
          </a:p>
          <a:p>
            <a:pPr algn="ctr">
              <a:buNone/>
            </a:pPr>
            <a:endParaRPr lang="en-US" sz="1200" dirty="0"/>
          </a:p>
          <a:p>
            <a:pPr>
              <a:buNone/>
            </a:pPr>
            <a:r>
              <a:rPr lang="en-US" sz="1200" dirty="0"/>
              <a:t>It is intended for authors of ISA MLMs, course materials, and standards.  </a:t>
            </a:r>
          </a:p>
          <a:p>
            <a:pPr>
              <a:buNone/>
            </a:pPr>
            <a:br>
              <a:rPr lang="en-US" sz="1200" dirty="0"/>
            </a:br>
            <a:endParaRPr lang="en-US" sz="1200" dirty="0"/>
          </a:p>
          <a:p>
            <a:pPr lvl="0">
              <a:buNone/>
              <a:defRPr/>
            </a:pPr>
            <a:r>
              <a:rPr lang="en-US" sz="1200" dirty="0"/>
              <a:t>Click the NEXT button when you are ready to advance to the next slide.</a:t>
            </a:r>
            <a:br>
              <a:rPr lang="en-US" altLang="en-US" dirty="0">
                <a:latin typeface="Arial" panose="020B0604020202020204" pitchFamily="34" charset="0"/>
                <a:cs typeface="Arial" panose="020B0604020202020204" pitchFamily="34" charset="0"/>
              </a:rPr>
            </a:b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55653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defTabSz="937900">
              <a:buNone/>
              <a:defRPr/>
            </a:pPr>
            <a:r>
              <a:rPr lang="en-US" sz="1100" dirty="0"/>
              <a:t>PRINT VERSION OF NARRATIVE</a:t>
            </a:r>
            <a:br>
              <a:rPr lang="en-US" sz="1100" dirty="0"/>
            </a:br>
            <a:endParaRPr lang="en-US" sz="1100" dirty="0"/>
          </a:p>
          <a:p>
            <a:pPr>
              <a:buNone/>
            </a:pPr>
            <a:r>
              <a:rPr lang="en-US" sz="1100" dirty="0"/>
              <a:t>yEd imports and exports data in multiple formats, saving time when creating diagrams and turning graphics into actionable data.</a:t>
            </a:r>
          </a:p>
          <a:p>
            <a:pPr>
              <a:buNone/>
            </a:pPr>
            <a:endParaRPr lang="en-US" dirty="0"/>
          </a:p>
        </p:txBody>
      </p:sp>
      <p:sp>
        <p:nvSpPr>
          <p:cNvPr id="4" name="Slide Number Placeholder 3"/>
          <p:cNvSpPr>
            <a:spLocks noGrp="1"/>
          </p:cNvSpPr>
          <p:nvPr>
            <p:ph type="sldNum" sz="quarter" idx="5"/>
          </p:nvPr>
        </p:nvSpPr>
        <p:spPr/>
        <p:txBody>
          <a:bodyPr lIns="93790" tIns="46895" rIns="93790" bIns="46895"/>
          <a:lstStyle/>
          <a:p>
            <a:fld id="{938E238B-0027-441C-B6C6-5C79594C47B5}" type="slidenum">
              <a:rPr lang="en-US" smtClean="0"/>
              <a:t>10</a:t>
            </a:fld>
            <a:endParaRPr lang="en-US" dirty="0"/>
          </a:p>
        </p:txBody>
      </p:sp>
    </p:spTree>
    <p:extLst>
      <p:ext uri="{BB962C8B-B14F-4D97-AF65-F5344CB8AC3E}">
        <p14:creationId xmlns:p14="http://schemas.microsoft.com/office/powerpoint/2010/main" val="28336297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defTabSz="937900">
              <a:buNone/>
              <a:defRPr/>
            </a:pPr>
            <a:r>
              <a:rPr lang="en-US" sz="1100" dirty="0">
                <a:cs typeface="Arial" panose="020B0604020202020204" pitchFamily="34" charset="0"/>
              </a:rPr>
              <a:t>PRINT VERSION OF NARRATIVE</a:t>
            </a:r>
            <a:br>
              <a:rPr lang="en-US" sz="1100" dirty="0">
                <a:cs typeface="Arial" panose="020B0604020202020204" pitchFamily="34" charset="0"/>
              </a:rPr>
            </a:br>
            <a:endParaRPr lang="en-US" sz="1100" dirty="0">
              <a:cs typeface="Arial" panose="020B0604020202020204" pitchFamily="34" charset="0"/>
            </a:endParaRPr>
          </a:p>
          <a:p>
            <a:pPr defTabSz="937900">
              <a:buNone/>
              <a:defRPr/>
            </a:pPr>
            <a:r>
              <a:rPr lang="en-US" sz="1100" dirty="0">
                <a:cs typeface="Arial" panose="020B0604020202020204" pitchFamily="34" charset="0"/>
              </a:rPr>
              <a:t>yEd quickly generates Visualizations from Tabular data input in more than a dozen formats including XML and Excel.</a:t>
            </a:r>
          </a:p>
          <a:p>
            <a:pPr defTabSz="937900">
              <a:buNone/>
              <a:defRPr/>
            </a:pPr>
            <a:r>
              <a:rPr lang="en-US" sz="1100" dirty="0">
                <a:cs typeface="Arial" panose="020B0604020202020204" pitchFamily="34" charset="0"/>
              </a:rPr>
              <a:t>Data may also be exported in 6 different formats.</a:t>
            </a:r>
          </a:p>
          <a:p>
            <a:pPr>
              <a:buNone/>
            </a:pPr>
            <a:endParaRPr lang="en-US" dirty="0"/>
          </a:p>
        </p:txBody>
      </p:sp>
      <p:sp>
        <p:nvSpPr>
          <p:cNvPr id="4" name="Slide Number Placeholder 3"/>
          <p:cNvSpPr>
            <a:spLocks noGrp="1"/>
          </p:cNvSpPr>
          <p:nvPr>
            <p:ph type="sldNum" sz="quarter" idx="5"/>
          </p:nvPr>
        </p:nvSpPr>
        <p:spPr/>
        <p:txBody>
          <a:bodyPr lIns="93790" tIns="46895" rIns="93790" bIns="46895"/>
          <a:lstStyle/>
          <a:p>
            <a:fld id="{25F15F07-9F80-44C3-A0B9-752A4ECB8E6E}" type="slidenum">
              <a:rPr lang="en-GB" altLang="en-US" smtClean="0"/>
              <a:pPr/>
              <a:t>11</a:t>
            </a:fld>
            <a:endParaRPr lang="en-GB" altLang="en-US" dirty="0"/>
          </a:p>
        </p:txBody>
      </p:sp>
    </p:spTree>
    <p:extLst>
      <p:ext uri="{BB962C8B-B14F-4D97-AF65-F5344CB8AC3E}">
        <p14:creationId xmlns:p14="http://schemas.microsoft.com/office/powerpoint/2010/main" val="272147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defTabSz="937900">
              <a:buNone/>
              <a:defRPr/>
            </a:pPr>
            <a:r>
              <a:rPr lang="en-US" sz="1100" dirty="0"/>
              <a:t>PRINT VERSION OF NARRATIVE</a:t>
            </a:r>
            <a:br>
              <a:rPr lang="en-US" sz="1100" dirty="0"/>
            </a:br>
            <a:endParaRPr lang="en-US" sz="1100" dirty="0"/>
          </a:p>
          <a:p>
            <a:r>
              <a:rPr lang="en-US" sz="1100" dirty="0"/>
              <a:t>Saves time to produce diagrams, while improving quality and consistency</a:t>
            </a:r>
          </a:p>
          <a:p>
            <a:r>
              <a:rPr lang="en-US" sz="1100" dirty="0"/>
              <a:t>Diagrams may be configured from a “Drag &amp; Drop” menu, or auto-generated directly from data</a:t>
            </a:r>
          </a:p>
          <a:p>
            <a:r>
              <a:rPr lang="en-US" sz="1100" dirty="0"/>
              <a:t>Many standard and custom diagram templates are available</a:t>
            </a:r>
          </a:p>
          <a:p>
            <a:r>
              <a:rPr lang="en-US" sz="1100" dirty="0"/>
              <a:t>yEd may be downloaded for free, including for commercial use.</a:t>
            </a:r>
          </a:p>
        </p:txBody>
      </p:sp>
      <p:sp>
        <p:nvSpPr>
          <p:cNvPr id="4" name="Slide Number Placeholder 3"/>
          <p:cNvSpPr>
            <a:spLocks noGrp="1"/>
          </p:cNvSpPr>
          <p:nvPr>
            <p:ph type="sldNum" sz="quarter" idx="5"/>
          </p:nvPr>
        </p:nvSpPr>
        <p:spPr/>
        <p:txBody>
          <a:bodyPr lIns="93790" tIns="46895" rIns="93790" bIns="46895"/>
          <a:lstStyle/>
          <a:p>
            <a:pPr algn="r" defTabSz="937900" eaLnBrk="1" fontAlgn="auto" hangingPunct="1">
              <a:spcBef>
                <a:spcPts val="0"/>
              </a:spcBef>
              <a:spcAft>
                <a:spcPts val="0"/>
              </a:spcAft>
              <a:defRPr/>
            </a:pPr>
            <a:fld id="{938E238B-0027-441C-B6C6-5C79594C47B5}" type="slidenum">
              <a:rPr lang="en-US" sz="1200">
                <a:solidFill>
                  <a:prstClr val="black"/>
                </a:solidFill>
                <a:latin typeface="Calibri"/>
              </a:rPr>
              <a:pPr algn="r" defTabSz="937900" eaLnBrk="1" fontAlgn="auto" hangingPunct="1">
                <a:spcBef>
                  <a:spcPts val="0"/>
                </a:spcBef>
                <a:spcAft>
                  <a:spcPts val="0"/>
                </a:spcAft>
                <a:defRPr/>
              </a:pPr>
              <a:t>13</a:t>
            </a:fld>
            <a:endParaRPr lang="en-US" sz="1200" dirty="0">
              <a:solidFill>
                <a:prstClr val="black"/>
              </a:solidFill>
              <a:latin typeface="Calibri"/>
            </a:endParaRPr>
          </a:p>
        </p:txBody>
      </p:sp>
    </p:spTree>
    <p:extLst>
      <p:ext uri="{BB962C8B-B14F-4D97-AF65-F5344CB8AC3E}">
        <p14:creationId xmlns:p14="http://schemas.microsoft.com/office/powerpoint/2010/main" val="11252619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90E978D-5459-4DBC-85E2-3737F6327F65}"/>
              </a:ext>
            </a:extLst>
          </p:cNvPr>
          <p:cNvSpPr>
            <a:spLocks noGrp="1" noRot="1" noChangeAspect="1" noChangeArrowheads="1" noTextEdit="1"/>
          </p:cNvSpPr>
          <p:nvPr>
            <p:ph type="sldImg"/>
          </p:nvPr>
        </p:nvSpPr>
        <p:spPr>
          <a:xfrm>
            <a:off x="-269875" y="295275"/>
            <a:ext cx="7870825" cy="4427538"/>
          </a:xfrm>
          <a:ln/>
        </p:spPr>
      </p:sp>
      <p:sp>
        <p:nvSpPr>
          <p:cNvPr id="25603" name="Notes Placeholder 2">
            <a:extLst>
              <a:ext uri="{FF2B5EF4-FFF2-40B4-BE49-F238E27FC236}">
                <a16:creationId xmlns:a16="http://schemas.microsoft.com/office/drawing/2014/main" id="{8E3BCBAD-F5F7-4FEB-812C-220F56D13C7D}"/>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r>
              <a:rPr lang="en-US" sz="1100" dirty="0"/>
              <a:t>PRINT VERSION OF NARRATIVE</a:t>
            </a:r>
          </a:p>
          <a:p>
            <a:pPr algn="ctr">
              <a:buNone/>
            </a:pPr>
            <a:endParaRPr lang="en-US" sz="1100" dirty="0"/>
          </a:p>
          <a:p>
            <a:pPr defTabSz="937900">
              <a:buNone/>
              <a:defRPr/>
            </a:pPr>
            <a:r>
              <a:rPr lang="en-US" sz="1100" dirty="0"/>
              <a:t>Thank you for taking the time to view this Micro Learning Module.</a:t>
            </a:r>
          </a:p>
          <a:p>
            <a:pPr>
              <a:buNone/>
            </a:pPr>
            <a:r>
              <a:rPr lang="en-US" sz="1100" dirty="0"/>
              <a:t>Select the Resources tab (at the top of the screen) to view and/or print a PDF of this MLM, including speaker notes.</a:t>
            </a:r>
          </a:p>
          <a:p>
            <a:pPr>
              <a:buNone/>
            </a:pPr>
            <a:r>
              <a:rPr lang="en-US" sz="1100" dirty="0"/>
              <a:t>You may wish to follow these next links to see a video introduction to yEd and how to use its editor.</a:t>
            </a:r>
          </a:p>
          <a:p>
            <a:pPr>
              <a:buNone/>
            </a:pPr>
            <a:r>
              <a:rPr lang="en-US" sz="1100" dirty="0"/>
              <a:t>We have also provided a short course on the interface for this MLM.</a:t>
            </a:r>
          </a:p>
          <a:p>
            <a:pPr>
              <a:buNone/>
            </a:pPr>
            <a:r>
              <a:rPr lang="en-US" sz="1100" dirty="0"/>
              <a:t>The last link requests your feedback about this MLM.</a:t>
            </a:r>
            <a:br>
              <a:rPr lang="en-US" baseline="0" dirty="0"/>
            </a:br>
            <a:endParaRPr lang="en-US" baseline="0" dirty="0"/>
          </a:p>
          <a:p>
            <a:pPr algn="ctr">
              <a:buNone/>
            </a:pPr>
            <a:endParaRPr lang="en-US" baseline="0"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704850"/>
            <a:ext cx="5759450" cy="3240088"/>
          </a:xfrm>
        </p:spPr>
      </p:sp>
      <p:sp>
        <p:nvSpPr>
          <p:cNvPr id="3" name="Notes Placeholder 2"/>
          <p:cNvSpPr>
            <a:spLocks noGrp="1"/>
          </p:cNvSpPr>
          <p:nvPr>
            <p:ph type="body" idx="1"/>
          </p:nvPr>
        </p:nvSpPr>
        <p:spPr>
          <a:xfrm>
            <a:off x="731520" y="4105874"/>
            <a:ext cx="5852160" cy="4168975"/>
          </a:xfrm>
        </p:spPr>
        <p:txBody>
          <a:bodyPr/>
          <a:lstStyle/>
          <a:p>
            <a:pPr>
              <a:spcAft>
                <a:spcPts val="1121"/>
              </a:spcAft>
            </a:pPr>
            <a:r>
              <a:rPr lang="en-US" sz="1300" dirty="0">
                <a:solidFill>
                  <a:srgbClr val="000000"/>
                </a:solidFill>
                <a:latin typeface="Arial" panose="020B0604020202020204" pitchFamily="34" charset="0"/>
                <a:ea typeface="Arial" panose="020B0604020202020204" pitchFamily="34" charset="0"/>
                <a:cs typeface="Arial" panose="020B0604020202020204" pitchFamily="34" charset="0"/>
              </a:rPr>
              <a:t>Bill Bosler, P.E., is an Oil &amp; Gas Business Development leader and enterprise-integration SME with 40+ years across upstream, pipelines, refining, petrochemicals, and major capital projects. He combines PERA master planning with ISA-95/IEC-62264 data models to help operators and EPCs turn strategy into measurable value—faster vendor onboarding, cleaner hand-overs, tighter compliance, and resilient supply chains. </a:t>
            </a:r>
          </a:p>
          <a:p>
            <a:pPr>
              <a:spcAft>
                <a:spcPts val="1121"/>
              </a:spcAft>
            </a:pPr>
            <a:r>
              <a:rPr lang="en-US" sz="1300" dirty="0">
                <a:solidFill>
                  <a:srgbClr val="000000"/>
                </a:solidFill>
                <a:latin typeface="Arial" panose="020B0604020202020204" pitchFamily="34" charset="0"/>
                <a:ea typeface="Arial" panose="020B0604020202020204" pitchFamily="34" charset="0"/>
                <a:cs typeface="Arial" panose="020B0604020202020204" pitchFamily="34" charset="0"/>
              </a:rPr>
              <a:t>Bill founded and led Texas Consultants, delivering programs in 30+ countries and partnering with national/international oil companies, pipeline consortia, and global integrators. His work includes the CPC pipeline Customer Management System, refinery and petrochemical optimization programs, and upstream collaboration centers. He has also negotiated greenfield/expansion projects and shaped standards work at API and ISA. </a:t>
            </a:r>
          </a:p>
          <a:p>
            <a:pPr>
              <a:spcAft>
                <a:spcPts val="1121"/>
              </a:spcAft>
            </a:pPr>
            <a:r>
              <a:rPr lang="en-US" sz="1300" dirty="0">
                <a:solidFill>
                  <a:srgbClr val="000000"/>
                </a:solidFill>
                <a:latin typeface="Arial" panose="020B0604020202020204" pitchFamily="34" charset="0"/>
                <a:ea typeface="Arial" panose="020B0604020202020204" pitchFamily="34" charset="0"/>
                <a:cs typeface="Arial" panose="020B0604020202020204" pitchFamily="34" charset="0"/>
              </a:rPr>
              <a:t>Notable outcomes include cutting an Arctic LNG concept’s capital needs by ~$5B with a 12% ROI lift; accelerating a client’s automation benefits by $4M/year years earlier at a fraction of expected cost; and saving ~$0.20/bbl. on gasoline blending through multi-vendor integration. He has published widely and presented at AIChE, API, ISA, NPRA and others.</a:t>
            </a:r>
          </a:p>
        </p:txBody>
      </p:sp>
    </p:spTree>
    <p:extLst>
      <p:ext uri="{BB962C8B-B14F-4D97-AF65-F5344CB8AC3E}">
        <p14:creationId xmlns:p14="http://schemas.microsoft.com/office/powerpoint/2010/main" val="2769761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defTabSz="937900">
              <a:buNone/>
              <a:defRPr/>
            </a:pPr>
            <a:r>
              <a:rPr lang="en-US" sz="1100" dirty="0"/>
              <a:t>PRINT VERSION OF NARRATIVE</a:t>
            </a:r>
            <a:br>
              <a:rPr lang="en-US" sz="1100" dirty="0"/>
            </a:br>
            <a:endParaRPr lang="en-US" sz="1100" dirty="0"/>
          </a:p>
          <a:p>
            <a:r>
              <a:rPr lang="en-US" sz="1100" dirty="0"/>
              <a:t>yEd is a multi-purpose diagramming program that was Developed at Stanford University.</a:t>
            </a:r>
          </a:p>
          <a:p>
            <a:r>
              <a:rPr lang="en-US" sz="1100" dirty="0"/>
              <a:t>It uses the open GraphML standard that is based on XML.  GraphML can describe, import, and export the structure and data for virtually any graph..</a:t>
            </a:r>
          </a:p>
          <a:p>
            <a:r>
              <a:rPr lang="en-US" sz="1100" dirty="0"/>
              <a:t>yEd is a free Java application that runs on Windows, iOS, and Linux.  </a:t>
            </a:r>
          </a:p>
          <a:p>
            <a:r>
              <a:rPr lang="en-US" sz="1100" dirty="0"/>
              <a:t>It is distributed by yWorks, a company that offers a very complete library of diagramming software components that can be added to user software applications.</a:t>
            </a:r>
          </a:p>
          <a:p>
            <a:endParaRPr lang="en-US" dirty="0"/>
          </a:p>
        </p:txBody>
      </p:sp>
      <p:sp>
        <p:nvSpPr>
          <p:cNvPr id="4" name="Slide Number Placeholder 3"/>
          <p:cNvSpPr>
            <a:spLocks noGrp="1"/>
          </p:cNvSpPr>
          <p:nvPr>
            <p:ph type="sldNum" sz="quarter" idx="5"/>
          </p:nvPr>
        </p:nvSpPr>
        <p:spPr/>
        <p:txBody>
          <a:bodyPr lIns="93790" tIns="46895" rIns="93790" bIns="46895"/>
          <a:lstStyle/>
          <a:p>
            <a:fld id="{938E238B-0027-441C-B6C6-5C79594C47B5}" type="slidenum">
              <a:rPr lang="en-US" smtClean="0"/>
              <a:t>2</a:t>
            </a:fld>
            <a:endParaRPr lang="en-US" dirty="0"/>
          </a:p>
        </p:txBody>
      </p:sp>
    </p:spTree>
    <p:extLst>
      <p:ext uri="{BB962C8B-B14F-4D97-AF65-F5344CB8AC3E}">
        <p14:creationId xmlns:p14="http://schemas.microsoft.com/office/powerpoint/2010/main" val="35176522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248A50-1669-C6EB-85B0-879EEA4D898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F43415-0630-FAFA-53DE-46220C1B0B2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F81896-801F-4F85-AD30-46B8AE68FADD}"/>
              </a:ext>
            </a:extLst>
          </p:cNvPr>
          <p:cNvSpPr>
            <a:spLocks noGrp="1"/>
          </p:cNvSpPr>
          <p:nvPr>
            <p:ph type="body" idx="1"/>
          </p:nvPr>
        </p:nvSpPr>
        <p:spPr/>
        <p:txBody>
          <a:bodyPr/>
          <a:lstStyle/>
          <a:p>
            <a:pPr algn="ctr" defTabSz="937900">
              <a:buNone/>
              <a:defRPr/>
            </a:pPr>
            <a:r>
              <a:rPr lang="en-US" sz="1100" dirty="0"/>
              <a:t>PRINT VERSION OF NARRATIVE</a:t>
            </a:r>
          </a:p>
          <a:p>
            <a:pPr defTabSz="937900">
              <a:buNone/>
              <a:defRPr/>
            </a:pPr>
            <a:br>
              <a:rPr lang="en-US" sz="1100" dirty="0"/>
            </a:br>
            <a:r>
              <a:rPr lang="en-US" sz="1100" dirty="0">
                <a:solidFill>
                  <a:srgbClr val="072B5F"/>
                </a:solidFill>
              </a:rPr>
              <a:t>Once entered, the data can be presented in multiple different “structures” as shown in the following menu.</a:t>
            </a:r>
          </a:p>
          <a:p>
            <a:pPr defTabSz="937900">
              <a:buNone/>
              <a:defRPr/>
            </a:pPr>
            <a:endParaRPr lang="en-US" dirty="0"/>
          </a:p>
        </p:txBody>
      </p:sp>
      <p:sp>
        <p:nvSpPr>
          <p:cNvPr id="4" name="Slide Number Placeholder 3">
            <a:extLst>
              <a:ext uri="{FF2B5EF4-FFF2-40B4-BE49-F238E27FC236}">
                <a16:creationId xmlns:a16="http://schemas.microsoft.com/office/drawing/2014/main" id="{51B03586-0F7F-9791-64CE-A9E38D0602D0}"/>
              </a:ext>
            </a:extLst>
          </p:cNvPr>
          <p:cNvSpPr>
            <a:spLocks noGrp="1"/>
          </p:cNvSpPr>
          <p:nvPr>
            <p:ph type="sldNum" sz="quarter" idx="5"/>
          </p:nvPr>
        </p:nvSpPr>
        <p:spPr/>
        <p:txBody>
          <a:bodyPr lIns="93790" tIns="46895" rIns="93790" bIns="46895"/>
          <a:lstStyle/>
          <a:p>
            <a:fld id="{938E238B-0027-441C-B6C6-5C79594C47B5}" type="slidenum">
              <a:rPr lang="en-US" smtClean="0"/>
              <a:t>3</a:t>
            </a:fld>
            <a:endParaRPr lang="en-US" dirty="0"/>
          </a:p>
        </p:txBody>
      </p:sp>
    </p:spTree>
    <p:extLst>
      <p:ext uri="{BB962C8B-B14F-4D97-AF65-F5344CB8AC3E}">
        <p14:creationId xmlns:p14="http://schemas.microsoft.com/office/powerpoint/2010/main" val="37442749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defTabSz="937900">
              <a:buNone/>
              <a:defRPr/>
            </a:pPr>
            <a:r>
              <a:rPr lang="en-US" sz="1100" dirty="0"/>
              <a:t>PRINT VERSION OF NARRATIVE</a:t>
            </a:r>
            <a:br>
              <a:rPr lang="en-US" sz="1100" dirty="0"/>
            </a:br>
            <a:endParaRPr lang="en-US" sz="1100" dirty="0"/>
          </a:p>
          <a:p>
            <a:r>
              <a:rPr lang="en-US" sz="1100" dirty="0"/>
              <a:t>yEd quickly generates Visualizations using “Drag &amp; Drop” of “nodes” from a Palette shown on the right.</a:t>
            </a:r>
          </a:p>
          <a:p>
            <a:r>
              <a:rPr lang="en-US" sz="1100" dirty="0"/>
              <a:t>Once created, these “shape nodes” may be rearranged by simply selecting them with a mouse click, and then dragging them to a new location.  </a:t>
            </a:r>
          </a:p>
          <a:p>
            <a:r>
              <a:rPr lang="en-US" sz="1100" dirty="0"/>
              <a:t>All connections, (called “edges”) will automatically move with the node.</a:t>
            </a:r>
          </a:p>
        </p:txBody>
      </p:sp>
      <p:sp>
        <p:nvSpPr>
          <p:cNvPr id="4" name="Slide Number Placeholder 3"/>
          <p:cNvSpPr>
            <a:spLocks noGrp="1"/>
          </p:cNvSpPr>
          <p:nvPr>
            <p:ph type="sldNum" sz="quarter" idx="5"/>
          </p:nvPr>
        </p:nvSpPr>
        <p:spPr/>
        <p:txBody>
          <a:bodyPr lIns="93790" tIns="46895" rIns="93790" bIns="46895"/>
          <a:lstStyle/>
          <a:p>
            <a:fld id="{938E238B-0027-441C-B6C6-5C79594C47B5}" type="slidenum">
              <a:rPr lang="en-US" smtClean="0"/>
              <a:t>4</a:t>
            </a:fld>
            <a:endParaRPr lang="en-US" dirty="0"/>
          </a:p>
        </p:txBody>
      </p:sp>
    </p:spTree>
    <p:extLst>
      <p:ext uri="{BB962C8B-B14F-4D97-AF65-F5344CB8AC3E}">
        <p14:creationId xmlns:p14="http://schemas.microsoft.com/office/powerpoint/2010/main" val="5229860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defTabSz="937900">
              <a:buNone/>
              <a:defRPr/>
            </a:pPr>
            <a:r>
              <a:rPr lang="en-US" sz="1100" dirty="0"/>
              <a:t>PRINT VERSION OF NARRATIVE</a:t>
            </a:r>
            <a:br>
              <a:rPr lang="en-US" sz="1100" dirty="0"/>
            </a:br>
            <a:endParaRPr lang="en-US" sz="1100" dirty="0"/>
          </a:p>
          <a:p>
            <a:r>
              <a:rPr lang="en-US" sz="1100" dirty="0"/>
              <a:t>yEd also generates Diagrams from Tabular Data (for example from an Excel file)</a:t>
            </a:r>
          </a:p>
          <a:p>
            <a:r>
              <a:rPr lang="en-US" sz="1100" dirty="0"/>
              <a:t>The kind of graph “structure” that will be produced, is selected from a menu (in this case a “Horizontal” structure).</a:t>
            </a:r>
          </a:p>
          <a:p>
            <a:r>
              <a:rPr lang="en-US" sz="1100" dirty="0"/>
              <a:t>Again, nodes can be rearranged with a simple “drag &amp; Drop”.</a:t>
            </a:r>
          </a:p>
        </p:txBody>
      </p:sp>
      <p:sp>
        <p:nvSpPr>
          <p:cNvPr id="4" name="Slide Number Placeholder 3"/>
          <p:cNvSpPr>
            <a:spLocks noGrp="1"/>
          </p:cNvSpPr>
          <p:nvPr>
            <p:ph type="sldNum" sz="quarter" idx="5"/>
          </p:nvPr>
        </p:nvSpPr>
        <p:spPr/>
        <p:txBody>
          <a:bodyPr lIns="93790" tIns="46895" rIns="93790" bIns="46895"/>
          <a:lstStyle/>
          <a:p>
            <a:fld id="{938E238B-0027-441C-B6C6-5C79594C47B5}" type="slidenum">
              <a:rPr lang="en-US" smtClean="0"/>
              <a:t>5</a:t>
            </a:fld>
            <a:endParaRPr lang="en-US" dirty="0"/>
          </a:p>
        </p:txBody>
      </p:sp>
    </p:spTree>
    <p:extLst>
      <p:ext uri="{BB962C8B-B14F-4D97-AF65-F5344CB8AC3E}">
        <p14:creationId xmlns:p14="http://schemas.microsoft.com/office/powerpoint/2010/main" val="5480608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defTabSz="937900">
              <a:buNone/>
              <a:defRPr/>
            </a:pPr>
            <a:r>
              <a:rPr lang="en-US" sz="1100" dirty="0"/>
              <a:t>PRINT VERSION OF NARRATIVE</a:t>
            </a:r>
          </a:p>
          <a:p>
            <a:pPr defTabSz="937900">
              <a:buNone/>
              <a:defRPr/>
            </a:pPr>
            <a:br>
              <a:rPr lang="en-US" sz="1100" dirty="0"/>
            </a:br>
            <a:r>
              <a:rPr lang="en-US" sz="1100" dirty="0">
                <a:solidFill>
                  <a:srgbClr val="072B5F"/>
                </a:solidFill>
              </a:rPr>
              <a:t>Once entered, the data can be presented in multiple different “structures” as shown in the following menu.</a:t>
            </a:r>
          </a:p>
          <a:p>
            <a:pPr defTabSz="937900">
              <a:buNone/>
              <a:defRPr/>
            </a:pPr>
            <a:endParaRPr lang="en-US" dirty="0"/>
          </a:p>
        </p:txBody>
      </p:sp>
      <p:sp>
        <p:nvSpPr>
          <p:cNvPr id="4" name="Slide Number Placeholder 3"/>
          <p:cNvSpPr>
            <a:spLocks noGrp="1"/>
          </p:cNvSpPr>
          <p:nvPr>
            <p:ph type="sldNum" sz="quarter" idx="5"/>
          </p:nvPr>
        </p:nvSpPr>
        <p:spPr/>
        <p:txBody>
          <a:bodyPr lIns="93790" tIns="46895" rIns="93790" bIns="46895"/>
          <a:lstStyle/>
          <a:p>
            <a:fld id="{938E238B-0027-441C-B6C6-5C79594C47B5}" type="slidenum">
              <a:rPr lang="en-US" smtClean="0"/>
              <a:t>6</a:t>
            </a:fld>
            <a:endParaRPr lang="en-US" dirty="0"/>
          </a:p>
        </p:txBody>
      </p:sp>
    </p:spTree>
    <p:extLst>
      <p:ext uri="{BB962C8B-B14F-4D97-AF65-F5344CB8AC3E}">
        <p14:creationId xmlns:p14="http://schemas.microsoft.com/office/powerpoint/2010/main" val="5625500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defTabSz="937900">
              <a:buNone/>
              <a:defRPr/>
            </a:pPr>
            <a:r>
              <a:rPr lang="en-US" sz="1100" dirty="0"/>
              <a:t>PRINT VERSION OF NARRATIVE</a:t>
            </a:r>
            <a:br>
              <a:rPr lang="en-US" sz="1100" dirty="0"/>
            </a:br>
            <a:endParaRPr lang="en-US" sz="1100" dirty="0"/>
          </a:p>
          <a:p>
            <a:pPr>
              <a:buNone/>
            </a:pPr>
            <a:r>
              <a:rPr lang="en-US" sz="1100" dirty="0"/>
              <a:t>The same data that was used to produce the “Horizontal” diagram shown earlier, can be displayed in a “Top Down Hierarchical” structure or a “</a:t>
            </a:r>
            <a:r>
              <a:rPr lang="en-US" sz="1100" dirty="0" err="1"/>
              <a:t>Circlular</a:t>
            </a:r>
            <a:r>
              <a:rPr lang="en-US" sz="1100" dirty="0"/>
              <a:t>” structure by just selecting the desired layout structure from the menu, as shown in red.</a:t>
            </a:r>
          </a:p>
        </p:txBody>
      </p:sp>
      <p:sp>
        <p:nvSpPr>
          <p:cNvPr id="4" name="Slide Number Placeholder 3"/>
          <p:cNvSpPr>
            <a:spLocks noGrp="1"/>
          </p:cNvSpPr>
          <p:nvPr>
            <p:ph type="sldNum" sz="quarter" idx="5"/>
          </p:nvPr>
        </p:nvSpPr>
        <p:spPr/>
        <p:txBody>
          <a:bodyPr lIns="93790" tIns="46895" rIns="93790" bIns="46895"/>
          <a:lstStyle/>
          <a:p>
            <a:fld id="{25F15F07-9F80-44C3-A0B9-752A4ECB8E6E}" type="slidenum">
              <a:rPr lang="en-GB" altLang="en-US" smtClean="0"/>
              <a:pPr/>
              <a:t>7</a:t>
            </a:fld>
            <a:endParaRPr lang="en-GB" altLang="en-US" dirty="0"/>
          </a:p>
        </p:txBody>
      </p:sp>
    </p:spTree>
    <p:extLst>
      <p:ext uri="{BB962C8B-B14F-4D97-AF65-F5344CB8AC3E}">
        <p14:creationId xmlns:p14="http://schemas.microsoft.com/office/powerpoint/2010/main" val="32300215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defTabSz="937900">
              <a:buNone/>
              <a:defRPr/>
            </a:pPr>
            <a:r>
              <a:rPr lang="en-US" sz="1100" dirty="0"/>
              <a:t>PRINT VERSION OF NARRATIVE</a:t>
            </a:r>
            <a:br>
              <a:rPr lang="en-US" sz="1100" dirty="0"/>
            </a:br>
            <a:endParaRPr lang="en-US" sz="1100" dirty="0"/>
          </a:p>
          <a:p>
            <a:r>
              <a:rPr lang="en-US" sz="1100" dirty="0">
                <a:solidFill>
                  <a:srgbClr val="072B5F"/>
                </a:solidFill>
              </a:rPr>
              <a:t>Many standard graphic “templates” are provided in yEd.</a:t>
            </a:r>
          </a:p>
          <a:p>
            <a:r>
              <a:rPr lang="en-US" sz="1100" dirty="0"/>
              <a:t>In addition, custom graphic “templates” may be stored and reused </a:t>
            </a:r>
          </a:p>
        </p:txBody>
      </p:sp>
      <p:sp>
        <p:nvSpPr>
          <p:cNvPr id="4" name="Slide Number Placeholder 3"/>
          <p:cNvSpPr>
            <a:spLocks noGrp="1"/>
          </p:cNvSpPr>
          <p:nvPr>
            <p:ph type="sldNum" sz="quarter" idx="5"/>
          </p:nvPr>
        </p:nvSpPr>
        <p:spPr/>
        <p:txBody>
          <a:bodyPr lIns="93790" tIns="46895" rIns="93790" bIns="46895"/>
          <a:lstStyle/>
          <a:p>
            <a:fld id="{938E238B-0027-441C-B6C6-5C79594C47B5}" type="slidenum">
              <a:rPr lang="en-US" smtClean="0"/>
              <a:t>8</a:t>
            </a:fld>
            <a:endParaRPr lang="en-US" dirty="0"/>
          </a:p>
        </p:txBody>
      </p:sp>
    </p:spTree>
    <p:extLst>
      <p:ext uri="{BB962C8B-B14F-4D97-AF65-F5344CB8AC3E}">
        <p14:creationId xmlns:p14="http://schemas.microsoft.com/office/powerpoint/2010/main" val="4740786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buNone/>
            </a:pPr>
            <a:r>
              <a:rPr lang="en-US" sz="1100" dirty="0"/>
              <a:t>PRINT VERSION OF NARRATIVE</a:t>
            </a:r>
          </a:p>
          <a:p>
            <a:pPr>
              <a:buNone/>
            </a:pPr>
            <a:endParaRPr lang="en-US" sz="1100" dirty="0"/>
          </a:p>
          <a:p>
            <a:pPr>
              <a:buNone/>
            </a:pPr>
            <a:r>
              <a:rPr lang="en-US" sz="1100" dirty="0"/>
              <a:t>Many custom templates are available that can be useful for IACS including:</a:t>
            </a:r>
          </a:p>
          <a:p>
            <a:pPr marL="495727" indent="-495727"/>
            <a:r>
              <a:rPr lang="en-US" sz="1100" dirty="0"/>
              <a:t>Flowcharts</a:t>
            </a:r>
          </a:p>
          <a:p>
            <a:pPr marL="495727" indent="-495727"/>
            <a:r>
              <a:rPr lang="en-US" sz="1100" dirty="0"/>
              <a:t>Swim Lane</a:t>
            </a:r>
          </a:p>
          <a:p>
            <a:pPr marL="495727" indent="-495727"/>
            <a:r>
              <a:rPr lang="en-US" sz="1100" dirty="0"/>
              <a:t>BPMN</a:t>
            </a:r>
          </a:p>
          <a:p>
            <a:pPr marL="495727" indent="-495727"/>
            <a:r>
              <a:rPr lang="en-US" sz="1100" dirty="0"/>
              <a:t>UML</a:t>
            </a:r>
          </a:p>
          <a:p>
            <a:pPr marL="495727" indent="-495727"/>
            <a:r>
              <a:rPr lang="en-US" sz="1100" dirty="0"/>
              <a:t>Fishbone</a:t>
            </a:r>
          </a:p>
          <a:p>
            <a:pPr marL="495727" indent="-495727"/>
            <a:r>
              <a:rPr lang="en-US" sz="1100" dirty="0"/>
              <a:t>E/R</a:t>
            </a:r>
          </a:p>
          <a:p>
            <a:pPr marL="495727" indent="-495727"/>
            <a:r>
              <a:rPr lang="en-US" sz="1100" dirty="0"/>
              <a:t>Network</a:t>
            </a:r>
          </a:p>
          <a:p>
            <a:pPr marL="495727" indent="-495727"/>
            <a:r>
              <a:rPr lang="en-US" sz="1100" dirty="0"/>
              <a:t>FMEA</a:t>
            </a:r>
          </a:p>
          <a:p>
            <a:pPr marL="495727" indent="-495727"/>
            <a:r>
              <a:rPr lang="en-US" sz="1100" dirty="0"/>
              <a:t>Mind Maps and many others</a:t>
            </a:r>
          </a:p>
          <a:p>
            <a:pPr>
              <a:buNone/>
            </a:pPr>
            <a:endParaRPr lang="en-US" sz="1100" dirty="0"/>
          </a:p>
          <a:p>
            <a:pPr>
              <a:buNone/>
            </a:pPr>
            <a:r>
              <a:rPr lang="en-US" sz="1100" dirty="0"/>
              <a:t>In addition, users can create and store custom templates and draw on a library of more than 50 User-defined Diagrams.</a:t>
            </a:r>
          </a:p>
        </p:txBody>
      </p:sp>
      <p:sp>
        <p:nvSpPr>
          <p:cNvPr id="4" name="Slide Number Placeholder 3"/>
          <p:cNvSpPr>
            <a:spLocks noGrp="1"/>
          </p:cNvSpPr>
          <p:nvPr>
            <p:ph type="sldNum" sz="quarter" idx="5"/>
          </p:nvPr>
        </p:nvSpPr>
        <p:spPr/>
        <p:txBody>
          <a:bodyPr lIns="99145" tIns="49573" rIns="99145" bIns="49573"/>
          <a:lstStyle/>
          <a:p>
            <a:pPr algn="r" defTabSz="991454" eaLnBrk="1" fontAlgn="auto" hangingPunct="1">
              <a:spcBef>
                <a:spcPts val="0"/>
              </a:spcBef>
              <a:spcAft>
                <a:spcPts val="0"/>
              </a:spcAft>
              <a:defRPr/>
            </a:pPr>
            <a:fld id="{938E238B-0027-441C-B6C6-5C79594C47B5}" type="slidenum">
              <a:rPr lang="en-US" sz="1300">
                <a:solidFill>
                  <a:prstClr val="black"/>
                </a:solidFill>
                <a:latin typeface="Calibri"/>
              </a:rPr>
              <a:pPr algn="r" defTabSz="991454" eaLnBrk="1" fontAlgn="auto" hangingPunct="1">
                <a:spcBef>
                  <a:spcPts val="0"/>
                </a:spcBef>
                <a:spcAft>
                  <a:spcPts val="0"/>
                </a:spcAft>
                <a:defRPr/>
              </a:pPr>
              <a:t>9</a:t>
            </a:fld>
            <a:endParaRPr lang="en-US" sz="1300">
              <a:solidFill>
                <a:prstClr val="black"/>
              </a:solidFill>
              <a:latin typeface="Calibri"/>
            </a:endParaRPr>
          </a:p>
        </p:txBody>
      </p:sp>
    </p:spTree>
    <p:extLst>
      <p:ext uri="{BB962C8B-B14F-4D97-AF65-F5344CB8AC3E}">
        <p14:creationId xmlns:p14="http://schemas.microsoft.com/office/powerpoint/2010/main" val="39502318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2.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latin typeface="Aptos ExtraBold" panose="020B0004020202020204" pitchFamily="34" charset="0"/>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3705434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lvl1pPr>
              <a:defRPr>
                <a:latin typeface="Aptos ExtraBold" panose="020B0004020202020204" pitchFamily="34" charset="0"/>
              </a:defRPr>
            </a:lvl1p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lvl1pPr>
              <a:defRPr>
                <a:latin typeface="Aptos ExtraBold" panose="020B00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atin typeface="Aptos ExtraBold" panose="020B0004020202020204" pitchFamily="34" charset="0"/>
              </a:defRPr>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vl1pPr>
            <a:lvl2pPr>
              <a:defRPr sz="2471"/>
            </a:lvl2pPr>
            <a:lvl3pPr>
              <a:defRPr sz="2118"/>
            </a:lvl3pPr>
            <a:lvl4pPr>
              <a:defRPr sz="1765"/>
            </a:lvl4pPr>
            <a:lvl5pPr>
              <a:defRPr sz="1765"/>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1412"/>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177">
                <a:solidFill>
                  <a:schemeClr val="tx1"/>
                </a:solidFill>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2488879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768061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vl1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3159122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177366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slideLayout" Target="../slideLayouts/slideLayout3.xml"/><Relationship Id="rId7" Type="http://schemas.openxmlformats.org/officeDocument/2006/relationships/tags" Target="../tags/tag1.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hyperlink" Target="https://creativecommons.org/share-your-work/cclicenses/" TargetMode="External"/><Relationship Id="rId5" Type="http://schemas.openxmlformats.org/officeDocument/2006/relationships/slideLayout" Target="../slideLayouts/slideLayout5.xml"/><Relationship Id="rId10" Type="http://schemas.openxmlformats.org/officeDocument/2006/relationships/image" Target="../media/image1.gif"/><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customXml" Target="../ink/ink2.xml"/><Relationship Id="rId3" Type="http://schemas.openxmlformats.org/officeDocument/2006/relationships/slideLayout" Target="../slideLayouts/slideLayout8.xml"/><Relationship Id="rId7" Type="http://schemas.openxmlformats.org/officeDocument/2006/relationships/tags" Target="../tags/tag7.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 name="Picture 5" descr="CC BY SA image">
            <a:hlinkClick r:id="rId11"/>
            <a:extLst>
              <a:ext uri="{FF2B5EF4-FFF2-40B4-BE49-F238E27FC236}">
                <a16:creationId xmlns:a16="http://schemas.microsoft.com/office/drawing/2014/main" id="{9AA145BA-F87D-D462-EEB8-8BE224154350}"/>
              </a:ext>
            </a:extLst>
          </p:cNvPr>
          <p:cNvPicPr>
            <a:picLocks noChangeAspect="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1005433" y="6252259"/>
            <a:ext cx="1570518" cy="400136"/>
          </a:xfrm>
          <a:prstGeom prst="rect">
            <a:avLst/>
          </a:prstGeom>
          <a:noFill/>
          <a:ln>
            <a:noFill/>
          </a:ln>
        </p:spPr>
      </p:pic>
    </p:spTree>
    <p:custDataLst>
      <p:tags r:id="rId7"/>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899320" rtl="0" eaLnBrk="0" fontAlgn="base" hangingPunct="0">
        <a:spcBef>
          <a:spcPct val="0"/>
        </a:spcBef>
        <a:spcAft>
          <a:spcPct val="0"/>
        </a:spcAft>
        <a:defRPr sz="2471" b="1" kern="1200">
          <a:solidFill>
            <a:srgbClr val="072B5F"/>
          </a:solidFill>
          <a:latin typeface="+mj-lt"/>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087375"/>
            <a:ext cx="10484779" cy="4932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spTree>
    <p:custDataLst>
      <p:tags r:id="rId7"/>
    </p:custDataLst>
    <p:extLst>
      <p:ext uri="{BB962C8B-B14F-4D97-AF65-F5344CB8AC3E}">
        <p14:creationId xmlns:p14="http://schemas.microsoft.com/office/powerpoint/2010/main" val="220792047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lgn="l" defTabSz="899320" rtl="0" eaLnBrk="0" fontAlgn="base" hangingPunct="0">
        <a:spcBef>
          <a:spcPct val="0"/>
        </a:spcBef>
        <a:spcAft>
          <a:spcPct val="0"/>
        </a:spcAft>
        <a:defRPr sz="2471" b="1" kern="1200">
          <a:solidFill>
            <a:srgbClr val="072B5F"/>
          </a:solidFill>
          <a:latin typeface="Aptos ExtraBold" panose="020B0004020202020204" pitchFamily="34" charset="0"/>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mn-lt"/>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mn-lt"/>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mn-lt"/>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mn-lt"/>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mn-lt"/>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7.svg"/><Relationship Id="rId2" Type="http://schemas.openxmlformats.org/officeDocument/2006/relationships/slideLayout" Target="../slideLayouts/slideLayout1.xml"/><Relationship Id="rId1" Type="http://schemas.openxmlformats.org/officeDocument/2006/relationships/tags" Target="../tags/tag1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11.xml.rels><?xml version="1.0" encoding="UTF-8" standalone="yes"?>
<Relationships xmlns="http://schemas.openxmlformats.org/package/2006/relationships"><Relationship Id="rId8" Type="http://schemas.openxmlformats.org/officeDocument/2006/relationships/image" Target="../media/image150.png"/><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23.xml"/><Relationship Id="rId5" Type="http://schemas.openxmlformats.org/officeDocument/2006/relationships/customXml" Target="../ink/ink4.xml"/><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150.png"/><Relationship Id="rId3" Type="http://schemas.openxmlformats.org/officeDocument/2006/relationships/notesSlide" Target="../notesSlides/notesSlide12.xml"/><Relationship Id="rId12"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tags" Target="../tags/tag24.xml"/><Relationship Id="rId11" Type="http://schemas.openxmlformats.org/officeDocument/2006/relationships/customXml" Target="../ink/ink7.xml"/><Relationship Id="rId5" Type="http://schemas.openxmlformats.org/officeDocument/2006/relationships/customXml" Target="../ink/ink5.xml"/><Relationship Id="rId10" Type="http://schemas.openxmlformats.org/officeDocument/2006/relationships/image" Target="../media/image130.png"/><Relationship Id="rId4" Type="http://schemas.openxmlformats.org/officeDocument/2006/relationships/hyperlink" Target="https://www.yworks.com/products/yed" TargetMode="External"/><Relationship Id="rId9" Type="http://schemas.openxmlformats.org/officeDocument/2006/relationships/customXml" Target="../ink/ink6.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25.xml"/><Relationship Id="rId6" Type="http://schemas.openxmlformats.org/officeDocument/2006/relationships/hyperlink" Target="mailto:%20gary.rathwell@entercon.biz" TargetMode="External"/><Relationship Id="rId5" Type="http://schemas.openxmlformats.org/officeDocument/2006/relationships/hyperlink" Target="https://www.youtube.com/watch?v=ujMhxPJnJCw" TargetMode="External"/><Relationship Id="rId4" Type="http://schemas.openxmlformats.org/officeDocument/2006/relationships/hyperlink" Target="https://youtu.be/OmSTwKw7dX4" TargetMode="Externa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9.xml"/><Relationship Id="rId1" Type="http://schemas.openxmlformats.org/officeDocument/2006/relationships/tags" Target="../tags/tag26.xml"/><Relationship Id="rId4" Type="http://schemas.openxmlformats.org/officeDocument/2006/relationships/image" Target="../media/image15.jp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4.xml"/><Relationship Id="rId5" Type="http://schemas.openxmlformats.org/officeDocument/2006/relationships/image" Target="../media/image8.png"/><Relationship Id="rId4" Type="http://schemas.openxmlformats.org/officeDocument/2006/relationships/hyperlink" Target="http://graphml.graphdrawing.org/" TargetMode="Externa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xml"/><Relationship Id="rId1" Type="http://schemas.openxmlformats.org/officeDocument/2006/relationships/tags" Target="../tags/tag19.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7" Type="http://schemas.openxmlformats.org/officeDocument/2006/relationships/image" Target="../media/image130.png"/><Relationship Id="rId2" Type="http://schemas.openxmlformats.org/officeDocument/2006/relationships/slideLayout" Target="../slideLayouts/slideLayout2.xml"/><Relationship Id="rId1" Type="http://schemas.openxmlformats.org/officeDocument/2006/relationships/tags" Target="../tags/tag20.xml"/><Relationship Id="rId4" Type="http://schemas.openxmlformats.org/officeDocument/2006/relationships/customXml" Target="../ink/ink3.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21.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41CDD43D-D8F5-46AA-B4D0-2380709D2083}"/>
              </a:ext>
            </a:extLst>
          </p:cNvPr>
          <p:cNvSpPr txBox="1"/>
          <p:nvPr/>
        </p:nvSpPr>
        <p:spPr>
          <a:xfrm>
            <a:off x="1075914" y="1325660"/>
            <a:ext cx="5211810" cy="492443"/>
          </a:xfrm>
          <a:prstGeom prst="rect">
            <a:avLst/>
          </a:prstGeom>
          <a:noFill/>
        </p:spPr>
        <p:txBody>
          <a:bodyPr wrap="square" lIns="0" tIns="0" rIns="0" bIns="0" rtlCol="0">
            <a:spAutoFit/>
          </a:bodyPr>
          <a:lstStyle/>
          <a:p>
            <a:pPr algn="ctr"/>
            <a:r>
              <a:rPr lang="en-US" sz="3200" b="1" dirty="0">
                <a:solidFill>
                  <a:srgbClr val="003E6B"/>
                </a:solidFill>
                <a:latin typeface="Aptos ExtraBold" panose="020F0502020204030204" pitchFamily="34" charset="0"/>
                <a:cs typeface="Arial" panose="020B0604020202020204" pitchFamily="34" charset="0"/>
              </a:rPr>
              <a:t>What is yEd Graphics?</a:t>
            </a:r>
          </a:p>
        </p:txBody>
      </p:sp>
      <p:sp>
        <p:nvSpPr>
          <p:cNvPr id="2" name="Rectangle 1">
            <a:extLst>
              <a:ext uri="{FF2B5EF4-FFF2-40B4-BE49-F238E27FC236}">
                <a16:creationId xmlns:a16="http://schemas.microsoft.com/office/drawing/2014/main" id="{283AA2A9-DD96-8723-7735-A512D804EF10}"/>
              </a:ext>
            </a:extLst>
          </p:cNvPr>
          <p:cNvSpPr/>
          <p:nvPr/>
        </p:nvSpPr>
        <p:spPr>
          <a:xfrm>
            <a:off x="1725666" y="2637033"/>
            <a:ext cx="3549370" cy="461665"/>
          </a:xfrm>
          <a:prstGeom prst="rect">
            <a:avLst/>
          </a:prstGeom>
        </p:spPr>
        <p:txBody>
          <a:bodyPr wrap="none">
            <a:spAutoFit/>
          </a:bodyPr>
          <a:lstStyle/>
          <a:p>
            <a:pPr defTabSz="806867" eaLnBrk="0" fontAlgn="base" hangingPunct="0">
              <a:spcBef>
                <a:spcPct val="0"/>
              </a:spcBef>
              <a:spcAft>
                <a:spcPct val="0"/>
              </a:spcAft>
              <a:defRPr/>
            </a:pPr>
            <a:r>
              <a:rPr lang="en-US" altLang="en-US" sz="2400" b="1" dirty="0">
                <a:solidFill>
                  <a:srgbClr val="000000"/>
                </a:solidFill>
                <a:latin typeface="Arial"/>
              </a:rPr>
              <a:t>Micro Learning Module</a:t>
            </a:r>
            <a:endParaRPr lang="en-US" sz="2000" dirty="0">
              <a:solidFill>
                <a:srgbClr val="000000"/>
              </a:solidFill>
              <a:latin typeface="Times" panose="02020603050405020304" pitchFamily="18" charset="0"/>
            </a:endParaRPr>
          </a:p>
        </p:txBody>
      </p:sp>
      <p:sp>
        <p:nvSpPr>
          <p:cNvPr id="4" name="TextBox 3">
            <a:extLst>
              <a:ext uri="{FF2B5EF4-FFF2-40B4-BE49-F238E27FC236}">
                <a16:creationId xmlns:a16="http://schemas.microsoft.com/office/drawing/2014/main" id="{C73AA984-3BCC-AC76-0250-9EC90B2682B0}"/>
              </a:ext>
            </a:extLst>
          </p:cNvPr>
          <p:cNvSpPr txBox="1"/>
          <p:nvPr/>
        </p:nvSpPr>
        <p:spPr>
          <a:xfrm>
            <a:off x="1413181" y="3098698"/>
            <a:ext cx="3999472" cy="1852045"/>
          </a:xfrm>
          <a:prstGeom prst="rect">
            <a:avLst/>
          </a:prstGeom>
          <a:noFill/>
        </p:spPr>
        <p:txBody>
          <a:bodyPr wrap="square" lIns="0" tIns="0" rIns="0" bIns="0" rtlCol="0">
            <a:spAutoFit/>
          </a:bodyPr>
          <a:lstStyle/>
          <a:p>
            <a:pPr algn="ctr"/>
            <a:r>
              <a:rPr lang="en-US" sz="2400" b="1" dirty="0">
                <a:solidFill>
                  <a:schemeClr val="tx2"/>
                </a:solidFill>
                <a:latin typeface="Arial" panose="020B0604020202020204" pitchFamily="34" charset="0"/>
                <a:ea typeface="Open Sans Extrabold" panose="020B0906030804020204" pitchFamily="34" charset="0"/>
                <a:cs typeface="Arial" panose="020B0604020202020204" pitchFamily="34" charset="0"/>
              </a:rPr>
              <a:t>MLM-021-A</a:t>
            </a:r>
          </a:p>
          <a:p>
            <a:r>
              <a:rPr lang="en-US" sz="2000" dirty="0">
                <a:solidFill>
                  <a:schemeClr val="tx2"/>
                </a:solidFill>
                <a:latin typeface="Arial" panose="020B0604020202020204" pitchFamily="34" charset="0"/>
                <a:ea typeface="Open Sans Extrabold" panose="020B0906030804020204" pitchFamily="34" charset="0"/>
                <a:cs typeface="Arial" panose="020B0604020202020204" pitchFamily="34" charset="0"/>
              </a:rPr>
              <a:t>Industry 		–  All</a:t>
            </a:r>
          </a:p>
          <a:p>
            <a:r>
              <a:rPr lang="en-US" sz="2000" dirty="0">
                <a:solidFill>
                  <a:schemeClr val="tx2"/>
                </a:solidFill>
                <a:latin typeface="Arial" panose="020B0604020202020204" pitchFamily="34" charset="0"/>
                <a:ea typeface="Open Sans Extrabold" panose="020B0906030804020204" pitchFamily="34" charset="0"/>
                <a:cs typeface="Arial" panose="020B0604020202020204" pitchFamily="34" charset="0"/>
              </a:rPr>
              <a:t>Principal Role 		–  All</a:t>
            </a:r>
          </a:p>
          <a:p>
            <a:r>
              <a:rPr lang="en-US" sz="2000" dirty="0">
                <a:solidFill>
                  <a:schemeClr val="tx2"/>
                </a:solidFill>
                <a:latin typeface="Arial" panose="020B0604020202020204" pitchFamily="34" charset="0"/>
                <a:ea typeface="Open Sans Extrabold" panose="020B0906030804020204" pitchFamily="34" charset="0"/>
                <a:cs typeface="Arial" panose="020B0604020202020204" pitchFamily="34" charset="0"/>
              </a:rPr>
              <a:t>Professional Role	–  All</a:t>
            </a:r>
          </a:p>
          <a:p>
            <a:r>
              <a:rPr lang="en-US" sz="2000" dirty="0">
                <a:solidFill>
                  <a:schemeClr val="tx2"/>
                </a:solidFill>
                <a:latin typeface="Arial" panose="020B0604020202020204" pitchFamily="34" charset="0"/>
                <a:ea typeface="Open Sans Extrabold" panose="020B0906030804020204" pitchFamily="34" charset="0"/>
                <a:cs typeface="Arial" panose="020B0604020202020204" pitchFamily="34" charset="0"/>
              </a:rPr>
              <a:t>Enterprise Phase 	–  All</a:t>
            </a:r>
          </a:p>
          <a:p>
            <a:endParaRPr lang="en-US" sz="1235" dirty="0">
              <a:solidFill>
                <a:schemeClr val="tx2"/>
              </a:solidFill>
            </a:endParaRPr>
          </a:p>
        </p:txBody>
      </p:sp>
      <p:pic>
        <p:nvPicPr>
          <p:cNvPr id="5" name="Picture 4" descr="Icon&#10;&#10;Description automatically generated">
            <a:extLst>
              <a:ext uri="{FF2B5EF4-FFF2-40B4-BE49-F238E27FC236}">
                <a16:creationId xmlns:a16="http://schemas.microsoft.com/office/drawing/2014/main" id="{9B3EC9F2-5E64-C220-2FF8-A24E5494BC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09309" y="5495878"/>
            <a:ext cx="516357" cy="471607"/>
          </a:xfrm>
          <a:prstGeom prst="rect">
            <a:avLst/>
          </a:prstGeom>
        </p:spPr>
      </p:pic>
      <p:sp>
        <p:nvSpPr>
          <p:cNvPr id="6" name="TextBox 5">
            <a:extLst>
              <a:ext uri="{FF2B5EF4-FFF2-40B4-BE49-F238E27FC236}">
                <a16:creationId xmlns:a16="http://schemas.microsoft.com/office/drawing/2014/main" id="{DB40D001-5ADB-A530-3E68-BAF6E206C4C8}"/>
              </a:ext>
            </a:extLst>
          </p:cNvPr>
          <p:cNvSpPr txBox="1"/>
          <p:nvPr/>
        </p:nvSpPr>
        <p:spPr>
          <a:xfrm>
            <a:off x="2001384" y="5512281"/>
            <a:ext cx="2175799" cy="488724"/>
          </a:xfrm>
          <a:prstGeom prst="rect">
            <a:avLst/>
          </a:prstGeom>
          <a:noFill/>
        </p:spPr>
        <p:txBody>
          <a:bodyPr wrap="square" lIns="0" tIns="0" rIns="0" bIns="0" rtlCol="0">
            <a:spAutoFit/>
          </a:bodyPr>
          <a:lstStyle/>
          <a:p>
            <a:r>
              <a:rPr lang="en-US" sz="1588" dirty="0">
                <a:latin typeface="Arial" panose="020B0604020202020204" pitchFamily="34" charset="0"/>
                <a:cs typeface="Arial" panose="020B0604020202020204" pitchFamily="34" charset="0"/>
              </a:rPr>
              <a:t>Turn on your audio and click start to begin video</a:t>
            </a:r>
          </a:p>
        </p:txBody>
      </p:sp>
      <p:pic>
        <p:nvPicPr>
          <p:cNvPr id="7" name="Picture 6">
            <a:extLst>
              <a:ext uri="{FF2B5EF4-FFF2-40B4-BE49-F238E27FC236}">
                <a16:creationId xmlns:a16="http://schemas.microsoft.com/office/drawing/2014/main" id="{FF0C8D9C-237D-36F8-C0DE-F9071EECFF4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307620" y="5586647"/>
            <a:ext cx="936031" cy="449295"/>
          </a:xfrm>
          <a:prstGeom prst="rect">
            <a:avLst/>
          </a:prstGeom>
        </p:spPr>
      </p:pic>
      <p:pic>
        <p:nvPicPr>
          <p:cNvPr id="9" name="Graphic 8">
            <a:extLst>
              <a:ext uri="{FF2B5EF4-FFF2-40B4-BE49-F238E27FC236}">
                <a16:creationId xmlns:a16="http://schemas.microsoft.com/office/drawing/2014/main" id="{80285873-A250-7FF6-DFB2-57EE00B5665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563441" y="1372960"/>
            <a:ext cx="4419250" cy="5138737"/>
          </a:xfrm>
          <a:prstGeom prst="rect">
            <a:avLst/>
          </a:prstGeom>
        </p:spPr>
      </p:pic>
    </p:spTree>
    <p:custDataLst>
      <p:tags r:id="rId1"/>
    </p:custDataLst>
    <p:extLst>
      <p:ext uri="{BB962C8B-B14F-4D97-AF65-F5344CB8AC3E}">
        <p14:creationId xmlns:p14="http://schemas.microsoft.com/office/powerpoint/2010/main" val="3451208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2319698" y="364751"/>
            <a:ext cx="7300552" cy="561011"/>
          </a:xfrm>
        </p:spPr>
        <p:txBody>
          <a:bodyPr>
            <a:noAutofit/>
          </a:bodyPr>
          <a:lstStyle/>
          <a:p>
            <a:r>
              <a:rPr lang="en-US" sz="3200" dirty="0">
                <a:latin typeface="Aptos ExtraBold" panose="020B0004020202020204" pitchFamily="34" charset="0"/>
              </a:rPr>
              <a:t>Why Use yEd for PERA Diagrams ?</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1041755" y="1373268"/>
            <a:ext cx="9420057" cy="4434192"/>
          </a:xfrm>
        </p:spPr>
        <p:txBody>
          <a:bodyPr>
            <a:normAutofit/>
          </a:bodyPr>
          <a:lstStyle/>
          <a:p>
            <a:pPr marL="403433" indent="-403433">
              <a:buFont typeface="+mj-lt"/>
              <a:buAutoNum type="arabicParenR"/>
            </a:pPr>
            <a:r>
              <a:rPr lang="en-US" dirty="0">
                <a:solidFill>
                  <a:schemeClr val="accent3">
                    <a:lumMod val="50000"/>
                  </a:schemeClr>
                </a:solidFill>
              </a:rPr>
              <a:t>yEd quickly generates Visualizations either:</a:t>
            </a:r>
          </a:p>
          <a:p>
            <a:pPr lvl="1"/>
            <a:r>
              <a:rPr lang="en-US" sz="2118" dirty="0">
                <a:solidFill>
                  <a:schemeClr val="accent3">
                    <a:lumMod val="50000"/>
                  </a:schemeClr>
                </a:solidFill>
              </a:rPr>
              <a:t>from Tabular Data (Excel and many other formats), or</a:t>
            </a:r>
          </a:p>
          <a:p>
            <a:pPr lvl="1"/>
            <a:r>
              <a:rPr lang="en-US" sz="2118" dirty="0">
                <a:solidFill>
                  <a:schemeClr val="accent3">
                    <a:lumMod val="50000"/>
                  </a:schemeClr>
                </a:solidFill>
              </a:rPr>
              <a:t>manually using “Drag and Drop” from a Palette</a:t>
            </a:r>
          </a:p>
          <a:p>
            <a:pPr marL="403433" indent="-403433">
              <a:buFont typeface="+mj-lt"/>
              <a:buAutoNum type="arabicParenR"/>
            </a:pPr>
            <a:r>
              <a:rPr lang="en-US" dirty="0">
                <a:solidFill>
                  <a:schemeClr val="bg2"/>
                </a:solidFill>
              </a:rPr>
              <a:t>Once entered, the same data can be displayed in multiple different “structures”</a:t>
            </a:r>
          </a:p>
          <a:p>
            <a:pPr marL="403433" indent="-403433">
              <a:buFont typeface="+mj-lt"/>
              <a:buAutoNum type="arabicParenR"/>
            </a:pPr>
            <a:r>
              <a:rPr lang="en-US" dirty="0">
                <a:solidFill>
                  <a:schemeClr val="accent3">
                    <a:lumMod val="50000"/>
                  </a:schemeClr>
                </a:solidFill>
              </a:rPr>
              <a:t>Once created, Graphic objects may be rearranged with all connections retained </a:t>
            </a:r>
          </a:p>
          <a:p>
            <a:pPr marL="403433" indent="-403433">
              <a:buFont typeface="+mj-lt"/>
              <a:buAutoNum type="arabicParenR"/>
            </a:pPr>
            <a:r>
              <a:rPr lang="en-US" dirty="0">
                <a:solidFill>
                  <a:schemeClr val="bg2"/>
                </a:solidFill>
              </a:rPr>
              <a:t>Many standard graphic “templates” are provided in yEd and custom templates may be stored and reused.</a:t>
            </a:r>
            <a:endParaRPr lang="en-US" dirty="0">
              <a:solidFill>
                <a:schemeClr val="accent3">
                  <a:lumMod val="50000"/>
                </a:schemeClr>
              </a:solidFill>
            </a:endParaRPr>
          </a:p>
          <a:p>
            <a:pPr marL="403433" indent="-403433">
              <a:buFont typeface="+mj-lt"/>
              <a:buAutoNum type="arabicParenR"/>
            </a:pPr>
            <a:r>
              <a:rPr lang="en-US" dirty="0">
                <a:solidFill>
                  <a:srgbClr val="C00000"/>
                </a:solidFill>
              </a:rPr>
              <a:t>yEd imports and exports data in multiple formats </a:t>
            </a:r>
          </a:p>
        </p:txBody>
      </p:sp>
    </p:spTree>
    <p:custDataLst>
      <p:tags r:id="rId1"/>
    </p:custDataLst>
    <p:extLst>
      <p:ext uri="{BB962C8B-B14F-4D97-AF65-F5344CB8AC3E}">
        <p14:creationId xmlns:p14="http://schemas.microsoft.com/office/powerpoint/2010/main" val="3993983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22A3335-0CAB-4B8F-B633-7F008885AA3B}"/>
              </a:ext>
            </a:extLst>
          </p:cNvPr>
          <p:cNvSpPr>
            <a:spLocks noGrp="1"/>
          </p:cNvSpPr>
          <p:nvPr>
            <p:ph type="title"/>
          </p:nvPr>
        </p:nvSpPr>
        <p:spPr>
          <a:xfrm>
            <a:off x="4329089" y="361027"/>
            <a:ext cx="4729527" cy="537882"/>
          </a:xfrm>
        </p:spPr>
        <p:txBody>
          <a:bodyPr/>
          <a:lstStyle/>
          <a:p>
            <a:r>
              <a:rPr lang="en-US" sz="3200" dirty="0">
                <a:latin typeface="Aptos ExtraBold" panose="020B0004020202020204" pitchFamily="34" charset="0"/>
              </a:rPr>
              <a:t>yEd Import Options</a:t>
            </a:r>
          </a:p>
        </p:txBody>
      </p:sp>
      <p:sp>
        <p:nvSpPr>
          <p:cNvPr id="19" name="Content Placeholder 18">
            <a:extLst>
              <a:ext uri="{FF2B5EF4-FFF2-40B4-BE49-F238E27FC236}">
                <a16:creationId xmlns:a16="http://schemas.microsoft.com/office/drawing/2014/main" id="{B33E8C3D-9B40-4BF2-8CBF-37FF99C71665}"/>
              </a:ext>
            </a:extLst>
          </p:cNvPr>
          <p:cNvSpPr>
            <a:spLocks noGrp="1"/>
          </p:cNvSpPr>
          <p:nvPr>
            <p:ph idx="1"/>
          </p:nvPr>
        </p:nvSpPr>
        <p:spPr>
          <a:xfrm>
            <a:off x="1021976" y="4978529"/>
            <a:ext cx="10049436" cy="1229914"/>
          </a:xfrm>
        </p:spPr>
        <p:txBody>
          <a:bodyPr/>
          <a:lstStyle/>
          <a:p>
            <a:pPr marL="337455" lvl="1" indent="0">
              <a:buNone/>
            </a:pPr>
            <a:r>
              <a:rPr lang="en-US" sz="2118" dirty="0"/>
              <a:t>Importing and exporting from Excel is very useful, particularly for simple diagrams.</a:t>
            </a:r>
          </a:p>
        </p:txBody>
      </p:sp>
      <p:pic>
        <p:nvPicPr>
          <p:cNvPr id="20" name="Content Placeholder 16" descr="Text&#10;&#10;Description automatically generated">
            <a:extLst>
              <a:ext uri="{FF2B5EF4-FFF2-40B4-BE49-F238E27FC236}">
                <a16:creationId xmlns:a16="http://schemas.microsoft.com/office/drawing/2014/main" id="{A388086C-36FA-44F0-88A7-2D23A7E6BF0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4015969" y="1913026"/>
            <a:ext cx="4486436" cy="2832220"/>
          </a:xfrm>
          <a:prstGeom prst="rect">
            <a:avLst/>
          </a:prstGeom>
          <a:noFill/>
          <a:ln w="9525">
            <a:noFill/>
            <a:miter lim="800000"/>
            <a:headEnd/>
            <a:tailEnd/>
          </a:ln>
          <a:effectLst/>
        </p:spPr>
      </p:pic>
      <p:sp>
        <p:nvSpPr>
          <p:cNvPr id="12" name="TextBox 11">
            <a:extLst>
              <a:ext uri="{FF2B5EF4-FFF2-40B4-BE49-F238E27FC236}">
                <a16:creationId xmlns:a16="http://schemas.microsoft.com/office/drawing/2014/main" id="{D8027703-A504-45F1-B720-76390692E059}"/>
              </a:ext>
            </a:extLst>
          </p:cNvPr>
          <p:cNvSpPr txBox="1"/>
          <p:nvPr/>
        </p:nvSpPr>
        <p:spPr>
          <a:xfrm>
            <a:off x="1021976" y="1264514"/>
            <a:ext cx="9055211" cy="400110"/>
          </a:xfrm>
          <a:prstGeom prst="rect">
            <a:avLst/>
          </a:prstGeom>
          <a:noFill/>
        </p:spPr>
        <p:txBody>
          <a:bodyPr wrap="square">
            <a:spAutoFit/>
          </a:bodyPr>
          <a:lstStyle/>
          <a:p>
            <a:r>
              <a:rPr lang="en-US" sz="2000" dirty="0"/>
              <a:t>yEd quickly generates Visualizations from Tabular data input including:</a:t>
            </a:r>
          </a:p>
        </p:txBody>
      </p:sp>
      <mc:AlternateContent xmlns:mc="http://schemas.openxmlformats.org/markup-compatibility/2006" xmlns:p14="http://schemas.microsoft.com/office/powerpoint/2010/main">
        <mc:Choice Requires="p14">
          <p:contentPart p14:bwMode="auto" r:id="rId5">
            <p14:nvContentPartPr>
              <p14:cNvPr id="2" name="Ink 1">
                <a:extLst>
                  <a:ext uri="{FF2B5EF4-FFF2-40B4-BE49-F238E27FC236}">
                    <a16:creationId xmlns:a16="http://schemas.microsoft.com/office/drawing/2014/main" id="{388B7632-2A48-4629-BF8B-09B0FCBDAABC}"/>
                  </a:ext>
                </a:extLst>
              </p14:cNvPr>
              <p14:cNvContentPartPr/>
              <p14:nvPr/>
            </p14:nvContentPartPr>
            <p14:xfrm>
              <a:off x="-544047" y="4526593"/>
              <a:ext cx="5082" cy="6353"/>
            </p14:xfrm>
          </p:contentPart>
        </mc:Choice>
        <mc:Fallback xmlns="">
          <p:pic>
            <p:nvPicPr>
              <p:cNvPr id="2" name="Ink 1">
                <a:extLst>
                  <a:ext uri="{FF2B5EF4-FFF2-40B4-BE49-F238E27FC236}">
                    <a16:creationId xmlns:a16="http://schemas.microsoft.com/office/drawing/2014/main" id="{388B7632-2A48-4629-BF8B-09B0FCBDAABC}"/>
                  </a:ext>
                </a:extLst>
              </p:cNvPr>
              <p:cNvPicPr/>
              <p:nvPr/>
            </p:nvPicPr>
            <p:blipFill>
              <a:blip r:embed="rId8"/>
              <a:stretch>
                <a:fillRect/>
              </a:stretch>
            </p:blipFill>
            <p:spPr>
              <a:xfrm>
                <a:off x="-553820" y="4517769"/>
                <a:ext cx="24237" cy="23647"/>
              </a:xfrm>
              <a:prstGeom prst="rect">
                <a:avLst/>
              </a:prstGeom>
            </p:spPr>
          </p:pic>
        </mc:Fallback>
      </mc:AlternateContent>
    </p:spTree>
    <p:custDataLst>
      <p:tags r:id="rId1"/>
    </p:custDataLst>
    <p:extLst>
      <p:ext uri="{BB962C8B-B14F-4D97-AF65-F5344CB8AC3E}">
        <p14:creationId xmlns:p14="http://schemas.microsoft.com/office/powerpoint/2010/main" val="1657510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58281-0DC2-9361-C811-ADE519FCDDD8}"/>
              </a:ext>
            </a:extLst>
          </p:cNvPr>
          <p:cNvSpPr>
            <a:spLocks noGrp="1"/>
          </p:cNvSpPr>
          <p:nvPr>
            <p:ph type="title"/>
          </p:nvPr>
        </p:nvSpPr>
        <p:spPr/>
        <p:txBody>
          <a:bodyPr/>
          <a:lstStyle/>
          <a:p>
            <a:pPr algn="ctr"/>
            <a:r>
              <a:rPr lang="en-US" sz="3200" dirty="0">
                <a:latin typeface="Aptos ExtraBold" panose="020B0004020202020204" pitchFamily="34" charset="0"/>
              </a:rPr>
              <a:t>Excel Import Benefits</a:t>
            </a:r>
          </a:p>
        </p:txBody>
      </p:sp>
      <p:sp>
        <p:nvSpPr>
          <p:cNvPr id="3" name="Content Placeholder 2">
            <a:extLst>
              <a:ext uri="{FF2B5EF4-FFF2-40B4-BE49-F238E27FC236}">
                <a16:creationId xmlns:a16="http://schemas.microsoft.com/office/drawing/2014/main" id="{84005019-3236-EC18-9CAC-C33BD67A30DE}"/>
              </a:ext>
            </a:extLst>
          </p:cNvPr>
          <p:cNvSpPr>
            <a:spLocks noGrp="1"/>
          </p:cNvSpPr>
          <p:nvPr>
            <p:ph idx="1"/>
          </p:nvPr>
        </p:nvSpPr>
        <p:spPr/>
        <p:txBody>
          <a:bodyPr/>
          <a:lstStyle/>
          <a:p>
            <a:r>
              <a:rPr lang="en-US" sz="2400" b="1" dirty="0">
                <a:latin typeface="Aptos ExtraBold" panose="020B0004020202020204" pitchFamily="34" charset="0"/>
              </a:rPr>
              <a:t>A key reason to use yEd is to ensure consistency between your data and your visualization, which you achieve using Excel</a:t>
            </a:r>
          </a:p>
          <a:p>
            <a:pPr marL="392226" lvl="1" indent="0">
              <a:buNone/>
            </a:pPr>
            <a:r>
              <a:rPr lang="en-US" sz="2400" dirty="0"/>
              <a:t>The Import from Excel to yEd is very flexible and:</a:t>
            </a:r>
          </a:p>
          <a:p>
            <a:pPr lvl="1">
              <a:buFont typeface="Wingdings" panose="05000000000000000000" pitchFamily="2" charset="2"/>
              <a:buChar char="Ø"/>
            </a:pPr>
            <a:r>
              <a:rPr lang="en-US" sz="2000" dirty="0"/>
              <a:t>Groups your nodes together</a:t>
            </a:r>
          </a:p>
          <a:p>
            <a:pPr lvl="1">
              <a:buFont typeface="Wingdings" panose="05000000000000000000" pitchFamily="2" charset="2"/>
              <a:buChar char="Ø"/>
            </a:pPr>
            <a:r>
              <a:rPr lang="en-US" sz="2000" dirty="0"/>
              <a:t>Automatically arranges your objects and your notes together</a:t>
            </a:r>
          </a:p>
          <a:p>
            <a:pPr lvl="1">
              <a:buFont typeface="Wingdings" panose="05000000000000000000" pitchFamily="2" charset="2"/>
              <a:buChar char="Ø"/>
            </a:pPr>
            <a:r>
              <a:rPr lang="en-US" sz="2000" dirty="0"/>
              <a:t>Facilitates creation of the same diagram in other languages</a:t>
            </a:r>
            <a:br>
              <a:rPr lang="en-US" sz="2000" dirty="0"/>
            </a:br>
            <a:endParaRPr lang="en-US" sz="2000" dirty="0"/>
          </a:p>
          <a:p>
            <a:r>
              <a:rPr lang="en-US" sz="2400" b="1" dirty="0">
                <a:latin typeface="Aptos ExtraBold" panose="020B0004020202020204" pitchFamily="34" charset="0"/>
              </a:rPr>
              <a:t>A second reason is to be able to add lots of descriptive text inside your Nodes and on the “Edges”</a:t>
            </a:r>
          </a:p>
        </p:txBody>
      </p:sp>
    </p:spTree>
    <p:extLst>
      <p:ext uri="{BB962C8B-B14F-4D97-AF65-F5344CB8AC3E}">
        <p14:creationId xmlns:p14="http://schemas.microsoft.com/office/powerpoint/2010/main" val="4230907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3398082" y="333557"/>
            <a:ext cx="6321900" cy="559873"/>
          </a:xfrm>
        </p:spPr>
        <p:txBody>
          <a:bodyPr>
            <a:normAutofit/>
          </a:bodyPr>
          <a:lstStyle/>
          <a:p>
            <a:r>
              <a:rPr lang="en-US" dirty="0">
                <a:latin typeface="Aptos ExtraBold" panose="020B0004020202020204" pitchFamily="34" charset="0"/>
              </a:rPr>
              <a:t>Key “Take-away” Messages</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83013" y="1325865"/>
            <a:ext cx="9801528" cy="4392846"/>
          </a:xfrm>
        </p:spPr>
        <p:txBody>
          <a:bodyPr>
            <a:normAutofit/>
          </a:bodyPr>
          <a:lstStyle/>
          <a:p>
            <a:pPr marL="0" indent="0">
              <a:buNone/>
            </a:pPr>
            <a:r>
              <a:rPr lang="en-US" sz="2647" b="1" dirty="0"/>
              <a:t>Why Use yEd ?</a:t>
            </a:r>
          </a:p>
          <a:p>
            <a:r>
              <a:rPr lang="en-US" sz="2330" dirty="0"/>
              <a:t>Saves time and improves quality and consistency of </a:t>
            </a:r>
            <a:r>
              <a:rPr lang="en-US" sz="2232" dirty="0"/>
              <a:t>diagrams</a:t>
            </a:r>
          </a:p>
          <a:p>
            <a:r>
              <a:rPr lang="en-US" sz="2232" dirty="0"/>
              <a:t>Diagrams may be configured from a “Drag &amp; Drop Menu, or auto-generated directly from data</a:t>
            </a:r>
          </a:p>
          <a:p>
            <a:r>
              <a:rPr lang="en-US" sz="2232" dirty="0"/>
              <a:t>Many standard and custom templates are available</a:t>
            </a:r>
          </a:p>
          <a:p>
            <a:r>
              <a:rPr lang="en-US" sz="2232" dirty="0"/>
              <a:t>Download yEd for free at </a:t>
            </a:r>
            <a:r>
              <a:rPr lang="en-US" sz="2232" dirty="0">
                <a:hlinkClick r:id="rId4"/>
              </a:rPr>
              <a:t>https://www.yworks.com/products/yed</a:t>
            </a:r>
            <a:r>
              <a:rPr lang="en-US" sz="2232" dirty="0"/>
              <a:t>   </a:t>
            </a:r>
          </a:p>
          <a:p>
            <a:pPr marL="0" indent="0">
              <a:buNone/>
            </a:pPr>
            <a:endParaRPr lang="en-US" sz="2562" dirty="0"/>
          </a:p>
          <a:p>
            <a:pPr marL="0" indent="0">
              <a:buNone/>
            </a:pPr>
            <a:r>
              <a:rPr lang="en-US" sz="2647" b="1" dirty="0"/>
              <a:t>Key Definitions: </a:t>
            </a:r>
          </a:p>
          <a:p>
            <a:pPr lvl="1"/>
            <a:r>
              <a:rPr lang="en-US" sz="2174" dirty="0"/>
              <a:t>GraphML - Standardized format for exchanging graphical data and structure.</a:t>
            </a:r>
          </a:p>
        </p:txBody>
      </p:sp>
      <p:sp>
        <p:nvSpPr>
          <p:cNvPr id="12" name="Slide Number Placeholder 5">
            <a:extLst>
              <a:ext uri="{FF2B5EF4-FFF2-40B4-BE49-F238E27FC236}">
                <a16:creationId xmlns:a16="http://schemas.microsoft.com/office/drawing/2014/main" id="{ADEBAEE7-F68F-4728-92C4-44E01C847E17}"/>
              </a:ext>
            </a:extLst>
          </p:cNvPr>
          <p:cNvSpPr txBox="1">
            <a:spLocks/>
          </p:cNvSpPr>
          <p:nvPr/>
        </p:nvSpPr>
        <p:spPr>
          <a:xfrm>
            <a:off x="9350188" y="6268712"/>
            <a:ext cx="739588" cy="354386"/>
          </a:xfrm>
          <a:prstGeom prst="rect">
            <a:avLst/>
          </a:prstGeom>
        </p:spPr>
        <p:txBody>
          <a:bodyPr vert="horz" lIns="88751" tIns="44375" rIns="88751" bIns="44375" rtlCol="0" anchor="ctr"/>
          <a:lstStyle>
            <a:defPPr>
              <a:defRPr lang="en-US"/>
            </a:defPPr>
            <a:lvl1pPr algn="r" rtl="0" fontAlgn="base">
              <a:spcBef>
                <a:spcPct val="0"/>
              </a:spcBef>
              <a:spcAft>
                <a:spcPct val="0"/>
              </a:spcAft>
              <a:defRPr sz="1200" kern="1200">
                <a:solidFill>
                  <a:schemeClr val="tx1">
                    <a:tint val="75000"/>
                  </a:schemeClr>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61B3B0D7-ABC0-46B4-91C5-0BA47E054471}" type="slidenum">
              <a:rPr lang="en-US" sz="1165"/>
              <a:pPr/>
              <a:t>13</a:t>
            </a:fld>
            <a:endParaRPr lang="en-US" sz="1165" dirty="0"/>
          </a:p>
        </p:txBody>
      </p:sp>
      <mc:AlternateContent xmlns:mc="http://schemas.openxmlformats.org/markup-compatibility/2006" xmlns:p14="http://schemas.microsoft.com/office/powerpoint/2010/main">
        <mc:Choice Requires="p14">
          <p:contentPart p14:bwMode="auto" r:id="rId5">
            <p14:nvContentPartPr>
              <p14:cNvPr id="4" name="Ink 3">
                <a:extLst>
                  <a:ext uri="{FF2B5EF4-FFF2-40B4-BE49-F238E27FC236}">
                    <a16:creationId xmlns:a16="http://schemas.microsoft.com/office/drawing/2014/main" id="{4B608B0E-CB63-4CC3-859E-F1D848D46663}"/>
                  </a:ext>
                </a:extLst>
              </p14:cNvPr>
              <p14:cNvContentPartPr/>
              <p14:nvPr/>
            </p14:nvContentPartPr>
            <p14:xfrm>
              <a:off x="-316612" y="3458664"/>
              <a:ext cx="1588" cy="318"/>
            </p14:xfrm>
          </p:contentPart>
        </mc:Choice>
        <mc:Fallback xmlns="">
          <p:pic>
            <p:nvPicPr>
              <p:cNvPr id="4" name="Ink 3">
                <a:extLst>
                  <a:ext uri="{FF2B5EF4-FFF2-40B4-BE49-F238E27FC236}">
                    <a16:creationId xmlns:a16="http://schemas.microsoft.com/office/drawing/2014/main" id="{4B608B0E-CB63-4CC3-859E-F1D848D46663}"/>
                  </a:ext>
                </a:extLst>
              </p:cNvPr>
              <p:cNvPicPr/>
              <p:nvPr/>
            </p:nvPicPr>
            <p:blipFill>
              <a:blip r:embed="rId8"/>
              <a:stretch>
                <a:fillRect/>
              </a:stretch>
            </p:blipFill>
            <p:spPr>
              <a:xfrm>
                <a:off x="-326537" y="3450714"/>
                <a:ext cx="21041" cy="159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5" name="Ink 4">
                <a:extLst>
                  <a:ext uri="{FF2B5EF4-FFF2-40B4-BE49-F238E27FC236}">
                    <a16:creationId xmlns:a16="http://schemas.microsoft.com/office/drawing/2014/main" id="{08893B31-CCBC-41FF-A11C-7EE5F75111DB}"/>
                  </a:ext>
                </a:extLst>
              </p14:cNvPr>
              <p14:cNvContentPartPr/>
              <p14:nvPr/>
            </p14:nvContentPartPr>
            <p14:xfrm>
              <a:off x="-862648" y="3355111"/>
              <a:ext cx="8259" cy="2224"/>
            </p14:xfrm>
          </p:contentPart>
        </mc:Choice>
        <mc:Fallback xmlns="">
          <p:pic>
            <p:nvPicPr>
              <p:cNvPr id="5" name="Ink 4">
                <a:extLst>
                  <a:ext uri="{FF2B5EF4-FFF2-40B4-BE49-F238E27FC236}">
                    <a16:creationId xmlns:a16="http://schemas.microsoft.com/office/drawing/2014/main" id="{08893B31-CCBC-41FF-A11C-7EE5F75111DB}"/>
                  </a:ext>
                </a:extLst>
              </p:cNvPr>
              <p:cNvPicPr/>
              <p:nvPr/>
            </p:nvPicPr>
            <p:blipFill>
              <a:blip r:embed="rId10"/>
              <a:stretch>
                <a:fillRect/>
              </a:stretch>
            </p:blipFill>
            <p:spPr>
              <a:xfrm>
                <a:off x="-871625" y="3347168"/>
                <a:ext cx="25854" cy="17792"/>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6" name="Ink 5">
                <a:extLst>
                  <a:ext uri="{FF2B5EF4-FFF2-40B4-BE49-F238E27FC236}">
                    <a16:creationId xmlns:a16="http://schemas.microsoft.com/office/drawing/2014/main" id="{BD4672C9-5A11-4CC2-907E-50BA5415AB56}"/>
                  </a:ext>
                </a:extLst>
              </p14:cNvPr>
              <p14:cNvContentPartPr/>
              <p14:nvPr/>
            </p14:nvContentPartPr>
            <p14:xfrm>
              <a:off x="-1382000" y="2614358"/>
              <a:ext cx="10800" cy="4447"/>
            </p14:xfrm>
          </p:contentPart>
        </mc:Choice>
        <mc:Fallback xmlns="">
          <p:pic>
            <p:nvPicPr>
              <p:cNvPr id="6" name="Ink 5">
                <a:extLst>
                  <a:ext uri="{FF2B5EF4-FFF2-40B4-BE49-F238E27FC236}">
                    <a16:creationId xmlns:a16="http://schemas.microsoft.com/office/drawing/2014/main" id="{BD4672C9-5A11-4CC2-907E-50BA5415AB56}"/>
                  </a:ext>
                </a:extLst>
              </p:cNvPr>
              <p:cNvPicPr/>
              <p:nvPr/>
            </p:nvPicPr>
            <p:blipFill>
              <a:blip r:embed="rId12"/>
              <a:stretch>
                <a:fillRect/>
              </a:stretch>
            </p:blipFill>
            <p:spPr>
              <a:xfrm>
                <a:off x="-1391000" y="2605093"/>
                <a:ext cx="28440" cy="22606"/>
              </a:xfrm>
              <a:prstGeom prst="rect">
                <a:avLst/>
              </a:prstGeom>
            </p:spPr>
          </p:pic>
        </mc:Fallback>
      </mc:AlternateContent>
    </p:spTree>
    <p:custDataLst>
      <p:tags r:id="rId1"/>
    </p:custDataLst>
    <p:extLst>
      <p:ext uri="{BB962C8B-B14F-4D97-AF65-F5344CB8AC3E}">
        <p14:creationId xmlns:p14="http://schemas.microsoft.com/office/powerpoint/2010/main" val="27006189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6F0204-E415-4A70-824F-C36CA7B82559}"/>
              </a:ext>
            </a:extLst>
          </p:cNvPr>
          <p:cNvSpPr>
            <a:spLocks noGrp="1" noChangeArrowheads="1"/>
          </p:cNvSpPr>
          <p:nvPr>
            <p:ph type="title"/>
          </p:nvPr>
        </p:nvSpPr>
        <p:spPr>
          <a:xfrm>
            <a:off x="2716172" y="419962"/>
            <a:ext cx="6759656" cy="537882"/>
          </a:xfrm>
        </p:spPr>
        <p:txBody>
          <a:bodyPr/>
          <a:lstStyle/>
          <a:p>
            <a:pPr algn="ctr"/>
            <a:r>
              <a:rPr lang="en-US" altLang="en-US" dirty="0">
                <a:latin typeface="Aptos ExtraBold" panose="020B0004020202020204" pitchFamily="34" charset="0"/>
              </a:rPr>
              <a:t>More Reading</a:t>
            </a:r>
          </a:p>
        </p:txBody>
      </p:sp>
      <p:sp>
        <p:nvSpPr>
          <p:cNvPr id="24579" name="Content Placeholder 2">
            <a:extLst>
              <a:ext uri="{FF2B5EF4-FFF2-40B4-BE49-F238E27FC236}">
                <a16:creationId xmlns:a16="http://schemas.microsoft.com/office/drawing/2014/main" id="{E7B1CEC1-A8C8-4CF3-8E21-64273F06003C}"/>
              </a:ext>
            </a:extLst>
          </p:cNvPr>
          <p:cNvSpPr>
            <a:spLocks noGrp="1" noChangeArrowheads="1"/>
          </p:cNvSpPr>
          <p:nvPr>
            <p:ph idx="1"/>
          </p:nvPr>
        </p:nvSpPr>
        <p:spPr>
          <a:xfrm>
            <a:off x="973394" y="1344706"/>
            <a:ext cx="9999406" cy="4824391"/>
          </a:xfrm>
        </p:spPr>
        <p:txBody>
          <a:bodyPr/>
          <a:lstStyle/>
          <a:p>
            <a:pPr marL="0" indent="0" eaLnBrk="1" hangingPunct="1">
              <a:spcBef>
                <a:spcPts val="441"/>
              </a:spcBef>
              <a:spcAft>
                <a:spcPts val="1059"/>
              </a:spcAft>
              <a:buNone/>
            </a:pPr>
            <a:r>
              <a:rPr lang="en-US" altLang="en-US" b="1" dirty="0"/>
              <a:t>Related MLMs </a:t>
            </a:r>
          </a:p>
          <a:p>
            <a:pPr lvl="1">
              <a:spcAft>
                <a:spcPts val="1059"/>
              </a:spcAft>
            </a:pPr>
            <a:r>
              <a:rPr lang="en-US" dirty="0"/>
              <a:t>See MLM-021-B How yEd is used in PERA</a:t>
            </a:r>
          </a:p>
          <a:p>
            <a:pPr lvl="1">
              <a:spcAft>
                <a:spcPts val="1059"/>
              </a:spcAft>
            </a:pPr>
            <a:r>
              <a:rPr lang="en-US" dirty="0"/>
              <a:t>See MLM-021-C Creating yEd Swimlane Diagrams</a:t>
            </a:r>
            <a:br>
              <a:rPr lang="en-US" dirty="0"/>
            </a:br>
            <a:endParaRPr lang="en-US" dirty="0"/>
          </a:p>
          <a:p>
            <a:pPr marL="0" indent="0">
              <a:spcAft>
                <a:spcPts val="1059"/>
              </a:spcAft>
              <a:buNone/>
            </a:pPr>
            <a:r>
              <a:rPr lang="en-US" b="1" dirty="0"/>
              <a:t>References: </a:t>
            </a:r>
          </a:p>
          <a:p>
            <a:pPr lvl="1">
              <a:spcAft>
                <a:spcPts val="1059"/>
              </a:spcAft>
            </a:pPr>
            <a:r>
              <a:rPr lang="en-US" dirty="0"/>
              <a:t>Watch </a:t>
            </a:r>
            <a:r>
              <a:rPr lang="en-US" dirty="0">
                <a:solidFill>
                  <a:srgbClr val="4E969D"/>
                </a:solidFill>
                <a:hlinkClick r:id="rId4">
                  <a:extLst>
                    <a:ext uri="{A12FA001-AC4F-418D-AE19-62706E023703}">
                      <ahyp:hlinkClr xmlns:ahyp="http://schemas.microsoft.com/office/drawing/2018/hyperlinkcolor" val="tx"/>
                    </a:ext>
                  </a:extLst>
                </a:hlinkClick>
              </a:rPr>
              <a:t>yEd Video</a:t>
            </a:r>
            <a:r>
              <a:rPr lang="en-US" dirty="0">
                <a:solidFill>
                  <a:srgbClr val="3C8C93"/>
                </a:solidFill>
                <a:hlinkClick r:id="rId4">
                  <a:extLst>
                    <a:ext uri="{A12FA001-AC4F-418D-AE19-62706E023703}">
                      <ahyp:hlinkClr xmlns:ahyp="http://schemas.microsoft.com/office/drawing/2018/hyperlinkcolor" val="tx"/>
                    </a:ext>
                  </a:extLst>
                </a:hlinkClick>
              </a:rPr>
              <a:t> Introduction</a:t>
            </a:r>
            <a:r>
              <a:rPr lang="en-US" dirty="0">
                <a:solidFill>
                  <a:srgbClr val="3C8C93"/>
                </a:solidFill>
              </a:rPr>
              <a:t>  </a:t>
            </a:r>
            <a:r>
              <a:rPr lang="en-US" dirty="0"/>
              <a:t>in 90 seconds</a:t>
            </a:r>
          </a:p>
          <a:p>
            <a:pPr lvl="1">
              <a:spcAft>
                <a:spcPts val="1059"/>
              </a:spcAft>
            </a:pPr>
            <a:r>
              <a:rPr lang="en-US" dirty="0"/>
              <a:t>See </a:t>
            </a:r>
            <a:r>
              <a:rPr lang="en-US" dirty="0">
                <a:solidFill>
                  <a:schemeClr val="accent1">
                    <a:lumMod val="50000"/>
                  </a:schemeClr>
                </a:solidFill>
              </a:rPr>
              <a:t>“</a:t>
            </a:r>
            <a:r>
              <a:rPr lang="en-US" dirty="0">
                <a:solidFill>
                  <a:schemeClr val="accent1">
                    <a:lumMod val="50000"/>
                  </a:schemeClr>
                </a:solidFill>
                <a:hlinkClick r:id="rId5">
                  <a:extLst>
                    <a:ext uri="{A12FA001-AC4F-418D-AE19-62706E023703}">
                      <ahyp:hlinkClr xmlns:ahyp="http://schemas.microsoft.com/office/drawing/2018/hyperlinkcolor" val="tx"/>
                    </a:ext>
                  </a:extLst>
                </a:hlinkClick>
              </a:rPr>
              <a:t>Basic Editing with yEd</a:t>
            </a:r>
            <a:r>
              <a:rPr lang="en-US" dirty="0">
                <a:solidFill>
                  <a:schemeClr val="accent1">
                    <a:lumMod val="50000"/>
                  </a:schemeClr>
                </a:solidFill>
              </a:rPr>
              <a:t>” </a:t>
            </a:r>
            <a:r>
              <a:rPr lang="en-US" dirty="0"/>
              <a:t>on YouTube</a:t>
            </a:r>
          </a:p>
          <a:p>
            <a:pPr marL="0" indent="0">
              <a:spcAft>
                <a:spcPts val="1059"/>
              </a:spcAft>
              <a:buNone/>
            </a:pPr>
            <a:br>
              <a:rPr lang="en-US" dirty="0">
                <a:solidFill>
                  <a:srgbClr val="002060"/>
                </a:solidFill>
              </a:rPr>
            </a:br>
            <a:endParaRPr lang="en-US" dirty="0">
              <a:solidFill>
                <a:srgbClr val="002060"/>
              </a:solidFill>
            </a:endParaRPr>
          </a:p>
          <a:p>
            <a:pPr marL="0" indent="0">
              <a:spcAft>
                <a:spcPts val="1059"/>
              </a:spcAft>
              <a:buNone/>
            </a:pPr>
            <a:r>
              <a:rPr lang="en-US" altLang="en-US" b="1" dirty="0"/>
              <a:t>Please click </a:t>
            </a:r>
            <a:r>
              <a:rPr lang="en-US" altLang="en-US" b="1" dirty="0">
                <a:hlinkClick r:id="rId6"/>
              </a:rPr>
              <a:t>here</a:t>
            </a:r>
            <a:r>
              <a:rPr lang="en-US" altLang="en-US" b="1" dirty="0"/>
              <a:t> to rate this learning module.</a:t>
            </a:r>
          </a:p>
          <a:p>
            <a:pPr marL="0" indent="0">
              <a:spcAft>
                <a:spcPts val="1059"/>
              </a:spcAft>
              <a:buNone/>
            </a:pPr>
            <a:br>
              <a:rPr lang="en-US" altLang="en-US" dirty="0"/>
            </a:br>
            <a:endParaRPr lang="en-US" altLang="en-US" dirty="0"/>
          </a:p>
          <a:p>
            <a:pPr marL="0" indent="0">
              <a:spcAft>
                <a:spcPts val="1059"/>
              </a:spcAft>
              <a:buNone/>
            </a:pPr>
            <a:endParaRPr lang="en-US" altLang="en-US" dirty="0"/>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DBBF-E539-4CF5-BE3F-5130527A502F}"/>
              </a:ext>
            </a:extLst>
          </p:cNvPr>
          <p:cNvSpPr txBox="1">
            <a:spLocks/>
          </p:cNvSpPr>
          <p:nvPr/>
        </p:nvSpPr>
        <p:spPr>
          <a:xfrm>
            <a:off x="2788528" y="499345"/>
            <a:ext cx="6201703"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3200" dirty="0">
                <a:solidFill>
                  <a:srgbClr val="003F6B"/>
                </a:solidFill>
                <a:latin typeface="Calibri" panose="020F0502020204030204" pitchFamily="34" charset="0"/>
                <a:ea typeface="Calibri" panose="020F0502020204030204" pitchFamily="34" charset="0"/>
                <a:cs typeface="Calibri" panose="020F0502020204030204" pitchFamily="34" charset="0"/>
              </a:rPr>
              <a:t>Author</a:t>
            </a:r>
          </a:p>
        </p:txBody>
      </p:sp>
      <p:sp>
        <p:nvSpPr>
          <p:cNvPr id="10" name="TextBox 9">
            <a:extLst>
              <a:ext uri="{FF2B5EF4-FFF2-40B4-BE49-F238E27FC236}">
                <a16:creationId xmlns:a16="http://schemas.microsoft.com/office/drawing/2014/main" id="{50E93500-1BF3-3153-2A39-B4BF748C7839}"/>
              </a:ext>
            </a:extLst>
          </p:cNvPr>
          <p:cNvSpPr txBox="1"/>
          <p:nvPr/>
        </p:nvSpPr>
        <p:spPr>
          <a:xfrm>
            <a:off x="1017783" y="1301570"/>
            <a:ext cx="10035089" cy="4670509"/>
          </a:xfrm>
          <a:prstGeom prst="rect">
            <a:avLst/>
          </a:prstGeom>
          <a:noFill/>
        </p:spPr>
        <p:txBody>
          <a:bodyPr wrap="square">
            <a:spAutoFit/>
          </a:bodyPr>
          <a:lstStyle/>
          <a:p>
            <a:pPr marL="0" marR="0">
              <a:spcBef>
                <a:spcPts val="0"/>
              </a:spcBef>
              <a:spcAft>
                <a:spcPts val="1060"/>
              </a:spcAft>
            </a:pP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Bill Bosler, P.E., is an Oil &amp; Gas Business Development leader and enterprise</a:t>
            </a:r>
            <a:b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b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-integration SME with 40+ years across upstream, pipelines, refining, </a:t>
            </a:r>
            <a:b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b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petrochemicals, and major capital projects. He combines PERA master </a:t>
            </a:r>
            <a:b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b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planning with ISA-95/IEC-62264 data models to help operators and EPCs </a:t>
            </a:r>
            <a:b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b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turn strategy into measurable value and resilient supply chains. </a:t>
            </a:r>
          </a:p>
          <a:p>
            <a:pPr marL="0" marR="0">
              <a:spcBef>
                <a:spcPts val="0"/>
              </a:spcBef>
              <a:spcAft>
                <a:spcPts val="1060"/>
              </a:spcAft>
            </a:pP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Bill founded and led Texas Consultants, delivering programs in 30+ countries </a:t>
            </a:r>
            <a:b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b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and partnering with national/international oil companies, pipeline consortia, </a:t>
            </a:r>
            <a:b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b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and global integrators. His work includes the CPC pipeline Customer </a:t>
            </a:r>
            <a:b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b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Management System, refinery and petrochemical optimization programs, and </a:t>
            </a:r>
            <a:b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b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upstream collaboration centers.  He has also negotiated greenfield/expansion </a:t>
            </a:r>
            <a:b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b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projects and contributed to standards at API and ISA. </a:t>
            </a:r>
          </a:p>
          <a:p>
            <a:pPr marL="0" marR="0">
              <a:spcBef>
                <a:spcPts val="0"/>
              </a:spcBef>
              <a:spcAft>
                <a:spcPts val="1060"/>
              </a:spcAft>
            </a:pP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Notable outcomes include reducing an Arctic LNG concept’s capital needs by ~$5B with a 12% ROI lift; accelerating a client’s automation benefits by $4M/year; and saving ~$0.20/</a:t>
            </a:r>
            <a:r>
              <a:rPr lang="en-US" kern="1200" dirty="0" err="1">
                <a:solidFill>
                  <a:srgbClr val="000000"/>
                </a:solidFill>
                <a:effectLst/>
                <a:latin typeface="Aptos" panose="020B0004020202020204" pitchFamily="34" charset="0"/>
                <a:ea typeface="Arial" panose="020B0604020202020204" pitchFamily="34" charset="0"/>
                <a:cs typeface="Arial" panose="020B0604020202020204" pitchFamily="34" charset="0"/>
              </a:rPr>
              <a:t>bbl</a:t>
            </a: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 on gasoline blending through multi-vendor integration. </a:t>
            </a:r>
          </a:p>
          <a:p>
            <a:pPr marL="0" marR="0">
              <a:spcBef>
                <a:spcPts val="0"/>
              </a:spcBef>
              <a:spcAft>
                <a:spcPts val="1060"/>
              </a:spcAft>
            </a:pPr>
            <a:r>
              <a:rPr lang="en-US" kern="1200" dirty="0">
                <a:solidFill>
                  <a:srgbClr val="000000"/>
                </a:solidFill>
                <a:effectLst/>
                <a:latin typeface="Aptos" panose="020B0004020202020204" pitchFamily="34" charset="0"/>
                <a:ea typeface="Arial" panose="020B0604020202020204" pitchFamily="34" charset="0"/>
                <a:cs typeface="Arial" panose="020B0604020202020204" pitchFamily="34" charset="0"/>
              </a:rPr>
              <a:t>He has published widely and presented at AIChE, API, ISA, NPRA and others.</a:t>
            </a:r>
          </a:p>
        </p:txBody>
      </p:sp>
      <p:pic>
        <p:nvPicPr>
          <p:cNvPr id="6" name="Picture 5" descr="A person wearing glasses and a white shirt&#10;&#10;AI-generated content may be incorrect.">
            <a:extLst>
              <a:ext uri="{FF2B5EF4-FFF2-40B4-BE49-F238E27FC236}">
                <a16:creationId xmlns:a16="http://schemas.microsoft.com/office/drawing/2014/main" id="{B7DC42BA-4991-3A43-A3FD-A63A0178CC3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990231" y="1460086"/>
            <a:ext cx="2062641" cy="2675602"/>
          </a:xfrm>
          <a:prstGeom prst="rect">
            <a:avLst/>
          </a:prstGeom>
        </p:spPr>
      </p:pic>
    </p:spTree>
    <p:custDataLst>
      <p:tags r:id="rId1"/>
    </p:custDataLst>
    <p:extLst>
      <p:ext uri="{BB962C8B-B14F-4D97-AF65-F5344CB8AC3E}">
        <p14:creationId xmlns:p14="http://schemas.microsoft.com/office/powerpoint/2010/main" val="2955458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68188" y="1375880"/>
            <a:ext cx="10717306" cy="4971131"/>
          </a:xfrm>
        </p:spPr>
        <p:txBody>
          <a:bodyPr>
            <a:normAutofit/>
          </a:bodyPr>
          <a:lstStyle/>
          <a:p>
            <a:r>
              <a:rPr lang="en-US" dirty="0"/>
              <a:t>A multi-purpose diagramming program developed at Stanford University.</a:t>
            </a:r>
          </a:p>
          <a:p>
            <a:endParaRPr lang="en-US" sz="2135" dirty="0"/>
          </a:p>
          <a:p>
            <a:endParaRPr lang="en-US" sz="1765" dirty="0"/>
          </a:p>
          <a:p>
            <a:endParaRPr lang="en-US" sz="1765" dirty="0"/>
          </a:p>
          <a:p>
            <a:endParaRPr lang="en-US" sz="1765" dirty="0"/>
          </a:p>
          <a:p>
            <a:endParaRPr lang="en-US" sz="1765" dirty="0"/>
          </a:p>
          <a:p>
            <a:pPr marL="0" indent="0">
              <a:buNone/>
            </a:pPr>
            <a:endParaRPr lang="en-US" sz="1765" dirty="0"/>
          </a:p>
          <a:p>
            <a:endParaRPr lang="en-US" sz="1765" dirty="0"/>
          </a:p>
          <a:p>
            <a:endParaRPr lang="en-US" sz="1765" dirty="0"/>
          </a:p>
          <a:p>
            <a:endParaRPr lang="en-US" sz="1765" dirty="0"/>
          </a:p>
          <a:p>
            <a:pPr marL="337596" lvl="1" indent="-337596">
              <a:buChar char="•"/>
            </a:pPr>
            <a:endParaRPr lang="en-US" sz="2330" dirty="0"/>
          </a:p>
          <a:p>
            <a:pPr marL="337596" lvl="1" indent="-337596">
              <a:buChar char="•"/>
            </a:pPr>
            <a:r>
              <a:rPr lang="en-US" sz="2118" dirty="0"/>
              <a:t>yEd is based on the open </a:t>
            </a:r>
            <a:r>
              <a:rPr lang="en-US" sz="2118" dirty="0">
                <a:hlinkClick r:id="rId4"/>
              </a:rPr>
              <a:t>GraphML</a:t>
            </a:r>
            <a:r>
              <a:rPr lang="en-US" sz="2118" dirty="0"/>
              <a:t> standard </a:t>
            </a:r>
          </a:p>
          <a:p>
            <a:r>
              <a:rPr lang="en-US" dirty="0"/>
              <a:t>It is a free Java application that runs on Windows, iOS, and Linux.</a:t>
            </a:r>
          </a:p>
        </p:txBody>
      </p:sp>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2908668" y="260519"/>
            <a:ext cx="6138582" cy="694904"/>
          </a:xfrm>
        </p:spPr>
        <p:txBody>
          <a:bodyPr>
            <a:normAutofit/>
          </a:bodyPr>
          <a:lstStyle/>
          <a:p>
            <a:pPr algn="ctr" defTabSz="914400" eaLnBrk="1" hangingPunct="1"/>
            <a:r>
              <a:rPr lang="en-US" sz="3200" dirty="0">
                <a:solidFill>
                  <a:srgbClr val="003E6B"/>
                </a:solidFill>
                <a:latin typeface="Aptos ExtraBold" panose="020B0004020202020204" pitchFamily="34" charset="0"/>
                <a:ea typeface="+mn-ea"/>
                <a:cs typeface="+mn-cs"/>
              </a:rPr>
              <a:t>What is yEd ?</a:t>
            </a:r>
          </a:p>
        </p:txBody>
      </p:sp>
      <p:pic>
        <p:nvPicPr>
          <p:cNvPr id="5" name="Picture 4">
            <a:extLst>
              <a:ext uri="{FF2B5EF4-FFF2-40B4-BE49-F238E27FC236}">
                <a16:creationId xmlns:a16="http://schemas.microsoft.com/office/drawing/2014/main" id="{F64AA48C-49A1-49E2-96BC-216EAF72C648}"/>
              </a:ext>
            </a:extLst>
          </p:cNvPr>
          <p:cNvPicPr>
            <a:picLocks noChangeAspect="1"/>
          </p:cNvPicPr>
          <p:nvPr/>
        </p:nvPicPr>
        <p:blipFill>
          <a:blip r:embed="rId5"/>
          <a:stretch>
            <a:fillRect/>
          </a:stretch>
        </p:blipFill>
        <p:spPr>
          <a:xfrm>
            <a:off x="2908668" y="2013493"/>
            <a:ext cx="6374665" cy="3050456"/>
          </a:xfrm>
          <a:prstGeom prst="rect">
            <a:avLst/>
          </a:prstGeom>
        </p:spPr>
      </p:pic>
    </p:spTree>
    <p:custDataLst>
      <p:tags r:id="rId1"/>
    </p:custDataLst>
    <p:extLst>
      <p:ext uri="{BB962C8B-B14F-4D97-AF65-F5344CB8AC3E}">
        <p14:creationId xmlns:p14="http://schemas.microsoft.com/office/powerpoint/2010/main" val="4156258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5D6624-5C30-3299-3D45-D492676D2A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B3A4F1E-472C-CDF3-2BE7-C08A715230EF}"/>
              </a:ext>
            </a:extLst>
          </p:cNvPr>
          <p:cNvSpPr>
            <a:spLocks noGrp="1"/>
          </p:cNvSpPr>
          <p:nvPr>
            <p:ph type="title"/>
          </p:nvPr>
        </p:nvSpPr>
        <p:spPr>
          <a:xfrm>
            <a:off x="2984446" y="295835"/>
            <a:ext cx="6223107" cy="722375"/>
          </a:xfrm>
        </p:spPr>
        <p:txBody>
          <a:bodyPr>
            <a:normAutofit fontScale="90000"/>
          </a:bodyPr>
          <a:lstStyle/>
          <a:p>
            <a:r>
              <a:rPr lang="en-US" sz="3200" dirty="0">
                <a:latin typeface="Aptos ExtraBold" panose="020B0004020202020204" pitchFamily="34" charset="0"/>
              </a:rPr>
              <a:t>Why Use yEd for PERA Diagrams ?</a:t>
            </a:r>
          </a:p>
        </p:txBody>
      </p:sp>
      <p:sp>
        <p:nvSpPr>
          <p:cNvPr id="3" name="Content Placeholder 2">
            <a:extLst>
              <a:ext uri="{FF2B5EF4-FFF2-40B4-BE49-F238E27FC236}">
                <a16:creationId xmlns:a16="http://schemas.microsoft.com/office/drawing/2014/main" id="{40D23F0B-38F4-1C57-9E9A-05A555CA7BF0}"/>
              </a:ext>
            </a:extLst>
          </p:cNvPr>
          <p:cNvSpPr>
            <a:spLocks noGrp="1"/>
          </p:cNvSpPr>
          <p:nvPr>
            <p:ph idx="1"/>
          </p:nvPr>
        </p:nvSpPr>
        <p:spPr>
          <a:xfrm>
            <a:off x="1011382" y="1546412"/>
            <a:ext cx="9919853" cy="4099684"/>
          </a:xfrm>
        </p:spPr>
        <p:txBody>
          <a:bodyPr>
            <a:normAutofit/>
          </a:bodyPr>
          <a:lstStyle/>
          <a:p>
            <a:pPr marL="403433" indent="-403433">
              <a:buFont typeface="+mj-lt"/>
              <a:buAutoNum type="arabicParenR"/>
            </a:pPr>
            <a:r>
              <a:rPr lang="en-US" dirty="0">
                <a:solidFill>
                  <a:srgbClr val="C00000"/>
                </a:solidFill>
              </a:rPr>
              <a:t>yEd creates diagrams either:</a:t>
            </a:r>
          </a:p>
          <a:p>
            <a:pPr marL="853094" lvl="1" indent="-403433">
              <a:buFont typeface="+mj-lt"/>
              <a:buAutoNum type="alphaLcParenR"/>
            </a:pPr>
            <a:r>
              <a:rPr lang="en-US" sz="2118" dirty="0">
                <a:solidFill>
                  <a:srgbClr val="C00000"/>
                </a:solidFill>
              </a:rPr>
              <a:t>manually using “Drag &amp; Drop” from a Palette, or</a:t>
            </a:r>
          </a:p>
          <a:p>
            <a:pPr marL="853094" lvl="1" indent="-403433">
              <a:buFont typeface="+mj-lt"/>
              <a:buAutoNum type="alphaLcParenR"/>
            </a:pPr>
            <a:r>
              <a:rPr lang="en-US" sz="2118" dirty="0">
                <a:solidFill>
                  <a:srgbClr val="C00000"/>
                </a:solidFill>
              </a:rPr>
              <a:t>from Tabular Data (Excel &amp; many other formats).</a:t>
            </a:r>
            <a:br>
              <a:rPr lang="en-US" sz="2118" dirty="0">
                <a:solidFill>
                  <a:schemeClr val="accent3">
                    <a:lumMod val="50000"/>
                  </a:schemeClr>
                </a:solidFill>
              </a:rPr>
            </a:br>
            <a:endParaRPr lang="en-US" sz="2118" dirty="0">
              <a:solidFill>
                <a:schemeClr val="accent3">
                  <a:lumMod val="50000"/>
                </a:schemeClr>
              </a:solidFill>
            </a:endParaRPr>
          </a:p>
        </p:txBody>
      </p:sp>
    </p:spTree>
    <p:custDataLst>
      <p:tags r:id="rId1"/>
    </p:custDataLst>
    <p:extLst>
      <p:ext uri="{BB962C8B-B14F-4D97-AF65-F5344CB8AC3E}">
        <p14:creationId xmlns:p14="http://schemas.microsoft.com/office/powerpoint/2010/main" val="4252417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2984446" y="257939"/>
            <a:ext cx="6223107" cy="722375"/>
          </a:xfrm>
        </p:spPr>
        <p:txBody>
          <a:bodyPr>
            <a:normAutofit/>
          </a:bodyPr>
          <a:lstStyle/>
          <a:p>
            <a:pPr algn="ctr" defTabSz="914400" eaLnBrk="1" hangingPunct="1"/>
            <a:r>
              <a:rPr lang="en-US" sz="3200" b="0" dirty="0">
                <a:solidFill>
                  <a:srgbClr val="003E6B"/>
                </a:solidFill>
                <a:latin typeface="Aptos ExtraBold" panose="020B0004020202020204" pitchFamily="34" charset="0"/>
                <a:ea typeface="+mn-ea"/>
                <a:cs typeface="+mn-cs"/>
              </a:rPr>
              <a:t>How to Create Diagrams</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86280" y="1453939"/>
            <a:ext cx="7099973" cy="566197"/>
          </a:xfrm>
        </p:spPr>
        <p:txBody>
          <a:bodyPr>
            <a:normAutofit/>
          </a:bodyPr>
          <a:lstStyle/>
          <a:p>
            <a:pPr marL="309579" indent="-309579">
              <a:buNone/>
            </a:pPr>
            <a:r>
              <a:rPr lang="en-US" dirty="0">
                <a:solidFill>
                  <a:srgbClr val="072B5F"/>
                </a:solidFill>
              </a:rPr>
              <a:t>1) yEd quickly generates diagrams from a Palette.</a:t>
            </a:r>
          </a:p>
        </p:txBody>
      </p:sp>
      <p:pic>
        <p:nvPicPr>
          <p:cNvPr id="6" name="Picture 5">
            <a:extLst>
              <a:ext uri="{FF2B5EF4-FFF2-40B4-BE49-F238E27FC236}">
                <a16:creationId xmlns:a16="http://schemas.microsoft.com/office/drawing/2014/main" id="{3637DAD8-4A90-42CC-9039-AE1A40A750F6}"/>
              </a:ext>
            </a:extLst>
          </p:cNvPr>
          <p:cNvPicPr>
            <a:picLocks noChangeAspect="1"/>
          </p:cNvPicPr>
          <p:nvPr/>
        </p:nvPicPr>
        <p:blipFill>
          <a:blip r:embed="rId4"/>
          <a:stretch>
            <a:fillRect/>
          </a:stretch>
        </p:blipFill>
        <p:spPr>
          <a:xfrm>
            <a:off x="3458483" y="2020136"/>
            <a:ext cx="5275034" cy="4402374"/>
          </a:xfrm>
          <a:prstGeom prst="rect">
            <a:avLst/>
          </a:prstGeom>
        </p:spPr>
      </p:pic>
      <p:sp>
        <p:nvSpPr>
          <p:cNvPr id="8" name="Arrow: Curved Down 7">
            <a:extLst>
              <a:ext uri="{FF2B5EF4-FFF2-40B4-BE49-F238E27FC236}">
                <a16:creationId xmlns:a16="http://schemas.microsoft.com/office/drawing/2014/main" id="{9843C739-01EB-48ED-970B-3DAE34B49C8D}"/>
              </a:ext>
            </a:extLst>
          </p:cNvPr>
          <p:cNvSpPr/>
          <p:nvPr/>
        </p:nvSpPr>
        <p:spPr bwMode="auto">
          <a:xfrm rot="5400000">
            <a:off x="8271815" y="2023577"/>
            <a:ext cx="2224035" cy="1205374"/>
          </a:xfrm>
          <a:prstGeom prst="curvedDownArrow">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latin typeface="Times" panose="02020603050405020304" pitchFamily="18" charset="0"/>
            </a:endParaRPr>
          </a:p>
        </p:txBody>
      </p:sp>
    </p:spTree>
    <p:custDataLst>
      <p:tags r:id="rId1"/>
    </p:custDataLst>
    <p:extLst>
      <p:ext uri="{BB962C8B-B14F-4D97-AF65-F5344CB8AC3E}">
        <p14:creationId xmlns:p14="http://schemas.microsoft.com/office/powerpoint/2010/main" val="3057000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2984446" y="256206"/>
            <a:ext cx="6223107" cy="722375"/>
          </a:xfrm>
        </p:spPr>
        <p:txBody>
          <a:bodyPr>
            <a:normAutofit/>
          </a:bodyPr>
          <a:lstStyle/>
          <a:p>
            <a:pPr algn="ctr" defTabSz="914400" eaLnBrk="1" hangingPunct="1"/>
            <a:r>
              <a:rPr lang="en-US" sz="3200" dirty="0">
                <a:solidFill>
                  <a:srgbClr val="003E6B"/>
                </a:solidFill>
                <a:latin typeface="Aptos ExtraBold" panose="020B0004020202020204" pitchFamily="34" charset="0"/>
                <a:ea typeface="+mn-ea"/>
                <a:cs typeface="Arial" panose="020B0604020202020204" pitchFamily="34" charset="0"/>
              </a:rPr>
              <a:t>How to Create Diagrams</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878208" y="1456793"/>
            <a:ext cx="10081146" cy="834886"/>
          </a:xfrm>
        </p:spPr>
        <p:txBody>
          <a:bodyPr>
            <a:normAutofit/>
          </a:bodyPr>
          <a:lstStyle/>
          <a:p>
            <a:pPr marL="309579" indent="-309579">
              <a:buNone/>
            </a:pPr>
            <a:r>
              <a:rPr lang="en-US" dirty="0">
                <a:solidFill>
                  <a:srgbClr val="072B5F"/>
                </a:solidFill>
              </a:rPr>
              <a:t>2) yEd also generates diagrams from </a:t>
            </a:r>
            <a:r>
              <a:rPr lang="en-US" u="sng" dirty="0">
                <a:solidFill>
                  <a:srgbClr val="072B5F"/>
                </a:solidFill>
              </a:rPr>
              <a:t>Tabular Data </a:t>
            </a:r>
            <a:r>
              <a:rPr lang="en-US" dirty="0">
                <a:solidFill>
                  <a:srgbClr val="072B5F"/>
                </a:solidFill>
              </a:rPr>
              <a:t>(e.g. an Excel spreadsheet)</a:t>
            </a:r>
          </a:p>
        </p:txBody>
      </p:sp>
      <p:graphicFrame>
        <p:nvGraphicFramePr>
          <p:cNvPr id="4" name="Table 3">
            <a:extLst>
              <a:ext uri="{FF2B5EF4-FFF2-40B4-BE49-F238E27FC236}">
                <a16:creationId xmlns:a16="http://schemas.microsoft.com/office/drawing/2014/main" id="{DDC72BB6-9087-4AC7-BD61-7C9B4EAB5036}"/>
              </a:ext>
            </a:extLst>
          </p:cNvPr>
          <p:cNvGraphicFramePr>
            <a:graphicFrameLocks noGrp="1"/>
          </p:cNvGraphicFramePr>
          <p:nvPr>
            <p:extLst>
              <p:ext uri="{D42A27DB-BD31-4B8C-83A1-F6EECF244321}">
                <p14:modId xmlns:p14="http://schemas.microsoft.com/office/powerpoint/2010/main" val="3802134985"/>
              </p:ext>
            </p:extLst>
          </p:nvPr>
        </p:nvGraphicFramePr>
        <p:xfrm>
          <a:off x="2887916" y="2251338"/>
          <a:ext cx="5723601" cy="2096092"/>
        </p:xfrm>
        <a:graphic>
          <a:graphicData uri="http://schemas.openxmlformats.org/drawingml/2006/table">
            <a:tbl>
              <a:tblPr>
                <a:tableStyleId>{5C22544A-7EE6-4342-B048-85BDC9FD1C3A}</a:tableStyleId>
              </a:tblPr>
              <a:tblGrid>
                <a:gridCol w="1998373">
                  <a:extLst>
                    <a:ext uri="{9D8B030D-6E8A-4147-A177-3AD203B41FA5}">
                      <a16:colId xmlns:a16="http://schemas.microsoft.com/office/drawing/2014/main" val="4112303630"/>
                    </a:ext>
                  </a:extLst>
                </a:gridCol>
                <a:gridCol w="1096933">
                  <a:extLst>
                    <a:ext uri="{9D8B030D-6E8A-4147-A177-3AD203B41FA5}">
                      <a16:colId xmlns:a16="http://schemas.microsoft.com/office/drawing/2014/main" val="2858672261"/>
                    </a:ext>
                  </a:extLst>
                </a:gridCol>
                <a:gridCol w="2628295">
                  <a:extLst>
                    <a:ext uri="{9D8B030D-6E8A-4147-A177-3AD203B41FA5}">
                      <a16:colId xmlns:a16="http://schemas.microsoft.com/office/drawing/2014/main" val="1099606928"/>
                    </a:ext>
                  </a:extLst>
                </a:gridCol>
              </a:tblGrid>
              <a:tr h="176416">
                <a:tc>
                  <a:txBody>
                    <a:bodyPr/>
                    <a:lstStyle/>
                    <a:p>
                      <a:pPr algn="l" fontAlgn="ctr"/>
                      <a:r>
                        <a:rPr lang="en-US" sz="1100" u="none" strike="noStrike">
                          <a:effectLst/>
                        </a:rPr>
                        <a:t>Node</a:t>
                      </a:r>
                      <a:endParaRPr lang="en-US" sz="1100" b="1" i="0" u="none" strike="noStrike">
                        <a:solidFill>
                          <a:srgbClr val="000000"/>
                        </a:solidFill>
                        <a:effectLst/>
                        <a:latin typeface="Arial" panose="020B0604020202020204" pitchFamily="34" charset="0"/>
                      </a:endParaRPr>
                    </a:p>
                  </a:txBody>
                  <a:tcPr marL="100853" marR="8404" marT="8404" marB="0" anchor="ctr"/>
                </a:tc>
                <a:tc>
                  <a:txBody>
                    <a:bodyPr/>
                    <a:lstStyle/>
                    <a:p>
                      <a:pPr algn="l" fontAlgn="ctr"/>
                      <a:r>
                        <a:rPr lang="en-US" sz="1100" u="none" strike="noStrike">
                          <a:effectLst/>
                        </a:rPr>
                        <a:t>Node Group</a:t>
                      </a:r>
                      <a:endParaRPr lang="en-US" sz="1100" b="1" i="0" u="none" strike="noStrike">
                        <a:solidFill>
                          <a:srgbClr val="000000"/>
                        </a:solidFill>
                        <a:effectLst/>
                        <a:latin typeface="Arial" panose="020B0604020202020204" pitchFamily="34" charset="0"/>
                      </a:endParaRPr>
                    </a:p>
                  </a:txBody>
                  <a:tcPr marL="100853" marR="8404" marT="8404" marB="0" anchor="ctr"/>
                </a:tc>
                <a:tc>
                  <a:txBody>
                    <a:bodyPr/>
                    <a:lstStyle/>
                    <a:p>
                      <a:pPr algn="ctr" fontAlgn="ctr"/>
                      <a:r>
                        <a:rPr lang="en-US" sz="1100" u="none" strike="noStrike">
                          <a:effectLst/>
                        </a:rPr>
                        <a:t>Node Name, EN</a:t>
                      </a:r>
                      <a:endParaRPr lang="en-US" sz="1100" b="1" i="0" u="none" strike="noStrike">
                        <a:solidFill>
                          <a:srgbClr val="000000"/>
                        </a:solidFill>
                        <a:effectLst/>
                        <a:latin typeface="Arial" panose="020B0604020202020204" pitchFamily="34" charset="0"/>
                      </a:endParaRPr>
                    </a:p>
                  </a:txBody>
                  <a:tcPr marL="8404" marR="8404" marT="8404" marB="0" anchor="ctr"/>
                </a:tc>
                <a:extLst>
                  <a:ext uri="{0D108BD9-81ED-4DB2-BD59-A6C34878D82A}">
                    <a16:rowId xmlns:a16="http://schemas.microsoft.com/office/drawing/2014/main" val="140403915"/>
                  </a:ext>
                </a:extLst>
              </a:tr>
              <a:tr h="169769">
                <a:tc>
                  <a:txBody>
                    <a:bodyPr/>
                    <a:lstStyle/>
                    <a:p>
                      <a:pPr algn="l" fontAlgn="ctr"/>
                      <a:r>
                        <a:rPr lang="en-US" sz="1100" u="none" strike="noStrike">
                          <a:effectLst/>
                        </a:rPr>
                        <a:t>PERA</a:t>
                      </a:r>
                      <a:endParaRPr lang="en-US" sz="1100" b="0" i="0" u="none" strike="noStrike">
                        <a:solidFill>
                          <a:srgbClr val="000000"/>
                        </a:solidFill>
                        <a:effectLst/>
                        <a:latin typeface="Arial" panose="020B0604020202020204" pitchFamily="34" charset="0"/>
                      </a:endParaRPr>
                    </a:p>
                  </a:txBody>
                  <a:tcPr marL="100853" marR="8404" marT="8404" marB="0" anchor="ctr"/>
                </a:tc>
                <a:tc>
                  <a:txBody>
                    <a:bodyPr/>
                    <a:lstStyle/>
                    <a:p>
                      <a:pPr algn="l" fontAlgn="ctr"/>
                      <a:r>
                        <a:rPr lang="en-US" sz="1100" u="none" strike="noStrike">
                          <a:effectLst/>
                        </a:rPr>
                        <a:t> </a:t>
                      </a:r>
                      <a:endParaRPr lang="en-US" sz="1100" b="0" i="0" u="none" strike="noStrike">
                        <a:solidFill>
                          <a:srgbClr val="000000"/>
                        </a:solidFill>
                        <a:effectLst/>
                        <a:latin typeface="Arial" panose="020B0604020202020204" pitchFamily="34" charset="0"/>
                      </a:endParaRPr>
                    </a:p>
                  </a:txBody>
                  <a:tcPr marL="100853" marR="8404" marT="8404" marB="0" anchor="ctr"/>
                </a:tc>
                <a:tc>
                  <a:txBody>
                    <a:bodyPr/>
                    <a:lstStyle/>
                    <a:p>
                      <a:pPr algn="l" fontAlgn="ctr"/>
                      <a:r>
                        <a:rPr lang="en-US" sz="1100" u="none" strike="noStrike">
                          <a:effectLst/>
                        </a:rPr>
                        <a:t>PERA Methodology</a:t>
                      </a:r>
                      <a:endParaRPr lang="en-US" sz="1100" b="0" i="0" u="none" strike="noStrike">
                        <a:solidFill>
                          <a:srgbClr val="000000"/>
                        </a:solidFill>
                        <a:effectLst/>
                        <a:latin typeface="Arial" panose="020B0604020202020204" pitchFamily="34" charset="0"/>
                      </a:endParaRPr>
                    </a:p>
                  </a:txBody>
                  <a:tcPr marL="100853" marR="8404" marT="8404" marB="0" anchor="ctr"/>
                </a:tc>
                <a:extLst>
                  <a:ext uri="{0D108BD9-81ED-4DB2-BD59-A6C34878D82A}">
                    <a16:rowId xmlns:a16="http://schemas.microsoft.com/office/drawing/2014/main" val="2542967032"/>
                  </a:ext>
                </a:extLst>
              </a:tr>
              <a:tr h="169769">
                <a:tc>
                  <a:txBody>
                    <a:bodyPr/>
                    <a:lstStyle/>
                    <a:p>
                      <a:pPr algn="l" fontAlgn="ctr"/>
                      <a:r>
                        <a:rPr lang="en-US" sz="1100" u="none" strike="noStrike">
                          <a:effectLst/>
                        </a:rPr>
                        <a:t>PERA-Phase 1</a:t>
                      </a:r>
                      <a:endParaRPr lang="en-US" sz="1100" b="0" i="0" u="none" strike="noStrike">
                        <a:solidFill>
                          <a:srgbClr val="000000"/>
                        </a:solidFill>
                        <a:effectLst/>
                        <a:latin typeface="Arial" panose="020B0604020202020204" pitchFamily="34" charset="0"/>
                      </a:endParaRPr>
                    </a:p>
                  </a:txBody>
                  <a:tcPr marL="100853" marR="8404" marT="8404" marB="0" anchor="ctr"/>
                </a:tc>
                <a:tc>
                  <a:txBody>
                    <a:bodyPr/>
                    <a:lstStyle/>
                    <a:p>
                      <a:pPr algn="l" fontAlgn="ctr"/>
                      <a:r>
                        <a:rPr lang="en-US" sz="1100" u="none" strike="noStrike">
                          <a:effectLst/>
                        </a:rPr>
                        <a:t>PERA</a:t>
                      </a:r>
                      <a:endParaRPr lang="en-US" sz="1100" b="0" i="0" u="none" strike="noStrike">
                        <a:solidFill>
                          <a:srgbClr val="000000"/>
                        </a:solidFill>
                        <a:effectLst/>
                        <a:latin typeface="Arial" panose="020B0604020202020204" pitchFamily="34" charset="0"/>
                      </a:endParaRPr>
                    </a:p>
                  </a:txBody>
                  <a:tcPr marL="100853" marR="8404" marT="8404" marB="0" anchor="ctr"/>
                </a:tc>
                <a:tc>
                  <a:txBody>
                    <a:bodyPr/>
                    <a:lstStyle/>
                    <a:p>
                      <a:pPr algn="l" fontAlgn="ctr"/>
                      <a:r>
                        <a:rPr lang="en-US" sz="1100" u="none" strike="noStrike">
                          <a:effectLst/>
                        </a:rPr>
                        <a:t>PERA-Master Planning</a:t>
                      </a:r>
                      <a:endParaRPr lang="en-US" sz="1100" b="0" i="0" u="none" strike="noStrike">
                        <a:solidFill>
                          <a:srgbClr val="000000"/>
                        </a:solidFill>
                        <a:effectLst/>
                        <a:latin typeface="Arial" panose="020B0604020202020204" pitchFamily="34" charset="0"/>
                      </a:endParaRPr>
                    </a:p>
                  </a:txBody>
                  <a:tcPr marL="100853" marR="8404" marT="8404" marB="0" anchor="ctr"/>
                </a:tc>
                <a:extLst>
                  <a:ext uri="{0D108BD9-81ED-4DB2-BD59-A6C34878D82A}">
                    <a16:rowId xmlns:a16="http://schemas.microsoft.com/office/drawing/2014/main" val="1084319730"/>
                  </a:ext>
                </a:extLst>
              </a:tr>
              <a:tr h="169769">
                <a:tc>
                  <a:txBody>
                    <a:bodyPr/>
                    <a:lstStyle/>
                    <a:p>
                      <a:pPr algn="l" fontAlgn="ctr"/>
                      <a:r>
                        <a:rPr lang="en-US" sz="1100" u="none" strike="noStrike">
                          <a:effectLst/>
                        </a:rPr>
                        <a:t>PERA-Phase 2</a:t>
                      </a:r>
                      <a:endParaRPr lang="en-US" sz="1100" b="0" i="0" u="none" strike="noStrike">
                        <a:solidFill>
                          <a:srgbClr val="000000"/>
                        </a:solidFill>
                        <a:effectLst/>
                        <a:latin typeface="Arial" panose="020B0604020202020204" pitchFamily="34" charset="0"/>
                      </a:endParaRPr>
                    </a:p>
                  </a:txBody>
                  <a:tcPr marL="100853" marR="8404" marT="8404" marB="0" anchor="ctr"/>
                </a:tc>
                <a:tc>
                  <a:txBody>
                    <a:bodyPr/>
                    <a:lstStyle/>
                    <a:p>
                      <a:pPr algn="l" fontAlgn="ctr"/>
                      <a:r>
                        <a:rPr lang="en-US" sz="1100" u="none" strike="noStrike">
                          <a:effectLst/>
                        </a:rPr>
                        <a:t>PERA</a:t>
                      </a:r>
                      <a:endParaRPr lang="en-US" sz="1100" b="0" i="0" u="none" strike="noStrike">
                        <a:solidFill>
                          <a:srgbClr val="000000"/>
                        </a:solidFill>
                        <a:effectLst/>
                        <a:latin typeface="Arial" panose="020B0604020202020204" pitchFamily="34" charset="0"/>
                      </a:endParaRPr>
                    </a:p>
                  </a:txBody>
                  <a:tcPr marL="100853" marR="8404" marT="8404" marB="0" anchor="ctr"/>
                </a:tc>
                <a:tc>
                  <a:txBody>
                    <a:bodyPr/>
                    <a:lstStyle/>
                    <a:p>
                      <a:pPr algn="l" fontAlgn="ctr"/>
                      <a:r>
                        <a:rPr lang="en-US" sz="1100" u="none" strike="noStrike">
                          <a:effectLst/>
                        </a:rPr>
                        <a:t>PERA-Conceptual Engineering</a:t>
                      </a:r>
                      <a:endParaRPr lang="en-US" sz="1100" b="0" i="0" u="none" strike="noStrike">
                        <a:solidFill>
                          <a:srgbClr val="000000"/>
                        </a:solidFill>
                        <a:effectLst/>
                        <a:latin typeface="Arial" panose="020B0604020202020204" pitchFamily="34" charset="0"/>
                      </a:endParaRPr>
                    </a:p>
                  </a:txBody>
                  <a:tcPr marL="100853" marR="8404" marT="8404" marB="0" anchor="ctr"/>
                </a:tc>
                <a:extLst>
                  <a:ext uri="{0D108BD9-81ED-4DB2-BD59-A6C34878D82A}">
                    <a16:rowId xmlns:a16="http://schemas.microsoft.com/office/drawing/2014/main" val="3305140150"/>
                  </a:ext>
                </a:extLst>
              </a:tr>
              <a:tr h="169769">
                <a:tc>
                  <a:txBody>
                    <a:bodyPr/>
                    <a:lstStyle/>
                    <a:p>
                      <a:pPr algn="l" fontAlgn="ctr"/>
                      <a:r>
                        <a:rPr lang="en-US" sz="1100" u="none" strike="noStrike">
                          <a:effectLst/>
                        </a:rPr>
                        <a:t>PERA-Phase 3</a:t>
                      </a:r>
                      <a:endParaRPr lang="en-US" sz="1100" b="0" i="0" u="none" strike="noStrike">
                        <a:solidFill>
                          <a:srgbClr val="000000"/>
                        </a:solidFill>
                        <a:effectLst/>
                        <a:latin typeface="Arial" panose="020B0604020202020204" pitchFamily="34" charset="0"/>
                      </a:endParaRPr>
                    </a:p>
                  </a:txBody>
                  <a:tcPr marL="100853" marR="8404" marT="8404" marB="0" anchor="ctr"/>
                </a:tc>
                <a:tc>
                  <a:txBody>
                    <a:bodyPr/>
                    <a:lstStyle/>
                    <a:p>
                      <a:pPr algn="l" fontAlgn="ctr"/>
                      <a:r>
                        <a:rPr lang="en-US" sz="1100" u="none" strike="noStrike">
                          <a:effectLst/>
                        </a:rPr>
                        <a:t>PERA</a:t>
                      </a:r>
                      <a:endParaRPr lang="en-US" sz="1100" b="0" i="0" u="none" strike="noStrike">
                        <a:solidFill>
                          <a:srgbClr val="000000"/>
                        </a:solidFill>
                        <a:effectLst/>
                        <a:latin typeface="Arial" panose="020B0604020202020204" pitchFamily="34" charset="0"/>
                      </a:endParaRPr>
                    </a:p>
                  </a:txBody>
                  <a:tcPr marL="100853" marR="8404" marT="8404" marB="0" anchor="ctr"/>
                </a:tc>
                <a:tc>
                  <a:txBody>
                    <a:bodyPr/>
                    <a:lstStyle/>
                    <a:p>
                      <a:pPr algn="l" fontAlgn="ctr"/>
                      <a:r>
                        <a:rPr lang="en-US" sz="1100" u="none" strike="noStrike">
                          <a:effectLst/>
                        </a:rPr>
                        <a:t>PERA-Preliminary Engineering</a:t>
                      </a:r>
                      <a:endParaRPr lang="en-US" sz="1100" b="0" i="0" u="none" strike="noStrike">
                        <a:solidFill>
                          <a:srgbClr val="000000"/>
                        </a:solidFill>
                        <a:effectLst/>
                        <a:latin typeface="Arial" panose="020B0604020202020204" pitchFamily="34" charset="0"/>
                      </a:endParaRPr>
                    </a:p>
                  </a:txBody>
                  <a:tcPr marL="100853" marR="8404" marT="8404" marB="0" anchor="ctr"/>
                </a:tc>
                <a:extLst>
                  <a:ext uri="{0D108BD9-81ED-4DB2-BD59-A6C34878D82A}">
                    <a16:rowId xmlns:a16="http://schemas.microsoft.com/office/drawing/2014/main" val="4137051470"/>
                  </a:ext>
                </a:extLst>
              </a:tr>
              <a:tr h="169769">
                <a:tc>
                  <a:txBody>
                    <a:bodyPr/>
                    <a:lstStyle/>
                    <a:p>
                      <a:pPr algn="l" fontAlgn="ctr"/>
                      <a:r>
                        <a:rPr lang="en-US" sz="1100" u="none" strike="noStrike">
                          <a:effectLst/>
                        </a:rPr>
                        <a:t>PERA-Phase 4</a:t>
                      </a:r>
                      <a:endParaRPr lang="en-US" sz="1100" b="0" i="0" u="none" strike="noStrike">
                        <a:solidFill>
                          <a:srgbClr val="000000"/>
                        </a:solidFill>
                        <a:effectLst/>
                        <a:latin typeface="Arial" panose="020B0604020202020204" pitchFamily="34" charset="0"/>
                      </a:endParaRPr>
                    </a:p>
                  </a:txBody>
                  <a:tcPr marL="100853" marR="8404" marT="8404" marB="0" anchor="ctr"/>
                </a:tc>
                <a:tc>
                  <a:txBody>
                    <a:bodyPr/>
                    <a:lstStyle/>
                    <a:p>
                      <a:pPr algn="l" fontAlgn="ctr"/>
                      <a:r>
                        <a:rPr lang="en-US" sz="1100" u="none" strike="noStrike">
                          <a:effectLst/>
                        </a:rPr>
                        <a:t>PERA</a:t>
                      </a:r>
                      <a:endParaRPr lang="en-US" sz="1100" b="0" i="0" u="none" strike="noStrike">
                        <a:solidFill>
                          <a:srgbClr val="000000"/>
                        </a:solidFill>
                        <a:effectLst/>
                        <a:latin typeface="Arial" panose="020B0604020202020204" pitchFamily="34" charset="0"/>
                      </a:endParaRPr>
                    </a:p>
                  </a:txBody>
                  <a:tcPr marL="100853" marR="8404" marT="8404" marB="0" anchor="ctr"/>
                </a:tc>
                <a:tc>
                  <a:txBody>
                    <a:bodyPr/>
                    <a:lstStyle/>
                    <a:p>
                      <a:pPr algn="l" fontAlgn="ctr"/>
                      <a:r>
                        <a:rPr lang="en-US" sz="1100" u="none" strike="noStrike">
                          <a:effectLst/>
                        </a:rPr>
                        <a:t>PERA-Detailed Engineering</a:t>
                      </a:r>
                      <a:endParaRPr lang="en-US" sz="1100" b="0" i="0" u="none" strike="noStrike">
                        <a:solidFill>
                          <a:srgbClr val="000000"/>
                        </a:solidFill>
                        <a:effectLst/>
                        <a:latin typeface="Arial" panose="020B0604020202020204" pitchFamily="34" charset="0"/>
                      </a:endParaRPr>
                    </a:p>
                  </a:txBody>
                  <a:tcPr marL="100853" marR="8404" marT="8404" marB="0" anchor="ctr"/>
                </a:tc>
                <a:extLst>
                  <a:ext uri="{0D108BD9-81ED-4DB2-BD59-A6C34878D82A}">
                    <a16:rowId xmlns:a16="http://schemas.microsoft.com/office/drawing/2014/main" val="70821057"/>
                  </a:ext>
                </a:extLst>
              </a:tr>
              <a:tr h="169769">
                <a:tc>
                  <a:txBody>
                    <a:bodyPr/>
                    <a:lstStyle/>
                    <a:p>
                      <a:pPr algn="l" fontAlgn="ctr"/>
                      <a:r>
                        <a:rPr lang="en-US" sz="1100" u="none" strike="noStrike">
                          <a:effectLst/>
                        </a:rPr>
                        <a:t>PERA-Phase 5</a:t>
                      </a:r>
                      <a:endParaRPr lang="en-US" sz="1100" b="0" i="0" u="none" strike="noStrike">
                        <a:solidFill>
                          <a:srgbClr val="000000"/>
                        </a:solidFill>
                        <a:effectLst/>
                        <a:latin typeface="Arial" panose="020B0604020202020204" pitchFamily="34" charset="0"/>
                      </a:endParaRPr>
                    </a:p>
                  </a:txBody>
                  <a:tcPr marL="100853" marR="8404" marT="8404" marB="0" anchor="ctr"/>
                </a:tc>
                <a:tc>
                  <a:txBody>
                    <a:bodyPr/>
                    <a:lstStyle/>
                    <a:p>
                      <a:pPr algn="l" fontAlgn="ctr"/>
                      <a:r>
                        <a:rPr lang="en-US" sz="1100" u="none" strike="noStrike">
                          <a:effectLst/>
                        </a:rPr>
                        <a:t>PERA</a:t>
                      </a:r>
                      <a:endParaRPr lang="en-US" sz="1100" b="0" i="0" u="none" strike="noStrike">
                        <a:solidFill>
                          <a:srgbClr val="000000"/>
                        </a:solidFill>
                        <a:effectLst/>
                        <a:latin typeface="Arial" panose="020B0604020202020204" pitchFamily="34" charset="0"/>
                      </a:endParaRPr>
                    </a:p>
                  </a:txBody>
                  <a:tcPr marL="100853" marR="8404" marT="8404" marB="0" anchor="ctr"/>
                </a:tc>
                <a:tc>
                  <a:txBody>
                    <a:bodyPr/>
                    <a:lstStyle/>
                    <a:p>
                      <a:pPr algn="l" fontAlgn="ctr"/>
                      <a:r>
                        <a:rPr lang="en-US" sz="1100" u="none" strike="noStrike">
                          <a:effectLst/>
                        </a:rPr>
                        <a:t>PERA-Construction</a:t>
                      </a:r>
                      <a:endParaRPr lang="en-US" sz="1100" b="0" i="0" u="none" strike="noStrike">
                        <a:solidFill>
                          <a:srgbClr val="000000"/>
                        </a:solidFill>
                        <a:effectLst/>
                        <a:latin typeface="Arial" panose="020B0604020202020204" pitchFamily="34" charset="0"/>
                      </a:endParaRPr>
                    </a:p>
                  </a:txBody>
                  <a:tcPr marL="100853" marR="8404" marT="8404" marB="0" anchor="ctr"/>
                </a:tc>
                <a:extLst>
                  <a:ext uri="{0D108BD9-81ED-4DB2-BD59-A6C34878D82A}">
                    <a16:rowId xmlns:a16="http://schemas.microsoft.com/office/drawing/2014/main" val="3306823206"/>
                  </a:ext>
                </a:extLst>
              </a:tr>
              <a:tr h="169769">
                <a:tc>
                  <a:txBody>
                    <a:bodyPr/>
                    <a:lstStyle/>
                    <a:p>
                      <a:pPr algn="l" fontAlgn="ctr"/>
                      <a:r>
                        <a:rPr lang="en-US" sz="1100" u="none" strike="noStrike">
                          <a:effectLst/>
                        </a:rPr>
                        <a:t>PERA-Phase 6</a:t>
                      </a:r>
                      <a:endParaRPr lang="en-US" sz="1100" b="0" i="0" u="none" strike="noStrike">
                        <a:solidFill>
                          <a:srgbClr val="000000"/>
                        </a:solidFill>
                        <a:effectLst/>
                        <a:latin typeface="Arial" panose="020B0604020202020204" pitchFamily="34" charset="0"/>
                      </a:endParaRPr>
                    </a:p>
                  </a:txBody>
                  <a:tcPr marL="100853" marR="8404" marT="8404" marB="0" anchor="ctr"/>
                </a:tc>
                <a:tc>
                  <a:txBody>
                    <a:bodyPr/>
                    <a:lstStyle/>
                    <a:p>
                      <a:pPr algn="l" fontAlgn="ctr"/>
                      <a:r>
                        <a:rPr lang="en-US" sz="1100" u="none" strike="noStrike">
                          <a:effectLst/>
                        </a:rPr>
                        <a:t>PERA</a:t>
                      </a:r>
                      <a:endParaRPr lang="en-US" sz="1100" b="0" i="0" u="none" strike="noStrike">
                        <a:solidFill>
                          <a:srgbClr val="000000"/>
                        </a:solidFill>
                        <a:effectLst/>
                        <a:latin typeface="Arial" panose="020B0604020202020204" pitchFamily="34" charset="0"/>
                      </a:endParaRPr>
                    </a:p>
                  </a:txBody>
                  <a:tcPr marL="100853" marR="8404" marT="8404" marB="0" anchor="ctr"/>
                </a:tc>
                <a:tc>
                  <a:txBody>
                    <a:bodyPr/>
                    <a:lstStyle/>
                    <a:p>
                      <a:pPr algn="l" fontAlgn="ctr"/>
                      <a:r>
                        <a:rPr lang="en-US" sz="1100" u="none" strike="noStrike">
                          <a:effectLst/>
                        </a:rPr>
                        <a:t>PERA-Operations / Maintenance</a:t>
                      </a:r>
                      <a:endParaRPr lang="en-US" sz="1100" b="0" i="0" u="none" strike="noStrike">
                        <a:solidFill>
                          <a:srgbClr val="000000"/>
                        </a:solidFill>
                        <a:effectLst/>
                        <a:latin typeface="Arial" panose="020B0604020202020204" pitchFamily="34" charset="0"/>
                      </a:endParaRPr>
                    </a:p>
                  </a:txBody>
                  <a:tcPr marL="100853" marR="8404" marT="8404" marB="0" anchor="ctr"/>
                </a:tc>
                <a:extLst>
                  <a:ext uri="{0D108BD9-81ED-4DB2-BD59-A6C34878D82A}">
                    <a16:rowId xmlns:a16="http://schemas.microsoft.com/office/drawing/2014/main" val="3391602739"/>
                  </a:ext>
                </a:extLst>
              </a:tr>
              <a:tr h="169769">
                <a:tc>
                  <a:txBody>
                    <a:bodyPr/>
                    <a:lstStyle/>
                    <a:p>
                      <a:pPr algn="l" fontAlgn="ctr"/>
                      <a:r>
                        <a:rPr lang="en-US" sz="1100" u="none" strike="noStrike">
                          <a:effectLst/>
                        </a:rPr>
                        <a:t>PERA-Phase 7</a:t>
                      </a:r>
                      <a:endParaRPr lang="en-US" sz="1100" b="0" i="0" u="none" strike="noStrike">
                        <a:solidFill>
                          <a:srgbClr val="000000"/>
                        </a:solidFill>
                        <a:effectLst/>
                        <a:latin typeface="Arial" panose="020B0604020202020204" pitchFamily="34" charset="0"/>
                      </a:endParaRPr>
                    </a:p>
                  </a:txBody>
                  <a:tcPr marL="100853" marR="8404" marT="8404" marB="0" anchor="ctr"/>
                </a:tc>
                <a:tc>
                  <a:txBody>
                    <a:bodyPr/>
                    <a:lstStyle/>
                    <a:p>
                      <a:pPr algn="l" fontAlgn="ctr"/>
                      <a:r>
                        <a:rPr lang="en-US" sz="1100" u="none" strike="noStrike">
                          <a:effectLst/>
                        </a:rPr>
                        <a:t>PERA</a:t>
                      </a:r>
                      <a:endParaRPr lang="en-US" sz="1100" b="0" i="0" u="none" strike="noStrike">
                        <a:solidFill>
                          <a:srgbClr val="000000"/>
                        </a:solidFill>
                        <a:effectLst/>
                        <a:latin typeface="Arial" panose="020B0604020202020204" pitchFamily="34" charset="0"/>
                      </a:endParaRPr>
                    </a:p>
                  </a:txBody>
                  <a:tcPr marL="100853" marR="8404" marT="8404" marB="0" anchor="ctr"/>
                </a:tc>
                <a:tc>
                  <a:txBody>
                    <a:bodyPr/>
                    <a:lstStyle/>
                    <a:p>
                      <a:pPr algn="l" fontAlgn="ctr"/>
                      <a:r>
                        <a:rPr lang="en-US" sz="1100" u="none" strike="noStrike">
                          <a:effectLst/>
                        </a:rPr>
                        <a:t>PERA-Upgrade, Renewal, Decommission</a:t>
                      </a:r>
                      <a:endParaRPr lang="en-US" sz="1100" b="0" i="0" u="none" strike="noStrike">
                        <a:solidFill>
                          <a:srgbClr val="000000"/>
                        </a:solidFill>
                        <a:effectLst/>
                        <a:latin typeface="Arial" panose="020B0604020202020204" pitchFamily="34" charset="0"/>
                      </a:endParaRPr>
                    </a:p>
                  </a:txBody>
                  <a:tcPr marL="100853" marR="8404" marT="8404" marB="0" anchor="ctr"/>
                </a:tc>
                <a:extLst>
                  <a:ext uri="{0D108BD9-81ED-4DB2-BD59-A6C34878D82A}">
                    <a16:rowId xmlns:a16="http://schemas.microsoft.com/office/drawing/2014/main" val="1026702433"/>
                  </a:ext>
                </a:extLst>
              </a:tr>
              <a:tr h="169769">
                <a:tc>
                  <a:txBody>
                    <a:bodyPr/>
                    <a:lstStyle/>
                    <a:p>
                      <a:pPr algn="l" fontAlgn="ctr"/>
                      <a:r>
                        <a:rPr lang="en-US" sz="1100" u="none" strike="noStrike">
                          <a:effectLst/>
                        </a:rPr>
                        <a:t>PERA-Phase 7 Decommission</a:t>
                      </a:r>
                      <a:endParaRPr lang="en-US" sz="1100" b="0" i="0" u="none" strike="noStrike">
                        <a:solidFill>
                          <a:srgbClr val="000000"/>
                        </a:solidFill>
                        <a:effectLst/>
                        <a:latin typeface="Arial" panose="020B0604020202020204" pitchFamily="34" charset="0"/>
                      </a:endParaRPr>
                    </a:p>
                  </a:txBody>
                  <a:tcPr marL="100853" marR="8404" marT="8404" marB="0" anchor="ctr"/>
                </a:tc>
                <a:tc>
                  <a:txBody>
                    <a:bodyPr/>
                    <a:lstStyle/>
                    <a:p>
                      <a:pPr algn="l" fontAlgn="ctr"/>
                      <a:r>
                        <a:rPr lang="en-US" sz="1100" u="none" strike="noStrike">
                          <a:effectLst/>
                        </a:rPr>
                        <a:t>PERA</a:t>
                      </a:r>
                      <a:endParaRPr lang="en-US" sz="1100" b="0" i="0" u="none" strike="noStrike">
                        <a:solidFill>
                          <a:srgbClr val="000000"/>
                        </a:solidFill>
                        <a:effectLst/>
                        <a:latin typeface="Arial" panose="020B0604020202020204" pitchFamily="34" charset="0"/>
                      </a:endParaRPr>
                    </a:p>
                  </a:txBody>
                  <a:tcPr marL="100853" marR="8404" marT="8404" marB="0" anchor="ctr"/>
                </a:tc>
                <a:tc>
                  <a:txBody>
                    <a:bodyPr/>
                    <a:lstStyle/>
                    <a:p>
                      <a:pPr algn="l" fontAlgn="ctr"/>
                      <a:r>
                        <a:rPr lang="en-US" sz="1100" u="none" strike="noStrike" dirty="0">
                          <a:effectLst/>
                        </a:rPr>
                        <a:t>PERA-Decommission</a:t>
                      </a:r>
                      <a:endParaRPr lang="en-US" sz="1100" b="0" i="0" u="none" strike="noStrike" dirty="0">
                        <a:solidFill>
                          <a:srgbClr val="000000"/>
                        </a:solidFill>
                        <a:effectLst/>
                        <a:latin typeface="Arial" panose="020B0604020202020204" pitchFamily="34" charset="0"/>
                      </a:endParaRPr>
                    </a:p>
                  </a:txBody>
                  <a:tcPr marL="100853" marR="8404" marT="8404" marB="0" anchor="ctr"/>
                </a:tc>
                <a:extLst>
                  <a:ext uri="{0D108BD9-81ED-4DB2-BD59-A6C34878D82A}">
                    <a16:rowId xmlns:a16="http://schemas.microsoft.com/office/drawing/2014/main" val="2931155738"/>
                  </a:ext>
                </a:extLst>
              </a:tr>
            </a:tbl>
          </a:graphicData>
        </a:graphic>
      </p:graphicFrame>
      <p:pic>
        <p:nvPicPr>
          <p:cNvPr id="7" name="Picture 6">
            <a:extLst>
              <a:ext uri="{FF2B5EF4-FFF2-40B4-BE49-F238E27FC236}">
                <a16:creationId xmlns:a16="http://schemas.microsoft.com/office/drawing/2014/main" id="{8499760C-273B-41E4-A9EB-A85DB730CDC7}"/>
              </a:ext>
            </a:extLst>
          </p:cNvPr>
          <p:cNvPicPr>
            <a:picLocks noChangeAspect="1"/>
          </p:cNvPicPr>
          <p:nvPr/>
        </p:nvPicPr>
        <p:blipFill>
          <a:blip r:embed="rId4"/>
          <a:stretch>
            <a:fillRect/>
          </a:stretch>
        </p:blipFill>
        <p:spPr>
          <a:xfrm>
            <a:off x="2820367" y="4317738"/>
            <a:ext cx="7850174" cy="2041596"/>
          </a:xfrm>
          <a:prstGeom prst="rect">
            <a:avLst/>
          </a:prstGeom>
        </p:spPr>
      </p:pic>
      <p:sp>
        <p:nvSpPr>
          <p:cNvPr id="8" name="Arrow: Curved Down 7">
            <a:extLst>
              <a:ext uri="{FF2B5EF4-FFF2-40B4-BE49-F238E27FC236}">
                <a16:creationId xmlns:a16="http://schemas.microsoft.com/office/drawing/2014/main" id="{EED47251-C855-496A-802A-A2C88729A03A}"/>
              </a:ext>
            </a:extLst>
          </p:cNvPr>
          <p:cNvSpPr/>
          <p:nvPr/>
        </p:nvSpPr>
        <p:spPr bwMode="auto">
          <a:xfrm rot="5400000">
            <a:off x="8102187" y="3148270"/>
            <a:ext cx="2224035" cy="1205374"/>
          </a:xfrm>
          <a:prstGeom prst="curvedDownArrow">
            <a:avLst/>
          </a:prstGeom>
          <a:solidFill>
            <a:srgbClr val="00B0F0"/>
          </a:solidFill>
          <a:ln w="12700" cap="flat" cmpd="sng" algn="ctr">
            <a:solidFill>
              <a:schemeClr val="tx1"/>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latin typeface="Times" panose="02020603050405020304" pitchFamily="18" charset="0"/>
            </a:endParaRPr>
          </a:p>
        </p:txBody>
      </p:sp>
      <p:sp>
        <p:nvSpPr>
          <p:cNvPr id="9" name="Rectangle 8">
            <a:extLst>
              <a:ext uri="{FF2B5EF4-FFF2-40B4-BE49-F238E27FC236}">
                <a16:creationId xmlns:a16="http://schemas.microsoft.com/office/drawing/2014/main" id="{D08B2732-D1A6-4353-A63F-BDF346C569CB}"/>
              </a:ext>
            </a:extLst>
          </p:cNvPr>
          <p:cNvSpPr/>
          <p:nvPr/>
        </p:nvSpPr>
        <p:spPr bwMode="auto">
          <a:xfrm>
            <a:off x="2887916" y="2251338"/>
            <a:ext cx="5723601" cy="1704338"/>
          </a:xfrm>
          <a:prstGeom prst="rect">
            <a:avLst/>
          </a:prstGeom>
          <a:noFill/>
          <a:ln w="25400" cap="flat" cmpd="sng" algn="ctr">
            <a:solidFill>
              <a:srgbClr val="072B5F"/>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latin typeface="Times" panose="02020603050405020304" pitchFamily="18" charset="0"/>
            </a:endParaRPr>
          </a:p>
        </p:txBody>
      </p:sp>
    </p:spTree>
    <p:custDataLst>
      <p:tags r:id="rId1"/>
    </p:custDataLst>
    <p:extLst>
      <p:ext uri="{BB962C8B-B14F-4D97-AF65-F5344CB8AC3E}">
        <p14:creationId xmlns:p14="http://schemas.microsoft.com/office/powerpoint/2010/main" val="1025153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2984446" y="295835"/>
            <a:ext cx="6223107" cy="722375"/>
          </a:xfrm>
        </p:spPr>
        <p:txBody>
          <a:bodyPr>
            <a:normAutofit fontScale="90000"/>
          </a:bodyPr>
          <a:lstStyle/>
          <a:p>
            <a:r>
              <a:rPr lang="en-US" sz="3200" dirty="0">
                <a:latin typeface="Aptos ExtraBold" panose="020B0004020202020204" pitchFamily="34" charset="0"/>
              </a:rPr>
              <a:t>Why Use yEd for PERA Diagrams ?</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1011382" y="1546412"/>
            <a:ext cx="9919853" cy="4099684"/>
          </a:xfrm>
        </p:spPr>
        <p:txBody>
          <a:bodyPr>
            <a:normAutofit/>
          </a:bodyPr>
          <a:lstStyle/>
          <a:p>
            <a:pPr marL="403433" indent="-403433">
              <a:buFont typeface="+mj-lt"/>
              <a:buAutoNum type="arabicParenR"/>
            </a:pPr>
            <a:r>
              <a:rPr lang="en-US" dirty="0"/>
              <a:t>yEd creates diagrams either:</a:t>
            </a:r>
          </a:p>
          <a:p>
            <a:pPr marL="853094" lvl="1" indent="-403433">
              <a:buFont typeface="+mj-lt"/>
              <a:buAutoNum type="alphaLcParenR"/>
            </a:pPr>
            <a:r>
              <a:rPr lang="en-US" sz="2118" dirty="0"/>
              <a:t>manually using “Drag &amp; Drop” from a Palette, or</a:t>
            </a:r>
          </a:p>
          <a:p>
            <a:pPr marL="853094" lvl="1" indent="-403433">
              <a:buFont typeface="+mj-lt"/>
              <a:buAutoNum type="alphaLcParenR"/>
            </a:pPr>
            <a:r>
              <a:rPr lang="en-US" sz="2118" dirty="0"/>
              <a:t>from Tabular Data (Excel &amp; many other formats).</a:t>
            </a:r>
            <a:br>
              <a:rPr lang="en-US" sz="2118" dirty="0">
                <a:solidFill>
                  <a:schemeClr val="accent3">
                    <a:lumMod val="50000"/>
                  </a:schemeClr>
                </a:solidFill>
              </a:rPr>
            </a:br>
            <a:endParaRPr lang="en-US" sz="2118" dirty="0">
              <a:solidFill>
                <a:schemeClr val="accent3">
                  <a:lumMod val="50000"/>
                </a:schemeClr>
              </a:solidFill>
            </a:endParaRPr>
          </a:p>
          <a:p>
            <a:pPr marL="403433" indent="-403433">
              <a:buFont typeface="+mj-lt"/>
              <a:buAutoNum type="arabicParenR"/>
            </a:pPr>
            <a:r>
              <a:rPr lang="en-US" dirty="0">
                <a:solidFill>
                  <a:srgbClr val="C00000"/>
                </a:solidFill>
              </a:rPr>
              <a:t>Once entered, the same data can be displayed in multiple different “visualizations” or “structures”</a:t>
            </a:r>
          </a:p>
          <a:p>
            <a:pPr marL="403433" indent="-403433">
              <a:buFont typeface="+mj-lt"/>
              <a:buAutoNum type="arabicParenR"/>
            </a:pPr>
            <a:endParaRPr lang="en-US" dirty="0">
              <a:solidFill>
                <a:srgbClr val="072B5F"/>
              </a:solidFill>
            </a:endParaRPr>
          </a:p>
        </p:txBody>
      </p:sp>
    </p:spTree>
    <p:custDataLst>
      <p:tags r:id="rId1"/>
    </p:custDataLst>
    <p:extLst>
      <p:ext uri="{BB962C8B-B14F-4D97-AF65-F5344CB8AC3E}">
        <p14:creationId xmlns:p14="http://schemas.microsoft.com/office/powerpoint/2010/main" val="2011573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98CFCD8-9CF4-4F50-A174-7CEF222513FF}"/>
              </a:ext>
            </a:extLst>
          </p:cNvPr>
          <p:cNvPicPr>
            <a:picLocks noChangeAspect="1"/>
          </p:cNvPicPr>
          <p:nvPr/>
        </p:nvPicPr>
        <p:blipFill>
          <a:blip r:embed="rId4"/>
          <a:stretch>
            <a:fillRect/>
          </a:stretch>
        </p:blipFill>
        <p:spPr>
          <a:xfrm>
            <a:off x="4396611" y="2332454"/>
            <a:ext cx="2191254" cy="4262179"/>
          </a:xfrm>
          <a:prstGeom prst="rect">
            <a:avLst/>
          </a:prstGeom>
        </p:spPr>
      </p:pic>
      <p:sp>
        <p:nvSpPr>
          <p:cNvPr id="2" name="Title 1">
            <a:extLst>
              <a:ext uri="{FF2B5EF4-FFF2-40B4-BE49-F238E27FC236}">
                <a16:creationId xmlns:a16="http://schemas.microsoft.com/office/drawing/2014/main" id="{6EE9CD54-33F8-4AAF-A5CB-2B6D8E152D8F}"/>
              </a:ext>
            </a:extLst>
          </p:cNvPr>
          <p:cNvSpPr>
            <a:spLocks noGrp="1"/>
          </p:cNvSpPr>
          <p:nvPr>
            <p:ph type="title"/>
          </p:nvPr>
        </p:nvSpPr>
        <p:spPr>
          <a:xfrm>
            <a:off x="1200149" y="123573"/>
            <a:ext cx="8974093" cy="908350"/>
          </a:xfrm>
        </p:spPr>
        <p:txBody>
          <a:bodyPr/>
          <a:lstStyle/>
          <a:p>
            <a:pPr algn="ctr"/>
            <a:r>
              <a:rPr lang="en-US" sz="3200" dirty="0">
                <a:latin typeface="Aptos ExtraBold" panose="020B0004020202020204" pitchFamily="34" charset="0"/>
              </a:rPr>
              <a:t>Same Data May Be Shown in </a:t>
            </a:r>
            <a:br>
              <a:rPr lang="en-US" sz="3200" dirty="0">
                <a:latin typeface="Aptos ExtraBold" panose="020B0004020202020204" pitchFamily="34" charset="0"/>
              </a:rPr>
            </a:br>
            <a:r>
              <a:rPr lang="en-US" sz="3200" dirty="0">
                <a:latin typeface="Aptos ExtraBold" panose="020B0004020202020204" pitchFamily="34" charset="0"/>
              </a:rPr>
              <a:t>Different Visualizations</a:t>
            </a:r>
          </a:p>
        </p:txBody>
      </p:sp>
      <p:sp>
        <p:nvSpPr>
          <p:cNvPr id="3" name="Text Placeholder 2">
            <a:extLst>
              <a:ext uri="{FF2B5EF4-FFF2-40B4-BE49-F238E27FC236}">
                <a16:creationId xmlns:a16="http://schemas.microsoft.com/office/drawing/2014/main" id="{7AF2F258-86A6-4F84-93E0-CB026BD4E8F5}"/>
              </a:ext>
            </a:extLst>
          </p:cNvPr>
          <p:cNvSpPr>
            <a:spLocks noGrp="1"/>
          </p:cNvSpPr>
          <p:nvPr>
            <p:ph type="body" idx="1"/>
          </p:nvPr>
        </p:nvSpPr>
        <p:spPr>
          <a:xfrm>
            <a:off x="2206158" y="1267141"/>
            <a:ext cx="1900430" cy="927567"/>
          </a:xfrm>
        </p:spPr>
        <p:txBody>
          <a:bodyPr/>
          <a:lstStyle/>
          <a:p>
            <a:pPr algn="ctr">
              <a:spcBef>
                <a:spcPts val="582"/>
              </a:spcBef>
            </a:pPr>
            <a:r>
              <a:rPr lang="en-US" dirty="0"/>
              <a:t>Top-Down</a:t>
            </a:r>
          </a:p>
          <a:p>
            <a:pPr algn="ctr">
              <a:spcBef>
                <a:spcPts val="582"/>
              </a:spcBef>
            </a:pPr>
            <a:r>
              <a:rPr lang="en-US" dirty="0"/>
              <a:t>Hierarchical</a:t>
            </a:r>
          </a:p>
        </p:txBody>
      </p:sp>
      <p:pic>
        <p:nvPicPr>
          <p:cNvPr id="12" name="Content Placeholder 11" descr="Diagram&#10;&#10;Description automatically generated">
            <a:extLst>
              <a:ext uri="{FF2B5EF4-FFF2-40B4-BE49-F238E27FC236}">
                <a16:creationId xmlns:a16="http://schemas.microsoft.com/office/drawing/2014/main" id="{9C7BEEBA-DC14-44C5-83DE-CF64D08DCD62}"/>
              </a:ext>
            </a:extLst>
          </p:cNvPr>
          <p:cNvPicPr>
            <a:picLocks noGrp="1" noChangeAspect="1"/>
          </p:cNvPicPr>
          <p:nvPr>
            <p:ph sz="half" idx="2"/>
          </p:nvPr>
        </p:nvPicPr>
        <p:blipFill>
          <a:blip r:embed="rId5" cstate="print">
            <a:extLst>
              <a:ext uri="{28A0092B-C50C-407E-A947-70E740481C1C}">
                <a14:useLocalDpi xmlns:a14="http://schemas.microsoft.com/office/drawing/2010/main" val="0"/>
              </a:ext>
            </a:extLst>
          </a:blip>
          <a:stretch>
            <a:fillRect/>
          </a:stretch>
        </p:blipFill>
        <p:spPr>
          <a:xfrm>
            <a:off x="6681506" y="2361268"/>
            <a:ext cx="3492736" cy="2366682"/>
          </a:xfrm>
        </p:spPr>
      </p:pic>
      <p:sp>
        <p:nvSpPr>
          <p:cNvPr id="5" name="Text Placeholder 4">
            <a:extLst>
              <a:ext uri="{FF2B5EF4-FFF2-40B4-BE49-F238E27FC236}">
                <a16:creationId xmlns:a16="http://schemas.microsoft.com/office/drawing/2014/main" id="{4389C172-7DA8-4C3F-98D4-585A4E898413}"/>
              </a:ext>
            </a:extLst>
          </p:cNvPr>
          <p:cNvSpPr>
            <a:spLocks noGrp="1"/>
          </p:cNvSpPr>
          <p:nvPr>
            <p:ph type="body" sz="quarter" idx="3"/>
          </p:nvPr>
        </p:nvSpPr>
        <p:spPr>
          <a:xfrm>
            <a:off x="6903619" y="1751632"/>
            <a:ext cx="3216694" cy="620945"/>
          </a:xfrm>
        </p:spPr>
        <p:txBody>
          <a:bodyPr/>
          <a:lstStyle/>
          <a:p>
            <a:pPr algn="ctr">
              <a:spcBef>
                <a:spcPts val="0"/>
              </a:spcBef>
            </a:pPr>
            <a:r>
              <a:rPr lang="en-US" dirty="0"/>
              <a:t>Circular </a:t>
            </a:r>
            <a:endParaRPr lang="en-US" sz="1359" dirty="0"/>
          </a:p>
          <a:p>
            <a:pPr algn="ctr">
              <a:spcBef>
                <a:spcPts val="582"/>
              </a:spcBef>
            </a:pPr>
            <a:r>
              <a:rPr lang="en-US" sz="1359" b="0" dirty="0"/>
              <a:t>(One Click to change from </a:t>
            </a:r>
          </a:p>
          <a:p>
            <a:pPr algn="ctr">
              <a:spcBef>
                <a:spcPts val="582"/>
              </a:spcBef>
            </a:pPr>
            <a:r>
              <a:rPr lang="en-US" sz="1359" b="0" dirty="0"/>
              <a:t>Hierarchical to Circular)</a:t>
            </a:r>
          </a:p>
        </p:txBody>
      </p:sp>
      <p:pic>
        <p:nvPicPr>
          <p:cNvPr id="8" name="Picture 7">
            <a:extLst>
              <a:ext uri="{FF2B5EF4-FFF2-40B4-BE49-F238E27FC236}">
                <a16:creationId xmlns:a16="http://schemas.microsoft.com/office/drawing/2014/main" id="{5C6DE4FC-E2B1-4F7A-87AA-FAA7DD9FB2FF}"/>
              </a:ext>
            </a:extLst>
          </p:cNvPr>
          <p:cNvPicPr>
            <a:picLocks noChangeAspect="1"/>
          </p:cNvPicPr>
          <p:nvPr/>
        </p:nvPicPr>
        <p:blipFill>
          <a:blip r:embed="rId6"/>
          <a:stretch>
            <a:fillRect/>
          </a:stretch>
        </p:blipFill>
        <p:spPr>
          <a:xfrm>
            <a:off x="2231886" y="2332454"/>
            <a:ext cx="2071084" cy="2989874"/>
          </a:xfrm>
          <a:prstGeom prst="rect">
            <a:avLst/>
          </a:prstGeom>
        </p:spPr>
      </p:pic>
      <p:sp>
        <p:nvSpPr>
          <p:cNvPr id="15" name="Text Placeholder 4">
            <a:extLst>
              <a:ext uri="{FF2B5EF4-FFF2-40B4-BE49-F238E27FC236}">
                <a16:creationId xmlns:a16="http://schemas.microsoft.com/office/drawing/2014/main" id="{46248FC3-0B85-4AE2-BD9B-35D80495DACF}"/>
              </a:ext>
            </a:extLst>
          </p:cNvPr>
          <p:cNvSpPr txBox="1">
            <a:spLocks/>
          </p:cNvSpPr>
          <p:nvPr/>
        </p:nvSpPr>
        <p:spPr bwMode="auto">
          <a:xfrm>
            <a:off x="4080859" y="1284860"/>
            <a:ext cx="2822761" cy="892127"/>
          </a:xfrm>
          <a:prstGeom prst="rect">
            <a:avLst/>
          </a:prstGeom>
          <a:noFill/>
          <a:ln w="9525">
            <a:noFill/>
            <a:miter lim="800000"/>
            <a:headEnd/>
            <a:tailEnd/>
          </a:ln>
          <a:effectLst/>
        </p:spPr>
        <p:txBody>
          <a:bodyPr vert="horz" wrap="square" lIns="88751" tIns="44375" rIns="88751" bIns="44375" numCol="1" anchor="b" anchorCtr="0" compatLnSpc="1">
            <a:prstTxWarp prst="textNoShape">
              <a:avLst/>
            </a:prstTxWarp>
          </a:bodyPr>
          <a:lstStyle>
            <a:lvl1pPr marL="0" indent="0" algn="l" rtl="0" eaLnBrk="0" fontAlgn="base" hangingPunct="0">
              <a:spcBef>
                <a:spcPct val="50000"/>
              </a:spcBef>
              <a:spcAft>
                <a:spcPct val="0"/>
              </a:spcAft>
              <a:buNone/>
              <a:defRPr sz="2400" b="1">
                <a:solidFill>
                  <a:schemeClr val="tx1"/>
                </a:solidFill>
                <a:latin typeface="+mn-lt"/>
                <a:ea typeface="+mn-ea"/>
                <a:cs typeface="+mn-cs"/>
              </a:defRPr>
            </a:lvl1pPr>
            <a:lvl2pPr marL="457200" indent="0" algn="l" rtl="0" eaLnBrk="0" fontAlgn="base" hangingPunct="0">
              <a:spcBef>
                <a:spcPct val="20000"/>
              </a:spcBef>
              <a:spcAft>
                <a:spcPct val="0"/>
              </a:spcAft>
              <a:buNone/>
              <a:defRPr sz="2000" b="1">
                <a:solidFill>
                  <a:schemeClr val="tx1"/>
                </a:solidFill>
                <a:latin typeface="+mn-lt"/>
              </a:defRPr>
            </a:lvl2pPr>
            <a:lvl3pPr marL="914400" indent="0" algn="l" rtl="0" eaLnBrk="0" fontAlgn="base" hangingPunct="0">
              <a:spcBef>
                <a:spcPct val="10000"/>
              </a:spcBef>
              <a:spcAft>
                <a:spcPct val="0"/>
              </a:spcAft>
              <a:buNone/>
              <a:defRPr sz="1800" b="1">
                <a:solidFill>
                  <a:schemeClr val="tx1"/>
                </a:solidFill>
                <a:latin typeface="+mn-lt"/>
              </a:defRPr>
            </a:lvl3pPr>
            <a:lvl4pPr marL="1371600" indent="0" algn="l" rtl="0" eaLnBrk="0" fontAlgn="base" hangingPunct="0">
              <a:spcBef>
                <a:spcPct val="10000"/>
              </a:spcBef>
              <a:spcAft>
                <a:spcPct val="0"/>
              </a:spcAft>
              <a:buNone/>
              <a:defRPr sz="1600" b="1">
                <a:solidFill>
                  <a:schemeClr val="tx1"/>
                </a:solidFill>
                <a:latin typeface="+mn-lt"/>
              </a:defRPr>
            </a:lvl4pPr>
            <a:lvl5pPr marL="1828800" indent="0" algn="l" rtl="0" eaLnBrk="0" fontAlgn="base" hangingPunct="0">
              <a:spcBef>
                <a:spcPct val="10000"/>
              </a:spcBef>
              <a:spcAft>
                <a:spcPct val="0"/>
              </a:spcAft>
              <a:buNone/>
              <a:defRPr sz="1600" b="1">
                <a:solidFill>
                  <a:schemeClr val="tx1"/>
                </a:solidFill>
                <a:latin typeface="+mn-lt"/>
              </a:defRPr>
            </a:lvl5pPr>
            <a:lvl6pPr marL="2286000" indent="0" algn="l" rtl="0" fontAlgn="base">
              <a:spcBef>
                <a:spcPct val="10000"/>
              </a:spcBef>
              <a:spcAft>
                <a:spcPct val="0"/>
              </a:spcAft>
              <a:buNone/>
              <a:defRPr sz="1600" b="1">
                <a:solidFill>
                  <a:schemeClr val="tx1"/>
                </a:solidFill>
                <a:latin typeface="+mn-lt"/>
              </a:defRPr>
            </a:lvl6pPr>
            <a:lvl7pPr marL="2743200" indent="0" algn="l" rtl="0" fontAlgn="base">
              <a:spcBef>
                <a:spcPct val="10000"/>
              </a:spcBef>
              <a:spcAft>
                <a:spcPct val="0"/>
              </a:spcAft>
              <a:buNone/>
              <a:defRPr sz="1600" b="1">
                <a:solidFill>
                  <a:schemeClr val="tx1"/>
                </a:solidFill>
                <a:latin typeface="+mn-lt"/>
              </a:defRPr>
            </a:lvl7pPr>
            <a:lvl8pPr marL="3200400" indent="0" algn="l" rtl="0" fontAlgn="base">
              <a:spcBef>
                <a:spcPct val="10000"/>
              </a:spcBef>
              <a:spcAft>
                <a:spcPct val="0"/>
              </a:spcAft>
              <a:buNone/>
              <a:defRPr sz="1600" b="1">
                <a:solidFill>
                  <a:schemeClr val="tx1"/>
                </a:solidFill>
                <a:latin typeface="+mn-lt"/>
              </a:defRPr>
            </a:lvl8pPr>
            <a:lvl9pPr marL="3657600" indent="0" algn="l" rtl="0" fontAlgn="base">
              <a:spcBef>
                <a:spcPct val="10000"/>
              </a:spcBef>
              <a:spcAft>
                <a:spcPct val="0"/>
              </a:spcAft>
              <a:buNone/>
              <a:defRPr sz="1600" b="1">
                <a:solidFill>
                  <a:schemeClr val="tx1"/>
                </a:solidFill>
                <a:latin typeface="+mn-lt"/>
              </a:defRPr>
            </a:lvl9pPr>
          </a:lstStyle>
          <a:p>
            <a:pPr algn="ctr">
              <a:spcBef>
                <a:spcPts val="0"/>
              </a:spcBef>
            </a:pPr>
            <a:r>
              <a:rPr lang="en-US" sz="2118" kern="0" dirty="0"/>
              <a:t>Visualization</a:t>
            </a:r>
          </a:p>
          <a:p>
            <a:pPr algn="ctr">
              <a:spcBef>
                <a:spcPts val="0"/>
              </a:spcBef>
            </a:pPr>
            <a:r>
              <a:rPr lang="en-US" sz="2118" kern="0" dirty="0"/>
              <a:t>Options (Layout)</a:t>
            </a:r>
            <a:endParaRPr lang="en-US" sz="1235" b="0" kern="0" dirty="0"/>
          </a:p>
        </p:txBody>
      </p:sp>
      <p:sp>
        <p:nvSpPr>
          <p:cNvPr id="14" name="Text Placeholder 4">
            <a:extLst>
              <a:ext uri="{FF2B5EF4-FFF2-40B4-BE49-F238E27FC236}">
                <a16:creationId xmlns:a16="http://schemas.microsoft.com/office/drawing/2014/main" id="{B2D842B3-8D67-43C3-8807-185E9A0D88C6}"/>
              </a:ext>
            </a:extLst>
          </p:cNvPr>
          <p:cNvSpPr txBox="1">
            <a:spLocks/>
          </p:cNvSpPr>
          <p:nvPr/>
        </p:nvSpPr>
        <p:spPr bwMode="black">
          <a:xfrm>
            <a:off x="6819527" y="5105907"/>
            <a:ext cx="3216694" cy="3550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885" tIns="44943" rIns="89885" bIns="44943" numCol="1" anchor="b" anchorCtr="0" compatLnSpc="1">
            <a:prstTxWarp prst="textNoShape">
              <a:avLst/>
            </a:prstTxWarp>
          </a:bodyPr>
          <a:lstStyle>
            <a:lvl1pPr marL="0" indent="0" algn="l" defTabSz="1019175" rtl="0" eaLnBrk="0" fontAlgn="base" hangingPunct="0">
              <a:spcBef>
                <a:spcPct val="20000"/>
              </a:spcBef>
              <a:spcAft>
                <a:spcPct val="0"/>
              </a:spcAft>
              <a:buNone/>
              <a:defRPr sz="2400" b="1" kern="1200">
                <a:solidFill>
                  <a:schemeClr val="tx1"/>
                </a:solidFill>
                <a:latin typeface="+mn-lt"/>
                <a:ea typeface="+mn-ea"/>
                <a:cs typeface="+mn-cs"/>
              </a:defRPr>
            </a:lvl1pPr>
            <a:lvl2pPr marL="457200" indent="0" algn="l" defTabSz="1019175" rtl="0" eaLnBrk="0" fontAlgn="base" hangingPunct="0">
              <a:spcBef>
                <a:spcPct val="20000"/>
              </a:spcBef>
              <a:spcAft>
                <a:spcPct val="0"/>
              </a:spcAft>
              <a:buNone/>
              <a:defRPr sz="2000" b="1" kern="1200">
                <a:solidFill>
                  <a:schemeClr val="tx1"/>
                </a:solidFill>
                <a:latin typeface="+mn-lt"/>
                <a:ea typeface="+mn-ea"/>
                <a:cs typeface="+mn-cs"/>
              </a:defRPr>
            </a:lvl2pPr>
            <a:lvl3pPr marL="914400" indent="0" algn="l" defTabSz="1019175" rtl="0" eaLnBrk="0" fontAlgn="base" hangingPunct="0">
              <a:spcBef>
                <a:spcPct val="20000"/>
              </a:spcBef>
              <a:spcAft>
                <a:spcPct val="0"/>
              </a:spcAft>
              <a:buNone/>
              <a:defRPr sz="1800" b="1" kern="1200">
                <a:solidFill>
                  <a:schemeClr val="tx1"/>
                </a:solidFill>
                <a:latin typeface="+mn-lt"/>
                <a:ea typeface="+mn-ea"/>
                <a:cs typeface="+mn-cs"/>
              </a:defRPr>
            </a:lvl3pPr>
            <a:lvl4pPr marL="1371600" indent="0" algn="l" defTabSz="1019175" rtl="0" eaLnBrk="0" fontAlgn="base" hangingPunct="0">
              <a:spcBef>
                <a:spcPct val="20000"/>
              </a:spcBef>
              <a:spcAft>
                <a:spcPct val="0"/>
              </a:spcAft>
              <a:buNone/>
              <a:defRPr sz="1600" b="1" kern="1200">
                <a:solidFill>
                  <a:schemeClr val="tx1"/>
                </a:solidFill>
                <a:latin typeface="+mn-lt"/>
                <a:ea typeface="+mn-ea"/>
                <a:cs typeface="+mn-cs"/>
              </a:defRPr>
            </a:lvl4pPr>
            <a:lvl5pPr marL="1828800" indent="0" algn="l" defTabSz="1019175" rtl="0" eaLnBrk="0" fontAlgn="base" hangingPunct="0">
              <a:spcBef>
                <a:spcPct val="20000"/>
              </a:spcBef>
              <a:spcAft>
                <a:spcPct val="0"/>
              </a:spcAft>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algn="ctr">
              <a:spcBef>
                <a:spcPts val="582"/>
              </a:spcBef>
            </a:pPr>
            <a:r>
              <a:rPr lang="en-US" sz="1359" b="0" dirty="0">
                <a:solidFill>
                  <a:srgbClr val="C00000"/>
                </a:solidFill>
              </a:rPr>
              <a:t>Drag objects to rearrange.</a:t>
            </a:r>
          </a:p>
          <a:p>
            <a:pPr algn="ctr">
              <a:spcBef>
                <a:spcPts val="582"/>
              </a:spcBef>
            </a:pPr>
            <a:r>
              <a:rPr lang="en-US" sz="1359" b="0" dirty="0">
                <a:solidFill>
                  <a:srgbClr val="C00000"/>
                </a:solidFill>
              </a:rPr>
              <a:t>All connections will remain attached.</a:t>
            </a:r>
          </a:p>
        </p:txBody>
      </p:sp>
      <p:cxnSp>
        <p:nvCxnSpPr>
          <p:cNvPr id="6" name="Straight Arrow Connector 5">
            <a:extLst>
              <a:ext uri="{FF2B5EF4-FFF2-40B4-BE49-F238E27FC236}">
                <a16:creationId xmlns:a16="http://schemas.microsoft.com/office/drawing/2014/main" id="{FD434529-2BEF-4B87-8030-852AE1E7759D}"/>
              </a:ext>
            </a:extLst>
          </p:cNvPr>
          <p:cNvCxnSpPr/>
          <p:nvPr/>
        </p:nvCxnSpPr>
        <p:spPr bwMode="auto">
          <a:xfrm flipH="1">
            <a:off x="4032254" y="2641454"/>
            <a:ext cx="599960" cy="398552"/>
          </a:xfrm>
          <a:prstGeom prst="straightConnector1">
            <a:avLst/>
          </a:prstGeom>
          <a:solidFill>
            <a:schemeClr val="accent1"/>
          </a:solidFill>
          <a:ln w="63500" cap="flat" cmpd="sng" algn="ctr">
            <a:solidFill>
              <a:srgbClr val="C0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6" name="Straight Arrow Connector 15">
            <a:extLst>
              <a:ext uri="{FF2B5EF4-FFF2-40B4-BE49-F238E27FC236}">
                <a16:creationId xmlns:a16="http://schemas.microsoft.com/office/drawing/2014/main" id="{1A3E12F7-D686-4C5D-BDB0-1086A9A3D277}"/>
              </a:ext>
            </a:extLst>
          </p:cNvPr>
          <p:cNvCxnSpPr/>
          <p:nvPr/>
        </p:nvCxnSpPr>
        <p:spPr bwMode="auto">
          <a:xfrm flipV="1">
            <a:off x="5176575" y="3040006"/>
            <a:ext cx="1934435" cy="204136"/>
          </a:xfrm>
          <a:prstGeom prst="straightConnector1">
            <a:avLst/>
          </a:prstGeom>
          <a:solidFill>
            <a:schemeClr val="accent1"/>
          </a:solidFill>
          <a:ln w="63500" cap="flat" cmpd="sng" algn="ctr">
            <a:solidFill>
              <a:srgbClr val="C00000"/>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Oval 18">
            <a:extLst>
              <a:ext uri="{FF2B5EF4-FFF2-40B4-BE49-F238E27FC236}">
                <a16:creationId xmlns:a16="http://schemas.microsoft.com/office/drawing/2014/main" id="{18E87558-57D6-4730-A072-615A0AB52202}"/>
              </a:ext>
            </a:extLst>
          </p:cNvPr>
          <p:cNvSpPr/>
          <p:nvPr/>
        </p:nvSpPr>
        <p:spPr bwMode="auto">
          <a:xfrm>
            <a:off x="3422817" y="2222069"/>
            <a:ext cx="4006428" cy="1826885"/>
          </a:xfrm>
          <a:prstGeom prst="ellipse">
            <a:avLst/>
          </a:prstGeom>
          <a:noFill/>
          <a:ln w="25400" cap="flat" cmpd="sng" algn="ctr">
            <a:solidFill>
              <a:srgbClr val="C00000"/>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latin typeface="Times" panose="02020603050405020304" pitchFamily="18" charset="0"/>
            </a:endParaRPr>
          </a:p>
        </p:txBody>
      </p:sp>
    </p:spTree>
    <p:custDataLst>
      <p:tags r:id="rId1"/>
    </p:custDataLst>
    <p:extLst>
      <p:ext uri="{BB962C8B-B14F-4D97-AF65-F5344CB8AC3E}">
        <p14:creationId xmlns:p14="http://schemas.microsoft.com/office/powerpoint/2010/main" val="3561147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2909455" y="207818"/>
            <a:ext cx="6366775" cy="689369"/>
          </a:xfrm>
        </p:spPr>
        <p:txBody>
          <a:bodyPr>
            <a:normAutofit/>
          </a:bodyPr>
          <a:lstStyle/>
          <a:p>
            <a:r>
              <a:rPr lang="en-US" sz="3200" dirty="0">
                <a:latin typeface="Aptos ExtraBold" panose="020B0004020202020204" pitchFamily="34" charset="0"/>
              </a:rPr>
              <a:t>Why Use yEd for Diagrams ?</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52629" y="1453950"/>
            <a:ext cx="10600509" cy="4434192"/>
          </a:xfrm>
        </p:spPr>
        <p:txBody>
          <a:bodyPr>
            <a:normAutofit/>
          </a:bodyPr>
          <a:lstStyle/>
          <a:p>
            <a:pPr marL="403433" indent="-403433">
              <a:buFont typeface="+mj-lt"/>
              <a:buAutoNum type="arabicParenR"/>
            </a:pPr>
            <a:r>
              <a:rPr lang="en-US" dirty="0">
                <a:solidFill>
                  <a:schemeClr val="accent3">
                    <a:lumMod val="50000"/>
                  </a:schemeClr>
                </a:solidFill>
              </a:rPr>
              <a:t>yEd quickly generates Visualizations either:</a:t>
            </a:r>
          </a:p>
          <a:p>
            <a:pPr lvl="1"/>
            <a:r>
              <a:rPr lang="en-US" sz="2118" dirty="0">
                <a:solidFill>
                  <a:schemeClr val="accent3">
                    <a:lumMod val="50000"/>
                  </a:schemeClr>
                </a:solidFill>
              </a:rPr>
              <a:t>from Tabular Data (Excel and many other formats), or</a:t>
            </a:r>
          </a:p>
          <a:p>
            <a:pPr lvl="1"/>
            <a:r>
              <a:rPr lang="en-US" sz="2118" dirty="0">
                <a:solidFill>
                  <a:schemeClr val="accent3">
                    <a:lumMod val="50000"/>
                  </a:schemeClr>
                </a:solidFill>
              </a:rPr>
              <a:t>manually using “Drag &amp; Drop” from a Palette</a:t>
            </a:r>
            <a:br>
              <a:rPr lang="en-US" sz="2118" dirty="0">
                <a:solidFill>
                  <a:schemeClr val="accent3">
                    <a:lumMod val="50000"/>
                  </a:schemeClr>
                </a:solidFill>
              </a:rPr>
            </a:br>
            <a:endParaRPr lang="en-US" sz="2118" dirty="0">
              <a:solidFill>
                <a:schemeClr val="accent3">
                  <a:lumMod val="50000"/>
                </a:schemeClr>
              </a:solidFill>
            </a:endParaRPr>
          </a:p>
          <a:p>
            <a:pPr marL="403433" indent="-403433">
              <a:buFont typeface="+mj-lt"/>
              <a:buAutoNum type="arabicParenR"/>
            </a:pPr>
            <a:r>
              <a:rPr lang="en-US" dirty="0">
                <a:solidFill>
                  <a:schemeClr val="bg2"/>
                </a:solidFill>
              </a:rPr>
              <a:t>Once entered, the same data can be displayed in multiple different visualizations.</a:t>
            </a:r>
            <a:br>
              <a:rPr lang="en-US" dirty="0">
                <a:solidFill>
                  <a:schemeClr val="accent3">
                    <a:lumMod val="50000"/>
                  </a:schemeClr>
                </a:solidFill>
              </a:rPr>
            </a:br>
            <a:endParaRPr lang="en-US" dirty="0">
              <a:solidFill>
                <a:schemeClr val="accent3">
                  <a:lumMod val="50000"/>
                </a:schemeClr>
              </a:solidFill>
            </a:endParaRPr>
          </a:p>
          <a:p>
            <a:pPr marL="403433" indent="-403433">
              <a:buFont typeface="+mj-lt"/>
              <a:buAutoNum type="arabicParenR"/>
            </a:pPr>
            <a:r>
              <a:rPr lang="en-US" dirty="0">
                <a:solidFill>
                  <a:srgbClr val="C00000"/>
                </a:solidFill>
              </a:rPr>
              <a:t>Many standard graphic “templates” are provided in yEd and custom templates may be stored and reused.</a:t>
            </a:r>
          </a:p>
        </p:txBody>
      </p:sp>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67BCB0DD-8077-498D-B682-72EED8DE714B}"/>
                  </a:ext>
                </a:extLst>
              </p14:cNvPr>
              <p14:cNvContentPartPr/>
              <p14:nvPr/>
            </p14:nvContentPartPr>
            <p14:xfrm>
              <a:off x="-978906" y="3200099"/>
              <a:ext cx="8259" cy="318"/>
            </p14:xfrm>
          </p:contentPart>
        </mc:Choice>
        <mc:Fallback xmlns="">
          <p:pic>
            <p:nvPicPr>
              <p:cNvPr id="4" name="Ink 3">
                <a:extLst>
                  <a:ext uri="{FF2B5EF4-FFF2-40B4-BE49-F238E27FC236}">
                    <a16:creationId xmlns:a16="http://schemas.microsoft.com/office/drawing/2014/main" id="{67BCB0DD-8077-498D-B682-72EED8DE714B}"/>
                  </a:ext>
                </a:extLst>
              </p:cNvPr>
              <p:cNvPicPr/>
              <p:nvPr/>
            </p:nvPicPr>
            <p:blipFill>
              <a:blip r:embed="rId7"/>
              <a:stretch>
                <a:fillRect/>
              </a:stretch>
            </p:blipFill>
            <p:spPr>
              <a:xfrm>
                <a:off x="-987883" y="3192149"/>
                <a:ext cx="25854" cy="15900"/>
              </a:xfrm>
              <a:prstGeom prst="rect">
                <a:avLst/>
              </a:prstGeom>
            </p:spPr>
          </p:pic>
        </mc:Fallback>
      </mc:AlternateContent>
    </p:spTree>
    <p:custDataLst>
      <p:tags r:id="rId1"/>
    </p:custDataLst>
    <p:extLst>
      <p:ext uri="{BB962C8B-B14F-4D97-AF65-F5344CB8AC3E}">
        <p14:creationId xmlns:p14="http://schemas.microsoft.com/office/powerpoint/2010/main" val="3428576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2618144" y="229421"/>
            <a:ext cx="6639450" cy="642838"/>
          </a:xfrm>
        </p:spPr>
        <p:txBody>
          <a:bodyPr>
            <a:noAutofit/>
          </a:bodyPr>
          <a:lstStyle/>
          <a:p>
            <a:pPr algn="ctr"/>
            <a:r>
              <a:rPr lang="en-US" sz="3200" dirty="0">
                <a:latin typeface="Aptos ExtraBold" panose="020B0004020202020204" pitchFamily="34" charset="0"/>
              </a:rPr>
              <a:t>Many Standard Templates</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95082" y="1445758"/>
            <a:ext cx="7490012" cy="4654049"/>
          </a:xfrm>
        </p:spPr>
        <p:txBody>
          <a:bodyPr>
            <a:normAutofit/>
          </a:bodyPr>
          <a:lstStyle/>
          <a:p>
            <a:pPr marL="327685" lvl="1" indent="-327685">
              <a:buChar char="•"/>
            </a:pPr>
            <a:r>
              <a:rPr lang="en-US" sz="2000" dirty="0"/>
              <a:t>Logic Flowchart Diagrams</a:t>
            </a:r>
          </a:p>
          <a:p>
            <a:pPr marL="327685" lvl="1" indent="-327685">
              <a:buChar char="•"/>
            </a:pPr>
            <a:r>
              <a:rPr lang="en-US" sz="2000" dirty="0"/>
              <a:t>Swim Lane Diagrams</a:t>
            </a:r>
          </a:p>
          <a:p>
            <a:r>
              <a:rPr lang="en-US" sz="2000" dirty="0"/>
              <a:t>BPMN Workflow Diagrams</a:t>
            </a:r>
          </a:p>
          <a:p>
            <a:r>
              <a:rPr lang="en-US" sz="2000" dirty="0"/>
              <a:t>UML Class Diagrams</a:t>
            </a:r>
          </a:p>
          <a:p>
            <a:r>
              <a:rPr lang="en-US" sz="2000" dirty="0"/>
              <a:t>Fishbone Diagrams</a:t>
            </a:r>
          </a:p>
          <a:p>
            <a:r>
              <a:rPr lang="en-US" sz="2000" dirty="0"/>
              <a:t>Entity Relationship Diagrams</a:t>
            </a:r>
          </a:p>
          <a:p>
            <a:r>
              <a:rPr lang="en-US" sz="2000" dirty="0"/>
              <a:t>Network Topology Diagrams</a:t>
            </a:r>
          </a:p>
          <a:p>
            <a:r>
              <a:rPr lang="en-US" sz="2000" dirty="0"/>
              <a:t>Failure Mode and Effects Analysis</a:t>
            </a:r>
          </a:p>
          <a:p>
            <a:r>
              <a:rPr lang="en-US" sz="2000" dirty="0"/>
              <a:t>Mind Mapping</a:t>
            </a:r>
            <a:br>
              <a:rPr lang="en-US" sz="2000" dirty="0"/>
            </a:br>
            <a:endParaRPr lang="en-US" sz="2000" dirty="0"/>
          </a:p>
          <a:p>
            <a:r>
              <a:rPr lang="en-US" sz="2000" dirty="0"/>
              <a:t>Custom Diagrams can also be saved</a:t>
            </a:r>
          </a:p>
          <a:p>
            <a:r>
              <a:rPr lang="en-US" sz="2000" dirty="0"/>
              <a:t>A Library of &gt;50 User-defined Diagrams is available.</a:t>
            </a:r>
          </a:p>
        </p:txBody>
      </p:sp>
      <p:pic>
        <p:nvPicPr>
          <p:cNvPr id="4" name="Picture 3">
            <a:extLst>
              <a:ext uri="{FF2B5EF4-FFF2-40B4-BE49-F238E27FC236}">
                <a16:creationId xmlns:a16="http://schemas.microsoft.com/office/drawing/2014/main" id="{2E5C3826-B417-4F95-8CEA-C738A7AD1481}"/>
              </a:ext>
            </a:extLst>
          </p:cNvPr>
          <p:cNvPicPr>
            <a:picLocks noChangeAspect="1"/>
          </p:cNvPicPr>
          <p:nvPr/>
        </p:nvPicPr>
        <p:blipFill>
          <a:blip r:embed="rId4"/>
          <a:stretch>
            <a:fillRect/>
          </a:stretch>
        </p:blipFill>
        <p:spPr>
          <a:xfrm>
            <a:off x="8003336" y="1312329"/>
            <a:ext cx="2623100" cy="5102157"/>
          </a:xfrm>
          <a:prstGeom prst="rect">
            <a:avLst/>
          </a:prstGeom>
        </p:spPr>
      </p:pic>
      <p:sp>
        <p:nvSpPr>
          <p:cNvPr id="5" name="Oval 4">
            <a:extLst>
              <a:ext uri="{FF2B5EF4-FFF2-40B4-BE49-F238E27FC236}">
                <a16:creationId xmlns:a16="http://schemas.microsoft.com/office/drawing/2014/main" id="{2CC91F8E-E8D7-49E4-82AF-EE18D1B1A28C}"/>
              </a:ext>
            </a:extLst>
          </p:cNvPr>
          <p:cNvSpPr/>
          <p:nvPr/>
        </p:nvSpPr>
        <p:spPr bwMode="auto">
          <a:xfrm>
            <a:off x="7608162" y="4419600"/>
            <a:ext cx="3247187" cy="1694062"/>
          </a:xfrm>
          <a:prstGeom prst="ellipse">
            <a:avLst/>
          </a:prstGeom>
          <a:noFill/>
          <a:ln w="25400" cap="flat" cmpd="sng" algn="ctr">
            <a:solidFill>
              <a:srgbClr val="00B050"/>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latin typeface="Times" panose="02020603050405020304" pitchFamily="18" charset="0"/>
            </a:endParaRPr>
          </a:p>
        </p:txBody>
      </p:sp>
    </p:spTree>
    <p:custDataLst>
      <p:tags r:id="rId1"/>
    </p:custDataLst>
    <p:extLst>
      <p:ext uri="{BB962C8B-B14F-4D97-AF65-F5344CB8AC3E}">
        <p14:creationId xmlns:p14="http://schemas.microsoft.com/office/powerpoint/2010/main" val="397394043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1B056101-628F-422E-8DF2-AFC1435414D1}"/>
  <p:tag name="ISPRING_CUSTOM_TIMING_USED" val="0"/>
  <p:tag name="GENSWF_ADVANCE_TIME" val="30.000"/>
  <p:tag name="GENSWF_SLIDE_UID" val="{79A24AEE-810E-41C8-8D37-BB7ABBE11DF4}:312"/>
</p:tagLst>
</file>

<file path=ppt/tags/tag15.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1B056101-628F-422E-8DF2-AFC1435414D1}"/>
  <p:tag name="ISPRING_CUSTOM_TIMING_USED" val="0"/>
  <p:tag name="GENSWF_ADVANCE_TIME" val="8.000"/>
  <p:tag name="GENSWF_SLIDE_UID" val="{8915DC7D-A0BF-400E-9AE0-9B8C1802FB9D}:391"/>
</p:tagLst>
</file>

<file path=ppt/tags/tag16.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1B056101-628F-422E-8DF2-AFC1435414D1}"/>
  <p:tag name="ISPRING_CUSTOM_TIMING_USED" val="0"/>
  <p:tag name="GENSWF_ADVANCE_TIME" val="21.000"/>
  <p:tag name="GENSWF_SLIDE_UID" val="{5831EAB9-8BBE-4D62-88E7-A36B9D37257A}:394"/>
</p:tagLst>
</file>

<file path=ppt/tags/tag17.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1B056101-628F-422E-8DF2-AFC1435414D1}"/>
  <p:tag name="ISPRING_CUSTOM_TIMING_USED" val="0"/>
  <p:tag name="GENSWF_ADVANCE_TIME" val="15.000"/>
  <p:tag name="GENSWF_SLIDE_UID" val="{2099E86C-00D9-4EFF-8FBA-00891AD5867A}:390"/>
</p:tagLst>
</file>

<file path=ppt/tags/tag18.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1B056101-628F-422E-8DF2-AFC1435414D1}"/>
  <p:tag name="ISPRING_CUSTOM_TIMING_USED" val="0"/>
  <p:tag name="GENSWF_ADVANCE_TIME" val="8.000"/>
  <p:tag name="GENSWF_SLIDE_UID" val="{8915DC7D-A0BF-400E-9AE0-9B8C1802FB9D}:391"/>
</p:tagLst>
</file>

<file path=ppt/tags/tag19.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1B056101-628F-422E-8DF2-AFC1435414D1}"/>
  <p:tag name="ISPRING_CUSTOM_TIMING_USED" val="0"/>
  <p:tag name="GENSWF_ADVANCE_TIME" val="14.000"/>
  <p:tag name="GENSWF_SLIDE_UID" val="{EE0EEE84-12E6-4D7C-8C8B-2424CD63F863}:384"/>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1B056101-628F-422E-8DF2-AFC1435414D1}"/>
  <p:tag name="ISPRING_CUSTOM_TIMING_USED" val="0"/>
  <p:tag name="GENSWF_ADVANCE_TIME" val="11.000"/>
  <p:tag name="GENSWF_SLIDE_UID" val="{14DD2F91-25D3-4BE9-AE81-86D033C07EF0}:392"/>
</p:tagLst>
</file>

<file path=ppt/tags/tag21.xml><?xml version="1.0" encoding="utf-8"?>
<p:tagLst xmlns:a="http://schemas.openxmlformats.org/drawingml/2006/main" xmlns:r="http://schemas.openxmlformats.org/officeDocument/2006/relationships" xmlns:p="http://schemas.openxmlformats.org/presentationml/2006/main">
  <p:tag name="ISPRING_CUSTOM_TIMING_USED" val="1"/>
  <p:tag name="ISPRING_SLIDE_ID_2" val="{D37473ED-8277-4FFC-ABBC-AD311EBD6F93}"/>
  <p:tag name="ISPRING_SLIDE_INDENT_LEVEL" val="0"/>
  <p:tag name="ISPRING_PRESENTER_ID" val="{1B056101-628F-422E-8DF2-AFC1435414D1}"/>
  <p:tag name="GENSWF_ADVANCE_TIME" val="15.000"/>
  <p:tag name="GENSWF_SLIDE_UID" val="{FDAF14C6-690A-4AC3-8215-1A9F6D37C2C1}:386"/>
</p:tagLst>
</file>

<file path=ppt/tags/tag22.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1B056101-628F-422E-8DF2-AFC1435414D1}"/>
  <p:tag name="ISPRING_CUSTOM_TIMING_USED" val="0"/>
  <p:tag name="GENSWF_ADVANCE_TIME" val="7.000"/>
  <p:tag name="GENSWF_SLIDE_UID" val="{D9DAA0E3-3E1D-40DF-9E3E-8C395FEDEB6C}:393"/>
</p:tagLst>
</file>

<file path=ppt/tags/tag23.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1B056101-628F-422E-8DF2-AFC1435414D1}"/>
  <p:tag name="ISPRING_CUSTOM_TIMING_USED" val="0"/>
  <p:tag name="GENSWF_ADVANCE_TIME" val="17.000"/>
  <p:tag name="GENSWF_SLIDE_UID" val="{D9ED6739-4A7D-45C6-BA50-8B5EABB665B8}:382"/>
</p:tagLst>
</file>

<file path=ppt/tags/tag24.xml><?xml version="1.0" encoding="utf-8"?>
<p:tagLst xmlns:a="http://schemas.openxmlformats.org/drawingml/2006/main" xmlns:r="http://schemas.openxmlformats.org/officeDocument/2006/relationships" xmlns:p="http://schemas.openxmlformats.org/presentationml/2006/main">
  <p:tag name="ISPRING_CUSTOM_TIMING_USED" val="1"/>
  <p:tag name="ISPRING_SLIDE_ID_2" val="{D37473ED-8277-4FFC-ABBC-AD311EBD6F93}"/>
  <p:tag name="ISPRING_SLIDE_INDENT_LEVEL" val="0"/>
  <p:tag name="ISPRING_PRESENTER_ID" val="{1B056101-628F-422E-8DF2-AFC1435414D1}"/>
  <p:tag name="GENSWF_ADVANCE_TIME" val="30.000"/>
  <p:tag name="GENSWF_SLIDE_UID" val="{B38C3CD5-29FD-4F3D-B8B2-765155A31B39}:388"/>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 name="ISPRING_SLIDE_INDENT_LEVEL" val="0"/>
  <p:tag name="ISPRING_CUSTOM_TIMING_USED" val="0"/>
  <p:tag name="ISPRING_PRESENTER_ID" val="{1B056101-628F-422E-8DF2-AFC1435414D1}"/>
  <p:tag name="GENSWF_ADVANCE_TIME" val="22.000"/>
  <p:tag name="GENSWF_SLIDE_UID" val="{391F8287-CA36-4127-9FFD-3858AC1BD13C}:284"/>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2036</TotalTime>
  <Words>1819</Words>
  <Application>Microsoft Office PowerPoint</Application>
  <PresentationFormat>Widescreen</PresentationFormat>
  <Paragraphs>211</Paragraphs>
  <Slides>15</Slides>
  <Notes>14</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15</vt:i4>
      </vt:variant>
    </vt:vector>
  </HeadingPairs>
  <TitlesOfParts>
    <vt:vector size="25" baseType="lpstr">
      <vt:lpstr>Aptos</vt:lpstr>
      <vt:lpstr>Aptos ExtraBold</vt:lpstr>
      <vt:lpstr>Arial</vt:lpstr>
      <vt:lpstr>Calibri</vt:lpstr>
      <vt:lpstr>Montserrat</vt:lpstr>
      <vt:lpstr>Open Sans</vt:lpstr>
      <vt:lpstr>Times</vt:lpstr>
      <vt:lpstr>Wingdings</vt:lpstr>
      <vt:lpstr>OMAC_Blue</vt:lpstr>
      <vt:lpstr>1_OMAC_Blue</vt:lpstr>
      <vt:lpstr>PowerPoint Presentation</vt:lpstr>
      <vt:lpstr>What is yEd ?</vt:lpstr>
      <vt:lpstr>Why Use yEd for PERA Diagrams ?</vt:lpstr>
      <vt:lpstr>How to Create Diagrams</vt:lpstr>
      <vt:lpstr>How to Create Diagrams</vt:lpstr>
      <vt:lpstr>Why Use yEd for PERA Diagrams ?</vt:lpstr>
      <vt:lpstr>Same Data May Be Shown in  Different Visualizations</vt:lpstr>
      <vt:lpstr>Why Use yEd for Diagrams ?</vt:lpstr>
      <vt:lpstr>Many Standard Templates</vt:lpstr>
      <vt:lpstr>Why Use yEd for PERA Diagrams ?</vt:lpstr>
      <vt:lpstr>yEd Import Options</vt:lpstr>
      <vt:lpstr>Excel Import Benefits</vt:lpstr>
      <vt:lpstr>Key “Take-away” Messages</vt:lpstr>
      <vt:lpstr>More Reading</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30</cp:revision>
  <cp:lastPrinted>2024-10-27T07:53:11Z</cp:lastPrinted>
  <dcterms:created xsi:type="dcterms:W3CDTF">2024-08-05T20:06:21Z</dcterms:created>
  <dcterms:modified xsi:type="dcterms:W3CDTF">2025-10-13T17:24:45Z</dcterms:modified>
</cp:coreProperties>
</file>