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ink/ink1.xml" ContentType="application/inkml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ink/ink2.xml" ContentType="application/inkml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3.xml" ContentType="application/vnd.openxmlformats-officedocument.theme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notesSlides/notesSlide2.xml" ContentType="application/vnd.openxmlformats-officedocument.presentationml.notesSlide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ppt/tags/tag16.xml" ContentType="application/vnd.openxmlformats-officedocument.presentationml.tags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notesSlides/notesSlide5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tags/tag18.xml" ContentType="application/vnd.openxmlformats-officedocument.presentationml.tags+xml"/>
  <Override PartName="/ppt/notesSlides/notesSlide6.xml" ContentType="application/vnd.openxmlformats-officedocument.presentationml.notesSlide+xml"/>
  <Override PartName="/ppt/tags/tag19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notesMasterIdLst>
    <p:notesMasterId r:id="rId10"/>
  </p:notesMasterIdLst>
  <p:sldIdLst>
    <p:sldId id="421" r:id="rId3"/>
    <p:sldId id="441" r:id="rId4"/>
    <p:sldId id="445" r:id="rId5"/>
    <p:sldId id="386" r:id="rId6"/>
    <p:sldId id="440" r:id="rId7"/>
    <p:sldId id="284" r:id="rId8"/>
    <p:sldId id="436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095F2"/>
    <a:srgbClr val="CC99FF"/>
    <a:srgbClr val="99CCFF"/>
    <a:srgbClr val="75D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75960" autoAdjust="0"/>
  </p:normalViewPr>
  <p:slideViewPr>
    <p:cSldViewPr snapToGrid="0">
      <p:cViewPr varScale="1">
        <p:scale>
          <a:sx n="64" d="100"/>
          <a:sy n="64" d="100"/>
        </p:scale>
        <p:origin x="133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792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03T19:59:03.593"/>
    </inkml:context>
    <inkml:brush xml:id="br0">
      <inkml:brushProperty name="width" value="0.05" units="cm"/>
      <inkml:brushProperty name="height" value="0.05" units="cm"/>
      <inkml:brushProperty name="color" value="#CC0066"/>
    </inkml:brush>
  </inkml:definitions>
  <inkml:trace contextRef="#ctx0" brushRef="#br0">0 0 1313,'0'0'4645,"0"0"-5094,0 0-191,0 3 544,0 5-1,0 2-928,0 2-1057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03T19:59:03.593"/>
    </inkml:context>
    <inkml:brush xml:id="br0">
      <inkml:brushProperty name="width" value="0.05" units="cm"/>
      <inkml:brushProperty name="height" value="0.05" units="cm"/>
      <inkml:brushProperty name="color" value="#CC0066"/>
    </inkml:brush>
  </inkml:definitions>
  <inkml:trace contextRef="#ctx0" brushRef="#br0">0 0 1313,'0'0'4645,"0"0"-5094,0 0-191,0 3 544,0 5-1,0 2-928,0 2-1057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05T04:23:21.1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0 3171,'-3'0'-288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05T04:25:48.2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6 5541,'-4'0'4100,"10"0"-4420,4 0-1826,-4-6-2659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01-05T04:33:30.4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5061,'19'11'-32,"-12"-11"320,-4 0 833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0988A505-7228-4715-92D7-CBF23D4AFF12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FDC63F9-AE46-4D1C-BB44-41C92F2D0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1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2D543683-61DF-4FE5-95DC-D73197FDC1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03275" y="654050"/>
            <a:ext cx="5770563" cy="3246438"/>
          </a:xfrm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25B9A1F-4D05-40A9-B6E9-B014CBBA8F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6921" y="4152154"/>
            <a:ext cx="5862320" cy="41355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en-US" sz="1200" dirty="0"/>
          </a:p>
          <a:p>
            <a:pPr>
              <a:buNone/>
            </a:pPr>
            <a:r>
              <a:rPr lang="en-US" sz="1200" dirty="0"/>
              <a:t> This module describes how and why XML is used in the PERA website including the yEd graphic application, that may be used to produce many different XML documents.</a:t>
            </a:r>
            <a:br>
              <a:rPr lang="en-US" sz="1200" dirty="0"/>
            </a:br>
            <a:endParaRPr lang="en-US" sz="1200" dirty="0"/>
          </a:p>
          <a:p>
            <a:pPr lvl="0">
              <a:buNone/>
              <a:defRPr/>
            </a:pPr>
            <a:r>
              <a:rPr lang="en-US" sz="1200" dirty="0"/>
              <a:t>Click the NEXT button when you are ready to advance to the next slide.</a:t>
            </a:r>
            <a:b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65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54A23-5903-8B38-451B-49FC95F02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546433-B4AE-E92F-D093-5BE26453BA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F048ED-B6A2-0468-4799-375240A823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defTabSz="937900">
              <a:buNone/>
              <a:defRPr/>
            </a:pPr>
            <a:endParaRPr lang="en-US" sz="1100" dirty="0"/>
          </a:p>
          <a:p>
            <a:pPr>
              <a:buNone/>
            </a:pPr>
            <a:r>
              <a:rPr lang="en-US" sz="1100" dirty="0"/>
              <a:t>XML is a foundational information technology with numerous associated standards that extend its capabilities and define specific uses. </a:t>
            </a:r>
            <a:br>
              <a:rPr lang="en-US" sz="1100" dirty="0"/>
            </a:br>
            <a:endParaRPr lang="en-US" sz="1100" dirty="0"/>
          </a:p>
          <a:p>
            <a:pPr>
              <a:buNone/>
            </a:pPr>
            <a:r>
              <a:rPr lang="en-US" sz="1100" dirty="0"/>
              <a:t>These standards can be broadly categorized into several areas: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CORE XML Standards Used in PERA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XML Query and Transformation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XML Linking and Referencing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XML Security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Special Purpose XML-based Standards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FB132-F6D1-AA7D-D260-32F1845D84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lIns="93790" tIns="46895" rIns="93790" bIns="46895"/>
          <a:lstStyle/>
          <a:p>
            <a:fld id="{938E238B-0027-441C-B6C6-5C79594C47B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96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7900">
              <a:buNone/>
              <a:defRPr/>
            </a:pPr>
            <a:r>
              <a:rPr lang="en-US" sz="1400" dirty="0"/>
              <a:t>The following are core XML Standards used in the PERA website.</a:t>
            </a:r>
          </a:p>
          <a:p>
            <a:pPr algn="l" defTabSz="937900">
              <a:buNone/>
              <a:defRPr/>
            </a:pPr>
            <a:endParaRPr lang="en-US" sz="1100" dirty="0"/>
          </a:p>
          <a:p>
            <a:pPr marL="171450" indent="-171450" algn="l" defTabSz="937900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SOAP (Simple Object Access Protocol): An XML-based messaging protocol for exchanging structured information in web services.</a:t>
            </a:r>
          </a:p>
          <a:p>
            <a:pPr marL="171450" indent="-171450" algn="l" defTabSz="937900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SVG (Scalable Vector Graphics): An XML-based vector image format.</a:t>
            </a:r>
          </a:p>
          <a:p>
            <a:pPr marL="171450" indent="-171450" algn="l" defTabSz="937900">
              <a:buFont typeface="Arial" panose="020B0604020202020204" pitchFamily="34" charset="0"/>
              <a:buChar char="•"/>
              <a:defRPr/>
            </a:pPr>
            <a:r>
              <a:rPr lang="en-US" sz="1100" dirty="0" err="1"/>
              <a:t>XForms</a:t>
            </a:r>
            <a:r>
              <a:rPr lang="en-US" sz="1100" dirty="0"/>
              <a:t>: An XML application for creating web forms.</a:t>
            </a:r>
          </a:p>
          <a:p>
            <a:pPr marL="171450" indent="-171450" algn="l" defTabSz="937900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UBL (Universal Business Language): A library of standard XML business documents.</a:t>
            </a:r>
          </a:p>
          <a:p>
            <a:pPr marL="171450" indent="-171450" algn="l" defTabSz="937900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GraphML: A Graphic Standard for vector diagrams</a:t>
            </a:r>
          </a:p>
          <a:p>
            <a:pPr marL="171450" indent="-171450" algn="l" defTabSz="937900">
              <a:buFont typeface="Arial" panose="020B0604020202020204" pitchFamily="34" charset="0"/>
              <a:buChar char="•"/>
              <a:defRPr/>
            </a:pPr>
            <a:r>
              <a:rPr lang="en-US" sz="1100" dirty="0"/>
              <a:t>B2MML: Business to Manufacturing Markup Language (see also ISA95 data transfer standard.</a:t>
            </a:r>
          </a:p>
          <a:p>
            <a:pPr algn="ctr" defTabSz="937900">
              <a:buNone/>
              <a:defRPr/>
            </a:pPr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3790" tIns="46895" rIns="93790" bIns="46895"/>
          <a:lstStyle/>
          <a:p>
            <a:fld id="{938E238B-0027-441C-B6C6-5C79594C47B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822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1100" dirty="0"/>
              <a:t>PRINT VERSION OF NARRATIVE</a:t>
            </a:r>
          </a:p>
          <a:p>
            <a:pPr>
              <a:buNone/>
            </a:pPr>
            <a:endParaRPr lang="en-US" sz="1100" dirty="0"/>
          </a:p>
          <a:p>
            <a:pPr>
              <a:buNone/>
            </a:pPr>
            <a:r>
              <a:rPr lang="en-US" sz="1100" dirty="0"/>
              <a:t>Many custom templates are available in yEd that can be useful for ACS including: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Logic Flowcharts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Swim Lane Diagrams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BPMN Workflow Diagrams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UML Class Diagrams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Fishbone Diagrams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Entity Relationship Diagrams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Network Topology Diagrams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Failure Mode and Effects Analysis</a:t>
            </a:r>
          </a:p>
          <a:p>
            <a:pPr marL="495727" indent="-495727">
              <a:buFont typeface="Arial" panose="020B0604020202020204" pitchFamily="34" charset="0"/>
              <a:buChar char="•"/>
            </a:pPr>
            <a:r>
              <a:rPr lang="en-US" sz="1100" dirty="0"/>
              <a:t>Mind Maps and a library of custom and user-defined diagrams.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9145" tIns="49573" rIns="99145" bIns="49573"/>
          <a:lstStyle/>
          <a:p>
            <a:pPr algn="r" defTabSz="99145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938E238B-0027-441C-B6C6-5C79594C47B5}" type="slidenum">
              <a:rPr lang="en-US" sz="1300">
                <a:solidFill>
                  <a:prstClr val="black"/>
                </a:solidFill>
                <a:latin typeface="Calibri"/>
              </a:rPr>
              <a:pPr algn="r" defTabSz="991454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3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0231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defTabSz="937900">
              <a:buNone/>
              <a:defRPr/>
            </a:pPr>
            <a:endParaRPr lang="en-US" sz="1100" dirty="0"/>
          </a:p>
          <a:p>
            <a:r>
              <a:rPr lang="en-US" sz="1100" dirty="0"/>
              <a:t>Why use XML standards?</a:t>
            </a:r>
          </a:p>
          <a:p>
            <a:endParaRPr lang="en-US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XML saves time and improves the quality and consistency of data transfers and reports.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It allows Import and export of information in many formats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Many generic and application-specific packages are available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/>
              <a:t>Human-readable XML documents may be easily read by AI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3790" tIns="46895" rIns="93790" bIns="46895"/>
          <a:lstStyle/>
          <a:p>
            <a:pPr algn="r" defTabSz="937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938E238B-0027-441C-B6C6-5C79594C47B5}" type="slidenum">
              <a:rPr lang="en-US" sz="1200">
                <a:solidFill>
                  <a:prstClr val="black"/>
                </a:solidFill>
                <a:latin typeface="Calibri"/>
              </a:rPr>
              <a:pPr algn="r" defTabSz="937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02318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590E978D-5459-4DBC-85E2-3737F6327F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69875" y="295275"/>
            <a:ext cx="7870825" cy="4427538"/>
          </a:xfrm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8E3BCBAD-F5F7-4FEB-812C-220F56D13C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buNone/>
            </a:pPr>
            <a:br>
              <a:rPr lang="en-US" baseline="0" dirty="0"/>
            </a:br>
            <a:endParaRPr lang="en-US" baseline="0" dirty="0"/>
          </a:p>
          <a:p>
            <a:pPr algn="ctr">
              <a:buNone/>
            </a:pPr>
            <a:endParaRPr lang="en-US" baseline="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968A1-B8F4-B38C-8861-AFAC4D4CC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65A991-69ED-07AB-2F95-9CF32571A3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77875" y="704850"/>
            <a:ext cx="5759450" cy="3240088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C4A747-C4DE-F83F-F179-136368DCD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1520" y="4105874"/>
            <a:ext cx="5852160" cy="4168975"/>
          </a:xfrm>
        </p:spPr>
        <p:txBody>
          <a:bodyPr/>
          <a:lstStyle/>
          <a:p>
            <a:pPr>
              <a:spcAft>
                <a:spcPts val="1121"/>
              </a:spcAft>
            </a:pPr>
            <a:endParaRPr lang="en-US" sz="1300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49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3879273" y="3115236"/>
            <a:ext cx="7048501" cy="1371320"/>
          </a:xfrm>
        </p:spPr>
        <p:txBody>
          <a:bodyPr/>
          <a:lstStyle>
            <a:lvl1pPr>
              <a:defRPr sz="3177">
                <a:solidFill>
                  <a:schemeClr val="tx1"/>
                </a:solidFill>
                <a:latin typeface="Aptos ExtraBold" panose="020B0004020202020204" pitchFamily="34" charset="0"/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79273" y="4496361"/>
            <a:ext cx="7048501" cy="1294279"/>
          </a:xfrm>
        </p:spPr>
        <p:txBody>
          <a:bodyPr/>
          <a:lstStyle>
            <a:lvl1pPr marL="0" indent="0">
              <a:buFontTx/>
              <a:buNone/>
              <a:defRPr sz="2400">
                <a:latin typeface="Aptos" panose="020B0004020202020204" pitchFamily="34" charset="0"/>
              </a:defRPr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F415BB7A-1662-4831-80E2-75EDF4639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3879273" y="6256274"/>
            <a:ext cx="2540000" cy="458041"/>
          </a:xfrm>
          <a:prstGeom prst="rect">
            <a:avLst/>
          </a:prstGeom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>
            <a:lvl1pPr defTabSz="899320">
              <a:defRPr lang="en-US" altLang="en-US" sz="1059" kern="1200" dirty="0">
                <a:solidFill>
                  <a:schemeClr val="tx1"/>
                </a:solidFill>
                <a:latin typeface="Aptos" panose="020B000402020202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609B4D88-08EA-41F5-A2BD-84F92E54B1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black">
          <a:xfrm>
            <a:off x="8927577" y="6266890"/>
            <a:ext cx="2540000" cy="458041"/>
          </a:xfrm>
          <a:prstGeom prst="rect">
            <a:avLst/>
          </a:prstGeom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>
            <a:lvl1pPr algn="r" defTabSz="899320">
              <a:defRPr sz="97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F9BFECF-A7EE-41A2-85EB-1E98BD6C3CF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" name="Picture 2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461098F5-F551-793F-7B9D-0D40E9E4A7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030" y="261016"/>
            <a:ext cx="953000" cy="8934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2391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278" y="268941"/>
            <a:ext cx="7898202" cy="60511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910" y="1479176"/>
            <a:ext cx="6171046" cy="4571999"/>
          </a:xfrm>
        </p:spPr>
        <p:txBody>
          <a:bodyPr/>
          <a:lstStyle>
            <a:lvl1pPr>
              <a:defRPr sz="3200">
                <a:latin typeface="Aptos" panose="020B0004020202020204" pitchFamily="34" charset="0"/>
              </a:defRPr>
            </a:lvl1pPr>
            <a:lvl2pPr>
              <a:defRPr sz="2800">
                <a:latin typeface="Aptos" panose="020B0004020202020204" pitchFamily="34" charset="0"/>
              </a:defRPr>
            </a:lvl2pPr>
            <a:lvl3pPr>
              <a:defRPr sz="2400">
                <a:latin typeface="Aptos" panose="020B0004020202020204" pitchFamily="34" charset="0"/>
              </a:defRPr>
            </a:lvl3pPr>
            <a:lvl4pPr>
              <a:defRPr sz="1800">
                <a:latin typeface="Aptos" panose="020B0004020202020204" pitchFamily="34" charset="0"/>
              </a:defRPr>
            </a:lvl4pPr>
            <a:lvl5pPr>
              <a:defRPr sz="1800">
                <a:latin typeface="Aptos" panose="020B0004020202020204" pitchFamily="34" charset="0"/>
              </a:defRPr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980" y="1479176"/>
            <a:ext cx="3933152" cy="4572000"/>
          </a:xfrm>
        </p:spPr>
        <p:txBody>
          <a:bodyPr/>
          <a:lstStyle>
            <a:lvl1pPr marL="0" indent="0">
              <a:buNone/>
              <a:defRPr sz="1412"/>
            </a:lvl1pPr>
            <a:lvl2pPr marL="403433" indent="0">
              <a:buNone/>
              <a:defRPr sz="1235"/>
            </a:lvl2pPr>
            <a:lvl3pPr marL="806867" indent="0">
              <a:buNone/>
              <a:defRPr sz="1059"/>
            </a:lvl3pPr>
            <a:lvl4pPr marL="1210300" indent="0">
              <a:buNone/>
              <a:defRPr sz="882"/>
            </a:lvl4pPr>
            <a:lvl5pPr marL="1613733" indent="0">
              <a:buNone/>
              <a:defRPr sz="882"/>
            </a:lvl5pPr>
            <a:lvl6pPr marL="2017166" indent="0">
              <a:buNone/>
              <a:defRPr sz="882"/>
            </a:lvl6pPr>
            <a:lvl7pPr marL="2420600" indent="0">
              <a:buNone/>
              <a:defRPr sz="882"/>
            </a:lvl7pPr>
            <a:lvl8pPr marL="2824033" indent="0">
              <a:buNone/>
              <a:defRPr sz="882"/>
            </a:lvl8pPr>
            <a:lvl9pPr marL="3227466" indent="0">
              <a:buNone/>
              <a:defRPr sz="882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434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105" y="301887"/>
            <a:ext cx="9938713" cy="537882"/>
          </a:xfrm>
        </p:spPr>
        <p:txBody>
          <a:bodyPr/>
          <a:lstStyle>
            <a:lvl1pPr>
              <a:defRPr sz="2800">
                <a:latin typeface="Aptos ExtraBold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107" y="1344706"/>
            <a:ext cx="10776247" cy="4649040"/>
          </a:xfrm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8246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942" y="251460"/>
            <a:ext cx="10228057" cy="908350"/>
          </a:xfrm>
        </p:spPr>
        <p:txBody>
          <a:bodyPr/>
          <a:lstStyle>
            <a:lvl1pPr>
              <a:defRPr sz="2800">
                <a:latin typeface="Aptos ExtraBold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7942" y="1503111"/>
            <a:ext cx="5049922" cy="823632"/>
          </a:xfrm>
        </p:spPr>
        <p:txBody>
          <a:bodyPr anchor="b"/>
          <a:lstStyle>
            <a:lvl1pPr marL="0" indent="0">
              <a:buNone/>
              <a:defRPr sz="2118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47942" y="2326744"/>
            <a:ext cx="5049922" cy="368533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970" y="1503111"/>
            <a:ext cx="5181985" cy="823632"/>
          </a:xfrm>
        </p:spPr>
        <p:txBody>
          <a:bodyPr anchor="b"/>
          <a:lstStyle>
            <a:lvl1pPr marL="0" indent="0">
              <a:buNone/>
              <a:defRPr sz="2118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970" y="2326744"/>
            <a:ext cx="5181985" cy="368533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9080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895852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278" y="268941"/>
            <a:ext cx="7898202" cy="605118"/>
          </a:xfrm>
        </p:spPr>
        <p:txBody>
          <a:bodyPr anchor="b"/>
          <a:lstStyle>
            <a:lvl1pPr>
              <a:defRPr sz="2824">
                <a:latin typeface="Aptos ExtraBold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910" y="1479176"/>
            <a:ext cx="6171046" cy="4571999"/>
          </a:xfrm>
        </p:spPr>
        <p:txBody>
          <a:bodyPr/>
          <a:lstStyle>
            <a:lvl1pPr>
              <a:defRPr sz="2824"/>
            </a:lvl1pPr>
            <a:lvl2pPr>
              <a:defRPr sz="2471"/>
            </a:lvl2pPr>
            <a:lvl3pPr>
              <a:defRPr sz="2118"/>
            </a:lvl3pPr>
            <a:lvl4pPr>
              <a:defRPr sz="1765"/>
            </a:lvl4pPr>
            <a:lvl5pPr>
              <a:defRPr sz="1765"/>
            </a:lvl5pPr>
            <a:lvl6pPr>
              <a:defRPr sz="1765"/>
            </a:lvl6pPr>
            <a:lvl7pPr>
              <a:defRPr sz="1765"/>
            </a:lvl7pPr>
            <a:lvl8pPr>
              <a:defRPr sz="1765"/>
            </a:lvl8pPr>
            <a:lvl9pPr>
              <a:defRPr sz="1765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3980" y="1479176"/>
            <a:ext cx="3933152" cy="4572000"/>
          </a:xfrm>
        </p:spPr>
        <p:txBody>
          <a:bodyPr/>
          <a:lstStyle>
            <a:lvl1pPr marL="0" indent="0">
              <a:buNone/>
              <a:defRPr sz="1412"/>
            </a:lvl1pPr>
            <a:lvl2pPr marL="403433" indent="0">
              <a:buNone/>
              <a:defRPr sz="1235"/>
            </a:lvl2pPr>
            <a:lvl3pPr marL="806867" indent="0">
              <a:buNone/>
              <a:defRPr sz="1059"/>
            </a:lvl3pPr>
            <a:lvl4pPr marL="1210300" indent="0">
              <a:buNone/>
              <a:defRPr sz="882"/>
            </a:lvl4pPr>
            <a:lvl5pPr marL="1613733" indent="0">
              <a:buNone/>
              <a:defRPr sz="882"/>
            </a:lvl5pPr>
            <a:lvl6pPr marL="2017166" indent="0">
              <a:buNone/>
              <a:defRPr sz="882"/>
            </a:lvl6pPr>
            <a:lvl7pPr marL="2420600" indent="0">
              <a:buNone/>
              <a:defRPr sz="882"/>
            </a:lvl7pPr>
            <a:lvl8pPr marL="2824033" indent="0">
              <a:buNone/>
              <a:defRPr sz="882"/>
            </a:lvl8pPr>
            <a:lvl9pPr marL="3227466" indent="0">
              <a:buNone/>
              <a:defRPr sz="882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757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 bwMode="auto">
          <a:xfrm>
            <a:off x="3879273" y="3115236"/>
            <a:ext cx="7048501" cy="137132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en-US" noProof="0" dirty="0"/>
              <a:t>Click to edit Master 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79273" y="4496361"/>
            <a:ext cx="7048501" cy="1294279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dirty="0"/>
              <a:t>Click to edit Master subtitle style</a:t>
            </a:r>
          </a:p>
        </p:txBody>
      </p:sp>
      <p:sp>
        <p:nvSpPr>
          <p:cNvPr id="5" name="Date Placeholder 5">
            <a:extLst>
              <a:ext uri="{FF2B5EF4-FFF2-40B4-BE49-F238E27FC236}">
                <a16:creationId xmlns:a16="http://schemas.microsoft.com/office/drawing/2014/main" id="{F415BB7A-1662-4831-80E2-75EDF4639B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3879273" y="6256274"/>
            <a:ext cx="2540000" cy="458041"/>
          </a:xfrm>
          <a:prstGeom prst="rect">
            <a:avLst/>
          </a:prstGeom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>
            <a:lvl1pPr defTabSz="899320">
              <a:defRPr lang="en-US" altLang="en-US" sz="1059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609B4D88-08EA-41F5-A2BD-84F92E54B18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black">
          <a:xfrm>
            <a:off x="8927577" y="6266890"/>
            <a:ext cx="2540000" cy="458041"/>
          </a:xfrm>
          <a:prstGeom prst="rect">
            <a:avLst/>
          </a:prstGeom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>
            <a:lvl1pPr algn="r" defTabSz="899320">
              <a:defRPr sz="97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F9BFECF-A7EE-41A2-85EB-1E98BD6C3CF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3" name="Picture 2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461098F5-F551-793F-7B9D-0D40E9E4A7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7030" y="261016"/>
            <a:ext cx="953000" cy="8934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8887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105" y="301887"/>
            <a:ext cx="9938713" cy="53788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107" y="1344706"/>
            <a:ext cx="10776247" cy="4649040"/>
          </a:xfrm>
        </p:spPr>
        <p:txBody>
          <a:bodyPr/>
          <a:lstStyle>
            <a:lvl1pPr>
              <a:defRPr sz="2400">
                <a:latin typeface="Aptos" panose="020B0004020202020204" pitchFamily="34" charset="0"/>
              </a:defRPr>
            </a:lvl1pPr>
            <a:lvl2pPr>
              <a:defRPr sz="1800">
                <a:latin typeface="Aptos" panose="020B0004020202020204" pitchFamily="34" charset="0"/>
              </a:defRPr>
            </a:lvl2pPr>
            <a:lvl3pPr>
              <a:defRPr sz="2000">
                <a:latin typeface="Aptos" panose="020B0004020202020204" pitchFamily="34" charset="0"/>
              </a:defRPr>
            </a:lvl3pPr>
            <a:lvl4pPr>
              <a:defRPr sz="2000">
                <a:latin typeface="Aptos" panose="020B0004020202020204" pitchFamily="34" charset="0"/>
              </a:defRPr>
            </a:lvl4pPr>
            <a:lvl5pPr>
              <a:defRPr sz="2000"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806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942" y="251460"/>
            <a:ext cx="10228057" cy="9083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7942" y="1503111"/>
            <a:ext cx="5049922" cy="8236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947942" y="2326744"/>
            <a:ext cx="5049922" cy="3685335"/>
          </a:xfrm>
        </p:spPr>
        <p:txBody>
          <a:bodyPr/>
          <a:lstStyle>
            <a:lvl1pPr>
              <a:defRPr sz="2400">
                <a:latin typeface="Aptos" panose="020B0004020202020204" pitchFamily="34" charset="0"/>
              </a:defRPr>
            </a:lvl1pPr>
            <a:lvl2pPr>
              <a:defRPr sz="1800">
                <a:latin typeface="Aptos" panose="020B0004020202020204" pitchFamily="34" charset="0"/>
              </a:defRPr>
            </a:lvl2pPr>
            <a:lvl3pPr>
              <a:defRPr sz="2000">
                <a:latin typeface="Aptos" panose="020B0004020202020204" pitchFamily="34" charset="0"/>
              </a:defRPr>
            </a:lvl3pPr>
            <a:lvl4pPr>
              <a:defRPr sz="2000">
                <a:latin typeface="Aptos" panose="020B0004020202020204" pitchFamily="34" charset="0"/>
              </a:defRPr>
            </a:lvl4pPr>
            <a:lvl5pPr>
              <a:defRPr sz="2000"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970" y="1503111"/>
            <a:ext cx="5181985" cy="823632"/>
          </a:xfrm>
        </p:spPr>
        <p:txBody>
          <a:bodyPr anchor="b"/>
          <a:lstStyle>
            <a:lvl1pPr marL="0" indent="0">
              <a:buNone/>
              <a:defRPr sz="2118" b="1">
                <a:latin typeface="Aptos" panose="020B0004020202020204" pitchFamily="34" charset="0"/>
              </a:defRPr>
            </a:lvl1pPr>
            <a:lvl2pPr marL="403433" indent="0">
              <a:buNone/>
              <a:defRPr sz="1765" b="1"/>
            </a:lvl2pPr>
            <a:lvl3pPr marL="806867" indent="0">
              <a:buNone/>
              <a:defRPr sz="1588" b="1"/>
            </a:lvl3pPr>
            <a:lvl4pPr marL="1210300" indent="0">
              <a:buNone/>
              <a:defRPr sz="1412" b="1"/>
            </a:lvl4pPr>
            <a:lvl5pPr marL="1613733" indent="0">
              <a:buNone/>
              <a:defRPr sz="1412" b="1"/>
            </a:lvl5pPr>
            <a:lvl6pPr marL="2017166" indent="0">
              <a:buNone/>
              <a:defRPr sz="1412" b="1"/>
            </a:lvl6pPr>
            <a:lvl7pPr marL="2420600" indent="0">
              <a:buNone/>
              <a:defRPr sz="1412" b="1"/>
            </a:lvl7pPr>
            <a:lvl8pPr marL="2824033" indent="0">
              <a:buNone/>
              <a:defRPr sz="1412" b="1"/>
            </a:lvl8pPr>
            <a:lvl9pPr marL="3227466" indent="0">
              <a:buNone/>
              <a:defRPr sz="141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970" y="2326744"/>
            <a:ext cx="5181985" cy="3685335"/>
          </a:xfrm>
        </p:spPr>
        <p:txBody>
          <a:bodyPr/>
          <a:lstStyle>
            <a:lvl1pPr>
              <a:defRPr sz="2400">
                <a:latin typeface="Aptos" panose="020B0004020202020204" pitchFamily="34" charset="0"/>
              </a:defRPr>
            </a:lvl1pPr>
            <a:lvl2pPr>
              <a:defRPr sz="1800">
                <a:latin typeface="Aptos" panose="020B0004020202020204" pitchFamily="34" charset="0"/>
              </a:defRPr>
            </a:lvl2pPr>
            <a:lvl3pPr>
              <a:defRPr sz="2000">
                <a:latin typeface="Aptos" panose="020B0004020202020204" pitchFamily="34" charset="0"/>
              </a:defRPr>
            </a:lvl3pPr>
            <a:lvl4pPr>
              <a:defRPr sz="2000">
                <a:latin typeface="Aptos" panose="020B0004020202020204" pitchFamily="34" charset="0"/>
              </a:defRPr>
            </a:lvl4pPr>
            <a:lvl5pPr>
              <a:defRPr sz="2000">
                <a:latin typeface="Aptos" panose="020B0004020202020204" pitchFamily="34" charset="0"/>
              </a:defRPr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9122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17736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hyperlink" Target="https://creativecommons.org/share-your-work/cclicenses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gi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3" Type="http://schemas.openxmlformats.org/officeDocument/2006/relationships/slideLayout" Target="../slideLayouts/slideLayout8.xml"/><Relationship Id="rId7" Type="http://schemas.openxmlformats.org/officeDocument/2006/relationships/tags" Target="../tags/tag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6F6C7780-C851-4520-B02E-3053AE2CF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">
          <a:xfrm>
            <a:off x="993072" y="293711"/>
            <a:ext cx="9536383" cy="537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FE21187-D957-4EBC-A84A-B0E3991B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black">
          <a:xfrm>
            <a:off x="993071" y="1371320"/>
            <a:ext cx="10484779" cy="464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Text Box 6">
            <a:extLst>
              <a:ext uri="{FF2B5EF4-FFF2-40B4-BE49-F238E27FC236}">
                <a16:creationId xmlns:a16="http://schemas.microsoft.com/office/drawing/2014/main" id="{F0633E3E-D016-4AD1-BB78-764691151E7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44593" y="6367321"/>
            <a:ext cx="711970" cy="338554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64458543-3D9D-4BFB-95C3-772B1AA483AD}" type="slidenum">
              <a:rPr lang="en-US" altLang="en-US" sz="1600" smtClean="0">
                <a:latin typeface="Aptos" panose="020B0004020202020204" pitchFamily="34" charset="0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en-US" sz="1412" dirty="0">
              <a:latin typeface="Aptos" panose="020B00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D474127-0F43-42B8-9839-50D8980947E6}"/>
                  </a:ext>
                </a:extLst>
              </p14:cNvPr>
              <p14:cNvContentPartPr/>
              <p14:nvPr userDrawn="1"/>
            </p14:nvContentPartPr>
            <p14:xfrm>
              <a:off x="12740325" y="5479562"/>
              <a:ext cx="436" cy="12071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D474127-0F43-42B8-9839-50D8980947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729425" y="5470686"/>
                <a:ext cx="21800" cy="29467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3" descr="A diagram of a diagram&#10;&#10;Description automatically generated with medium confidence">
            <a:extLst>
              <a:ext uri="{FF2B5EF4-FFF2-40B4-BE49-F238E27FC236}">
                <a16:creationId xmlns:a16="http://schemas.microsoft.com/office/drawing/2014/main" id="{BA3C8928-4A64-E0FA-EB17-4FCB55402E9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455" y="261015"/>
            <a:ext cx="950575" cy="961991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62467E6-E784-6337-5855-14FFEAA4CADD}"/>
              </a:ext>
            </a:extLst>
          </p:cNvPr>
          <p:cNvCxnSpPr/>
          <p:nvPr userDrawn="1"/>
        </p:nvCxnSpPr>
        <p:spPr bwMode="auto">
          <a:xfrm flipH="1">
            <a:off x="993072" y="1169518"/>
            <a:ext cx="9226417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6" name="Picture 5" descr="CC BY SA image">
            <a:hlinkClick r:id="rId11"/>
            <a:extLst>
              <a:ext uri="{FF2B5EF4-FFF2-40B4-BE49-F238E27FC236}">
                <a16:creationId xmlns:a16="http://schemas.microsoft.com/office/drawing/2014/main" id="{9AA145BA-F87D-D462-EEB8-8BE22415435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433" y="6252259"/>
            <a:ext cx="1570518" cy="400136"/>
          </a:xfrm>
          <a:prstGeom prst="rect">
            <a:avLst/>
          </a:prstGeom>
          <a:noFill/>
          <a:ln>
            <a:noFill/>
          </a:ln>
        </p:spPr>
      </p:pic>
    </p:spTree>
    <p:custDataLst>
      <p:tags r:id="rId7"/>
    </p:custDataLst>
    <p:extLst>
      <p:ext uri="{BB962C8B-B14F-4D97-AF65-F5344CB8AC3E}">
        <p14:creationId xmlns:p14="http://schemas.microsoft.com/office/powerpoint/2010/main" val="3591750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defTabSz="899320" rtl="0" eaLnBrk="0" fontAlgn="base" hangingPunct="0">
        <a:spcBef>
          <a:spcPct val="0"/>
        </a:spcBef>
        <a:spcAft>
          <a:spcPct val="0"/>
        </a:spcAft>
        <a:defRPr sz="2471" b="1" kern="1200">
          <a:solidFill>
            <a:srgbClr val="072B5F"/>
          </a:solidFill>
          <a:latin typeface="+mj-lt"/>
          <a:ea typeface="+mj-ea"/>
          <a:cs typeface="+mj-cs"/>
        </a:defRPr>
      </a:lvl1pPr>
      <a:lvl2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2pPr>
      <a:lvl3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3pPr>
      <a:lvl4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4pPr>
      <a:lvl5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5pPr>
      <a:lvl6pPr marL="403433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6pPr>
      <a:lvl7pPr marL="806867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7pPr>
      <a:lvl8pPr marL="1210300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8pPr>
      <a:lvl9pPr marL="1613733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9pPr>
    </p:titleStyle>
    <p:bodyStyle>
      <a:lvl1pPr marL="337596" indent="-337596" algn="l" defTabSz="899320" rtl="0" eaLnBrk="0" fontAlgn="base" hangingPunct="0">
        <a:spcBef>
          <a:spcPct val="20000"/>
        </a:spcBef>
        <a:spcAft>
          <a:spcPct val="0"/>
        </a:spcAft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1pPr>
      <a:lvl2pPr marL="729822" indent="-280162" algn="l" defTabSz="899320" rtl="0" eaLnBrk="0" fontAlgn="base" hangingPunct="0">
        <a:spcBef>
          <a:spcPct val="20000"/>
        </a:spcBef>
        <a:spcAft>
          <a:spcPct val="0"/>
        </a:spcAft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112345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7311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2277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>
            <a:extLst>
              <a:ext uri="{FF2B5EF4-FFF2-40B4-BE49-F238E27FC236}">
                <a16:creationId xmlns:a16="http://schemas.microsoft.com/office/drawing/2014/main" id="{6F6C7780-C851-4520-B02E-3053AE2CF5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">
          <a:xfrm>
            <a:off x="993072" y="293711"/>
            <a:ext cx="9536383" cy="537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FE21187-D957-4EBC-A84A-B0E3991B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black">
          <a:xfrm>
            <a:off x="993071" y="1087375"/>
            <a:ext cx="10484779" cy="4932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870" tIns="50935" rIns="101870" bIns="50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9" name="Text Box 6">
            <a:extLst>
              <a:ext uri="{FF2B5EF4-FFF2-40B4-BE49-F238E27FC236}">
                <a16:creationId xmlns:a16="http://schemas.microsoft.com/office/drawing/2014/main" id="{F0633E3E-D016-4AD1-BB78-764691151E7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44593" y="6367321"/>
            <a:ext cx="711970" cy="30963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fld id="{64458543-3D9D-4BFB-95C3-772B1AA483AD}" type="slidenum">
              <a:rPr lang="en-US" altLang="en-US" sz="1412" smtClean="0">
                <a:latin typeface="+mn-lt"/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en-US" sz="1412" dirty="0">
              <a:latin typeface="+mn-lt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5D474127-0F43-42B8-9839-50D8980947E6}"/>
                  </a:ext>
                </a:extLst>
              </p14:cNvPr>
              <p14:cNvContentPartPr/>
              <p14:nvPr userDrawn="1"/>
            </p14:nvContentPartPr>
            <p14:xfrm>
              <a:off x="12740325" y="5479562"/>
              <a:ext cx="436" cy="12071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5D474127-0F43-42B8-9839-50D8980947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729425" y="5470686"/>
                <a:ext cx="21800" cy="29467"/>
              </a:xfrm>
              <a:prstGeom prst="rect">
                <a:avLst/>
              </a:prstGeom>
            </p:spPr>
          </p:pic>
        </mc:Fallback>
      </mc:AlternateContent>
    </p:spTree>
    <p:custDataLst>
      <p:tags r:id="rId7"/>
    </p:custDataLst>
    <p:extLst>
      <p:ext uri="{BB962C8B-B14F-4D97-AF65-F5344CB8AC3E}">
        <p14:creationId xmlns:p14="http://schemas.microsoft.com/office/powerpoint/2010/main" val="2207920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defTabSz="89932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72B5F"/>
          </a:solidFill>
          <a:latin typeface="Aptos ExtraBold" panose="020B0004020202020204" pitchFamily="34" charset="0"/>
          <a:ea typeface="+mj-ea"/>
          <a:cs typeface="+mj-cs"/>
        </a:defRPr>
      </a:lvl1pPr>
      <a:lvl2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2pPr>
      <a:lvl3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3pPr>
      <a:lvl4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4pPr>
      <a:lvl5pPr algn="l" defTabSz="899320" rtl="0" eaLnBrk="0" fontAlgn="base" hangingPunct="0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5pPr>
      <a:lvl6pPr marL="403433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6pPr>
      <a:lvl7pPr marL="806867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7pPr>
      <a:lvl8pPr marL="1210300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8pPr>
      <a:lvl9pPr marL="1613733" algn="l" defTabSz="899320" rtl="0" fontAlgn="base">
        <a:spcBef>
          <a:spcPct val="0"/>
        </a:spcBef>
        <a:spcAft>
          <a:spcPct val="0"/>
        </a:spcAft>
        <a:defRPr sz="2471" b="1">
          <a:solidFill>
            <a:srgbClr val="072B5F"/>
          </a:solidFill>
          <a:latin typeface="Arial" panose="020B0604020202020204" pitchFamily="34" charset="0"/>
        </a:defRPr>
      </a:lvl9pPr>
    </p:titleStyle>
    <p:bodyStyle>
      <a:lvl1pPr marL="337596" indent="-337596" algn="l" defTabSz="899320" rtl="0" eaLnBrk="0" fontAlgn="base" hangingPunct="0">
        <a:spcBef>
          <a:spcPct val="20000"/>
        </a:spcBef>
        <a:spcAft>
          <a:spcPct val="0"/>
        </a:spcAft>
        <a:buChar char="•"/>
        <a:defRPr sz="2118" kern="1200">
          <a:solidFill>
            <a:schemeClr val="tx1"/>
          </a:solidFill>
          <a:latin typeface="+mn-lt"/>
          <a:ea typeface="+mn-ea"/>
          <a:cs typeface="+mn-cs"/>
        </a:defRPr>
      </a:lvl1pPr>
      <a:lvl2pPr marL="729822" indent="-280162" algn="l" defTabSz="899320" rtl="0" eaLnBrk="0" fontAlgn="base" hangingPunct="0">
        <a:spcBef>
          <a:spcPct val="20000"/>
        </a:spcBef>
        <a:spcAft>
          <a:spcPct val="0"/>
        </a:spcAft>
        <a:buChar char="–"/>
        <a:defRPr sz="1765" kern="1200">
          <a:solidFill>
            <a:schemeClr val="tx1"/>
          </a:solidFill>
          <a:latin typeface="+mn-lt"/>
          <a:ea typeface="+mn-ea"/>
          <a:cs typeface="+mn-cs"/>
        </a:defRPr>
      </a:lvl2pPr>
      <a:lvl3pPr marL="112345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7311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22770" indent="-224130" algn="l" defTabSz="899320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18883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622316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3025750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429183" indent="-201717" algn="l" defTabSz="806867" rtl="0" eaLnBrk="1" latinLnBrk="0" hangingPunct="1">
        <a:lnSpc>
          <a:spcPct val="90000"/>
        </a:lnSpc>
        <a:spcBef>
          <a:spcPts val="441"/>
        </a:spcBef>
        <a:buFont typeface="Arial" panose="020B0604020202020204" pitchFamily="34" charset="0"/>
        <a:buChar char="•"/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1pPr>
      <a:lvl2pPr marL="4034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2pPr>
      <a:lvl3pPr marL="806867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3pPr>
      <a:lvl4pPr marL="12103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4pPr>
      <a:lvl5pPr marL="16137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5pPr>
      <a:lvl6pPr marL="20171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6pPr>
      <a:lvl7pPr marL="2420600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7pPr>
      <a:lvl8pPr marL="2824033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8pPr>
      <a:lvl9pPr marL="3227466" algn="l" defTabSz="806867" rtl="0" eaLnBrk="1" latinLnBrk="0" hangingPunct="1">
        <a:defRPr sz="1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0.png"/><Relationship Id="rId3" Type="http://schemas.openxmlformats.org/officeDocument/2006/relationships/notesSlide" Target="../notesSlides/notesSlide5.xml"/><Relationship Id="rId12" Type="http://schemas.openxmlformats.org/officeDocument/2006/relationships/image" Target="../media/image16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11" Type="http://schemas.openxmlformats.org/officeDocument/2006/relationships/customXml" Target="../ink/ink5.xml"/><Relationship Id="rId10" Type="http://schemas.openxmlformats.org/officeDocument/2006/relationships/image" Target="../media/image130.png"/><Relationship Id="rId4" Type="http://schemas.openxmlformats.org/officeDocument/2006/relationships/customXml" Target="../ink/ink3.xml"/><Relationship Id="rId9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hyperlink" Target="mailto:%20gary.rathwell@pera.net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hyperlink" Target="https://www.youtube.com/watch?v=knE8qfRj4A4&amp;pp=ygUSYmFzaWMgeG1sIHR1dG9yaWFs" TargetMode="External"/><Relationship Id="rId5" Type="http://schemas.openxmlformats.org/officeDocument/2006/relationships/hyperlink" Target="https://www.pera.net/MLMs/MLM-021-B.html" TargetMode="External"/><Relationship Id="rId4" Type="http://schemas.openxmlformats.org/officeDocument/2006/relationships/hyperlink" Target="https://www.pera.net/MLMs/MLM-021-A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41CDD43D-D8F5-46AA-B4D0-2380709D2083}"/>
              </a:ext>
            </a:extLst>
          </p:cNvPr>
          <p:cNvSpPr txBox="1"/>
          <p:nvPr/>
        </p:nvSpPr>
        <p:spPr>
          <a:xfrm>
            <a:off x="2336115" y="726050"/>
            <a:ext cx="5981235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4000" b="1" dirty="0">
                <a:solidFill>
                  <a:srgbClr val="003E6B"/>
                </a:solidFill>
                <a:latin typeface="Aptos ExtraBold" panose="020F0502020204030204" pitchFamily="34" charset="0"/>
                <a:cs typeface="Arial" panose="020B0604020202020204" pitchFamily="34" charset="0"/>
              </a:rPr>
              <a:t>XML Standards and their use in PERA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83AA2A9-DD96-8723-7735-A512D804EF10}"/>
              </a:ext>
            </a:extLst>
          </p:cNvPr>
          <p:cNvSpPr/>
          <p:nvPr/>
        </p:nvSpPr>
        <p:spPr>
          <a:xfrm>
            <a:off x="983996" y="2477871"/>
            <a:ext cx="44228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3200" b="1" dirty="0">
                <a:solidFill>
                  <a:srgbClr val="000000"/>
                </a:solidFill>
                <a:latin typeface="Aptos" panose="020B0004020202020204" pitchFamily="34" charset="0"/>
              </a:rPr>
              <a:t>Micro Learning Module</a:t>
            </a:r>
            <a:endParaRPr lang="en-US" sz="280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3AA984-3BCC-AC76-0250-9EC90B2682B0}"/>
              </a:ext>
            </a:extLst>
          </p:cNvPr>
          <p:cNvSpPr txBox="1"/>
          <p:nvPr/>
        </p:nvSpPr>
        <p:spPr>
          <a:xfrm>
            <a:off x="1117666" y="3030616"/>
            <a:ext cx="4682819" cy="20367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MLM-022-A</a:t>
            </a:r>
          </a:p>
          <a:p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Industry 		–  All</a:t>
            </a:r>
          </a:p>
          <a:p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Principal Role 	–  All</a:t>
            </a:r>
          </a:p>
          <a:p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Professional Role	–  All</a:t>
            </a:r>
          </a:p>
          <a:p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ea typeface="Open Sans Extrabold" panose="020B0906030804020204" pitchFamily="34" charset="0"/>
                <a:cs typeface="Arial" panose="020B0604020202020204" pitchFamily="34" charset="0"/>
              </a:rPr>
              <a:t>Enterprise Phase 	–  All</a:t>
            </a:r>
          </a:p>
          <a:p>
            <a:endParaRPr lang="en-US" sz="1235" dirty="0">
              <a:solidFill>
                <a:schemeClr val="tx2"/>
              </a:solidFill>
            </a:endParaRP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9B3EC9F2-5E64-C220-2FF8-A24E5494BC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997" y="5495878"/>
            <a:ext cx="741670" cy="6773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B40D001-5ADB-A530-3E68-BAF6E206C4C8}"/>
              </a:ext>
            </a:extLst>
          </p:cNvPr>
          <p:cNvSpPr txBox="1"/>
          <p:nvPr/>
        </p:nvSpPr>
        <p:spPr>
          <a:xfrm>
            <a:off x="2001384" y="5512281"/>
            <a:ext cx="2585606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Turn on your audio and click start to begin video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F0C8D9C-237D-36F8-C0DE-F9071EECFF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454" y="5588042"/>
            <a:ext cx="1154162" cy="553998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5592D1CF-FFA9-60A0-E56E-6AE5B347FA23}"/>
              </a:ext>
            </a:extLst>
          </p:cNvPr>
          <p:cNvGrpSpPr/>
          <p:nvPr/>
        </p:nvGrpSpPr>
        <p:grpSpPr>
          <a:xfrm>
            <a:off x="6520721" y="2323475"/>
            <a:ext cx="3837483" cy="2743852"/>
            <a:chOff x="6520721" y="2323475"/>
            <a:chExt cx="3837483" cy="274385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08882C5-1B1A-20AB-81D8-F5D30DD90CBF}"/>
                </a:ext>
              </a:extLst>
            </p:cNvPr>
            <p:cNvSpPr txBox="1"/>
            <p:nvPr/>
          </p:nvSpPr>
          <p:spPr>
            <a:xfrm>
              <a:off x="6789555" y="2528679"/>
              <a:ext cx="356864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e         tensible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00A41A-384E-2BE0-50C3-9E43EE3B0EB8}"/>
                </a:ext>
              </a:extLst>
            </p:cNvPr>
            <p:cNvSpPr txBox="1"/>
            <p:nvPr/>
          </p:nvSpPr>
          <p:spPr>
            <a:xfrm>
              <a:off x="7605509" y="4099759"/>
              <a:ext cx="269763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L </a:t>
              </a:r>
              <a:r>
                <a:rPr lang="en-US" sz="4000" b="1" dirty="0" err="1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anguage</a:t>
              </a:r>
              <a:endParaRPr lang="en-US" sz="4000" dirty="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B0575ED-66CD-589C-0F8F-D574764FDC28}"/>
                </a:ext>
              </a:extLst>
            </p:cNvPr>
            <p:cNvSpPr txBox="1"/>
            <p:nvPr/>
          </p:nvSpPr>
          <p:spPr>
            <a:xfrm>
              <a:off x="7439824" y="3319103"/>
              <a:ext cx="2133495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40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M </a:t>
              </a:r>
              <a:r>
                <a:rPr lang="en-US" sz="4000" b="1" dirty="0" err="1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arkup</a:t>
              </a:r>
              <a:endParaRPr lang="en-US" sz="4000" b="1" dirty="0">
                <a:solidFill>
                  <a:srgbClr val="003E6B"/>
                </a:solidFill>
                <a:latin typeface="Aptos ExtraBold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6EBB075-FD94-F7DC-D24E-DADA551768D3}"/>
                </a:ext>
              </a:extLst>
            </p:cNvPr>
            <p:cNvSpPr txBox="1"/>
            <p:nvPr/>
          </p:nvSpPr>
          <p:spPr>
            <a:xfrm>
              <a:off x="7191282" y="2512835"/>
              <a:ext cx="863630" cy="707886"/>
            </a:xfrm>
            <a:prstGeom prst="rect">
              <a:avLst/>
            </a:prstGeom>
            <a:solidFill>
              <a:srgbClr val="2095F2"/>
            </a:solidFill>
            <a:ln>
              <a:solidFill>
                <a:srgbClr val="00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8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  </a:t>
              </a:r>
              <a:r>
                <a:rPr lang="en-US" sz="4000" b="1" dirty="0">
                  <a:solidFill>
                    <a:schemeClr val="bg1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X</a:t>
              </a:r>
              <a:r>
                <a:rPr lang="en-US" sz="4000" b="1" dirty="0">
                  <a:solidFill>
                    <a:srgbClr val="0070C0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18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</a:t>
              </a:r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4072EB6-7A12-84CF-73B2-51CE19E3EB6C}"/>
                </a:ext>
              </a:extLst>
            </p:cNvPr>
            <p:cNvSpPr txBox="1"/>
            <p:nvPr/>
          </p:nvSpPr>
          <p:spPr>
            <a:xfrm>
              <a:off x="7191281" y="3319102"/>
              <a:ext cx="828456" cy="707886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8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 </a:t>
              </a:r>
              <a:r>
                <a:rPr lang="en-US" sz="4000" b="1" dirty="0">
                  <a:solidFill>
                    <a:schemeClr val="bg1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M</a:t>
              </a:r>
              <a:r>
                <a:rPr lang="en-US" sz="4000" b="1" dirty="0">
                  <a:solidFill>
                    <a:srgbClr val="0070C0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en-US" sz="18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</a:t>
              </a:r>
              <a:endParaRPr 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1482D3B-BE74-8C89-3B87-C273F2BD3234}"/>
                </a:ext>
              </a:extLst>
            </p:cNvPr>
            <p:cNvSpPr txBox="1"/>
            <p:nvPr/>
          </p:nvSpPr>
          <p:spPr>
            <a:xfrm>
              <a:off x="7215974" y="4116899"/>
              <a:ext cx="788773" cy="707886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US" sz="1800" b="1" dirty="0">
                  <a:solidFill>
                    <a:srgbClr val="003E6B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     </a:t>
              </a:r>
              <a:r>
                <a:rPr lang="en-US" sz="4000" b="1" dirty="0">
                  <a:solidFill>
                    <a:srgbClr val="000000"/>
                  </a:solidFill>
                  <a:latin typeface="Aptos ExtraBold" panose="020F0502020204030204" pitchFamily="34" charset="0"/>
                  <a:cs typeface="Arial" panose="020B0604020202020204" pitchFamily="34" charset="0"/>
                </a:rPr>
                <a:t>L 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02BF24D-9164-DDF4-B334-58F52E654634}"/>
                </a:ext>
              </a:extLst>
            </p:cNvPr>
            <p:cNvSpPr/>
            <p:nvPr/>
          </p:nvSpPr>
          <p:spPr bwMode="auto">
            <a:xfrm>
              <a:off x="6520721" y="2323475"/>
              <a:ext cx="3782418" cy="2743852"/>
            </a:xfrm>
            <a:prstGeom prst="rect">
              <a:avLst/>
            </a:prstGeom>
            <a:noFill/>
            <a:ln w="635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panose="02020603050405020304" pitchFamily="18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5120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333565-FA15-A70E-D3ED-AA620397E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F132B-BD7C-38C4-16CA-FCD9DAB7F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3123" y="336176"/>
            <a:ext cx="6223107" cy="561011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ptos ExtraBold" panose="020B0004020202020204" pitchFamily="34" charset="0"/>
              </a:rPr>
              <a:t>What is XML and Why Use </a:t>
            </a:r>
            <a:r>
              <a:rPr lang="en-US" sz="3200" dirty="0"/>
              <a:t>it</a:t>
            </a:r>
            <a:r>
              <a:rPr lang="en-US" sz="3200" dirty="0">
                <a:latin typeface="Aptos ExtraBold" panose="020B0004020202020204" pitchFamily="34" charset="0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AC8D7-AA14-E766-4A29-C93CCE8A2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55" y="1373268"/>
            <a:ext cx="9420057" cy="4434192"/>
          </a:xfrm>
        </p:spPr>
        <p:txBody>
          <a:bodyPr>
            <a:normAutofit/>
          </a:bodyPr>
          <a:lstStyle/>
          <a:p>
            <a:pPr marL="403433" indent="-403433">
              <a:buFont typeface="+mj-lt"/>
              <a:buAutoNum type="arabicParenR"/>
            </a:pPr>
            <a:r>
              <a:rPr lang="en-US" sz="2400" dirty="0">
                <a:solidFill>
                  <a:srgbClr val="072B5F"/>
                </a:solidFill>
              </a:rPr>
              <a:t>XML is a foundational information technology with numerous associated standards that extend its capabilities and define specific uses. </a:t>
            </a:r>
            <a:br>
              <a:rPr lang="en-US" sz="2800" dirty="0"/>
            </a:br>
            <a:endParaRPr lang="en-US" sz="2800" dirty="0"/>
          </a:p>
          <a:p>
            <a:pPr marL="403433" indent="-403433">
              <a:buFont typeface="+mj-lt"/>
              <a:buAutoNum type="arabicParenR"/>
            </a:pPr>
            <a:r>
              <a:rPr lang="en-US" sz="2400" dirty="0">
                <a:solidFill>
                  <a:srgbClr val="072B5F"/>
                </a:solidFill>
              </a:rPr>
              <a:t>These standards can be broadly categorized into several areas:</a:t>
            </a:r>
          </a:p>
          <a:p>
            <a:pPr marL="795659" lvl="1" indent="-403433">
              <a:buFont typeface="+mj-lt"/>
              <a:buAutoNum type="arabicParenR"/>
            </a:pPr>
            <a:r>
              <a:rPr lang="en-US" sz="2400" dirty="0"/>
              <a:t>CORE XML Standards Used in PERA</a:t>
            </a:r>
          </a:p>
          <a:p>
            <a:pPr marL="795659" lvl="1" indent="-403433">
              <a:buFont typeface="+mj-lt"/>
              <a:buAutoNum type="arabicParenR"/>
            </a:pPr>
            <a:r>
              <a:rPr lang="en-US" sz="2400" dirty="0"/>
              <a:t>XML Query and Transformation</a:t>
            </a:r>
          </a:p>
          <a:p>
            <a:pPr marL="795659" lvl="1" indent="-403433">
              <a:buFont typeface="+mj-lt"/>
              <a:buAutoNum type="arabicParenR"/>
            </a:pPr>
            <a:r>
              <a:rPr lang="en-US" sz="2400" dirty="0"/>
              <a:t>XML Linking and Referencing</a:t>
            </a:r>
          </a:p>
          <a:p>
            <a:pPr marL="795659" lvl="1" indent="-403433">
              <a:buFont typeface="+mj-lt"/>
              <a:buAutoNum type="arabicParenR"/>
            </a:pPr>
            <a:r>
              <a:rPr lang="en-US" sz="2400" dirty="0"/>
              <a:t>XML Security</a:t>
            </a:r>
          </a:p>
          <a:p>
            <a:pPr marL="795659" lvl="1" indent="-403433">
              <a:buFont typeface="+mj-lt"/>
              <a:buAutoNum type="arabicParenR"/>
            </a:pPr>
            <a:r>
              <a:rPr lang="en-US" sz="2400" dirty="0"/>
              <a:t>Special Purpose XML-based Standards</a:t>
            </a:r>
          </a:p>
          <a:p>
            <a:pPr marL="795659" lvl="1" indent="-403433">
              <a:buFont typeface="+mj-lt"/>
              <a:buAutoNum type="arabicParenR"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967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275A9-5F53-4AB9-900E-140675A89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4372" y="287695"/>
            <a:ext cx="7766137" cy="722375"/>
          </a:xfrm>
        </p:spPr>
        <p:txBody>
          <a:bodyPr>
            <a:noAutofit/>
          </a:bodyPr>
          <a:lstStyle/>
          <a:p>
            <a:pPr algn="ctr" defTabSz="914400" eaLnBrk="1" hangingPunct="1"/>
            <a:r>
              <a:rPr lang="en-US" sz="3200" b="0" dirty="0">
                <a:solidFill>
                  <a:srgbClr val="003E6B"/>
                </a:solidFill>
                <a:latin typeface="Aptos ExtraBold" panose="020B0004020202020204" pitchFamily="34" charset="0"/>
                <a:ea typeface="+mn-ea"/>
                <a:cs typeface="+mn-cs"/>
              </a:rPr>
              <a:t>Core XML Standards Used in PERA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B3B00-9DB4-4B7C-A930-214059C7C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280" y="1453939"/>
            <a:ext cx="9917940" cy="5116366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US" sz="2400" b="1" dirty="0">
                <a:solidFill>
                  <a:srgbClr val="072B5F"/>
                </a:solidFill>
              </a:rPr>
              <a:t>SOAP (Simple Object Access Protocol): </a:t>
            </a:r>
            <a:r>
              <a:rPr lang="en-US" sz="2400" dirty="0">
                <a:solidFill>
                  <a:srgbClr val="072B5F"/>
                </a:solidFill>
              </a:rPr>
              <a:t>An XML-based messaging protocol for exchanging structured information in web services.</a:t>
            </a:r>
          </a:p>
          <a:p>
            <a:pPr marL="457200" indent="-457200">
              <a:buAutoNum type="arabicParenR"/>
            </a:pPr>
            <a:r>
              <a:rPr lang="en-US" sz="2400" b="1" dirty="0">
                <a:solidFill>
                  <a:srgbClr val="072B5F"/>
                </a:solidFill>
              </a:rPr>
              <a:t>SVG (Scalable Vector Graphics): </a:t>
            </a:r>
            <a:r>
              <a:rPr lang="en-US" sz="2400" dirty="0">
                <a:solidFill>
                  <a:srgbClr val="072B5F"/>
                </a:solidFill>
              </a:rPr>
              <a:t>An XML-based vector image format.</a:t>
            </a:r>
          </a:p>
          <a:p>
            <a:pPr marL="457200" indent="-457200">
              <a:buAutoNum type="arabicParenR"/>
            </a:pPr>
            <a:r>
              <a:rPr lang="en-US" sz="2400" b="1" dirty="0" err="1">
                <a:solidFill>
                  <a:srgbClr val="072B5F"/>
                </a:solidFill>
              </a:rPr>
              <a:t>XForms</a:t>
            </a:r>
            <a:r>
              <a:rPr lang="en-US" sz="2400" b="1" dirty="0">
                <a:solidFill>
                  <a:srgbClr val="072B5F"/>
                </a:solidFill>
              </a:rPr>
              <a:t>: </a:t>
            </a:r>
            <a:r>
              <a:rPr lang="en-US" sz="2400" dirty="0">
                <a:solidFill>
                  <a:srgbClr val="072B5F"/>
                </a:solidFill>
              </a:rPr>
              <a:t>An XML application for creating web forms.</a:t>
            </a:r>
          </a:p>
          <a:p>
            <a:pPr marL="457200" indent="-457200">
              <a:buAutoNum type="arabicParenR"/>
            </a:pPr>
            <a:r>
              <a:rPr lang="en-US" sz="2400" b="1" dirty="0">
                <a:solidFill>
                  <a:srgbClr val="072B5F"/>
                </a:solidFill>
              </a:rPr>
              <a:t>UBL (Universal Business Language): </a:t>
            </a:r>
            <a:r>
              <a:rPr lang="en-US" sz="2400" dirty="0">
                <a:solidFill>
                  <a:srgbClr val="072B5F"/>
                </a:solidFill>
              </a:rPr>
              <a:t>A library of standard XML</a:t>
            </a:r>
            <a:r>
              <a:rPr lang="en-US" sz="2400" b="1" dirty="0">
                <a:solidFill>
                  <a:srgbClr val="072B5F"/>
                </a:solidFill>
              </a:rPr>
              <a:t> business documents.</a:t>
            </a:r>
          </a:p>
          <a:p>
            <a:pPr marL="457200" indent="-457200">
              <a:buAutoNum type="arabicParenR"/>
            </a:pPr>
            <a:r>
              <a:rPr lang="en-US" sz="2400" b="1" dirty="0">
                <a:solidFill>
                  <a:srgbClr val="072B5F"/>
                </a:solidFill>
              </a:rPr>
              <a:t>GraphML: </a:t>
            </a:r>
            <a:r>
              <a:rPr lang="en-US" sz="2400" dirty="0">
                <a:solidFill>
                  <a:srgbClr val="072B5F"/>
                </a:solidFill>
              </a:rPr>
              <a:t>A Graphic Standard for vector diagrams</a:t>
            </a:r>
          </a:p>
          <a:p>
            <a:pPr marL="457200" indent="-457200">
              <a:buAutoNum type="arabicParenR"/>
            </a:pPr>
            <a:r>
              <a:rPr lang="en-US" sz="2400" b="1" dirty="0">
                <a:solidFill>
                  <a:srgbClr val="072B5F"/>
                </a:solidFill>
              </a:rPr>
              <a:t>B2MML: </a:t>
            </a:r>
            <a:r>
              <a:rPr lang="en-US" sz="2400" dirty="0">
                <a:solidFill>
                  <a:srgbClr val="072B5F"/>
                </a:solidFill>
              </a:rPr>
              <a:t>Business to Manufacturing Markup Language (see also ISA95 data transfer standard.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26062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275A9-5F53-4AB9-900E-140675A89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082" y="229421"/>
            <a:ext cx="8936318" cy="642838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Aptos ExtraBold" panose="020B0004020202020204" pitchFamily="34" charset="0"/>
              </a:rPr>
              <a:t>Many Standard XML Templates in yEd GraphML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B3B00-9DB4-4B7C-A930-214059C7C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5082" y="1445758"/>
            <a:ext cx="7490012" cy="4654049"/>
          </a:xfrm>
        </p:spPr>
        <p:txBody>
          <a:bodyPr>
            <a:normAutofit/>
          </a:bodyPr>
          <a:lstStyle/>
          <a:p>
            <a:pPr marL="327685" lvl="1" indent="-327685">
              <a:buChar char="•"/>
            </a:pPr>
            <a:r>
              <a:rPr lang="en-US" sz="2000" dirty="0"/>
              <a:t>Logic Flowchart Diagrams</a:t>
            </a:r>
          </a:p>
          <a:p>
            <a:pPr marL="327685" lvl="1" indent="-327685">
              <a:buChar char="•"/>
            </a:pPr>
            <a:r>
              <a:rPr lang="en-US" sz="2000" dirty="0"/>
              <a:t>Swim Lane Diagrams</a:t>
            </a:r>
          </a:p>
          <a:p>
            <a:r>
              <a:rPr lang="en-US" sz="2000" dirty="0"/>
              <a:t>BPMN Workflow Diagrams</a:t>
            </a:r>
          </a:p>
          <a:p>
            <a:r>
              <a:rPr lang="en-US" sz="2000" dirty="0"/>
              <a:t>UML Class Diagrams</a:t>
            </a:r>
          </a:p>
          <a:p>
            <a:r>
              <a:rPr lang="en-US" sz="2000" dirty="0"/>
              <a:t>Fishbone Diagrams</a:t>
            </a:r>
          </a:p>
          <a:p>
            <a:r>
              <a:rPr lang="en-US" sz="2000" dirty="0"/>
              <a:t>Entity Relationship Diagrams</a:t>
            </a:r>
          </a:p>
          <a:p>
            <a:r>
              <a:rPr lang="en-US" sz="2000" dirty="0"/>
              <a:t>Network Topology Diagrams</a:t>
            </a:r>
          </a:p>
          <a:p>
            <a:r>
              <a:rPr lang="en-US" sz="2000" dirty="0"/>
              <a:t>Failure Mode and Effects Analysis</a:t>
            </a:r>
          </a:p>
          <a:p>
            <a:r>
              <a:rPr lang="en-US" sz="2000" dirty="0"/>
              <a:t>Mind Mapping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Custom Diagrams can also be saved</a:t>
            </a:r>
          </a:p>
          <a:p>
            <a:r>
              <a:rPr lang="en-US" sz="2000" dirty="0"/>
              <a:t>A Library of more than 50 User-defined Diagrams is available.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5C3826-B417-4F95-8CEA-C738A7AD14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3336" y="1312329"/>
            <a:ext cx="2623100" cy="5102157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2CC91F8E-E8D7-49E4-82AF-EE18D1B1A28C}"/>
              </a:ext>
            </a:extLst>
          </p:cNvPr>
          <p:cNvSpPr/>
          <p:nvPr/>
        </p:nvSpPr>
        <p:spPr bwMode="auto">
          <a:xfrm>
            <a:off x="7608162" y="4419600"/>
            <a:ext cx="3247187" cy="1694062"/>
          </a:xfrm>
          <a:prstGeom prst="ellipse">
            <a:avLst/>
          </a:prstGeom>
          <a:noFill/>
          <a:ln w="254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80682" tIns="40341" rIns="80682" bIns="40341" numCol="1" rtlCol="0" anchor="t" anchorCtr="0" compatLnSpc="1">
            <a:prstTxWarp prst="textNoShape">
              <a:avLst/>
            </a:prstTxWarp>
          </a:bodyPr>
          <a:lstStyle/>
          <a:p>
            <a:pPr defTabSz="80686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118">
              <a:latin typeface="Times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3940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275A9-5F53-4AB9-900E-140675A89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0465" y="333557"/>
            <a:ext cx="7109517" cy="805732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ptos ExtraBold" panose="020B0004020202020204" pitchFamily="34" charset="0"/>
              </a:rPr>
              <a:t>Key “Take-away”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B3B00-9DB4-4B7C-A930-214059C7C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013" y="1325865"/>
            <a:ext cx="9801528" cy="4392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47" b="1" dirty="0"/>
              <a:t>Why Use XML Standards ?</a:t>
            </a:r>
          </a:p>
          <a:p>
            <a:r>
              <a:rPr lang="en-US" sz="2800" dirty="0"/>
              <a:t>XML saves time and improves the quality and consistency of data transfers and reports</a:t>
            </a:r>
          </a:p>
          <a:p>
            <a:r>
              <a:rPr lang="en-US" sz="2800" dirty="0"/>
              <a:t>Imports and exports information in many formats</a:t>
            </a:r>
          </a:p>
          <a:p>
            <a:r>
              <a:rPr lang="en-US" sz="2800" dirty="0"/>
              <a:t>Many generic and application-specific packages are available</a:t>
            </a:r>
          </a:p>
          <a:p>
            <a:r>
              <a:rPr lang="en-US" sz="2800" dirty="0"/>
              <a:t>Human-readable documents may be easily read by AI  applications.</a:t>
            </a:r>
            <a:endParaRPr lang="en-US" sz="2232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ADEBAEE7-F68F-4728-92C4-44E01C847E17}"/>
              </a:ext>
            </a:extLst>
          </p:cNvPr>
          <p:cNvSpPr txBox="1">
            <a:spLocks/>
          </p:cNvSpPr>
          <p:nvPr/>
        </p:nvSpPr>
        <p:spPr>
          <a:xfrm>
            <a:off x="9350188" y="6268712"/>
            <a:ext cx="739588" cy="354386"/>
          </a:xfrm>
          <a:prstGeom prst="rect">
            <a:avLst/>
          </a:prstGeom>
        </p:spPr>
        <p:txBody>
          <a:bodyPr vert="horz" lIns="88751" tIns="44375" rIns="88751" bIns="44375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61B3B0D7-ABC0-46B4-91C5-0BA47E054471}" type="slidenum">
              <a:rPr lang="en-US" sz="1165"/>
              <a:pPr/>
              <a:t>5</a:t>
            </a:fld>
            <a:endParaRPr lang="en-US" sz="1165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4B608B0E-CB63-4CC3-859E-F1D848D46663}"/>
                  </a:ext>
                </a:extLst>
              </p14:cNvPr>
              <p14:cNvContentPartPr/>
              <p14:nvPr/>
            </p14:nvContentPartPr>
            <p14:xfrm>
              <a:off x="-316612" y="3458664"/>
              <a:ext cx="1588" cy="318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4B608B0E-CB63-4CC3-859E-F1D848D4666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-326537" y="3450714"/>
                <a:ext cx="21041" cy="159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08893B31-CCBC-41FF-A11C-7EE5F75111DB}"/>
                  </a:ext>
                </a:extLst>
              </p14:cNvPr>
              <p14:cNvContentPartPr/>
              <p14:nvPr/>
            </p14:nvContentPartPr>
            <p14:xfrm>
              <a:off x="-862648" y="3355111"/>
              <a:ext cx="8259" cy="2224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08893B31-CCBC-41FF-A11C-7EE5F75111DB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-871625" y="3347168"/>
                <a:ext cx="25854" cy="1779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BD4672C9-5A11-4CC2-907E-50BA5415AB56}"/>
                  </a:ext>
                </a:extLst>
              </p14:cNvPr>
              <p14:cNvContentPartPr/>
              <p14:nvPr/>
            </p14:nvContentPartPr>
            <p14:xfrm>
              <a:off x="-1382000" y="2614358"/>
              <a:ext cx="10800" cy="4447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BD4672C9-5A11-4CC2-907E-50BA5415AB5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-1391000" y="2605093"/>
                <a:ext cx="28440" cy="22606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029991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26F0204-E415-4A70-824F-C36CA7B82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16172" y="419962"/>
            <a:ext cx="6759656" cy="537882"/>
          </a:xfrm>
        </p:spPr>
        <p:txBody>
          <a:bodyPr/>
          <a:lstStyle/>
          <a:p>
            <a:pPr algn="ctr"/>
            <a:r>
              <a:rPr lang="en-US" altLang="en-US" sz="3200" dirty="0">
                <a:latin typeface="Aptos ExtraBold" panose="020B0004020202020204" pitchFamily="34" charset="0"/>
              </a:rPr>
              <a:t>More Reading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E7B1CEC1-A8C8-4CF3-8E21-64273F0600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73394" y="1344706"/>
            <a:ext cx="9999406" cy="4824391"/>
          </a:xfrm>
        </p:spPr>
        <p:txBody>
          <a:bodyPr/>
          <a:lstStyle/>
          <a:p>
            <a:pPr marL="0" indent="0" eaLnBrk="1" hangingPunct="1">
              <a:spcBef>
                <a:spcPts val="441"/>
              </a:spcBef>
              <a:spcAft>
                <a:spcPts val="1059"/>
              </a:spcAft>
              <a:buNone/>
            </a:pPr>
            <a:r>
              <a:rPr lang="en-US" altLang="en-US" sz="2800" b="1" dirty="0"/>
              <a:t>Related MLMs </a:t>
            </a:r>
          </a:p>
          <a:p>
            <a:pPr lvl="1">
              <a:spcAft>
                <a:spcPts val="1059"/>
              </a:spcAft>
            </a:pPr>
            <a:r>
              <a:rPr lang="en-US" sz="2000" dirty="0"/>
              <a:t>MLM-022-B Use of Swimlane Interfaces between Principal Roles</a:t>
            </a:r>
          </a:p>
          <a:p>
            <a:pPr lvl="1">
              <a:spcAft>
                <a:spcPts val="1059"/>
              </a:spcAft>
            </a:pPr>
            <a:r>
              <a:rPr lang="en-US" sz="2000" dirty="0"/>
              <a:t>MLM-022-C Use of Workflows between Professional Roles</a:t>
            </a:r>
          </a:p>
          <a:p>
            <a:pPr lvl="1">
              <a:spcAft>
                <a:spcPts val="1059"/>
              </a:spcAft>
            </a:pPr>
            <a:r>
              <a:rPr lang="en-US" sz="2000" dirty="0">
                <a:hlinkClick r:id="rId4"/>
              </a:rPr>
              <a:t>MLM-021-A</a:t>
            </a:r>
            <a:r>
              <a:rPr lang="en-US" sz="2000" dirty="0"/>
              <a:t> What is yEd Graphics</a:t>
            </a:r>
          </a:p>
          <a:p>
            <a:pPr lvl="1">
              <a:spcAft>
                <a:spcPts val="1059"/>
              </a:spcAft>
            </a:pPr>
            <a:r>
              <a:rPr lang="en-US" sz="2000" dirty="0">
                <a:hlinkClick r:id="rId5"/>
              </a:rPr>
              <a:t>MLM-021-B </a:t>
            </a:r>
            <a:r>
              <a:rPr lang="en-US" sz="2000" dirty="0"/>
              <a:t>How yEd is used in PERA</a:t>
            </a:r>
          </a:p>
          <a:p>
            <a:pPr lvl="1">
              <a:spcAft>
                <a:spcPts val="1059"/>
              </a:spcAft>
            </a:pPr>
            <a:r>
              <a:rPr lang="en-US" sz="2000" dirty="0"/>
              <a:t>MLM-021-E Advanced yEd Tutorial</a:t>
            </a:r>
          </a:p>
          <a:p>
            <a:pPr marL="0" indent="0">
              <a:spcAft>
                <a:spcPts val="1059"/>
              </a:spcAft>
              <a:buNone/>
            </a:pPr>
            <a:r>
              <a:rPr lang="en-US" sz="2800" b="1" dirty="0"/>
              <a:t>References: </a:t>
            </a:r>
          </a:p>
          <a:p>
            <a:pPr lvl="1">
              <a:spcAft>
                <a:spcPts val="1059"/>
              </a:spcAft>
            </a:pPr>
            <a:r>
              <a:rPr lang="en-US" sz="2000" dirty="0"/>
              <a:t>See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  <a:hlinkClick r:id="rId6"/>
              </a:rPr>
              <a:t>Basic XML Tutorial </a:t>
            </a:r>
            <a:r>
              <a:rPr lang="en-US" sz="2000" dirty="0"/>
              <a:t>on YouTube</a:t>
            </a:r>
            <a:br>
              <a:rPr lang="en-US" sz="2000" dirty="0"/>
            </a:br>
            <a:endParaRPr lang="en-US" sz="2000" dirty="0"/>
          </a:p>
          <a:p>
            <a:pPr marL="0" indent="0" algn="ctr">
              <a:spcAft>
                <a:spcPts val="1059"/>
              </a:spcAft>
              <a:buNone/>
            </a:pPr>
            <a:r>
              <a:rPr lang="en-US" altLang="en-US" b="1" dirty="0"/>
              <a:t>                Please click </a:t>
            </a:r>
            <a:r>
              <a:rPr lang="en-US" altLang="en-US" b="1" dirty="0">
                <a:hlinkClick r:id="rId7"/>
              </a:rPr>
              <a:t>here</a:t>
            </a:r>
            <a:r>
              <a:rPr lang="en-US" altLang="en-US" b="1" dirty="0"/>
              <a:t> to comment on this learning module.</a:t>
            </a:r>
          </a:p>
          <a:p>
            <a:pPr marL="0" indent="0">
              <a:spcAft>
                <a:spcPts val="1059"/>
              </a:spcAft>
              <a:buNone/>
            </a:pPr>
            <a:br>
              <a:rPr lang="en-US" altLang="en-US" dirty="0"/>
            </a:br>
            <a:endParaRPr lang="en-US" altLang="en-US" dirty="0"/>
          </a:p>
          <a:p>
            <a:pPr marL="0" indent="0">
              <a:spcAft>
                <a:spcPts val="1059"/>
              </a:spcAft>
              <a:buNone/>
            </a:pPr>
            <a:endParaRPr lang="en-US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1B6BC4-C9A1-4087-6C45-A9B83B982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0779C-B359-416A-196D-4CE73956120C}"/>
              </a:ext>
            </a:extLst>
          </p:cNvPr>
          <p:cNvSpPr txBox="1">
            <a:spLocks/>
          </p:cNvSpPr>
          <p:nvPr/>
        </p:nvSpPr>
        <p:spPr>
          <a:xfrm>
            <a:off x="2788528" y="499345"/>
            <a:ext cx="6201703" cy="5576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/>
          <a:lstStyle>
            <a:lvl1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rgbClr val="072B5F"/>
                </a:solidFill>
                <a:latin typeface="+mj-lt"/>
                <a:ea typeface="+mj-ea"/>
                <a:cs typeface="+mj-cs"/>
              </a:defRPr>
            </a:lvl1pPr>
            <a:lvl2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2pPr>
            <a:lvl3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3pPr>
            <a:lvl4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4pPr>
            <a:lvl5pPr algn="l" defTabSz="1019175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5pPr>
            <a:lvl6pPr marL="4572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6pPr>
            <a:lvl7pPr marL="9144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7pPr>
            <a:lvl8pPr marL="13716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8pPr>
            <a:lvl9pPr marL="1828800" algn="l" defTabSz="1019175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072B5F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rgbClr val="003F6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Author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942083-218F-B5EE-8AC2-CD5A87E96D69}"/>
              </a:ext>
            </a:extLst>
          </p:cNvPr>
          <p:cNvSpPr txBox="1"/>
          <p:nvPr/>
        </p:nvSpPr>
        <p:spPr>
          <a:xfrm>
            <a:off x="1017783" y="1301570"/>
            <a:ext cx="10035089" cy="4670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106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Bill Bosler, P.E., is an Oil &amp; Gas Business Development leader and enterprise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-integration SME with 40+ years across upstream, pipelines, refining,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petrochemicals, and major capital projects. He combines PERA master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planning with ISA-95/IEC-62264 data models to help operators and EPCs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turn strategy into measurable value and resilient supply chains. </a:t>
            </a:r>
          </a:p>
          <a:p>
            <a:pPr marL="0" marR="0">
              <a:spcBef>
                <a:spcPts val="0"/>
              </a:spcBef>
              <a:spcAft>
                <a:spcPts val="106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Bill founded and led Texas Consultants, delivering programs in 30+ countries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and partnering with national/international oil companies, pipeline consortia,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and global integrators. His work includes the CPC pipeline Customer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Management System, refinery and petrochemical optimization programs, and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upstream collaboration centers.  He has also negotiated greenfield/expansion </a:t>
            </a:r>
            <a:b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</a:b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projects and contributed to standards at API and ISA. </a:t>
            </a:r>
          </a:p>
          <a:p>
            <a:pPr marL="0" marR="0">
              <a:spcBef>
                <a:spcPts val="0"/>
              </a:spcBef>
              <a:spcAft>
                <a:spcPts val="106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Notable outcomes include reducing an Arctic LNG concept’s capital needs by ~$5B with a 12% ROI lift; accelerating a client’s automation benefits by $4M/year; and saving ~$0.20/</a:t>
            </a:r>
            <a:r>
              <a:rPr lang="en-US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bbl</a:t>
            </a: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on gasoline blending through multi-vendor integration. </a:t>
            </a:r>
          </a:p>
          <a:p>
            <a:pPr marL="0" marR="0">
              <a:spcBef>
                <a:spcPts val="0"/>
              </a:spcBef>
              <a:spcAft>
                <a:spcPts val="1060"/>
              </a:spcAft>
            </a:pPr>
            <a:r>
              <a:rPr lang="en-US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He has published widely and presented at AIChE, API, ISA, NPRA and others.</a:t>
            </a:r>
          </a:p>
        </p:txBody>
      </p:sp>
      <p:pic>
        <p:nvPicPr>
          <p:cNvPr id="6" name="Picture 5" descr="A person wearing glasses and a white shirt&#10;&#10;AI-generated content may be incorrect.">
            <a:extLst>
              <a:ext uri="{FF2B5EF4-FFF2-40B4-BE49-F238E27FC236}">
                <a16:creationId xmlns:a16="http://schemas.microsoft.com/office/drawing/2014/main" id="{9C809895-87CB-CC73-3025-5E954585E9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231" y="1460086"/>
            <a:ext cx="2062641" cy="267560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386062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D305227C-98B0-4AB0-B5E1-D25CE20F7A3B}"/>
  <p:tag name="ISPRING_CUSTOM_TIMING_USED" val="0"/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1B056101-628F-422E-8DF2-AFC1435414D1}"/>
  <p:tag name="ISPRING_CUSTOM_TIMING_USED" val="0"/>
  <p:tag name="GENSWF_ADVANCE_TIME" val="7.000"/>
  <p:tag name="GENSWF_SLIDE_UID" val="{D9DAA0E3-3E1D-40DF-9E3E-8C395FEDEB6C}:39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INDENT_LEVEL" val="0"/>
  <p:tag name="ISPRING_PRESENTER_ID" val="{1B056101-628F-422E-8DF2-AFC1435414D1}"/>
  <p:tag name="ISPRING_CUSTOM_TIMING_USED" val="0"/>
  <p:tag name="GENSWF_ADVANCE_TIME" val="21.000"/>
  <p:tag name="GENSWF_SLIDE_UID" val="{5831EAB9-8BBE-4D62-88E7-A36B9D37257A}:394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D37473ED-8277-4FFC-ABBC-AD311EBD6F93}"/>
  <p:tag name="ISPRING_SLIDE_INDENT_LEVEL" val="0"/>
  <p:tag name="ISPRING_PRESENTER_ID" val="{1B056101-628F-422E-8DF2-AFC1435414D1}"/>
  <p:tag name="GENSWF_ADVANCE_TIME" val="15.000"/>
  <p:tag name="GENSWF_SLIDE_UID" val="{FDAF14C6-690A-4AC3-8215-1A9F6D37C2C1}:38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_2" val="{D37473ED-8277-4FFC-ABBC-AD311EBD6F93}"/>
  <p:tag name="ISPRING_SLIDE_INDENT_LEVEL" val="0"/>
  <p:tag name="ISPRING_PRESENTER_ID" val="{1B056101-628F-422E-8DF2-AFC1435414D1}"/>
  <p:tag name="GENSWF_ADVANCE_TIME" val="30.000"/>
  <p:tag name="GENSWF_SLIDE_UID" val="{B38C3CD5-29FD-4F3D-B8B2-765155A31B39}:3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SLIDE_INDENT_LEVEL" val="0"/>
  <p:tag name="ISPRING_CUSTOM_TIMING_USED" val="0"/>
  <p:tag name="ISPRING_PRESENTER_ID" val="{1B056101-628F-422E-8DF2-AFC1435414D1}"/>
  <p:tag name="GENSWF_ADVANCE_TIME" val="22.000"/>
  <p:tag name="GENSWF_SLIDE_UID" val="{391F8287-CA36-4127-9FFD-3858AC1BD13C}:28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MAC_Blue">
  <a:themeElements>
    <a:clrScheme name="OMAC_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OMAC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MAC_Blue">
  <a:themeElements>
    <a:clrScheme name="OMAC_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Montserra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OMAC_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MAC_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MAC_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2688</TotalTime>
  <Words>849</Words>
  <Application>Microsoft Office PowerPoint</Application>
  <PresentationFormat>Widescreen</PresentationFormat>
  <Paragraphs>108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Aptos</vt:lpstr>
      <vt:lpstr>Aptos ExtraBold</vt:lpstr>
      <vt:lpstr>Arial</vt:lpstr>
      <vt:lpstr>Calibri</vt:lpstr>
      <vt:lpstr>Montserrat</vt:lpstr>
      <vt:lpstr>Open Sans</vt:lpstr>
      <vt:lpstr>Times</vt:lpstr>
      <vt:lpstr>OMAC_Blue</vt:lpstr>
      <vt:lpstr>1_OMAC_Blue</vt:lpstr>
      <vt:lpstr>PowerPoint Presentation</vt:lpstr>
      <vt:lpstr>What is XML and Why Use it?</vt:lpstr>
      <vt:lpstr>Core XML Standards Used in PERA</vt:lpstr>
      <vt:lpstr>Many Standard XML Templates in yEd GraphML</vt:lpstr>
      <vt:lpstr>Key “Take-away” Messages</vt:lpstr>
      <vt:lpstr>More Reading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Rathwell</dc:creator>
  <cp:lastModifiedBy>Gary Rathwell</cp:lastModifiedBy>
  <cp:revision>37</cp:revision>
  <cp:lastPrinted>2024-10-27T07:53:11Z</cp:lastPrinted>
  <dcterms:created xsi:type="dcterms:W3CDTF">2024-08-05T20:06:21Z</dcterms:created>
  <dcterms:modified xsi:type="dcterms:W3CDTF">2025-11-24T20:46:26Z</dcterms:modified>
</cp:coreProperties>
</file>