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ags/tag7.xml" ContentType="application/vnd.openxmlformats-officedocument.presentationml.tags+xml"/>
  <Override PartName="/ppt/ink/ink2.xml" ContentType="application/inkml+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3.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notesSlides/notesSlide3.xml" ContentType="application/vnd.openxmlformats-officedocument.presentationml.notesSlide+xml"/>
  <Override PartName="/ppt/tags/tag16.xml" ContentType="application/vnd.openxmlformats-officedocument.presentationml.tags+xml"/>
  <Override PartName="/ppt/notesSlides/notesSlide4.xml" ContentType="application/vnd.openxmlformats-officedocument.presentationml.notesSlide+xml"/>
  <Override PartName="/ppt/tags/tag17.xml" ContentType="application/vnd.openxmlformats-officedocument.presentationml.tags+xml"/>
  <Override PartName="/ppt/notesSlides/notesSlide5.xml" ContentType="application/vnd.openxmlformats-officedocument.presentationml.notesSlide+xml"/>
  <Override PartName="/ppt/tags/tag18.xml" ContentType="application/vnd.openxmlformats-officedocument.presentationml.tags+xml"/>
  <Override PartName="/ppt/notesSlides/notesSlide6.xml" ContentType="application/vnd.openxmlformats-officedocument.presentationml.notesSlide+xml"/>
  <Override PartName="/ppt/tags/tag19.xml" ContentType="application/vnd.openxmlformats-officedocument.presentationml.tags+xml"/>
  <Override PartName="/ppt/notesSlides/notesSlide7.xml" ContentType="application/vnd.openxmlformats-officedocument.presentationml.notesSlide+xml"/>
  <Override PartName="/ppt/tags/tag20.xml" ContentType="application/vnd.openxmlformats-officedocument.presentationml.tags+xml"/>
  <Override PartName="/ppt/notesSlides/notesSlide8.xml" ContentType="application/vnd.openxmlformats-officedocument.presentationml.notesSlide+xml"/>
  <Override PartName="/ppt/tags/tag21.xml" ContentType="application/vnd.openxmlformats-officedocument.presentationml.tags+xml"/>
  <Override PartName="/ppt/notesSlides/notesSlide9.xml" ContentType="application/vnd.openxmlformats-officedocument.presentationml.notesSlide+xml"/>
  <Override PartName="/ppt/ink/ink3.xml" ContentType="application/inkml+xml"/>
  <Override PartName="/ppt/ink/ink4.xml" ContentType="application/inkml+xml"/>
  <Override PartName="/ppt/ink/ink5.xml" ContentType="application/inkml+xml"/>
  <Override PartName="/ppt/tags/tag22.xml" ContentType="application/vnd.openxmlformats-officedocument.presentationml.tags+xml"/>
  <Override PartName="/ppt/notesSlides/notesSlide10.xml" ContentType="application/vnd.openxmlformats-officedocument.presentationml.notesSlide+xml"/>
  <Override PartName="/ppt/tags/tag23.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Lst>
  <p:notesMasterIdLst>
    <p:notesMasterId r:id="rId14"/>
  </p:notesMasterIdLst>
  <p:sldIdLst>
    <p:sldId id="421" r:id="rId3"/>
    <p:sldId id="441" r:id="rId4"/>
    <p:sldId id="445" r:id="rId5"/>
    <p:sldId id="442" r:id="rId6"/>
    <p:sldId id="443" r:id="rId7"/>
    <p:sldId id="444" r:id="rId8"/>
    <p:sldId id="446" r:id="rId9"/>
    <p:sldId id="386" r:id="rId10"/>
    <p:sldId id="440" r:id="rId11"/>
    <p:sldId id="284" r:id="rId12"/>
    <p:sldId id="436" r:id="rId13"/>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99CCFF"/>
    <a:srgbClr val="75D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5" autoAdjust="0"/>
    <p:restoredTop sz="75960" autoAdjust="0"/>
  </p:normalViewPr>
  <p:slideViewPr>
    <p:cSldViewPr snapToGrid="0">
      <p:cViewPr varScale="1">
        <p:scale>
          <a:sx n="80" d="100"/>
          <a:sy n="80" d="100"/>
        </p:scale>
        <p:origin x="1170" y="90"/>
      </p:cViewPr>
      <p:guideLst/>
    </p:cSldViewPr>
  </p:slideViewPr>
  <p:notesTextViewPr>
    <p:cViewPr>
      <p:scale>
        <a:sx n="1" d="1"/>
        <a:sy n="1" d="1"/>
      </p:scale>
      <p:origin x="0" y="0"/>
    </p:cViewPr>
  </p:notesTextViewPr>
  <p:notesViewPr>
    <p:cSldViewPr snapToGrid="0">
      <p:cViewPr varScale="1">
        <p:scale>
          <a:sx n="77" d="100"/>
          <a:sy n="77" d="100"/>
        </p:scale>
        <p:origin x="3426"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1-05T04:23:21.127"/>
    </inkml:context>
    <inkml:brush xml:id="br0">
      <inkml:brushProperty name="width" value="0.05" units="cm"/>
      <inkml:brushProperty name="height" value="0.05" units="cm"/>
    </inkml:brush>
  </inkml:definitions>
  <inkml:trace contextRef="#ctx0" brushRef="#br0">4 0 3171,'-3'0'-288</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1-05T04:25:48.207"/>
    </inkml:context>
    <inkml:brush xml:id="br0">
      <inkml:brushProperty name="width" value="0.05" units="cm"/>
      <inkml:brushProperty name="height" value="0.05" units="cm"/>
    </inkml:brush>
  </inkml:definitions>
  <inkml:trace contextRef="#ctx0" brushRef="#br0">5 6 5541,'-4'0'4100,"10"0"-4420,4 0-1826,-4-6-2659</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1-05T04:33:30.468"/>
    </inkml:context>
    <inkml:brush xml:id="br0">
      <inkml:brushProperty name="width" value="0.05" units="cm"/>
      <inkml:brushProperty name="height" value="0.05" units="cm"/>
    </inkml:brush>
  </inkml:definitions>
  <inkml:trace contextRef="#ctx0" brushRef="#br0">1 1 5061,'19'11'-32,"-12"-11"320,-4 0 833</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988A505-7228-4715-92D7-CBF23D4AFF12}" type="datetimeFigureOut">
              <a:rPr lang="en-US" smtClean="0"/>
              <a:t>6/28/2026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803275" y="654050"/>
            <a:ext cx="5770563" cy="3246438"/>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803275" y="4001842"/>
            <a:ext cx="5862320" cy="41355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sz="1200" dirty="0"/>
          </a:p>
          <a:p>
            <a:pPr>
              <a:buNone/>
            </a:pPr>
            <a:r>
              <a:rPr lang="en-US" sz="1200" dirty="0"/>
              <a:t> This module is intended for authors of MLMs, course materials, and standards.  </a:t>
            </a:r>
          </a:p>
          <a:p>
            <a:pPr>
              <a:buNone/>
            </a:pPr>
            <a:endParaRPr lang="en-US" sz="1200" dirty="0"/>
          </a:p>
          <a:p>
            <a:pPr>
              <a:buNone/>
            </a:pPr>
            <a:r>
              <a:rPr lang="en-US" sz="1200" dirty="0"/>
              <a:t>It provides details about the XML standards used in PERA</a:t>
            </a: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5565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803275" y="676275"/>
            <a:ext cx="5708650" cy="3211513"/>
          </a:xfrm>
          <a:ln/>
        </p:spPr>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xfrm>
            <a:off x="803275" y="4031854"/>
            <a:ext cx="5708650" cy="378047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sz="1100" dirty="0"/>
          </a:p>
          <a:p>
            <a:pPr defTabSz="937900">
              <a:buNone/>
              <a:defRPr/>
            </a:pPr>
            <a:r>
              <a:rPr lang="en-US" sz="1100" dirty="0"/>
              <a:t>Thank you for taking the time to view this Micro Learning Module.</a:t>
            </a:r>
          </a:p>
          <a:p>
            <a:pPr>
              <a:buNone/>
            </a:pPr>
            <a:endParaRPr lang="en-US" sz="1100" dirty="0"/>
          </a:p>
          <a:p>
            <a:pPr>
              <a:buNone/>
            </a:pPr>
            <a:r>
              <a:rPr lang="en-US" sz="1100" dirty="0"/>
              <a:t>You may wish to follow this link to watch a video introduction to Basic XML</a:t>
            </a:r>
          </a:p>
          <a:p>
            <a:pPr>
              <a:buNone/>
            </a:pPr>
            <a:endParaRPr lang="en-US" sz="1100" dirty="0"/>
          </a:p>
          <a:p>
            <a:pPr>
              <a:buNone/>
            </a:pPr>
            <a:r>
              <a:rPr lang="en-US" sz="1100" dirty="0"/>
              <a:t>The last link asks for your feedback on this MLM.</a:t>
            </a:r>
            <a:br>
              <a:rPr lang="en-US" baseline="0" dirty="0"/>
            </a:br>
            <a:endParaRPr lang="en-US" baseline="0" dirty="0"/>
          </a:p>
          <a:p>
            <a:pPr algn="ctr">
              <a:buNone/>
            </a:pPr>
            <a:endParaRPr lang="en-US" baseline="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968A1-B8F4-B38C-8861-AFAC4D4CCA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65A991-69ED-07AB-2F95-9CF32571A3ED}"/>
              </a:ext>
            </a:extLst>
          </p:cNvPr>
          <p:cNvSpPr>
            <a:spLocks noGrp="1" noRot="1" noChangeAspect="1"/>
          </p:cNvSpPr>
          <p:nvPr>
            <p:ph type="sldImg"/>
          </p:nvPr>
        </p:nvSpPr>
        <p:spPr>
          <a:xfrm>
            <a:off x="777875" y="704850"/>
            <a:ext cx="5759450" cy="3240088"/>
          </a:xfrm>
        </p:spPr>
      </p:sp>
      <p:sp>
        <p:nvSpPr>
          <p:cNvPr id="3" name="Notes Placeholder 2">
            <a:extLst>
              <a:ext uri="{FF2B5EF4-FFF2-40B4-BE49-F238E27FC236}">
                <a16:creationId xmlns:a16="http://schemas.microsoft.com/office/drawing/2014/main" id="{3DC4A747-C4DE-F83F-F179-136368DCDD44}"/>
              </a:ext>
            </a:extLst>
          </p:cNvPr>
          <p:cNvSpPr>
            <a:spLocks noGrp="1"/>
          </p:cNvSpPr>
          <p:nvPr>
            <p:ph type="body" idx="1"/>
          </p:nvPr>
        </p:nvSpPr>
        <p:spPr>
          <a:xfrm>
            <a:off x="731520" y="4105874"/>
            <a:ext cx="5852160" cy="4168975"/>
          </a:xfrm>
        </p:spPr>
        <p:txBody>
          <a:bodyPr/>
          <a:lstStyle/>
          <a:p>
            <a:pPr>
              <a:spcAft>
                <a:spcPts val="1121"/>
              </a:spcAft>
            </a:pP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Bill Bosler, P.E., is an Oil &amp; Gas Business Development leader and enterprise-integration SME with 40+ years across upstream, pipelines, refining, petrochemicals, and major capital projects. He combines PERA master planning with ISA-95/IEC-62264 data models to help operators and EPCs turn strategy into measurable value—faster vendor onboarding, cleaner hand-overs, tighter compliance, and resilient supply chains. </a:t>
            </a:r>
          </a:p>
          <a:p>
            <a:pPr>
              <a:spcAft>
                <a:spcPts val="1121"/>
              </a:spcAft>
            </a:pP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Bill founded and led Texas Consultants, delivering programs in 30+ countries and partnering with national/international oil companies, pipeline consortia, and global integrators. His work includes the CPC pipeline Customer Management System, refinery and petrochemical optimization programs, and upstream collaboration centers. He has also negotiated greenfield/expansion projects and shaped standards work at API and ISA. </a:t>
            </a:r>
          </a:p>
          <a:p>
            <a:pPr>
              <a:spcAft>
                <a:spcPts val="1121"/>
              </a:spcAft>
            </a:pP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Notable outcomes include cutting an Arctic LNG concept’s capital needs by ~$5B with a 12% ROI lift; accelerating a client’s automation benefits by $4M/year years earlier at a fraction of expected cost; and saving ~$0.20/bbl. on gasoline blending through multi-vendor integration. He has published widely and presented at AIChE, API, ISA, NPRA and others.</a:t>
            </a:r>
          </a:p>
        </p:txBody>
      </p:sp>
    </p:spTree>
    <p:extLst>
      <p:ext uri="{BB962C8B-B14F-4D97-AF65-F5344CB8AC3E}">
        <p14:creationId xmlns:p14="http://schemas.microsoft.com/office/powerpoint/2010/main" val="2381495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54A23-5903-8B38-451B-49FC95F022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546433-B4AE-E92F-D093-5BE26453BA7F}"/>
              </a:ext>
            </a:extLst>
          </p:cNvPr>
          <p:cNvSpPr>
            <a:spLocks noGrp="1" noRot="1" noChangeAspect="1"/>
          </p:cNvSpPr>
          <p:nvPr>
            <p:ph type="sldImg"/>
          </p:nvPr>
        </p:nvSpPr>
        <p:spPr>
          <a:xfrm>
            <a:off x="865188" y="711200"/>
            <a:ext cx="5759450" cy="3240088"/>
          </a:xfrm>
        </p:spPr>
      </p:sp>
      <p:sp>
        <p:nvSpPr>
          <p:cNvPr id="3" name="Notes Placeholder 2">
            <a:extLst>
              <a:ext uri="{FF2B5EF4-FFF2-40B4-BE49-F238E27FC236}">
                <a16:creationId xmlns:a16="http://schemas.microsoft.com/office/drawing/2014/main" id="{C2F048ED-B6A2-0468-4799-375240A823A6}"/>
              </a:ext>
            </a:extLst>
          </p:cNvPr>
          <p:cNvSpPr>
            <a:spLocks noGrp="1"/>
          </p:cNvSpPr>
          <p:nvPr>
            <p:ph type="body" idx="1"/>
          </p:nvPr>
        </p:nvSpPr>
        <p:spPr>
          <a:xfrm>
            <a:off x="865188" y="4132062"/>
            <a:ext cx="5759450" cy="3780473"/>
          </a:xfrm>
        </p:spPr>
        <p:txBody>
          <a:bodyPr/>
          <a:lstStyle/>
          <a:p>
            <a:pPr algn="ctr" defTabSz="937900">
              <a:buNone/>
              <a:defRPr/>
            </a:pPr>
            <a:endParaRPr lang="en-US" sz="1100" dirty="0"/>
          </a:p>
          <a:p>
            <a:pPr>
              <a:buNone/>
            </a:pPr>
            <a:r>
              <a:rPr lang="en-US" sz="1100" dirty="0"/>
              <a:t>XML is a foundational information technology with numerous associated standards that extend its capabilities and define specific uses. </a:t>
            </a:r>
            <a:br>
              <a:rPr lang="en-US" sz="1100" dirty="0"/>
            </a:br>
            <a:endParaRPr lang="en-US" sz="1100" dirty="0"/>
          </a:p>
          <a:p>
            <a:pPr>
              <a:buNone/>
            </a:pPr>
            <a:r>
              <a:rPr lang="en-US" sz="1100" b="1" dirty="0"/>
              <a:t>These standards can be broadly categorized into the following:</a:t>
            </a:r>
            <a:br>
              <a:rPr lang="en-US" sz="1100" b="1" dirty="0"/>
            </a:br>
            <a:endParaRPr lang="en-US" sz="1100" b="1" dirty="0"/>
          </a:p>
          <a:p>
            <a:pPr marL="171450" indent="-171450">
              <a:buFont typeface="Arial" panose="020B0604020202020204" pitchFamily="34" charset="0"/>
              <a:buChar char="•"/>
            </a:pPr>
            <a:r>
              <a:rPr lang="en-US" sz="1100" dirty="0"/>
              <a:t>CORE XML Standards</a:t>
            </a:r>
            <a:br>
              <a:rPr lang="en-US" sz="1100" dirty="0"/>
            </a:br>
            <a:endParaRPr lang="en-US" sz="1100" dirty="0"/>
          </a:p>
          <a:p>
            <a:pPr marL="171450" indent="-171450">
              <a:buFont typeface="Arial" panose="020B0604020202020204" pitchFamily="34" charset="0"/>
              <a:buChar char="•"/>
            </a:pPr>
            <a:r>
              <a:rPr lang="en-US" sz="1100" dirty="0"/>
              <a:t>XML Query and Transformation</a:t>
            </a:r>
            <a:br>
              <a:rPr lang="en-US" sz="1100" dirty="0"/>
            </a:br>
            <a:endParaRPr lang="en-US" sz="1100" dirty="0"/>
          </a:p>
          <a:p>
            <a:pPr marL="171450" indent="-171450">
              <a:buFont typeface="Arial" panose="020B0604020202020204" pitchFamily="34" charset="0"/>
              <a:buChar char="•"/>
            </a:pPr>
            <a:r>
              <a:rPr lang="en-US" sz="1100" dirty="0"/>
              <a:t>XML Linking and Referencing</a:t>
            </a:r>
            <a:br>
              <a:rPr lang="en-US" sz="1100" dirty="0"/>
            </a:br>
            <a:endParaRPr lang="en-US" sz="1100" dirty="0"/>
          </a:p>
          <a:p>
            <a:pPr marL="171450" indent="-171450">
              <a:buFont typeface="Arial" panose="020B0604020202020204" pitchFamily="34" charset="0"/>
              <a:buChar char="•"/>
            </a:pPr>
            <a:r>
              <a:rPr lang="en-US" sz="1100" dirty="0"/>
              <a:t>XML Security</a:t>
            </a:r>
            <a:br>
              <a:rPr lang="en-US" sz="1100" dirty="0"/>
            </a:br>
            <a:endParaRPr lang="en-US" sz="1100" dirty="0"/>
          </a:p>
          <a:p>
            <a:pPr marL="171450" indent="-171450">
              <a:buFont typeface="Arial" panose="020B0604020202020204" pitchFamily="34" charset="0"/>
              <a:buChar char="•"/>
            </a:pPr>
            <a:r>
              <a:rPr lang="en-US" sz="1100" dirty="0"/>
              <a:t>Special Purpose XML-based Standards</a:t>
            </a:r>
          </a:p>
          <a:p>
            <a:pPr marL="171450" indent="-171450">
              <a:buFont typeface="Arial" panose="020B0604020202020204" pitchFamily="34" charset="0"/>
              <a:buChar char="•"/>
            </a:pPr>
            <a:endParaRPr lang="en-US" sz="1100" dirty="0"/>
          </a:p>
          <a:p>
            <a:pPr marL="0" indent="0">
              <a:buFont typeface="Arial" panose="020B0604020202020204" pitchFamily="34" charset="0"/>
              <a:buNone/>
            </a:pPr>
            <a:r>
              <a:rPr lang="en-US" sz="1100" dirty="0"/>
              <a:t>These are each discussed below.</a:t>
            </a:r>
          </a:p>
          <a:p>
            <a:pPr>
              <a:buNone/>
            </a:pPr>
            <a:endParaRPr lang="en-US" dirty="0"/>
          </a:p>
        </p:txBody>
      </p:sp>
      <p:sp>
        <p:nvSpPr>
          <p:cNvPr id="4" name="Slide Number Placeholder 3">
            <a:extLst>
              <a:ext uri="{FF2B5EF4-FFF2-40B4-BE49-F238E27FC236}">
                <a16:creationId xmlns:a16="http://schemas.microsoft.com/office/drawing/2014/main" id="{41FFB132-F6D1-AA7D-D260-32F1845D849D}"/>
              </a:ext>
            </a:extLst>
          </p:cNvPr>
          <p:cNvSpPr>
            <a:spLocks noGrp="1"/>
          </p:cNvSpPr>
          <p:nvPr>
            <p:ph type="sldNum" sz="quarter" idx="5"/>
          </p:nvPr>
        </p:nvSpPr>
        <p:spPr/>
        <p:txBody>
          <a:bodyPr lIns="93790" tIns="46895" rIns="93790" bIns="46895"/>
          <a:lstStyle/>
          <a:p>
            <a:fld id="{938E238B-0027-441C-B6C6-5C79594C47B5}" type="slidenum">
              <a:rPr lang="en-US" smtClean="0"/>
              <a:t>2</a:t>
            </a:fld>
            <a:endParaRPr lang="en-US" dirty="0"/>
          </a:p>
        </p:txBody>
      </p:sp>
    </p:spTree>
    <p:extLst>
      <p:ext uri="{BB962C8B-B14F-4D97-AF65-F5344CB8AC3E}">
        <p14:creationId xmlns:p14="http://schemas.microsoft.com/office/powerpoint/2010/main" val="21852968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800100"/>
            <a:ext cx="5759450" cy="3240088"/>
          </a:xfrm>
        </p:spPr>
      </p:sp>
      <p:sp>
        <p:nvSpPr>
          <p:cNvPr id="3" name="Notes Placeholder 2"/>
          <p:cNvSpPr>
            <a:spLocks noGrp="1"/>
          </p:cNvSpPr>
          <p:nvPr>
            <p:ph type="body" idx="1"/>
          </p:nvPr>
        </p:nvSpPr>
        <p:spPr>
          <a:xfrm>
            <a:off x="777875" y="4219744"/>
            <a:ext cx="5759450" cy="3780473"/>
          </a:xfrm>
        </p:spPr>
        <p:txBody>
          <a:bodyPr/>
          <a:lstStyle/>
          <a:p>
            <a:pPr algn="ctr" defTabSz="937900">
              <a:buNone/>
              <a:defRPr/>
            </a:pPr>
            <a:endParaRPr lang="en-US" sz="1100" dirty="0"/>
          </a:p>
          <a:p>
            <a:pPr algn="l" defTabSz="937900">
              <a:buNone/>
              <a:defRPr/>
            </a:pPr>
            <a:r>
              <a:rPr lang="en-US" sz="1100" b="1" dirty="0"/>
              <a:t>Core XML Standards include:</a:t>
            </a:r>
            <a:br>
              <a:rPr lang="en-US" sz="1100" b="1" dirty="0"/>
            </a:br>
            <a:endParaRPr lang="en-US" sz="1100" b="1" dirty="0"/>
          </a:p>
          <a:p>
            <a:pPr marL="228600" indent="-228600" algn="l" defTabSz="937900">
              <a:buFont typeface="+mj-lt"/>
              <a:buAutoNum type="alphaLcParenR"/>
              <a:defRPr/>
            </a:pPr>
            <a:r>
              <a:rPr lang="en-US" sz="1100" dirty="0"/>
              <a:t>SOAP (Simple Object Access Protocol): An XML-based messaging protocol for exchanging structured information in web services.</a:t>
            </a:r>
            <a:br>
              <a:rPr lang="en-US" sz="1100" dirty="0"/>
            </a:br>
            <a:endParaRPr lang="en-US" sz="1100" dirty="0"/>
          </a:p>
          <a:p>
            <a:pPr marL="228600" indent="-228600" algn="l" defTabSz="937900">
              <a:buFont typeface="+mj-lt"/>
              <a:buAutoNum type="alphaLcParenR"/>
              <a:defRPr/>
            </a:pPr>
            <a:r>
              <a:rPr lang="en-US" sz="1100" dirty="0"/>
              <a:t>SVG (Scalable Vector Graphics): An XML-based vector image format.</a:t>
            </a:r>
            <a:br>
              <a:rPr lang="en-US" sz="1100" dirty="0"/>
            </a:br>
            <a:endParaRPr lang="en-US" sz="1100" dirty="0"/>
          </a:p>
          <a:p>
            <a:pPr marL="228600" indent="-228600" algn="l" defTabSz="937900">
              <a:buFont typeface="+mj-lt"/>
              <a:buAutoNum type="alphaLcParenR"/>
              <a:defRPr/>
            </a:pPr>
            <a:r>
              <a:rPr lang="en-US" sz="1100" dirty="0" err="1"/>
              <a:t>XForms</a:t>
            </a:r>
            <a:r>
              <a:rPr lang="en-US" sz="1100" dirty="0"/>
              <a:t>: An XML application for creating web forms.</a:t>
            </a:r>
            <a:br>
              <a:rPr lang="en-US" sz="1100" dirty="0"/>
            </a:br>
            <a:endParaRPr lang="en-US" sz="1100" dirty="0"/>
          </a:p>
          <a:p>
            <a:pPr marL="228600" indent="-228600" algn="l" defTabSz="937900">
              <a:buFont typeface="+mj-lt"/>
              <a:buAutoNum type="alphaLcParenR"/>
              <a:defRPr/>
            </a:pPr>
            <a:r>
              <a:rPr lang="en-US" sz="1100" dirty="0"/>
              <a:t>UBL (Universal Business Language): A library of standard XML business documents.</a:t>
            </a:r>
            <a:br>
              <a:rPr lang="en-US" sz="1100" dirty="0"/>
            </a:br>
            <a:endParaRPr lang="en-US" sz="1100" dirty="0"/>
          </a:p>
          <a:p>
            <a:pPr marL="228600" indent="-228600" algn="l" defTabSz="937900">
              <a:buFont typeface="+mj-lt"/>
              <a:buAutoNum type="alphaLcParenR"/>
              <a:defRPr/>
            </a:pPr>
            <a:r>
              <a:rPr lang="en-US" sz="1100" dirty="0"/>
              <a:t>GraphML: A Graphic Standard for vector diagrams.</a:t>
            </a:r>
            <a:br>
              <a:rPr lang="en-US" sz="1100" dirty="0"/>
            </a:br>
            <a:endParaRPr lang="en-US" sz="1100" dirty="0"/>
          </a:p>
          <a:p>
            <a:pPr marL="228600" indent="-228600" algn="l" defTabSz="937900">
              <a:buFont typeface="+mj-lt"/>
              <a:buAutoNum type="alphaLcParenR"/>
              <a:defRPr/>
            </a:pPr>
            <a:r>
              <a:rPr lang="en-US" sz="1100" dirty="0"/>
              <a:t>BPMN: (Business Process Model and Notation) is the global standard for mapping and visualizing business workflows.</a:t>
            </a:r>
            <a:br>
              <a:rPr lang="en-US" sz="1100" dirty="0"/>
            </a:br>
            <a:endParaRPr lang="en-US" sz="1100" dirty="0"/>
          </a:p>
        </p:txBody>
      </p:sp>
      <p:sp>
        <p:nvSpPr>
          <p:cNvPr id="4" name="Slide Number Placeholder 3"/>
          <p:cNvSpPr>
            <a:spLocks noGrp="1"/>
          </p:cNvSpPr>
          <p:nvPr>
            <p:ph type="sldNum" sz="quarter" idx="5"/>
          </p:nvPr>
        </p:nvSpPr>
        <p:spPr/>
        <p:txBody>
          <a:bodyPr lIns="93790" tIns="46895" rIns="93790" bIns="46895"/>
          <a:lstStyle/>
          <a:p>
            <a:fld id="{938E238B-0027-441C-B6C6-5C79594C47B5}" type="slidenum">
              <a:rPr lang="en-US" smtClean="0"/>
              <a:t>3</a:t>
            </a:fld>
            <a:endParaRPr lang="en-US" dirty="0"/>
          </a:p>
        </p:txBody>
      </p:sp>
    </p:spTree>
    <p:extLst>
      <p:ext uri="{BB962C8B-B14F-4D97-AF65-F5344CB8AC3E}">
        <p14:creationId xmlns:p14="http://schemas.microsoft.com/office/powerpoint/2010/main" val="1504822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49300"/>
            <a:ext cx="5759450" cy="3240088"/>
          </a:xfrm>
        </p:spPr>
      </p:sp>
      <p:sp>
        <p:nvSpPr>
          <p:cNvPr id="3" name="Notes Placeholder 2"/>
          <p:cNvSpPr>
            <a:spLocks noGrp="1"/>
          </p:cNvSpPr>
          <p:nvPr>
            <p:ph type="body" idx="1"/>
          </p:nvPr>
        </p:nvSpPr>
        <p:spPr>
          <a:xfrm>
            <a:off x="777874" y="4107010"/>
            <a:ext cx="5759451" cy="3780473"/>
          </a:xfrm>
        </p:spPr>
        <p:txBody>
          <a:bodyPr/>
          <a:lstStyle/>
          <a:p>
            <a:pPr algn="ctr" defTabSz="937900">
              <a:buNone/>
              <a:defRPr/>
            </a:pPr>
            <a:endParaRPr lang="en-US" sz="1100" dirty="0"/>
          </a:p>
          <a:p>
            <a:pPr algn="l" defTabSz="937900">
              <a:buNone/>
              <a:defRPr/>
            </a:pPr>
            <a:r>
              <a:rPr lang="en-US" sz="1100" b="1" dirty="0"/>
              <a:t>XML Query and Transformation Standards include:</a:t>
            </a:r>
            <a:br>
              <a:rPr lang="en-US" sz="1100" dirty="0"/>
            </a:br>
            <a:endParaRPr lang="en-US" sz="1100" dirty="0"/>
          </a:p>
          <a:p>
            <a:pPr marL="171450" indent="-171450" algn="l" defTabSz="937900">
              <a:buFont typeface="Arial" panose="020B0604020202020204" pitchFamily="34" charset="0"/>
              <a:buChar char="•"/>
              <a:defRPr/>
            </a:pPr>
            <a:r>
              <a:rPr lang="en-US" sz="1100" dirty="0"/>
              <a:t>XPath: A language for navigating and selecting nodes within an XML document.</a:t>
            </a:r>
            <a:br>
              <a:rPr lang="en-US" sz="1100" dirty="0"/>
            </a:br>
            <a:endParaRPr lang="en-US" sz="1100" dirty="0"/>
          </a:p>
          <a:p>
            <a:pPr marL="171450" indent="-171450" algn="l" defTabSz="937900">
              <a:buFont typeface="Arial" panose="020B0604020202020204" pitchFamily="34" charset="0"/>
              <a:buChar char="•"/>
              <a:defRPr/>
            </a:pPr>
            <a:r>
              <a:rPr lang="en-US" sz="1100" dirty="0"/>
              <a:t>XSLT (Extensible Stylesheet Language Transformations): A language for transforming XML documents into other XML documents, HTML, or other formats.</a:t>
            </a:r>
            <a:br>
              <a:rPr lang="en-US" sz="1100" dirty="0"/>
            </a:br>
            <a:endParaRPr lang="en-US" sz="1100" dirty="0"/>
          </a:p>
          <a:p>
            <a:pPr marL="171450" indent="-171450" algn="l" defTabSz="937900">
              <a:buFont typeface="Arial" panose="020B0604020202020204" pitchFamily="34" charset="0"/>
              <a:buChar char="•"/>
              <a:defRPr/>
            </a:pPr>
            <a:r>
              <a:rPr lang="en-US" sz="1100" dirty="0"/>
              <a:t>XQuery: A powerful language designed for querying XML data, similar to SQL for relational databases.</a:t>
            </a:r>
          </a:p>
          <a:p>
            <a:pPr algn="l" defTabSz="937900">
              <a:buNone/>
              <a:defRPr/>
            </a:pPr>
            <a:endParaRPr lang="en-US" sz="1100" dirty="0"/>
          </a:p>
        </p:txBody>
      </p:sp>
      <p:sp>
        <p:nvSpPr>
          <p:cNvPr id="4" name="Slide Number Placeholder 3"/>
          <p:cNvSpPr>
            <a:spLocks noGrp="1"/>
          </p:cNvSpPr>
          <p:nvPr>
            <p:ph type="sldNum" sz="quarter" idx="5"/>
          </p:nvPr>
        </p:nvSpPr>
        <p:spPr/>
        <p:txBody>
          <a:bodyPr lIns="93790" tIns="46895" rIns="93790" bIns="46895"/>
          <a:lstStyle/>
          <a:p>
            <a:fld id="{938E238B-0027-441C-B6C6-5C79594C47B5}" type="slidenum">
              <a:rPr lang="en-US" smtClean="0"/>
              <a:t>4</a:t>
            </a:fld>
            <a:endParaRPr lang="en-US" dirty="0"/>
          </a:p>
        </p:txBody>
      </p:sp>
    </p:spTree>
    <p:extLst>
      <p:ext uri="{BB962C8B-B14F-4D97-AF65-F5344CB8AC3E}">
        <p14:creationId xmlns:p14="http://schemas.microsoft.com/office/powerpoint/2010/main" val="2020137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23900"/>
            <a:ext cx="5759450" cy="3240088"/>
          </a:xfrm>
        </p:spPr>
      </p:sp>
      <p:sp>
        <p:nvSpPr>
          <p:cNvPr id="3" name="Notes Placeholder 2"/>
          <p:cNvSpPr>
            <a:spLocks noGrp="1"/>
          </p:cNvSpPr>
          <p:nvPr>
            <p:ph type="body" idx="1"/>
          </p:nvPr>
        </p:nvSpPr>
        <p:spPr>
          <a:xfrm>
            <a:off x="777875" y="4144588"/>
            <a:ext cx="5759450" cy="3780473"/>
          </a:xfrm>
        </p:spPr>
        <p:txBody>
          <a:bodyPr/>
          <a:lstStyle/>
          <a:p>
            <a:pPr algn="ctr" defTabSz="937900">
              <a:buNone/>
              <a:defRPr/>
            </a:pPr>
            <a:endParaRPr lang="en-US" sz="1100" b="1" dirty="0"/>
          </a:p>
          <a:p>
            <a:pPr algn="l" defTabSz="937900">
              <a:buNone/>
              <a:defRPr/>
            </a:pPr>
            <a:r>
              <a:rPr lang="en-US" sz="1100" b="1" dirty="0"/>
              <a:t>XML Linking and Referencing standards include:</a:t>
            </a:r>
          </a:p>
          <a:p>
            <a:pPr algn="l" defTabSz="937900">
              <a:buNone/>
              <a:defRPr/>
            </a:pPr>
            <a:endParaRPr lang="en-US" sz="1100" dirty="0"/>
          </a:p>
          <a:p>
            <a:pPr marL="171450" indent="-171450" algn="l" defTabSz="937900">
              <a:buFont typeface="Arial" panose="020B0604020202020204" pitchFamily="34" charset="0"/>
              <a:buChar char="•"/>
              <a:defRPr/>
            </a:pPr>
            <a:r>
              <a:rPr lang="en-US" sz="1100" dirty="0" err="1"/>
              <a:t>XLink</a:t>
            </a:r>
            <a:r>
              <a:rPr lang="en-US" sz="1100" dirty="0"/>
              <a:t>: Defines a standard way to create hyperlinks within XML documents.</a:t>
            </a:r>
            <a:br>
              <a:rPr lang="en-US" sz="1100" dirty="0"/>
            </a:br>
            <a:endParaRPr lang="en-US" sz="1100" dirty="0"/>
          </a:p>
          <a:p>
            <a:pPr marL="171450" indent="-171450" algn="l" defTabSz="937900">
              <a:buFont typeface="Arial" panose="020B0604020202020204" pitchFamily="34" charset="0"/>
              <a:buChar char="•"/>
              <a:defRPr/>
            </a:pPr>
            <a:r>
              <a:rPr lang="en-US" sz="1100" dirty="0"/>
              <a:t>XPointer: A language for addressing and referencing specific parts of an XML document, often used in conjunction with </a:t>
            </a:r>
            <a:r>
              <a:rPr lang="en-US" sz="1100" dirty="0" err="1"/>
              <a:t>XLink</a:t>
            </a:r>
            <a:r>
              <a:rPr lang="en-US" sz="1100" dirty="0"/>
              <a:t>.</a:t>
            </a:r>
            <a:br>
              <a:rPr lang="en-US" sz="1100" dirty="0"/>
            </a:br>
            <a:endParaRPr lang="en-US" sz="1100" dirty="0"/>
          </a:p>
          <a:p>
            <a:pPr marL="171450" indent="-171450" algn="l" defTabSz="937900">
              <a:buFont typeface="Arial" panose="020B0604020202020204" pitchFamily="34" charset="0"/>
              <a:buChar char="•"/>
              <a:defRPr/>
            </a:pPr>
            <a:r>
              <a:rPr lang="en-US" sz="1100" dirty="0" err="1"/>
              <a:t>XInclude</a:t>
            </a:r>
            <a:r>
              <a:rPr lang="en-US" sz="1100" dirty="0"/>
              <a:t>: A standard for merging XML documents by including one document within another.</a:t>
            </a:r>
          </a:p>
          <a:p>
            <a:pPr algn="l" defTabSz="937900">
              <a:buNone/>
              <a:defRPr/>
            </a:pPr>
            <a:endParaRPr lang="en-US" sz="1100" dirty="0"/>
          </a:p>
          <a:p>
            <a:pPr algn="l" defTabSz="937900">
              <a:buNone/>
              <a:defRPr/>
            </a:pPr>
            <a:endParaRPr lang="en-US" sz="1100" dirty="0"/>
          </a:p>
        </p:txBody>
      </p:sp>
      <p:sp>
        <p:nvSpPr>
          <p:cNvPr id="4" name="Slide Number Placeholder 3"/>
          <p:cNvSpPr>
            <a:spLocks noGrp="1"/>
          </p:cNvSpPr>
          <p:nvPr>
            <p:ph type="sldNum" sz="quarter" idx="5"/>
          </p:nvPr>
        </p:nvSpPr>
        <p:spPr/>
        <p:txBody>
          <a:bodyPr lIns="93790" tIns="46895" rIns="93790" bIns="46895"/>
          <a:lstStyle/>
          <a:p>
            <a:fld id="{938E238B-0027-441C-B6C6-5C79594C47B5}" type="slidenum">
              <a:rPr lang="en-US" smtClean="0"/>
              <a:t>5</a:t>
            </a:fld>
            <a:endParaRPr lang="en-US" dirty="0"/>
          </a:p>
        </p:txBody>
      </p:sp>
    </p:spTree>
    <p:extLst>
      <p:ext uri="{BB962C8B-B14F-4D97-AF65-F5344CB8AC3E}">
        <p14:creationId xmlns:p14="http://schemas.microsoft.com/office/powerpoint/2010/main" val="1905773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65188" y="787400"/>
            <a:ext cx="5759450" cy="3240088"/>
          </a:xfrm>
        </p:spPr>
      </p:sp>
      <p:sp>
        <p:nvSpPr>
          <p:cNvPr id="3" name="Notes Placeholder 2"/>
          <p:cNvSpPr>
            <a:spLocks noGrp="1"/>
          </p:cNvSpPr>
          <p:nvPr>
            <p:ph type="body" idx="1"/>
          </p:nvPr>
        </p:nvSpPr>
        <p:spPr>
          <a:xfrm>
            <a:off x="865187" y="4207218"/>
            <a:ext cx="5806175" cy="3780473"/>
          </a:xfrm>
        </p:spPr>
        <p:txBody>
          <a:bodyPr/>
          <a:lstStyle/>
          <a:p>
            <a:pPr algn="ctr" defTabSz="937900">
              <a:buNone/>
              <a:defRPr/>
            </a:pPr>
            <a:endParaRPr lang="en-US" sz="1100" dirty="0"/>
          </a:p>
          <a:p>
            <a:pPr algn="l" defTabSz="937900">
              <a:buNone/>
              <a:defRPr/>
            </a:pPr>
            <a:r>
              <a:rPr lang="en-US" sz="1100" b="1" dirty="0"/>
              <a:t>XML Security Standards Include:</a:t>
            </a:r>
          </a:p>
          <a:p>
            <a:pPr algn="l" defTabSz="937900">
              <a:buNone/>
              <a:defRPr/>
            </a:pPr>
            <a:endParaRPr lang="en-US" sz="1100" dirty="0"/>
          </a:p>
          <a:p>
            <a:pPr marL="171450" indent="-171450" algn="l" defTabSz="937900">
              <a:buFont typeface="Arial" panose="020B0604020202020204" pitchFamily="34" charset="0"/>
              <a:buChar char="•"/>
              <a:defRPr/>
            </a:pPr>
            <a:r>
              <a:rPr lang="en-US" sz="1100" dirty="0"/>
              <a:t>XML Signature is a standard for digitally signing XML documents to ensure authenticity and integrity.</a:t>
            </a:r>
            <a:br>
              <a:rPr lang="en-US" sz="1100" dirty="0"/>
            </a:br>
            <a:endParaRPr lang="en-US" sz="1100" dirty="0"/>
          </a:p>
          <a:p>
            <a:pPr marL="171450" indent="-171450" algn="l" defTabSz="937900">
              <a:buFont typeface="Arial" panose="020B0604020202020204" pitchFamily="34" charset="0"/>
              <a:buChar char="•"/>
              <a:defRPr/>
            </a:pPr>
            <a:r>
              <a:rPr lang="en-US" sz="1100" dirty="0"/>
              <a:t>XML Encryption: A standard for encrypting XML data to protect its confidentiality.</a:t>
            </a:r>
            <a:br>
              <a:rPr lang="en-US" sz="1100" dirty="0"/>
            </a:br>
            <a:endParaRPr lang="en-US" sz="1100" dirty="0"/>
          </a:p>
          <a:p>
            <a:pPr marL="171450" indent="-171450" algn="l" defTabSz="937900">
              <a:buFont typeface="Arial" panose="020B0604020202020204" pitchFamily="34" charset="0"/>
              <a:buChar char="•"/>
              <a:defRPr/>
            </a:pPr>
            <a:r>
              <a:rPr lang="en-US" sz="1100" dirty="0"/>
              <a:t>XML Key Management Specification (XKMS): A protocol for managing cryptographic keys within XML applications.</a:t>
            </a:r>
          </a:p>
          <a:p>
            <a:pPr algn="l" defTabSz="937900">
              <a:buNone/>
              <a:defRPr/>
            </a:pPr>
            <a:endParaRPr lang="en-US" sz="1100" dirty="0"/>
          </a:p>
        </p:txBody>
      </p:sp>
      <p:sp>
        <p:nvSpPr>
          <p:cNvPr id="4" name="Slide Number Placeholder 3"/>
          <p:cNvSpPr>
            <a:spLocks noGrp="1"/>
          </p:cNvSpPr>
          <p:nvPr>
            <p:ph type="sldNum" sz="quarter" idx="5"/>
          </p:nvPr>
        </p:nvSpPr>
        <p:spPr/>
        <p:txBody>
          <a:bodyPr lIns="93790" tIns="46895" rIns="93790" bIns="46895"/>
          <a:lstStyle/>
          <a:p>
            <a:fld id="{938E238B-0027-441C-B6C6-5C79594C47B5}" type="slidenum">
              <a:rPr lang="en-US" smtClean="0"/>
              <a:t>6</a:t>
            </a:fld>
            <a:endParaRPr lang="en-US" dirty="0"/>
          </a:p>
        </p:txBody>
      </p:sp>
    </p:spTree>
    <p:extLst>
      <p:ext uri="{BB962C8B-B14F-4D97-AF65-F5344CB8AC3E}">
        <p14:creationId xmlns:p14="http://schemas.microsoft.com/office/powerpoint/2010/main" val="3269511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D4122-5585-F054-8614-856115FFFC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630129-72C9-9C1C-3C0B-ED2127CFF947}"/>
              </a:ext>
            </a:extLst>
          </p:cNvPr>
          <p:cNvSpPr>
            <a:spLocks noGrp="1" noRot="1" noChangeAspect="1"/>
          </p:cNvSpPr>
          <p:nvPr>
            <p:ph type="sldImg"/>
          </p:nvPr>
        </p:nvSpPr>
        <p:spPr>
          <a:xfrm>
            <a:off x="777875" y="723900"/>
            <a:ext cx="5759450" cy="3240088"/>
          </a:xfrm>
        </p:spPr>
      </p:sp>
      <p:sp>
        <p:nvSpPr>
          <p:cNvPr id="3" name="Notes Placeholder 2">
            <a:extLst>
              <a:ext uri="{FF2B5EF4-FFF2-40B4-BE49-F238E27FC236}">
                <a16:creationId xmlns:a16="http://schemas.microsoft.com/office/drawing/2014/main" id="{9D3BD470-DE3D-6019-513B-5CD4F1153B6C}"/>
              </a:ext>
            </a:extLst>
          </p:cNvPr>
          <p:cNvSpPr>
            <a:spLocks noGrp="1"/>
          </p:cNvSpPr>
          <p:nvPr>
            <p:ph type="body" idx="1"/>
          </p:nvPr>
        </p:nvSpPr>
        <p:spPr>
          <a:xfrm>
            <a:off x="777875" y="4056906"/>
            <a:ext cx="5759450" cy="3780473"/>
          </a:xfrm>
        </p:spPr>
        <p:txBody>
          <a:bodyPr/>
          <a:lstStyle/>
          <a:p>
            <a:pPr>
              <a:buNone/>
            </a:pPr>
            <a:endParaRPr lang="en-US" sz="1100" dirty="0"/>
          </a:p>
          <a:p>
            <a:pPr>
              <a:buNone/>
            </a:pPr>
            <a:r>
              <a:rPr lang="en-US" sz="1100" dirty="0"/>
              <a:t>PERA uses several special-purpose XML standards, including:</a:t>
            </a:r>
          </a:p>
          <a:p>
            <a:pPr>
              <a:buNone/>
            </a:pPr>
            <a:endParaRPr lang="en-US" sz="1100" dirty="0"/>
          </a:p>
          <a:p>
            <a:pPr marL="171450" indent="-171450">
              <a:buFont typeface="Arial" panose="020B0604020202020204" pitchFamily="34" charset="0"/>
              <a:buChar char="•"/>
            </a:pPr>
            <a:r>
              <a:rPr lang="en-US" sz="1100" dirty="0"/>
              <a:t>B2MML (Business to Manufacturing Markup Language) is a special-purpose XML standard used in ISA95 data transfers from Manufacturing to Business systems</a:t>
            </a:r>
            <a:br>
              <a:rPr lang="en-US" sz="1100" dirty="0"/>
            </a:br>
            <a:endParaRPr lang="en-US" sz="1100" dirty="0"/>
          </a:p>
          <a:p>
            <a:pPr marL="171450" indent="-171450">
              <a:buFont typeface="Arial" panose="020B0604020202020204" pitchFamily="34" charset="0"/>
              <a:buChar char="•"/>
            </a:pPr>
            <a:r>
              <a:rPr lang="en-US" sz="1100" dirty="0"/>
              <a:t>The EXCEL (.XLS) spreadsheet format is actually a Zip file containing XML information.</a:t>
            </a:r>
          </a:p>
        </p:txBody>
      </p:sp>
      <p:sp>
        <p:nvSpPr>
          <p:cNvPr id="4" name="Slide Number Placeholder 3">
            <a:extLst>
              <a:ext uri="{FF2B5EF4-FFF2-40B4-BE49-F238E27FC236}">
                <a16:creationId xmlns:a16="http://schemas.microsoft.com/office/drawing/2014/main" id="{D9DCC50F-3FD7-221F-190D-62D11029ED8E}"/>
              </a:ext>
            </a:extLst>
          </p:cNvPr>
          <p:cNvSpPr>
            <a:spLocks noGrp="1"/>
          </p:cNvSpPr>
          <p:nvPr>
            <p:ph type="sldNum" sz="quarter" idx="5"/>
          </p:nvPr>
        </p:nvSpPr>
        <p:spPr/>
        <p:txBody>
          <a:bodyPr lIns="99145" tIns="49573" rIns="99145" bIns="49573"/>
          <a:lstStyle/>
          <a:p>
            <a:pPr algn="r" defTabSz="991454" eaLnBrk="1" fontAlgn="auto" hangingPunct="1">
              <a:spcBef>
                <a:spcPts val="0"/>
              </a:spcBef>
              <a:spcAft>
                <a:spcPts val="0"/>
              </a:spcAft>
              <a:defRPr/>
            </a:pPr>
            <a:fld id="{938E238B-0027-441C-B6C6-5C79594C47B5}" type="slidenum">
              <a:rPr lang="en-US" sz="1300">
                <a:solidFill>
                  <a:prstClr val="black"/>
                </a:solidFill>
                <a:latin typeface="Calibri"/>
              </a:rPr>
              <a:pPr algn="r" defTabSz="991454" eaLnBrk="1" fontAlgn="auto" hangingPunct="1">
                <a:spcBef>
                  <a:spcPts val="0"/>
                </a:spcBef>
                <a:spcAft>
                  <a:spcPts val="0"/>
                </a:spcAft>
                <a:defRPr/>
              </a:pPr>
              <a:t>7</a:t>
            </a:fld>
            <a:endParaRPr lang="en-US" sz="1300">
              <a:solidFill>
                <a:prstClr val="black"/>
              </a:solidFill>
              <a:latin typeface="Calibri"/>
            </a:endParaRPr>
          </a:p>
        </p:txBody>
      </p:sp>
    </p:spTree>
    <p:extLst>
      <p:ext uri="{BB962C8B-B14F-4D97-AF65-F5344CB8AC3E}">
        <p14:creationId xmlns:p14="http://schemas.microsoft.com/office/powerpoint/2010/main" val="16928116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36600"/>
            <a:ext cx="5759450" cy="3240088"/>
          </a:xfrm>
        </p:spPr>
      </p:sp>
      <p:sp>
        <p:nvSpPr>
          <p:cNvPr id="3" name="Notes Placeholder 2"/>
          <p:cNvSpPr>
            <a:spLocks noGrp="1"/>
          </p:cNvSpPr>
          <p:nvPr>
            <p:ph type="body" idx="1"/>
          </p:nvPr>
        </p:nvSpPr>
        <p:spPr>
          <a:xfrm>
            <a:off x="731520" y="4157114"/>
            <a:ext cx="5852160" cy="3780473"/>
          </a:xfrm>
        </p:spPr>
        <p:txBody>
          <a:bodyPr/>
          <a:lstStyle/>
          <a:p>
            <a:pPr>
              <a:buNone/>
            </a:pPr>
            <a:endParaRPr lang="en-US" sz="1100" dirty="0"/>
          </a:p>
          <a:p>
            <a:pPr>
              <a:buNone/>
            </a:pPr>
            <a:r>
              <a:rPr lang="en-US" sz="1100" dirty="0"/>
              <a:t>Many templates are available that are used in PERA, including:</a:t>
            </a:r>
          </a:p>
          <a:p>
            <a:pPr marL="495727" indent="-495727">
              <a:buFont typeface="Arial" panose="020B0604020202020204" pitchFamily="34" charset="0"/>
              <a:buChar char="•"/>
            </a:pPr>
            <a:r>
              <a:rPr lang="en-US" sz="1100" dirty="0"/>
              <a:t>Logic Flowchart Diagrams</a:t>
            </a:r>
          </a:p>
          <a:p>
            <a:pPr marL="495727" indent="-495727">
              <a:buFont typeface="Arial" panose="020B0604020202020204" pitchFamily="34" charset="0"/>
              <a:buChar char="•"/>
            </a:pPr>
            <a:r>
              <a:rPr lang="en-US" sz="1100" dirty="0"/>
              <a:t>Swim Lane Diagrams</a:t>
            </a:r>
          </a:p>
          <a:p>
            <a:pPr marL="495727" indent="-495727">
              <a:buFont typeface="Arial" panose="020B0604020202020204" pitchFamily="34" charset="0"/>
              <a:buChar char="•"/>
            </a:pPr>
            <a:r>
              <a:rPr lang="en-US" sz="1100" dirty="0"/>
              <a:t>BPMN Workflow Diagrams</a:t>
            </a:r>
          </a:p>
          <a:p>
            <a:pPr marL="495727" indent="-495727">
              <a:buFont typeface="Arial" panose="020B0604020202020204" pitchFamily="34" charset="0"/>
              <a:buChar char="•"/>
            </a:pPr>
            <a:r>
              <a:rPr lang="en-US" sz="1100" dirty="0"/>
              <a:t>UML Class Diagrams</a:t>
            </a:r>
          </a:p>
          <a:p>
            <a:pPr marL="495727" indent="-495727">
              <a:buFont typeface="Arial" panose="020B0604020202020204" pitchFamily="34" charset="0"/>
              <a:buChar char="•"/>
            </a:pPr>
            <a:r>
              <a:rPr lang="en-US" sz="1100" dirty="0"/>
              <a:t>Fishbone Diagrams</a:t>
            </a:r>
          </a:p>
          <a:p>
            <a:pPr marL="495727" indent="-495727">
              <a:buFont typeface="Arial" panose="020B0604020202020204" pitchFamily="34" charset="0"/>
              <a:buChar char="•"/>
            </a:pPr>
            <a:r>
              <a:rPr lang="en-US" sz="1100" dirty="0"/>
              <a:t>Entity Relationship Diagrams</a:t>
            </a:r>
          </a:p>
          <a:p>
            <a:pPr marL="495727" indent="-495727">
              <a:buFont typeface="Arial" panose="020B0604020202020204" pitchFamily="34" charset="0"/>
              <a:buChar char="•"/>
            </a:pPr>
            <a:r>
              <a:rPr lang="en-US" sz="1100" dirty="0"/>
              <a:t>Network Topology Diagrams </a:t>
            </a:r>
          </a:p>
          <a:p>
            <a:pPr marL="495727" indent="-495727">
              <a:buFont typeface="Arial" panose="020B0604020202020204" pitchFamily="34" charset="0"/>
              <a:buChar char="•"/>
            </a:pPr>
            <a:r>
              <a:rPr lang="en-US" sz="1100" dirty="0"/>
              <a:t>Failure Mode and Effects Analysis</a:t>
            </a:r>
          </a:p>
          <a:p>
            <a:pPr marL="495727" indent="-495727">
              <a:buFont typeface="Arial" panose="020B0604020202020204" pitchFamily="34" charset="0"/>
              <a:buChar char="•"/>
            </a:pPr>
            <a:r>
              <a:rPr lang="en-US" sz="1100" dirty="0"/>
              <a:t>Mind Mapping</a:t>
            </a:r>
            <a:br>
              <a:rPr lang="en-US" sz="1100" dirty="0"/>
            </a:br>
            <a:endParaRPr lang="en-US" sz="1100" dirty="0"/>
          </a:p>
          <a:p>
            <a:pPr marL="495727" indent="-495727"/>
            <a:r>
              <a:rPr lang="en-US" sz="1100" dirty="0"/>
              <a:t>Custom Diagrams can also be defined and saved in yEd, and a Library of User-defined Diagrams is available.</a:t>
            </a:r>
          </a:p>
        </p:txBody>
      </p:sp>
      <p:sp>
        <p:nvSpPr>
          <p:cNvPr id="4" name="Slide Number Placeholder 3"/>
          <p:cNvSpPr>
            <a:spLocks noGrp="1"/>
          </p:cNvSpPr>
          <p:nvPr>
            <p:ph type="sldNum" sz="quarter" idx="5"/>
          </p:nvPr>
        </p:nvSpPr>
        <p:spPr/>
        <p:txBody>
          <a:bodyPr lIns="99145" tIns="49573" rIns="99145" bIns="49573"/>
          <a:lstStyle/>
          <a:p>
            <a:pPr algn="r" defTabSz="991454" eaLnBrk="1" fontAlgn="auto" hangingPunct="1">
              <a:spcBef>
                <a:spcPts val="0"/>
              </a:spcBef>
              <a:spcAft>
                <a:spcPts val="0"/>
              </a:spcAft>
              <a:defRPr/>
            </a:pPr>
            <a:fld id="{938E238B-0027-441C-B6C6-5C79594C47B5}" type="slidenum">
              <a:rPr lang="en-US" sz="1300">
                <a:solidFill>
                  <a:prstClr val="black"/>
                </a:solidFill>
                <a:latin typeface="Calibri"/>
              </a:rPr>
              <a:pPr algn="r" defTabSz="991454" eaLnBrk="1" fontAlgn="auto" hangingPunct="1">
                <a:spcBef>
                  <a:spcPts val="0"/>
                </a:spcBef>
                <a:spcAft>
                  <a:spcPts val="0"/>
                </a:spcAft>
                <a:defRPr/>
              </a:pPr>
              <a:t>8</a:t>
            </a:fld>
            <a:endParaRPr lang="en-US" sz="1300">
              <a:solidFill>
                <a:prstClr val="black"/>
              </a:solidFill>
              <a:latin typeface="Calibri"/>
            </a:endParaRPr>
          </a:p>
        </p:txBody>
      </p:sp>
    </p:spTree>
    <p:extLst>
      <p:ext uri="{BB962C8B-B14F-4D97-AF65-F5344CB8AC3E}">
        <p14:creationId xmlns:p14="http://schemas.microsoft.com/office/powerpoint/2010/main" val="36666420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28675" y="698500"/>
            <a:ext cx="5622925" cy="3162300"/>
          </a:xfrm>
        </p:spPr>
      </p:sp>
      <p:sp>
        <p:nvSpPr>
          <p:cNvPr id="3" name="Notes Placeholder 2"/>
          <p:cNvSpPr>
            <a:spLocks noGrp="1"/>
          </p:cNvSpPr>
          <p:nvPr>
            <p:ph type="body" idx="1"/>
          </p:nvPr>
        </p:nvSpPr>
        <p:spPr>
          <a:xfrm>
            <a:off x="828675" y="4044381"/>
            <a:ext cx="5622925" cy="3659126"/>
          </a:xfrm>
        </p:spPr>
        <p:txBody>
          <a:bodyPr/>
          <a:lstStyle/>
          <a:p>
            <a:pPr algn="ctr" defTabSz="937900">
              <a:buNone/>
              <a:defRPr/>
            </a:pPr>
            <a:endParaRPr lang="en-US" sz="1100" b="1" dirty="0"/>
          </a:p>
          <a:p>
            <a:r>
              <a:rPr lang="en-US" sz="1100" b="1" dirty="0"/>
              <a:t>Why Use XML Standards in PERA ?</a:t>
            </a:r>
            <a:br>
              <a:rPr lang="en-US" sz="1100" dirty="0"/>
            </a:br>
            <a:endParaRPr lang="en-US" sz="1100" dirty="0"/>
          </a:p>
          <a:p>
            <a:pPr marL="171450" indent="-171450">
              <a:buFont typeface="Arial" panose="020B0604020202020204" pitchFamily="34" charset="0"/>
              <a:buChar char="•"/>
            </a:pPr>
            <a:r>
              <a:rPr lang="en-US" sz="1100" dirty="0"/>
              <a:t>XML saves time to produce diagrams, while improving quality and consistency.</a:t>
            </a:r>
            <a:br>
              <a:rPr lang="en-US" sz="1100" dirty="0"/>
            </a:br>
            <a:endParaRPr lang="en-US" sz="1100" dirty="0"/>
          </a:p>
          <a:p>
            <a:pPr marL="171450" indent="-171450">
              <a:buFont typeface="Arial" panose="020B0604020202020204" pitchFamily="34" charset="0"/>
              <a:buChar char="•"/>
            </a:pPr>
            <a:r>
              <a:rPr lang="en-US" sz="1100" dirty="0"/>
              <a:t>Diagrams may be configured from a “Drag &amp; Drop” menu, or auto-generated directly from data.</a:t>
            </a:r>
            <a:br>
              <a:rPr lang="en-US" sz="1100" dirty="0"/>
            </a:br>
            <a:endParaRPr lang="en-US" sz="1100" dirty="0"/>
          </a:p>
          <a:p>
            <a:pPr marL="171450" indent="-171450">
              <a:buFont typeface="Arial" panose="020B0604020202020204" pitchFamily="34" charset="0"/>
              <a:buChar char="•"/>
            </a:pPr>
            <a:r>
              <a:rPr lang="en-US" sz="1100" dirty="0"/>
              <a:t>Many standard and custom diagram templates are available.</a:t>
            </a:r>
            <a:br>
              <a:rPr lang="en-US" sz="1100" dirty="0"/>
            </a:br>
            <a:endParaRPr lang="en-US" sz="1100" dirty="0"/>
          </a:p>
          <a:p>
            <a:pPr marL="171450" indent="-171450">
              <a:buFont typeface="Arial" panose="020B0604020202020204" pitchFamily="34" charset="0"/>
              <a:buChar char="•"/>
            </a:pPr>
            <a:r>
              <a:rPr lang="en-US" sz="1100" dirty="0"/>
              <a:t>yEd may be downloaded for free, including by commercial users.</a:t>
            </a:r>
          </a:p>
        </p:txBody>
      </p:sp>
      <p:sp>
        <p:nvSpPr>
          <p:cNvPr id="4" name="Slide Number Placeholder 3"/>
          <p:cNvSpPr>
            <a:spLocks noGrp="1"/>
          </p:cNvSpPr>
          <p:nvPr>
            <p:ph type="sldNum" sz="quarter" idx="5"/>
          </p:nvPr>
        </p:nvSpPr>
        <p:spPr/>
        <p:txBody>
          <a:bodyPr lIns="93790" tIns="46895" rIns="93790" bIns="46895"/>
          <a:lstStyle/>
          <a:p>
            <a:pPr algn="r" defTabSz="937900" eaLnBrk="1" fontAlgn="auto" hangingPunct="1">
              <a:spcBef>
                <a:spcPts val="0"/>
              </a:spcBef>
              <a:spcAft>
                <a:spcPts val="0"/>
              </a:spcAft>
              <a:defRPr/>
            </a:pPr>
            <a:fld id="{938E238B-0027-441C-B6C6-5C79594C47B5}" type="slidenum">
              <a:rPr lang="en-US" sz="1200">
                <a:solidFill>
                  <a:prstClr val="black"/>
                </a:solidFill>
                <a:latin typeface="Calibri"/>
              </a:rPr>
              <a:pPr algn="r" defTabSz="937900" eaLnBrk="1" fontAlgn="auto" hangingPunct="1">
                <a:spcBef>
                  <a:spcPts val="0"/>
                </a:spcBef>
                <a:spcAft>
                  <a:spcPts val="0"/>
                </a:spcAft>
                <a:defRPr/>
              </a:pPr>
              <a:t>9</a:t>
            </a:fld>
            <a:endParaRPr lang="en-US" sz="1200" dirty="0">
              <a:solidFill>
                <a:prstClr val="black"/>
              </a:solidFill>
              <a:latin typeface="Calibri"/>
            </a:endParaRPr>
          </a:p>
        </p:txBody>
      </p:sp>
    </p:spTree>
    <p:extLst>
      <p:ext uri="{BB962C8B-B14F-4D97-AF65-F5344CB8AC3E}">
        <p14:creationId xmlns:p14="http://schemas.microsoft.com/office/powerpoint/2010/main" val="39502318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2.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latin typeface="Aptos ExtraBold" panose="020B0004020202020204" pitchFamily="34" charset="0"/>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sz="2400">
                <a:latin typeface="Aptos" panose="020B0004020202020204" pitchFamily="34" charset="0"/>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Aptos" panose="020B0004020202020204" pitchFamily="34" charset="0"/>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3200">
                <a:latin typeface="Aptos" panose="020B0004020202020204" pitchFamily="34" charset="0"/>
              </a:defRPr>
            </a:lvl1pPr>
            <a:lvl2pPr>
              <a:defRPr sz="2800">
                <a:latin typeface="Aptos" panose="020B0004020202020204" pitchFamily="34" charset="0"/>
              </a:defRPr>
            </a:lvl2pPr>
            <a:lvl3pPr>
              <a:defRPr sz="2400">
                <a:latin typeface="Aptos" panose="020B0004020202020204" pitchFamily="34" charset="0"/>
              </a:defRPr>
            </a:lvl3pPr>
            <a:lvl4pPr>
              <a:defRPr sz="1800">
                <a:latin typeface="Aptos" panose="020B0004020202020204" pitchFamily="34" charset="0"/>
              </a:defRPr>
            </a:lvl4pPr>
            <a:lvl5pPr>
              <a:defRPr sz="1800">
                <a:latin typeface="Aptos" panose="020B0004020202020204" pitchFamily="34" charset="0"/>
              </a:defRPr>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3705434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lvl1pPr>
              <a:defRPr sz="2800">
                <a:latin typeface="Aptos ExtraBold" panose="020B0004020202020204" pitchFamily="34" charset="0"/>
              </a:defRPr>
            </a:lvl1p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lvl1pPr>
              <a:defRPr sz="2800">
                <a:latin typeface="Aptos ExtraBold" panose="020B00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atin typeface="Aptos ExtraBold" panose="020B0004020202020204" pitchFamily="34" charset="0"/>
              </a:defRPr>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200">
                <a:solidFill>
                  <a:schemeClr val="tx1"/>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2488879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lvl1pPr>
              <a:defRPr sz="2400">
                <a:latin typeface="Aptos" panose="020B0004020202020204" pitchFamily="34" charset="0"/>
              </a:defRPr>
            </a:lvl1pPr>
            <a:lvl2pPr>
              <a:defRPr sz="1800">
                <a:latin typeface="Aptos" panose="020B0004020202020204" pitchFamily="34" charset="0"/>
              </a:defRPr>
            </a:lvl2pPr>
            <a:lvl3pPr>
              <a:defRPr sz="2000">
                <a:latin typeface="Aptos" panose="020B0004020202020204" pitchFamily="34" charset="0"/>
              </a:defRPr>
            </a:lvl3pPr>
            <a:lvl4pPr>
              <a:defRPr sz="2000">
                <a:latin typeface="Aptos" panose="020B0004020202020204" pitchFamily="34" charset="0"/>
              </a:defRPr>
            </a:lvl4pPr>
            <a:lvl5pPr>
              <a:defRPr sz="2000">
                <a:latin typeface="Aptos" panose="020B00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768061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400"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sz="2400">
                <a:latin typeface="Aptos" panose="020B0004020202020204" pitchFamily="34" charset="0"/>
              </a:defRPr>
            </a:lvl1pPr>
            <a:lvl2pPr>
              <a:defRPr sz="1800">
                <a:latin typeface="Aptos" panose="020B0004020202020204" pitchFamily="34" charset="0"/>
              </a:defRPr>
            </a:lvl2pPr>
            <a:lvl3pPr>
              <a:defRPr sz="2000">
                <a:latin typeface="Aptos" panose="020B0004020202020204" pitchFamily="34" charset="0"/>
              </a:defRPr>
            </a:lvl3pPr>
            <a:lvl4pPr>
              <a:defRPr sz="2000">
                <a:latin typeface="Aptos" panose="020B0004020202020204" pitchFamily="34" charset="0"/>
              </a:defRPr>
            </a:lvl4pPr>
            <a:lvl5pPr>
              <a:defRPr sz="2000">
                <a:latin typeface="Aptos" panose="020B0004020202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atin typeface="Aptos" panose="020B0004020202020204" pitchFamily="34" charset="0"/>
              </a:defRPr>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sz="2400">
                <a:latin typeface="Aptos" panose="020B0004020202020204" pitchFamily="34" charset="0"/>
              </a:defRPr>
            </a:lvl1pPr>
            <a:lvl2pPr>
              <a:defRPr sz="1800">
                <a:latin typeface="Aptos" panose="020B0004020202020204" pitchFamily="34" charset="0"/>
              </a:defRPr>
            </a:lvl2pPr>
            <a:lvl3pPr>
              <a:defRPr sz="2000">
                <a:latin typeface="Aptos" panose="020B0004020202020204" pitchFamily="34" charset="0"/>
              </a:defRPr>
            </a:lvl3pPr>
            <a:lvl4pPr>
              <a:defRPr sz="2000">
                <a:latin typeface="Aptos" panose="020B0004020202020204" pitchFamily="34" charset="0"/>
              </a:defRPr>
            </a:lvl4pPr>
            <a:lvl5pPr>
              <a:defRPr sz="2000">
                <a:latin typeface="Aptos" panose="020B0004020202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3159122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177366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hyperlink" Target="https://creativecommons.org/share-your-work/cclicenses/" TargetMode="External"/><Relationship Id="rId5" Type="http://schemas.openxmlformats.org/officeDocument/2006/relationships/slideLayout" Target="../slideLayouts/slideLayout5.xml"/><Relationship Id="rId10"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customXml" Target="../ink/ink2.xml"/><Relationship Id="rId3" Type="http://schemas.openxmlformats.org/officeDocument/2006/relationships/slideLayout" Target="../slideLayouts/slideLayout8.xml"/><Relationship Id="rId7" Type="http://schemas.openxmlformats.org/officeDocument/2006/relationships/tags" Target="../tags/tag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38554"/>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600" smtClean="0">
                <a:latin typeface="Aptos" panose="020B0004020202020204" pitchFamily="34" charset="0"/>
              </a:rPr>
              <a:pPr>
                <a:spcBef>
                  <a:spcPct val="50000"/>
                </a:spcBef>
                <a:defRPr/>
              </a:pPr>
              <a:t>‹#›</a:t>
            </a:fld>
            <a:endParaRPr lang="en-US" altLang="en-US" sz="1412" dirty="0">
              <a:latin typeface="Aptos" panose="020B0004020202020204" pitchFamily="34" charset="0"/>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1"/>
            <a:extLst>
              <a:ext uri="{FF2B5EF4-FFF2-40B4-BE49-F238E27FC236}">
                <a16:creationId xmlns:a16="http://schemas.microsoft.com/office/drawing/2014/main" id="{9AA145BA-F87D-D462-EEB8-8BE224154350}"/>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899320" rtl="0" eaLnBrk="0" fontAlgn="base" hangingPunct="0">
        <a:spcBef>
          <a:spcPct val="0"/>
        </a:spcBef>
        <a:spcAft>
          <a:spcPct val="0"/>
        </a:spcAft>
        <a:defRPr sz="2471"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087375"/>
            <a:ext cx="10484779" cy="4932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spTree>
    <p:custDataLst>
      <p:tags r:id="rId7"/>
    </p:custDataLst>
    <p:extLst>
      <p:ext uri="{BB962C8B-B14F-4D97-AF65-F5344CB8AC3E}">
        <p14:creationId xmlns:p14="http://schemas.microsoft.com/office/powerpoint/2010/main" val="220792047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lgn="l" defTabSz="899320" rtl="0" eaLnBrk="0" fontAlgn="base" hangingPunct="0">
        <a:spcBef>
          <a:spcPct val="0"/>
        </a:spcBef>
        <a:spcAft>
          <a:spcPct val="0"/>
        </a:spcAft>
        <a:defRPr sz="2800" b="1" kern="1200">
          <a:solidFill>
            <a:srgbClr val="072B5F"/>
          </a:solidFill>
          <a:latin typeface="Aptos ExtraBold" panose="020B0004020202020204" pitchFamily="34" charset="0"/>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22.xml"/><Relationship Id="rId4" Type="http://schemas.openxmlformats.org/officeDocument/2006/relationships/hyperlink" Target="mailto:%20gary.rathwell@entercon.biz"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xml"/><Relationship Id="rId1" Type="http://schemas.openxmlformats.org/officeDocument/2006/relationships/tags" Target="../tags/tag23.xml"/><Relationship Id="rId4" Type="http://schemas.openxmlformats.org/officeDocument/2006/relationships/image" Target="../media/image7.jp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0.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8" Type="http://schemas.openxmlformats.org/officeDocument/2006/relationships/image" Target="../media/image1500.png"/><Relationship Id="rId3" Type="http://schemas.openxmlformats.org/officeDocument/2006/relationships/notesSlide" Target="../notesSlides/notesSlide9.xml"/><Relationship Id="rId12" Type="http://schemas.openxmlformats.org/officeDocument/2006/relationships/image" Target="../media/image160.png"/><Relationship Id="rId2" Type="http://schemas.openxmlformats.org/officeDocument/2006/relationships/slideLayout" Target="../slideLayouts/slideLayout2.xml"/><Relationship Id="rId1" Type="http://schemas.openxmlformats.org/officeDocument/2006/relationships/tags" Target="../tags/tag21.xml"/><Relationship Id="rId11" Type="http://schemas.openxmlformats.org/officeDocument/2006/relationships/customXml" Target="../ink/ink5.xml"/><Relationship Id="rId10" Type="http://schemas.openxmlformats.org/officeDocument/2006/relationships/image" Target="../media/image130.png"/><Relationship Id="rId4" Type="http://schemas.openxmlformats.org/officeDocument/2006/relationships/customXml" Target="../ink/ink3.xml"/><Relationship Id="rId9" Type="http://schemas.openxmlformats.org/officeDocument/2006/relationships/customXml" Target="../ink/ink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983996" y="923987"/>
            <a:ext cx="5416804" cy="492443"/>
          </a:xfrm>
          <a:prstGeom prst="rect">
            <a:avLst/>
          </a:prstGeom>
          <a:noFill/>
        </p:spPr>
        <p:txBody>
          <a:bodyPr wrap="square" lIns="0" tIns="0" rIns="0" bIns="0" rtlCol="0">
            <a:spAutoFit/>
          </a:bodyPr>
          <a:lstStyle/>
          <a:p>
            <a:pPr algn="ctr"/>
            <a:r>
              <a:rPr lang="en-US" sz="3200" b="1" dirty="0">
                <a:solidFill>
                  <a:srgbClr val="003E6B"/>
                </a:solidFill>
                <a:latin typeface="Aptos ExtraBold" panose="020F0502020204030204" pitchFamily="34" charset="0"/>
                <a:cs typeface="Arial" panose="020B0604020202020204" pitchFamily="34" charset="0"/>
              </a:rPr>
              <a:t>XML Standards Details</a:t>
            </a:r>
          </a:p>
        </p:txBody>
      </p:sp>
      <p:sp>
        <p:nvSpPr>
          <p:cNvPr id="2" name="Rectangle 1">
            <a:extLst>
              <a:ext uri="{FF2B5EF4-FFF2-40B4-BE49-F238E27FC236}">
                <a16:creationId xmlns:a16="http://schemas.microsoft.com/office/drawing/2014/main" id="{283AA2A9-DD96-8723-7735-A512D804EF10}"/>
              </a:ext>
            </a:extLst>
          </p:cNvPr>
          <p:cNvSpPr/>
          <p:nvPr/>
        </p:nvSpPr>
        <p:spPr>
          <a:xfrm>
            <a:off x="1725667" y="2352078"/>
            <a:ext cx="3362074" cy="461665"/>
          </a:xfrm>
          <a:prstGeom prst="rect">
            <a:avLst/>
          </a:prstGeom>
        </p:spPr>
        <p:txBody>
          <a:bodyPr wrap="none">
            <a:spAutoFit/>
          </a:bodyPr>
          <a:lstStyle/>
          <a:p>
            <a:pPr defTabSz="806867" eaLnBrk="0" fontAlgn="base" hangingPunct="0">
              <a:spcBef>
                <a:spcPct val="0"/>
              </a:spcBef>
              <a:spcAft>
                <a:spcPct val="0"/>
              </a:spcAft>
              <a:defRPr/>
            </a:pPr>
            <a:r>
              <a:rPr lang="en-US" altLang="en-US" sz="2400" b="1" dirty="0">
                <a:solidFill>
                  <a:srgbClr val="000000"/>
                </a:solidFill>
                <a:latin typeface="Aptos" panose="020B0004020202020204" pitchFamily="34" charset="0"/>
              </a:rPr>
              <a:t>Micro Learning Module</a:t>
            </a:r>
            <a:endParaRPr lang="en-US" sz="2000" dirty="0">
              <a:solidFill>
                <a:srgbClr val="000000"/>
              </a:solidFill>
              <a:latin typeface="Aptos" panose="020B0004020202020204" pitchFamily="34" charset="0"/>
            </a:endParaRPr>
          </a:p>
        </p:txBody>
      </p:sp>
      <p:sp>
        <p:nvSpPr>
          <p:cNvPr id="4" name="TextBox 3">
            <a:extLst>
              <a:ext uri="{FF2B5EF4-FFF2-40B4-BE49-F238E27FC236}">
                <a16:creationId xmlns:a16="http://schemas.microsoft.com/office/drawing/2014/main" id="{C73AA984-3BCC-AC76-0250-9EC90B2682B0}"/>
              </a:ext>
            </a:extLst>
          </p:cNvPr>
          <p:cNvSpPr txBox="1"/>
          <p:nvPr/>
        </p:nvSpPr>
        <p:spPr>
          <a:xfrm>
            <a:off x="1413181" y="2996769"/>
            <a:ext cx="4682819" cy="2036711"/>
          </a:xfrm>
          <a:prstGeom prst="rect">
            <a:avLst/>
          </a:prstGeom>
          <a:noFill/>
        </p:spPr>
        <p:txBody>
          <a:bodyPr wrap="square" lIns="0" tIns="0" rIns="0" bIns="0" rtlCol="0">
            <a:spAutoFit/>
          </a:bodyPr>
          <a:lstStyle/>
          <a:p>
            <a:pPr algn="ctr"/>
            <a:r>
              <a:rPr lang="en-US" sz="2400" b="1" dirty="0">
                <a:solidFill>
                  <a:schemeClr val="tx2"/>
                </a:solidFill>
                <a:latin typeface="Arial" panose="020B0604020202020204" pitchFamily="34" charset="0"/>
                <a:ea typeface="Open Sans Extrabold" panose="020B0906030804020204" pitchFamily="34" charset="0"/>
                <a:cs typeface="Arial" panose="020B0604020202020204" pitchFamily="34" charset="0"/>
              </a:rPr>
              <a:t>MLM-022-B</a:t>
            </a:r>
          </a:p>
          <a:p>
            <a:r>
              <a:rPr lang="en-US" sz="2400" dirty="0">
                <a:solidFill>
                  <a:schemeClr val="tx2"/>
                </a:solidFill>
                <a:latin typeface="Arial" panose="020B0604020202020204" pitchFamily="34" charset="0"/>
                <a:ea typeface="Open Sans Extrabold" panose="020B0906030804020204" pitchFamily="34" charset="0"/>
                <a:cs typeface="Arial" panose="020B0604020202020204" pitchFamily="34" charset="0"/>
              </a:rPr>
              <a:t>Industry 		–  All</a:t>
            </a:r>
          </a:p>
          <a:p>
            <a:r>
              <a:rPr lang="en-US" sz="2400" dirty="0">
                <a:solidFill>
                  <a:schemeClr val="tx2"/>
                </a:solidFill>
                <a:latin typeface="Arial" panose="020B0604020202020204" pitchFamily="34" charset="0"/>
                <a:ea typeface="Open Sans Extrabold" panose="020B0906030804020204" pitchFamily="34" charset="0"/>
                <a:cs typeface="Arial" panose="020B0604020202020204" pitchFamily="34" charset="0"/>
              </a:rPr>
              <a:t>Principal Role 	–  All</a:t>
            </a:r>
          </a:p>
          <a:p>
            <a:r>
              <a:rPr lang="en-US" sz="2400" dirty="0">
                <a:solidFill>
                  <a:schemeClr val="tx2"/>
                </a:solidFill>
                <a:latin typeface="Arial" panose="020B0604020202020204" pitchFamily="34" charset="0"/>
                <a:ea typeface="Open Sans Extrabold" panose="020B0906030804020204" pitchFamily="34" charset="0"/>
                <a:cs typeface="Arial" panose="020B0604020202020204" pitchFamily="34" charset="0"/>
              </a:rPr>
              <a:t>Professional Role	–  All</a:t>
            </a:r>
          </a:p>
          <a:p>
            <a:r>
              <a:rPr lang="en-US" sz="2400" dirty="0">
                <a:solidFill>
                  <a:schemeClr val="tx2"/>
                </a:solidFill>
                <a:latin typeface="Arial" panose="020B0604020202020204" pitchFamily="34" charset="0"/>
                <a:ea typeface="Open Sans Extrabold" panose="020B0906030804020204" pitchFamily="34" charset="0"/>
                <a:cs typeface="Arial" panose="020B0604020202020204" pitchFamily="34" charset="0"/>
              </a:rPr>
              <a:t>Enterprise Phase 	–  All</a:t>
            </a:r>
          </a:p>
          <a:p>
            <a:endParaRPr lang="en-US" sz="1235" dirty="0">
              <a:solidFill>
                <a:schemeClr val="tx2"/>
              </a:solidFill>
            </a:endParaRPr>
          </a:p>
        </p:txBody>
      </p:sp>
      <p:pic>
        <p:nvPicPr>
          <p:cNvPr id="5" name="Picture 4" descr="Icon&#10;&#10;Description automatically generated">
            <a:extLst>
              <a:ext uri="{FF2B5EF4-FFF2-40B4-BE49-F238E27FC236}">
                <a16:creationId xmlns:a16="http://schemas.microsoft.com/office/drawing/2014/main" id="{9B3EC9F2-5E64-C220-2FF8-A24E5494BC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09310" y="5393949"/>
            <a:ext cx="516357" cy="471607"/>
          </a:xfrm>
          <a:prstGeom prst="rect">
            <a:avLst/>
          </a:prstGeom>
        </p:spPr>
      </p:pic>
      <p:sp>
        <p:nvSpPr>
          <p:cNvPr id="6" name="TextBox 5">
            <a:extLst>
              <a:ext uri="{FF2B5EF4-FFF2-40B4-BE49-F238E27FC236}">
                <a16:creationId xmlns:a16="http://schemas.microsoft.com/office/drawing/2014/main" id="{DB40D001-5ADB-A530-3E68-BAF6E206C4C8}"/>
              </a:ext>
            </a:extLst>
          </p:cNvPr>
          <p:cNvSpPr txBox="1"/>
          <p:nvPr/>
        </p:nvSpPr>
        <p:spPr>
          <a:xfrm>
            <a:off x="2001385" y="5410352"/>
            <a:ext cx="2175799" cy="488724"/>
          </a:xfrm>
          <a:prstGeom prst="rect">
            <a:avLst/>
          </a:prstGeom>
          <a:noFill/>
        </p:spPr>
        <p:txBody>
          <a:bodyPr wrap="square" lIns="0" tIns="0" rIns="0" bIns="0" rtlCol="0">
            <a:spAutoFit/>
          </a:bodyPr>
          <a:lstStyle/>
          <a:p>
            <a:r>
              <a:rPr lang="en-US" sz="1588" dirty="0">
                <a:latin typeface="Arial" panose="020B0604020202020204" pitchFamily="34" charset="0"/>
                <a:cs typeface="Arial" panose="020B0604020202020204" pitchFamily="34" charset="0"/>
              </a:rPr>
              <a:t>Turn on your audio and click start to begin video</a:t>
            </a:r>
          </a:p>
        </p:txBody>
      </p:sp>
      <p:pic>
        <p:nvPicPr>
          <p:cNvPr id="7" name="Picture 6">
            <a:extLst>
              <a:ext uri="{FF2B5EF4-FFF2-40B4-BE49-F238E27FC236}">
                <a16:creationId xmlns:a16="http://schemas.microsoft.com/office/drawing/2014/main" id="{FF0C8D9C-237D-36F8-C0DE-F9071EECFF4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307621" y="5484718"/>
            <a:ext cx="936031" cy="449295"/>
          </a:xfrm>
          <a:prstGeom prst="rect">
            <a:avLst/>
          </a:prstGeom>
        </p:spPr>
      </p:pic>
      <p:sp>
        <p:nvSpPr>
          <p:cNvPr id="8" name="TextBox 7">
            <a:extLst>
              <a:ext uri="{FF2B5EF4-FFF2-40B4-BE49-F238E27FC236}">
                <a16:creationId xmlns:a16="http://schemas.microsoft.com/office/drawing/2014/main" id="{EA234527-5ADA-F128-2A2E-B1A6E426B085}"/>
              </a:ext>
            </a:extLst>
          </p:cNvPr>
          <p:cNvSpPr txBox="1"/>
          <p:nvPr/>
        </p:nvSpPr>
        <p:spPr>
          <a:xfrm>
            <a:off x="6815503" y="2298886"/>
            <a:ext cx="3362072" cy="2123658"/>
          </a:xfrm>
          <a:prstGeom prst="rect">
            <a:avLst/>
          </a:prstGeom>
          <a:noFill/>
        </p:spPr>
        <p:txBody>
          <a:bodyPr wrap="square">
            <a:spAutoFit/>
          </a:bodyPr>
          <a:lstStyle/>
          <a:p>
            <a:r>
              <a:rPr lang="en-US" sz="4400" dirty="0" err="1"/>
              <a:t>e</a:t>
            </a:r>
            <a:r>
              <a:rPr lang="en-US" sz="4400" dirty="0" err="1">
                <a:solidFill>
                  <a:srgbClr val="C00000"/>
                </a:solidFill>
                <a:latin typeface="Aptos ExtraBold" panose="020B0004020202020204" pitchFamily="34" charset="0"/>
              </a:rPr>
              <a:t>X</a:t>
            </a:r>
            <a:r>
              <a:rPr lang="en-US" sz="4400" dirty="0" err="1">
                <a:latin typeface="Aptos ExtraBold" panose="020B0004020202020204" pitchFamily="34" charset="0"/>
              </a:rPr>
              <a:t>tended</a:t>
            </a:r>
            <a:r>
              <a:rPr lang="en-US" sz="4400" dirty="0">
                <a:latin typeface="Aptos ExtraBold" panose="020B0004020202020204" pitchFamily="34" charset="0"/>
              </a:rPr>
              <a:t> </a:t>
            </a:r>
            <a:br>
              <a:rPr lang="en-US" sz="4400" dirty="0">
                <a:latin typeface="Aptos ExtraBold" panose="020B0004020202020204" pitchFamily="34" charset="0"/>
              </a:rPr>
            </a:br>
            <a:r>
              <a:rPr lang="en-US" sz="4400" dirty="0">
                <a:solidFill>
                  <a:srgbClr val="C00000"/>
                </a:solidFill>
                <a:latin typeface="Aptos ExtraBold" panose="020B0004020202020204" pitchFamily="34" charset="0"/>
              </a:rPr>
              <a:t>M</a:t>
            </a:r>
            <a:r>
              <a:rPr lang="en-US" sz="4400" dirty="0">
                <a:latin typeface="Aptos ExtraBold" panose="020B0004020202020204" pitchFamily="34" charset="0"/>
              </a:rPr>
              <a:t>arkup </a:t>
            </a:r>
            <a:br>
              <a:rPr lang="en-US" sz="4400" dirty="0">
                <a:latin typeface="Aptos ExtraBold" panose="020B0004020202020204" pitchFamily="34" charset="0"/>
              </a:rPr>
            </a:br>
            <a:r>
              <a:rPr lang="en-US" sz="4400" dirty="0">
                <a:solidFill>
                  <a:srgbClr val="C00000"/>
                </a:solidFill>
                <a:latin typeface="Aptos ExtraBold" panose="020B0004020202020204" pitchFamily="34" charset="0"/>
              </a:rPr>
              <a:t>L</a:t>
            </a:r>
            <a:r>
              <a:rPr lang="en-US" sz="4400" dirty="0">
                <a:latin typeface="Aptos ExtraBold" panose="020B0004020202020204" pitchFamily="34" charset="0"/>
              </a:rPr>
              <a:t>anguage </a:t>
            </a:r>
            <a:endParaRPr lang="en-US" sz="4400" dirty="0"/>
          </a:p>
        </p:txBody>
      </p:sp>
    </p:spTree>
    <p:custDataLst>
      <p:tags r:id="rId1"/>
    </p:custDataLst>
    <p:extLst>
      <p:ext uri="{BB962C8B-B14F-4D97-AF65-F5344CB8AC3E}">
        <p14:creationId xmlns:p14="http://schemas.microsoft.com/office/powerpoint/2010/main" val="3451208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2716172" y="419962"/>
            <a:ext cx="6759656" cy="537882"/>
          </a:xfrm>
        </p:spPr>
        <p:txBody>
          <a:bodyPr/>
          <a:lstStyle/>
          <a:p>
            <a:pPr algn="ctr"/>
            <a:r>
              <a:rPr lang="en-US" altLang="en-US" sz="3200" dirty="0">
                <a:latin typeface="Aptos ExtraBold" panose="020B0004020202020204" pitchFamily="34" charset="0"/>
              </a:rPr>
              <a:t>More Reading</a:t>
            </a:r>
          </a:p>
        </p:txBody>
      </p:sp>
      <p:sp>
        <p:nvSpPr>
          <p:cNvPr id="24579" name="Content Placeholder 2">
            <a:extLst>
              <a:ext uri="{FF2B5EF4-FFF2-40B4-BE49-F238E27FC236}">
                <a16:creationId xmlns:a16="http://schemas.microsoft.com/office/drawing/2014/main" id="{E7B1CEC1-A8C8-4CF3-8E21-64273F06003C}"/>
              </a:ext>
            </a:extLst>
          </p:cNvPr>
          <p:cNvSpPr>
            <a:spLocks noGrp="1" noChangeArrowheads="1"/>
          </p:cNvSpPr>
          <p:nvPr>
            <p:ph idx="1"/>
          </p:nvPr>
        </p:nvSpPr>
        <p:spPr>
          <a:xfrm>
            <a:off x="973394" y="1344706"/>
            <a:ext cx="9999406" cy="4824391"/>
          </a:xfrm>
        </p:spPr>
        <p:txBody>
          <a:bodyPr/>
          <a:lstStyle/>
          <a:p>
            <a:pPr marL="0" indent="0" eaLnBrk="1" hangingPunct="1">
              <a:spcBef>
                <a:spcPts val="441"/>
              </a:spcBef>
              <a:spcAft>
                <a:spcPts val="1059"/>
              </a:spcAft>
              <a:buNone/>
            </a:pPr>
            <a:r>
              <a:rPr lang="en-US" altLang="en-US" sz="2800" b="1" dirty="0"/>
              <a:t>Related MLMs </a:t>
            </a:r>
          </a:p>
          <a:p>
            <a:pPr lvl="1">
              <a:spcAft>
                <a:spcPts val="1059"/>
              </a:spcAft>
            </a:pPr>
            <a:r>
              <a:rPr lang="en-US" sz="2000" dirty="0"/>
              <a:t>MLM-021-B How yEd is used in PERA</a:t>
            </a:r>
          </a:p>
          <a:p>
            <a:pPr lvl="1">
              <a:spcAft>
                <a:spcPts val="1059"/>
              </a:spcAft>
            </a:pPr>
            <a:r>
              <a:rPr lang="en-US" sz="2000" dirty="0"/>
              <a:t>MLM-021-C Creating yEd Swimlane Diagrams</a:t>
            </a:r>
          </a:p>
          <a:p>
            <a:pPr lvl="1">
              <a:spcAft>
                <a:spcPts val="1059"/>
              </a:spcAft>
            </a:pPr>
            <a:r>
              <a:rPr lang="en-US" sz="2000" dirty="0"/>
              <a:t>MLM-021-D Creating Organization Charts and other Hierarchy Diagrams</a:t>
            </a:r>
            <a:br>
              <a:rPr lang="en-US" sz="2000" dirty="0"/>
            </a:br>
            <a:endParaRPr lang="en-US" sz="2000" dirty="0"/>
          </a:p>
          <a:p>
            <a:pPr marL="0" indent="0">
              <a:spcAft>
                <a:spcPts val="1059"/>
              </a:spcAft>
              <a:buNone/>
            </a:pPr>
            <a:r>
              <a:rPr lang="en-US" sz="2800" b="1" dirty="0"/>
              <a:t>References: </a:t>
            </a:r>
          </a:p>
          <a:p>
            <a:pPr lvl="1">
              <a:spcAft>
                <a:spcPts val="1059"/>
              </a:spcAft>
            </a:pPr>
            <a:r>
              <a:rPr lang="en-US" sz="2000" dirty="0"/>
              <a:t>See </a:t>
            </a:r>
            <a:r>
              <a:rPr lang="en-US" sz="2000" dirty="0">
                <a:solidFill>
                  <a:schemeClr val="accent1">
                    <a:lumMod val="50000"/>
                  </a:schemeClr>
                </a:solidFill>
              </a:rPr>
              <a:t>“Basic XML” </a:t>
            </a:r>
            <a:r>
              <a:rPr lang="en-US" sz="2000" dirty="0"/>
              <a:t>on YouTube</a:t>
            </a:r>
            <a:br>
              <a:rPr lang="en-US" sz="2000" dirty="0"/>
            </a:br>
            <a:endParaRPr lang="en-US" sz="2000" dirty="0"/>
          </a:p>
          <a:p>
            <a:pPr marL="0" indent="0" algn="ctr">
              <a:spcAft>
                <a:spcPts val="1059"/>
              </a:spcAft>
              <a:buNone/>
            </a:pPr>
            <a:r>
              <a:rPr lang="en-US" altLang="en-US" b="1" dirty="0"/>
              <a:t>Please click </a:t>
            </a:r>
            <a:r>
              <a:rPr lang="en-US" altLang="en-US" b="1" dirty="0">
                <a:hlinkClick r:id="rId4"/>
              </a:rPr>
              <a:t>here</a:t>
            </a:r>
            <a:r>
              <a:rPr lang="en-US" altLang="en-US" b="1" dirty="0"/>
              <a:t> to comment on this learning module.</a:t>
            </a:r>
          </a:p>
          <a:p>
            <a:pPr marL="0" indent="0">
              <a:spcAft>
                <a:spcPts val="1059"/>
              </a:spcAft>
              <a:buNone/>
            </a:pPr>
            <a:br>
              <a:rPr lang="en-US" altLang="en-US" dirty="0"/>
            </a:br>
            <a:endParaRPr lang="en-US" altLang="en-US" dirty="0"/>
          </a:p>
          <a:p>
            <a:pPr marL="0" indent="0">
              <a:spcAft>
                <a:spcPts val="1059"/>
              </a:spcAft>
              <a:buNone/>
            </a:pPr>
            <a:endParaRPr lang="en-US" altLang="en-US" dirty="0"/>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B6BC4-C9A1-4087-6C45-A9B83B9828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A0779C-B359-416A-196D-4CE73956120C}"/>
              </a:ext>
            </a:extLst>
          </p:cNvPr>
          <p:cNvSpPr txBox="1">
            <a:spLocks/>
          </p:cNvSpPr>
          <p:nvPr/>
        </p:nvSpPr>
        <p:spPr>
          <a:xfrm>
            <a:off x="2788528" y="499345"/>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3200" dirty="0">
                <a:solidFill>
                  <a:srgbClr val="003F6B"/>
                </a:solidFill>
                <a:latin typeface="Calibri" panose="020F0502020204030204" pitchFamily="34" charset="0"/>
                <a:ea typeface="Calibri" panose="020F0502020204030204" pitchFamily="34" charset="0"/>
                <a:cs typeface="Calibri" panose="020F0502020204030204" pitchFamily="34" charset="0"/>
              </a:rPr>
              <a:t>Author</a:t>
            </a:r>
          </a:p>
        </p:txBody>
      </p:sp>
      <p:sp>
        <p:nvSpPr>
          <p:cNvPr id="10" name="TextBox 9">
            <a:extLst>
              <a:ext uri="{FF2B5EF4-FFF2-40B4-BE49-F238E27FC236}">
                <a16:creationId xmlns:a16="http://schemas.microsoft.com/office/drawing/2014/main" id="{A3942083-218F-B5EE-8AC2-CD5A87E96D69}"/>
              </a:ext>
            </a:extLst>
          </p:cNvPr>
          <p:cNvSpPr txBox="1"/>
          <p:nvPr/>
        </p:nvSpPr>
        <p:spPr>
          <a:xfrm>
            <a:off x="1017783" y="1301570"/>
            <a:ext cx="10035089" cy="4670509"/>
          </a:xfrm>
          <a:prstGeom prst="rect">
            <a:avLst/>
          </a:prstGeom>
          <a:noFill/>
        </p:spPr>
        <p:txBody>
          <a:bodyPr wrap="square">
            <a:spAutoFit/>
          </a:bodyPr>
          <a:lstStyle/>
          <a:p>
            <a:pPr marL="0" marR="0">
              <a:spcBef>
                <a:spcPts val="0"/>
              </a:spcBef>
              <a:spcAft>
                <a:spcPts val="1060"/>
              </a:spcAft>
            </a:pP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Bill Bosler, P.E., is an Oil &amp; Gas Business Development leader and enterprise</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-integration SME with 40+ years across upstream, pipelines, refining, </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petrochemicals, and major capital projects. He combines PERA master </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planning with ISA-95/IEC-62264 data models to help operators and EPCs </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turn strategy into measurable value and resilient supply chains. </a:t>
            </a:r>
          </a:p>
          <a:p>
            <a:pPr marL="0" marR="0">
              <a:spcBef>
                <a:spcPts val="0"/>
              </a:spcBef>
              <a:spcAft>
                <a:spcPts val="1060"/>
              </a:spcAft>
            </a:pP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Bill founded and led Texas Consultants, delivering programs in 30+ countries </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and partnering with national/international oil companies, pipeline consortia, </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and global integrators. His work includes the CPC pipeline Customer </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Management System, refinery and petrochemical optimization programs, and </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upstream collaboration centers.  He has also negotiated greenfield/expansion </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projects and contributed to standards at API and ISA. </a:t>
            </a:r>
          </a:p>
          <a:p>
            <a:pPr marL="0" marR="0">
              <a:spcBef>
                <a:spcPts val="0"/>
              </a:spcBef>
              <a:spcAft>
                <a:spcPts val="1060"/>
              </a:spcAft>
            </a:pP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Notable outcomes include reducing an Arctic LNG concept’s capital needs by ~$5B with a 12% ROI lift; accelerating a client’s automation benefits by $4M/year; and saving ~$0.20/</a:t>
            </a:r>
            <a:r>
              <a:rPr lang="en-US" kern="1200" dirty="0" err="1">
                <a:solidFill>
                  <a:srgbClr val="000000"/>
                </a:solidFill>
                <a:effectLst/>
                <a:latin typeface="Aptos" panose="020B0004020202020204" pitchFamily="34" charset="0"/>
                <a:ea typeface="Arial" panose="020B0604020202020204" pitchFamily="34" charset="0"/>
                <a:cs typeface="Arial" panose="020B0604020202020204" pitchFamily="34" charset="0"/>
              </a:rPr>
              <a:t>bbl</a:t>
            </a: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 on gasoline blending through multi-vendor integration. </a:t>
            </a:r>
          </a:p>
          <a:p>
            <a:pPr marL="0" marR="0">
              <a:spcBef>
                <a:spcPts val="0"/>
              </a:spcBef>
              <a:spcAft>
                <a:spcPts val="1060"/>
              </a:spcAft>
            </a:pP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He has published widely and presented at AIChE, API, ISA, NPRA and others.</a:t>
            </a:r>
          </a:p>
        </p:txBody>
      </p:sp>
      <p:pic>
        <p:nvPicPr>
          <p:cNvPr id="6" name="Picture 5" descr="A person wearing glasses and a white shirt&#10;&#10;AI-generated content may be incorrect.">
            <a:extLst>
              <a:ext uri="{FF2B5EF4-FFF2-40B4-BE49-F238E27FC236}">
                <a16:creationId xmlns:a16="http://schemas.microsoft.com/office/drawing/2014/main" id="{9C809895-87CB-CC73-3025-5E954585E9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90231" y="1460086"/>
            <a:ext cx="2062641" cy="2675602"/>
          </a:xfrm>
          <a:prstGeom prst="rect">
            <a:avLst/>
          </a:prstGeom>
        </p:spPr>
      </p:pic>
    </p:spTree>
    <p:custDataLst>
      <p:tags r:id="rId1"/>
    </p:custDataLst>
    <p:extLst>
      <p:ext uri="{BB962C8B-B14F-4D97-AF65-F5344CB8AC3E}">
        <p14:creationId xmlns:p14="http://schemas.microsoft.com/office/powerpoint/2010/main" val="2538606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33565-FA15-A70E-D3ED-AA620397E1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0F132B-BD7C-38C4-16CA-FCD9DAB7FAAA}"/>
              </a:ext>
            </a:extLst>
          </p:cNvPr>
          <p:cNvSpPr>
            <a:spLocks noGrp="1"/>
          </p:cNvSpPr>
          <p:nvPr>
            <p:ph type="title"/>
          </p:nvPr>
        </p:nvSpPr>
        <p:spPr>
          <a:xfrm>
            <a:off x="1040536" y="336176"/>
            <a:ext cx="9157564" cy="561011"/>
          </a:xfrm>
        </p:spPr>
        <p:txBody>
          <a:bodyPr>
            <a:noAutofit/>
          </a:bodyPr>
          <a:lstStyle/>
          <a:p>
            <a:pPr algn="ctr"/>
            <a:r>
              <a:rPr lang="en-US" sz="3200" dirty="0">
                <a:latin typeface="Aptos ExtraBold" panose="020B0004020202020204" pitchFamily="34" charset="0"/>
              </a:rPr>
              <a:t>What is </a:t>
            </a:r>
            <a:r>
              <a:rPr lang="en-US" sz="3200" dirty="0" err="1"/>
              <a:t>e</a:t>
            </a:r>
            <a:r>
              <a:rPr lang="en-US" sz="3200" dirty="0" err="1">
                <a:solidFill>
                  <a:srgbClr val="C00000"/>
                </a:solidFill>
                <a:latin typeface="Aptos ExtraBold" panose="020B0004020202020204" pitchFamily="34" charset="0"/>
              </a:rPr>
              <a:t>X</a:t>
            </a:r>
            <a:r>
              <a:rPr lang="en-US" sz="3200" dirty="0" err="1">
                <a:latin typeface="Aptos ExtraBold" panose="020B0004020202020204" pitchFamily="34" charset="0"/>
              </a:rPr>
              <a:t>tended</a:t>
            </a:r>
            <a:r>
              <a:rPr lang="en-US" sz="3200" dirty="0">
                <a:latin typeface="Aptos ExtraBold" panose="020B0004020202020204" pitchFamily="34" charset="0"/>
              </a:rPr>
              <a:t> </a:t>
            </a:r>
            <a:r>
              <a:rPr lang="en-US" sz="3200" dirty="0">
                <a:solidFill>
                  <a:srgbClr val="C00000"/>
                </a:solidFill>
                <a:latin typeface="Aptos ExtraBold" panose="020B0004020202020204" pitchFamily="34" charset="0"/>
              </a:rPr>
              <a:t>M</a:t>
            </a:r>
            <a:r>
              <a:rPr lang="en-US" sz="3200" dirty="0">
                <a:latin typeface="Aptos ExtraBold" panose="020B0004020202020204" pitchFamily="34" charset="0"/>
              </a:rPr>
              <a:t>arkup </a:t>
            </a:r>
            <a:r>
              <a:rPr lang="en-US" sz="3200" dirty="0">
                <a:solidFill>
                  <a:srgbClr val="C00000"/>
                </a:solidFill>
                <a:latin typeface="Aptos ExtraBold" panose="020B0004020202020204" pitchFamily="34" charset="0"/>
              </a:rPr>
              <a:t>L</a:t>
            </a:r>
            <a:r>
              <a:rPr lang="en-US" sz="3200" dirty="0">
                <a:latin typeface="Aptos ExtraBold" panose="020B0004020202020204" pitchFamily="34" charset="0"/>
              </a:rPr>
              <a:t>anguage ?</a:t>
            </a:r>
          </a:p>
        </p:txBody>
      </p:sp>
      <p:sp>
        <p:nvSpPr>
          <p:cNvPr id="3" name="Content Placeholder 2">
            <a:extLst>
              <a:ext uri="{FF2B5EF4-FFF2-40B4-BE49-F238E27FC236}">
                <a16:creationId xmlns:a16="http://schemas.microsoft.com/office/drawing/2014/main" id="{807AC8D7-AA14-E766-4A29-C93CCE8A2EAA}"/>
              </a:ext>
            </a:extLst>
          </p:cNvPr>
          <p:cNvSpPr>
            <a:spLocks noGrp="1"/>
          </p:cNvSpPr>
          <p:nvPr>
            <p:ph idx="1"/>
          </p:nvPr>
        </p:nvSpPr>
        <p:spPr>
          <a:xfrm>
            <a:off x="1040536" y="1399709"/>
            <a:ext cx="10110927" cy="4434192"/>
          </a:xfrm>
        </p:spPr>
        <p:txBody>
          <a:bodyPr>
            <a:normAutofit/>
          </a:bodyPr>
          <a:lstStyle/>
          <a:p>
            <a:pPr marL="0" indent="0">
              <a:buNone/>
            </a:pPr>
            <a:r>
              <a:rPr lang="en-US" sz="2400" dirty="0">
                <a:solidFill>
                  <a:srgbClr val="072B5F"/>
                </a:solidFill>
              </a:rPr>
              <a:t>XML is a foundational information technology with numerous associated standards that extend its capabilities and define specific uses. </a:t>
            </a:r>
            <a:br>
              <a:rPr lang="en-US" sz="2800" dirty="0"/>
            </a:br>
            <a:endParaRPr lang="en-US" sz="2800" dirty="0"/>
          </a:p>
          <a:p>
            <a:pPr marL="0" indent="0">
              <a:buNone/>
            </a:pPr>
            <a:r>
              <a:rPr lang="en-US" sz="2400" dirty="0">
                <a:solidFill>
                  <a:srgbClr val="072B5F"/>
                </a:solidFill>
              </a:rPr>
              <a:t>These standards can be broadly categorized into several areas:</a:t>
            </a:r>
          </a:p>
          <a:p>
            <a:pPr marL="795659" lvl="1" indent="-403433">
              <a:buFont typeface="+mj-lt"/>
              <a:buAutoNum type="arabicParenR"/>
            </a:pPr>
            <a:r>
              <a:rPr lang="en-US" sz="2400" dirty="0"/>
              <a:t>CORE XML Standards</a:t>
            </a:r>
          </a:p>
          <a:p>
            <a:pPr marL="795659" lvl="1" indent="-403433">
              <a:buFont typeface="+mj-lt"/>
              <a:buAutoNum type="arabicParenR"/>
            </a:pPr>
            <a:r>
              <a:rPr lang="en-US" sz="2400" dirty="0"/>
              <a:t>XML Query and Transformation</a:t>
            </a:r>
          </a:p>
          <a:p>
            <a:pPr marL="795659" lvl="1" indent="-403433">
              <a:buFont typeface="+mj-lt"/>
              <a:buAutoNum type="arabicParenR"/>
            </a:pPr>
            <a:r>
              <a:rPr lang="en-US" sz="2400" dirty="0"/>
              <a:t>XML Linking and Referencing</a:t>
            </a:r>
          </a:p>
          <a:p>
            <a:pPr marL="795659" lvl="1" indent="-403433">
              <a:buFont typeface="+mj-lt"/>
              <a:buAutoNum type="arabicParenR"/>
            </a:pPr>
            <a:r>
              <a:rPr lang="en-US" sz="2400" dirty="0"/>
              <a:t>XML Security</a:t>
            </a:r>
          </a:p>
          <a:p>
            <a:pPr marL="795659" lvl="1" indent="-403433">
              <a:buFont typeface="+mj-lt"/>
              <a:buAutoNum type="arabicParenR"/>
            </a:pPr>
            <a:r>
              <a:rPr lang="en-US" sz="2400" dirty="0"/>
              <a:t>Special Purpose XML-based Standards</a:t>
            </a:r>
          </a:p>
          <a:p>
            <a:pPr marL="0" indent="0">
              <a:buNone/>
            </a:pPr>
            <a:r>
              <a:rPr lang="en-US" sz="2400" dirty="0"/>
              <a:t>These are each discussed below.</a:t>
            </a:r>
          </a:p>
          <a:p>
            <a:pPr marL="795659" lvl="1" indent="-403433">
              <a:buFont typeface="+mj-lt"/>
              <a:buAutoNum type="arabicParenR"/>
            </a:pPr>
            <a:endParaRPr lang="en-US" dirty="0"/>
          </a:p>
        </p:txBody>
      </p:sp>
    </p:spTree>
    <p:custDataLst>
      <p:tags r:id="rId1"/>
    </p:custDataLst>
    <p:extLst>
      <p:ext uri="{BB962C8B-B14F-4D97-AF65-F5344CB8AC3E}">
        <p14:creationId xmlns:p14="http://schemas.microsoft.com/office/powerpoint/2010/main" val="3329670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104372" y="287695"/>
            <a:ext cx="7766137" cy="722375"/>
          </a:xfrm>
        </p:spPr>
        <p:txBody>
          <a:bodyPr>
            <a:noAutofit/>
          </a:bodyPr>
          <a:lstStyle/>
          <a:p>
            <a:pPr algn="ctr" defTabSz="914400" eaLnBrk="1" hangingPunct="1"/>
            <a:r>
              <a:rPr lang="en-US" sz="3200" b="0" dirty="0">
                <a:solidFill>
                  <a:srgbClr val="003E6B"/>
                </a:solidFill>
                <a:latin typeface="Aptos ExtraBold" panose="020B0004020202020204" pitchFamily="34" charset="0"/>
                <a:ea typeface="+mn-ea"/>
                <a:cs typeface="+mn-cs"/>
              </a:rPr>
              <a:t>1) Core XML Standards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86280" y="1453939"/>
            <a:ext cx="9917940" cy="4317274"/>
          </a:xfrm>
        </p:spPr>
        <p:txBody>
          <a:bodyPr>
            <a:normAutofit/>
          </a:bodyPr>
          <a:lstStyle/>
          <a:p>
            <a:pPr marL="457200" indent="-457200">
              <a:lnSpc>
                <a:spcPct val="150000"/>
              </a:lnSpc>
              <a:buFont typeface="+mj-lt"/>
              <a:buAutoNum type="alphaLcParenR"/>
            </a:pPr>
            <a:r>
              <a:rPr lang="en-US" sz="2400" b="1" dirty="0">
                <a:solidFill>
                  <a:srgbClr val="072B5F"/>
                </a:solidFill>
              </a:rPr>
              <a:t>SOAP </a:t>
            </a:r>
            <a:r>
              <a:rPr lang="en-US" sz="2400" dirty="0">
                <a:solidFill>
                  <a:srgbClr val="072B5F"/>
                </a:solidFill>
              </a:rPr>
              <a:t>(Simple Object Access Protocol)</a:t>
            </a:r>
          </a:p>
          <a:p>
            <a:pPr marL="457200" indent="-457200">
              <a:lnSpc>
                <a:spcPct val="150000"/>
              </a:lnSpc>
              <a:buFont typeface="+mj-lt"/>
              <a:buAutoNum type="alphaLcParenR"/>
            </a:pPr>
            <a:r>
              <a:rPr lang="en-US" sz="2400" b="1" dirty="0">
                <a:solidFill>
                  <a:srgbClr val="072B5F"/>
                </a:solidFill>
              </a:rPr>
              <a:t>SVG </a:t>
            </a:r>
            <a:r>
              <a:rPr lang="en-US" sz="2400" dirty="0">
                <a:solidFill>
                  <a:srgbClr val="072B5F"/>
                </a:solidFill>
              </a:rPr>
              <a:t>(Scalable Vector Graphics)</a:t>
            </a:r>
          </a:p>
          <a:p>
            <a:pPr marL="457200" indent="-457200">
              <a:lnSpc>
                <a:spcPct val="150000"/>
              </a:lnSpc>
              <a:buFont typeface="+mj-lt"/>
              <a:buAutoNum type="alphaLcParenR"/>
            </a:pPr>
            <a:r>
              <a:rPr lang="en-US" sz="2400" b="1" dirty="0" err="1">
                <a:solidFill>
                  <a:srgbClr val="072B5F"/>
                </a:solidFill>
              </a:rPr>
              <a:t>Xforms</a:t>
            </a:r>
            <a:r>
              <a:rPr lang="en-US" sz="2400" b="1" dirty="0">
                <a:solidFill>
                  <a:srgbClr val="072B5F"/>
                </a:solidFill>
              </a:rPr>
              <a:t> </a:t>
            </a:r>
            <a:r>
              <a:rPr lang="en-US" sz="2400" dirty="0">
                <a:solidFill>
                  <a:srgbClr val="072B5F"/>
                </a:solidFill>
              </a:rPr>
              <a:t>(for Web Forms)</a:t>
            </a:r>
          </a:p>
          <a:p>
            <a:pPr marL="457200" indent="-457200">
              <a:lnSpc>
                <a:spcPct val="150000"/>
              </a:lnSpc>
              <a:buFont typeface="+mj-lt"/>
              <a:buAutoNum type="alphaLcParenR"/>
            </a:pPr>
            <a:r>
              <a:rPr lang="en-US" sz="2400" b="1" dirty="0">
                <a:solidFill>
                  <a:srgbClr val="072B5F"/>
                </a:solidFill>
              </a:rPr>
              <a:t>UBL </a:t>
            </a:r>
            <a:r>
              <a:rPr lang="en-US" sz="2400" dirty="0">
                <a:solidFill>
                  <a:srgbClr val="072B5F"/>
                </a:solidFill>
              </a:rPr>
              <a:t>(Universal Business Language)</a:t>
            </a:r>
          </a:p>
          <a:p>
            <a:pPr marL="457200" indent="-457200">
              <a:lnSpc>
                <a:spcPct val="150000"/>
              </a:lnSpc>
              <a:buFont typeface="+mj-lt"/>
              <a:buAutoNum type="alphaLcParenR"/>
            </a:pPr>
            <a:r>
              <a:rPr lang="en-US" sz="2400" b="1" dirty="0">
                <a:solidFill>
                  <a:srgbClr val="072B5F"/>
                </a:solidFill>
              </a:rPr>
              <a:t>GraphML </a:t>
            </a:r>
            <a:r>
              <a:rPr lang="en-US" sz="2400" dirty="0">
                <a:solidFill>
                  <a:srgbClr val="072B5F"/>
                </a:solidFill>
              </a:rPr>
              <a:t>(Graphics Markup Language)</a:t>
            </a:r>
          </a:p>
          <a:p>
            <a:pPr marL="457200" indent="-457200">
              <a:lnSpc>
                <a:spcPct val="150000"/>
              </a:lnSpc>
              <a:buFont typeface="+mj-lt"/>
              <a:buAutoNum type="alphaLcParenR"/>
            </a:pPr>
            <a:r>
              <a:rPr lang="en-US" sz="2400" b="1" dirty="0">
                <a:solidFill>
                  <a:srgbClr val="072B5F"/>
                </a:solidFill>
              </a:rPr>
              <a:t>BPMN </a:t>
            </a:r>
            <a:r>
              <a:rPr lang="en-US" sz="2400" dirty="0">
                <a:solidFill>
                  <a:srgbClr val="072B5F"/>
                </a:solidFill>
              </a:rPr>
              <a:t>(Business Process Model and Notation)</a:t>
            </a:r>
          </a:p>
        </p:txBody>
      </p:sp>
    </p:spTree>
    <p:custDataLst>
      <p:tags r:id="rId1"/>
    </p:custDataLst>
    <p:extLst>
      <p:ext uri="{BB962C8B-B14F-4D97-AF65-F5344CB8AC3E}">
        <p14:creationId xmlns:p14="http://schemas.microsoft.com/office/powerpoint/2010/main" val="2026062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986280" y="287695"/>
            <a:ext cx="8884229" cy="722375"/>
          </a:xfrm>
        </p:spPr>
        <p:txBody>
          <a:bodyPr>
            <a:noAutofit/>
          </a:bodyPr>
          <a:lstStyle/>
          <a:p>
            <a:pPr algn="ctr" defTabSz="914400" eaLnBrk="1" hangingPunct="1"/>
            <a:r>
              <a:rPr lang="en-US" sz="3200" b="0" dirty="0">
                <a:solidFill>
                  <a:srgbClr val="003E6B"/>
                </a:solidFill>
                <a:latin typeface="Aptos ExtraBold" panose="020B0004020202020204" pitchFamily="34" charset="0"/>
                <a:ea typeface="+mn-ea"/>
                <a:cs typeface="+mn-cs"/>
              </a:rPr>
              <a:t>2) XML Query and Transformation Standards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86280" y="1453939"/>
            <a:ext cx="9917940" cy="4121361"/>
          </a:xfrm>
        </p:spPr>
        <p:txBody>
          <a:bodyPr>
            <a:normAutofit/>
          </a:bodyPr>
          <a:lstStyle/>
          <a:p>
            <a:pPr marL="457200" indent="-457200">
              <a:buFont typeface="+mj-lt"/>
              <a:buAutoNum type="alphaLcParenR"/>
            </a:pPr>
            <a:r>
              <a:rPr lang="en-US" sz="2400" b="1" dirty="0" err="1">
                <a:solidFill>
                  <a:srgbClr val="072B5F"/>
                </a:solidFill>
              </a:rPr>
              <a:t>Xpath</a:t>
            </a:r>
            <a:r>
              <a:rPr lang="en-US" sz="2400" b="1" dirty="0">
                <a:solidFill>
                  <a:srgbClr val="072B5F"/>
                </a:solidFill>
              </a:rPr>
              <a:t> </a:t>
            </a:r>
            <a:r>
              <a:rPr lang="en-US" sz="2400" dirty="0">
                <a:solidFill>
                  <a:srgbClr val="072B5F"/>
                </a:solidFill>
              </a:rPr>
              <a:t>(for navigating and selecting XML nodes).</a:t>
            </a:r>
            <a:br>
              <a:rPr lang="en-US" sz="2400" dirty="0">
                <a:solidFill>
                  <a:srgbClr val="072B5F"/>
                </a:solidFill>
              </a:rPr>
            </a:br>
            <a:endParaRPr lang="en-US" sz="2400" dirty="0">
              <a:solidFill>
                <a:srgbClr val="072B5F"/>
              </a:solidFill>
            </a:endParaRPr>
          </a:p>
          <a:p>
            <a:pPr marL="457200" indent="-457200">
              <a:buFont typeface="+mj-lt"/>
              <a:buAutoNum type="alphaLcParenR"/>
            </a:pPr>
            <a:r>
              <a:rPr lang="en-US" sz="2400" b="1" dirty="0">
                <a:solidFill>
                  <a:srgbClr val="072B5F"/>
                </a:solidFill>
              </a:rPr>
              <a:t>XSLT </a:t>
            </a:r>
            <a:r>
              <a:rPr lang="en-US" sz="2400" dirty="0">
                <a:solidFill>
                  <a:srgbClr val="072B5F"/>
                </a:solidFill>
              </a:rPr>
              <a:t>(Extensible Stylesheet Language Transformations)</a:t>
            </a:r>
            <a:br>
              <a:rPr lang="en-US" sz="2400" b="1" dirty="0">
                <a:solidFill>
                  <a:srgbClr val="072B5F"/>
                </a:solidFill>
              </a:rPr>
            </a:br>
            <a:endParaRPr lang="en-US" sz="2400" b="1" dirty="0">
              <a:solidFill>
                <a:srgbClr val="072B5F"/>
              </a:solidFill>
            </a:endParaRPr>
          </a:p>
          <a:p>
            <a:pPr marL="457200" indent="-457200">
              <a:buFont typeface="+mj-lt"/>
              <a:buAutoNum type="alphaLcParenR"/>
            </a:pPr>
            <a:r>
              <a:rPr lang="en-US" sz="2400" b="1" dirty="0" err="1">
                <a:solidFill>
                  <a:srgbClr val="072B5F"/>
                </a:solidFill>
              </a:rPr>
              <a:t>Xquery</a:t>
            </a:r>
            <a:r>
              <a:rPr lang="en-US" sz="2400" b="1" dirty="0">
                <a:solidFill>
                  <a:srgbClr val="072B5F"/>
                </a:solidFill>
              </a:rPr>
              <a:t> </a:t>
            </a:r>
            <a:r>
              <a:rPr lang="en-US" sz="2400" dirty="0">
                <a:solidFill>
                  <a:srgbClr val="072B5F"/>
                </a:solidFill>
              </a:rPr>
              <a:t>(for querying XML data)</a:t>
            </a:r>
          </a:p>
        </p:txBody>
      </p:sp>
    </p:spTree>
    <p:custDataLst>
      <p:tags r:id="rId1"/>
    </p:custDataLst>
    <p:extLst>
      <p:ext uri="{BB962C8B-B14F-4D97-AF65-F5344CB8AC3E}">
        <p14:creationId xmlns:p14="http://schemas.microsoft.com/office/powerpoint/2010/main" val="2736357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986280" y="287695"/>
            <a:ext cx="9211820" cy="722375"/>
          </a:xfrm>
        </p:spPr>
        <p:txBody>
          <a:bodyPr>
            <a:noAutofit/>
          </a:bodyPr>
          <a:lstStyle/>
          <a:p>
            <a:pPr algn="ctr" defTabSz="914400" eaLnBrk="1" hangingPunct="1"/>
            <a:r>
              <a:rPr lang="en-US" sz="3200" b="0" dirty="0">
                <a:solidFill>
                  <a:srgbClr val="003E6B"/>
                </a:solidFill>
                <a:latin typeface="Aptos ExtraBold" panose="020B0004020202020204" pitchFamily="34" charset="0"/>
                <a:ea typeface="+mn-ea"/>
                <a:cs typeface="+mn-cs"/>
              </a:rPr>
              <a:t>3) XML Linking and Referencing Standards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86280" y="1453939"/>
            <a:ext cx="9917940" cy="4507469"/>
          </a:xfrm>
        </p:spPr>
        <p:txBody>
          <a:bodyPr>
            <a:normAutofit/>
          </a:bodyPr>
          <a:lstStyle/>
          <a:p>
            <a:pPr marL="457200" indent="-457200">
              <a:buFont typeface="+mj-lt"/>
              <a:buAutoNum type="alphaLcParenR"/>
            </a:pPr>
            <a:r>
              <a:rPr lang="en-US" sz="2400" b="1" dirty="0" err="1">
                <a:solidFill>
                  <a:srgbClr val="072B5F"/>
                </a:solidFill>
              </a:rPr>
              <a:t>XLink</a:t>
            </a:r>
            <a:r>
              <a:rPr lang="en-US" sz="2400" b="1" dirty="0">
                <a:solidFill>
                  <a:srgbClr val="072B5F"/>
                </a:solidFill>
              </a:rPr>
              <a:t> </a:t>
            </a:r>
            <a:r>
              <a:rPr lang="en-US" sz="2400" dirty="0">
                <a:solidFill>
                  <a:srgbClr val="072B5F"/>
                </a:solidFill>
              </a:rPr>
              <a:t>(to create XML hyperlinks)</a:t>
            </a:r>
            <a:br>
              <a:rPr lang="en-US" sz="2400" b="1" dirty="0">
                <a:solidFill>
                  <a:srgbClr val="072B5F"/>
                </a:solidFill>
              </a:rPr>
            </a:br>
            <a:endParaRPr lang="en-US" sz="2400" b="1" dirty="0">
              <a:solidFill>
                <a:srgbClr val="072B5F"/>
              </a:solidFill>
            </a:endParaRPr>
          </a:p>
          <a:p>
            <a:pPr marL="457200" indent="-457200">
              <a:buFont typeface="+mj-lt"/>
              <a:buAutoNum type="alphaLcParenR"/>
            </a:pPr>
            <a:r>
              <a:rPr lang="en-US" sz="2400" b="1" dirty="0">
                <a:solidFill>
                  <a:srgbClr val="072B5F"/>
                </a:solidFill>
              </a:rPr>
              <a:t>XPointer </a:t>
            </a:r>
            <a:r>
              <a:rPr lang="en-US" sz="2400" dirty="0">
                <a:solidFill>
                  <a:srgbClr val="072B5F"/>
                </a:solidFill>
              </a:rPr>
              <a:t>(to reference specific parts of an XML document)</a:t>
            </a:r>
            <a:br>
              <a:rPr lang="en-US" sz="2400" b="1" dirty="0">
                <a:solidFill>
                  <a:srgbClr val="072B5F"/>
                </a:solidFill>
              </a:rPr>
            </a:br>
            <a:endParaRPr lang="en-US" sz="2400" b="1" dirty="0">
              <a:solidFill>
                <a:srgbClr val="072B5F"/>
              </a:solidFill>
            </a:endParaRPr>
          </a:p>
          <a:p>
            <a:pPr marL="457200" indent="-457200">
              <a:buFont typeface="+mj-lt"/>
              <a:buAutoNum type="alphaLcParenR"/>
            </a:pPr>
            <a:r>
              <a:rPr lang="en-US" sz="2400" b="1" dirty="0" err="1">
                <a:solidFill>
                  <a:srgbClr val="072B5F"/>
                </a:solidFill>
              </a:rPr>
              <a:t>XInclude</a:t>
            </a:r>
            <a:r>
              <a:rPr lang="en-US" sz="2400" b="1" dirty="0">
                <a:solidFill>
                  <a:srgbClr val="072B5F"/>
                </a:solidFill>
              </a:rPr>
              <a:t> </a:t>
            </a:r>
            <a:r>
              <a:rPr lang="en-US" sz="2400" dirty="0">
                <a:solidFill>
                  <a:srgbClr val="072B5F"/>
                </a:solidFill>
              </a:rPr>
              <a:t>(for merging XML documents)</a:t>
            </a:r>
          </a:p>
        </p:txBody>
      </p:sp>
    </p:spTree>
    <p:custDataLst>
      <p:tags r:id="rId1"/>
    </p:custDataLst>
    <p:extLst>
      <p:ext uri="{BB962C8B-B14F-4D97-AF65-F5344CB8AC3E}">
        <p14:creationId xmlns:p14="http://schemas.microsoft.com/office/powerpoint/2010/main" val="642387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104372" y="287695"/>
            <a:ext cx="7766137" cy="722375"/>
          </a:xfrm>
        </p:spPr>
        <p:txBody>
          <a:bodyPr>
            <a:noAutofit/>
          </a:bodyPr>
          <a:lstStyle/>
          <a:p>
            <a:pPr algn="ctr" defTabSz="914400" eaLnBrk="1" hangingPunct="1"/>
            <a:r>
              <a:rPr lang="en-US" sz="3200" b="0" dirty="0">
                <a:solidFill>
                  <a:srgbClr val="003E6B"/>
                </a:solidFill>
                <a:latin typeface="Aptos ExtraBold" panose="020B0004020202020204" pitchFamily="34" charset="0"/>
                <a:ea typeface="+mn-ea"/>
                <a:cs typeface="+mn-cs"/>
              </a:rPr>
              <a:t>4) XML Security Standards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86280" y="1453939"/>
            <a:ext cx="9917940" cy="5116366"/>
          </a:xfrm>
        </p:spPr>
        <p:txBody>
          <a:bodyPr>
            <a:normAutofit/>
          </a:bodyPr>
          <a:lstStyle/>
          <a:p>
            <a:pPr marL="457200" indent="-457200">
              <a:buFont typeface="+mj-lt"/>
              <a:buAutoNum type="alphaLcParenR"/>
            </a:pPr>
            <a:r>
              <a:rPr lang="en-US" sz="2400" b="1" dirty="0">
                <a:solidFill>
                  <a:srgbClr val="072B5F"/>
                </a:solidFill>
              </a:rPr>
              <a:t>XML Signature </a:t>
            </a:r>
            <a:r>
              <a:rPr lang="en-US" sz="2400" dirty="0">
                <a:solidFill>
                  <a:srgbClr val="072B5F"/>
                </a:solidFill>
              </a:rPr>
              <a:t>(for signing XML documents)</a:t>
            </a:r>
            <a:br>
              <a:rPr lang="en-US" sz="2400" b="1" dirty="0">
                <a:solidFill>
                  <a:srgbClr val="072B5F"/>
                </a:solidFill>
              </a:rPr>
            </a:br>
            <a:endParaRPr lang="en-US" sz="2400" b="1" dirty="0">
              <a:solidFill>
                <a:srgbClr val="072B5F"/>
              </a:solidFill>
            </a:endParaRPr>
          </a:p>
          <a:p>
            <a:pPr marL="457200" indent="-457200">
              <a:buFont typeface="+mj-lt"/>
              <a:buAutoNum type="alphaLcParenR"/>
            </a:pPr>
            <a:r>
              <a:rPr lang="en-US" sz="2400" b="1" dirty="0">
                <a:solidFill>
                  <a:srgbClr val="072B5F"/>
                </a:solidFill>
              </a:rPr>
              <a:t>XML Encryption </a:t>
            </a:r>
            <a:r>
              <a:rPr lang="en-US" sz="2400" dirty="0">
                <a:solidFill>
                  <a:srgbClr val="072B5F"/>
                </a:solidFill>
              </a:rPr>
              <a:t>(for encrypting XML documents)</a:t>
            </a:r>
            <a:br>
              <a:rPr lang="en-US" sz="2400" b="1" dirty="0">
                <a:solidFill>
                  <a:srgbClr val="072B5F"/>
                </a:solidFill>
              </a:rPr>
            </a:br>
            <a:endParaRPr lang="en-US" sz="2400" b="1" dirty="0">
              <a:solidFill>
                <a:srgbClr val="072B5F"/>
              </a:solidFill>
            </a:endParaRPr>
          </a:p>
          <a:p>
            <a:pPr marL="457200" indent="-457200">
              <a:buFont typeface="+mj-lt"/>
              <a:buAutoNum type="alphaLcParenR"/>
            </a:pPr>
            <a:r>
              <a:rPr lang="en-US" sz="2400" b="1" dirty="0">
                <a:solidFill>
                  <a:srgbClr val="072B5F"/>
                </a:solidFill>
              </a:rPr>
              <a:t>XKMS </a:t>
            </a:r>
            <a:r>
              <a:rPr lang="en-US" sz="2400" dirty="0">
                <a:solidFill>
                  <a:srgbClr val="072B5F"/>
                </a:solidFill>
              </a:rPr>
              <a:t>(VML Key Management Specification)</a:t>
            </a:r>
          </a:p>
        </p:txBody>
      </p:sp>
    </p:spTree>
    <p:custDataLst>
      <p:tags r:id="rId1"/>
    </p:custDataLst>
    <p:extLst>
      <p:ext uri="{BB962C8B-B14F-4D97-AF65-F5344CB8AC3E}">
        <p14:creationId xmlns:p14="http://schemas.microsoft.com/office/powerpoint/2010/main" val="3333520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9ACC7-B660-AB57-9FA6-BC9942DDD6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E1355D-20B8-6FF7-2C59-C0E9865F3B70}"/>
              </a:ext>
            </a:extLst>
          </p:cNvPr>
          <p:cNvSpPr>
            <a:spLocks noGrp="1"/>
          </p:cNvSpPr>
          <p:nvPr>
            <p:ph type="title"/>
          </p:nvPr>
        </p:nvSpPr>
        <p:spPr>
          <a:xfrm>
            <a:off x="995082" y="229421"/>
            <a:ext cx="8936318" cy="642838"/>
          </a:xfrm>
        </p:spPr>
        <p:txBody>
          <a:bodyPr>
            <a:noAutofit/>
          </a:bodyPr>
          <a:lstStyle/>
          <a:p>
            <a:pPr algn="ctr"/>
            <a:r>
              <a:rPr lang="en-US" sz="3200" dirty="0">
                <a:latin typeface="Aptos ExtraBold" panose="020B0004020202020204" pitchFamily="34" charset="0"/>
              </a:rPr>
              <a:t>5) Special Purpose XML Standards</a:t>
            </a:r>
          </a:p>
        </p:txBody>
      </p:sp>
      <p:sp>
        <p:nvSpPr>
          <p:cNvPr id="6" name="Content Placeholder 5">
            <a:extLst>
              <a:ext uri="{FF2B5EF4-FFF2-40B4-BE49-F238E27FC236}">
                <a16:creationId xmlns:a16="http://schemas.microsoft.com/office/drawing/2014/main" id="{0348613E-DA76-59E0-6F97-2FD2928C44FD}"/>
              </a:ext>
            </a:extLst>
          </p:cNvPr>
          <p:cNvSpPr>
            <a:spLocks noGrp="1"/>
          </p:cNvSpPr>
          <p:nvPr>
            <p:ph idx="1"/>
          </p:nvPr>
        </p:nvSpPr>
        <p:spPr/>
        <p:txBody>
          <a:bodyPr/>
          <a:lstStyle/>
          <a:p>
            <a:endParaRPr lang="en-US" dirty="0"/>
          </a:p>
          <a:p>
            <a:pPr marL="457200" indent="-457200">
              <a:lnSpc>
                <a:spcPct val="150000"/>
              </a:lnSpc>
              <a:buFont typeface="+mj-lt"/>
              <a:buAutoNum type="alphaLcParenR"/>
            </a:pPr>
            <a:r>
              <a:rPr lang="en-US" sz="2400" b="1" dirty="0">
                <a:solidFill>
                  <a:srgbClr val="072B5F"/>
                </a:solidFill>
              </a:rPr>
              <a:t>B2MML </a:t>
            </a:r>
            <a:r>
              <a:rPr lang="en-US" sz="2400" dirty="0">
                <a:solidFill>
                  <a:srgbClr val="072B5F"/>
                </a:solidFill>
              </a:rPr>
              <a:t>(Business to Manufacturing Markup Language) </a:t>
            </a:r>
            <a:br>
              <a:rPr lang="en-US" sz="2000" b="1" dirty="0">
                <a:solidFill>
                  <a:srgbClr val="072B5F"/>
                </a:solidFill>
              </a:rPr>
            </a:br>
            <a:endParaRPr lang="en-US" sz="2000" b="1" dirty="0">
              <a:solidFill>
                <a:srgbClr val="072B5F"/>
              </a:solidFill>
            </a:endParaRPr>
          </a:p>
          <a:p>
            <a:pPr marL="457200" indent="-457200">
              <a:lnSpc>
                <a:spcPct val="150000"/>
              </a:lnSpc>
              <a:buFont typeface="+mj-lt"/>
              <a:buAutoNum type="alphaLcParenR"/>
            </a:pPr>
            <a:r>
              <a:rPr lang="en-US" sz="2400" b="1" dirty="0">
                <a:solidFill>
                  <a:srgbClr val="072B5F"/>
                </a:solidFill>
              </a:rPr>
              <a:t>The EXCEL </a:t>
            </a:r>
            <a:r>
              <a:rPr lang="en-US" sz="2400" dirty="0">
                <a:solidFill>
                  <a:srgbClr val="072B5F"/>
                </a:solidFill>
              </a:rPr>
              <a:t>(.XLS spreadsheet format)</a:t>
            </a:r>
          </a:p>
          <a:p>
            <a:endParaRPr lang="en-US" dirty="0"/>
          </a:p>
        </p:txBody>
      </p:sp>
    </p:spTree>
    <p:custDataLst>
      <p:tags r:id="rId1"/>
    </p:custDataLst>
    <p:extLst>
      <p:ext uri="{BB962C8B-B14F-4D97-AF65-F5344CB8AC3E}">
        <p14:creationId xmlns:p14="http://schemas.microsoft.com/office/powerpoint/2010/main" val="2779353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995082" y="75881"/>
            <a:ext cx="8936318" cy="1069053"/>
          </a:xfrm>
        </p:spPr>
        <p:txBody>
          <a:bodyPr>
            <a:noAutofit/>
          </a:bodyPr>
          <a:lstStyle/>
          <a:p>
            <a:pPr algn="ctr"/>
            <a:r>
              <a:rPr lang="en-US" sz="3200" dirty="0">
                <a:latin typeface="Aptos ExtraBold" panose="020B0004020202020204" pitchFamily="34" charset="0"/>
              </a:rPr>
              <a:t>Many Standard XML Templates </a:t>
            </a:r>
            <a:br>
              <a:rPr lang="en-US" sz="3200" dirty="0">
                <a:latin typeface="Aptos ExtraBold" panose="020B0004020202020204" pitchFamily="34" charset="0"/>
              </a:rPr>
            </a:br>
            <a:r>
              <a:rPr lang="en-US" sz="3200" dirty="0">
                <a:latin typeface="Aptos ExtraBold" panose="020B0004020202020204" pitchFamily="34" charset="0"/>
              </a:rPr>
              <a:t>Are Provided in yEd GraphML</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95082" y="1445758"/>
            <a:ext cx="7490012" cy="4654049"/>
          </a:xfrm>
        </p:spPr>
        <p:txBody>
          <a:bodyPr>
            <a:normAutofit/>
          </a:bodyPr>
          <a:lstStyle/>
          <a:p>
            <a:pPr marL="327685" lvl="1" indent="-327685">
              <a:buChar char="•"/>
            </a:pPr>
            <a:r>
              <a:rPr lang="en-US" sz="2000" dirty="0"/>
              <a:t>Logic Flowchart Diagrams</a:t>
            </a:r>
          </a:p>
          <a:p>
            <a:pPr marL="327685" lvl="1" indent="-327685">
              <a:buChar char="•"/>
            </a:pPr>
            <a:r>
              <a:rPr lang="en-US" sz="2000" dirty="0"/>
              <a:t>Swim Lane Diagrams</a:t>
            </a:r>
          </a:p>
          <a:p>
            <a:r>
              <a:rPr lang="en-US" sz="2000" dirty="0"/>
              <a:t>BPMN Workflow Diagrams</a:t>
            </a:r>
          </a:p>
          <a:p>
            <a:r>
              <a:rPr lang="en-US" sz="2000" dirty="0"/>
              <a:t>UML Class Diagrams</a:t>
            </a:r>
          </a:p>
          <a:p>
            <a:r>
              <a:rPr lang="en-US" sz="2000" dirty="0"/>
              <a:t>Fishbone Diagrams</a:t>
            </a:r>
          </a:p>
          <a:p>
            <a:r>
              <a:rPr lang="en-US" sz="2000" dirty="0"/>
              <a:t>Entity Relationship Diagrams</a:t>
            </a:r>
          </a:p>
          <a:p>
            <a:r>
              <a:rPr lang="en-US" sz="2000" dirty="0"/>
              <a:t>Network Topology Diagrams</a:t>
            </a:r>
          </a:p>
          <a:p>
            <a:r>
              <a:rPr lang="en-US" sz="2000" dirty="0"/>
              <a:t>Failure Mode and Effects Analysis</a:t>
            </a:r>
          </a:p>
          <a:p>
            <a:r>
              <a:rPr lang="en-US" sz="2000" dirty="0"/>
              <a:t>Mind Mapping</a:t>
            </a:r>
            <a:br>
              <a:rPr lang="en-US" sz="2000" dirty="0"/>
            </a:br>
            <a:endParaRPr lang="en-US" sz="2000" dirty="0"/>
          </a:p>
          <a:p>
            <a:r>
              <a:rPr lang="en-US" sz="2000" dirty="0"/>
              <a:t>Custom Diagrams can also be saved in yEd</a:t>
            </a:r>
          </a:p>
        </p:txBody>
      </p:sp>
      <p:pic>
        <p:nvPicPr>
          <p:cNvPr id="4" name="Picture 3">
            <a:extLst>
              <a:ext uri="{FF2B5EF4-FFF2-40B4-BE49-F238E27FC236}">
                <a16:creationId xmlns:a16="http://schemas.microsoft.com/office/drawing/2014/main" id="{2E5C3826-B417-4F95-8CEA-C738A7AD1481}"/>
              </a:ext>
            </a:extLst>
          </p:cNvPr>
          <p:cNvPicPr>
            <a:picLocks noChangeAspect="1"/>
          </p:cNvPicPr>
          <p:nvPr/>
        </p:nvPicPr>
        <p:blipFill>
          <a:blip r:embed="rId4"/>
          <a:stretch>
            <a:fillRect/>
          </a:stretch>
        </p:blipFill>
        <p:spPr>
          <a:xfrm>
            <a:off x="8003336" y="1312329"/>
            <a:ext cx="2623100" cy="5102157"/>
          </a:xfrm>
          <a:prstGeom prst="rect">
            <a:avLst/>
          </a:prstGeom>
        </p:spPr>
      </p:pic>
      <p:sp>
        <p:nvSpPr>
          <p:cNvPr id="5" name="Oval 4">
            <a:extLst>
              <a:ext uri="{FF2B5EF4-FFF2-40B4-BE49-F238E27FC236}">
                <a16:creationId xmlns:a16="http://schemas.microsoft.com/office/drawing/2014/main" id="{2CC91F8E-E8D7-49E4-82AF-EE18D1B1A28C}"/>
              </a:ext>
            </a:extLst>
          </p:cNvPr>
          <p:cNvSpPr/>
          <p:nvPr/>
        </p:nvSpPr>
        <p:spPr bwMode="auto">
          <a:xfrm>
            <a:off x="7608162" y="4419600"/>
            <a:ext cx="3247187" cy="1694062"/>
          </a:xfrm>
          <a:prstGeom prst="ellipse">
            <a:avLst/>
          </a:prstGeom>
          <a:noFill/>
          <a:ln w="25400" cap="flat" cmpd="sng" algn="ctr">
            <a:solidFill>
              <a:srgbClr val="00B050"/>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latin typeface="Times" panose="02020603050405020304" pitchFamily="18" charset="0"/>
            </a:endParaRPr>
          </a:p>
        </p:txBody>
      </p:sp>
    </p:spTree>
    <p:custDataLst>
      <p:tags r:id="rId1"/>
    </p:custDataLst>
    <p:extLst>
      <p:ext uri="{BB962C8B-B14F-4D97-AF65-F5344CB8AC3E}">
        <p14:creationId xmlns:p14="http://schemas.microsoft.com/office/powerpoint/2010/main" val="1274650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610465" y="333557"/>
            <a:ext cx="7109517" cy="805732"/>
          </a:xfrm>
        </p:spPr>
        <p:txBody>
          <a:bodyPr>
            <a:normAutofit/>
          </a:bodyPr>
          <a:lstStyle/>
          <a:p>
            <a:r>
              <a:rPr lang="en-US" sz="3200" dirty="0">
                <a:latin typeface="Aptos ExtraBold" panose="020B0004020202020204" pitchFamily="34" charset="0"/>
              </a:rPr>
              <a:t>Key “Take-away” Messages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53033" y="1573491"/>
            <a:ext cx="10049748" cy="4261019"/>
          </a:xfrm>
        </p:spPr>
        <p:txBody>
          <a:bodyPr>
            <a:normAutofit/>
          </a:bodyPr>
          <a:lstStyle/>
          <a:p>
            <a:pPr marL="0" indent="0">
              <a:buNone/>
            </a:pPr>
            <a:r>
              <a:rPr lang="en-US" sz="2647" b="1" dirty="0"/>
              <a:t>Why Use XML Standards ?</a:t>
            </a:r>
          </a:p>
          <a:p>
            <a:r>
              <a:rPr lang="en-US" sz="2800" dirty="0"/>
              <a:t>Saves time and improves the quality and consistency of data transfers and reports</a:t>
            </a:r>
          </a:p>
          <a:p>
            <a:r>
              <a:rPr lang="en-US" sz="2800" dirty="0"/>
              <a:t>Imports and exports information in many formats</a:t>
            </a:r>
          </a:p>
          <a:p>
            <a:r>
              <a:rPr lang="en-US" sz="2800" dirty="0"/>
              <a:t>Many generic and application-specific packages are available</a:t>
            </a:r>
          </a:p>
          <a:p>
            <a:r>
              <a:rPr lang="en-US" sz="2800" dirty="0"/>
              <a:t>UML documents are easier to import into AI  applications (compared to Relational Database information.</a:t>
            </a:r>
          </a:p>
          <a:p>
            <a:endParaRPr lang="en-US" sz="2232" dirty="0"/>
          </a:p>
        </p:txBody>
      </p:sp>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4B608B0E-CB63-4CC3-859E-F1D848D46663}"/>
                  </a:ext>
                </a:extLst>
              </p14:cNvPr>
              <p14:cNvContentPartPr/>
              <p14:nvPr/>
            </p14:nvContentPartPr>
            <p14:xfrm>
              <a:off x="-316612" y="3458664"/>
              <a:ext cx="1588" cy="318"/>
            </p14:xfrm>
          </p:contentPart>
        </mc:Choice>
        <mc:Fallback xmlns="">
          <p:pic>
            <p:nvPicPr>
              <p:cNvPr id="4" name="Ink 3">
                <a:extLst>
                  <a:ext uri="{FF2B5EF4-FFF2-40B4-BE49-F238E27FC236}">
                    <a16:creationId xmlns:a16="http://schemas.microsoft.com/office/drawing/2014/main" id="{4B608B0E-CB63-4CC3-859E-F1D848D46663}"/>
                  </a:ext>
                </a:extLst>
              </p:cNvPr>
              <p:cNvPicPr/>
              <p:nvPr/>
            </p:nvPicPr>
            <p:blipFill>
              <a:blip r:embed="rId8"/>
              <a:stretch>
                <a:fillRect/>
              </a:stretch>
            </p:blipFill>
            <p:spPr>
              <a:xfrm>
                <a:off x="-326537" y="3450714"/>
                <a:ext cx="21041" cy="159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5" name="Ink 4">
                <a:extLst>
                  <a:ext uri="{FF2B5EF4-FFF2-40B4-BE49-F238E27FC236}">
                    <a16:creationId xmlns:a16="http://schemas.microsoft.com/office/drawing/2014/main" id="{08893B31-CCBC-41FF-A11C-7EE5F75111DB}"/>
                  </a:ext>
                </a:extLst>
              </p14:cNvPr>
              <p14:cNvContentPartPr/>
              <p14:nvPr/>
            </p14:nvContentPartPr>
            <p14:xfrm>
              <a:off x="-862648" y="3355111"/>
              <a:ext cx="8259" cy="2224"/>
            </p14:xfrm>
          </p:contentPart>
        </mc:Choice>
        <mc:Fallback xmlns="">
          <p:pic>
            <p:nvPicPr>
              <p:cNvPr id="5" name="Ink 4">
                <a:extLst>
                  <a:ext uri="{FF2B5EF4-FFF2-40B4-BE49-F238E27FC236}">
                    <a16:creationId xmlns:a16="http://schemas.microsoft.com/office/drawing/2014/main" id="{08893B31-CCBC-41FF-A11C-7EE5F75111DB}"/>
                  </a:ext>
                </a:extLst>
              </p:cNvPr>
              <p:cNvPicPr/>
              <p:nvPr/>
            </p:nvPicPr>
            <p:blipFill>
              <a:blip r:embed="rId10"/>
              <a:stretch>
                <a:fillRect/>
              </a:stretch>
            </p:blipFill>
            <p:spPr>
              <a:xfrm>
                <a:off x="-871625" y="3347168"/>
                <a:ext cx="25854" cy="17792"/>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6" name="Ink 5">
                <a:extLst>
                  <a:ext uri="{FF2B5EF4-FFF2-40B4-BE49-F238E27FC236}">
                    <a16:creationId xmlns:a16="http://schemas.microsoft.com/office/drawing/2014/main" id="{BD4672C9-5A11-4CC2-907E-50BA5415AB56}"/>
                  </a:ext>
                </a:extLst>
              </p14:cNvPr>
              <p14:cNvContentPartPr/>
              <p14:nvPr/>
            </p14:nvContentPartPr>
            <p14:xfrm>
              <a:off x="-1382000" y="2614358"/>
              <a:ext cx="10800" cy="4447"/>
            </p14:xfrm>
          </p:contentPart>
        </mc:Choice>
        <mc:Fallback xmlns="">
          <p:pic>
            <p:nvPicPr>
              <p:cNvPr id="6" name="Ink 5">
                <a:extLst>
                  <a:ext uri="{FF2B5EF4-FFF2-40B4-BE49-F238E27FC236}">
                    <a16:creationId xmlns:a16="http://schemas.microsoft.com/office/drawing/2014/main" id="{BD4672C9-5A11-4CC2-907E-50BA5415AB56}"/>
                  </a:ext>
                </a:extLst>
              </p:cNvPr>
              <p:cNvPicPr/>
              <p:nvPr/>
            </p:nvPicPr>
            <p:blipFill>
              <a:blip r:embed="rId12"/>
              <a:stretch>
                <a:fillRect/>
              </a:stretch>
            </p:blipFill>
            <p:spPr>
              <a:xfrm>
                <a:off x="-1391000" y="2605093"/>
                <a:ext cx="28440" cy="22606"/>
              </a:xfrm>
              <a:prstGeom prst="rect">
                <a:avLst/>
              </a:prstGeom>
            </p:spPr>
          </p:pic>
        </mc:Fallback>
      </mc:AlternateContent>
    </p:spTree>
    <p:custDataLst>
      <p:tags r:id="rId1"/>
    </p:custDataLst>
    <p:extLst>
      <p:ext uri="{BB962C8B-B14F-4D97-AF65-F5344CB8AC3E}">
        <p14:creationId xmlns:p14="http://schemas.microsoft.com/office/powerpoint/2010/main" val="302999188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1B056101-628F-422E-8DF2-AFC1435414D1}"/>
  <p:tag name="ISPRING_CUSTOM_TIMING_USED" val="0"/>
  <p:tag name="GENSWF_ADVANCE_TIME" val="7.000"/>
  <p:tag name="GENSWF_SLIDE_UID" val="{D9DAA0E3-3E1D-40DF-9E3E-8C395FEDEB6C}:393"/>
</p:tagLst>
</file>

<file path=ppt/tags/tag15.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1B056101-628F-422E-8DF2-AFC1435414D1}"/>
  <p:tag name="ISPRING_CUSTOM_TIMING_USED" val="0"/>
  <p:tag name="GENSWF_ADVANCE_TIME" val="21.000"/>
  <p:tag name="GENSWF_SLIDE_UID" val="{5831EAB9-8BBE-4D62-88E7-A36B9D37257A}:394"/>
</p:tagLst>
</file>

<file path=ppt/tags/tag16.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1B056101-628F-422E-8DF2-AFC1435414D1}"/>
  <p:tag name="ISPRING_CUSTOM_TIMING_USED" val="0"/>
  <p:tag name="GENSWF_ADVANCE_TIME" val="21.000"/>
  <p:tag name="GENSWF_SLIDE_UID" val="{5831EAB9-8BBE-4D62-88E7-A36B9D37257A}:394"/>
</p:tagLst>
</file>

<file path=ppt/tags/tag1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1B056101-628F-422E-8DF2-AFC1435414D1}"/>
  <p:tag name="ISPRING_CUSTOM_TIMING_USED" val="0"/>
  <p:tag name="GENSWF_ADVANCE_TIME" val="21.000"/>
  <p:tag name="GENSWF_SLIDE_UID" val="{5831EAB9-8BBE-4D62-88E7-A36B9D37257A}:394"/>
</p:tagLst>
</file>

<file path=ppt/tags/tag18.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1B056101-628F-422E-8DF2-AFC1435414D1}"/>
  <p:tag name="ISPRING_CUSTOM_TIMING_USED" val="0"/>
  <p:tag name="GENSWF_ADVANCE_TIME" val="21.000"/>
  <p:tag name="GENSWF_SLIDE_UID" val="{5831EAB9-8BBE-4D62-88E7-A36B9D37257A}:394"/>
</p:tagLst>
</file>

<file path=ppt/tags/tag19.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D37473ED-8277-4FFC-ABBC-AD311EBD6F93}"/>
  <p:tag name="ISPRING_SLIDE_INDENT_LEVEL" val="0"/>
  <p:tag name="ISPRING_PRESENTER_ID" val="{1B056101-628F-422E-8DF2-AFC1435414D1}"/>
  <p:tag name="GENSWF_ADVANCE_TIME" val="15.000"/>
  <p:tag name="GENSWF_SLIDE_UID" val="{FDAF14C6-690A-4AC3-8215-1A9F6D37C2C1}:386"/>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D37473ED-8277-4FFC-ABBC-AD311EBD6F93}"/>
  <p:tag name="ISPRING_SLIDE_INDENT_LEVEL" val="0"/>
  <p:tag name="ISPRING_PRESENTER_ID" val="{1B056101-628F-422E-8DF2-AFC1435414D1}"/>
  <p:tag name="GENSWF_ADVANCE_TIME" val="15.000"/>
  <p:tag name="GENSWF_SLIDE_UID" val="{FDAF14C6-690A-4AC3-8215-1A9F6D37C2C1}:386"/>
</p:tagLst>
</file>

<file path=ppt/tags/tag21.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D37473ED-8277-4FFC-ABBC-AD311EBD6F93}"/>
  <p:tag name="ISPRING_SLIDE_INDENT_LEVEL" val="0"/>
  <p:tag name="ISPRING_PRESENTER_ID" val="{1B056101-628F-422E-8DF2-AFC1435414D1}"/>
  <p:tag name="GENSWF_ADVANCE_TIME" val="30.000"/>
  <p:tag name="GENSWF_SLIDE_UID" val="{B38C3CD5-29FD-4F3D-B8B2-765155A31B39}:388"/>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 name="ISPRING_SLIDE_INDENT_LEVEL" val="0"/>
  <p:tag name="ISPRING_CUSTOM_TIMING_USED" val="0"/>
  <p:tag name="ISPRING_PRESENTER_ID" val="{1B056101-628F-422E-8DF2-AFC1435414D1}"/>
  <p:tag name="GENSWF_ADVANCE_TIME" val="22.000"/>
  <p:tag name="GENSWF_SLIDE_UID" val="{391F8287-CA36-4127-9FFD-3858AC1BD13C}:284"/>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2493</TotalTime>
  <Words>1400</Words>
  <Application>Microsoft Office PowerPoint</Application>
  <PresentationFormat>Widescreen</PresentationFormat>
  <Paragraphs>151</Paragraphs>
  <Slides>11</Slides>
  <Notes>11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11</vt:i4>
      </vt:variant>
    </vt:vector>
  </HeadingPairs>
  <TitlesOfParts>
    <vt:vector size="20" baseType="lpstr">
      <vt:lpstr>Aptos</vt:lpstr>
      <vt:lpstr>Aptos ExtraBold</vt:lpstr>
      <vt:lpstr>Arial</vt:lpstr>
      <vt:lpstr>Calibri</vt:lpstr>
      <vt:lpstr>Montserrat</vt:lpstr>
      <vt:lpstr>Open Sans</vt:lpstr>
      <vt:lpstr>Times</vt:lpstr>
      <vt:lpstr>OMAC_Blue</vt:lpstr>
      <vt:lpstr>1_OMAC_Blue</vt:lpstr>
      <vt:lpstr>PowerPoint Presentation</vt:lpstr>
      <vt:lpstr>What is eXtended Markup Language ?</vt:lpstr>
      <vt:lpstr>1) Core XML Standards</vt:lpstr>
      <vt:lpstr>2) XML Query and Transformation Standards</vt:lpstr>
      <vt:lpstr>3) XML Linking and Referencing Standards</vt:lpstr>
      <vt:lpstr>4) XML Security Standards</vt:lpstr>
      <vt:lpstr>5) Special Purpose XML Standards</vt:lpstr>
      <vt:lpstr>Many Standard XML Templates  Are Provided in yEd GraphML</vt:lpstr>
      <vt:lpstr>Key “Take-away” Messages</vt:lpstr>
      <vt:lpstr>More Reading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39</cp:revision>
  <cp:lastPrinted>2026-06-29T05:19:28Z</cp:lastPrinted>
  <dcterms:created xsi:type="dcterms:W3CDTF">2024-08-05T20:06:21Z</dcterms:created>
  <dcterms:modified xsi:type="dcterms:W3CDTF">2026-06-29T05:21:24Z</dcterms:modified>
</cp:coreProperties>
</file>