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notesSlides/notesSlide7.xml" ContentType="application/vnd.openxmlformats-officedocument.presentationml.notesSlide+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12"/>
  </p:notesMasterIdLst>
  <p:sldIdLst>
    <p:sldId id="421" r:id="rId3"/>
    <p:sldId id="431" r:id="rId4"/>
    <p:sldId id="400" r:id="rId5"/>
    <p:sldId id="395" r:id="rId6"/>
    <p:sldId id="396" r:id="rId7"/>
    <p:sldId id="398" r:id="rId8"/>
    <p:sldId id="390" r:id="rId9"/>
    <p:sldId id="391" r:id="rId10"/>
    <p:sldId id="388" r:id="rId11"/>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75960" autoAdjust="0"/>
  </p:normalViewPr>
  <p:slideViewPr>
    <p:cSldViewPr snapToGrid="0">
      <p:cViewPr varScale="1">
        <p:scale>
          <a:sx n="55" d="100"/>
          <a:sy n="55" d="100"/>
        </p:scale>
        <p:origin x="186" y="282"/>
      </p:cViewPr>
      <p:guideLst/>
    </p:cSldViewPr>
  </p:slideViewPr>
  <p:notesTextViewPr>
    <p:cViewPr>
      <p:scale>
        <a:sx n="1" d="1"/>
        <a:sy n="1" d="1"/>
      </p:scale>
      <p:origin x="0" y="0"/>
    </p:cViewPr>
  </p:notesTextViewPr>
  <p:notesViewPr>
    <p:cSldViewPr snapToGrid="0">
      <p:cViewPr varScale="1">
        <p:scale>
          <a:sx n="61" d="100"/>
          <a:sy n="61" d="100"/>
        </p:scale>
        <p:origin x="145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731520" y="551329"/>
            <a:ext cx="5852160" cy="3350824"/>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055801"/>
            <a:ext cx="5852160" cy="4994070"/>
          </a:xfrm>
          <a:prstGeom prst="rect">
            <a:avLst/>
          </a:prstGeom>
        </p:spPr>
        <p:txBody>
          <a:bodyPr vert="horz" lIns="96661" tIns="48331" rIns="96661" bIns="48331"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05882" y="9119474"/>
            <a:ext cx="3064037" cy="347255"/>
          </a:xfrm>
          <a:prstGeom prst="rect">
            <a:avLst/>
          </a:prstGeom>
        </p:spPr>
        <p:txBody>
          <a:bodyPr vert="horz" lIns="96661" tIns="48331" rIns="96661" bIns="48331" rtlCol="0" anchor="b"/>
          <a:lstStyle>
            <a:lvl1pPr algn="l">
              <a:defRPr sz="13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143587" y="9119474"/>
            <a:ext cx="3064037" cy="347255"/>
          </a:xfrm>
          <a:prstGeom prst="rect">
            <a:avLst/>
          </a:prstGeom>
        </p:spPr>
        <p:txBody>
          <a:bodyPr vert="horz" lIns="96661" tIns="48331" rIns="96661" bIns="48331" rtlCol="0" anchor="b"/>
          <a:lstStyle>
            <a:lvl1pPr algn="r">
              <a:defRPr sz="1300">
                <a:latin typeface="Arial" panose="020B0604020202020204" pitchFamily="34" charset="0"/>
              </a:defRPr>
            </a:lvl1pPr>
          </a:lstStyle>
          <a:p>
            <a:fld id="{0FDC63F9-AE46-4D1C-BB44-41C92F2D01CA}" type="slidenum">
              <a:rPr lang="en-US" smtClean="0"/>
              <a:pPr/>
              <a:t>‹#›</a:t>
            </a:fld>
            <a:endParaRPr lang="en-US" dirty="0"/>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03275" y="654050"/>
            <a:ext cx="5770563" cy="3246438"/>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803275" y="3900487"/>
            <a:ext cx="5770563" cy="514938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dirty="0">
              <a:latin typeface="Arial" panose="020B0604020202020204" pitchFamily="34" charset="0"/>
              <a:cs typeface="Arial" panose="020B0604020202020204" pitchFamily="34" charset="0"/>
            </a:endParaRPr>
          </a:p>
          <a:p>
            <a:pPr marL="228600" indent="-228600"/>
            <a:r>
              <a:rPr lang="en-US" dirty="0"/>
              <a:t> This module describes the procedure for publishing micro learning modules (MLMs).</a:t>
            </a:r>
          </a:p>
          <a:p>
            <a:pPr marL="228600" indent="-228600"/>
            <a:endParaRPr lang="en-US" dirty="0"/>
          </a:p>
          <a:p>
            <a:pPr marL="228600" indent="-228600"/>
            <a:r>
              <a:rPr lang="en-US" dirty="0"/>
              <a:t> The intended audience is anyone associated with the creation, review, approval, and publishing of MLMs</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lvl="0">
              <a:buNone/>
              <a:defRPr/>
            </a:pPr>
            <a:r>
              <a:rPr lang="en-US" dirty="0">
                <a:latin typeface="Arial" panose="020B0604020202020204" pitchFamily="34" charset="0"/>
                <a:cs typeface="Arial" panose="020B0604020202020204" pitchFamily="34" charset="0"/>
              </a:rPr>
              <a:t>Click the START button when you are ready to advance to the next slide.</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15975" y="676275"/>
            <a:ext cx="5672138" cy="3190875"/>
          </a:xfrm>
        </p:spPr>
      </p:sp>
      <p:sp>
        <p:nvSpPr>
          <p:cNvPr id="3" name="Notes Placeholder 2"/>
          <p:cNvSpPr>
            <a:spLocks noGrp="1"/>
          </p:cNvSpPr>
          <p:nvPr>
            <p:ph type="body" idx="1"/>
          </p:nvPr>
        </p:nvSpPr>
        <p:spPr>
          <a:xfrm>
            <a:off x="830518" y="4042731"/>
            <a:ext cx="5668707" cy="4882194"/>
          </a:xfrm>
        </p:spPr>
        <p:txBody>
          <a:bodyPr/>
          <a:lstStyle/>
          <a:p>
            <a:pPr algn="ctr">
              <a:buNone/>
            </a:pPr>
            <a:endParaRPr lang="en-US" sz="1100" dirty="0"/>
          </a:p>
          <a:p>
            <a:pPr algn="l">
              <a:buNone/>
            </a:pPr>
            <a:r>
              <a:rPr lang="en-US" sz="1100" dirty="0"/>
              <a:t>Workflow to produce an MLM includes the following steps:</a:t>
            </a:r>
            <a:br>
              <a:rPr lang="en-US" sz="1100" dirty="0"/>
            </a:br>
            <a:r>
              <a:rPr lang="en-US" sz="1100" dirty="0"/>
              <a:t>  </a:t>
            </a:r>
          </a:p>
          <a:p>
            <a:pPr algn="l">
              <a:buNone/>
            </a:pPr>
            <a:r>
              <a:rPr lang="en-US" sz="1100" dirty="0"/>
              <a:t>Author and Subject Matter Experts (SMEs) Prepare Initial draft</a:t>
            </a:r>
            <a:br>
              <a:rPr lang="en-US" sz="1100" dirty="0"/>
            </a:br>
            <a:r>
              <a:rPr lang="en-US" sz="1100" dirty="0"/>
              <a:t>-- Rev 0.x of MLM available on website as PPTX.</a:t>
            </a:r>
            <a:br>
              <a:rPr lang="en-US" sz="1100" dirty="0"/>
            </a:br>
            <a:endParaRPr lang="en-US" sz="1100" dirty="0"/>
          </a:p>
          <a:p>
            <a:pPr algn="l">
              <a:buNone/>
            </a:pPr>
            <a:r>
              <a:rPr lang="en-US" sz="1100" dirty="0"/>
              <a:t>Review Rev 1 with Full PERA Distribution</a:t>
            </a:r>
            <a:br>
              <a:rPr lang="en-US" sz="1100" dirty="0"/>
            </a:br>
            <a:r>
              <a:rPr lang="en-US" sz="1100" dirty="0"/>
              <a:t>-- Rev 1.x of MLM available on website as PPTX and PDF.</a:t>
            </a:r>
            <a:br>
              <a:rPr lang="en-US" sz="1100" dirty="0"/>
            </a:br>
            <a:endParaRPr lang="en-US" sz="1100" dirty="0"/>
          </a:p>
          <a:p>
            <a:pPr algn="l">
              <a:buNone/>
            </a:pPr>
            <a:r>
              <a:rPr lang="en-US" sz="1100" dirty="0"/>
              <a:t>Publish completed MLM on website</a:t>
            </a:r>
            <a:br>
              <a:rPr lang="en-US" sz="1100" dirty="0"/>
            </a:br>
            <a:r>
              <a:rPr lang="en-US" sz="1100" dirty="0"/>
              <a:t>-- include all formats (PPTX, PDF, MP4, SCORM, and HTML5) </a:t>
            </a:r>
            <a:br>
              <a:rPr lang="en-US" sz="1100" dirty="0"/>
            </a:br>
            <a:r>
              <a:rPr lang="en-US" sz="1100" dirty="0"/>
              <a:t>-- Indicate year issued, e.g., (2026) at end of MLM titles.</a:t>
            </a:r>
            <a:br>
              <a:rPr lang="en-US" sz="1100" dirty="0"/>
            </a:br>
            <a:r>
              <a:rPr lang="en-US" sz="1100" dirty="0"/>
              <a:t>-- Author monitors comments and issues updates as needed.</a:t>
            </a:r>
          </a:p>
          <a:p>
            <a:pPr algn="l">
              <a:buNone/>
            </a:pPr>
            <a:endParaRPr lang="en-US" sz="1100" dirty="0"/>
          </a:p>
        </p:txBody>
      </p:sp>
      <p:sp>
        <p:nvSpPr>
          <p:cNvPr id="4" name="Slide Number Placeholder 3"/>
          <p:cNvSpPr>
            <a:spLocks noGrp="1"/>
          </p:cNvSpPr>
          <p:nvPr>
            <p:ph type="sldNum" sz="quarter" idx="5"/>
          </p:nvPr>
        </p:nvSpPr>
        <p:spPr/>
        <p:txBody>
          <a:bodyPr lIns="96622" tIns="48310" rIns="96622" bIns="48310"/>
          <a:lstStyle/>
          <a:p>
            <a:r>
              <a:rPr lang="en-GB" altLang="en-US" dirty="0"/>
              <a:t> </a:t>
            </a:r>
          </a:p>
        </p:txBody>
      </p:sp>
    </p:spTree>
    <p:extLst>
      <p:ext uri="{BB962C8B-B14F-4D97-AF65-F5344CB8AC3E}">
        <p14:creationId xmlns:p14="http://schemas.microsoft.com/office/powerpoint/2010/main" val="971570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909638" y="630238"/>
            <a:ext cx="5495925" cy="3092450"/>
          </a:xfrm>
          <a:ln/>
        </p:spPr>
      </p:sp>
      <p:sp>
        <p:nvSpPr>
          <p:cNvPr id="40963" name="Rectangle 3"/>
          <p:cNvSpPr>
            <a:spLocks noGrp="1" noChangeArrowheads="1"/>
          </p:cNvSpPr>
          <p:nvPr>
            <p:ph type="body" idx="1"/>
          </p:nvPr>
        </p:nvSpPr>
        <p:spPr>
          <a:xfrm>
            <a:off x="774319" y="3870406"/>
            <a:ext cx="5636007" cy="4016214"/>
          </a:xfrm>
          <a:noFill/>
          <a:ln w="9525"/>
        </p:spPr>
        <p:txBody>
          <a:bodyPr/>
          <a:lstStyle/>
          <a:p>
            <a:pPr>
              <a:lnSpc>
                <a:spcPct val="107000"/>
              </a:lnSpc>
              <a:buNone/>
            </a:pPr>
            <a:endParaRPr lang="en-US" dirty="0"/>
          </a:p>
          <a:p>
            <a:pPr>
              <a:lnSpc>
                <a:spcPct val="107000"/>
              </a:lnSpc>
              <a:buNone/>
            </a:pPr>
            <a:r>
              <a:rPr lang="en-US" dirty="0"/>
              <a:t>This procedure uses the following color coding for the participating groups. </a:t>
            </a:r>
          </a:p>
          <a:p>
            <a:pPr>
              <a:lnSpc>
                <a:spcPct val="107000"/>
              </a:lnSpc>
              <a:buNone/>
            </a:pPr>
            <a:endParaRPr lang="en-US" dirty="0"/>
          </a:p>
          <a:p>
            <a:pPr>
              <a:lnSpc>
                <a:spcPct val="107000"/>
              </a:lnSpc>
              <a:buNone/>
            </a:pPr>
            <a:r>
              <a:rPr lang="en-US" dirty="0"/>
              <a:t>Multi-colored boxes indicate involvement in that procedure by more than one group.</a:t>
            </a:r>
          </a:p>
        </p:txBody>
      </p:sp>
    </p:spTree>
    <p:extLst>
      <p:ext uri="{BB962C8B-B14F-4D97-AF65-F5344CB8AC3E}">
        <p14:creationId xmlns:p14="http://schemas.microsoft.com/office/powerpoint/2010/main" val="2704929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819150" y="914400"/>
            <a:ext cx="5549900" cy="3122613"/>
          </a:xfrm>
          <a:ln/>
        </p:spPr>
      </p:sp>
      <p:sp>
        <p:nvSpPr>
          <p:cNvPr id="40963" name="Rectangle 3"/>
          <p:cNvSpPr>
            <a:spLocks noGrp="1" noChangeArrowheads="1"/>
          </p:cNvSpPr>
          <p:nvPr>
            <p:ph type="body" idx="1"/>
          </p:nvPr>
        </p:nvSpPr>
        <p:spPr>
          <a:xfrm>
            <a:off x="819150" y="4161282"/>
            <a:ext cx="5549900" cy="4525518"/>
          </a:xfrm>
          <a:noFill/>
          <a:ln w="9525"/>
        </p:spPr>
        <p:txBody>
          <a:bodyPr/>
          <a:lstStyle/>
          <a:p>
            <a:pPr>
              <a:lnSpc>
                <a:spcPct val="107000"/>
              </a:lnSpc>
              <a:buNone/>
            </a:pPr>
            <a:endParaRPr lang="en-US" dirty="0"/>
          </a:p>
          <a:p>
            <a:pPr>
              <a:lnSpc>
                <a:spcPct val="107000"/>
              </a:lnSpc>
              <a:buNone/>
            </a:pPr>
            <a:r>
              <a:rPr lang="en-US" dirty="0"/>
              <a:t>Stage 1 – MLM Initial Draft Preparation by Author and Subject Matter Expert(s)</a:t>
            </a:r>
          </a:p>
          <a:p>
            <a:pPr>
              <a:lnSpc>
                <a:spcPct val="107000"/>
              </a:lnSpc>
              <a:buNone/>
            </a:pPr>
            <a:endParaRPr lang="en-US" dirty="0"/>
          </a:p>
          <a:p>
            <a:pPr marL="362333" indent="-362333">
              <a:buFont typeface="+mj-lt"/>
              <a:buAutoNum type="arabicPeriod"/>
            </a:pPr>
            <a:r>
              <a:rPr lang="en-US" dirty="0"/>
              <a:t>This workflow begins when the author downloads the MLM PowerPoint template and then prepares an initial draft of the MLM with the assistance of selected SMEs.</a:t>
            </a:r>
            <a:br>
              <a:rPr lang="en-US" dirty="0"/>
            </a:br>
            <a:endParaRPr lang="en-US" dirty="0"/>
          </a:p>
          <a:p>
            <a:pPr marL="362333" indent="-362333">
              <a:buFont typeface="+mj-lt"/>
              <a:buAutoNum type="arabicPeriod"/>
            </a:pPr>
            <a:r>
              <a:rPr lang="en-US" dirty="0"/>
              <a:t>The author posts the MLM on the PERA website and then notifies the subject matter experts (SMEs), and any other MLM Task Group reviewers, to begin their review.  SMEs provide comments as PowerPoint Comments that are accepted or cleared by Author.</a:t>
            </a:r>
            <a:br>
              <a:rPr lang="en-US" dirty="0"/>
            </a:br>
            <a:endParaRPr lang="en-US" dirty="0"/>
          </a:p>
          <a:p>
            <a:pPr marL="362333" indent="-362333">
              <a:buFont typeface="+mj-lt"/>
              <a:buAutoNum type="arabicPeriod"/>
            </a:pPr>
            <a:r>
              <a:rPr lang="en-US" dirty="0"/>
              <a:t>The author (and/or Instructional Designer) then adds narrative text to Notes field.</a:t>
            </a:r>
            <a:br>
              <a:rPr lang="en-US" dirty="0"/>
            </a:br>
            <a:endParaRPr lang="en-US" dirty="0"/>
          </a:p>
        </p:txBody>
      </p:sp>
    </p:spTree>
    <p:extLst>
      <p:ext uri="{BB962C8B-B14F-4D97-AF65-F5344CB8AC3E}">
        <p14:creationId xmlns:p14="http://schemas.microsoft.com/office/powerpoint/2010/main" val="37083532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831850" y="762000"/>
            <a:ext cx="5594350" cy="3146425"/>
          </a:xfrm>
          <a:ln/>
        </p:spPr>
      </p:sp>
      <p:sp>
        <p:nvSpPr>
          <p:cNvPr id="40963" name="Rectangle 3"/>
          <p:cNvSpPr>
            <a:spLocks noGrp="1" noChangeArrowheads="1"/>
          </p:cNvSpPr>
          <p:nvPr>
            <p:ph type="body" idx="1"/>
          </p:nvPr>
        </p:nvSpPr>
        <p:spPr>
          <a:xfrm>
            <a:off x="839597" y="4050923"/>
            <a:ext cx="5586604" cy="4016214"/>
          </a:xfrm>
          <a:noFill/>
          <a:ln w="9525"/>
        </p:spPr>
        <p:txBody>
          <a:bodyPr/>
          <a:lstStyle/>
          <a:p>
            <a:pPr>
              <a:spcBef>
                <a:spcPts val="615"/>
              </a:spcBef>
              <a:buNone/>
            </a:pPr>
            <a:endParaRPr lang="en-US" dirty="0"/>
          </a:p>
          <a:p>
            <a:pPr marL="0" marR="0" lvl="0" indent="0" algn="l" defTabSz="914400" rtl="0" eaLnBrk="1" fontAlgn="auto" latinLnBrk="0" hangingPunct="1">
              <a:lnSpc>
                <a:spcPct val="100000"/>
              </a:lnSpc>
              <a:spcBef>
                <a:spcPts val="615"/>
              </a:spcBef>
              <a:spcAft>
                <a:spcPts val="0"/>
              </a:spcAft>
              <a:buClrTx/>
              <a:buSzTx/>
              <a:buFontTx/>
              <a:buNone/>
              <a:tabLst/>
              <a:defRPr/>
            </a:pPr>
            <a:r>
              <a:rPr lang="en-US" dirty="0"/>
              <a:t>Instructional Designer receives the PowerPoint and publishes MLM Revision 1.x on PERA website.</a:t>
            </a:r>
          </a:p>
          <a:p>
            <a:pPr marL="0" marR="0" lvl="0" indent="0" algn="l" defTabSz="914400" rtl="0" eaLnBrk="1" fontAlgn="auto" latinLnBrk="0" hangingPunct="1">
              <a:lnSpc>
                <a:spcPct val="100000"/>
              </a:lnSpc>
              <a:spcBef>
                <a:spcPts val="615"/>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615"/>
              </a:spcBef>
              <a:spcAft>
                <a:spcPts val="0"/>
              </a:spcAft>
              <a:buClrTx/>
              <a:buSzTx/>
              <a:buFontTx/>
              <a:buNone/>
              <a:tabLst/>
              <a:defRPr/>
            </a:pPr>
            <a:r>
              <a:rPr lang="en-US" dirty="0"/>
              <a:t>PERA Distribution list is invited to add comments (using comment link at bottom of each MLM.</a:t>
            </a:r>
          </a:p>
          <a:p>
            <a:pPr marL="0" marR="0" lvl="0" indent="0" algn="l" defTabSz="914400" rtl="0" eaLnBrk="1" fontAlgn="auto" latinLnBrk="0" hangingPunct="1">
              <a:lnSpc>
                <a:spcPct val="100000"/>
              </a:lnSpc>
              <a:spcBef>
                <a:spcPts val="615"/>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615"/>
              </a:spcBef>
              <a:spcAft>
                <a:spcPts val="0"/>
              </a:spcAft>
              <a:buClrTx/>
              <a:buSzTx/>
              <a:buFontTx/>
              <a:buNone/>
              <a:tabLst/>
              <a:defRPr/>
            </a:pPr>
            <a:r>
              <a:rPr lang="en-US" dirty="0"/>
              <a:t>Author addresses comments using list of comment emails.</a:t>
            </a:r>
          </a:p>
          <a:p>
            <a:pPr marL="0" marR="0" lvl="0" indent="0" algn="l" defTabSz="914400" rtl="0" eaLnBrk="1" fontAlgn="auto" latinLnBrk="0" hangingPunct="1">
              <a:lnSpc>
                <a:spcPct val="100000"/>
              </a:lnSpc>
              <a:spcBef>
                <a:spcPts val="615"/>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615"/>
              </a:spcBef>
              <a:spcAft>
                <a:spcPts val="0"/>
              </a:spcAft>
              <a:buClrTx/>
              <a:buSzTx/>
              <a:buFontTx/>
              <a:buNone/>
              <a:tabLst/>
              <a:defRPr/>
            </a:pPr>
            <a:r>
              <a:rPr lang="en-US" dirty="0"/>
              <a:t>Author and Instructional Designer complete extra formats.</a:t>
            </a:r>
          </a:p>
          <a:p>
            <a:pPr>
              <a:spcBef>
                <a:spcPts val="615"/>
              </a:spcBef>
              <a:buNone/>
            </a:pPr>
            <a:endParaRPr lang="en-US" dirty="0"/>
          </a:p>
        </p:txBody>
      </p:sp>
    </p:spTree>
    <p:extLst>
      <p:ext uri="{BB962C8B-B14F-4D97-AF65-F5344CB8AC3E}">
        <p14:creationId xmlns:p14="http://schemas.microsoft.com/office/powerpoint/2010/main" val="4138357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819150" y="914400"/>
            <a:ext cx="5565775" cy="3130550"/>
          </a:xfrm>
          <a:ln/>
        </p:spPr>
      </p:sp>
      <p:sp>
        <p:nvSpPr>
          <p:cNvPr id="40963" name="Rectangle 3"/>
          <p:cNvSpPr>
            <a:spLocks noGrp="1" noChangeArrowheads="1"/>
          </p:cNvSpPr>
          <p:nvPr>
            <p:ph type="body" idx="1"/>
          </p:nvPr>
        </p:nvSpPr>
        <p:spPr>
          <a:xfrm>
            <a:off x="819150" y="4192812"/>
            <a:ext cx="5565775" cy="4016214"/>
          </a:xfrm>
          <a:noFill/>
          <a:ln w="9525"/>
        </p:spPr>
        <p:txBody>
          <a:bodyPr/>
          <a:lstStyle/>
          <a:p>
            <a:pPr algn="ctr">
              <a:spcBef>
                <a:spcPts val="0"/>
              </a:spcBef>
              <a:buNone/>
            </a:pPr>
            <a:r>
              <a:rPr lang="en-US" dirty="0"/>
              <a:t>Step 3 – Publish MLM and gather comments</a:t>
            </a:r>
          </a:p>
          <a:p>
            <a:pPr marL="362333" indent="-362333">
              <a:buFont typeface="+mj-lt"/>
              <a:buAutoNum type="arabicPeriod"/>
            </a:pPr>
            <a:r>
              <a:rPr lang="en-US" dirty="0"/>
              <a:t>Instructional Designer publishes completed MLM </a:t>
            </a:r>
          </a:p>
          <a:p>
            <a:pPr marL="362333" indent="-362333">
              <a:buFont typeface="+mj-lt"/>
              <a:buAutoNum type="arabicPeriod"/>
            </a:pPr>
            <a:r>
              <a:rPr lang="en-US" dirty="0"/>
              <a:t>Comments are gathered by PERA Leadership (from email comment link) </a:t>
            </a:r>
          </a:p>
          <a:p>
            <a:pPr marL="362333" indent="-362333">
              <a:buFont typeface="+mj-lt"/>
              <a:buAutoNum type="arabicPeriod"/>
            </a:pPr>
            <a:r>
              <a:rPr lang="en-US" dirty="0"/>
              <a:t>Comments are reviewed by the author and accepted comments incorporated in the PowerPoint PDF.  </a:t>
            </a:r>
          </a:p>
          <a:p>
            <a:pPr marL="362333" indent="-362333">
              <a:buFont typeface="+mj-lt"/>
              <a:buAutoNum type="arabicPeriod"/>
            </a:pPr>
            <a:r>
              <a:rPr lang="en-US" dirty="0"/>
              <a:t>Prepare new revision of MLM when author considers appropriate</a:t>
            </a:r>
          </a:p>
          <a:p>
            <a:pPr marL="362333" indent="-362333">
              <a:buFont typeface="+mj-lt"/>
              <a:buAutoNum type="arabicPeriod"/>
            </a:pPr>
            <a:r>
              <a:rPr lang="en-US" dirty="0"/>
              <a:t>New PowerPoint, audio, video, and animation files are then prepared and sent to the instructional designer for publishing.</a:t>
            </a:r>
          </a:p>
        </p:txBody>
      </p:sp>
    </p:spTree>
    <p:extLst>
      <p:ext uri="{BB962C8B-B14F-4D97-AF65-F5344CB8AC3E}">
        <p14:creationId xmlns:p14="http://schemas.microsoft.com/office/powerpoint/2010/main" val="31029112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88988" y="866775"/>
            <a:ext cx="5664200" cy="3187700"/>
          </a:xfrm>
        </p:spPr>
      </p:sp>
      <p:sp>
        <p:nvSpPr>
          <p:cNvPr id="3" name="Notes Placeholder 2"/>
          <p:cNvSpPr>
            <a:spLocks noGrp="1"/>
          </p:cNvSpPr>
          <p:nvPr>
            <p:ph type="body" idx="1"/>
          </p:nvPr>
        </p:nvSpPr>
        <p:spPr>
          <a:xfrm>
            <a:off x="788988" y="4185748"/>
            <a:ext cx="5591175" cy="3625770"/>
          </a:xfrm>
        </p:spPr>
        <p:txBody>
          <a:bodyPr/>
          <a:lstStyle/>
          <a:p>
            <a:pPr algn="ctr">
              <a:buNone/>
            </a:pPr>
            <a:endParaRPr lang="en-US" dirty="0"/>
          </a:p>
          <a:p>
            <a:pPr marL="171450" indent="-171450" algn="l">
              <a:buFont typeface="Arial" panose="020B0604020202020204" pitchFamily="34" charset="0"/>
              <a:buChar char="•"/>
            </a:pPr>
            <a:r>
              <a:rPr lang="en-US" dirty="0"/>
              <a:t>Author writes Rev 0 draft of MLM.</a:t>
            </a:r>
          </a:p>
          <a:p>
            <a:pPr marL="171450" indent="-171450" algn="l">
              <a:buFont typeface="Arial" panose="020B0604020202020204" pitchFamily="34" charset="0"/>
              <a:buChar char="•"/>
            </a:pPr>
            <a:r>
              <a:rPr lang="en-US" dirty="0"/>
              <a:t>SMEs review Rev 0 MLM (as PowerPoint file).</a:t>
            </a:r>
          </a:p>
          <a:p>
            <a:pPr marL="171450" indent="-171450" algn="l">
              <a:buFont typeface="Arial" panose="020B0604020202020204" pitchFamily="34" charset="0"/>
              <a:buChar char="•"/>
            </a:pPr>
            <a:r>
              <a:rPr lang="en-US" dirty="0"/>
              <a:t>Author edits and ID Publishes Rev 1 Draft on PERA website.</a:t>
            </a:r>
          </a:p>
          <a:p>
            <a:pPr marL="171450" indent="-171450" algn="l">
              <a:buFont typeface="Arial" panose="020B0604020202020204" pitchFamily="34" charset="0"/>
              <a:buChar char="•"/>
            </a:pPr>
            <a:r>
              <a:rPr lang="en-US" dirty="0"/>
              <a:t>Full PERA Distribution reviews and comments on Rev 1 Draft as PPTX and PDF (book format)</a:t>
            </a:r>
          </a:p>
          <a:p>
            <a:pPr marL="171450" indent="-171450" algn="l">
              <a:buFont typeface="Arial" panose="020B0604020202020204" pitchFamily="34" charset="0"/>
              <a:buChar char="•"/>
            </a:pPr>
            <a:r>
              <a:rPr lang="en-US" dirty="0"/>
              <a:t>Author edits “release candidate” and PERA Leadership releases new (2026) MLM on website including multiple formats (as agreed).</a:t>
            </a:r>
          </a:p>
          <a:p>
            <a:pPr algn="l">
              <a:buNone/>
            </a:pPr>
            <a:endParaRPr lang="en-US" dirty="0"/>
          </a:p>
        </p:txBody>
      </p:sp>
      <p:sp>
        <p:nvSpPr>
          <p:cNvPr id="4" name="Slide Number Placeholder 3"/>
          <p:cNvSpPr>
            <a:spLocks noGrp="1"/>
          </p:cNvSpPr>
          <p:nvPr>
            <p:ph type="sldNum" sz="quarter" idx="5"/>
          </p:nvPr>
        </p:nvSpPr>
        <p:spPr/>
        <p:txBody>
          <a:bodyPr lIns="96622" tIns="48310" rIns="96622" bIns="48310"/>
          <a:lstStyle/>
          <a:p>
            <a:pPr algn="r" defTabSz="966221" eaLnBrk="1" fontAlgn="auto" hangingPunct="1">
              <a:spcBef>
                <a:spcPts val="0"/>
              </a:spcBef>
              <a:spcAft>
                <a:spcPts val="0"/>
              </a:spcAft>
              <a:defRPr/>
            </a:pPr>
            <a:fld id="{938E238B-0027-441C-B6C6-5C79594C47B5}" type="slidenum">
              <a:rPr lang="en-US" sz="1200">
                <a:solidFill>
                  <a:schemeClr val="bg1"/>
                </a:solidFill>
                <a:latin typeface="Calibri"/>
              </a:rPr>
              <a:pPr algn="r" defTabSz="966221" eaLnBrk="1" fontAlgn="auto" hangingPunct="1">
                <a:spcBef>
                  <a:spcPts val="0"/>
                </a:spcBef>
                <a:spcAft>
                  <a:spcPts val="0"/>
                </a:spcAft>
                <a:defRPr/>
              </a:pPr>
              <a:t>7</a:t>
            </a:fld>
            <a:endParaRPr lang="en-US" sz="1200" dirty="0">
              <a:solidFill>
                <a:schemeClr val="bg1"/>
              </a:solidFill>
              <a:latin typeface="Calibri"/>
            </a:endParaRPr>
          </a:p>
        </p:txBody>
      </p:sp>
    </p:spTree>
    <p:extLst>
      <p:ext uri="{BB962C8B-B14F-4D97-AF65-F5344CB8AC3E}">
        <p14:creationId xmlns:p14="http://schemas.microsoft.com/office/powerpoint/2010/main" val="3950231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811213" y="625475"/>
            <a:ext cx="5591175" cy="3144838"/>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xfrm>
            <a:off x="811213" y="3919753"/>
            <a:ext cx="5591175" cy="3822269"/>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37623">
              <a:buNone/>
              <a:defRPr/>
            </a:pPr>
            <a:endParaRPr lang="en-US" dirty="0">
              <a:solidFill>
                <a:srgbClr val="000000"/>
              </a:solidFill>
            </a:endParaRPr>
          </a:p>
          <a:p>
            <a:pPr defTabSz="937623">
              <a:buNone/>
              <a:defRPr/>
            </a:pPr>
            <a:r>
              <a:rPr lang="en-US" dirty="0">
                <a:solidFill>
                  <a:srgbClr val="000000"/>
                </a:solidFill>
              </a:rPr>
              <a:t>There are four related MLMs that may be of interest:</a:t>
            </a:r>
          </a:p>
          <a:p>
            <a:pPr marL="341313" lvl="1" indent="-231775">
              <a:buFont typeface="Arial" panose="020B0604020202020204" pitchFamily="34" charset="0"/>
              <a:buChar char="•"/>
            </a:pPr>
            <a:r>
              <a:rPr lang="en-US" altLang="en-US" dirty="0"/>
              <a:t> </a:t>
            </a:r>
            <a:r>
              <a:rPr lang="en-US" dirty="0"/>
              <a:t>MLM-024-A </a:t>
            </a:r>
            <a:r>
              <a:rPr lang="en-US" altLang="en-US" dirty="0"/>
              <a:t>What are Micro Learning Modules?</a:t>
            </a:r>
          </a:p>
          <a:p>
            <a:pPr marL="341313" lvl="1" indent="-231775">
              <a:buFont typeface="Arial" panose="020B0604020202020204" pitchFamily="34" charset="0"/>
              <a:buChar char="•"/>
            </a:pPr>
            <a:r>
              <a:rPr lang="en-US" altLang="en-US" dirty="0"/>
              <a:t> </a:t>
            </a:r>
            <a:r>
              <a:rPr lang="en-US" dirty="0"/>
              <a:t>MLM-024-B </a:t>
            </a:r>
            <a:r>
              <a:rPr lang="en-US" altLang="en-US" dirty="0"/>
              <a:t>Procedure for Publishing MLMs ( this MLM )</a:t>
            </a:r>
          </a:p>
          <a:p>
            <a:pPr marL="341313" lvl="1" indent="-231775">
              <a:buFont typeface="Arial" panose="020B0604020202020204" pitchFamily="34" charset="0"/>
              <a:buChar char="•"/>
            </a:pPr>
            <a:r>
              <a:rPr lang="en-US" altLang="en-US" dirty="0"/>
              <a:t> </a:t>
            </a:r>
            <a:r>
              <a:rPr lang="en-US" dirty="0"/>
              <a:t>MLM-024-C </a:t>
            </a:r>
            <a:r>
              <a:rPr lang="en-US" altLang="en-US" dirty="0"/>
              <a:t>MLM Content and Format</a:t>
            </a:r>
          </a:p>
          <a:p>
            <a:pPr marL="341313" lvl="1" indent="-231775">
              <a:buFont typeface="Arial" panose="020B0604020202020204" pitchFamily="34" charset="0"/>
              <a:buChar char="•"/>
            </a:pPr>
            <a:r>
              <a:rPr lang="en-US" altLang="en-US" dirty="0"/>
              <a:t> </a:t>
            </a:r>
            <a:r>
              <a:rPr lang="en-US" dirty="0"/>
              <a:t>MLM-024-D MLM Production </a:t>
            </a:r>
            <a:r>
              <a:rPr lang="en-US" altLang="en-US" dirty="0"/>
              <a:t>Tips</a:t>
            </a:r>
          </a:p>
          <a:p>
            <a:pPr lvl="0">
              <a:buFont typeface="Arial" panose="020B0604020202020204" pitchFamily="34" charset="0"/>
              <a:buNone/>
            </a:pPr>
            <a:endParaRPr lang="en-US" dirty="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04850"/>
            <a:ext cx="5759450" cy="3240088"/>
          </a:xfrm>
        </p:spPr>
      </p:sp>
      <p:sp>
        <p:nvSpPr>
          <p:cNvPr id="3" name="Notes Placeholder 2"/>
          <p:cNvSpPr>
            <a:spLocks noGrp="1"/>
          </p:cNvSpPr>
          <p:nvPr>
            <p:ph type="body" idx="1"/>
          </p:nvPr>
        </p:nvSpPr>
        <p:spPr>
          <a:xfrm>
            <a:off x="824228" y="4105874"/>
            <a:ext cx="5713097" cy="4790476"/>
          </a:xfrm>
        </p:spPr>
        <p:txBody>
          <a:bodyPr/>
          <a:lstStyle/>
          <a:p>
            <a:pPr>
              <a:spcAft>
                <a:spcPts val="1121"/>
              </a:spcAft>
            </a:pPr>
            <a:endParaRPr lang="en-US"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7613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1242398" y="1977552"/>
            <a:ext cx="7048501" cy="1371320"/>
          </a:xfrm>
        </p:spPr>
        <p:txBody>
          <a:bodyPr/>
          <a:lstStyle>
            <a:lvl1pPr algn="ctr">
              <a:defRPr sz="3177">
                <a:solidFill>
                  <a:srgbClr val="002060"/>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Abadi" panose="020B0604020104020204" pitchFamily="34" charset="0"/>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A0861E-9565-C19A-A22B-232780D49580}"/>
              </a:ext>
            </a:extLst>
          </p:cNvPr>
          <p:cNvSpPr>
            <a:spLocks noGrp="1"/>
          </p:cNvSpPr>
          <p:nvPr>
            <p:ph type="dt" sz="half" idx="10"/>
          </p:nvPr>
        </p:nvSpPr>
        <p:spPr/>
        <p:txBody>
          <a:bodyPr/>
          <a:lstStyle/>
          <a:p>
            <a:fld id="{75F8D6AE-4437-4473-9449-CFC432BAC0A3}" type="datetimeFigureOut">
              <a:rPr lang="en-US" smtClean="0"/>
              <a:t>1/26/2026</a:t>
            </a:fld>
            <a:endParaRPr lang="en-US"/>
          </a:p>
        </p:txBody>
      </p:sp>
      <p:sp>
        <p:nvSpPr>
          <p:cNvPr id="3" name="Footer Placeholder 2">
            <a:extLst>
              <a:ext uri="{FF2B5EF4-FFF2-40B4-BE49-F238E27FC236}">
                <a16:creationId xmlns:a16="http://schemas.microsoft.com/office/drawing/2014/main" id="{D4A49C78-2590-101E-1A98-87A494A954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F98F871-846E-0C84-CF6D-B90293C1D80E}"/>
              </a:ext>
            </a:extLst>
          </p:cNvPr>
          <p:cNvSpPr>
            <a:spLocks noGrp="1"/>
          </p:cNvSpPr>
          <p:nvPr>
            <p:ph type="sldNum" sz="quarter" idx="12"/>
          </p:nvPr>
        </p:nvSpPr>
        <p:spPr/>
        <p:txBody>
          <a:bodyPr/>
          <a:lstStyle/>
          <a:p>
            <a:fld id="{A7F83B6A-93BD-4D01-A3DB-20BFE661BA76}" type="slidenum">
              <a:rPr lang="en-US" smtClean="0"/>
              <a:t>‹#›</a:t>
            </a:fld>
            <a:endParaRPr lang="en-US"/>
          </a:p>
        </p:txBody>
      </p:sp>
    </p:spTree>
    <p:extLst>
      <p:ext uri="{BB962C8B-B14F-4D97-AF65-F5344CB8AC3E}">
        <p14:creationId xmlns:p14="http://schemas.microsoft.com/office/powerpoint/2010/main" val="2142807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lvl1pPr algn="ctr">
              <a:defRPr/>
            </a:lvl1p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3" y="251460"/>
            <a:ext cx="9259314" cy="908350"/>
          </a:xfrm>
        </p:spPr>
        <p:txBody>
          <a:bodyPr/>
          <a:lstStyle>
            <a:lvl1pPr algn="ctr">
              <a:defRPr/>
            </a:lvl1p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9200978"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45756-FD1A-D2B5-E75E-0C500B0952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D005F3-0D94-0F66-6A0A-60B804D54E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4858C5-6FCE-E976-BD4F-1A228159A714}"/>
              </a:ext>
            </a:extLst>
          </p:cNvPr>
          <p:cNvSpPr>
            <a:spLocks noGrp="1"/>
          </p:cNvSpPr>
          <p:nvPr>
            <p:ph type="dt" sz="half" idx="10"/>
          </p:nvPr>
        </p:nvSpPr>
        <p:spPr/>
        <p:txBody>
          <a:bodyPr/>
          <a:lstStyle/>
          <a:p>
            <a:fld id="{75F8D6AE-4437-4473-9449-CFC432BAC0A3}" type="datetimeFigureOut">
              <a:rPr lang="en-US" smtClean="0"/>
              <a:t>1/26/2026</a:t>
            </a:fld>
            <a:endParaRPr lang="en-US"/>
          </a:p>
        </p:txBody>
      </p:sp>
      <p:sp>
        <p:nvSpPr>
          <p:cNvPr id="5" name="Footer Placeholder 4">
            <a:extLst>
              <a:ext uri="{FF2B5EF4-FFF2-40B4-BE49-F238E27FC236}">
                <a16:creationId xmlns:a16="http://schemas.microsoft.com/office/drawing/2014/main" id="{CC3F86E8-DF1B-0497-AE1B-DCF7648195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5EF32-E325-85C6-700C-412C19AED6B0}"/>
              </a:ext>
            </a:extLst>
          </p:cNvPr>
          <p:cNvSpPr>
            <a:spLocks noGrp="1"/>
          </p:cNvSpPr>
          <p:nvPr>
            <p:ph type="sldNum" sz="quarter" idx="12"/>
          </p:nvPr>
        </p:nvSpPr>
        <p:spPr/>
        <p:txBody>
          <a:bodyPr/>
          <a:lstStyle/>
          <a:p>
            <a:fld id="{A7F83B6A-93BD-4D01-A3DB-20BFE661BA76}" type="slidenum">
              <a:rPr lang="en-US" smtClean="0"/>
              <a:t>‹#›</a:t>
            </a:fld>
            <a:endParaRPr lang="en-US"/>
          </a:p>
        </p:txBody>
      </p:sp>
    </p:spTree>
    <p:extLst>
      <p:ext uri="{BB962C8B-B14F-4D97-AF65-F5344CB8AC3E}">
        <p14:creationId xmlns:p14="http://schemas.microsoft.com/office/powerpoint/2010/main" val="3619138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FF3BB-535E-8C73-5E6C-9A477E771A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DC9C68-6B91-4C6E-FB73-B57781EEDA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FE342FE-0EF2-54F2-7072-E98F2A6669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2D7D35-0F3B-7F98-B0F4-DF8B1913ED72}"/>
              </a:ext>
            </a:extLst>
          </p:cNvPr>
          <p:cNvSpPr>
            <a:spLocks noGrp="1"/>
          </p:cNvSpPr>
          <p:nvPr>
            <p:ph type="dt" sz="half" idx="10"/>
          </p:nvPr>
        </p:nvSpPr>
        <p:spPr/>
        <p:txBody>
          <a:bodyPr/>
          <a:lstStyle/>
          <a:p>
            <a:fld id="{75F8D6AE-4437-4473-9449-CFC432BAC0A3}" type="datetimeFigureOut">
              <a:rPr lang="en-US" smtClean="0"/>
              <a:t>1/26/2026</a:t>
            </a:fld>
            <a:endParaRPr lang="en-US"/>
          </a:p>
        </p:txBody>
      </p:sp>
      <p:sp>
        <p:nvSpPr>
          <p:cNvPr id="6" name="Footer Placeholder 5">
            <a:extLst>
              <a:ext uri="{FF2B5EF4-FFF2-40B4-BE49-F238E27FC236}">
                <a16:creationId xmlns:a16="http://schemas.microsoft.com/office/drawing/2014/main" id="{763D504B-B5D8-ABCF-3FEE-5F787DA23C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98EA96-A998-4CF6-4673-1D67EB98FC3F}"/>
              </a:ext>
            </a:extLst>
          </p:cNvPr>
          <p:cNvSpPr>
            <a:spLocks noGrp="1"/>
          </p:cNvSpPr>
          <p:nvPr>
            <p:ph type="sldNum" sz="quarter" idx="12"/>
          </p:nvPr>
        </p:nvSpPr>
        <p:spPr/>
        <p:txBody>
          <a:bodyPr/>
          <a:lstStyle/>
          <a:p>
            <a:fld id="{A7F83B6A-93BD-4D01-A3DB-20BFE661BA76}" type="slidenum">
              <a:rPr lang="en-US" smtClean="0"/>
              <a:t>‹#›</a:t>
            </a:fld>
            <a:endParaRPr lang="en-US"/>
          </a:p>
        </p:txBody>
      </p:sp>
    </p:spTree>
    <p:extLst>
      <p:ext uri="{BB962C8B-B14F-4D97-AF65-F5344CB8AC3E}">
        <p14:creationId xmlns:p14="http://schemas.microsoft.com/office/powerpoint/2010/main" val="3480913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9777B-8347-EB53-B764-BCCE842C7F2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952379-D25D-5AD0-A426-88E8B9E4EE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3926C7-AE77-289A-A490-78DDF95269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0AA264-B82D-31CA-F8C2-5BA0900062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46AE47-0EEE-CE04-D0B5-B637E2C388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BE464F2-4A9D-DC7A-23C1-F13EB89C3B7B}"/>
              </a:ext>
            </a:extLst>
          </p:cNvPr>
          <p:cNvSpPr>
            <a:spLocks noGrp="1"/>
          </p:cNvSpPr>
          <p:nvPr>
            <p:ph type="dt" sz="half" idx="10"/>
          </p:nvPr>
        </p:nvSpPr>
        <p:spPr/>
        <p:txBody>
          <a:bodyPr/>
          <a:lstStyle/>
          <a:p>
            <a:fld id="{75F8D6AE-4437-4473-9449-CFC432BAC0A3}" type="datetimeFigureOut">
              <a:rPr lang="en-US" smtClean="0"/>
              <a:t>1/26/2026</a:t>
            </a:fld>
            <a:endParaRPr lang="en-US"/>
          </a:p>
        </p:txBody>
      </p:sp>
      <p:sp>
        <p:nvSpPr>
          <p:cNvPr id="8" name="Footer Placeholder 7">
            <a:extLst>
              <a:ext uri="{FF2B5EF4-FFF2-40B4-BE49-F238E27FC236}">
                <a16:creationId xmlns:a16="http://schemas.microsoft.com/office/drawing/2014/main" id="{9DB491AA-49D2-51B4-AB9F-982533C00F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C19285-774D-E16C-8F9B-2DC5FB314975}"/>
              </a:ext>
            </a:extLst>
          </p:cNvPr>
          <p:cNvSpPr>
            <a:spLocks noGrp="1"/>
          </p:cNvSpPr>
          <p:nvPr>
            <p:ph type="sldNum" sz="quarter" idx="12"/>
          </p:nvPr>
        </p:nvSpPr>
        <p:spPr/>
        <p:txBody>
          <a:bodyPr/>
          <a:lstStyle/>
          <a:p>
            <a:fld id="{A7F83B6A-93BD-4D01-A3DB-20BFE661BA76}" type="slidenum">
              <a:rPr lang="en-US" smtClean="0"/>
              <a:t>‹#›</a:t>
            </a:fld>
            <a:endParaRPr lang="en-US"/>
          </a:p>
        </p:txBody>
      </p:sp>
    </p:spTree>
    <p:extLst>
      <p:ext uri="{BB962C8B-B14F-4D97-AF65-F5344CB8AC3E}">
        <p14:creationId xmlns:p14="http://schemas.microsoft.com/office/powerpoint/2010/main" val="893023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8D409-A116-D876-E47C-D32A495026AA}"/>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A7F6CB51-EF04-CF92-6823-5911FBDB95EA}"/>
              </a:ext>
            </a:extLst>
          </p:cNvPr>
          <p:cNvSpPr>
            <a:spLocks noGrp="1"/>
          </p:cNvSpPr>
          <p:nvPr>
            <p:ph type="dt" sz="half" idx="10"/>
          </p:nvPr>
        </p:nvSpPr>
        <p:spPr/>
        <p:txBody>
          <a:bodyPr/>
          <a:lstStyle/>
          <a:p>
            <a:fld id="{75F8D6AE-4437-4473-9449-CFC432BAC0A3}" type="datetimeFigureOut">
              <a:rPr lang="en-US" smtClean="0"/>
              <a:t>1/26/2026</a:t>
            </a:fld>
            <a:endParaRPr lang="en-US"/>
          </a:p>
        </p:txBody>
      </p:sp>
      <p:sp>
        <p:nvSpPr>
          <p:cNvPr id="4" name="Footer Placeholder 3">
            <a:extLst>
              <a:ext uri="{FF2B5EF4-FFF2-40B4-BE49-F238E27FC236}">
                <a16:creationId xmlns:a16="http://schemas.microsoft.com/office/drawing/2014/main" id="{BECAC003-9BDB-27E9-48D8-F55887B357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2C52FA-6BC3-A963-A857-86D4D214CA94}"/>
              </a:ext>
            </a:extLst>
          </p:cNvPr>
          <p:cNvSpPr>
            <a:spLocks noGrp="1"/>
          </p:cNvSpPr>
          <p:nvPr>
            <p:ph type="sldNum" sz="quarter" idx="12"/>
          </p:nvPr>
        </p:nvSpPr>
        <p:spPr/>
        <p:txBody>
          <a:bodyPr/>
          <a:lstStyle/>
          <a:p>
            <a:fld id="{A7F83B6A-93BD-4D01-A3DB-20BFE661BA76}" type="slidenum">
              <a:rPr lang="en-US" smtClean="0"/>
              <a:t>‹#›</a:t>
            </a:fld>
            <a:endParaRPr lang="en-US"/>
          </a:p>
        </p:txBody>
      </p:sp>
    </p:spTree>
    <p:extLst>
      <p:ext uri="{BB962C8B-B14F-4D97-AF65-F5344CB8AC3E}">
        <p14:creationId xmlns:p14="http://schemas.microsoft.com/office/powerpoint/2010/main" val="1907795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hyperlink" Target="https://creativecommons.org/share-your-work/cclicenses/" TargetMode="Externa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Abadi" panose="020B0604020104020204" pitchFamily="34" charset="0"/>
              </a:rPr>
              <a:pPr>
                <a:spcBef>
                  <a:spcPct val="50000"/>
                </a:spcBef>
                <a:defRPr/>
              </a:pPr>
              <a:t>‹#›</a:t>
            </a:fld>
            <a:endParaRPr lang="en-US" altLang="en-US" sz="1412" dirty="0">
              <a:latin typeface="Abadi" panose="020B0604020104020204" pitchFamily="34" charset="0"/>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1"/>
            <a:extLst>
              <a:ext uri="{FF2B5EF4-FFF2-40B4-BE49-F238E27FC236}">
                <a16:creationId xmlns:a16="http://schemas.microsoft.com/office/drawing/2014/main" id="{9AA145BA-F87D-D462-EEB8-8BE224154350}"/>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3200" b="1" kern="1200">
          <a:solidFill>
            <a:srgbClr val="072B5F"/>
          </a:solidFill>
          <a:latin typeface="Arial" panose="020B0604020202020204" pitchFamily="34" charset="0"/>
          <a:ea typeface="+mj-ea"/>
          <a:cs typeface="Arial" panose="020B0604020202020204" pitchFamily="34" charset="0"/>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800" kern="1200">
          <a:solidFill>
            <a:srgbClr val="002060"/>
          </a:solidFill>
          <a:latin typeface="Abadi" panose="020B0604020104020204" pitchFamily="34" charset="0"/>
          <a:ea typeface="+mn-ea"/>
          <a:cs typeface="+mn-cs"/>
        </a:defRPr>
      </a:lvl1pPr>
      <a:lvl2pPr marL="729822" indent="-280162" algn="l" defTabSz="899320" rtl="0" eaLnBrk="0" fontAlgn="base" hangingPunct="0">
        <a:spcBef>
          <a:spcPct val="20000"/>
        </a:spcBef>
        <a:spcAft>
          <a:spcPct val="0"/>
        </a:spcAft>
        <a:buChar char="–"/>
        <a:defRPr sz="2400" kern="1200">
          <a:solidFill>
            <a:srgbClr val="002060"/>
          </a:solidFill>
          <a:latin typeface="Abadi" panose="020B0604020104020204" pitchFamily="34" charset="0"/>
          <a:ea typeface="+mn-ea"/>
          <a:cs typeface="+mn-cs"/>
        </a:defRPr>
      </a:lvl2pPr>
      <a:lvl3pPr marL="1123450" indent="-224130" algn="l" defTabSz="899320" rtl="0" eaLnBrk="0" fontAlgn="base" hangingPunct="0">
        <a:spcBef>
          <a:spcPct val="20000"/>
        </a:spcBef>
        <a:spcAft>
          <a:spcPct val="0"/>
        </a:spcAft>
        <a:buChar char="–"/>
        <a:defRPr sz="2000" kern="1200">
          <a:solidFill>
            <a:srgbClr val="002060"/>
          </a:solidFill>
          <a:latin typeface="Abadi" panose="020B0604020104020204" pitchFamily="34" charset="0"/>
          <a:ea typeface="+mn-ea"/>
          <a:cs typeface="+mn-cs"/>
        </a:defRPr>
      </a:lvl3pPr>
      <a:lvl4pPr marL="1573110" indent="-224130" algn="l" defTabSz="899320" rtl="0" eaLnBrk="0" fontAlgn="base" hangingPunct="0">
        <a:spcBef>
          <a:spcPct val="20000"/>
        </a:spcBef>
        <a:spcAft>
          <a:spcPct val="0"/>
        </a:spcAft>
        <a:buChar char="–"/>
        <a:defRPr sz="2000" kern="1200">
          <a:solidFill>
            <a:srgbClr val="002060"/>
          </a:solidFill>
          <a:latin typeface="Abadi" panose="020B0604020104020204" pitchFamily="34" charset="0"/>
          <a:ea typeface="+mn-ea"/>
          <a:cs typeface="+mn-cs"/>
        </a:defRPr>
      </a:lvl4pPr>
      <a:lvl5pPr marL="2022770" indent="-224130" algn="l" defTabSz="899320" rtl="0" eaLnBrk="0" fontAlgn="base" hangingPunct="0">
        <a:spcBef>
          <a:spcPct val="20000"/>
        </a:spcBef>
        <a:spcAft>
          <a:spcPct val="0"/>
        </a:spcAft>
        <a:buChar char="–"/>
        <a:defRPr kern="1200">
          <a:solidFill>
            <a:srgbClr val="002060"/>
          </a:solidFill>
          <a:latin typeface="Abadi" panose="020B0604020104020204" pitchFamily="34" charset="0"/>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A6A5A4-35DB-2659-236D-8D2F25727E94}"/>
              </a:ext>
            </a:extLst>
          </p:cNvPr>
          <p:cNvSpPr>
            <a:spLocks noGrp="1"/>
          </p:cNvSpPr>
          <p:nvPr>
            <p:ph type="title"/>
          </p:nvPr>
        </p:nvSpPr>
        <p:spPr>
          <a:xfrm>
            <a:off x="838200" y="365125"/>
            <a:ext cx="10515600" cy="81508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3EF6B65-B64E-C954-69EA-B404C8910C6A}"/>
              </a:ext>
            </a:extLst>
          </p:cNvPr>
          <p:cNvSpPr>
            <a:spLocks noGrp="1"/>
          </p:cNvSpPr>
          <p:nvPr>
            <p:ph type="body" idx="1"/>
          </p:nvPr>
        </p:nvSpPr>
        <p:spPr>
          <a:xfrm>
            <a:off x="838200" y="1329070"/>
            <a:ext cx="10515600" cy="484789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5BEF28-0F04-95D3-C25F-978F4842E1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5F8D6AE-4437-4473-9449-CFC432BAC0A3}" type="datetimeFigureOut">
              <a:rPr lang="en-US" smtClean="0"/>
              <a:t>1/26/2026</a:t>
            </a:fld>
            <a:endParaRPr lang="en-US"/>
          </a:p>
        </p:txBody>
      </p:sp>
      <p:sp>
        <p:nvSpPr>
          <p:cNvPr id="5" name="Footer Placeholder 4">
            <a:extLst>
              <a:ext uri="{FF2B5EF4-FFF2-40B4-BE49-F238E27FC236}">
                <a16:creationId xmlns:a16="http://schemas.microsoft.com/office/drawing/2014/main" id="{7A57ACB8-C235-D7EA-9DD6-A7EC4EE3C6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9BD9430-84C6-EF75-3918-B9A2A5504D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7F83B6A-93BD-4D01-A3DB-20BFE661BA76}" type="slidenum">
              <a:rPr lang="en-US" smtClean="0"/>
              <a:t>‹#›</a:t>
            </a:fld>
            <a:endParaRPr lang="en-US"/>
          </a:p>
        </p:txBody>
      </p:sp>
    </p:spTree>
    <p:extLst>
      <p:ext uri="{BB962C8B-B14F-4D97-AF65-F5344CB8AC3E}">
        <p14:creationId xmlns:p14="http://schemas.microsoft.com/office/powerpoint/2010/main" val="3008688678"/>
      </p:ext>
    </p:extLst>
  </p:cSld>
  <p:clrMap bg1="lt1" tx1="dk1" bg2="lt2" tx2="dk2" accent1="accent1" accent2="accent2" accent3="accent3" accent4="accent4" accent5="accent5" accent6="accent6" hlink="hlink" folHlink="folHlink"/>
  <p:sldLayoutIdLst>
    <p:sldLayoutId id="2147483668" r:id="rId1"/>
    <p:sldLayoutId id="2147483670" r:id="rId2"/>
    <p:sldLayoutId id="2147483671" r:id="rId3"/>
    <p:sldLayoutId id="2147483672" r:id="rId4"/>
    <p:sldLayoutId id="2147483673" r:id="rId5"/>
  </p:sldLayoutIdLst>
  <p:txStyles>
    <p:titleStyle>
      <a:lvl1pPr algn="ctr" defTabSz="914400" rtl="0" eaLnBrk="1" latinLnBrk="0" hangingPunct="1">
        <a:lnSpc>
          <a:spcPct val="90000"/>
        </a:lnSpc>
        <a:spcBef>
          <a:spcPct val="0"/>
        </a:spcBef>
        <a:buNone/>
        <a:defRPr sz="3200" b="1" kern="1200">
          <a:solidFill>
            <a:srgbClr val="00206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rgbClr val="002060"/>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206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206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hyperlink" Target="mailto:%20gary.rathwell@pera.net" TargetMode="Externa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15.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1992433" y="1125383"/>
            <a:ext cx="6276078" cy="430887"/>
          </a:xfrm>
          <a:prstGeom prst="rect">
            <a:avLst/>
          </a:prstGeom>
          <a:noFill/>
        </p:spPr>
        <p:txBody>
          <a:bodyPr wrap="square" lIns="0" tIns="0" rIns="0" bIns="0" rtlCol="0">
            <a:spAutoFit/>
          </a:bodyPr>
          <a:lstStyle/>
          <a:p>
            <a:pPr algn="ctr"/>
            <a:r>
              <a:rPr lang="en-US" sz="2800" dirty="0">
                <a:solidFill>
                  <a:srgbClr val="003E6B"/>
                </a:solidFill>
                <a:latin typeface="Arial Black" panose="020B0A04020102020204" pitchFamily="34" charset="0"/>
              </a:rPr>
              <a:t>Procedure for Creating MLMs</a:t>
            </a:r>
          </a:p>
        </p:txBody>
      </p:sp>
      <p:sp>
        <p:nvSpPr>
          <p:cNvPr id="17" name="TextBox 16">
            <a:extLst>
              <a:ext uri="{FF2B5EF4-FFF2-40B4-BE49-F238E27FC236}">
                <a16:creationId xmlns:a16="http://schemas.microsoft.com/office/drawing/2014/main" id="{5DE5965B-8ACE-4192-B5D2-A3B7BCE516D2}"/>
              </a:ext>
            </a:extLst>
          </p:cNvPr>
          <p:cNvSpPr txBox="1"/>
          <p:nvPr/>
        </p:nvSpPr>
        <p:spPr>
          <a:xfrm>
            <a:off x="1291084" y="2713659"/>
            <a:ext cx="6572756" cy="2036711"/>
          </a:xfrm>
          <a:prstGeom prst="rect">
            <a:avLst/>
          </a:prstGeom>
          <a:noFill/>
          <a:ln w="25400">
            <a:noFill/>
          </a:ln>
        </p:spPr>
        <p:txBody>
          <a:bodyPr wrap="square" lIns="0" tIns="0" rIns="0" bIns="0" rtlCol="0">
            <a:spAutoFit/>
          </a:bodyPr>
          <a:lstStyle/>
          <a:p>
            <a:pPr algn="ctr"/>
            <a:r>
              <a:rPr lang="en-US" sz="24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MLM-024-B</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All</a:t>
            </a:r>
          </a:p>
          <a:p>
            <a:endParaRPr lang="en-US" sz="1235" dirty="0">
              <a:solidFill>
                <a:schemeClr val="tx2"/>
              </a:solidFill>
              <a:latin typeface="Abadi" panose="020B0604020104020204" pitchFamily="34" charset="0"/>
            </a:endParaRP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8978" y="5694044"/>
            <a:ext cx="686911" cy="627380"/>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2645230" y="5708020"/>
            <a:ext cx="2759528" cy="553998"/>
          </a:xfrm>
          <a:prstGeom prst="rect">
            <a:avLst/>
          </a:prstGeom>
          <a:noFill/>
        </p:spPr>
        <p:txBody>
          <a:bodyPr wrap="square" lIns="0" tIns="0" rIns="0" bIns="0" rtlCol="0">
            <a:spAutoFit/>
          </a:bodyPr>
          <a:lstStyle/>
          <a:p>
            <a:r>
              <a:rPr lang="en-US"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1213" y="5783086"/>
            <a:ext cx="936031" cy="449295"/>
          </a:xfrm>
          <a:prstGeom prst="rect">
            <a:avLst/>
          </a:prstGeom>
        </p:spPr>
      </p:pic>
      <p:pic>
        <p:nvPicPr>
          <p:cNvPr id="3" name="Picture 2" descr="A shield with a computer and a bow tie&#10;&#10;AI-generated content may be incorrect.">
            <a:extLst>
              <a:ext uri="{FF2B5EF4-FFF2-40B4-BE49-F238E27FC236}">
                <a16:creationId xmlns:a16="http://schemas.microsoft.com/office/drawing/2014/main" id="{8895C4FA-1E16-A456-3249-C4DC6340677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073336" y="2219737"/>
            <a:ext cx="2634149" cy="3024553"/>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1459149" y="461504"/>
            <a:ext cx="8463063" cy="561747"/>
          </a:xfrm>
          <a:noFill/>
        </p:spPr>
        <p:txBody>
          <a:bodyPr/>
          <a:lstStyle/>
          <a:p>
            <a:pPr algn="ctr"/>
            <a:r>
              <a:rPr lang="en-US" b="1" dirty="0"/>
              <a:t>Procedure to Create and Review MLMs</a:t>
            </a:r>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961503" y="1484683"/>
            <a:ext cx="10204727" cy="4630939"/>
          </a:xfrm>
        </p:spPr>
        <p:txBody>
          <a:bodyPr>
            <a:normAutofit fontScale="92500" lnSpcReduction="10000"/>
          </a:bodyPr>
          <a:lstStyle/>
          <a:p>
            <a:pPr marL="0" indent="0">
              <a:buNone/>
            </a:pPr>
            <a:r>
              <a:rPr lang="en-US" b="1" dirty="0"/>
              <a:t>Workflow to produce an MLM includes the following steps:</a:t>
            </a:r>
            <a:br>
              <a:rPr lang="en-US" b="1" dirty="0">
                <a:solidFill>
                  <a:srgbClr val="FF0000"/>
                </a:solidFill>
              </a:rPr>
            </a:br>
            <a:r>
              <a:rPr lang="en-US" sz="971" b="1" dirty="0">
                <a:solidFill>
                  <a:srgbClr val="FF0000"/>
                </a:solidFill>
              </a:rPr>
              <a:t>  </a:t>
            </a:r>
            <a:endParaRPr lang="en-US" b="1" dirty="0">
              <a:solidFill>
                <a:srgbClr val="FF0000"/>
              </a:solidFill>
            </a:endParaRPr>
          </a:p>
          <a:p>
            <a:pPr marL="1063215" indent="-403433">
              <a:buFont typeface="+mj-lt"/>
              <a:buAutoNum type="arabicPeriod"/>
            </a:pPr>
            <a:r>
              <a:rPr lang="en-US" dirty="0"/>
              <a:t>Author and Subject Matter Experts (SMEs) Prepare Initial draft</a:t>
            </a:r>
            <a:br>
              <a:rPr lang="en-US" dirty="0"/>
            </a:br>
            <a:r>
              <a:rPr lang="en-US" dirty="0">
                <a:solidFill>
                  <a:srgbClr val="C00000"/>
                </a:solidFill>
              </a:rPr>
              <a:t>-- Rev 0.x of MLM available on website as PPTX.</a:t>
            </a:r>
            <a:br>
              <a:rPr lang="en-US" dirty="0">
                <a:solidFill>
                  <a:srgbClr val="C00000"/>
                </a:solidFill>
              </a:rPr>
            </a:br>
            <a:endParaRPr lang="en-US" dirty="0">
              <a:solidFill>
                <a:srgbClr val="C00000"/>
              </a:solidFill>
            </a:endParaRPr>
          </a:p>
          <a:p>
            <a:pPr marL="1063215" indent="-403433">
              <a:buFont typeface="+mj-lt"/>
              <a:buAutoNum type="arabicPeriod"/>
            </a:pPr>
            <a:r>
              <a:rPr lang="en-US" dirty="0"/>
              <a:t>Review Rev 1 with Full PERA Distribution</a:t>
            </a:r>
            <a:br>
              <a:rPr lang="en-US" dirty="0"/>
            </a:br>
            <a:r>
              <a:rPr lang="en-US" dirty="0">
                <a:solidFill>
                  <a:srgbClr val="C00000"/>
                </a:solidFill>
              </a:rPr>
              <a:t>-- Rev 1.x of MLM available on website as PPTX and PDF.</a:t>
            </a:r>
            <a:br>
              <a:rPr lang="en-US" dirty="0">
                <a:solidFill>
                  <a:srgbClr val="C00000"/>
                </a:solidFill>
              </a:rPr>
            </a:br>
            <a:endParaRPr lang="en-US" dirty="0"/>
          </a:p>
          <a:p>
            <a:pPr marL="1063215" indent="-403433">
              <a:buFont typeface="+mj-lt"/>
              <a:buAutoNum type="arabicPeriod"/>
            </a:pPr>
            <a:r>
              <a:rPr lang="en-US" dirty="0"/>
              <a:t>Publish completed MLM on website</a:t>
            </a:r>
            <a:br>
              <a:rPr lang="en-US" dirty="0"/>
            </a:br>
            <a:r>
              <a:rPr lang="en-US" dirty="0">
                <a:solidFill>
                  <a:srgbClr val="C00000"/>
                </a:solidFill>
              </a:rPr>
              <a:t>-- include all formats (PPTX, PDF, MP4, SCORM, and HTML5) </a:t>
            </a:r>
            <a:br>
              <a:rPr lang="en-US" dirty="0">
                <a:solidFill>
                  <a:srgbClr val="C00000"/>
                </a:solidFill>
              </a:rPr>
            </a:br>
            <a:r>
              <a:rPr lang="en-US" dirty="0">
                <a:solidFill>
                  <a:srgbClr val="C00000"/>
                </a:solidFill>
              </a:rPr>
              <a:t>-- Indicate year issued, e.g., (2026) at end of MLM titles.</a:t>
            </a:r>
            <a:br>
              <a:rPr lang="en-US" dirty="0">
                <a:solidFill>
                  <a:srgbClr val="C00000"/>
                </a:solidFill>
              </a:rPr>
            </a:br>
            <a:r>
              <a:rPr lang="en-US" dirty="0">
                <a:solidFill>
                  <a:srgbClr val="C00000"/>
                </a:solidFill>
              </a:rPr>
              <a:t>-- Author monitors comments and issues updates as needed.</a:t>
            </a:r>
            <a:endParaRPr lang="en-US" dirty="0"/>
          </a:p>
        </p:txBody>
      </p:sp>
    </p:spTree>
    <p:custDataLst>
      <p:tags r:id="rId1"/>
    </p:custDataLst>
    <p:extLst>
      <p:ext uri="{BB962C8B-B14F-4D97-AF65-F5344CB8AC3E}">
        <p14:creationId xmlns:p14="http://schemas.microsoft.com/office/powerpoint/2010/main" val="664391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Flowchart: Alternate Process 62">
            <a:extLst>
              <a:ext uri="{FF2B5EF4-FFF2-40B4-BE49-F238E27FC236}">
                <a16:creationId xmlns:a16="http://schemas.microsoft.com/office/drawing/2014/main" id="{0567BF60-CFA9-4C77-88D3-3EF3F5EE71DE}"/>
              </a:ext>
            </a:extLst>
          </p:cNvPr>
          <p:cNvSpPr/>
          <p:nvPr/>
        </p:nvSpPr>
        <p:spPr bwMode="auto">
          <a:xfrm>
            <a:off x="3028394" y="4415973"/>
            <a:ext cx="986941" cy="446340"/>
          </a:xfrm>
          <a:prstGeom prst="flowChartAlternateProcess">
            <a:avLst/>
          </a:prstGeom>
          <a:solidFill>
            <a:srgbClr val="F7FCBC"/>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defRPr/>
            </a:pPr>
            <a:endParaRPr lang="en-US" sz="1588" dirty="0">
              <a:solidFill>
                <a:srgbClr val="000000"/>
              </a:solidFill>
              <a:latin typeface="Arial"/>
            </a:endParaRPr>
          </a:p>
        </p:txBody>
      </p:sp>
      <p:sp>
        <p:nvSpPr>
          <p:cNvPr id="60" name="Flowchart: Alternate Process 59">
            <a:extLst>
              <a:ext uri="{FF2B5EF4-FFF2-40B4-BE49-F238E27FC236}">
                <a16:creationId xmlns:a16="http://schemas.microsoft.com/office/drawing/2014/main" id="{EC76A5BD-7971-49B0-98C9-7263E655FEA3}"/>
              </a:ext>
            </a:extLst>
          </p:cNvPr>
          <p:cNvSpPr/>
          <p:nvPr/>
        </p:nvSpPr>
        <p:spPr bwMode="auto">
          <a:xfrm>
            <a:off x="3028394" y="3744821"/>
            <a:ext cx="986941" cy="429682"/>
          </a:xfrm>
          <a:prstGeom prst="flowChartAlternateProcess">
            <a:avLst/>
          </a:prstGeom>
          <a:solidFill>
            <a:srgbClr val="00B0F0"/>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defRPr/>
            </a:pPr>
            <a:endParaRPr lang="en-US" sz="1588" dirty="0">
              <a:solidFill>
                <a:srgbClr val="000000"/>
              </a:solidFill>
              <a:latin typeface="Arial"/>
            </a:endParaRPr>
          </a:p>
        </p:txBody>
      </p:sp>
      <p:sp>
        <p:nvSpPr>
          <p:cNvPr id="59" name="Flowchart: Alternate Process 58">
            <a:extLst>
              <a:ext uri="{FF2B5EF4-FFF2-40B4-BE49-F238E27FC236}">
                <a16:creationId xmlns:a16="http://schemas.microsoft.com/office/drawing/2014/main" id="{0D4FFC6B-83EB-4510-B33D-922C0D3EDDFC}"/>
              </a:ext>
            </a:extLst>
          </p:cNvPr>
          <p:cNvSpPr/>
          <p:nvPr/>
        </p:nvSpPr>
        <p:spPr bwMode="auto">
          <a:xfrm>
            <a:off x="3016800" y="3020980"/>
            <a:ext cx="1010126" cy="468023"/>
          </a:xfrm>
          <a:prstGeom prst="flowChartAlternateProcess">
            <a:avLst/>
          </a:prstGeom>
          <a:solidFill>
            <a:schemeClr val="accent1"/>
          </a:solidFill>
          <a:ln w="444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defRPr/>
            </a:pPr>
            <a:endParaRPr lang="en-US" sz="1588" dirty="0">
              <a:solidFill>
                <a:srgbClr val="000000"/>
              </a:solidFill>
              <a:latin typeface="Arial"/>
            </a:endParaRPr>
          </a:p>
        </p:txBody>
      </p:sp>
      <p:sp>
        <p:nvSpPr>
          <p:cNvPr id="11266" name="Rectangle 2"/>
          <p:cNvSpPr>
            <a:spLocks noGrp="1" noChangeArrowheads="1"/>
          </p:cNvSpPr>
          <p:nvPr>
            <p:ph type="title"/>
          </p:nvPr>
        </p:nvSpPr>
        <p:spPr>
          <a:xfrm>
            <a:off x="1908028" y="203989"/>
            <a:ext cx="7531975" cy="468022"/>
          </a:xfrm>
        </p:spPr>
        <p:txBody>
          <a:bodyPr>
            <a:noAutofit/>
          </a:bodyPr>
          <a:lstStyle/>
          <a:p>
            <a:pPr algn="ctr"/>
            <a:r>
              <a:rPr lang="en-US" dirty="0"/>
              <a:t>Legend for Procedure Diagrams</a:t>
            </a:r>
            <a:endParaRPr lang="en-US" sz="1059" dirty="0"/>
          </a:p>
        </p:txBody>
      </p:sp>
      <p:sp>
        <p:nvSpPr>
          <p:cNvPr id="49" name="TextBox 48">
            <a:extLst>
              <a:ext uri="{FF2B5EF4-FFF2-40B4-BE49-F238E27FC236}">
                <a16:creationId xmlns:a16="http://schemas.microsoft.com/office/drawing/2014/main" id="{2932C470-DBE4-4AD2-B722-CCB9FD41715F}"/>
              </a:ext>
            </a:extLst>
          </p:cNvPr>
          <p:cNvSpPr txBox="1"/>
          <p:nvPr/>
        </p:nvSpPr>
        <p:spPr>
          <a:xfrm>
            <a:off x="4359578" y="4435467"/>
            <a:ext cx="3793247" cy="418256"/>
          </a:xfrm>
          <a:prstGeom prst="rect">
            <a:avLst/>
          </a:prstGeom>
          <a:noFill/>
          <a:ln>
            <a:noFill/>
          </a:ln>
        </p:spPr>
        <p:txBody>
          <a:bodyPr wrap="square" rtlCol="0">
            <a:spAutoFit/>
          </a:bodyPr>
          <a:lstStyle/>
          <a:p>
            <a:pPr defTabSz="806867" eaLnBrk="0" fontAlgn="base" hangingPunct="0">
              <a:spcBef>
                <a:spcPct val="0"/>
              </a:spcBef>
              <a:spcAft>
                <a:spcPct val="0"/>
              </a:spcAft>
              <a:defRPr/>
            </a:pPr>
            <a:r>
              <a:rPr lang="en-US" sz="2118" dirty="0">
                <a:solidFill>
                  <a:srgbClr val="BBE0E3">
                    <a:lumMod val="25000"/>
                  </a:srgbClr>
                </a:solidFill>
                <a:latin typeface="Arial"/>
              </a:rPr>
              <a:t>Instructional Designer</a:t>
            </a:r>
          </a:p>
        </p:txBody>
      </p:sp>
      <p:sp>
        <p:nvSpPr>
          <p:cNvPr id="52" name="TextBox 51">
            <a:extLst>
              <a:ext uri="{FF2B5EF4-FFF2-40B4-BE49-F238E27FC236}">
                <a16:creationId xmlns:a16="http://schemas.microsoft.com/office/drawing/2014/main" id="{39F0FF36-B8D2-4AF4-BB07-B4502964DA73}"/>
              </a:ext>
            </a:extLst>
          </p:cNvPr>
          <p:cNvSpPr txBox="1"/>
          <p:nvPr/>
        </p:nvSpPr>
        <p:spPr>
          <a:xfrm>
            <a:off x="4359579" y="3021649"/>
            <a:ext cx="5845391" cy="418256"/>
          </a:xfrm>
          <a:prstGeom prst="rect">
            <a:avLst/>
          </a:prstGeom>
          <a:noFill/>
        </p:spPr>
        <p:txBody>
          <a:bodyPr wrap="square">
            <a:spAutoFit/>
          </a:bodyPr>
          <a:lstStyle/>
          <a:p>
            <a:pPr defTabSz="806867" eaLnBrk="0" fontAlgn="base" hangingPunct="0">
              <a:spcBef>
                <a:spcPct val="0"/>
              </a:spcBef>
              <a:spcAft>
                <a:spcPct val="0"/>
              </a:spcAft>
              <a:defRPr/>
            </a:pPr>
            <a:r>
              <a:rPr lang="en-US" sz="2118" dirty="0">
                <a:solidFill>
                  <a:srgbClr val="BBE0E3">
                    <a:lumMod val="25000"/>
                  </a:srgbClr>
                </a:solidFill>
                <a:latin typeface="Arial"/>
              </a:rPr>
              <a:t>MLM </a:t>
            </a:r>
            <a:r>
              <a:rPr lang="en-US" sz="1588" dirty="0">
                <a:solidFill>
                  <a:srgbClr val="BBE0E3">
                    <a:lumMod val="25000"/>
                  </a:srgbClr>
                </a:solidFill>
                <a:latin typeface="Arial"/>
              </a:rPr>
              <a:t>Subject Matter Expert (SME)</a:t>
            </a:r>
            <a:r>
              <a:rPr lang="en-US" sz="2118" dirty="0">
                <a:solidFill>
                  <a:srgbClr val="BBE0E3">
                    <a:lumMod val="25000"/>
                  </a:srgbClr>
                </a:solidFill>
                <a:latin typeface="Arial"/>
              </a:rPr>
              <a:t> Group</a:t>
            </a:r>
          </a:p>
        </p:txBody>
      </p:sp>
      <p:sp>
        <p:nvSpPr>
          <p:cNvPr id="53" name="TextBox 52">
            <a:extLst>
              <a:ext uri="{FF2B5EF4-FFF2-40B4-BE49-F238E27FC236}">
                <a16:creationId xmlns:a16="http://schemas.microsoft.com/office/drawing/2014/main" id="{F9D7EAC2-76EB-4901-AB0E-C04DD0988147}"/>
              </a:ext>
            </a:extLst>
          </p:cNvPr>
          <p:cNvSpPr txBox="1"/>
          <p:nvPr/>
        </p:nvSpPr>
        <p:spPr>
          <a:xfrm>
            <a:off x="4359578" y="3730473"/>
            <a:ext cx="4964424" cy="418256"/>
          </a:xfrm>
          <a:prstGeom prst="rect">
            <a:avLst/>
          </a:prstGeom>
          <a:noFill/>
        </p:spPr>
        <p:txBody>
          <a:bodyPr wrap="square">
            <a:spAutoFit/>
          </a:bodyPr>
          <a:lstStyle/>
          <a:p>
            <a:pPr defTabSz="806867" eaLnBrk="0" fontAlgn="base" hangingPunct="0">
              <a:spcBef>
                <a:spcPct val="0"/>
              </a:spcBef>
              <a:spcAft>
                <a:spcPct val="0"/>
              </a:spcAft>
              <a:defRPr/>
            </a:pPr>
            <a:r>
              <a:rPr lang="en-US" sz="2118" dirty="0">
                <a:solidFill>
                  <a:srgbClr val="BBE0E3">
                    <a:lumMod val="25000"/>
                  </a:srgbClr>
                </a:solidFill>
                <a:latin typeface="Arial"/>
              </a:rPr>
              <a:t>PERA Leadership Group</a:t>
            </a:r>
          </a:p>
        </p:txBody>
      </p:sp>
      <p:sp>
        <p:nvSpPr>
          <p:cNvPr id="58" name="Flowchart: Alternate Process 57">
            <a:extLst>
              <a:ext uri="{FF2B5EF4-FFF2-40B4-BE49-F238E27FC236}">
                <a16:creationId xmlns:a16="http://schemas.microsoft.com/office/drawing/2014/main" id="{3994834A-591A-4057-B28F-E0F395432142}"/>
              </a:ext>
            </a:extLst>
          </p:cNvPr>
          <p:cNvSpPr/>
          <p:nvPr/>
        </p:nvSpPr>
        <p:spPr bwMode="auto">
          <a:xfrm>
            <a:off x="3028394" y="2307876"/>
            <a:ext cx="986941" cy="471634"/>
          </a:xfrm>
          <a:prstGeom prst="flowChartAlternateProcess">
            <a:avLst/>
          </a:prstGeom>
          <a:solidFill>
            <a:srgbClr val="8CF4EA"/>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defRPr/>
            </a:pPr>
            <a:endParaRPr lang="en-US" sz="1588" dirty="0">
              <a:solidFill>
                <a:srgbClr val="000000"/>
              </a:solidFill>
              <a:latin typeface="Arial"/>
            </a:endParaRPr>
          </a:p>
        </p:txBody>
      </p:sp>
      <p:sp>
        <p:nvSpPr>
          <p:cNvPr id="48" name="TextBox 47">
            <a:extLst>
              <a:ext uri="{FF2B5EF4-FFF2-40B4-BE49-F238E27FC236}">
                <a16:creationId xmlns:a16="http://schemas.microsoft.com/office/drawing/2014/main" id="{E2A70A89-2AED-4CF5-AB38-79E29099F733}"/>
              </a:ext>
            </a:extLst>
          </p:cNvPr>
          <p:cNvSpPr txBox="1"/>
          <p:nvPr/>
        </p:nvSpPr>
        <p:spPr>
          <a:xfrm>
            <a:off x="4359578" y="2327173"/>
            <a:ext cx="1870893" cy="418256"/>
          </a:xfrm>
          <a:prstGeom prst="rect">
            <a:avLst/>
          </a:prstGeom>
          <a:noFill/>
        </p:spPr>
        <p:txBody>
          <a:bodyPr wrap="square">
            <a:spAutoFit/>
          </a:bodyPr>
          <a:lstStyle/>
          <a:p>
            <a:pPr defTabSz="806867" eaLnBrk="0" fontAlgn="base" hangingPunct="0">
              <a:spcBef>
                <a:spcPct val="0"/>
              </a:spcBef>
              <a:spcAft>
                <a:spcPct val="0"/>
              </a:spcAft>
              <a:defRPr/>
            </a:pPr>
            <a:r>
              <a:rPr lang="en-US" sz="2118" dirty="0">
                <a:solidFill>
                  <a:srgbClr val="BBE0E3">
                    <a:lumMod val="25000"/>
                  </a:srgbClr>
                </a:solidFill>
                <a:latin typeface="Arial"/>
              </a:rPr>
              <a:t>MLM Author</a:t>
            </a:r>
          </a:p>
        </p:txBody>
      </p:sp>
    </p:spTree>
    <p:custDataLst>
      <p:tags r:id="rId1"/>
    </p:custDataLst>
    <p:extLst>
      <p:ext uri="{BB962C8B-B14F-4D97-AF65-F5344CB8AC3E}">
        <p14:creationId xmlns:p14="http://schemas.microsoft.com/office/powerpoint/2010/main" val="3169091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879231" y="250890"/>
            <a:ext cx="9257087" cy="762332"/>
          </a:xfrm>
        </p:spPr>
        <p:txBody>
          <a:bodyPr>
            <a:noAutofit/>
          </a:bodyPr>
          <a:lstStyle/>
          <a:p>
            <a:r>
              <a:rPr lang="en-US" dirty="0"/>
              <a:t>1. Prepare Rev 0 </a:t>
            </a:r>
            <a:r>
              <a:rPr lang="en-US" b="1" dirty="0"/>
              <a:t>Draft and Review with SMEs</a:t>
            </a:r>
            <a:endParaRPr lang="en-US" sz="971" dirty="0"/>
          </a:p>
        </p:txBody>
      </p:sp>
      <p:sp>
        <p:nvSpPr>
          <p:cNvPr id="4" name="TextBox 3">
            <a:extLst>
              <a:ext uri="{FF2B5EF4-FFF2-40B4-BE49-F238E27FC236}">
                <a16:creationId xmlns:a16="http://schemas.microsoft.com/office/drawing/2014/main" id="{3C5F91E3-280A-407A-8D88-A155EB9E61F3}"/>
              </a:ext>
            </a:extLst>
          </p:cNvPr>
          <p:cNvSpPr txBox="1"/>
          <p:nvPr/>
        </p:nvSpPr>
        <p:spPr>
          <a:xfrm>
            <a:off x="5496057" y="2736313"/>
            <a:ext cx="963499" cy="336695"/>
          </a:xfrm>
          <a:prstGeom prst="rect">
            <a:avLst/>
          </a:prstGeom>
          <a:noFill/>
        </p:spPr>
        <p:txBody>
          <a:bodyPr wrap="square" rtlCol="0">
            <a:spAutoFit/>
          </a:bodyPr>
          <a:lstStyle/>
          <a:p>
            <a:r>
              <a:rPr lang="en-US" sz="1588" dirty="0">
                <a:solidFill>
                  <a:schemeClr val="accent1">
                    <a:lumMod val="25000"/>
                  </a:schemeClr>
                </a:solidFill>
                <a:latin typeface="+mj-lt"/>
              </a:rPr>
              <a:t>Author</a:t>
            </a:r>
          </a:p>
        </p:txBody>
      </p:sp>
      <p:sp>
        <p:nvSpPr>
          <p:cNvPr id="11" name="TextBox 10">
            <a:extLst>
              <a:ext uri="{FF2B5EF4-FFF2-40B4-BE49-F238E27FC236}">
                <a16:creationId xmlns:a16="http://schemas.microsoft.com/office/drawing/2014/main" id="{D5514074-91C5-4A54-98B4-3067B5E097C0}"/>
              </a:ext>
            </a:extLst>
          </p:cNvPr>
          <p:cNvSpPr txBox="1"/>
          <p:nvPr/>
        </p:nvSpPr>
        <p:spPr>
          <a:xfrm>
            <a:off x="5496057" y="3852248"/>
            <a:ext cx="5027254" cy="336695"/>
          </a:xfrm>
          <a:prstGeom prst="rect">
            <a:avLst/>
          </a:prstGeom>
          <a:noFill/>
        </p:spPr>
        <p:txBody>
          <a:bodyPr wrap="square" rtlCol="0">
            <a:spAutoFit/>
          </a:bodyPr>
          <a:lstStyle/>
          <a:p>
            <a:r>
              <a:rPr lang="en-US" sz="1588" dirty="0">
                <a:solidFill>
                  <a:schemeClr val="accent1">
                    <a:lumMod val="25000"/>
                  </a:schemeClr>
                </a:solidFill>
                <a:latin typeface="+mj-lt"/>
              </a:rPr>
              <a:t>Subject Matter Expert (SME) volunteers</a:t>
            </a:r>
          </a:p>
        </p:txBody>
      </p:sp>
      <p:sp>
        <p:nvSpPr>
          <p:cNvPr id="5" name="Flowchart: Alternate Process 4">
            <a:extLst>
              <a:ext uri="{FF2B5EF4-FFF2-40B4-BE49-F238E27FC236}">
                <a16:creationId xmlns:a16="http://schemas.microsoft.com/office/drawing/2014/main" id="{537155CF-CCE3-4D7B-903D-6AF86BB36619}"/>
              </a:ext>
            </a:extLst>
          </p:cNvPr>
          <p:cNvSpPr/>
          <p:nvPr/>
        </p:nvSpPr>
        <p:spPr bwMode="auto">
          <a:xfrm>
            <a:off x="3051617" y="2517390"/>
            <a:ext cx="1791617" cy="719405"/>
          </a:xfrm>
          <a:prstGeom prst="flowChartAlternateProcess">
            <a:avLst/>
          </a:prstGeom>
          <a:solidFill>
            <a:srgbClr val="9DF9E3"/>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pPr>
            <a:r>
              <a:rPr lang="en-US" sz="1588" dirty="0">
                <a:latin typeface="+mj-lt"/>
              </a:rPr>
              <a:t>Writes MLM draft Rev 0</a:t>
            </a:r>
          </a:p>
        </p:txBody>
      </p:sp>
      <p:sp>
        <p:nvSpPr>
          <p:cNvPr id="16" name="Flowchart: Alternate Process 15">
            <a:extLst>
              <a:ext uri="{FF2B5EF4-FFF2-40B4-BE49-F238E27FC236}">
                <a16:creationId xmlns:a16="http://schemas.microsoft.com/office/drawing/2014/main" id="{89455CC7-8C25-4DC4-A790-1F42D8034BC3}"/>
              </a:ext>
            </a:extLst>
          </p:cNvPr>
          <p:cNvSpPr/>
          <p:nvPr/>
        </p:nvSpPr>
        <p:spPr bwMode="auto">
          <a:xfrm>
            <a:off x="3050606" y="3666788"/>
            <a:ext cx="1792628" cy="722243"/>
          </a:xfrm>
          <a:prstGeom prst="flowChartAlternateProcess">
            <a:avLst/>
          </a:prstGeom>
          <a:solidFill>
            <a:schemeClr val="accent1"/>
          </a:solidFill>
          <a:ln w="444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pPr>
            <a:r>
              <a:rPr lang="en-US" sz="1588" dirty="0">
                <a:latin typeface="+mj-lt"/>
              </a:rPr>
              <a:t>Comments on draft</a:t>
            </a:r>
          </a:p>
        </p:txBody>
      </p:sp>
      <p:sp>
        <p:nvSpPr>
          <p:cNvPr id="19" name="Flowchart: Alternate Process 18">
            <a:extLst>
              <a:ext uri="{FF2B5EF4-FFF2-40B4-BE49-F238E27FC236}">
                <a16:creationId xmlns:a16="http://schemas.microsoft.com/office/drawing/2014/main" id="{F5939FAA-4A52-4AC6-9EC1-007D37EC815F}"/>
              </a:ext>
            </a:extLst>
          </p:cNvPr>
          <p:cNvSpPr/>
          <p:nvPr/>
        </p:nvSpPr>
        <p:spPr bwMode="auto">
          <a:xfrm>
            <a:off x="3050606" y="4872103"/>
            <a:ext cx="1792628" cy="773323"/>
          </a:xfrm>
          <a:prstGeom prst="flowChartAlternateProcess">
            <a:avLst/>
          </a:prstGeom>
          <a:gradFill>
            <a:gsLst>
              <a:gs pos="0">
                <a:srgbClr val="8CF4EA"/>
              </a:gs>
              <a:gs pos="100000">
                <a:schemeClr val="accent1">
                  <a:lumMod val="45000"/>
                  <a:lumOff val="55000"/>
                </a:schemeClr>
              </a:gs>
              <a:gs pos="100000">
                <a:schemeClr val="accent1">
                  <a:lumMod val="45000"/>
                  <a:lumOff val="55000"/>
                </a:schemeClr>
              </a:gs>
              <a:gs pos="74000">
                <a:srgbClr val="FFFFB9"/>
              </a:gs>
            </a:gsLst>
            <a:lin ang="5400000" scaled="1"/>
          </a:gra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pPr>
            <a:r>
              <a:rPr lang="en-US" sz="1588" dirty="0">
                <a:latin typeface="+mj-lt"/>
              </a:rPr>
              <a:t>Prepare Slides and Narrative (in PPTX</a:t>
            </a:r>
          </a:p>
        </p:txBody>
      </p:sp>
      <p:sp>
        <p:nvSpPr>
          <p:cNvPr id="13" name="Arrow: Down 12">
            <a:extLst>
              <a:ext uri="{FF2B5EF4-FFF2-40B4-BE49-F238E27FC236}">
                <a16:creationId xmlns:a16="http://schemas.microsoft.com/office/drawing/2014/main" id="{3E707F42-A29A-42C2-9B5E-143BBA27C696}"/>
              </a:ext>
            </a:extLst>
          </p:cNvPr>
          <p:cNvSpPr/>
          <p:nvPr/>
        </p:nvSpPr>
        <p:spPr bwMode="auto">
          <a:xfrm>
            <a:off x="3837812" y="3273268"/>
            <a:ext cx="136603" cy="344565"/>
          </a:xfrm>
          <a:prstGeom prst="downArrow">
            <a:avLst/>
          </a:prstGeom>
          <a:solidFill>
            <a:schemeClr val="accent1">
              <a:lumMod val="25000"/>
            </a:schemeClr>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solidFill>
                <a:schemeClr val="accent1">
                  <a:lumMod val="25000"/>
                </a:schemeClr>
              </a:solidFill>
              <a:latin typeface="Times" panose="02020603050405020304" pitchFamily="18" charset="0"/>
            </a:endParaRPr>
          </a:p>
        </p:txBody>
      </p:sp>
      <p:sp>
        <p:nvSpPr>
          <p:cNvPr id="26" name="TextBox 25">
            <a:extLst>
              <a:ext uri="{FF2B5EF4-FFF2-40B4-BE49-F238E27FC236}">
                <a16:creationId xmlns:a16="http://schemas.microsoft.com/office/drawing/2014/main" id="{56BA13B4-AB0E-41EE-8827-9440ED3E7D96}"/>
              </a:ext>
            </a:extLst>
          </p:cNvPr>
          <p:cNvSpPr txBox="1"/>
          <p:nvPr/>
        </p:nvSpPr>
        <p:spPr>
          <a:xfrm>
            <a:off x="3055826" y="1916618"/>
            <a:ext cx="1787407" cy="369332"/>
          </a:xfrm>
          <a:prstGeom prst="rect">
            <a:avLst/>
          </a:prstGeom>
          <a:noFill/>
        </p:spPr>
        <p:txBody>
          <a:bodyPr wrap="square">
            <a:spAutoFit/>
          </a:bodyPr>
          <a:lstStyle/>
          <a:p>
            <a:pPr algn="ctr" defTabSz="806867" eaLnBrk="0" fontAlgn="base" hangingPunct="0">
              <a:spcBef>
                <a:spcPct val="0"/>
              </a:spcBef>
              <a:spcAft>
                <a:spcPct val="0"/>
              </a:spcAft>
            </a:pPr>
            <a:r>
              <a:rPr lang="en-US" b="1" dirty="0">
                <a:latin typeface="+mj-lt"/>
              </a:rPr>
              <a:t>Activity</a:t>
            </a:r>
          </a:p>
        </p:txBody>
      </p:sp>
      <p:sp>
        <p:nvSpPr>
          <p:cNvPr id="28" name="TextBox 27">
            <a:extLst>
              <a:ext uri="{FF2B5EF4-FFF2-40B4-BE49-F238E27FC236}">
                <a16:creationId xmlns:a16="http://schemas.microsoft.com/office/drawing/2014/main" id="{97FC6B6B-A57E-49F2-944F-82BBFF9029DA}"/>
              </a:ext>
            </a:extLst>
          </p:cNvPr>
          <p:cNvSpPr txBox="1"/>
          <p:nvPr/>
        </p:nvSpPr>
        <p:spPr>
          <a:xfrm>
            <a:off x="5999112" y="1957074"/>
            <a:ext cx="2534536" cy="336695"/>
          </a:xfrm>
          <a:prstGeom prst="rect">
            <a:avLst/>
          </a:prstGeom>
          <a:noFill/>
        </p:spPr>
        <p:txBody>
          <a:bodyPr wrap="square">
            <a:spAutoFit/>
          </a:bodyPr>
          <a:lstStyle/>
          <a:p>
            <a:pPr algn="ctr" defTabSz="806867" eaLnBrk="0" fontAlgn="base" hangingPunct="0">
              <a:spcBef>
                <a:spcPct val="0"/>
              </a:spcBef>
              <a:spcAft>
                <a:spcPct val="0"/>
              </a:spcAft>
            </a:pPr>
            <a:r>
              <a:rPr lang="en-US" sz="1600" b="1" dirty="0">
                <a:latin typeface="+mj-lt"/>
              </a:rPr>
              <a:t>Responsible Party</a:t>
            </a:r>
          </a:p>
        </p:txBody>
      </p:sp>
      <p:sp>
        <p:nvSpPr>
          <p:cNvPr id="34" name="TextBox 33">
            <a:extLst>
              <a:ext uri="{FF2B5EF4-FFF2-40B4-BE49-F238E27FC236}">
                <a16:creationId xmlns:a16="http://schemas.microsoft.com/office/drawing/2014/main" id="{4C6A5763-3046-4564-9436-304A1F059FE2}"/>
              </a:ext>
            </a:extLst>
          </p:cNvPr>
          <p:cNvSpPr txBox="1"/>
          <p:nvPr/>
        </p:nvSpPr>
        <p:spPr>
          <a:xfrm>
            <a:off x="5496057" y="5089902"/>
            <a:ext cx="4372133" cy="336695"/>
          </a:xfrm>
          <a:prstGeom prst="rect">
            <a:avLst/>
          </a:prstGeom>
          <a:noFill/>
        </p:spPr>
        <p:txBody>
          <a:bodyPr wrap="square">
            <a:spAutoFit/>
          </a:bodyPr>
          <a:lstStyle/>
          <a:p>
            <a:r>
              <a:rPr lang="en-US" sz="1588" dirty="0">
                <a:solidFill>
                  <a:schemeClr val="accent1">
                    <a:lumMod val="25000"/>
                  </a:schemeClr>
                </a:solidFill>
                <a:latin typeface="+mj-lt"/>
              </a:rPr>
              <a:t>Author / Instructional Designer (ID)</a:t>
            </a:r>
          </a:p>
        </p:txBody>
      </p:sp>
      <p:sp>
        <p:nvSpPr>
          <p:cNvPr id="33" name="Arrow: Down 32">
            <a:extLst>
              <a:ext uri="{FF2B5EF4-FFF2-40B4-BE49-F238E27FC236}">
                <a16:creationId xmlns:a16="http://schemas.microsoft.com/office/drawing/2014/main" id="{F54D2645-3A07-482C-9B41-C9FB1835F43E}"/>
              </a:ext>
            </a:extLst>
          </p:cNvPr>
          <p:cNvSpPr/>
          <p:nvPr/>
        </p:nvSpPr>
        <p:spPr bwMode="auto">
          <a:xfrm>
            <a:off x="3846878" y="4426335"/>
            <a:ext cx="127537" cy="382696"/>
          </a:xfrm>
          <a:prstGeom prst="downArrow">
            <a:avLst/>
          </a:prstGeom>
          <a:solidFill>
            <a:schemeClr val="accent1">
              <a:lumMod val="25000"/>
            </a:schemeClr>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solidFill>
                <a:schemeClr val="accent1">
                  <a:lumMod val="25000"/>
                </a:schemeClr>
              </a:solidFill>
              <a:latin typeface="Times" panose="02020603050405020304" pitchFamily="18" charset="0"/>
            </a:endParaRPr>
          </a:p>
        </p:txBody>
      </p:sp>
      <p:sp>
        <p:nvSpPr>
          <p:cNvPr id="40" name="Arrow: Down 39">
            <a:extLst>
              <a:ext uri="{FF2B5EF4-FFF2-40B4-BE49-F238E27FC236}">
                <a16:creationId xmlns:a16="http://schemas.microsoft.com/office/drawing/2014/main" id="{D696AEF3-30E2-47A9-BEE7-5F3650A46208}"/>
              </a:ext>
            </a:extLst>
          </p:cNvPr>
          <p:cNvSpPr/>
          <p:nvPr/>
        </p:nvSpPr>
        <p:spPr bwMode="auto">
          <a:xfrm>
            <a:off x="3851960" y="5717318"/>
            <a:ext cx="122455" cy="338893"/>
          </a:xfrm>
          <a:prstGeom prst="downArrow">
            <a:avLst/>
          </a:prstGeom>
          <a:solidFill>
            <a:schemeClr val="accent1">
              <a:lumMod val="25000"/>
            </a:schemeClr>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solidFill>
                <a:schemeClr val="accent1">
                  <a:lumMod val="25000"/>
                </a:schemeClr>
              </a:solidFill>
              <a:latin typeface="Times" panose="02020603050405020304" pitchFamily="18" charset="0"/>
            </a:endParaRPr>
          </a:p>
        </p:txBody>
      </p:sp>
      <p:sp>
        <p:nvSpPr>
          <p:cNvPr id="3" name="Arrow: Curved Left 2">
            <a:extLst>
              <a:ext uri="{FF2B5EF4-FFF2-40B4-BE49-F238E27FC236}">
                <a16:creationId xmlns:a16="http://schemas.microsoft.com/office/drawing/2014/main" id="{377D5F87-DE39-8925-7230-44C856431D1B}"/>
              </a:ext>
            </a:extLst>
          </p:cNvPr>
          <p:cNvSpPr/>
          <p:nvPr/>
        </p:nvSpPr>
        <p:spPr bwMode="auto">
          <a:xfrm rot="10800000">
            <a:off x="2281924" y="3921368"/>
            <a:ext cx="737705" cy="1459806"/>
          </a:xfrm>
          <a:prstGeom prst="curvedLeftArrow">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Tree>
    <p:custDataLst>
      <p:tags r:id="rId1"/>
    </p:custDataLst>
    <p:extLst>
      <p:ext uri="{BB962C8B-B14F-4D97-AF65-F5344CB8AC3E}">
        <p14:creationId xmlns:p14="http://schemas.microsoft.com/office/powerpoint/2010/main" val="3422379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P spid="5" grpId="0" animBg="1"/>
      <p:bldP spid="16" grpId="0" animBg="1"/>
      <p:bldP spid="19" grpId="0" animBg="1"/>
      <p:bldP spid="13" grpId="0" animBg="1"/>
      <p:bldP spid="34" grpId="0"/>
      <p:bldP spid="33" grpId="0" animBg="1"/>
      <p:bldP spid="4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67154" y="328448"/>
            <a:ext cx="9169239" cy="468022"/>
          </a:xfrm>
        </p:spPr>
        <p:txBody>
          <a:bodyPr>
            <a:noAutofit/>
          </a:bodyPr>
          <a:lstStyle/>
          <a:p>
            <a:pPr algn="ctr"/>
            <a:r>
              <a:rPr lang="en-US" dirty="0"/>
              <a:t>2. Review Rev 1 Draft with PERA Distribution</a:t>
            </a:r>
            <a:endParaRPr lang="en-US" sz="1059" dirty="0"/>
          </a:p>
        </p:txBody>
      </p:sp>
      <p:sp>
        <p:nvSpPr>
          <p:cNvPr id="4" name="TextBox 3">
            <a:extLst>
              <a:ext uri="{FF2B5EF4-FFF2-40B4-BE49-F238E27FC236}">
                <a16:creationId xmlns:a16="http://schemas.microsoft.com/office/drawing/2014/main" id="{3C5F91E3-280A-407A-8D88-A155EB9E61F3}"/>
              </a:ext>
            </a:extLst>
          </p:cNvPr>
          <p:cNvSpPr txBox="1"/>
          <p:nvPr/>
        </p:nvSpPr>
        <p:spPr>
          <a:xfrm>
            <a:off x="5221779" y="4674060"/>
            <a:ext cx="3339167" cy="336695"/>
          </a:xfrm>
          <a:prstGeom prst="rect">
            <a:avLst/>
          </a:prstGeom>
          <a:noFill/>
        </p:spPr>
        <p:txBody>
          <a:bodyPr wrap="square" rtlCol="0">
            <a:spAutoFit/>
          </a:bodyPr>
          <a:lstStyle/>
          <a:p>
            <a:r>
              <a:rPr lang="en-US" sz="1588" dirty="0">
                <a:solidFill>
                  <a:schemeClr val="accent1">
                    <a:lumMod val="25000"/>
                  </a:schemeClr>
                </a:solidFill>
                <a:latin typeface="+mj-lt"/>
              </a:rPr>
              <a:t>Author + PERA Leadership</a:t>
            </a:r>
          </a:p>
        </p:txBody>
      </p:sp>
      <p:sp>
        <p:nvSpPr>
          <p:cNvPr id="11" name="TextBox 10">
            <a:extLst>
              <a:ext uri="{FF2B5EF4-FFF2-40B4-BE49-F238E27FC236}">
                <a16:creationId xmlns:a16="http://schemas.microsoft.com/office/drawing/2014/main" id="{D5514074-91C5-4A54-98B4-3067B5E097C0}"/>
              </a:ext>
            </a:extLst>
          </p:cNvPr>
          <p:cNvSpPr txBox="1"/>
          <p:nvPr/>
        </p:nvSpPr>
        <p:spPr>
          <a:xfrm>
            <a:off x="5242125" y="3552583"/>
            <a:ext cx="4894268" cy="336695"/>
          </a:xfrm>
          <a:prstGeom prst="rect">
            <a:avLst/>
          </a:prstGeom>
          <a:noFill/>
        </p:spPr>
        <p:txBody>
          <a:bodyPr wrap="square" rtlCol="0">
            <a:spAutoFit/>
          </a:bodyPr>
          <a:lstStyle/>
          <a:p>
            <a:r>
              <a:rPr lang="en-US" sz="1588" dirty="0">
                <a:solidFill>
                  <a:schemeClr val="accent1">
                    <a:lumMod val="25000"/>
                  </a:schemeClr>
                </a:solidFill>
                <a:latin typeface="+mj-lt"/>
              </a:rPr>
              <a:t>Full PERA Distribution</a:t>
            </a:r>
          </a:p>
        </p:txBody>
      </p:sp>
      <p:sp>
        <p:nvSpPr>
          <p:cNvPr id="5" name="Flowchart: Alternate Process 4">
            <a:extLst>
              <a:ext uri="{FF2B5EF4-FFF2-40B4-BE49-F238E27FC236}">
                <a16:creationId xmlns:a16="http://schemas.microsoft.com/office/drawing/2014/main" id="{537155CF-CCE3-4D7B-903D-6AF86BB36619}"/>
              </a:ext>
            </a:extLst>
          </p:cNvPr>
          <p:cNvSpPr/>
          <p:nvPr/>
        </p:nvSpPr>
        <p:spPr bwMode="auto">
          <a:xfrm>
            <a:off x="3006868" y="4482706"/>
            <a:ext cx="1791617" cy="719405"/>
          </a:xfrm>
          <a:prstGeom prst="flowChartAlternateProcess">
            <a:avLst/>
          </a:prstGeom>
          <a:gradFill>
            <a:gsLst>
              <a:gs pos="0">
                <a:srgbClr val="9DF9E3"/>
              </a:gs>
              <a:gs pos="47000">
                <a:srgbClr val="C4F8ED"/>
              </a:gs>
              <a:gs pos="75000">
                <a:schemeClr val="accent1">
                  <a:lumMod val="75000"/>
                </a:schemeClr>
              </a:gs>
            </a:gsLst>
            <a:lin ang="3000000" scaled="0"/>
          </a:gradFill>
          <a:ln w="12700" cap="flat" cmpd="sng" algn="ctr">
            <a:solidFill>
              <a:schemeClr val="accent1">
                <a:lumMod val="75000"/>
              </a:schemeClr>
            </a:solidFill>
            <a:prstDash val="solid"/>
            <a:round/>
            <a:headEnd type="none" w="med" len="med"/>
            <a:tailEnd type="none" w="med" len="med"/>
          </a:ln>
          <a:effec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pPr>
            <a:r>
              <a:rPr lang="en-US" sz="1588" dirty="0">
                <a:latin typeface="+mj-lt"/>
              </a:rPr>
              <a:t>Resolve comments</a:t>
            </a:r>
          </a:p>
        </p:txBody>
      </p:sp>
      <p:sp>
        <p:nvSpPr>
          <p:cNvPr id="17" name="Flowchart: Alternate Process 16">
            <a:extLst>
              <a:ext uri="{FF2B5EF4-FFF2-40B4-BE49-F238E27FC236}">
                <a16:creationId xmlns:a16="http://schemas.microsoft.com/office/drawing/2014/main" id="{A15ACE15-5A0B-4F4C-AF26-88ADE88198CB}"/>
              </a:ext>
            </a:extLst>
          </p:cNvPr>
          <p:cNvSpPr/>
          <p:nvPr/>
        </p:nvSpPr>
        <p:spPr bwMode="auto">
          <a:xfrm>
            <a:off x="3024453" y="3351260"/>
            <a:ext cx="1792628" cy="739342"/>
          </a:xfrm>
          <a:prstGeom prst="flowChartAlternateProcess">
            <a:avLst/>
          </a:prstGeom>
          <a:solidFill>
            <a:schemeClr val="accent1">
              <a:lumMod val="90000"/>
            </a:schemeClr>
          </a:solidFill>
          <a:ln w="12700" cap="flat" cmpd="sng" algn="ctr">
            <a:solidFill>
              <a:schemeClr val="accent1">
                <a:lumMod val="75000"/>
              </a:schemeClr>
            </a:solidFill>
            <a:prstDash val="solid"/>
            <a:round/>
            <a:headEnd type="none" w="med" len="med"/>
            <a:tailEnd type="none" w="med" len="med"/>
          </a:ln>
          <a:effec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pPr>
            <a:r>
              <a:rPr lang="en-US" sz="1588" dirty="0">
                <a:latin typeface="+mj-lt"/>
              </a:rPr>
              <a:t>Comments on draft</a:t>
            </a:r>
          </a:p>
        </p:txBody>
      </p:sp>
      <p:sp>
        <p:nvSpPr>
          <p:cNvPr id="26" name="TextBox 25">
            <a:extLst>
              <a:ext uri="{FF2B5EF4-FFF2-40B4-BE49-F238E27FC236}">
                <a16:creationId xmlns:a16="http://schemas.microsoft.com/office/drawing/2014/main" id="{56BA13B4-AB0E-41EE-8827-9440ED3E7D96}"/>
              </a:ext>
            </a:extLst>
          </p:cNvPr>
          <p:cNvSpPr txBox="1"/>
          <p:nvPr/>
        </p:nvSpPr>
        <p:spPr>
          <a:xfrm>
            <a:off x="2776806" y="1447216"/>
            <a:ext cx="1787407" cy="336695"/>
          </a:xfrm>
          <a:prstGeom prst="rect">
            <a:avLst/>
          </a:prstGeom>
          <a:noFill/>
        </p:spPr>
        <p:txBody>
          <a:bodyPr wrap="square">
            <a:spAutoFit/>
          </a:bodyPr>
          <a:lstStyle/>
          <a:p>
            <a:pPr algn="ctr" defTabSz="806867" eaLnBrk="0" fontAlgn="base" hangingPunct="0">
              <a:spcBef>
                <a:spcPct val="0"/>
              </a:spcBef>
              <a:spcAft>
                <a:spcPct val="0"/>
              </a:spcAft>
            </a:pPr>
            <a:r>
              <a:rPr lang="en-US" sz="1588" b="1" dirty="0">
                <a:latin typeface="+mj-lt"/>
              </a:rPr>
              <a:t>Activity</a:t>
            </a:r>
          </a:p>
        </p:txBody>
      </p:sp>
      <p:sp>
        <p:nvSpPr>
          <p:cNvPr id="28" name="TextBox 27">
            <a:extLst>
              <a:ext uri="{FF2B5EF4-FFF2-40B4-BE49-F238E27FC236}">
                <a16:creationId xmlns:a16="http://schemas.microsoft.com/office/drawing/2014/main" id="{97FC6B6B-A57E-49F2-944F-82BBFF9029DA}"/>
              </a:ext>
            </a:extLst>
          </p:cNvPr>
          <p:cNvSpPr txBox="1"/>
          <p:nvPr/>
        </p:nvSpPr>
        <p:spPr>
          <a:xfrm>
            <a:off x="4971333" y="1447216"/>
            <a:ext cx="2534536" cy="336695"/>
          </a:xfrm>
          <a:prstGeom prst="rect">
            <a:avLst/>
          </a:prstGeom>
          <a:noFill/>
        </p:spPr>
        <p:txBody>
          <a:bodyPr wrap="square">
            <a:spAutoFit/>
          </a:bodyPr>
          <a:lstStyle/>
          <a:p>
            <a:pPr algn="ctr" defTabSz="806867" eaLnBrk="0" fontAlgn="base" hangingPunct="0">
              <a:spcBef>
                <a:spcPct val="0"/>
              </a:spcBef>
              <a:spcAft>
                <a:spcPct val="0"/>
              </a:spcAft>
            </a:pPr>
            <a:r>
              <a:rPr lang="en-US" sz="1588" b="1" dirty="0">
                <a:latin typeface="+mj-lt"/>
              </a:rPr>
              <a:t>Responsible Party</a:t>
            </a:r>
          </a:p>
        </p:txBody>
      </p:sp>
      <p:sp>
        <p:nvSpPr>
          <p:cNvPr id="3" name="TextBox 2">
            <a:extLst>
              <a:ext uri="{FF2B5EF4-FFF2-40B4-BE49-F238E27FC236}">
                <a16:creationId xmlns:a16="http://schemas.microsoft.com/office/drawing/2014/main" id="{7CFDB353-CEDC-864A-5A01-9946D9A8C759}"/>
              </a:ext>
            </a:extLst>
          </p:cNvPr>
          <p:cNvSpPr txBox="1"/>
          <p:nvPr/>
        </p:nvSpPr>
        <p:spPr>
          <a:xfrm>
            <a:off x="5242125" y="2341459"/>
            <a:ext cx="4162071" cy="336695"/>
          </a:xfrm>
          <a:prstGeom prst="rect">
            <a:avLst/>
          </a:prstGeom>
          <a:noFill/>
        </p:spPr>
        <p:txBody>
          <a:bodyPr wrap="square" rtlCol="0">
            <a:spAutoFit/>
          </a:bodyPr>
          <a:lstStyle/>
          <a:p>
            <a:r>
              <a:rPr lang="en-US" sz="1588" dirty="0">
                <a:solidFill>
                  <a:schemeClr val="accent1">
                    <a:lumMod val="25000"/>
                  </a:schemeClr>
                </a:solidFill>
                <a:latin typeface="+mj-lt"/>
              </a:rPr>
              <a:t>Instructional designer (ID)</a:t>
            </a:r>
          </a:p>
        </p:txBody>
      </p:sp>
      <p:sp>
        <p:nvSpPr>
          <p:cNvPr id="6" name="Flowchart: Alternate Process 5">
            <a:extLst>
              <a:ext uri="{FF2B5EF4-FFF2-40B4-BE49-F238E27FC236}">
                <a16:creationId xmlns:a16="http://schemas.microsoft.com/office/drawing/2014/main" id="{CC6C0765-3AA1-5F66-7CA7-2900CF629C97}"/>
              </a:ext>
            </a:extLst>
          </p:cNvPr>
          <p:cNvSpPr/>
          <p:nvPr/>
        </p:nvSpPr>
        <p:spPr bwMode="auto">
          <a:xfrm>
            <a:off x="2938062" y="5563844"/>
            <a:ext cx="1792628" cy="773323"/>
          </a:xfrm>
          <a:prstGeom prst="flowChartAlternateProcess">
            <a:avLst/>
          </a:prstGeom>
          <a:gradFill>
            <a:gsLst>
              <a:gs pos="0">
                <a:srgbClr val="8CF4EA"/>
              </a:gs>
              <a:gs pos="100000">
                <a:schemeClr val="accent1">
                  <a:lumMod val="45000"/>
                  <a:lumOff val="55000"/>
                </a:schemeClr>
              </a:gs>
              <a:gs pos="100000">
                <a:schemeClr val="accent1">
                  <a:lumMod val="45000"/>
                  <a:lumOff val="55000"/>
                </a:schemeClr>
              </a:gs>
              <a:gs pos="74000">
                <a:srgbClr val="FFFFB9"/>
              </a:gs>
            </a:gsLst>
            <a:lin ang="5400000" scaled="1"/>
          </a:gra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pPr>
            <a:r>
              <a:rPr lang="en-US" sz="1588" dirty="0">
                <a:latin typeface="+mj-lt"/>
              </a:rPr>
              <a:t>Prepare MP4 Video + PDF + PPX</a:t>
            </a:r>
          </a:p>
        </p:txBody>
      </p:sp>
      <p:sp>
        <p:nvSpPr>
          <p:cNvPr id="7" name="Flowchart: Alternate Process 6">
            <a:extLst>
              <a:ext uri="{FF2B5EF4-FFF2-40B4-BE49-F238E27FC236}">
                <a16:creationId xmlns:a16="http://schemas.microsoft.com/office/drawing/2014/main" id="{BE72AD0B-ACD0-E730-3D21-EDA5EA78C6F3}"/>
              </a:ext>
            </a:extLst>
          </p:cNvPr>
          <p:cNvSpPr/>
          <p:nvPr/>
        </p:nvSpPr>
        <p:spPr bwMode="auto">
          <a:xfrm>
            <a:off x="3006868" y="2152911"/>
            <a:ext cx="1791617" cy="739343"/>
          </a:xfrm>
          <a:prstGeom prst="flowChartAlternateProcess">
            <a:avLst/>
          </a:prstGeom>
          <a:solidFill>
            <a:srgbClr val="F7FCBC"/>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pPr>
            <a:r>
              <a:rPr lang="en-US" sz="1588" dirty="0">
                <a:latin typeface="+mj-lt"/>
              </a:rPr>
              <a:t>Publish Rev 1 Draft</a:t>
            </a:r>
          </a:p>
        </p:txBody>
      </p:sp>
      <p:sp>
        <p:nvSpPr>
          <p:cNvPr id="8" name="TextBox 7">
            <a:extLst>
              <a:ext uri="{FF2B5EF4-FFF2-40B4-BE49-F238E27FC236}">
                <a16:creationId xmlns:a16="http://schemas.microsoft.com/office/drawing/2014/main" id="{EF0F1677-59A6-0824-2427-FD83FA6546D8}"/>
              </a:ext>
            </a:extLst>
          </p:cNvPr>
          <p:cNvSpPr txBox="1"/>
          <p:nvPr/>
        </p:nvSpPr>
        <p:spPr>
          <a:xfrm>
            <a:off x="5221779" y="5782157"/>
            <a:ext cx="4372133" cy="336695"/>
          </a:xfrm>
          <a:prstGeom prst="rect">
            <a:avLst/>
          </a:prstGeom>
          <a:noFill/>
        </p:spPr>
        <p:txBody>
          <a:bodyPr wrap="square">
            <a:spAutoFit/>
          </a:bodyPr>
          <a:lstStyle/>
          <a:p>
            <a:r>
              <a:rPr lang="en-US" sz="1588" dirty="0">
                <a:solidFill>
                  <a:schemeClr val="accent1">
                    <a:lumMod val="25000"/>
                  </a:schemeClr>
                </a:solidFill>
                <a:latin typeface="+mj-lt"/>
              </a:rPr>
              <a:t>Author / Instructional Designer (ID)</a:t>
            </a:r>
          </a:p>
        </p:txBody>
      </p:sp>
      <p:sp>
        <p:nvSpPr>
          <p:cNvPr id="9" name="Arrow: Down 8">
            <a:extLst>
              <a:ext uri="{FF2B5EF4-FFF2-40B4-BE49-F238E27FC236}">
                <a16:creationId xmlns:a16="http://schemas.microsoft.com/office/drawing/2014/main" id="{25208A1B-EEEF-4D58-35D9-FF3CA6D8AE77}"/>
              </a:ext>
            </a:extLst>
          </p:cNvPr>
          <p:cNvSpPr/>
          <p:nvPr/>
        </p:nvSpPr>
        <p:spPr bwMode="auto">
          <a:xfrm>
            <a:off x="3834376" y="5219279"/>
            <a:ext cx="136603" cy="344565"/>
          </a:xfrm>
          <a:prstGeom prst="downArrow">
            <a:avLst/>
          </a:prstGeom>
          <a:solidFill>
            <a:schemeClr val="accent1">
              <a:lumMod val="25000"/>
            </a:schemeClr>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solidFill>
                <a:schemeClr val="accent1">
                  <a:lumMod val="25000"/>
                </a:schemeClr>
              </a:solidFill>
              <a:latin typeface="Times" panose="02020603050405020304" pitchFamily="18" charset="0"/>
            </a:endParaRPr>
          </a:p>
        </p:txBody>
      </p:sp>
      <p:sp>
        <p:nvSpPr>
          <p:cNvPr id="10" name="Arrow: Down 9">
            <a:extLst>
              <a:ext uri="{FF2B5EF4-FFF2-40B4-BE49-F238E27FC236}">
                <a16:creationId xmlns:a16="http://schemas.microsoft.com/office/drawing/2014/main" id="{EE7A6293-266B-B1BA-060C-A84A874B6128}"/>
              </a:ext>
            </a:extLst>
          </p:cNvPr>
          <p:cNvSpPr/>
          <p:nvPr/>
        </p:nvSpPr>
        <p:spPr bwMode="auto">
          <a:xfrm>
            <a:off x="3846096" y="6356423"/>
            <a:ext cx="136603" cy="344565"/>
          </a:xfrm>
          <a:prstGeom prst="downArrow">
            <a:avLst/>
          </a:prstGeom>
          <a:solidFill>
            <a:schemeClr val="accent1">
              <a:lumMod val="25000"/>
            </a:schemeClr>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solidFill>
                <a:schemeClr val="accent1">
                  <a:lumMod val="25000"/>
                </a:schemeClr>
              </a:solidFill>
              <a:latin typeface="Times" panose="02020603050405020304" pitchFamily="18" charset="0"/>
            </a:endParaRPr>
          </a:p>
        </p:txBody>
      </p:sp>
      <p:sp>
        <p:nvSpPr>
          <p:cNvPr id="12" name="Arrow: Down 11">
            <a:extLst>
              <a:ext uri="{FF2B5EF4-FFF2-40B4-BE49-F238E27FC236}">
                <a16:creationId xmlns:a16="http://schemas.microsoft.com/office/drawing/2014/main" id="{7F8A3890-FF04-9C76-AC66-E042107051EC}"/>
              </a:ext>
            </a:extLst>
          </p:cNvPr>
          <p:cNvSpPr/>
          <p:nvPr/>
        </p:nvSpPr>
        <p:spPr bwMode="auto">
          <a:xfrm>
            <a:off x="3837093" y="2965959"/>
            <a:ext cx="136603" cy="344565"/>
          </a:xfrm>
          <a:prstGeom prst="downArrow">
            <a:avLst/>
          </a:prstGeom>
          <a:solidFill>
            <a:schemeClr val="accent1">
              <a:lumMod val="25000"/>
            </a:schemeClr>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solidFill>
                <a:schemeClr val="accent1">
                  <a:lumMod val="25000"/>
                </a:schemeClr>
              </a:solidFill>
              <a:latin typeface="Times" panose="02020603050405020304" pitchFamily="18" charset="0"/>
            </a:endParaRPr>
          </a:p>
        </p:txBody>
      </p:sp>
      <p:sp>
        <p:nvSpPr>
          <p:cNvPr id="13" name="Arrow: Down 12">
            <a:extLst>
              <a:ext uri="{FF2B5EF4-FFF2-40B4-BE49-F238E27FC236}">
                <a16:creationId xmlns:a16="http://schemas.microsoft.com/office/drawing/2014/main" id="{8CE787E1-3F1B-E592-3E3F-853EAF52ADBA}"/>
              </a:ext>
            </a:extLst>
          </p:cNvPr>
          <p:cNvSpPr/>
          <p:nvPr/>
        </p:nvSpPr>
        <p:spPr bwMode="auto">
          <a:xfrm>
            <a:off x="3834376" y="4129557"/>
            <a:ext cx="136603" cy="344565"/>
          </a:xfrm>
          <a:prstGeom prst="downArrow">
            <a:avLst/>
          </a:prstGeom>
          <a:solidFill>
            <a:schemeClr val="accent1">
              <a:lumMod val="25000"/>
            </a:schemeClr>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solidFill>
                <a:schemeClr val="accent1">
                  <a:lumMod val="25000"/>
                </a:schemeClr>
              </a:solidFill>
              <a:latin typeface="Times" panose="02020603050405020304" pitchFamily="18" charset="0"/>
            </a:endParaRPr>
          </a:p>
        </p:txBody>
      </p:sp>
      <p:sp>
        <p:nvSpPr>
          <p:cNvPr id="14" name="Arrow: Curved Left 13">
            <a:extLst>
              <a:ext uri="{FF2B5EF4-FFF2-40B4-BE49-F238E27FC236}">
                <a16:creationId xmlns:a16="http://schemas.microsoft.com/office/drawing/2014/main" id="{FE61E193-DDAD-965D-770A-958D4BBC7430}"/>
              </a:ext>
            </a:extLst>
          </p:cNvPr>
          <p:cNvSpPr/>
          <p:nvPr/>
        </p:nvSpPr>
        <p:spPr bwMode="auto">
          <a:xfrm rot="10800000">
            <a:off x="2246756" y="2444252"/>
            <a:ext cx="737705" cy="2497015"/>
          </a:xfrm>
          <a:prstGeom prst="curvedLeftArrow">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Tree>
    <p:custDataLst>
      <p:tags r:id="rId1"/>
    </p:custDataLst>
    <p:extLst>
      <p:ext uri="{BB962C8B-B14F-4D97-AF65-F5344CB8AC3E}">
        <p14:creationId xmlns:p14="http://schemas.microsoft.com/office/powerpoint/2010/main" val="2141266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P spid="5" grpId="0" animBg="1"/>
      <p:bldP spid="17" grpId="0" animBg="1"/>
      <p:bldP spid="3" grpId="0"/>
      <p:bldP spid="6" grpId="0" animBg="1"/>
      <p:bldP spid="7" grpId="0" animBg="1"/>
      <p:bldP spid="8" grpId="0"/>
      <p:bldP spid="9" grpId="0" animBg="1"/>
      <p:bldP spid="10" grpId="0" animBg="1"/>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45996" y="129044"/>
            <a:ext cx="9239578" cy="585224"/>
          </a:xfrm>
        </p:spPr>
        <p:txBody>
          <a:bodyPr>
            <a:noAutofit/>
          </a:bodyPr>
          <a:lstStyle/>
          <a:p>
            <a:pPr algn="ctr"/>
            <a:r>
              <a:rPr lang="en-US" dirty="0"/>
              <a:t>3 – </a:t>
            </a:r>
            <a:r>
              <a:rPr lang="en-US" b="1" dirty="0"/>
              <a:t>Publish MLM Version 202x and Receive Public Comments</a:t>
            </a:r>
            <a:endParaRPr lang="en-US" sz="1059" dirty="0"/>
          </a:p>
        </p:txBody>
      </p:sp>
      <p:sp>
        <p:nvSpPr>
          <p:cNvPr id="26" name="TextBox 25">
            <a:extLst>
              <a:ext uri="{FF2B5EF4-FFF2-40B4-BE49-F238E27FC236}">
                <a16:creationId xmlns:a16="http://schemas.microsoft.com/office/drawing/2014/main" id="{56BA13B4-AB0E-41EE-8827-9440ED3E7D96}"/>
              </a:ext>
            </a:extLst>
          </p:cNvPr>
          <p:cNvSpPr txBox="1"/>
          <p:nvPr/>
        </p:nvSpPr>
        <p:spPr>
          <a:xfrm>
            <a:off x="2952392" y="1432261"/>
            <a:ext cx="1787407" cy="336695"/>
          </a:xfrm>
          <a:prstGeom prst="rect">
            <a:avLst/>
          </a:prstGeom>
          <a:noFill/>
        </p:spPr>
        <p:txBody>
          <a:bodyPr wrap="square">
            <a:spAutoFit/>
          </a:bodyPr>
          <a:lstStyle/>
          <a:p>
            <a:pPr algn="ctr" defTabSz="806867" eaLnBrk="0" fontAlgn="base" hangingPunct="0">
              <a:spcBef>
                <a:spcPct val="0"/>
              </a:spcBef>
              <a:spcAft>
                <a:spcPct val="0"/>
              </a:spcAft>
            </a:pPr>
            <a:r>
              <a:rPr lang="en-US" sz="1588" b="1" dirty="0">
                <a:latin typeface="+mj-lt"/>
              </a:rPr>
              <a:t>Activity</a:t>
            </a:r>
          </a:p>
        </p:txBody>
      </p:sp>
      <p:sp>
        <p:nvSpPr>
          <p:cNvPr id="3" name="TextBox 2">
            <a:extLst>
              <a:ext uri="{FF2B5EF4-FFF2-40B4-BE49-F238E27FC236}">
                <a16:creationId xmlns:a16="http://schemas.microsoft.com/office/drawing/2014/main" id="{DDA9045E-F04C-CFD7-3ADE-1D267D519FE1}"/>
              </a:ext>
            </a:extLst>
          </p:cNvPr>
          <p:cNvSpPr txBox="1"/>
          <p:nvPr/>
        </p:nvSpPr>
        <p:spPr>
          <a:xfrm>
            <a:off x="5221779" y="4480625"/>
            <a:ext cx="3339167" cy="336695"/>
          </a:xfrm>
          <a:prstGeom prst="rect">
            <a:avLst/>
          </a:prstGeom>
          <a:noFill/>
        </p:spPr>
        <p:txBody>
          <a:bodyPr wrap="square" rtlCol="0">
            <a:spAutoFit/>
          </a:bodyPr>
          <a:lstStyle/>
          <a:p>
            <a:r>
              <a:rPr lang="en-US" sz="1588" dirty="0">
                <a:solidFill>
                  <a:schemeClr val="accent1">
                    <a:lumMod val="25000"/>
                  </a:schemeClr>
                </a:solidFill>
                <a:latin typeface="+mj-lt"/>
              </a:rPr>
              <a:t>Author + PERA Leadership</a:t>
            </a:r>
          </a:p>
        </p:txBody>
      </p:sp>
      <p:sp>
        <p:nvSpPr>
          <p:cNvPr id="6" name="TextBox 5">
            <a:extLst>
              <a:ext uri="{FF2B5EF4-FFF2-40B4-BE49-F238E27FC236}">
                <a16:creationId xmlns:a16="http://schemas.microsoft.com/office/drawing/2014/main" id="{47784978-77A0-71B2-8AEC-4D5C974F1E02}"/>
              </a:ext>
            </a:extLst>
          </p:cNvPr>
          <p:cNvSpPr txBox="1"/>
          <p:nvPr/>
        </p:nvSpPr>
        <p:spPr>
          <a:xfrm>
            <a:off x="5242125" y="3359148"/>
            <a:ext cx="4894268" cy="336695"/>
          </a:xfrm>
          <a:prstGeom prst="rect">
            <a:avLst/>
          </a:prstGeom>
          <a:noFill/>
        </p:spPr>
        <p:txBody>
          <a:bodyPr wrap="square" rtlCol="0">
            <a:spAutoFit/>
          </a:bodyPr>
          <a:lstStyle/>
          <a:p>
            <a:r>
              <a:rPr lang="en-US" sz="1588" dirty="0">
                <a:solidFill>
                  <a:schemeClr val="accent1">
                    <a:lumMod val="25000"/>
                  </a:schemeClr>
                </a:solidFill>
                <a:latin typeface="+mj-lt"/>
              </a:rPr>
              <a:t>Full PERA Distribution + Public</a:t>
            </a:r>
          </a:p>
        </p:txBody>
      </p:sp>
      <p:sp>
        <p:nvSpPr>
          <p:cNvPr id="7" name="Flowchart: Alternate Process 6">
            <a:extLst>
              <a:ext uri="{FF2B5EF4-FFF2-40B4-BE49-F238E27FC236}">
                <a16:creationId xmlns:a16="http://schemas.microsoft.com/office/drawing/2014/main" id="{08621DA0-C7CC-78F2-05C4-92B3DE834234}"/>
              </a:ext>
            </a:extLst>
          </p:cNvPr>
          <p:cNvSpPr/>
          <p:nvPr/>
        </p:nvSpPr>
        <p:spPr bwMode="auto">
          <a:xfrm>
            <a:off x="3006868" y="4289271"/>
            <a:ext cx="1791617" cy="719405"/>
          </a:xfrm>
          <a:prstGeom prst="flowChartAlternateProcess">
            <a:avLst/>
          </a:prstGeom>
          <a:gradFill>
            <a:gsLst>
              <a:gs pos="0">
                <a:srgbClr val="9DF9E3"/>
              </a:gs>
              <a:gs pos="47000">
                <a:srgbClr val="C4F8ED"/>
              </a:gs>
              <a:gs pos="75000">
                <a:schemeClr val="accent1">
                  <a:lumMod val="75000"/>
                </a:schemeClr>
              </a:gs>
            </a:gsLst>
            <a:lin ang="3000000" scaled="0"/>
          </a:gradFill>
          <a:ln w="12700" cap="flat" cmpd="sng" algn="ctr">
            <a:solidFill>
              <a:schemeClr val="accent1">
                <a:lumMod val="75000"/>
              </a:schemeClr>
            </a:solidFill>
            <a:prstDash val="solid"/>
            <a:round/>
            <a:headEnd type="none" w="med" len="med"/>
            <a:tailEnd type="none" w="med" len="med"/>
          </a:ln>
          <a:effec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pPr>
            <a:r>
              <a:rPr lang="en-US" sz="1588" dirty="0">
                <a:latin typeface="+mj-lt"/>
              </a:rPr>
              <a:t>Resolve comments</a:t>
            </a:r>
          </a:p>
        </p:txBody>
      </p:sp>
      <p:sp>
        <p:nvSpPr>
          <p:cNvPr id="8" name="Flowchart: Alternate Process 7">
            <a:extLst>
              <a:ext uri="{FF2B5EF4-FFF2-40B4-BE49-F238E27FC236}">
                <a16:creationId xmlns:a16="http://schemas.microsoft.com/office/drawing/2014/main" id="{5250F2AA-5193-0B50-BAFF-47708685F606}"/>
              </a:ext>
            </a:extLst>
          </p:cNvPr>
          <p:cNvSpPr/>
          <p:nvPr/>
        </p:nvSpPr>
        <p:spPr bwMode="auto">
          <a:xfrm>
            <a:off x="3024453" y="3157825"/>
            <a:ext cx="1792628" cy="739342"/>
          </a:xfrm>
          <a:prstGeom prst="flowChartAlternateProcess">
            <a:avLst/>
          </a:prstGeom>
          <a:solidFill>
            <a:schemeClr val="accent1">
              <a:lumMod val="90000"/>
            </a:schemeClr>
          </a:solidFill>
          <a:ln w="12700" cap="flat" cmpd="sng" algn="ctr">
            <a:solidFill>
              <a:schemeClr val="accent1">
                <a:lumMod val="75000"/>
              </a:schemeClr>
            </a:solidFill>
            <a:prstDash val="solid"/>
            <a:round/>
            <a:headEnd type="none" w="med" len="med"/>
            <a:tailEnd type="none" w="med" len="med"/>
          </a:ln>
          <a:effec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pPr>
            <a:r>
              <a:rPr lang="en-US" sz="1588" dirty="0">
                <a:latin typeface="+mj-lt"/>
              </a:rPr>
              <a:t>Gather  Comments</a:t>
            </a:r>
          </a:p>
        </p:txBody>
      </p:sp>
      <p:sp>
        <p:nvSpPr>
          <p:cNvPr id="10" name="TextBox 9">
            <a:extLst>
              <a:ext uri="{FF2B5EF4-FFF2-40B4-BE49-F238E27FC236}">
                <a16:creationId xmlns:a16="http://schemas.microsoft.com/office/drawing/2014/main" id="{BC3C8FCB-C79B-F2A2-0AF9-F0EBF72F82B2}"/>
              </a:ext>
            </a:extLst>
          </p:cNvPr>
          <p:cNvSpPr txBox="1"/>
          <p:nvPr/>
        </p:nvSpPr>
        <p:spPr>
          <a:xfrm>
            <a:off x="5272726" y="1488185"/>
            <a:ext cx="2534536" cy="336695"/>
          </a:xfrm>
          <a:prstGeom prst="rect">
            <a:avLst/>
          </a:prstGeom>
          <a:noFill/>
        </p:spPr>
        <p:txBody>
          <a:bodyPr wrap="square">
            <a:spAutoFit/>
          </a:bodyPr>
          <a:lstStyle/>
          <a:p>
            <a:pPr algn="ctr" defTabSz="806867" eaLnBrk="0" fontAlgn="base" hangingPunct="0">
              <a:spcBef>
                <a:spcPct val="0"/>
              </a:spcBef>
              <a:spcAft>
                <a:spcPct val="0"/>
              </a:spcAft>
            </a:pPr>
            <a:r>
              <a:rPr lang="en-US" sz="1588" b="1" dirty="0">
                <a:latin typeface="+mj-lt"/>
              </a:rPr>
              <a:t>Responsible Party</a:t>
            </a:r>
          </a:p>
        </p:txBody>
      </p:sp>
      <p:sp>
        <p:nvSpPr>
          <p:cNvPr id="11" name="TextBox 10">
            <a:extLst>
              <a:ext uri="{FF2B5EF4-FFF2-40B4-BE49-F238E27FC236}">
                <a16:creationId xmlns:a16="http://schemas.microsoft.com/office/drawing/2014/main" id="{CF569589-E24B-F650-4690-1FED8FF9F8FB}"/>
              </a:ext>
            </a:extLst>
          </p:cNvPr>
          <p:cNvSpPr txBox="1"/>
          <p:nvPr/>
        </p:nvSpPr>
        <p:spPr>
          <a:xfrm>
            <a:off x="5242125" y="2148024"/>
            <a:ext cx="4162071" cy="336695"/>
          </a:xfrm>
          <a:prstGeom prst="rect">
            <a:avLst/>
          </a:prstGeom>
          <a:noFill/>
        </p:spPr>
        <p:txBody>
          <a:bodyPr wrap="square" rtlCol="0">
            <a:spAutoFit/>
          </a:bodyPr>
          <a:lstStyle/>
          <a:p>
            <a:r>
              <a:rPr lang="en-US" sz="1588" dirty="0">
                <a:solidFill>
                  <a:schemeClr val="accent1">
                    <a:lumMod val="25000"/>
                  </a:schemeClr>
                </a:solidFill>
                <a:latin typeface="+mj-lt"/>
              </a:rPr>
              <a:t>Instructional designer (ID)</a:t>
            </a:r>
          </a:p>
        </p:txBody>
      </p:sp>
      <p:sp>
        <p:nvSpPr>
          <p:cNvPr id="13" name="Flowchart: Alternate Process 12">
            <a:extLst>
              <a:ext uri="{FF2B5EF4-FFF2-40B4-BE49-F238E27FC236}">
                <a16:creationId xmlns:a16="http://schemas.microsoft.com/office/drawing/2014/main" id="{56700258-B546-B4D5-EE2E-E5C8F2C6F262}"/>
              </a:ext>
            </a:extLst>
          </p:cNvPr>
          <p:cNvSpPr/>
          <p:nvPr/>
        </p:nvSpPr>
        <p:spPr bwMode="auto">
          <a:xfrm>
            <a:off x="2938062" y="5370409"/>
            <a:ext cx="1792628" cy="773323"/>
          </a:xfrm>
          <a:prstGeom prst="flowChartAlternateProcess">
            <a:avLst/>
          </a:prstGeom>
          <a:gradFill>
            <a:gsLst>
              <a:gs pos="0">
                <a:srgbClr val="8CF4EA"/>
              </a:gs>
              <a:gs pos="100000">
                <a:schemeClr val="accent1">
                  <a:lumMod val="45000"/>
                  <a:lumOff val="55000"/>
                </a:schemeClr>
              </a:gs>
              <a:gs pos="100000">
                <a:schemeClr val="accent1">
                  <a:lumMod val="45000"/>
                  <a:lumOff val="55000"/>
                </a:schemeClr>
              </a:gs>
              <a:gs pos="74000">
                <a:srgbClr val="FFFFB9"/>
              </a:gs>
            </a:gsLst>
            <a:lin ang="5400000" scaled="1"/>
          </a:gra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pPr>
            <a:r>
              <a:rPr lang="en-US" sz="1588" dirty="0">
                <a:latin typeface="+mj-lt"/>
              </a:rPr>
              <a:t>Prepares MP4 Video + PDF + PPX</a:t>
            </a:r>
          </a:p>
        </p:txBody>
      </p:sp>
      <p:sp>
        <p:nvSpPr>
          <p:cNvPr id="14" name="Flowchart: Alternate Process 13">
            <a:extLst>
              <a:ext uri="{FF2B5EF4-FFF2-40B4-BE49-F238E27FC236}">
                <a16:creationId xmlns:a16="http://schemas.microsoft.com/office/drawing/2014/main" id="{4EC1A3EB-09BF-5464-948D-BCA26D53FE07}"/>
              </a:ext>
            </a:extLst>
          </p:cNvPr>
          <p:cNvSpPr/>
          <p:nvPr/>
        </p:nvSpPr>
        <p:spPr bwMode="auto">
          <a:xfrm>
            <a:off x="3006868" y="1959476"/>
            <a:ext cx="1791617" cy="739343"/>
          </a:xfrm>
          <a:prstGeom prst="flowChartAlternateProcess">
            <a:avLst/>
          </a:prstGeom>
          <a:solidFill>
            <a:srgbClr val="F7FCBC"/>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ctr" anchorCtr="0" compatLnSpc="1">
            <a:prstTxWarp prst="textNoShape">
              <a:avLst/>
            </a:prstTxWarp>
          </a:bodyPr>
          <a:lstStyle/>
          <a:p>
            <a:pPr algn="ctr" defTabSz="806867" eaLnBrk="0" fontAlgn="base" hangingPunct="0">
              <a:spcBef>
                <a:spcPct val="0"/>
              </a:spcBef>
              <a:spcAft>
                <a:spcPct val="0"/>
              </a:spcAft>
            </a:pPr>
            <a:r>
              <a:rPr lang="en-US" sz="1588" dirty="0">
                <a:latin typeface="+mj-lt"/>
              </a:rPr>
              <a:t>Publishes version 202x</a:t>
            </a:r>
          </a:p>
        </p:txBody>
      </p:sp>
      <p:sp>
        <p:nvSpPr>
          <p:cNvPr id="15" name="TextBox 14">
            <a:extLst>
              <a:ext uri="{FF2B5EF4-FFF2-40B4-BE49-F238E27FC236}">
                <a16:creationId xmlns:a16="http://schemas.microsoft.com/office/drawing/2014/main" id="{AE3A54B6-91A5-8C46-81E5-A6EF70D31C0F}"/>
              </a:ext>
            </a:extLst>
          </p:cNvPr>
          <p:cNvSpPr txBox="1"/>
          <p:nvPr/>
        </p:nvSpPr>
        <p:spPr>
          <a:xfrm>
            <a:off x="5221779" y="5588722"/>
            <a:ext cx="4372133" cy="336695"/>
          </a:xfrm>
          <a:prstGeom prst="rect">
            <a:avLst/>
          </a:prstGeom>
          <a:noFill/>
        </p:spPr>
        <p:txBody>
          <a:bodyPr wrap="square">
            <a:spAutoFit/>
          </a:bodyPr>
          <a:lstStyle/>
          <a:p>
            <a:r>
              <a:rPr lang="en-US" sz="1588" dirty="0">
                <a:solidFill>
                  <a:schemeClr val="accent1">
                    <a:lumMod val="25000"/>
                  </a:schemeClr>
                </a:solidFill>
                <a:latin typeface="+mj-lt"/>
              </a:rPr>
              <a:t>Author / Instructional Designer (ID)</a:t>
            </a:r>
          </a:p>
        </p:txBody>
      </p:sp>
      <p:sp>
        <p:nvSpPr>
          <p:cNvPr id="16" name="Arrow: Down 15">
            <a:extLst>
              <a:ext uri="{FF2B5EF4-FFF2-40B4-BE49-F238E27FC236}">
                <a16:creationId xmlns:a16="http://schemas.microsoft.com/office/drawing/2014/main" id="{C55F62A9-4D55-C170-95EF-FF755CE1EB5C}"/>
              </a:ext>
            </a:extLst>
          </p:cNvPr>
          <p:cNvSpPr/>
          <p:nvPr/>
        </p:nvSpPr>
        <p:spPr bwMode="auto">
          <a:xfrm>
            <a:off x="3834376" y="5025844"/>
            <a:ext cx="136603" cy="344565"/>
          </a:xfrm>
          <a:prstGeom prst="downArrow">
            <a:avLst/>
          </a:prstGeom>
          <a:solidFill>
            <a:schemeClr val="accent1">
              <a:lumMod val="25000"/>
            </a:schemeClr>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solidFill>
                <a:schemeClr val="accent1">
                  <a:lumMod val="25000"/>
                </a:schemeClr>
              </a:solidFill>
              <a:latin typeface="Times" panose="02020603050405020304" pitchFamily="18" charset="0"/>
            </a:endParaRPr>
          </a:p>
        </p:txBody>
      </p:sp>
      <p:sp>
        <p:nvSpPr>
          <p:cNvPr id="20" name="Arrow: Down 19">
            <a:extLst>
              <a:ext uri="{FF2B5EF4-FFF2-40B4-BE49-F238E27FC236}">
                <a16:creationId xmlns:a16="http://schemas.microsoft.com/office/drawing/2014/main" id="{CF03B83C-135C-DB90-9A3F-C457B01A9162}"/>
              </a:ext>
            </a:extLst>
          </p:cNvPr>
          <p:cNvSpPr/>
          <p:nvPr/>
        </p:nvSpPr>
        <p:spPr bwMode="auto">
          <a:xfrm>
            <a:off x="3837093" y="2772524"/>
            <a:ext cx="136603" cy="344565"/>
          </a:xfrm>
          <a:prstGeom prst="downArrow">
            <a:avLst/>
          </a:prstGeom>
          <a:solidFill>
            <a:schemeClr val="accent1">
              <a:lumMod val="25000"/>
            </a:schemeClr>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solidFill>
                <a:schemeClr val="accent1">
                  <a:lumMod val="25000"/>
                </a:schemeClr>
              </a:solidFill>
              <a:latin typeface="Times" panose="02020603050405020304" pitchFamily="18" charset="0"/>
            </a:endParaRPr>
          </a:p>
        </p:txBody>
      </p:sp>
      <p:sp>
        <p:nvSpPr>
          <p:cNvPr id="21" name="Arrow: Down 20">
            <a:extLst>
              <a:ext uri="{FF2B5EF4-FFF2-40B4-BE49-F238E27FC236}">
                <a16:creationId xmlns:a16="http://schemas.microsoft.com/office/drawing/2014/main" id="{F16473FA-B482-C833-0D64-3E1C47B0B2CD}"/>
              </a:ext>
            </a:extLst>
          </p:cNvPr>
          <p:cNvSpPr/>
          <p:nvPr/>
        </p:nvSpPr>
        <p:spPr bwMode="auto">
          <a:xfrm>
            <a:off x="3834376" y="3936122"/>
            <a:ext cx="136603" cy="344565"/>
          </a:xfrm>
          <a:prstGeom prst="downArrow">
            <a:avLst/>
          </a:prstGeom>
          <a:solidFill>
            <a:schemeClr val="accent1">
              <a:lumMod val="25000"/>
            </a:schemeClr>
          </a:solidFill>
          <a:ln w="4445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solidFill>
                <a:schemeClr val="accent1">
                  <a:lumMod val="25000"/>
                </a:schemeClr>
              </a:solidFill>
              <a:latin typeface="Times" panose="02020603050405020304" pitchFamily="18" charset="0"/>
            </a:endParaRPr>
          </a:p>
        </p:txBody>
      </p:sp>
      <p:sp>
        <p:nvSpPr>
          <p:cNvPr id="24" name="Arrow: Curved Left 23">
            <a:extLst>
              <a:ext uri="{FF2B5EF4-FFF2-40B4-BE49-F238E27FC236}">
                <a16:creationId xmlns:a16="http://schemas.microsoft.com/office/drawing/2014/main" id="{0453453E-983B-D1DE-EAC6-6D9C8B41031A}"/>
              </a:ext>
            </a:extLst>
          </p:cNvPr>
          <p:cNvSpPr/>
          <p:nvPr/>
        </p:nvSpPr>
        <p:spPr bwMode="auto">
          <a:xfrm rot="10974437">
            <a:off x="2211585" y="2180476"/>
            <a:ext cx="737705" cy="3552107"/>
          </a:xfrm>
          <a:prstGeom prst="curvedLeftArrow">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Tree>
    <p:custDataLst>
      <p:tags r:id="rId1"/>
    </p:custDataLst>
    <p:extLst>
      <p:ext uri="{BB962C8B-B14F-4D97-AF65-F5344CB8AC3E}">
        <p14:creationId xmlns:p14="http://schemas.microsoft.com/office/powerpoint/2010/main" val="141943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animBg="1"/>
      <p:bldP spid="8" grpId="0" animBg="1"/>
      <p:bldP spid="11" grpId="0"/>
      <p:bldP spid="13" grpId="0" animBg="1"/>
      <p:bldP spid="14" grpId="0" animBg="1"/>
      <p:bldP spid="15" grpId="0"/>
      <p:bldP spid="16" grpId="0" animBg="1"/>
      <p:bldP spid="20" grpId="0" animBg="1"/>
      <p:bldP spid="2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513465" y="181645"/>
            <a:ext cx="6533025" cy="405362"/>
          </a:xfrm>
        </p:spPr>
        <p:txBody>
          <a:bodyPr>
            <a:noAutofit/>
          </a:bodyPr>
          <a:lstStyle/>
          <a:p>
            <a:pPr algn="ctr"/>
            <a:r>
              <a:rPr lang="en-US" dirty="0"/>
              <a:t>Key Messages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40341" y="1567070"/>
            <a:ext cx="10014874" cy="4247183"/>
          </a:xfrm>
        </p:spPr>
        <p:txBody>
          <a:bodyPr>
            <a:normAutofit fontScale="85000" lnSpcReduction="10000"/>
          </a:bodyPr>
          <a:lstStyle/>
          <a:p>
            <a:pPr>
              <a:lnSpc>
                <a:spcPct val="150000"/>
              </a:lnSpc>
            </a:pPr>
            <a:r>
              <a:rPr lang="en-US" dirty="0"/>
              <a:t>Author writes Rev 0 </a:t>
            </a:r>
            <a:r>
              <a:rPr lang="en-US" b="1" dirty="0"/>
              <a:t>draft</a:t>
            </a:r>
            <a:r>
              <a:rPr lang="en-US" dirty="0"/>
              <a:t> of MLM.</a:t>
            </a:r>
          </a:p>
          <a:p>
            <a:pPr>
              <a:lnSpc>
                <a:spcPct val="150000"/>
              </a:lnSpc>
            </a:pPr>
            <a:r>
              <a:rPr lang="en-US" dirty="0"/>
              <a:t>SMEs </a:t>
            </a:r>
            <a:r>
              <a:rPr lang="en-US" b="1" dirty="0"/>
              <a:t>review</a:t>
            </a:r>
            <a:r>
              <a:rPr lang="en-US" dirty="0"/>
              <a:t> Rev 0 MLM (as PowerPoint file).</a:t>
            </a:r>
          </a:p>
          <a:p>
            <a:pPr>
              <a:lnSpc>
                <a:spcPct val="150000"/>
              </a:lnSpc>
            </a:pPr>
            <a:r>
              <a:rPr lang="en-US" dirty="0"/>
              <a:t>Author edits and ID Publishes Rev 1 Draft on PERA website.</a:t>
            </a:r>
          </a:p>
          <a:p>
            <a:pPr>
              <a:lnSpc>
                <a:spcPct val="150000"/>
              </a:lnSpc>
            </a:pPr>
            <a:r>
              <a:rPr lang="en-US" dirty="0"/>
              <a:t>Full PERA Distribution reviews and comments on Rev 1 Draft </a:t>
            </a:r>
            <a:br>
              <a:rPr lang="en-US" dirty="0"/>
            </a:br>
            <a:r>
              <a:rPr lang="en-US" dirty="0"/>
              <a:t>(as PPTX and PDF files)</a:t>
            </a:r>
          </a:p>
          <a:p>
            <a:pPr>
              <a:lnSpc>
                <a:spcPct val="150000"/>
              </a:lnSpc>
            </a:pPr>
            <a:r>
              <a:rPr lang="en-US" dirty="0"/>
              <a:t>Author edits “release candidate” and PERA Leadership releases new (2026) MLM on website including multiple formats (as agreed).</a:t>
            </a:r>
          </a:p>
        </p:txBody>
      </p:sp>
    </p:spTree>
    <p:custDataLst>
      <p:tags r:id="rId1"/>
    </p:custDataLst>
    <p:extLst>
      <p:ext uri="{BB962C8B-B14F-4D97-AF65-F5344CB8AC3E}">
        <p14:creationId xmlns:p14="http://schemas.microsoft.com/office/powerpoint/2010/main" val="1665755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2429168" y="169490"/>
            <a:ext cx="6759656" cy="537882"/>
          </a:xfrm>
        </p:spPr>
        <p:txBody>
          <a:bodyPr/>
          <a:lstStyle/>
          <a:p>
            <a:pPr algn="ctr"/>
            <a:r>
              <a:rPr lang="en-US" altLang="en-US" dirty="0"/>
              <a:t>More Information</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1120589" y="1237130"/>
            <a:ext cx="9813300" cy="4383741"/>
          </a:xfrm>
        </p:spPr>
        <p:txBody>
          <a:bodyPr/>
          <a:lstStyle/>
          <a:p>
            <a:pPr marL="0" indent="0" eaLnBrk="1" hangingPunct="1">
              <a:spcBef>
                <a:spcPts val="441"/>
              </a:spcBef>
              <a:spcAft>
                <a:spcPts val="441"/>
              </a:spcAft>
              <a:buNone/>
            </a:pPr>
            <a:r>
              <a:rPr lang="en-US" altLang="en-US" dirty="0"/>
              <a:t>Related MLMs:</a:t>
            </a:r>
          </a:p>
          <a:p>
            <a:pPr lvl="1" eaLnBrk="1" hangingPunct="1">
              <a:spcBef>
                <a:spcPts val="441"/>
              </a:spcBef>
              <a:spcAft>
                <a:spcPts val="441"/>
              </a:spcAft>
              <a:buFont typeface="Arial" panose="020B0604020202020204" pitchFamily="34" charset="0"/>
              <a:buChar char="•"/>
            </a:pPr>
            <a:r>
              <a:rPr lang="en-US" dirty="0"/>
              <a:t> MLM-024-A What are Micro Learning Modules?</a:t>
            </a:r>
          </a:p>
          <a:p>
            <a:pPr lvl="1" eaLnBrk="1" hangingPunct="1">
              <a:spcBef>
                <a:spcPts val="441"/>
              </a:spcBef>
              <a:spcAft>
                <a:spcPts val="441"/>
              </a:spcAft>
              <a:buFont typeface="Arial" panose="020B0604020202020204" pitchFamily="34" charset="0"/>
              <a:buChar char="•"/>
            </a:pPr>
            <a:r>
              <a:rPr lang="en-US" dirty="0"/>
              <a:t> MLM-024-B Procedure for Publishing MLMs ( this MLM )</a:t>
            </a:r>
          </a:p>
          <a:p>
            <a:pPr lvl="1" eaLnBrk="1" hangingPunct="1">
              <a:spcBef>
                <a:spcPts val="441"/>
              </a:spcBef>
              <a:spcAft>
                <a:spcPts val="441"/>
              </a:spcAft>
              <a:buFont typeface="Arial" panose="020B0604020202020204" pitchFamily="34" charset="0"/>
              <a:buChar char="•"/>
            </a:pPr>
            <a:r>
              <a:rPr lang="en-US" dirty="0"/>
              <a:t> MLM-024-C MLM Content and Format</a:t>
            </a:r>
          </a:p>
          <a:p>
            <a:pPr lvl="1" eaLnBrk="1" hangingPunct="1">
              <a:spcBef>
                <a:spcPts val="441"/>
              </a:spcBef>
              <a:spcAft>
                <a:spcPts val="441"/>
              </a:spcAft>
              <a:buFont typeface="Arial" panose="020B0604020202020204" pitchFamily="34" charset="0"/>
              <a:buChar char="•"/>
            </a:pPr>
            <a:r>
              <a:rPr lang="en-US" dirty="0"/>
              <a:t> MLM-024-D MLM Production Tips</a:t>
            </a:r>
          </a:p>
          <a:p>
            <a:pPr lvl="1" eaLnBrk="1" hangingPunct="1">
              <a:spcBef>
                <a:spcPts val="441"/>
              </a:spcBef>
              <a:spcAft>
                <a:spcPts val="441"/>
              </a:spcAft>
              <a:buFont typeface="Arial" panose="020B0604020202020204" pitchFamily="34" charset="0"/>
              <a:buChar char="•"/>
            </a:pPr>
            <a:endParaRPr lang="en-US" dirty="0"/>
          </a:p>
          <a:p>
            <a:pPr marL="0" indent="0">
              <a:buNone/>
            </a:pPr>
            <a:endParaRPr lang="en-US" altLang="en-US" dirty="0"/>
          </a:p>
          <a:p>
            <a:pPr marL="0" indent="0">
              <a:buNone/>
            </a:pPr>
            <a:r>
              <a:rPr lang="en-US" altLang="en-US" dirty="0"/>
              <a:t>Please click </a:t>
            </a:r>
            <a:r>
              <a:rPr lang="en-US" altLang="en-US" dirty="0">
                <a:hlinkClick r:id="rId4"/>
              </a:rPr>
              <a:t>here</a:t>
            </a:r>
            <a:r>
              <a:rPr lang="en-US" altLang="en-US" dirty="0"/>
              <a:t> to rate this learning module.</a:t>
            </a:r>
          </a:p>
          <a:p>
            <a:pPr marL="0" indent="0">
              <a:buNone/>
            </a:pPr>
            <a:endParaRPr lang="en-US" alt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473941"/>
            <a:ext cx="7586663" cy="4252446"/>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has m</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 </a:t>
            </a:r>
            <a:endParaRPr lang="en-US" dirty="0">
              <a:effectLst/>
              <a:latin typeface="Arial" panose="020B0604020202020204" pitchFamily="34" charset="0"/>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5545856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ISPRING_SLIDE_INDENT_LEVEL" val="0"/>
  <p:tag name="ISPRING_CUSTOM_TIMING_USED" val="1"/>
  <p:tag name="GENSWF_ADVANCE_TIME" val="33.728"/>
  <p:tag name="TIMING" val="|2.782|4.234|7.047|12.766"/>
  <p:tag name="ISPRING_PRESENTER_ID" val="{D7FF3B9D-17FA-4F8E-9D17-A85C4BFCB9B5}"/>
  <p:tag name="ISPRING_SLIDE_ID_2" val="{1DDDE38E-D9F7-473E-8C12-85030FD122AC}"/>
</p:tagLst>
</file>

<file path=ppt/tags/tag11.xml><?xml version="1.0" encoding="utf-8"?>
<p:tagLst xmlns:a="http://schemas.openxmlformats.org/drawingml/2006/main" xmlns:r="http://schemas.openxmlformats.org/officeDocument/2006/relationships" xmlns:p="http://schemas.openxmlformats.org/presentationml/2006/main">
  <p:tag name="ISPRING_SLIDE_INDENT_LEVEL" val="0"/>
  <p:tag name="ISPRING_CUSTOM_TIMING_USED" val="1"/>
  <p:tag name="GENSWF_ADVANCE_TIME" val="19.308"/>
  <p:tag name="TIMING" val="|6.022|5.593"/>
  <p:tag name="ISPRING_PRESENTER_ID" val="{D7FF3B9D-17FA-4F8E-9D17-A85C4BFCB9B5}"/>
  <p:tag name="ISPRING_SLIDE_ID_2" val="{5E003A29-F975-4D2F-8531-53FCAD134DA5}"/>
</p:tagLst>
</file>

<file path=ppt/tags/tag12.xml><?xml version="1.0" encoding="utf-8"?>
<p:tagLst xmlns:a="http://schemas.openxmlformats.org/drawingml/2006/main" xmlns:r="http://schemas.openxmlformats.org/officeDocument/2006/relationships" xmlns:p="http://schemas.openxmlformats.org/presentationml/2006/main">
  <p:tag name="ISPRING_SLIDE_INDENT_LEVEL" val="0"/>
  <p:tag name="ISPRING_CUSTOM_TIMING_USED" val="1"/>
  <p:tag name="GENSWF_ADVANCE_TIME" val="19.514"/>
  <p:tag name="TIMING" val="|5.108|4.908|2.155|4.03"/>
  <p:tag name="ISPRING_PRESENTER_ID" val="{D7FF3B9D-17FA-4F8E-9D17-A85C4BFCB9B5}"/>
  <p:tag name="ISPRING_SLIDE_ID_2" val="{F3C0D538-1A1B-4FF3-846F-ABF22A92BB0B}"/>
</p:tagLst>
</file>

<file path=ppt/tags/tag13.xml><?xml version="1.0" encoding="utf-8"?>
<p:tagLst xmlns:a="http://schemas.openxmlformats.org/drawingml/2006/main" xmlns:r="http://schemas.openxmlformats.org/officeDocument/2006/relationships" xmlns:p="http://schemas.openxmlformats.org/presentationml/2006/main">
  <p:tag name="ISPRING_CUSTOM_TIMING_USED" val="1"/>
  <p:tag name="ISPRING_SLIDE_INDENT_LEVEL" val="0"/>
  <p:tag name="GENSWF_ADVANCE_TIME" val="36.892"/>
  <p:tag name="ISPRING_PRESENTER_ID" val="{D7FF3B9D-17FA-4F8E-9D17-A85C4BFCB9B5}"/>
  <p:tag name="ISPRING_SLIDE_ID_2" val="{432A4892-92C5-4451-A804-87FEE2C31401}"/>
  <p:tag name="TIMING" val="|1.669|5.127|4.279|9.109"/>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 name="ISPRING_SLIDE_INDENT_LEVEL" val="0"/>
  <p:tag name="ISPRING_CUSTOM_TIMING_USED" val="1"/>
  <p:tag name="ISPRING_PRESENTER_ID" val="{D7FF3B9D-17FA-4F8E-9D17-A85C4BFCB9B5}"/>
  <p:tag name="GENSWF_ADVANCE_TIME" val="17.000"/>
  <p:tag name="ISPRING_SLIDE_ID_2" val="{2C9C5F2E-9C53-47B9-9B63-215A6DDA2290}"/>
  <p:tag name="TIMING" val="|1.711|3.783|0.374|0.452|0.127|0.296|1.687|0.266"/>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ISPRING_CUSTOM_TIMING_USED" val="1"/>
  <p:tag name="ISPRING_SLIDE_INDENT_LEVEL" val="0"/>
  <p:tag name="GENSWF_ADVANCE_TIME" val="42.959"/>
  <p:tag name="TIMING" val="|3.402|3.268|7.668|5.018|7.756|7.898"/>
  <p:tag name="ISPRING_PRESENTER_ID" val="{D7FF3B9D-17FA-4F8E-9D17-A85C4BFCB9B5}"/>
  <p:tag name="ISPRING_SLIDE_ID_2" val="{5D6FC4D4-9FA7-4DEC-9A6F-1E48AC0C2A28}"/>
</p:tagLst>
</file>

<file path=ppt/tags/tag9.xml><?xml version="1.0" encoding="utf-8"?>
<p:tagLst xmlns:a="http://schemas.openxmlformats.org/drawingml/2006/main" xmlns:r="http://schemas.openxmlformats.org/officeDocument/2006/relationships" xmlns:p="http://schemas.openxmlformats.org/presentationml/2006/main">
  <p:tag name="ISPRING_SLIDE_INDENT_LEVEL" val="0"/>
  <p:tag name="ISPRING_CUSTOM_TIMING_USED" val="1"/>
  <p:tag name="ISPRING_PRESENTER_ID" val="{D7FF3B9D-17FA-4F8E-9D17-A85C4BFCB9B5}"/>
  <p:tag name="GENSWF_ADVANCE_TIME" val="17.000"/>
  <p:tag name="ISPRING_SLIDE_ID_2" val="{E35652B2-9BBD-4C9A-A94F-A0163C90901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5152</TotalTime>
  <Words>1108</Words>
  <Application>Microsoft Office PowerPoint</Application>
  <PresentationFormat>Widescreen</PresentationFormat>
  <Paragraphs>115</Paragraphs>
  <Slides>9</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Abadi</vt:lpstr>
      <vt:lpstr>Aptos</vt:lpstr>
      <vt:lpstr>Arial</vt:lpstr>
      <vt:lpstr>Arial Black</vt:lpstr>
      <vt:lpstr>Calibri</vt:lpstr>
      <vt:lpstr>Times</vt:lpstr>
      <vt:lpstr>OMAC_Blue</vt:lpstr>
      <vt:lpstr>Custom Design</vt:lpstr>
      <vt:lpstr>PowerPoint Presentation</vt:lpstr>
      <vt:lpstr>Procedure to Create and Review MLMs</vt:lpstr>
      <vt:lpstr>Legend for Procedure Diagrams</vt:lpstr>
      <vt:lpstr>1. Prepare Rev 0 Draft and Review with SMEs</vt:lpstr>
      <vt:lpstr>2. Review Rev 1 Draft with PERA Distribution</vt:lpstr>
      <vt:lpstr>3 – Publish MLM Version 202x and Receive Public Comments</vt:lpstr>
      <vt:lpstr>Key Messages</vt:lpstr>
      <vt:lpstr>More Information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39</cp:revision>
  <cp:lastPrinted>2026-01-21T22:55:34Z</cp:lastPrinted>
  <dcterms:created xsi:type="dcterms:W3CDTF">2024-08-05T20:06:21Z</dcterms:created>
  <dcterms:modified xsi:type="dcterms:W3CDTF">2026-01-27T04:19:22Z</dcterms:modified>
</cp:coreProperties>
</file>