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ink/ink2.xml" ContentType="application/inkml+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notesSlides/notesSlide3.xml" ContentType="application/vnd.openxmlformats-officedocument.presentationml.notesSlide+xml"/>
  <Override PartName="/ppt/tags/tag16.xml" ContentType="application/vnd.openxmlformats-officedocument.presentationml.tags+xml"/>
  <Override PartName="/ppt/notesSlides/notesSlide4.xml" ContentType="application/vnd.openxmlformats-officedocument.presentationml.notesSlide+xml"/>
  <Override PartName="/ppt/tags/tag17.xml" ContentType="application/vnd.openxmlformats-officedocument.presentationml.tags+xml"/>
  <Override PartName="/ppt/notesSlides/notesSlide5.xml" ContentType="application/vnd.openxmlformats-officedocument.presentationml.notesSlide+xml"/>
  <Override PartName="/ppt/tags/tag18.xml" ContentType="application/vnd.openxmlformats-officedocument.presentationml.tags+xml"/>
  <Override PartName="/ppt/notesSlides/notesSlide6.xml" ContentType="application/vnd.openxmlformats-officedocument.presentationml.notesSlide+xml"/>
  <Override PartName="/ppt/tags/tag19.xml" ContentType="application/vnd.openxmlformats-officedocument.presentationml.tags+xml"/>
  <Override PartName="/ppt/notesSlides/notesSlide7.xml" ContentType="application/vnd.openxmlformats-officedocument.presentationml.notesSlide+xml"/>
  <Override PartName="/ppt/ink/ink3.xml" ContentType="application/inkml+xml"/>
  <Override PartName="/ppt/tags/tag20.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11"/>
  </p:notesMasterIdLst>
  <p:sldIdLst>
    <p:sldId id="421" r:id="rId3"/>
    <p:sldId id="412" r:id="rId4"/>
    <p:sldId id="428" r:id="rId5"/>
    <p:sldId id="401" r:id="rId6"/>
    <p:sldId id="392" r:id="rId7"/>
    <p:sldId id="406" r:id="rId8"/>
    <p:sldId id="284" r:id="rId9"/>
    <p:sldId id="38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82879" autoAdjust="0"/>
  </p:normalViewPr>
  <p:slideViewPr>
    <p:cSldViewPr snapToGrid="0">
      <p:cViewPr varScale="1">
        <p:scale>
          <a:sx n="60" d="100"/>
          <a:sy n="60" d="100"/>
        </p:scale>
        <p:origin x="1194" y="282"/>
      </p:cViewPr>
      <p:guideLst/>
    </p:cSldViewPr>
  </p:slideViewPr>
  <p:notesTextViewPr>
    <p:cViewPr>
      <p:scale>
        <a:sx n="1" d="1"/>
        <a:sy n="1" d="1"/>
      </p:scale>
      <p:origin x="0" y="0"/>
    </p:cViewPr>
  </p:notesTextViewPr>
  <p:notesViewPr>
    <p:cSldViewPr snapToGrid="0">
      <p:cViewPr varScale="1">
        <p:scale>
          <a:sx n="84" d="100"/>
          <a:sy n="84" d="100"/>
        </p:scale>
        <p:origin x="35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9-13T21:14:18.179"/>
    </inkml:context>
    <inkml:brush xml:id="br0">
      <inkml:brushProperty name="width" value="0.05" units="cm"/>
      <inkml:brushProperty name="height" value="0.05" units="cm"/>
    </inkml:brush>
  </inkml:definitions>
  <inkml:trace contextRef="#ctx0" brushRef="#br0">1 16 7207,'0'-5'96,"0"-6"-929,0 11 705,0 0-64,4 0-2787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88A505-7228-4715-92D7-CBF23D4AFF12}" type="datetimeFigureOut">
              <a:rPr lang="en-US" smtClean="0"/>
              <a:t>10/14/2025</a:t>
            </a:fld>
            <a:endParaRPr lang="en-US"/>
          </a:p>
        </p:txBody>
      </p:sp>
      <p:sp>
        <p:nvSpPr>
          <p:cNvPr id="4" name="Slide Image Placeholder 3"/>
          <p:cNvSpPr>
            <a:spLocks noGrp="1" noRot="1" noChangeAspect="1"/>
          </p:cNvSpPr>
          <p:nvPr>
            <p:ph type="sldImg" idx="2"/>
          </p:nvPr>
        </p:nvSpPr>
        <p:spPr>
          <a:xfrm>
            <a:off x="685800" y="614138"/>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3953814"/>
            <a:ext cx="5486400" cy="4576048"/>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52488" y="617538"/>
            <a:ext cx="5313362" cy="2989262"/>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852488" y="3899080"/>
            <a:ext cx="5407025" cy="462738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sz="1100" dirty="0">
              <a:cs typeface="Arial" panose="020B0604020202020204" pitchFamily="34" charset="0"/>
            </a:endParaRPr>
          </a:p>
          <a:p>
            <a:pPr>
              <a:spcBef>
                <a:spcPts val="0"/>
              </a:spcBef>
              <a:spcAft>
                <a:spcPts val="0"/>
              </a:spcAft>
              <a:buNone/>
            </a:pPr>
            <a:r>
              <a:rPr lang="en-GB" sz="1100" dirty="0">
                <a:ea typeface="Calibri" panose="020F0502020204030204" pitchFamily="34" charset="0"/>
                <a:cs typeface="Arial" panose="020B0604020202020204" pitchFamily="34" charset="0"/>
              </a:rPr>
              <a:t>This MLM describes learning maps and how they can be used to provide customized learning for specific audiences.</a:t>
            </a:r>
          </a:p>
          <a:p>
            <a:pPr>
              <a:spcBef>
                <a:spcPts val="0"/>
              </a:spcBef>
              <a:spcAft>
                <a:spcPts val="0"/>
              </a:spcAft>
              <a:buNone/>
            </a:pPr>
            <a:endParaRPr lang="en-US" sz="1100" dirty="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14363"/>
            <a:ext cx="5486400" cy="3086100"/>
          </a:xfrm>
        </p:spPr>
      </p:sp>
      <p:sp>
        <p:nvSpPr>
          <p:cNvPr id="3" name="Notes Placeholder 2"/>
          <p:cNvSpPr>
            <a:spLocks noGrp="1"/>
          </p:cNvSpPr>
          <p:nvPr>
            <p:ph type="body" idx="1"/>
          </p:nvPr>
        </p:nvSpPr>
        <p:spPr/>
        <p:txBody>
          <a:bodyPr/>
          <a:lstStyle/>
          <a:p>
            <a:pPr marL="346828" indent="-167715">
              <a:spcBef>
                <a:spcPts val="0"/>
              </a:spcBef>
              <a:spcAft>
                <a:spcPts val="0"/>
              </a:spcAft>
              <a:buNone/>
            </a:pPr>
            <a:r>
              <a:rPr lang="en-US" sz="1100" b="1" dirty="0">
                <a:cs typeface="Arial" panose="020B0604020202020204" pitchFamily="34" charset="0"/>
              </a:rPr>
              <a:t>A Learning Map is a diagram showing:</a:t>
            </a:r>
          </a:p>
          <a:p>
            <a:pPr marL="350563" indent="-171450">
              <a:spcBef>
                <a:spcPts val="0"/>
              </a:spcBef>
              <a:spcAft>
                <a:spcPts val="0"/>
              </a:spcAft>
              <a:buFontTx/>
              <a:buChar char="-"/>
            </a:pPr>
            <a:r>
              <a:rPr lang="en-US" sz="1100" dirty="0">
                <a:cs typeface="Arial" panose="020B0604020202020204" pitchFamily="34" charset="0"/>
              </a:rPr>
              <a:t>the relationship of multiple Micro-Learning Modules.  These MLMs might exist or just planned in the near future.</a:t>
            </a:r>
          </a:p>
          <a:p>
            <a:pPr marL="350563" indent="-171450">
              <a:spcBef>
                <a:spcPts val="0"/>
              </a:spcBef>
              <a:spcAft>
                <a:spcPts val="0"/>
              </a:spcAft>
              <a:buFontTx/>
              <a:buChar char="-"/>
            </a:pPr>
            <a:r>
              <a:rPr lang="en-US" sz="1100" dirty="0">
                <a:cs typeface="Arial" panose="020B0604020202020204" pitchFamily="34" charset="0"/>
              </a:rPr>
              <a:t>Note: a Learning Map is a taxonomy, a structure where each item “declares its parent(s)”.  This results in an organization that is easily “traversed” as it has no “recycle loops”.</a:t>
            </a:r>
          </a:p>
          <a:p>
            <a:pPr marL="350563" indent="-171450">
              <a:spcBef>
                <a:spcPts val="0"/>
              </a:spcBef>
              <a:spcAft>
                <a:spcPts val="0"/>
              </a:spcAft>
              <a:buFontTx/>
              <a:buChar char="-"/>
            </a:pPr>
            <a:r>
              <a:rPr lang="en-GB" sz="1100" dirty="0">
                <a:ea typeface="Calibri" panose="020F0502020204030204" pitchFamily="34" charset="0"/>
                <a:cs typeface="Arial" panose="020B0604020202020204" pitchFamily="34" charset="0"/>
              </a:rPr>
              <a:t>Each block provides a clickable web link to that MLM.</a:t>
            </a:r>
          </a:p>
          <a:p>
            <a:pPr defTabSz="937762">
              <a:spcBef>
                <a:spcPts val="0"/>
              </a:spcBef>
              <a:spcAft>
                <a:spcPts val="0"/>
              </a:spcAft>
              <a:buNone/>
              <a:defRPr/>
            </a:pPr>
            <a:endParaRPr lang="en-GB" sz="1100" dirty="0">
              <a:ea typeface="Calibri" panose="020F0502020204030204" pitchFamily="34" charset="0"/>
              <a:cs typeface="Arial" panose="020B0604020202020204" pitchFamily="34" charset="0"/>
            </a:endParaRPr>
          </a:p>
          <a:p>
            <a:pPr marL="179113" indent="0">
              <a:spcBef>
                <a:spcPts val="0"/>
              </a:spcBef>
              <a:spcAft>
                <a:spcPts val="0"/>
              </a:spcAft>
              <a:buNone/>
            </a:pPr>
            <a:r>
              <a:rPr lang="en-US" sz="1100" b="1" dirty="0">
                <a:cs typeface="Arial" panose="020B0604020202020204" pitchFamily="34" charset="0"/>
              </a:rPr>
              <a:t>A Learning Map may be focused on:</a:t>
            </a:r>
          </a:p>
          <a:p>
            <a:pPr marL="346828" indent="-167715">
              <a:spcBef>
                <a:spcPts val="0"/>
              </a:spcBef>
              <a:spcAft>
                <a:spcPts val="0"/>
              </a:spcAft>
            </a:pPr>
            <a:r>
              <a:rPr lang="en-US" sz="1100" dirty="0">
                <a:cs typeface="Arial" panose="020B0604020202020204" pitchFamily="34" charset="0"/>
              </a:rPr>
              <a:t>A topic of interest, such as how to create MLMs (as shown here).</a:t>
            </a:r>
          </a:p>
          <a:p>
            <a:pPr marL="346828" indent="-167715">
              <a:spcBef>
                <a:spcPts val="0"/>
              </a:spcBef>
              <a:spcAft>
                <a:spcPts val="0"/>
              </a:spcAft>
            </a:pPr>
            <a:endParaRPr lang="en-US" sz="1100" dirty="0">
              <a:cs typeface="Arial" panose="020B0604020202020204" pitchFamily="34" charset="0"/>
            </a:endParaRPr>
          </a:p>
          <a:p>
            <a:pPr marL="346828" indent="-167715">
              <a:spcBef>
                <a:spcPts val="0"/>
              </a:spcBef>
              <a:spcAft>
                <a:spcPts val="0"/>
              </a:spcAft>
            </a:pPr>
            <a:r>
              <a:rPr lang="en-US" sz="1100" dirty="0">
                <a:cs typeface="Arial" panose="020B0604020202020204" pitchFamily="34" charset="0"/>
              </a:rPr>
              <a:t>A Course may be assembled from one or more Learning Maps for a specific audience (for example a control engineer) in a specific industry (e.g., power generation), during a specific phase (e.g., operations).</a:t>
            </a:r>
          </a:p>
          <a:p>
            <a:pPr marL="346828" indent="-167715">
              <a:spcBef>
                <a:spcPts val="0"/>
              </a:spcBef>
              <a:spcAft>
                <a:spcPts val="0"/>
              </a:spcAft>
            </a:pPr>
            <a:endParaRPr lang="en-US" sz="1100" dirty="0">
              <a:cs typeface="Arial" panose="020B0604020202020204" pitchFamily="34" charset="0"/>
            </a:endParaRPr>
          </a:p>
          <a:p>
            <a:pPr marL="346828" indent="-167715">
              <a:spcBef>
                <a:spcPts val="0"/>
              </a:spcBef>
              <a:spcAft>
                <a:spcPts val="0"/>
              </a:spcAft>
            </a:pPr>
            <a:r>
              <a:rPr lang="en-US" sz="1100" dirty="0">
                <a:cs typeface="Arial" panose="020B0604020202020204" pitchFamily="34" charset="0"/>
              </a:rPr>
              <a:t>Only a part of a Learning Map might be recommended for most users (a Control Engineer in this example),  However, the Author of an MLM might need to understand the next steps to take an MLM and process it for approval.</a:t>
            </a:r>
          </a:p>
        </p:txBody>
      </p:sp>
      <p:sp>
        <p:nvSpPr>
          <p:cNvPr id="4" name="Slide Number Placeholder 3"/>
          <p:cNvSpPr>
            <a:spLocks noGrp="1"/>
          </p:cNvSpPr>
          <p:nvPr>
            <p:ph type="sldNum" sz="quarter" idx="5"/>
          </p:nvPr>
        </p:nvSpPr>
        <p:spPr/>
        <p:txBody>
          <a:bodyPr lIns="93776" tIns="46888" rIns="93776" bIns="46888"/>
          <a:lstStyle/>
          <a:p>
            <a:endParaRPr lang="en-GB" altLang="en-US" dirty="0">
              <a:solidFill>
                <a:schemeClr val="bg1"/>
              </a:solidFill>
            </a:endParaRPr>
          </a:p>
        </p:txBody>
      </p:sp>
    </p:spTree>
    <p:extLst>
      <p:ext uri="{BB962C8B-B14F-4D97-AF65-F5344CB8AC3E}">
        <p14:creationId xmlns:p14="http://schemas.microsoft.com/office/powerpoint/2010/main" val="411307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14363"/>
            <a:ext cx="5486400" cy="3086100"/>
          </a:xfrm>
        </p:spPr>
      </p:sp>
      <p:sp>
        <p:nvSpPr>
          <p:cNvPr id="3" name="Notes Placeholder 2"/>
          <p:cNvSpPr>
            <a:spLocks noGrp="1"/>
          </p:cNvSpPr>
          <p:nvPr>
            <p:ph type="body" idx="1"/>
          </p:nvPr>
        </p:nvSpPr>
        <p:spPr/>
        <p:txBody>
          <a:bodyPr/>
          <a:lstStyle/>
          <a:p>
            <a:pPr algn="ctr">
              <a:buNone/>
            </a:pPr>
            <a:endParaRPr lang="en-US" sz="1100" dirty="0">
              <a:cs typeface="Arial" panose="020B0604020202020204" pitchFamily="34" charset="0"/>
            </a:endParaRPr>
          </a:p>
          <a:p>
            <a:pPr>
              <a:buNone/>
            </a:pPr>
            <a:r>
              <a:rPr lang="en-US" sz="1100" dirty="0">
                <a:cs typeface="Arial" panose="020B0604020202020204" pitchFamily="34" charset="0"/>
              </a:rPr>
              <a:t>Some MLM learning maps may be simple linear lists, like this list of case studies.  </a:t>
            </a:r>
          </a:p>
          <a:p>
            <a:pPr>
              <a:buNone/>
            </a:pPr>
            <a:endParaRPr lang="en-US" sz="1100" dirty="0">
              <a:cs typeface="Arial" panose="020B0604020202020204" pitchFamily="34" charset="0"/>
            </a:endParaRPr>
          </a:p>
          <a:p>
            <a:pPr>
              <a:buNone/>
            </a:pPr>
            <a:r>
              <a:rPr lang="en-US" sz="1100" dirty="0">
                <a:cs typeface="Arial" panose="020B0604020202020204" pitchFamily="34" charset="0"/>
              </a:rPr>
              <a:t>It shows a related set MLMs and the order in which they should be viewed.</a:t>
            </a:r>
          </a:p>
          <a:p>
            <a:pPr>
              <a:buNone/>
            </a:pPr>
            <a:endParaRPr lang="en-US" sz="1100" dirty="0">
              <a:cs typeface="Arial" panose="020B0604020202020204" pitchFamily="34" charset="0"/>
            </a:endParaRPr>
          </a:p>
          <a:p>
            <a:pPr>
              <a:buNone/>
            </a:pPr>
            <a:r>
              <a:rPr lang="en-US" sz="1100" dirty="0">
                <a:cs typeface="Arial" panose="020B0604020202020204" pitchFamily="34" charset="0"/>
              </a:rPr>
              <a:t>It can even be used to show planned MLMs or ones that were recently added (shown with black text on a white background).</a:t>
            </a:r>
          </a:p>
        </p:txBody>
      </p:sp>
      <p:sp>
        <p:nvSpPr>
          <p:cNvPr id="4" name="Slide Number Placeholder 3"/>
          <p:cNvSpPr>
            <a:spLocks noGrp="1"/>
          </p:cNvSpPr>
          <p:nvPr>
            <p:ph type="sldNum" sz="quarter" idx="5"/>
          </p:nvPr>
        </p:nvSpPr>
        <p:spPr/>
        <p:txBody>
          <a:bodyPr lIns="93776" tIns="46888" rIns="93776" bIns="46888"/>
          <a:lstStyle/>
          <a:p>
            <a:endParaRPr lang="en-GB" altLang="en-US" dirty="0">
              <a:solidFill>
                <a:schemeClr val="bg1"/>
              </a:solidFill>
            </a:endParaRPr>
          </a:p>
        </p:txBody>
      </p:sp>
    </p:spTree>
    <p:extLst>
      <p:ext uri="{BB962C8B-B14F-4D97-AF65-F5344CB8AC3E}">
        <p14:creationId xmlns:p14="http://schemas.microsoft.com/office/powerpoint/2010/main" val="1028276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14363"/>
            <a:ext cx="5486400" cy="3086100"/>
          </a:xfrm>
        </p:spPr>
      </p:sp>
      <p:sp>
        <p:nvSpPr>
          <p:cNvPr id="3" name="Notes Placeholder 2"/>
          <p:cNvSpPr>
            <a:spLocks noGrp="1"/>
          </p:cNvSpPr>
          <p:nvPr>
            <p:ph type="body" idx="1"/>
          </p:nvPr>
        </p:nvSpPr>
        <p:spPr/>
        <p:txBody>
          <a:bodyPr/>
          <a:lstStyle/>
          <a:p>
            <a:pPr>
              <a:spcBef>
                <a:spcPts val="0"/>
              </a:spcBef>
              <a:spcAft>
                <a:spcPts val="0"/>
              </a:spcAft>
              <a:buNone/>
            </a:pPr>
            <a:endParaRPr lang="en-GB" sz="1100" dirty="0">
              <a:ea typeface="Calibri" panose="020F0502020204030204" pitchFamily="34" charset="0"/>
              <a:cs typeface="Arial" panose="020B0604020202020204" pitchFamily="34" charset="0"/>
            </a:endParaRPr>
          </a:p>
          <a:p>
            <a:pPr>
              <a:spcBef>
                <a:spcPts val="0"/>
              </a:spcBef>
              <a:spcAft>
                <a:spcPts val="0"/>
              </a:spcAft>
              <a:buNone/>
            </a:pPr>
            <a:r>
              <a:rPr lang="en-GB" sz="1100" dirty="0">
                <a:ea typeface="Calibri" panose="020F0502020204030204" pitchFamily="34" charset="0"/>
                <a:cs typeface="Arial" panose="020B0604020202020204" pitchFamily="34" charset="0"/>
              </a:rPr>
              <a:t>Learning Maps may also be used to communicate complex concepts.</a:t>
            </a:r>
          </a:p>
          <a:p>
            <a:pPr>
              <a:spcBef>
                <a:spcPts val="0"/>
              </a:spcBef>
              <a:spcAft>
                <a:spcPts val="0"/>
              </a:spcAft>
              <a:buNone/>
            </a:pPr>
            <a:endParaRPr lang="en-GB" sz="1100" dirty="0">
              <a:ea typeface="Calibri" panose="020F0502020204030204" pitchFamily="34" charset="0"/>
              <a:cs typeface="Arial" panose="020B0604020202020204" pitchFamily="34" charset="0"/>
            </a:endParaRPr>
          </a:p>
          <a:p>
            <a:pPr>
              <a:spcBef>
                <a:spcPts val="0"/>
              </a:spcBef>
              <a:spcAft>
                <a:spcPts val="0"/>
              </a:spcAft>
              <a:buNone/>
            </a:pPr>
            <a:r>
              <a:rPr lang="en-GB" sz="1100" dirty="0">
                <a:ea typeface="Calibri" panose="020F0502020204030204" pitchFamily="34" charset="0"/>
                <a:cs typeface="Arial" panose="020B0604020202020204" pitchFamily="34" charset="0"/>
              </a:rPr>
              <a:t>This Learning Map has been organized (and color-coded) according to the main information class of each MLM, specifically</a:t>
            </a:r>
          </a:p>
          <a:p>
            <a:pPr marL="175830" indent="-175830">
              <a:spcBef>
                <a:spcPts val="0"/>
              </a:spcBef>
              <a:spcAft>
                <a:spcPts val="0"/>
              </a:spcAft>
              <a:buFont typeface="Arial" panose="020B0604020202020204" pitchFamily="34" charset="0"/>
              <a:buChar char="•"/>
            </a:pPr>
            <a:r>
              <a:rPr lang="en-GB" sz="1100" dirty="0">
                <a:ea typeface="Calibri" panose="020F0502020204030204" pitchFamily="34" charset="0"/>
                <a:cs typeface="Arial" panose="020B0604020202020204" pitchFamily="34" charset="0"/>
              </a:rPr>
              <a:t>Principal roles, professional roles, and human resources (purple)</a:t>
            </a:r>
          </a:p>
          <a:p>
            <a:pPr marL="175830" indent="-175830">
              <a:spcBef>
                <a:spcPts val="0"/>
              </a:spcBef>
              <a:spcAft>
                <a:spcPts val="0"/>
              </a:spcAft>
              <a:buFont typeface="Arial" panose="020B0604020202020204" pitchFamily="34" charset="0"/>
              <a:buChar char="•"/>
            </a:pPr>
            <a:r>
              <a:rPr lang="en-GB" sz="1100" dirty="0">
                <a:ea typeface="Calibri" panose="020F0502020204030204" pitchFamily="34" charset="0"/>
                <a:cs typeface="Arial" panose="020B0604020202020204" pitchFamily="34" charset="0"/>
              </a:rPr>
              <a:t>Phases, lifecycles, and practices (in blue), or</a:t>
            </a:r>
          </a:p>
          <a:p>
            <a:pPr marL="175830" indent="-175830">
              <a:spcBef>
                <a:spcPts val="0"/>
              </a:spcBef>
              <a:spcAft>
                <a:spcPts val="0"/>
              </a:spcAft>
              <a:buFont typeface="Arial" panose="020B0604020202020204" pitchFamily="34" charset="0"/>
              <a:buChar char="•"/>
            </a:pPr>
            <a:r>
              <a:rPr lang="en-GB" sz="1100" dirty="0">
                <a:ea typeface="Calibri" panose="020F0502020204030204" pitchFamily="34" charset="0"/>
                <a:cs typeface="Arial" panose="020B0604020202020204" pitchFamily="34" charset="0"/>
              </a:rPr>
              <a:t>Industrial Facility Types and architectural levels (shown in pink)</a:t>
            </a:r>
          </a:p>
          <a:p>
            <a:pPr>
              <a:spcBef>
                <a:spcPts val="0"/>
              </a:spcBef>
              <a:spcAft>
                <a:spcPts val="0"/>
              </a:spcAft>
              <a:buNone/>
            </a:pPr>
            <a:endParaRPr lang="en-GB" sz="1100" dirty="0">
              <a:ea typeface="Calibri" panose="020F0502020204030204" pitchFamily="34" charset="0"/>
              <a:cs typeface="Arial" panose="020B0604020202020204" pitchFamily="34" charset="0"/>
            </a:endParaRPr>
          </a:p>
          <a:p>
            <a:pPr>
              <a:spcBef>
                <a:spcPts val="0"/>
              </a:spcBef>
              <a:spcAft>
                <a:spcPts val="0"/>
              </a:spcAft>
              <a:buNone/>
            </a:pPr>
            <a:r>
              <a:rPr lang="en-GB" sz="1100" dirty="0">
                <a:ea typeface="Calibri" panose="020F0502020204030204" pitchFamily="34" charset="0"/>
                <a:cs typeface="Arial" panose="020B0604020202020204" pitchFamily="34" charset="0"/>
              </a:rPr>
              <a:t>The whole Learning Map might be included in a course.  </a:t>
            </a:r>
          </a:p>
          <a:p>
            <a:pPr>
              <a:spcBef>
                <a:spcPts val="0"/>
              </a:spcBef>
              <a:spcAft>
                <a:spcPts val="0"/>
              </a:spcAft>
              <a:buNone/>
            </a:pPr>
            <a:endParaRPr lang="en-GB" sz="1100" dirty="0">
              <a:ea typeface="Calibri" panose="020F0502020204030204" pitchFamily="34" charset="0"/>
              <a:cs typeface="Arial" panose="020B0604020202020204" pitchFamily="34" charset="0"/>
            </a:endParaRPr>
          </a:p>
          <a:p>
            <a:pPr>
              <a:spcBef>
                <a:spcPts val="0"/>
              </a:spcBef>
              <a:spcAft>
                <a:spcPts val="0"/>
              </a:spcAft>
              <a:buNone/>
            </a:pPr>
            <a:r>
              <a:rPr lang="en-GB" sz="1100" dirty="0">
                <a:ea typeface="Calibri" panose="020F0502020204030204" pitchFamily="34" charset="0"/>
                <a:cs typeface="Arial" panose="020B0604020202020204" pitchFamily="34" charset="0"/>
              </a:rPr>
              <a:t>Courses can be quickly assembled by drag-and-dropping MLM blocks using the free yEd graphics program that was used to create this PERA Learning Map.</a:t>
            </a:r>
          </a:p>
          <a:p>
            <a:pPr>
              <a:spcBef>
                <a:spcPts val="0"/>
              </a:spcBef>
              <a:spcAft>
                <a:spcPts val="0"/>
              </a:spcAft>
              <a:buNone/>
            </a:pPr>
            <a:endParaRPr lang="en-GB" sz="1100" dirty="0">
              <a:ea typeface="Calibri" panose="020F0502020204030204" pitchFamily="34" charset="0"/>
              <a:cs typeface="Arial" panose="020B0604020202020204" pitchFamily="34" charset="0"/>
            </a:endParaRPr>
          </a:p>
          <a:p>
            <a:pPr>
              <a:spcBef>
                <a:spcPts val="0"/>
              </a:spcBef>
              <a:spcAft>
                <a:spcPts val="0"/>
              </a:spcAft>
              <a:buNone/>
            </a:pPr>
            <a:r>
              <a:rPr lang="en-GB" sz="1100" dirty="0">
                <a:ea typeface="Calibri" panose="020F0502020204030204" pitchFamily="34" charset="0"/>
                <a:cs typeface="Arial" panose="020B0604020202020204" pitchFamily="34" charset="0"/>
              </a:rPr>
              <a:t>MLMs were designed for easy export to Learning Management Systems (LMS) in standard SCORM format used by most universities and corporate LMS’s.</a:t>
            </a:r>
          </a:p>
          <a:p>
            <a:pPr>
              <a:spcBef>
                <a:spcPts val="0"/>
              </a:spcBef>
              <a:spcAft>
                <a:spcPts val="0"/>
              </a:spcAft>
              <a:buNone/>
            </a:pPr>
            <a:endParaRPr lang="en-GB" sz="1100" dirty="0">
              <a:ea typeface="Calibri" panose="020F0502020204030204" pitchFamily="34" charset="0"/>
              <a:cs typeface="Arial" panose="020B0604020202020204" pitchFamily="34" charset="0"/>
            </a:endParaRPr>
          </a:p>
          <a:p>
            <a:pPr>
              <a:spcBef>
                <a:spcPts val="0"/>
              </a:spcBef>
              <a:spcAft>
                <a:spcPts val="0"/>
              </a:spcAft>
              <a:buNone/>
            </a:pPr>
            <a:r>
              <a:rPr lang="en-GB" sz="1100" dirty="0">
                <a:ea typeface="Calibri" panose="020F0502020204030204" pitchFamily="34" charset="0"/>
                <a:cs typeface="Arial" panose="020B0604020202020204" pitchFamily="34" charset="0"/>
              </a:rPr>
              <a:t> Since each MLM is 5 to 10 minutes in length, each of the 3 subjects shown here represents approximately an hour of self-paced Learning.</a:t>
            </a:r>
          </a:p>
        </p:txBody>
      </p:sp>
      <p:sp>
        <p:nvSpPr>
          <p:cNvPr id="4" name="Slide Number Placeholder 3"/>
          <p:cNvSpPr>
            <a:spLocks noGrp="1"/>
          </p:cNvSpPr>
          <p:nvPr>
            <p:ph type="sldNum" sz="quarter" idx="5"/>
          </p:nvPr>
        </p:nvSpPr>
        <p:spPr/>
        <p:txBody>
          <a:bodyPr lIns="93776" tIns="46888" rIns="93776" bIns="46888"/>
          <a:lstStyle/>
          <a:p>
            <a:endParaRPr lang="en-GB" altLang="en-US" dirty="0">
              <a:solidFill>
                <a:schemeClr val="bg1"/>
              </a:solidFill>
            </a:endParaRPr>
          </a:p>
        </p:txBody>
      </p:sp>
    </p:spTree>
    <p:extLst>
      <p:ext uri="{BB962C8B-B14F-4D97-AF65-F5344CB8AC3E}">
        <p14:creationId xmlns:p14="http://schemas.microsoft.com/office/powerpoint/2010/main" val="3590091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14363"/>
            <a:ext cx="5486400" cy="3086100"/>
          </a:xfrm>
        </p:spPr>
      </p:sp>
      <p:sp>
        <p:nvSpPr>
          <p:cNvPr id="3" name="Notes Placeholder 2"/>
          <p:cNvSpPr>
            <a:spLocks noGrp="1"/>
          </p:cNvSpPr>
          <p:nvPr>
            <p:ph type="body" idx="1"/>
          </p:nvPr>
        </p:nvSpPr>
        <p:spPr/>
        <p:txBody>
          <a:bodyPr/>
          <a:lstStyle/>
          <a:p>
            <a:pPr>
              <a:buNone/>
            </a:pPr>
            <a:endParaRPr lang="en-US" baseline="0" dirty="0"/>
          </a:p>
          <a:p>
            <a:pPr>
              <a:buNone/>
            </a:pPr>
            <a:r>
              <a:rPr lang="en-US" baseline="0" dirty="0"/>
              <a:t>MLMs and Learning Maps can be structured to support Marketing Programs.  In this case:</a:t>
            </a:r>
          </a:p>
          <a:p>
            <a:pPr marL="171450" indent="-171450"/>
            <a:r>
              <a:rPr lang="en-US" baseline="0" dirty="0"/>
              <a:t>a Whitepaper on “Implementing a Corporate ACS Cybersecurity Program” provides links to </a:t>
            </a:r>
          </a:p>
          <a:p>
            <a:pPr marL="171450" indent="-171450"/>
            <a:r>
              <a:rPr lang="en-US" baseline="0" dirty="0"/>
              <a:t>Learning Maps for Professional Roles (Chief Information Security Officer, Chief Technical Officer, and Human Resources Manager), that in turn</a:t>
            </a:r>
          </a:p>
          <a:p>
            <a:pPr marL="171450" indent="-171450"/>
            <a:r>
              <a:rPr lang="en-US" baseline="0" dirty="0"/>
              <a:t>Provides links to MLMs on specific topics.</a:t>
            </a:r>
          </a:p>
          <a:p>
            <a:pPr>
              <a:buNone/>
            </a:pPr>
            <a:br>
              <a:rPr lang="en-US" b="1" dirty="0">
                <a:solidFill>
                  <a:srgbClr val="FF0000"/>
                </a:solidFill>
              </a:rPr>
            </a:br>
            <a:r>
              <a:rPr lang="en-US" sz="800" b="1" dirty="0">
                <a:solidFill>
                  <a:srgbClr val="FF0000"/>
                </a:solidFill>
              </a:rPr>
              <a:t>  </a:t>
            </a:r>
            <a:endParaRPr lang="en-US" b="1" dirty="0">
              <a:solidFill>
                <a:srgbClr val="FF0000"/>
              </a:solidFill>
            </a:endParaRPr>
          </a:p>
          <a:p>
            <a:endParaRPr lang="en-US" dirty="0"/>
          </a:p>
        </p:txBody>
      </p:sp>
    </p:spTree>
    <p:extLst>
      <p:ext uri="{BB962C8B-B14F-4D97-AF65-F5344CB8AC3E}">
        <p14:creationId xmlns:p14="http://schemas.microsoft.com/office/powerpoint/2010/main" val="960115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14363"/>
            <a:ext cx="5486400" cy="3086100"/>
          </a:xfrm>
        </p:spPr>
      </p:sp>
      <p:sp>
        <p:nvSpPr>
          <p:cNvPr id="3" name="Notes Placeholder 2"/>
          <p:cNvSpPr>
            <a:spLocks noGrp="1"/>
          </p:cNvSpPr>
          <p:nvPr>
            <p:ph type="body" idx="1"/>
          </p:nvPr>
        </p:nvSpPr>
        <p:spPr/>
        <p:txBody>
          <a:bodyPr/>
          <a:lstStyle/>
          <a:p>
            <a:pPr marL="0" indent="0">
              <a:buNone/>
            </a:pPr>
            <a:r>
              <a:rPr lang="en-US" sz="1100" b="1" dirty="0"/>
              <a:t>Learning maps </a:t>
            </a:r>
            <a:r>
              <a:rPr lang="en-US" sz="1100" dirty="0"/>
              <a:t>provide a visual guide to MLMs, their relationships, and recommended viewing order.</a:t>
            </a:r>
          </a:p>
          <a:p>
            <a:pPr marL="0" indent="0">
              <a:buNone/>
            </a:pPr>
            <a:endParaRPr lang="en-US" sz="1100" dirty="0"/>
          </a:p>
          <a:p>
            <a:pPr marL="0" indent="0">
              <a:buNone/>
            </a:pPr>
            <a:r>
              <a:rPr lang="en-US" sz="1100" b="1" dirty="0"/>
              <a:t>Courses</a:t>
            </a:r>
            <a:r>
              <a:rPr lang="en-US" sz="1100" dirty="0"/>
              <a:t> can be assembled from Learning Maps for specific audiences.</a:t>
            </a:r>
          </a:p>
          <a:p>
            <a:pPr marL="0" indent="0">
              <a:buNone/>
            </a:pPr>
            <a:endParaRPr lang="en-US" sz="1100" dirty="0"/>
          </a:p>
          <a:p>
            <a:pPr marL="0" indent="0">
              <a:buNone/>
            </a:pPr>
            <a:r>
              <a:rPr lang="en-US" sz="1100" b="1" dirty="0"/>
              <a:t>An MLM can be viewed by clicking its icon </a:t>
            </a:r>
            <a:r>
              <a:rPr lang="en-US" sz="1100" dirty="0"/>
              <a:t>on a learning map (or other documents such as User Guides.</a:t>
            </a:r>
          </a:p>
          <a:p>
            <a:pPr marL="0" indent="0">
              <a:buNone/>
            </a:pPr>
            <a:endParaRPr lang="en-US" sz="1100" dirty="0"/>
          </a:p>
          <a:p>
            <a:pPr marL="0" indent="0">
              <a:buNone/>
            </a:pPr>
            <a:r>
              <a:rPr lang="en-US" sz="1100" b="1" dirty="0"/>
              <a:t>Learning Maps and MLMs can be loaded into company LMS </a:t>
            </a:r>
            <a:r>
              <a:rPr lang="en-US" sz="1100" dirty="0"/>
              <a:t>(Learning Management Systems) that use the SCORM standard.</a:t>
            </a:r>
          </a:p>
          <a:p>
            <a:pPr>
              <a:buNone/>
            </a:pPr>
            <a:endParaRPr lang="en-US" sz="1100" dirty="0">
              <a:cs typeface="Arial" panose="020B0604020202020204" pitchFamily="34" charset="0"/>
            </a:endParaRPr>
          </a:p>
          <a:p>
            <a:pPr>
              <a:buNone/>
            </a:pPr>
            <a:endParaRPr lang="en-US" sz="1100" dirty="0">
              <a:latin typeface="+mn-lt"/>
            </a:endParaRPr>
          </a:p>
        </p:txBody>
      </p:sp>
      <p:sp>
        <p:nvSpPr>
          <p:cNvPr id="4" name="Slide Number Placeholder 3"/>
          <p:cNvSpPr>
            <a:spLocks noGrp="1"/>
          </p:cNvSpPr>
          <p:nvPr>
            <p:ph type="sldNum" sz="quarter" idx="5"/>
          </p:nvPr>
        </p:nvSpPr>
        <p:spPr/>
        <p:txBody>
          <a:bodyPr lIns="93776" tIns="46888" rIns="93776" bIns="46888"/>
          <a:lstStyle/>
          <a:p>
            <a:endParaRPr lang="en-GB" altLang="en-US" dirty="0">
              <a:solidFill>
                <a:schemeClr val="bg1"/>
              </a:solidFill>
            </a:endParaRPr>
          </a:p>
        </p:txBody>
      </p:sp>
    </p:spTree>
    <p:extLst>
      <p:ext uri="{BB962C8B-B14F-4D97-AF65-F5344CB8AC3E}">
        <p14:creationId xmlns:p14="http://schemas.microsoft.com/office/powerpoint/2010/main" val="3441715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685800" y="614363"/>
            <a:ext cx="5486400" cy="3086100"/>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None/>
            </a:pPr>
            <a:endParaRPr lang="en-US" altLang="en-US" baseline="0" dirty="0"/>
          </a:p>
          <a:p>
            <a:pPr>
              <a:buNone/>
            </a:pPr>
            <a:r>
              <a:rPr lang="en-US" altLang="en-US" baseline="0" dirty="0"/>
              <a:t>We hope you found this MLM useful and interesting.  </a:t>
            </a:r>
          </a:p>
          <a:p>
            <a:pPr>
              <a:buNone/>
            </a:pPr>
            <a:r>
              <a:rPr lang="en-US" altLang="en-US" baseline="0" dirty="0"/>
              <a:t>Here are some web links to micro </a:t>
            </a:r>
            <a:r>
              <a:rPr lang="en-US" altLang="en-US" dirty="0"/>
              <a:t>l</a:t>
            </a:r>
            <a:r>
              <a:rPr lang="en-US" altLang="en-US" baseline="0" dirty="0"/>
              <a:t>earning reference material.</a:t>
            </a:r>
          </a:p>
          <a:p>
            <a:pPr eaLnBrk="1" hangingPunct="1">
              <a:spcBef>
                <a:spcPts val="529"/>
              </a:spcBef>
              <a:spcAft>
                <a:spcPts val="529"/>
              </a:spcAft>
              <a:buNone/>
            </a:pPr>
            <a:endParaRPr lang="en-US" altLang="en-US" dirty="0"/>
          </a:p>
          <a:p>
            <a:pPr eaLnBrk="1" hangingPunct="1">
              <a:spcBef>
                <a:spcPts val="529"/>
              </a:spcBef>
              <a:spcAft>
                <a:spcPts val="529"/>
              </a:spcAft>
              <a:buNone/>
            </a:pPr>
            <a:r>
              <a:rPr lang="en-US" altLang="en-US" dirty="0"/>
              <a:t>Another MLM you might find interesting is </a:t>
            </a:r>
          </a:p>
          <a:p>
            <a:pPr marL="168275" lvl="1" indent="-168275" eaLnBrk="1" hangingPunct="1">
              <a:spcBef>
                <a:spcPts val="529"/>
              </a:spcBef>
              <a:spcAft>
                <a:spcPts val="529"/>
              </a:spcAft>
            </a:pPr>
            <a:r>
              <a:rPr lang="en-US" dirty="0"/>
              <a:t>MLM-024-A: What is an MLM ?</a:t>
            </a:r>
            <a:br>
              <a:rPr lang="en-US" dirty="0"/>
            </a:br>
            <a:endParaRPr lang="en-US" altLang="en-US" dirty="0"/>
          </a:p>
          <a:p>
            <a:pPr>
              <a:buNone/>
            </a:pPr>
            <a:r>
              <a:rPr lang="en-US" altLang="en-US" dirty="0"/>
              <a:t>Please use the link to provide comments and suggestions.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04850"/>
            <a:ext cx="5759450" cy="3240088"/>
          </a:xfrm>
        </p:spPr>
      </p:sp>
      <p:sp>
        <p:nvSpPr>
          <p:cNvPr id="3" name="Notes Placeholder 2"/>
          <p:cNvSpPr>
            <a:spLocks noGrp="1"/>
          </p:cNvSpPr>
          <p:nvPr>
            <p:ph type="body" idx="1"/>
          </p:nvPr>
        </p:nvSpPr>
        <p:spPr>
          <a:xfrm>
            <a:off x="777874" y="4105874"/>
            <a:ext cx="5759451" cy="4790476"/>
          </a:xfrm>
        </p:spPr>
        <p:txBody>
          <a:bodyPr/>
          <a:lstStyle/>
          <a:p>
            <a:pPr>
              <a:spcAft>
                <a:spcPts val="1121"/>
              </a:spcAft>
            </a:pPr>
            <a:endParaRPr lang="en-US"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7613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2.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latin typeface="+mn-lt"/>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atin typeface="+mn-lt"/>
              </a:defRPr>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644430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lvl1pPr>
              <a:defRPr>
                <a:latin typeface="+mn-lt"/>
              </a:defRPr>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lvl1pPr>
              <a:defRPr>
                <a:latin typeface="+mn-lt"/>
              </a:defRPr>
            </a:lvl1p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atin typeface="+mn-lt"/>
              </a:defRPr>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latin typeface="+mn-lt"/>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100083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lvl1pPr>
              <a:defRPr>
                <a:latin typeface="+mn-lt"/>
              </a:defRPr>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553849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lvl1pPr>
              <a:defRPr>
                <a:latin typeface="+mn-lt"/>
              </a:defRPr>
            </a:lvl1p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270376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440832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customXml" Target="../ink/ink2.xml"/><Relationship Id="rId3" Type="http://schemas.openxmlformats.org/officeDocument/2006/relationships/slideLayout" Target="../slideLayouts/slideLayout8.xml"/><Relationship Id="rId7" Type="http://schemas.openxmlformats.org/officeDocument/2006/relationships/tags" Target="../tags/tag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10" Type="http://schemas.openxmlformats.org/officeDocument/2006/relationships/image" Target="../media/image1.gif"/><Relationship Id="rId4" Type="http://schemas.openxmlformats.org/officeDocument/2006/relationships/slideLayout" Target="../slideLayouts/slideLayout9.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8" name="Picture 4">
            <a:extLst>
              <a:ext uri="{FF2B5EF4-FFF2-40B4-BE49-F238E27FC236}">
                <a16:creationId xmlns:a16="http://schemas.microsoft.com/office/drawing/2014/main" id="{06E38647-BB14-FD99-4902-A437D1C8983B}"/>
              </a:ext>
            </a:extLst>
          </p:cNvPr>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993071" y="6183914"/>
            <a:ext cx="1538287" cy="53821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n-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ustDataLst>
      <p:tags r:id="rId7"/>
    </p:custDataLst>
    <p:extLst>
      <p:ext uri="{BB962C8B-B14F-4D97-AF65-F5344CB8AC3E}">
        <p14:creationId xmlns:p14="http://schemas.microsoft.com/office/powerpoint/2010/main" val="322692810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lgn="l" defTabSz="899320" rtl="0" eaLnBrk="0" fontAlgn="base" hangingPunct="0">
        <a:spcBef>
          <a:spcPct val="0"/>
        </a:spcBef>
        <a:spcAft>
          <a:spcPct val="0"/>
        </a:spcAft>
        <a:defRPr sz="2471" b="1" kern="1200">
          <a:solidFill>
            <a:srgbClr val="072B5F"/>
          </a:solidFill>
          <a:latin typeface="+mn-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6" Type="http://schemas.openxmlformats.org/officeDocument/2006/relationships/image" Target="../media/image6.jp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7.xml.rels><?xml version="1.0" encoding="UTF-8" standalone="yes"?>
<Relationships xmlns="http://schemas.openxmlformats.org/package/2006/relationships"><Relationship Id="rId8" Type="http://schemas.openxmlformats.org/officeDocument/2006/relationships/hyperlink" Target="https://www.pera.net/MLMs/MLM-024-A.pdf" TargetMode="External"/><Relationship Id="rId3" Type="http://schemas.openxmlformats.org/officeDocument/2006/relationships/notesSlide" Target="../notesSlides/notesSlide7.xml"/><Relationship Id="rId7" Type="http://schemas.openxmlformats.org/officeDocument/2006/relationships/hyperlink" Target="https://mdsoar.org/bitstream/handle/11603/16035/17-52-1-PB%20(3).pdf?sequence=1" TargetMode="External"/><Relationship Id="rId12"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19.xml"/><Relationship Id="rId6" Type="http://schemas.openxmlformats.org/officeDocument/2006/relationships/hyperlink" Target="https://citeseerx.ist.psu.edu/viewdoc/download?doi=10.1.1.300.3139&amp;rep=rep1&amp;type=pdf" TargetMode="External"/><Relationship Id="rId11" Type="http://schemas.openxmlformats.org/officeDocument/2006/relationships/customXml" Target="../ink/ink3.xml"/><Relationship Id="rId5" Type="http://schemas.openxmlformats.org/officeDocument/2006/relationships/hyperlink" Target="https://www.elucidat.com/blog/elearning-session-time/" TargetMode="External"/><Relationship Id="rId10" Type="http://schemas.openxmlformats.org/officeDocument/2006/relationships/hyperlink" Target="mailto:%20gary.rathwell@entercon.biz" TargetMode="External"/><Relationship Id="rId4" Type="http://schemas.openxmlformats.org/officeDocument/2006/relationships/hyperlink" Target="https://online.purdue.edu/blog/education/what-is-instructional-design" TargetMode="External"/><Relationship Id="rId9" Type="http://schemas.openxmlformats.org/officeDocument/2006/relationships/hyperlink" Target="mailto:https://www.pera.net/MLMs/MLM-021-A.pdf" TargetMode="Externa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20.xml"/><Relationship Id="rId5" Type="http://schemas.openxmlformats.org/officeDocument/2006/relationships/image" Target="../media/image10.jpeg"/><Relationship Id="rId4" Type="http://schemas.openxmlformats.org/officeDocument/2006/relationships/hyperlink" Target="https://creativecommons.org/licenses/by-sa/4.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1458578" y="1093113"/>
            <a:ext cx="2986495" cy="861774"/>
          </a:xfrm>
          <a:prstGeom prst="rect">
            <a:avLst/>
          </a:prstGeom>
          <a:noFill/>
        </p:spPr>
        <p:txBody>
          <a:bodyPr wrap="square" lIns="0" tIns="0" rIns="0" bIns="0" rtlCol="0">
            <a:spAutoFit/>
          </a:bodyPr>
          <a:lstStyle/>
          <a:p>
            <a:pPr algn="ctr"/>
            <a:r>
              <a:rPr lang="en-US" sz="2800" dirty="0">
                <a:solidFill>
                  <a:srgbClr val="003E6B"/>
                </a:solidFill>
                <a:latin typeface="Montserrat ExtraBold" panose="00000900000000000000" pitchFamily="2" charset="0"/>
              </a:rPr>
              <a:t>What is a Learning Map ?</a:t>
            </a:r>
            <a:endParaRPr lang="en-US" sz="2400" b="1" dirty="0">
              <a:solidFill>
                <a:srgbClr val="003E6B"/>
              </a:solidFill>
              <a:latin typeface="+mj-lt"/>
            </a:endParaRPr>
          </a:p>
        </p:txBody>
      </p:sp>
      <p:sp>
        <p:nvSpPr>
          <p:cNvPr id="17" name="TextBox 16">
            <a:extLst>
              <a:ext uri="{FF2B5EF4-FFF2-40B4-BE49-F238E27FC236}">
                <a16:creationId xmlns:a16="http://schemas.microsoft.com/office/drawing/2014/main" id="{5DE5965B-8ACE-4192-B5D2-A3B7BCE516D2}"/>
              </a:ext>
            </a:extLst>
          </p:cNvPr>
          <p:cNvSpPr txBox="1"/>
          <p:nvPr/>
        </p:nvSpPr>
        <p:spPr>
          <a:xfrm>
            <a:off x="1582242" y="3429000"/>
            <a:ext cx="2739166" cy="1444498"/>
          </a:xfrm>
          <a:prstGeom prst="rect">
            <a:avLst/>
          </a:prstGeom>
          <a:noFill/>
        </p:spPr>
        <p:txBody>
          <a:bodyPr wrap="square" lIns="0" tIns="0" rIns="0" bIns="0" rtlCol="0">
            <a:spAutoFit/>
          </a:bodyPr>
          <a:lstStyle/>
          <a:p>
            <a:pPr algn="ctr"/>
            <a:r>
              <a:rPr lang="en-US"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MLM-011-A</a:t>
            </a:r>
          </a:p>
          <a:p>
            <a:r>
              <a:rPr lang="en-US" sz="1588" dirty="0">
                <a:solidFill>
                  <a:schemeClr val="tx2"/>
                </a:solidFill>
                <a:latin typeface="Arial" panose="020B0604020202020204" pitchFamily="34" charset="0"/>
                <a:ea typeface="Open Sans Extrabold" panose="020B0906030804020204" pitchFamily="34" charset="0"/>
                <a:cs typeface="Arial" panose="020B0604020202020204" pitchFamily="34" charset="0"/>
              </a:rPr>
              <a:t>Industry 		–  All</a:t>
            </a:r>
          </a:p>
          <a:p>
            <a:r>
              <a:rPr lang="en-US" sz="1588" dirty="0">
                <a:solidFill>
                  <a:schemeClr val="tx2"/>
                </a:solidFill>
                <a:latin typeface="Arial" panose="020B0604020202020204" pitchFamily="34" charset="0"/>
                <a:ea typeface="Open Sans Extrabold" panose="020B0906030804020204" pitchFamily="34" charset="0"/>
                <a:cs typeface="Arial" panose="020B0604020202020204" pitchFamily="34" charset="0"/>
              </a:rPr>
              <a:t>Principal Role 	–  All</a:t>
            </a:r>
          </a:p>
          <a:p>
            <a:r>
              <a:rPr lang="en-US" sz="1588" dirty="0">
                <a:solidFill>
                  <a:schemeClr val="tx2"/>
                </a:solidFill>
                <a:latin typeface="Arial" panose="020B0604020202020204" pitchFamily="34" charset="0"/>
                <a:ea typeface="Open Sans Extrabold" panose="020B0906030804020204" pitchFamily="34" charset="0"/>
                <a:cs typeface="Arial" panose="020B0604020202020204" pitchFamily="34" charset="0"/>
              </a:rPr>
              <a:t>Professional Role	–  All</a:t>
            </a:r>
          </a:p>
          <a:p>
            <a:r>
              <a:rPr lang="en-US" sz="1588" dirty="0">
                <a:solidFill>
                  <a:schemeClr val="tx2"/>
                </a:solidFill>
                <a:latin typeface="Arial" panose="020B0604020202020204" pitchFamily="34" charset="0"/>
                <a:ea typeface="Open Sans Extrabold" panose="020B0906030804020204" pitchFamily="34" charset="0"/>
                <a:cs typeface="Arial" panose="020B0604020202020204" pitchFamily="34" charset="0"/>
              </a:rPr>
              <a:t>Enterprise Phase 	–  All</a:t>
            </a:r>
          </a:p>
          <a:p>
            <a:endParaRPr lang="en-US" sz="1235" dirty="0">
              <a:solidFill>
                <a:schemeClr val="tx2"/>
              </a:solidFill>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2221" y="5806864"/>
            <a:ext cx="516357" cy="471607"/>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1734296" y="5823267"/>
            <a:ext cx="2175799" cy="488724"/>
          </a:xfrm>
          <a:prstGeom prst="rect">
            <a:avLst/>
          </a:prstGeom>
          <a:noFill/>
        </p:spPr>
        <p:txBody>
          <a:bodyPr wrap="square" lIns="0" tIns="0" rIns="0" bIns="0" rtlCol="0">
            <a:spAutoFit/>
          </a:bodyPr>
          <a:lstStyle/>
          <a:p>
            <a:r>
              <a:rPr lang="en-US" sz="1588"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40532" y="5897633"/>
            <a:ext cx="936031" cy="449295"/>
          </a:xfrm>
          <a:prstGeom prst="rect">
            <a:avLst/>
          </a:prstGeom>
        </p:spPr>
      </p:pic>
      <p:sp>
        <p:nvSpPr>
          <p:cNvPr id="4" name="TextBox 3">
            <a:extLst>
              <a:ext uri="{FF2B5EF4-FFF2-40B4-BE49-F238E27FC236}">
                <a16:creationId xmlns:a16="http://schemas.microsoft.com/office/drawing/2014/main" id="{AD311ADE-6287-0C22-BC7D-DB2483281DC5}"/>
              </a:ext>
            </a:extLst>
          </p:cNvPr>
          <p:cNvSpPr txBox="1"/>
          <p:nvPr/>
        </p:nvSpPr>
        <p:spPr>
          <a:xfrm>
            <a:off x="7012878" y="3554547"/>
            <a:ext cx="2962395" cy="488724"/>
          </a:xfrm>
          <a:prstGeom prst="rect">
            <a:avLst/>
          </a:prstGeom>
          <a:noFill/>
        </p:spPr>
        <p:txBody>
          <a:bodyPr wrap="square" lIns="0" tIns="0" rIns="0" bIns="0" rtlCol="0">
            <a:spAutoFit/>
          </a:bodyPr>
          <a:lstStyle/>
          <a:p>
            <a:r>
              <a:rPr lang="en-US" sz="1588" dirty="0">
                <a:latin typeface="Arial" panose="020B0604020202020204" pitchFamily="34" charset="0"/>
                <a:cs typeface="Arial" panose="020B0604020202020204" pitchFamily="34" charset="0"/>
              </a:rPr>
              <a:t>Image from PowerPoint Creative Library (search for “Planning”)</a:t>
            </a:r>
          </a:p>
        </p:txBody>
      </p:sp>
      <p:pic>
        <p:nvPicPr>
          <p:cNvPr id="3" name="Picture 2" descr="Engineers on site discussing">
            <a:extLst>
              <a:ext uri="{FF2B5EF4-FFF2-40B4-BE49-F238E27FC236}">
                <a16:creationId xmlns:a16="http://schemas.microsoft.com/office/drawing/2014/main" id="{D5DC54B3-10DE-02C6-104E-B6F44B07C02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42567" y="1773177"/>
            <a:ext cx="6078680" cy="4051464"/>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6">
            <a:extLst>
              <a:ext uri="{FF2B5EF4-FFF2-40B4-BE49-F238E27FC236}">
                <a16:creationId xmlns:a16="http://schemas.microsoft.com/office/drawing/2014/main" id="{D17E5DC0-918F-8319-14C9-B0AC32981824}"/>
              </a:ext>
            </a:extLst>
          </p:cNvPr>
          <p:cNvSpPr>
            <a:spLocks noGrp="1"/>
          </p:cNvSpPr>
          <p:nvPr>
            <p:ph idx="1"/>
          </p:nvPr>
        </p:nvSpPr>
        <p:spPr>
          <a:xfrm>
            <a:off x="683108" y="1344706"/>
            <a:ext cx="7021884" cy="4649040"/>
          </a:xfrm>
        </p:spPr>
        <p:txBody>
          <a:bodyPr>
            <a:normAutofit/>
          </a:bodyPr>
          <a:lstStyle/>
          <a:p>
            <a:pPr marL="469271" indent="0">
              <a:spcBef>
                <a:spcPts val="0"/>
              </a:spcBef>
              <a:spcAft>
                <a:spcPts val="0"/>
              </a:spcAft>
              <a:buNone/>
            </a:pPr>
            <a:r>
              <a:rPr lang="en-US" sz="2471" b="1" dirty="0">
                <a:latin typeface="Calibri" panose="020F0502020204030204" pitchFamily="34" charset="0"/>
                <a:cs typeface="Times New Roman" panose="02020603050405020304" pitchFamily="18" charset="0"/>
              </a:rPr>
              <a:t>A Learning Map is:</a:t>
            </a:r>
          </a:p>
          <a:p>
            <a:pPr marL="771846" indent="-302575">
              <a:spcBef>
                <a:spcPts val="1059"/>
              </a:spcBef>
              <a:spcAft>
                <a:spcPts val="0"/>
              </a:spcAft>
              <a:buFont typeface="Courier New" panose="02070309020205020404" pitchFamily="49" charset="0"/>
              <a:buChar char="o"/>
            </a:pPr>
            <a:r>
              <a:rPr lang="en-US" b="1" dirty="0">
                <a:latin typeface="Calibri" panose="020F0502020204030204" pitchFamily="34" charset="0"/>
                <a:cs typeface="Times New Roman" panose="02020603050405020304" pitchFamily="18" charset="0"/>
              </a:rPr>
              <a:t>A diagram showing </a:t>
            </a:r>
          </a:p>
          <a:p>
            <a:pPr marL="1164073" lvl="1" indent="-302575">
              <a:spcBef>
                <a:spcPts val="1059"/>
              </a:spcBef>
              <a:spcAft>
                <a:spcPts val="0"/>
              </a:spcAft>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The relationship of multiple Micro-Learning Modules </a:t>
            </a:r>
          </a:p>
          <a:p>
            <a:pPr marL="1164073" lvl="1" indent="-302575">
              <a:spcBef>
                <a:spcPts val="1059"/>
              </a:spcBef>
              <a:spcAft>
                <a:spcPts val="0"/>
              </a:spcAft>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Each block provides a clickable web link to that MLM.</a:t>
            </a:r>
          </a:p>
          <a:p>
            <a:pPr marL="771846" indent="-302575">
              <a:spcBef>
                <a:spcPts val="1059"/>
              </a:spcBef>
              <a:spcAft>
                <a:spcPts val="0"/>
              </a:spcAft>
              <a:buFont typeface="Courier New" panose="02070309020205020404" pitchFamily="49" charset="0"/>
              <a:buChar char="o"/>
            </a:pPr>
            <a:r>
              <a:rPr lang="en-US" b="1" dirty="0">
                <a:latin typeface="Calibri" panose="020F0502020204030204" pitchFamily="34" charset="0"/>
                <a:cs typeface="Times New Roman" panose="02020603050405020304" pitchFamily="18" charset="0"/>
              </a:rPr>
              <a:t>A recommended set of MLMs for a</a:t>
            </a:r>
            <a:r>
              <a:rPr lang="en-US" dirty="0">
                <a:latin typeface="Calibri" panose="020F0502020204030204" pitchFamily="34" charset="0"/>
                <a:cs typeface="Times New Roman" panose="02020603050405020304" pitchFamily="18" charset="0"/>
              </a:rPr>
              <a:t> </a:t>
            </a:r>
            <a:r>
              <a:rPr lang="en-US" b="1" dirty="0">
                <a:latin typeface="Calibri" panose="020F0502020204030204" pitchFamily="34" charset="0"/>
                <a:cs typeface="Times New Roman" panose="02020603050405020304" pitchFamily="18" charset="0"/>
              </a:rPr>
              <a:t>specific professional role or audience, </a:t>
            </a:r>
          </a:p>
          <a:p>
            <a:pPr marL="1164073" lvl="1" indent="-302575">
              <a:spcBef>
                <a:spcPts val="1059"/>
              </a:spcBef>
              <a:spcAft>
                <a:spcPts val="0"/>
              </a:spcAft>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For example, a control engineer in a specific industry (e.g., power generation) during a certain phase (e.g., Operations).</a:t>
            </a:r>
          </a:p>
          <a:p>
            <a:pPr marL="1164073" lvl="1" indent="-302575">
              <a:spcBef>
                <a:spcPts val="1059"/>
              </a:spcBef>
              <a:spcAft>
                <a:spcPts val="0"/>
              </a:spcAft>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A course may include multiple Learning Maps, or parts of one or more Learning Maps.</a:t>
            </a:r>
          </a:p>
          <a:p>
            <a:pPr marL="1164073" lvl="1" indent="-302575">
              <a:spcBef>
                <a:spcPts val="1059"/>
              </a:spcBef>
              <a:spcAft>
                <a:spcPts val="0"/>
              </a:spcAft>
              <a:buFont typeface="Courier New" panose="02070309020205020404" pitchFamily="49" charset="0"/>
              <a:buChar char="o"/>
            </a:pPr>
            <a:r>
              <a:rPr lang="en-US" dirty="0">
                <a:latin typeface="Calibri" panose="020F0502020204030204" pitchFamily="34" charset="0"/>
                <a:cs typeface="Times New Roman" panose="02020603050405020304" pitchFamily="18" charset="0"/>
              </a:rPr>
              <a:t>Order of MLMs from a Learning Map is maintained, but sections may be omitted for some audiences. </a:t>
            </a:r>
            <a:endParaRPr lang="en-US" sz="2118" b="1" dirty="0">
              <a:latin typeface="Calibri" panose="020F0502020204030204" pitchFamily="34" charset="0"/>
              <a:cs typeface="Times New Roman" panose="02020603050405020304" pitchFamily="18" charset="0"/>
            </a:endParaRPr>
          </a:p>
          <a:p>
            <a:pPr marL="806867">
              <a:spcBef>
                <a:spcPts val="1059"/>
              </a:spcBef>
              <a:spcAft>
                <a:spcPts val="0"/>
              </a:spcAft>
            </a:pPr>
            <a:endParaRPr lang="en-US" dirty="0">
              <a:latin typeface="Calibri" panose="020F0502020204030204" pitchFamily="34" charset="0"/>
              <a:cs typeface="Times New Roman" panose="02020603050405020304" pitchFamily="18" charset="0"/>
            </a:endParaRPr>
          </a:p>
        </p:txBody>
      </p:sp>
      <p:pic>
        <p:nvPicPr>
          <p:cNvPr id="19" name="Picture 18">
            <a:extLst>
              <a:ext uri="{FF2B5EF4-FFF2-40B4-BE49-F238E27FC236}">
                <a16:creationId xmlns:a16="http://schemas.microsoft.com/office/drawing/2014/main" id="{3090169E-054A-4F60-378C-A973BDBC50F5}"/>
              </a:ext>
            </a:extLst>
          </p:cNvPr>
          <p:cNvPicPr>
            <a:picLocks noChangeAspect="1"/>
          </p:cNvPicPr>
          <p:nvPr/>
        </p:nvPicPr>
        <p:blipFill>
          <a:blip r:embed="rId4"/>
          <a:stretch>
            <a:fillRect/>
          </a:stretch>
        </p:blipFill>
        <p:spPr>
          <a:xfrm>
            <a:off x="7867524" y="1346434"/>
            <a:ext cx="3202781" cy="4791045"/>
          </a:xfrm>
          <a:prstGeom prst="rect">
            <a:avLst/>
          </a:prstGeom>
        </p:spPr>
      </p:pic>
      <p:sp>
        <p:nvSpPr>
          <p:cNvPr id="20" name="Arrow: Down 19">
            <a:extLst>
              <a:ext uri="{FF2B5EF4-FFF2-40B4-BE49-F238E27FC236}">
                <a16:creationId xmlns:a16="http://schemas.microsoft.com/office/drawing/2014/main" id="{D92420E8-85CC-9EAB-659A-47D64E697511}"/>
              </a:ext>
            </a:extLst>
          </p:cNvPr>
          <p:cNvSpPr/>
          <p:nvPr/>
        </p:nvSpPr>
        <p:spPr bwMode="auto">
          <a:xfrm>
            <a:off x="9317152" y="2207491"/>
            <a:ext cx="240145" cy="1616364"/>
          </a:xfrm>
          <a:prstGeom prst="downArrow">
            <a:avLst>
              <a:gd name="adj1" fmla="val 50000"/>
              <a:gd name="adj2" fmla="val 127143"/>
            </a:avLst>
          </a:prstGeom>
          <a:solidFill>
            <a:srgbClr val="FFFF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B8BAA987-9682-EAFC-DBD5-C6E81CA6B3DD}"/>
              </a:ext>
            </a:extLst>
          </p:cNvPr>
          <p:cNvSpPr/>
          <p:nvPr/>
        </p:nvSpPr>
        <p:spPr>
          <a:xfrm>
            <a:off x="9453649" y="2507841"/>
            <a:ext cx="1534907" cy="1015663"/>
          </a:xfrm>
          <a:prstGeom prst="rect">
            <a:avLst/>
          </a:prstGeom>
          <a:noFill/>
          <a:ln w="22225">
            <a:noFill/>
          </a:ln>
        </p:spPr>
        <p:txBody>
          <a:bodyPr wrap="none" lIns="91440" tIns="45720" rIns="91440" bIns="45720">
            <a:spAutoFit/>
          </a:bodyPr>
          <a:lstStyle/>
          <a:p>
            <a:pPr algn="ctr"/>
            <a:r>
              <a:rPr lang="en-US" sz="2000" cap="none" spc="0" dirty="0">
                <a:ln w="12700">
                  <a:solidFill>
                    <a:schemeClr val="accent3">
                      <a:lumMod val="50000"/>
                    </a:schemeClr>
                  </a:solidFill>
                  <a:prstDash val="solid"/>
                </a:ln>
                <a:solidFill>
                  <a:srgbClr val="FFFF00"/>
                </a:solidFill>
                <a:effectLst>
                  <a:innerShdw blurRad="177800">
                    <a:schemeClr val="accent3">
                      <a:lumMod val="50000"/>
                    </a:schemeClr>
                  </a:innerShdw>
                </a:effectLst>
                <a:latin typeface="Amasis MT Pro Black" panose="020F0502020204030204" pitchFamily="18" charset="0"/>
              </a:rPr>
              <a:t>Course for</a:t>
            </a:r>
          </a:p>
          <a:p>
            <a:pPr algn="ctr"/>
            <a:r>
              <a:rPr lang="en-US" sz="2000" cap="none" spc="0" dirty="0">
                <a:ln w="12700">
                  <a:solidFill>
                    <a:schemeClr val="accent3">
                      <a:lumMod val="50000"/>
                    </a:schemeClr>
                  </a:solidFill>
                  <a:prstDash val="solid"/>
                </a:ln>
                <a:solidFill>
                  <a:srgbClr val="FFFF00"/>
                </a:solidFill>
                <a:effectLst>
                  <a:innerShdw blurRad="177800">
                    <a:schemeClr val="accent3">
                      <a:lumMod val="50000"/>
                    </a:schemeClr>
                  </a:innerShdw>
                </a:effectLst>
                <a:latin typeface="Amasis MT Pro Black" panose="020F0502020204030204" pitchFamily="18" charset="0"/>
              </a:rPr>
              <a:t>Control</a:t>
            </a:r>
          </a:p>
          <a:p>
            <a:pPr algn="ctr"/>
            <a:r>
              <a:rPr lang="en-US" sz="2000" dirty="0">
                <a:ln w="12700">
                  <a:solidFill>
                    <a:schemeClr val="accent3">
                      <a:lumMod val="50000"/>
                    </a:schemeClr>
                  </a:solidFill>
                  <a:prstDash val="solid"/>
                </a:ln>
                <a:solidFill>
                  <a:srgbClr val="FFFF00"/>
                </a:solidFill>
                <a:effectLst>
                  <a:innerShdw blurRad="177800">
                    <a:schemeClr val="accent3">
                      <a:lumMod val="50000"/>
                    </a:schemeClr>
                  </a:innerShdw>
                </a:effectLst>
                <a:latin typeface="Amasis MT Pro Black" panose="020F0502020204030204" pitchFamily="18" charset="0"/>
              </a:rPr>
              <a:t>Engineer</a:t>
            </a:r>
          </a:p>
        </p:txBody>
      </p:sp>
      <p:sp>
        <p:nvSpPr>
          <p:cNvPr id="22" name="Title 1">
            <a:extLst>
              <a:ext uri="{FF2B5EF4-FFF2-40B4-BE49-F238E27FC236}">
                <a16:creationId xmlns:a16="http://schemas.microsoft.com/office/drawing/2014/main" id="{78FF51F5-AB3A-6512-F19D-D22EDE27A9C2}"/>
              </a:ext>
            </a:extLst>
          </p:cNvPr>
          <p:cNvSpPr>
            <a:spLocks noGrp="1"/>
          </p:cNvSpPr>
          <p:nvPr>
            <p:ph type="title"/>
          </p:nvPr>
        </p:nvSpPr>
        <p:spPr>
          <a:xfrm>
            <a:off x="683105" y="301887"/>
            <a:ext cx="9938713" cy="537882"/>
          </a:xfrm>
          <a:solidFill>
            <a:schemeClr val="accent3">
              <a:lumMod val="20000"/>
              <a:lumOff val="80000"/>
            </a:schemeClr>
          </a:solidFill>
        </p:spPr>
        <p:txBody>
          <a:bodyPr/>
          <a:lstStyle/>
          <a:p>
            <a:pPr algn="ctr"/>
            <a:r>
              <a:rPr lang="en-US" sz="2800" dirty="0"/>
              <a:t>Definitions</a:t>
            </a:r>
            <a:endParaRPr lang="en-US" sz="2800" b="1" dirty="0"/>
          </a:p>
        </p:txBody>
      </p:sp>
    </p:spTree>
    <p:custDataLst>
      <p:tags r:id="rId1"/>
    </p:custDataLst>
    <p:extLst>
      <p:ext uri="{BB962C8B-B14F-4D97-AF65-F5344CB8AC3E}">
        <p14:creationId xmlns:p14="http://schemas.microsoft.com/office/powerpoint/2010/main" val="3810263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2073620" y="277901"/>
            <a:ext cx="7437904" cy="557611"/>
          </a:xfrm>
          <a:solidFill>
            <a:schemeClr val="accent3">
              <a:lumMod val="20000"/>
              <a:lumOff val="80000"/>
            </a:schemeClr>
          </a:solidFill>
        </p:spPr>
        <p:txBody>
          <a:bodyPr/>
          <a:lstStyle/>
          <a:p>
            <a:pPr algn="ctr"/>
            <a:r>
              <a:rPr lang="en-US" sz="2800" dirty="0"/>
              <a:t>Simple Learning Maps</a:t>
            </a:r>
            <a:endParaRPr lang="en-US" sz="2800" b="1" dirty="0"/>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930228" y="1836863"/>
            <a:ext cx="5314314" cy="3669498"/>
          </a:xfrm>
        </p:spPr>
        <p:txBody>
          <a:bodyPr>
            <a:normAutofit/>
          </a:bodyPr>
          <a:lstStyle/>
          <a:p>
            <a:pPr marL="0" indent="11206">
              <a:buNone/>
            </a:pPr>
            <a:r>
              <a:rPr lang="en-US" sz="1765" dirty="0"/>
              <a:t>A Learning Map may be just a </a:t>
            </a:r>
          </a:p>
          <a:p>
            <a:pPr marL="0" indent="11206">
              <a:buNone/>
            </a:pPr>
            <a:r>
              <a:rPr lang="en-US" sz="1765" dirty="0"/>
              <a:t>Recommended list of MLMs </a:t>
            </a:r>
          </a:p>
          <a:p>
            <a:pPr marL="0" indent="11206">
              <a:buNone/>
            </a:pPr>
            <a:r>
              <a:rPr lang="en-US" sz="2471" dirty="0"/>
              <a:t>    </a:t>
            </a:r>
            <a:endParaRPr lang="en-US" sz="1765" dirty="0"/>
          </a:p>
          <a:p>
            <a:pPr marL="0" indent="11206">
              <a:buNone/>
            </a:pPr>
            <a:r>
              <a:rPr lang="en-US" sz="1765" dirty="0"/>
              <a:t>For example, these 3 case studies</a:t>
            </a:r>
          </a:p>
          <a:p>
            <a:pPr marL="0" indent="11206">
              <a:buNone/>
            </a:pPr>
            <a:endParaRPr lang="en-US" sz="1765" dirty="0"/>
          </a:p>
          <a:p>
            <a:pPr marL="0" indent="11206">
              <a:buNone/>
            </a:pPr>
            <a:br>
              <a:rPr lang="en-US" sz="1765" dirty="0"/>
            </a:br>
            <a:endParaRPr lang="en-US" sz="1765" dirty="0"/>
          </a:p>
          <a:p>
            <a:pPr marL="0" indent="11206">
              <a:buNone/>
            </a:pPr>
            <a:r>
              <a:rPr lang="en-US" sz="1765" dirty="0"/>
              <a:t>It may even show planned or </a:t>
            </a:r>
          </a:p>
          <a:p>
            <a:pPr marL="0" indent="11206">
              <a:buNone/>
            </a:pPr>
            <a:r>
              <a:rPr lang="en-US" sz="1765" dirty="0"/>
              <a:t>recently added MLMs.</a:t>
            </a:r>
          </a:p>
        </p:txBody>
      </p:sp>
      <p:pic>
        <p:nvPicPr>
          <p:cNvPr id="6" name="Picture 5">
            <a:extLst>
              <a:ext uri="{FF2B5EF4-FFF2-40B4-BE49-F238E27FC236}">
                <a16:creationId xmlns:a16="http://schemas.microsoft.com/office/drawing/2014/main" id="{C6A99F4C-EEFF-4E80-A993-D56633FC1F95}"/>
              </a:ext>
            </a:extLst>
          </p:cNvPr>
          <p:cNvPicPr>
            <a:picLocks noChangeAspect="1"/>
          </p:cNvPicPr>
          <p:nvPr/>
        </p:nvPicPr>
        <p:blipFill>
          <a:blip r:embed="rId4"/>
          <a:stretch>
            <a:fillRect/>
          </a:stretch>
        </p:blipFill>
        <p:spPr>
          <a:xfrm>
            <a:off x="7305314" y="1611089"/>
            <a:ext cx="3192770" cy="4610091"/>
          </a:xfrm>
          <a:prstGeom prst="rect">
            <a:avLst/>
          </a:prstGeom>
        </p:spPr>
      </p:pic>
      <p:cxnSp>
        <p:nvCxnSpPr>
          <p:cNvPr id="5" name="Straight Arrow Connector 4">
            <a:extLst>
              <a:ext uri="{FF2B5EF4-FFF2-40B4-BE49-F238E27FC236}">
                <a16:creationId xmlns:a16="http://schemas.microsoft.com/office/drawing/2014/main" id="{438DBED1-4B88-36A3-AB4D-7D82D85AEABC}"/>
              </a:ext>
            </a:extLst>
          </p:cNvPr>
          <p:cNvCxnSpPr/>
          <p:nvPr/>
        </p:nvCxnSpPr>
        <p:spPr bwMode="auto">
          <a:xfrm>
            <a:off x="4191245" y="2260818"/>
            <a:ext cx="3114069" cy="0"/>
          </a:xfrm>
          <a:prstGeom prst="straightConnector1">
            <a:avLst/>
          </a:prstGeom>
          <a:solidFill>
            <a:schemeClr val="accent1"/>
          </a:solidFill>
          <a:ln w="25400" cap="flat" cmpd="sng" algn="ctr">
            <a:solidFill>
              <a:srgbClr val="C00000"/>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Straight Arrow Connector 7">
            <a:extLst>
              <a:ext uri="{FF2B5EF4-FFF2-40B4-BE49-F238E27FC236}">
                <a16:creationId xmlns:a16="http://schemas.microsoft.com/office/drawing/2014/main" id="{74602839-2826-547D-F3C0-AA4FA7C93772}"/>
              </a:ext>
            </a:extLst>
          </p:cNvPr>
          <p:cNvCxnSpPr/>
          <p:nvPr/>
        </p:nvCxnSpPr>
        <p:spPr bwMode="auto">
          <a:xfrm>
            <a:off x="3935896" y="4601634"/>
            <a:ext cx="4356702" cy="0"/>
          </a:xfrm>
          <a:prstGeom prst="straightConnector1">
            <a:avLst/>
          </a:prstGeom>
          <a:solidFill>
            <a:schemeClr val="accent1"/>
          </a:solidFill>
          <a:ln w="25400" cap="flat" cmpd="sng" algn="ctr">
            <a:solidFill>
              <a:srgbClr val="C00000"/>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Straight Arrow Connector 8">
            <a:extLst>
              <a:ext uri="{FF2B5EF4-FFF2-40B4-BE49-F238E27FC236}">
                <a16:creationId xmlns:a16="http://schemas.microsoft.com/office/drawing/2014/main" id="{070C117D-FA8C-4574-DAAE-175053E26C8A}"/>
              </a:ext>
            </a:extLst>
          </p:cNvPr>
          <p:cNvCxnSpPr/>
          <p:nvPr/>
        </p:nvCxnSpPr>
        <p:spPr bwMode="auto">
          <a:xfrm>
            <a:off x="4691270" y="3115302"/>
            <a:ext cx="2998501" cy="0"/>
          </a:xfrm>
          <a:prstGeom prst="straightConnector1">
            <a:avLst/>
          </a:prstGeom>
          <a:solidFill>
            <a:schemeClr val="accent1"/>
          </a:solidFill>
          <a:ln w="25400" cap="flat" cmpd="sng" algn="ctr">
            <a:solidFill>
              <a:srgbClr val="C00000"/>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ustDataLst>
      <p:tags r:id="rId1"/>
    </p:custDataLst>
    <p:extLst>
      <p:ext uri="{BB962C8B-B14F-4D97-AF65-F5344CB8AC3E}">
        <p14:creationId xmlns:p14="http://schemas.microsoft.com/office/powerpoint/2010/main" val="3859901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80A631F-1B5E-413C-A5ED-DDEA132E5CED}"/>
              </a:ext>
            </a:extLst>
          </p:cNvPr>
          <p:cNvPicPr>
            <a:picLocks noChangeAspect="1"/>
          </p:cNvPicPr>
          <p:nvPr/>
        </p:nvPicPr>
        <p:blipFill>
          <a:blip r:embed="rId4"/>
          <a:stretch>
            <a:fillRect/>
          </a:stretch>
        </p:blipFill>
        <p:spPr>
          <a:xfrm>
            <a:off x="2640376" y="1228539"/>
            <a:ext cx="7753076" cy="5176165"/>
          </a:xfrm>
          <a:prstGeom prst="rect">
            <a:avLst/>
          </a:prstGeom>
        </p:spPr>
      </p:pic>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1058091" y="168754"/>
            <a:ext cx="9144000" cy="876275"/>
          </a:xfrm>
          <a:solidFill>
            <a:schemeClr val="accent3">
              <a:lumMod val="20000"/>
              <a:lumOff val="80000"/>
            </a:schemeClr>
          </a:solidFill>
        </p:spPr>
        <p:txBody>
          <a:bodyPr/>
          <a:lstStyle/>
          <a:p>
            <a:pPr algn="ctr"/>
            <a:r>
              <a:rPr lang="en-US" sz="2800" b="1" dirty="0"/>
              <a:t>A Learning Map May Guide Users Through Complex </a:t>
            </a:r>
            <a:r>
              <a:rPr lang="en-US" sz="2800" dirty="0"/>
              <a:t>Concepts</a:t>
            </a:r>
            <a:endParaRPr lang="en-US" sz="2800" b="1" dirty="0"/>
          </a:p>
        </p:txBody>
      </p:sp>
      <p:sp>
        <p:nvSpPr>
          <p:cNvPr id="3" name="Arrow: Down 2">
            <a:extLst>
              <a:ext uri="{FF2B5EF4-FFF2-40B4-BE49-F238E27FC236}">
                <a16:creationId xmlns:a16="http://schemas.microsoft.com/office/drawing/2014/main" id="{92ADCB25-6D53-24DF-B050-18683FD7A425}"/>
              </a:ext>
            </a:extLst>
          </p:cNvPr>
          <p:cNvSpPr/>
          <p:nvPr/>
        </p:nvSpPr>
        <p:spPr bwMode="auto">
          <a:xfrm>
            <a:off x="2375336" y="2820873"/>
            <a:ext cx="240145" cy="2808588"/>
          </a:xfrm>
          <a:prstGeom prst="downArrow">
            <a:avLst>
              <a:gd name="adj1" fmla="val 50000"/>
              <a:gd name="adj2" fmla="val 127143"/>
            </a:avLst>
          </a:prstGeom>
          <a:solidFill>
            <a:srgbClr val="FFFF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5" name="Rectangle 4">
            <a:extLst>
              <a:ext uri="{FF2B5EF4-FFF2-40B4-BE49-F238E27FC236}">
                <a16:creationId xmlns:a16="http://schemas.microsoft.com/office/drawing/2014/main" id="{0FE6DE4A-A330-729F-39C6-10F2F68BA6DF}"/>
              </a:ext>
            </a:extLst>
          </p:cNvPr>
          <p:cNvSpPr/>
          <p:nvPr/>
        </p:nvSpPr>
        <p:spPr>
          <a:xfrm>
            <a:off x="1226999" y="3517135"/>
            <a:ext cx="1089273" cy="707886"/>
          </a:xfrm>
          <a:prstGeom prst="rect">
            <a:avLst/>
          </a:prstGeom>
          <a:noFill/>
          <a:ln w="22225">
            <a:noFill/>
          </a:ln>
        </p:spPr>
        <p:txBody>
          <a:bodyPr wrap="none" lIns="91440" tIns="45720" rIns="91440" bIns="45720">
            <a:spAutoFit/>
          </a:bodyPr>
          <a:lstStyle/>
          <a:p>
            <a:pPr algn="ctr"/>
            <a:r>
              <a:rPr lang="en-US" sz="2000" cap="none" spc="0" dirty="0">
                <a:ln w="12700">
                  <a:solidFill>
                    <a:schemeClr val="accent3">
                      <a:lumMod val="50000"/>
                    </a:schemeClr>
                  </a:solidFill>
                  <a:prstDash val="solid"/>
                </a:ln>
                <a:solidFill>
                  <a:srgbClr val="FFFF00"/>
                </a:solidFill>
                <a:effectLst>
                  <a:innerShdw blurRad="177800">
                    <a:schemeClr val="accent3">
                      <a:lumMod val="50000"/>
                    </a:schemeClr>
                  </a:innerShdw>
                </a:effectLst>
                <a:latin typeface="Amasis MT Pro Black" panose="020F0502020204030204" pitchFamily="18" charset="0"/>
              </a:rPr>
              <a:t>H/R</a:t>
            </a:r>
          </a:p>
          <a:p>
            <a:pPr algn="ctr"/>
            <a:r>
              <a:rPr lang="en-US" sz="2000" cap="none" spc="0" dirty="0">
                <a:ln w="12700">
                  <a:solidFill>
                    <a:schemeClr val="accent3">
                      <a:lumMod val="50000"/>
                    </a:schemeClr>
                  </a:solidFill>
                  <a:prstDash val="solid"/>
                </a:ln>
                <a:solidFill>
                  <a:srgbClr val="FFFF00"/>
                </a:solidFill>
                <a:effectLst>
                  <a:innerShdw blurRad="177800">
                    <a:schemeClr val="accent3">
                      <a:lumMod val="50000"/>
                    </a:schemeClr>
                  </a:innerShdw>
                </a:effectLst>
                <a:latin typeface="Amasis MT Pro Black" panose="020F0502020204030204" pitchFamily="18" charset="0"/>
              </a:rPr>
              <a:t>Course</a:t>
            </a:r>
          </a:p>
        </p:txBody>
      </p:sp>
    </p:spTree>
    <p:custDataLst>
      <p:tags r:id="rId1"/>
    </p:custDataLst>
    <p:extLst>
      <p:ext uri="{BB962C8B-B14F-4D97-AF65-F5344CB8AC3E}">
        <p14:creationId xmlns:p14="http://schemas.microsoft.com/office/powerpoint/2010/main" val="896167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954157" y="459198"/>
            <a:ext cx="9232580" cy="583838"/>
          </a:xfrm>
          <a:solidFill>
            <a:schemeClr val="accent3">
              <a:lumMod val="20000"/>
              <a:lumOff val="80000"/>
            </a:schemeClr>
          </a:solidFill>
        </p:spPr>
        <p:txBody>
          <a:bodyPr/>
          <a:lstStyle/>
          <a:p>
            <a:pPr algn="ctr"/>
            <a:r>
              <a:rPr lang="en-US" dirty="0"/>
              <a:t>Learning Maps Integrate with Other PERA Materials</a:t>
            </a:r>
            <a:endParaRPr lang="en-US" b="1" dirty="0"/>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954157" y="1377015"/>
            <a:ext cx="9859617" cy="4859971"/>
          </a:xfrm>
        </p:spPr>
        <p:txBody>
          <a:bodyPr>
            <a:normAutofit/>
          </a:bodyPr>
          <a:lstStyle/>
          <a:p>
            <a:pPr marL="0" indent="0">
              <a:buNone/>
            </a:pPr>
            <a:r>
              <a:rPr lang="en-US" sz="971" b="1" dirty="0">
                <a:solidFill>
                  <a:srgbClr val="FF0000"/>
                </a:solidFill>
              </a:rPr>
              <a:t> </a:t>
            </a:r>
            <a:endParaRPr lang="en-US" b="1" dirty="0">
              <a:solidFill>
                <a:srgbClr val="FF0000"/>
              </a:solidFill>
            </a:endParaRPr>
          </a:p>
          <a:p>
            <a:pPr marL="0" indent="0">
              <a:spcBef>
                <a:spcPts val="0"/>
              </a:spcBef>
              <a:buNone/>
            </a:pPr>
            <a:r>
              <a:rPr lang="en-US" dirty="0">
                <a:latin typeface="Arial" panose="020B0604020202020204" pitchFamily="34" charset="0"/>
                <a:cs typeface="Arial" panose="020B0604020202020204" pitchFamily="34" charset="0"/>
              </a:rPr>
              <a:t>May be Integrated with other PERA learning materials including User Guides, whitepapers, blogs, etc.</a:t>
            </a:r>
            <a:br>
              <a:rPr lang="en-US" dirty="0"/>
            </a:br>
            <a:endParaRPr lang="en-US" dirty="0"/>
          </a:p>
        </p:txBody>
      </p:sp>
      <p:sp>
        <p:nvSpPr>
          <p:cNvPr id="8" name="Oval 7">
            <a:extLst>
              <a:ext uri="{FF2B5EF4-FFF2-40B4-BE49-F238E27FC236}">
                <a16:creationId xmlns:a16="http://schemas.microsoft.com/office/drawing/2014/main" id="{954FD48B-716A-49FA-A78B-E3016976E175}"/>
              </a:ext>
            </a:extLst>
          </p:cNvPr>
          <p:cNvSpPr/>
          <p:nvPr/>
        </p:nvSpPr>
        <p:spPr bwMode="auto">
          <a:xfrm>
            <a:off x="3841772" y="5497120"/>
            <a:ext cx="796213" cy="557611"/>
          </a:xfrm>
          <a:prstGeom prst="ellipse">
            <a:avLst/>
          </a:prstGeom>
          <a:solidFill>
            <a:srgbClr val="FFFF00"/>
          </a:solidFill>
          <a:ln w="38100" cap="flat" cmpd="sng" algn="ctr">
            <a:solidFill>
              <a:srgbClr val="000000"/>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algn="ctr" defTabSz="806867" eaLnBrk="0" fontAlgn="base" hangingPunct="0">
              <a:spcBef>
                <a:spcPct val="0"/>
              </a:spcBef>
              <a:spcAft>
                <a:spcPct val="0"/>
              </a:spcAft>
            </a:pPr>
            <a:r>
              <a:rPr lang="en-US" sz="1235" b="1" dirty="0">
                <a:solidFill>
                  <a:srgbClr val="000000"/>
                </a:solidFill>
                <a:latin typeface="+mj-lt"/>
              </a:rPr>
              <a:t>MLM</a:t>
            </a:r>
          </a:p>
        </p:txBody>
      </p:sp>
      <p:sp>
        <p:nvSpPr>
          <p:cNvPr id="5" name="TextBox 4">
            <a:extLst>
              <a:ext uri="{FF2B5EF4-FFF2-40B4-BE49-F238E27FC236}">
                <a16:creationId xmlns:a16="http://schemas.microsoft.com/office/drawing/2014/main" id="{D20E441D-7B39-4895-9800-F43B6DA10A4F}"/>
              </a:ext>
            </a:extLst>
          </p:cNvPr>
          <p:cNvSpPr txBox="1"/>
          <p:nvPr/>
        </p:nvSpPr>
        <p:spPr>
          <a:xfrm>
            <a:off x="3383538" y="3931868"/>
            <a:ext cx="1767893" cy="635559"/>
          </a:xfrm>
          <a:prstGeom prst="rect">
            <a:avLst/>
          </a:prstGeom>
          <a:solidFill>
            <a:schemeClr val="accent1"/>
          </a:solidFill>
          <a:ln w="25400">
            <a:solidFill>
              <a:srgbClr val="000000"/>
            </a:solidFill>
          </a:ln>
        </p:spPr>
        <p:txBody>
          <a:bodyPr wrap="square" rtlCol="0">
            <a:spAutoFit/>
          </a:bodyPr>
          <a:lstStyle/>
          <a:p>
            <a:pPr algn="ctr"/>
            <a:r>
              <a:rPr lang="en-US" sz="1765" dirty="0"/>
              <a:t>Learning Map for CISO</a:t>
            </a:r>
          </a:p>
        </p:txBody>
      </p:sp>
      <p:sp>
        <p:nvSpPr>
          <p:cNvPr id="9" name="Flowchart: Document 8">
            <a:extLst>
              <a:ext uri="{FF2B5EF4-FFF2-40B4-BE49-F238E27FC236}">
                <a16:creationId xmlns:a16="http://schemas.microsoft.com/office/drawing/2014/main" id="{5D0C1143-D0D2-47EE-A85C-890A0DB07C0E}"/>
              </a:ext>
            </a:extLst>
          </p:cNvPr>
          <p:cNvSpPr/>
          <p:nvPr/>
        </p:nvSpPr>
        <p:spPr bwMode="auto">
          <a:xfrm>
            <a:off x="5673489" y="2279375"/>
            <a:ext cx="1483131" cy="1086464"/>
          </a:xfrm>
          <a:prstGeom prst="flowChartDocument">
            <a:avLst/>
          </a:prstGeom>
          <a:solidFill>
            <a:srgbClr val="FF9FED">
              <a:alpha val="50000"/>
            </a:srgbClr>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algn="ctr" fontAlgn="base">
              <a:spcBef>
                <a:spcPct val="0"/>
              </a:spcBef>
              <a:spcAft>
                <a:spcPct val="0"/>
              </a:spcAft>
            </a:pPr>
            <a:r>
              <a:rPr lang="en-US" sz="1765" dirty="0"/>
              <a:t>User Guide or Whitepaper</a:t>
            </a:r>
          </a:p>
          <a:p>
            <a:pPr defTabSz="806867" eaLnBrk="0" fontAlgn="base" hangingPunct="0">
              <a:spcBef>
                <a:spcPct val="0"/>
              </a:spcBef>
              <a:spcAft>
                <a:spcPct val="0"/>
              </a:spcAft>
            </a:pPr>
            <a:endParaRPr lang="en-US" sz="2118" dirty="0">
              <a:latin typeface="Times" panose="02020603050405020304" pitchFamily="18" charset="0"/>
            </a:endParaRPr>
          </a:p>
        </p:txBody>
      </p:sp>
      <p:sp>
        <p:nvSpPr>
          <p:cNvPr id="10" name="TextBox 9">
            <a:extLst>
              <a:ext uri="{FF2B5EF4-FFF2-40B4-BE49-F238E27FC236}">
                <a16:creationId xmlns:a16="http://schemas.microsoft.com/office/drawing/2014/main" id="{4C298D9B-FBDC-4DCC-AB2C-933AD200418A}"/>
              </a:ext>
            </a:extLst>
          </p:cNvPr>
          <p:cNvSpPr txBox="1"/>
          <p:nvPr/>
        </p:nvSpPr>
        <p:spPr>
          <a:xfrm>
            <a:off x="5525180" y="3936202"/>
            <a:ext cx="1767893" cy="635559"/>
          </a:xfrm>
          <a:prstGeom prst="rect">
            <a:avLst/>
          </a:prstGeom>
          <a:solidFill>
            <a:srgbClr val="BBE0E3"/>
          </a:solidFill>
          <a:ln w="25400">
            <a:solidFill>
              <a:srgbClr val="000000"/>
            </a:solidFill>
          </a:ln>
        </p:spPr>
        <p:txBody>
          <a:bodyPr wrap="square" rtlCol="0">
            <a:spAutoFit/>
          </a:bodyPr>
          <a:lstStyle/>
          <a:p>
            <a:pPr algn="ctr"/>
            <a:r>
              <a:rPr lang="en-US" sz="1765" dirty="0"/>
              <a:t>Learning Map for CTO</a:t>
            </a:r>
          </a:p>
        </p:txBody>
      </p:sp>
      <p:sp>
        <p:nvSpPr>
          <p:cNvPr id="11" name="TextBox 10">
            <a:extLst>
              <a:ext uri="{FF2B5EF4-FFF2-40B4-BE49-F238E27FC236}">
                <a16:creationId xmlns:a16="http://schemas.microsoft.com/office/drawing/2014/main" id="{58519C79-7F05-4754-9414-5D66040CF9E2}"/>
              </a:ext>
            </a:extLst>
          </p:cNvPr>
          <p:cNvSpPr txBox="1"/>
          <p:nvPr/>
        </p:nvSpPr>
        <p:spPr>
          <a:xfrm>
            <a:off x="7674731" y="3936289"/>
            <a:ext cx="1767893" cy="635559"/>
          </a:xfrm>
          <a:prstGeom prst="rect">
            <a:avLst/>
          </a:prstGeom>
          <a:solidFill>
            <a:srgbClr val="BBE0E3"/>
          </a:solidFill>
          <a:ln w="25400">
            <a:solidFill>
              <a:srgbClr val="000000"/>
            </a:solidFill>
          </a:ln>
        </p:spPr>
        <p:txBody>
          <a:bodyPr wrap="square" rtlCol="0">
            <a:spAutoFit/>
          </a:bodyPr>
          <a:lstStyle/>
          <a:p>
            <a:pPr algn="ctr"/>
            <a:r>
              <a:rPr lang="en-US" sz="1765" dirty="0"/>
              <a:t>Learning Map for H/R Mgr.</a:t>
            </a:r>
          </a:p>
        </p:txBody>
      </p:sp>
      <p:sp>
        <p:nvSpPr>
          <p:cNvPr id="12" name="Oval 11">
            <a:extLst>
              <a:ext uri="{FF2B5EF4-FFF2-40B4-BE49-F238E27FC236}">
                <a16:creationId xmlns:a16="http://schemas.microsoft.com/office/drawing/2014/main" id="{5A5B4809-C7B5-45C2-87DB-1F9EADC4852A}"/>
              </a:ext>
            </a:extLst>
          </p:cNvPr>
          <p:cNvSpPr/>
          <p:nvPr/>
        </p:nvSpPr>
        <p:spPr bwMode="auto">
          <a:xfrm>
            <a:off x="4906927" y="5510682"/>
            <a:ext cx="796213" cy="557611"/>
          </a:xfrm>
          <a:prstGeom prst="ellipse">
            <a:avLst/>
          </a:prstGeom>
          <a:solidFill>
            <a:srgbClr val="FFFF00"/>
          </a:solidFill>
          <a:ln w="38100" cap="flat" cmpd="sng" algn="ctr">
            <a:solidFill>
              <a:srgbClr val="000000"/>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algn="ctr" defTabSz="806867" eaLnBrk="0" fontAlgn="base" hangingPunct="0">
              <a:spcBef>
                <a:spcPct val="0"/>
              </a:spcBef>
              <a:spcAft>
                <a:spcPct val="0"/>
              </a:spcAft>
            </a:pPr>
            <a:r>
              <a:rPr lang="en-US" sz="1235" b="1" dirty="0">
                <a:solidFill>
                  <a:srgbClr val="000000"/>
                </a:solidFill>
                <a:latin typeface="+mj-lt"/>
              </a:rPr>
              <a:t>MLM</a:t>
            </a:r>
          </a:p>
        </p:txBody>
      </p:sp>
      <p:sp>
        <p:nvSpPr>
          <p:cNvPr id="13" name="Oval 12">
            <a:extLst>
              <a:ext uri="{FF2B5EF4-FFF2-40B4-BE49-F238E27FC236}">
                <a16:creationId xmlns:a16="http://schemas.microsoft.com/office/drawing/2014/main" id="{BA9A4541-20FB-47F0-AA24-0D4F7DBF62EA}"/>
              </a:ext>
            </a:extLst>
          </p:cNvPr>
          <p:cNvSpPr/>
          <p:nvPr/>
        </p:nvSpPr>
        <p:spPr bwMode="auto">
          <a:xfrm>
            <a:off x="5993218" y="5489666"/>
            <a:ext cx="796213" cy="557611"/>
          </a:xfrm>
          <a:prstGeom prst="ellipse">
            <a:avLst/>
          </a:prstGeom>
          <a:solidFill>
            <a:srgbClr val="FFFF00"/>
          </a:solidFill>
          <a:ln w="38100" cap="flat" cmpd="sng" algn="ctr">
            <a:solidFill>
              <a:srgbClr val="000000"/>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algn="ctr" defTabSz="806867" eaLnBrk="0" fontAlgn="base" hangingPunct="0">
              <a:spcBef>
                <a:spcPct val="0"/>
              </a:spcBef>
              <a:spcAft>
                <a:spcPct val="0"/>
              </a:spcAft>
            </a:pPr>
            <a:r>
              <a:rPr lang="en-US" sz="1235" b="1" dirty="0">
                <a:solidFill>
                  <a:srgbClr val="000000"/>
                </a:solidFill>
                <a:latin typeface="+mj-lt"/>
              </a:rPr>
              <a:t>MLM</a:t>
            </a:r>
          </a:p>
        </p:txBody>
      </p:sp>
      <p:sp>
        <p:nvSpPr>
          <p:cNvPr id="14" name="Oval 13">
            <a:extLst>
              <a:ext uri="{FF2B5EF4-FFF2-40B4-BE49-F238E27FC236}">
                <a16:creationId xmlns:a16="http://schemas.microsoft.com/office/drawing/2014/main" id="{50E8906A-7D1A-4427-BCAC-CBC99F4DB1AE}"/>
              </a:ext>
            </a:extLst>
          </p:cNvPr>
          <p:cNvSpPr/>
          <p:nvPr/>
        </p:nvSpPr>
        <p:spPr bwMode="auto">
          <a:xfrm>
            <a:off x="7087992" y="5489666"/>
            <a:ext cx="796213" cy="557611"/>
          </a:xfrm>
          <a:prstGeom prst="ellipse">
            <a:avLst/>
          </a:prstGeom>
          <a:solidFill>
            <a:srgbClr val="FFFF00"/>
          </a:solidFill>
          <a:ln w="38100" cap="flat" cmpd="sng" algn="ctr">
            <a:solidFill>
              <a:srgbClr val="000000"/>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algn="ctr" defTabSz="806867" eaLnBrk="0" fontAlgn="base" hangingPunct="0">
              <a:spcBef>
                <a:spcPct val="0"/>
              </a:spcBef>
              <a:spcAft>
                <a:spcPct val="0"/>
              </a:spcAft>
            </a:pPr>
            <a:r>
              <a:rPr lang="en-US" sz="1235" b="1" dirty="0">
                <a:solidFill>
                  <a:srgbClr val="000000"/>
                </a:solidFill>
                <a:latin typeface="+mj-lt"/>
              </a:rPr>
              <a:t>MLM</a:t>
            </a:r>
          </a:p>
        </p:txBody>
      </p:sp>
      <p:sp>
        <p:nvSpPr>
          <p:cNvPr id="15" name="Oval 14">
            <a:extLst>
              <a:ext uri="{FF2B5EF4-FFF2-40B4-BE49-F238E27FC236}">
                <a16:creationId xmlns:a16="http://schemas.microsoft.com/office/drawing/2014/main" id="{0160D4D4-78BD-4276-AD80-7BD41A33C8E8}"/>
              </a:ext>
            </a:extLst>
          </p:cNvPr>
          <p:cNvSpPr/>
          <p:nvPr/>
        </p:nvSpPr>
        <p:spPr bwMode="auto">
          <a:xfrm>
            <a:off x="8153147" y="5511653"/>
            <a:ext cx="796213" cy="557611"/>
          </a:xfrm>
          <a:prstGeom prst="ellipse">
            <a:avLst/>
          </a:prstGeom>
          <a:solidFill>
            <a:srgbClr val="FFFF00"/>
          </a:solidFill>
          <a:ln w="38100" cap="flat" cmpd="sng" algn="ctr">
            <a:solidFill>
              <a:srgbClr val="000000"/>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algn="ctr" defTabSz="806867" eaLnBrk="0" fontAlgn="base" hangingPunct="0">
              <a:spcBef>
                <a:spcPct val="0"/>
              </a:spcBef>
              <a:spcAft>
                <a:spcPct val="0"/>
              </a:spcAft>
            </a:pPr>
            <a:r>
              <a:rPr lang="en-US" sz="1235" b="1" dirty="0">
                <a:solidFill>
                  <a:srgbClr val="000000"/>
                </a:solidFill>
                <a:latin typeface="+mj-lt"/>
              </a:rPr>
              <a:t>MLM</a:t>
            </a:r>
          </a:p>
        </p:txBody>
      </p:sp>
      <p:sp>
        <p:nvSpPr>
          <p:cNvPr id="16" name="Oval 15">
            <a:extLst>
              <a:ext uri="{FF2B5EF4-FFF2-40B4-BE49-F238E27FC236}">
                <a16:creationId xmlns:a16="http://schemas.microsoft.com/office/drawing/2014/main" id="{30B8EE6A-445D-4172-9E43-69103CADB133}"/>
              </a:ext>
            </a:extLst>
          </p:cNvPr>
          <p:cNvSpPr/>
          <p:nvPr/>
        </p:nvSpPr>
        <p:spPr bwMode="auto">
          <a:xfrm>
            <a:off x="9218301" y="5510682"/>
            <a:ext cx="796213" cy="557611"/>
          </a:xfrm>
          <a:prstGeom prst="ellipse">
            <a:avLst/>
          </a:prstGeom>
          <a:solidFill>
            <a:srgbClr val="FFFF00"/>
          </a:solidFill>
          <a:ln w="38100" cap="flat" cmpd="sng" algn="ctr">
            <a:solidFill>
              <a:srgbClr val="000000"/>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algn="ctr" defTabSz="806867" eaLnBrk="0" fontAlgn="base" hangingPunct="0">
              <a:spcBef>
                <a:spcPct val="0"/>
              </a:spcBef>
              <a:spcAft>
                <a:spcPct val="0"/>
              </a:spcAft>
            </a:pPr>
            <a:r>
              <a:rPr lang="en-US" sz="1235" b="1" dirty="0">
                <a:solidFill>
                  <a:srgbClr val="000000"/>
                </a:solidFill>
                <a:latin typeface="+mj-lt"/>
              </a:rPr>
              <a:t>MLM</a:t>
            </a:r>
          </a:p>
        </p:txBody>
      </p:sp>
      <p:sp>
        <p:nvSpPr>
          <p:cNvPr id="17" name="Oval 16">
            <a:extLst>
              <a:ext uri="{FF2B5EF4-FFF2-40B4-BE49-F238E27FC236}">
                <a16:creationId xmlns:a16="http://schemas.microsoft.com/office/drawing/2014/main" id="{DE6AF740-6719-45AB-8229-D30C0B18B3BF}"/>
              </a:ext>
            </a:extLst>
          </p:cNvPr>
          <p:cNvSpPr/>
          <p:nvPr/>
        </p:nvSpPr>
        <p:spPr bwMode="auto">
          <a:xfrm>
            <a:off x="2746998" y="5480984"/>
            <a:ext cx="796213" cy="557611"/>
          </a:xfrm>
          <a:prstGeom prst="ellipse">
            <a:avLst/>
          </a:prstGeom>
          <a:solidFill>
            <a:srgbClr val="FFFF00"/>
          </a:solidFill>
          <a:ln w="38100" cap="flat" cmpd="sng" algn="ctr">
            <a:solidFill>
              <a:srgbClr val="000000"/>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algn="ctr" defTabSz="806867" eaLnBrk="0" fontAlgn="base" hangingPunct="0">
              <a:spcBef>
                <a:spcPct val="0"/>
              </a:spcBef>
              <a:spcAft>
                <a:spcPct val="0"/>
              </a:spcAft>
            </a:pPr>
            <a:r>
              <a:rPr lang="en-US" sz="1235" b="1" dirty="0">
                <a:solidFill>
                  <a:srgbClr val="000000"/>
                </a:solidFill>
                <a:latin typeface="+mj-lt"/>
              </a:rPr>
              <a:t>MLM</a:t>
            </a:r>
          </a:p>
        </p:txBody>
      </p:sp>
      <p:cxnSp>
        <p:nvCxnSpPr>
          <p:cNvPr id="18" name="Straight Arrow Connector 17">
            <a:extLst>
              <a:ext uri="{FF2B5EF4-FFF2-40B4-BE49-F238E27FC236}">
                <a16:creationId xmlns:a16="http://schemas.microsoft.com/office/drawing/2014/main" id="{2256D644-6F66-423F-BC7C-22A707772E0C}"/>
              </a:ext>
            </a:extLst>
          </p:cNvPr>
          <p:cNvCxnSpPr>
            <a:cxnSpLocks/>
            <a:stCxn id="9" idx="2"/>
          </p:cNvCxnSpPr>
          <p:nvPr/>
        </p:nvCxnSpPr>
        <p:spPr bwMode="auto">
          <a:xfrm>
            <a:off x="6415055" y="3294012"/>
            <a:ext cx="1999265" cy="625990"/>
          </a:xfrm>
          <a:prstGeom prst="straightConnector1">
            <a:avLst/>
          </a:prstGeom>
          <a:solidFill>
            <a:schemeClr val="accent1"/>
          </a:solidFill>
          <a:ln w="41275" cap="flat" cmpd="sng" algn="ctr">
            <a:solidFill>
              <a:schemeClr val="accent5">
                <a:lumMod val="50000"/>
              </a:schemeClr>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22">
            <a:extLst>
              <a:ext uri="{FF2B5EF4-FFF2-40B4-BE49-F238E27FC236}">
                <a16:creationId xmlns:a16="http://schemas.microsoft.com/office/drawing/2014/main" id="{539F20AD-30B2-4535-B176-FB08F568A1CF}"/>
              </a:ext>
            </a:extLst>
          </p:cNvPr>
          <p:cNvCxnSpPr>
            <a:cxnSpLocks/>
            <a:stCxn id="9" idx="2"/>
            <a:endCxn id="10" idx="0"/>
          </p:cNvCxnSpPr>
          <p:nvPr/>
        </p:nvCxnSpPr>
        <p:spPr bwMode="auto">
          <a:xfrm flipH="1">
            <a:off x="6409127" y="3294012"/>
            <a:ext cx="5928" cy="642190"/>
          </a:xfrm>
          <a:prstGeom prst="straightConnector1">
            <a:avLst/>
          </a:prstGeom>
          <a:solidFill>
            <a:schemeClr val="accent1"/>
          </a:solidFill>
          <a:ln w="41275" cap="flat" cmpd="sng" algn="ctr">
            <a:solidFill>
              <a:schemeClr val="accent5">
                <a:lumMod val="50000"/>
              </a:schemeClr>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Arrow Connector 25">
            <a:extLst>
              <a:ext uri="{FF2B5EF4-FFF2-40B4-BE49-F238E27FC236}">
                <a16:creationId xmlns:a16="http://schemas.microsoft.com/office/drawing/2014/main" id="{D049557A-D03E-4FD2-A0A4-839E4653A7C9}"/>
              </a:ext>
            </a:extLst>
          </p:cNvPr>
          <p:cNvCxnSpPr>
            <a:cxnSpLocks/>
            <a:stCxn id="9" idx="2"/>
            <a:endCxn id="5" idx="0"/>
          </p:cNvCxnSpPr>
          <p:nvPr/>
        </p:nvCxnSpPr>
        <p:spPr bwMode="auto">
          <a:xfrm flipH="1">
            <a:off x="4267485" y="3294012"/>
            <a:ext cx="2147570" cy="637856"/>
          </a:xfrm>
          <a:prstGeom prst="straightConnector1">
            <a:avLst/>
          </a:prstGeom>
          <a:solidFill>
            <a:schemeClr val="accent1"/>
          </a:solidFill>
          <a:ln w="41275" cap="flat" cmpd="sng" algn="ctr">
            <a:solidFill>
              <a:schemeClr val="accent5">
                <a:lumMod val="50000"/>
              </a:schemeClr>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Straight Arrow Connector 31">
            <a:extLst>
              <a:ext uri="{FF2B5EF4-FFF2-40B4-BE49-F238E27FC236}">
                <a16:creationId xmlns:a16="http://schemas.microsoft.com/office/drawing/2014/main" id="{FB75CDD7-1FA1-46AC-A3DA-9C3D0747D588}"/>
              </a:ext>
            </a:extLst>
          </p:cNvPr>
          <p:cNvCxnSpPr>
            <a:stCxn id="10" idx="2"/>
            <a:endCxn id="13" idx="0"/>
          </p:cNvCxnSpPr>
          <p:nvPr/>
        </p:nvCxnSpPr>
        <p:spPr bwMode="auto">
          <a:xfrm flipH="1">
            <a:off x="6391325" y="4571761"/>
            <a:ext cx="17802" cy="917905"/>
          </a:xfrm>
          <a:prstGeom prst="straightConnector1">
            <a:avLst/>
          </a:prstGeom>
          <a:solidFill>
            <a:schemeClr val="accent1"/>
          </a:solidFill>
          <a:ln w="412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Straight Arrow Connector 35">
            <a:extLst>
              <a:ext uri="{FF2B5EF4-FFF2-40B4-BE49-F238E27FC236}">
                <a16:creationId xmlns:a16="http://schemas.microsoft.com/office/drawing/2014/main" id="{FCEA821B-6261-41F1-8F62-9482D18DE9CE}"/>
              </a:ext>
            </a:extLst>
          </p:cNvPr>
          <p:cNvCxnSpPr>
            <a:stCxn id="10" idx="2"/>
            <a:endCxn id="14" idx="0"/>
          </p:cNvCxnSpPr>
          <p:nvPr/>
        </p:nvCxnSpPr>
        <p:spPr bwMode="auto">
          <a:xfrm>
            <a:off x="6409127" y="4571761"/>
            <a:ext cx="1076972" cy="917905"/>
          </a:xfrm>
          <a:prstGeom prst="straightConnector1">
            <a:avLst/>
          </a:prstGeom>
          <a:solidFill>
            <a:schemeClr val="accent1"/>
          </a:solidFill>
          <a:ln w="412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Straight Arrow Connector 38">
            <a:extLst>
              <a:ext uri="{FF2B5EF4-FFF2-40B4-BE49-F238E27FC236}">
                <a16:creationId xmlns:a16="http://schemas.microsoft.com/office/drawing/2014/main" id="{6AFDDC3B-2622-4DD3-A9EC-F974777DF81B}"/>
              </a:ext>
            </a:extLst>
          </p:cNvPr>
          <p:cNvCxnSpPr>
            <a:stCxn id="10" idx="2"/>
          </p:cNvCxnSpPr>
          <p:nvPr/>
        </p:nvCxnSpPr>
        <p:spPr bwMode="auto">
          <a:xfrm>
            <a:off x="6409127" y="4571761"/>
            <a:ext cx="2005193" cy="938921"/>
          </a:xfrm>
          <a:prstGeom prst="straightConnector1">
            <a:avLst/>
          </a:prstGeom>
          <a:solidFill>
            <a:schemeClr val="accent1"/>
          </a:solidFill>
          <a:ln w="412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2" name="Straight Arrow Connector 41">
            <a:extLst>
              <a:ext uri="{FF2B5EF4-FFF2-40B4-BE49-F238E27FC236}">
                <a16:creationId xmlns:a16="http://schemas.microsoft.com/office/drawing/2014/main" id="{76F3A6CC-27BA-468C-B736-86DD1D2A4C6A}"/>
              </a:ext>
            </a:extLst>
          </p:cNvPr>
          <p:cNvCxnSpPr>
            <a:stCxn id="10" idx="2"/>
            <a:endCxn id="12" idx="0"/>
          </p:cNvCxnSpPr>
          <p:nvPr/>
        </p:nvCxnSpPr>
        <p:spPr bwMode="auto">
          <a:xfrm flipH="1">
            <a:off x="5305034" y="4571761"/>
            <a:ext cx="1104093" cy="938921"/>
          </a:xfrm>
          <a:prstGeom prst="straightConnector1">
            <a:avLst/>
          </a:prstGeom>
          <a:solidFill>
            <a:schemeClr val="accent1"/>
          </a:solidFill>
          <a:ln w="412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Straight Arrow Connector 44">
            <a:extLst>
              <a:ext uri="{FF2B5EF4-FFF2-40B4-BE49-F238E27FC236}">
                <a16:creationId xmlns:a16="http://schemas.microsoft.com/office/drawing/2014/main" id="{68E1D356-C0AD-4461-BD11-89E0BD1F9C80}"/>
              </a:ext>
            </a:extLst>
          </p:cNvPr>
          <p:cNvCxnSpPr>
            <a:stCxn id="11" idx="2"/>
            <a:endCxn id="16" idx="0"/>
          </p:cNvCxnSpPr>
          <p:nvPr/>
        </p:nvCxnSpPr>
        <p:spPr bwMode="auto">
          <a:xfrm>
            <a:off x="8558678" y="4571848"/>
            <a:ext cx="1057730" cy="938834"/>
          </a:xfrm>
          <a:prstGeom prst="straightConnector1">
            <a:avLst/>
          </a:prstGeom>
          <a:solidFill>
            <a:schemeClr val="accent1"/>
          </a:solidFill>
          <a:ln w="412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8" name="Straight Arrow Connector 47">
            <a:extLst>
              <a:ext uri="{FF2B5EF4-FFF2-40B4-BE49-F238E27FC236}">
                <a16:creationId xmlns:a16="http://schemas.microsoft.com/office/drawing/2014/main" id="{5E75404E-7386-405E-A1FE-4DE6BF8BCDE3}"/>
              </a:ext>
            </a:extLst>
          </p:cNvPr>
          <p:cNvCxnSpPr>
            <a:stCxn id="5" idx="2"/>
          </p:cNvCxnSpPr>
          <p:nvPr/>
        </p:nvCxnSpPr>
        <p:spPr bwMode="auto">
          <a:xfrm>
            <a:off x="4267485" y="4567427"/>
            <a:ext cx="1045863" cy="935345"/>
          </a:xfrm>
          <a:prstGeom prst="straightConnector1">
            <a:avLst/>
          </a:prstGeom>
          <a:solidFill>
            <a:schemeClr val="accent1"/>
          </a:solidFill>
          <a:ln w="412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9" name="Straight Arrow Connector 48">
            <a:extLst>
              <a:ext uri="{FF2B5EF4-FFF2-40B4-BE49-F238E27FC236}">
                <a16:creationId xmlns:a16="http://schemas.microsoft.com/office/drawing/2014/main" id="{6F8911B7-71F4-4E45-8F26-B163FC2F6CDD}"/>
              </a:ext>
            </a:extLst>
          </p:cNvPr>
          <p:cNvCxnSpPr>
            <a:stCxn id="11" idx="2"/>
            <a:endCxn id="15" idx="0"/>
          </p:cNvCxnSpPr>
          <p:nvPr/>
        </p:nvCxnSpPr>
        <p:spPr bwMode="auto">
          <a:xfrm flipH="1">
            <a:off x="8551254" y="4571848"/>
            <a:ext cx="7424" cy="939805"/>
          </a:xfrm>
          <a:prstGeom prst="straightConnector1">
            <a:avLst/>
          </a:prstGeom>
          <a:solidFill>
            <a:schemeClr val="accent1"/>
          </a:solidFill>
          <a:ln w="412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2" name="Straight Arrow Connector 51">
            <a:extLst>
              <a:ext uri="{FF2B5EF4-FFF2-40B4-BE49-F238E27FC236}">
                <a16:creationId xmlns:a16="http://schemas.microsoft.com/office/drawing/2014/main" id="{89754D50-2281-435C-8506-730457D8C368}"/>
              </a:ext>
            </a:extLst>
          </p:cNvPr>
          <p:cNvCxnSpPr>
            <a:stCxn id="11" idx="2"/>
            <a:endCxn id="13" idx="0"/>
          </p:cNvCxnSpPr>
          <p:nvPr/>
        </p:nvCxnSpPr>
        <p:spPr bwMode="auto">
          <a:xfrm flipH="1">
            <a:off x="6391325" y="4571848"/>
            <a:ext cx="2167353" cy="917818"/>
          </a:xfrm>
          <a:prstGeom prst="straightConnector1">
            <a:avLst/>
          </a:prstGeom>
          <a:solidFill>
            <a:schemeClr val="accent1"/>
          </a:solidFill>
          <a:ln w="412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5" name="Straight Arrow Connector 54">
            <a:extLst>
              <a:ext uri="{FF2B5EF4-FFF2-40B4-BE49-F238E27FC236}">
                <a16:creationId xmlns:a16="http://schemas.microsoft.com/office/drawing/2014/main" id="{8C9758E8-372C-42A5-A510-4EB6E3EDA985}"/>
              </a:ext>
            </a:extLst>
          </p:cNvPr>
          <p:cNvCxnSpPr>
            <a:stCxn id="10" idx="2"/>
          </p:cNvCxnSpPr>
          <p:nvPr/>
        </p:nvCxnSpPr>
        <p:spPr bwMode="auto">
          <a:xfrm flipH="1">
            <a:off x="4310926" y="4571761"/>
            <a:ext cx="2098201" cy="909223"/>
          </a:xfrm>
          <a:prstGeom prst="straightConnector1">
            <a:avLst/>
          </a:prstGeom>
          <a:solidFill>
            <a:schemeClr val="accent1"/>
          </a:solidFill>
          <a:ln w="412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Straight Arrow Connector 55">
            <a:extLst>
              <a:ext uri="{FF2B5EF4-FFF2-40B4-BE49-F238E27FC236}">
                <a16:creationId xmlns:a16="http://schemas.microsoft.com/office/drawing/2014/main" id="{A9582BF1-9F95-4170-B82C-54F3FBFB4201}"/>
              </a:ext>
            </a:extLst>
          </p:cNvPr>
          <p:cNvCxnSpPr>
            <a:stCxn id="5" idx="2"/>
          </p:cNvCxnSpPr>
          <p:nvPr/>
        </p:nvCxnSpPr>
        <p:spPr bwMode="auto">
          <a:xfrm flipH="1">
            <a:off x="4236408" y="4567427"/>
            <a:ext cx="31077" cy="924449"/>
          </a:xfrm>
          <a:prstGeom prst="straightConnector1">
            <a:avLst/>
          </a:prstGeom>
          <a:solidFill>
            <a:schemeClr val="accent1"/>
          </a:solidFill>
          <a:ln w="412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Straight Arrow Connector 56">
            <a:extLst>
              <a:ext uri="{FF2B5EF4-FFF2-40B4-BE49-F238E27FC236}">
                <a16:creationId xmlns:a16="http://schemas.microsoft.com/office/drawing/2014/main" id="{0A739B0C-4DDC-4B29-B34E-9B94F13B636E}"/>
              </a:ext>
            </a:extLst>
          </p:cNvPr>
          <p:cNvCxnSpPr>
            <a:stCxn id="5" idx="2"/>
          </p:cNvCxnSpPr>
          <p:nvPr/>
        </p:nvCxnSpPr>
        <p:spPr bwMode="auto">
          <a:xfrm flipH="1">
            <a:off x="3099607" y="4567427"/>
            <a:ext cx="1167878" cy="943255"/>
          </a:xfrm>
          <a:prstGeom prst="straightConnector1">
            <a:avLst/>
          </a:prstGeom>
          <a:solidFill>
            <a:schemeClr val="accent1"/>
          </a:solidFill>
          <a:ln w="412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 name="Straight Arrow Connector 57">
            <a:extLst>
              <a:ext uri="{FF2B5EF4-FFF2-40B4-BE49-F238E27FC236}">
                <a16:creationId xmlns:a16="http://schemas.microsoft.com/office/drawing/2014/main" id="{783855E5-1989-4AA2-B741-BACE5273D5AE}"/>
              </a:ext>
            </a:extLst>
          </p:cNvPr>
          <p:cNvCxnSpPr>
            <a:stCxn id="5" idx="2"/>
          </p:cNvCxnSpPr>
          <p:nvPr/>
        </p:nvCxnSpPr>
        <p:spPr bwMode="auto">
          <a:xfrm>
            <a:off x="4267485" y="4567427"/>
            <a:ext cx="1965770" cy="910516"/>
          </a:xfrm>
          <a:prstGeom prst="straightConnector1">
            <a:avLst/>
          </a:prstGeom>
          <a:solidFill>
            <a:schemeClr val="accent1"/>
          </a:solidFill>
          <a:ln w="41275" cap="flat" cmpd="sng" algn="ctr">
            <a:solidFill>
              <a:schemeClr val="tx1"/>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 name="TextBox 58">
            <a:extLst>
              <a:ext uri="{FF2B5EF4-FFF2-40B4-BE49-F238E27FC236}">
                <a16:creationId xmlns:a16="http://schemas.microsoft.com/office/drawing/2014/main" id="{79BDA4DE-F27B-4FDA-A710-14640701D6BF}"/>
              </a:ext>
            </a:extLst>
          </p:cNvPr>
          <p:cNvSpPr txBox="1"/>
          <p:nvPr/>
        </p:nvSpPr>
        <p:spPr>
          <a:xfrm>
            <a:off x="7323118" y="2324473"/>
            <a:ext cx="3689439" cy="635559"/>
          </a:xfrm>
          <a:prstGeom prst="rect">
            <a:avLst/>
          </a:prstGeom>
          <a:noFill/>
        </p:spPr>
        <p:txBody>
          <a:bodyPr wrap="square" rtlCol="0">
            <a:spAutoFit/>
          </a:bodyPr>
          <a:lstStyle/>
          <a:p>
            <a:r>
              <a:rPr lang="en-US" sz="1765" dirty="0">
                <a:latin typeface="Arial" panose="020B0604020202020204" pitchFamily="34" charset="0"/>
                <a:cs typeface="Arial" panose="020B0604020202020204" pitchFamily="34" charset="0"/>
              </a:rPr>
              <a:t>e.g., “Implementing a Corporate</a:t>
            </a:r>
            <a:br>
              <a:rPr lang="en-US" sz="1765" dirty="0">
                <a:latin typeface="Arial" panose="020B0604020202020204" pitchFamily="34" charset="0"/>
                <a:cs typeface="Arial" panose="020B0604020202020204" pitchFamily="34" charset="0"/>
              </a:rPr>
            </a:br>
            <a:r>
              <a:rPr lang="en-US" sz="1765" dirty="0">
                <a:latin typeface="Arial" panose="020B0604020202020204" pitchFamily="34" charset="0"/>
                <a:cs typeface="Arial" panose="020B0604020202020204" pitchFamily="34" charset="0"/>
              </a:rPr>
              <a:t>         ACS Cybersecurity Program”</a:t>
            </a:r>
          </a:p>
        </p:txBody>
      </p:sp>
    </p:spTree>
    <p:custDataLst>
      <p:tags r:id="rId1"/>
    </p:custDataLst>
    <p:extLst>
      <p:ext uri="{BB962C8B-B14F-4D97-AF65-F5344CB8AC3E}">
        <p14:creationId xmlns:p14="http://schemas.microsoft.com/office/powerpoint/2010/main" val="28335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subTnLst>
                                    <p:set>
                                      <p:cBhvr override="childStyle">
                                        <p:cTn dur="1" fill="hold" display="0" masterRel="nextClick" afterEffect="1"/>
                                        <p:tgtEl>
                                          <p:spTgt spid="15"/>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subTnLst>
                                    <p:set>
                                      <p:cBhvr override="childStyle">
                                        <p:cTn dur="1" fill="hold" display="0" masterRel="nextClick" afterEffect="1"/>
                                        <p:tgtEl>
                                          <p:spTgt spid="17"/>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P spid="13" grpId="0" animBg="1"/>
      <p:bldP spid="14" grpId="0" animBg="1"/>
      <p:bldP spid="15" grpId="0" animBg="1"/>
      <p:bldP spid="16"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2111301" y="323627"/>
            <a:ext cx="7229168" cy="557611"/>
          </a:xfrm>
          <a:solidFill>
            <a:schemeClr val="accent3">
              <a:lumMod val="20000"/>
              <a:lumOff val="80000"/>
            </a:schemeClr>
          </a:solidFill>
        </p:spPr>
        <p:txBody>
          <a:bodyPr/>
          <a:lstStyle/>
          <a:p>
            <a:pPr algn="ctr"/>
            <a:r>
              <a:rPr lang="en-US" sz="2800" b="1" dirty="0"/>
              <a:t>Key Messages</a:t>
            </a:r>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1132114" y="1746546"/>
            <a:ext cx="9187542" cy="3783397"/>
          </a:xfrm>
        </p:spPr>
        <p:txBody>
          <a:bodyPr>
            <a:normAutofit/>
          </a:bodyPr>
          <a:lstStyle/>
          <a:p>
            <a:pPr marL="0" indent="0">
              <a:buNone/>
            </a:pPr>
            <a:r>
              <a:rPr lang="en-US" sz="1941" b="1" dirty="0"/>
              <a:t>Learning maps </a:t>
            </a:r>
            <a:r>
              <a:rPr lang="en-US" sz="1941" dirty="0"/>
              <a:t>provide a visual guide to MLMs, their relationships, and recommended viewing order.</a:t>
            </a:r>
          </a:p>
          <a:p>
            <a:pPr marL="0" indent="0">
              <a:buNone/>
            </a:pPr>
            <a:endParaRPr lang="en-US" sz="1941" dirty="0"/>
          </a:p>
          <a:p>
            <a:pPr marL="0" indent="0">
              <a:buNone/>
            </a:pPr>
            <a:r>
              <a:rPr lang="en-US" sz="1941" b="1" dirty="0"/>
              <a:t>Courses</a:t>
            </a:r>
            <a:r>
              <a:rPr lang="en-US" sz="1941" dirty="0"/>
              <a:t> can be assembled from Learning Maps for specific audiences.</a:t>
            </a:r>
          </a:p>
          <a:p>
            <a:pPr marL="0" indent="0">
              <a:buNone/>
            </a:pPr>
            <a:endParaRPr lang="en-US" sz="1941" dirty="0"/>
          </a:p>
          <a:p>
            <a:pPr marL="0" indent="0">
              <a:buNone/>
            </a:pPr>
            <a:r>
              <a:rPr lang="en-US" sz="1941" b="1" dirty="0"/>
              <a:t>An MLM can be viewed by clicking its icon </a:t>
            </a:r>
            <a:r>
              <a:rPr lang="en-US" sz="1941" dirty="0"/>
              <a:t>on a learning map (or other documents such as User Guides).</a:t>
            </a:r>
          </a:p>
          <a:p>
            <a:pPr marL="0" indent="0">
              <a:buNone/>
            </a:pPr>
            <a:endParaRPr lang="en-US" sz="1941" dirty="0"/>
          </a:p>
          <a:p>
            <a:pPr marL="0" indent="0">
              <a:buNone/>
            </a:pPr>
            <a:r>
              <a:rPr lang="en-US" sz="1941" b="1" dirty="0"/>
              <a:t>Learning Maps and MLMs can be loaded into company LMS </a:t>
            </a:r>
            <a:r>
              <a:rPr lang="en-US" sz="1941" dirty="0"/>
              <a:t>(Learning Management Systems) that use the SCORM standard.</a:t>
            </a:r>
          </a:p>
        </p:txBody>
      </p:sp>
    </p:spTree>
    <p:custDataLst>
      <p:tags r:id="rId1"/>
    </p:custDataLst>
    <p:extLst>
      <p:ext uri="{BB962C8B-B14F-4D97-AF65-F5344CB8AC3E}">
        <p14:creationId xmlns:p14="http://schemas.microsoft.com/office/powerpoint/2010/main" val="1894370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442420" y="315264"/>
            <a:ext cx="6759656" cy="537882"/>
          </a:xfrm>
        </p:spPr>
        <p:txBody>
          <a:bodyPr/>
          <a:lstStyle/>
          <a:p>
            <a:pPr algn="ctr"/>
            <a:r>
              <a:rPr lang="en-US" altLang="en-US" dirty="0"/>
              <a:t>Further Information</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1202224" y="1417982"/>
            <a:ext cx="9797079" cy="4683965"/>
          </a:xfrm>
        </p:spPr>
        <p:txBody>
          <a:bodyPr/>
          <a:lstStyle/>
          <a:p>
            <a:pPr>
              <a:spcAft>
                <a:spcPts val="1059"/>
              </a:spcAft>
            </a:pPr>
            <a:r>
              <a:rPr lang="en-US" altLang="en-US" dirty="0"/>
              <a:t>References about Microlearning:</a:t>
            </a:r>
            <a:endParaRPr lang="en-US" sz="1765" dirty="0"/>
          </a:p>
          <a:p>
            <a:pPr lvl="1">
              <a:spcAft>
                <a:spcPts val="1059"/>
              </a:spcAft>
            </a:pPr>
            <a:r>
              <a:rPr lang="en-US" altLang="en-US" dirty="0">
                <a:solidFill>
                  <a:schemeClr val="accent5">
                    <a:lumMod val="50000"/>
                  </a:schemeClr>
                </a:solidFill>
              </a:rPr>
              <a:t>What is Instructional Design (</a:t>
            </a:r>
            <a:r>
              <a:rPr lang="en-US" altLang="en-US" dirty="0">
                <a:solidFill>
                  <a:schemeClr val="accent5">
                    <a:lumMod val="50000"/>
                  </a:schemeClr>
                </a:solidFill>
                <a:hlinkClick r:id="rId4"/>
              </a:rPr>
              <a:t>Purdue University website</a:t>
            </a:r>
            <a:r>
              <a:rPr lang="en-US" altLang="en-US" dirty="0">
                <a:solidFill>
                  <a:schemeClr val="accent5">
                    <a:lumMod val="50000"/>
                  </a:schemeClr>
                </a:solidFill>
              </a:rPr>
              <a:t>) </a:t>
            </a:r>
          </a:p>
          <a:p>
            <a:pPr lvl="1">
              <a:spcAft>
                <a:spcPts val="1059"/>
              </a:spcAft>
            </a:pPr>
            <a:r>
              <a:rPr lang="en-US" altLang="en-US" dirty="0">
                <a:solidFill>
                  <a:schemeClr val="accent5">
                    <a:lumMod val="50000"/>
                  </a:schemeClr>
                </a:solidFill>
                <a:hlinkClick r:id="rId5">
                  <a:extLst>
                    <a:ext uri="{A12FA001-AC4F-418D-AE19-62706E023703}">
                      <ahyp:hlinkClr xmlns:ahyp="http://schemas.microsoft.com/office/drawing/2018/hyperlinkcolor" val="tx"/>
                    </a:ext>
                  </a:extLst>
                </a:hlinkClick>
              </a:rPr>
              <a:t>E-Learning attention spans</a:t>
            </a:r>
            <a:endParaRPr lang="en-US" altLang="en-US" dirty="0">
              <a:solidFill>
                <a:schemeClr val="accent5">
                  <a:lumMod val="50000"/>
                </a:schemeClr>
              </a:solidFill>
              <a:hlinkClick r:id="rId6">
                <a:extLst>
                  <a:ext uri="{A12FA001-AC4F-418D-AE19-62706E023703}">
                    <ahyp:hlinkClr xmlns:ahyp="http://schemas.microsoft.com/office/drawing/2018/hyperlinkcolor" val="tx"/>
                  </a:ext>
                </a:extLst>
              </a:hlinkClick>
            </a:endParaRPr>
          </a:p>
          <a:p>
            <a:pPr lvl="1">
              <a:spcAft>
                <a:spcPts val="1059"/>
              </a:spcAft>
            </a:pPr>
            <a:r>
              <a:rPr lang="en-US" altLang="en-US" dirty="0">
                <a:solidFill>
                  <a:schemeClr val="accent5">
                    <a:lumMod val="50000"/>
                  </a:schemeClr>
                </a:solidFill>
                <a:hlinkClick r:id="rId7">
                  <a:extLst>
                    <a:ext uri="{A12FA001-AC4F-418D-AE19-62706E023703}">
                      <ahyp:hlinkClr xmlns:ahyp="http://schemas.microsoft.com/office/drawing/2018/hyperlinkcolor" val="tx"/>
                    </a:ext>
                  </a:extLst>
                </a:hlinkClick>
              </a:rPr>
              <a:t>Microlearning: Knowledge management applications and competency-based training in the workplace</a:t>
            </a:r>
            <a:br>
              <a:rPr lang="en-US" altLang="en-US" dirty="0">
                <a:solidFill>
                  <a:schemeClr val="accent5">
                    <a:lumMod val="50000"/>
                  </a:schemeClr>
                </a:solidFill>
              </a:rPr>
            </a:br>
            <a:endParaRPr lang="en-US" altLang="en-US" dirty="0"/>
          </a:p>
          <a:p>
            <a:pPr eaLnBrk="1" hangingPunct="1">
              <a:spcBef>
                <a:spcPts val="441"/>
              </a:spcBef>
              <a:spcAft>
                <a:spcPts val="1059"/>
              </a:spcAft>
            </a:pPr>
            <a:r>
              <a:rPr lang="en-US" altLang="en-US" dirty="0"/>
              <a:t>Related MLMs</a:t>
            </a:r>
          </a:p>
          <a:p>
            <a:pPr lvl="1" eaLnBrk="1" hangingPunct="1">
              <a:spcBef>
                <a:spcPts val="441"/>
              </a:spcBef>
              <a:spcAft>
                <a:spcPts val="1059"/>
              </a:spcAft>
            </a:pPr>
            <a:r>
              <a:rPr lang="en-US" dirty="0">
                <a:hlinkClick r:id="rId8"/>
              </a:rPr>
              <a:t>MLM-024-A What is an MLM </a:t>
            </a:r>
            <a:r>
              <a:rPr lang="en-US" dirty="0"/>
              <a:t>?</a:t>
            </a:r>
          </a:p>
          <a:p>
            <a:pPr lvl="1" eaLnBrk="1" hangingPunct="1">
              <a:spcBef>
                <a:spcPts val="441"/>
              </a:spcBef>
              <a:spcAft>
                <a:spcPts val="1059"/>
              </a:spcAft>
            </a:pPr>
            <a:r>
              <a:rPr lang="en-US" dirty="0">
                <a:hlinkClick r:id="rId9"/>
              </a:rPr>
              <a:t>MLM-021-A What is yEd Graphics </a:t>
            </a:r>
            <a:r>
              <a:rPr lang="en-US" dirty="0"/>
              <a:t>?</a:t>
            </a:r>
            <a:br>
              <a:rPr lang="en-US" dirty="0"/>
            </a:br>
            <a:endParaRPr lang="en-US" dirty="0"/>
          </a:p>
          <a:p>
            <a:pPr eaLnBrk="1" hangingPunct="1">
              <a:spcBef>
                <a:spcPts val="441"/>
              </a:spcBef>
              <a:spcAft>
                <a:spcPts val="1059"/>
              </a:spcAft>
            </a:pPr>
            <a:r>
              <a:rPr lang="en-US" altLang="en-US" dirty="0"/>
              <a:t>Please click </a:t>
            </a:r>
            <a:r>
              <a:rPr lang="en-US" altLang="en-US" dirty="0">
                <a:hlinkClick r:id="rId10"/>
              </a:rPr>
              <a:t>here </a:t>
            </a:r>
            <a:r>
              <a:rPr lang="en-US" altLang="en-US" dirty="0"/>
              <a:t>to comment on this learning module.</a:t>
            </a:r>
            <a:endParaRPr lang="en-US" dirty="0"/>
          </a:p>
          <a:p>
            <a:pPr marL="0" indent="0">
              <a:spcAft>
                <a:spcPts val="1059"/>
              </a:spcAft>
              <a:buNone/>
            </a:pPr>
            <a:endParaRPr lang="en-US" altLang="en-US" dirty="0"/>
          </a:p>
        </p:txBody>
      </p:sp>
      <mc:AlternateContent xmlns:mc="http://schemas.openxmlformats.org/markup-compatibility/2006" xmlns:p14="http://schemas.microsoft.com/office/powerpoint/2010/main">
        <mc:Choice Requires="p14">
          <p:contentPart p14:bwMode="auto" r:id="rId11">
            <p14:nvContentPartPr>
              <p14:cNvPr id="3" name="Ink 2">
                <a:extLst>
                  <a:ext uri="{FF2B5EF4-FFF2-40B4-BE49-F238E27FC236}">
                    <a16:creationId xmlns:a16="http://schemas.microsoft.com/office/drawing/2014/main" id="{8BB546A4-F9D0-4DF7-9C08-07D29B017CE9}"/>
                  </a:ext>
                </a:extLst>
              </p14:cNvPr>
              <p14:cNvContentPartPr/>
              <p14:nvPr/>
            </p14:nvContentPartPr>
            <p14:xfrm>
              <a:off x="4201694" y="5885788"/>
              <a:ext cx="1906" cy="6035"/>
            </p14:xfrm>
          </p:contentPart>
        </mc:Choice>
        <mc:Fallback xmlns="">
          <p:pic>
            <p:nvPicPr>
              <p:cNvPr id="3" name="Ink 2">
                <a:extLst>
                  <a:ext uri="{FF2B5EF4-FFF2-40B4-BE49-F238E27FC236}">
                    <a16:creationId xmlns:a16="http://schemas.microsoft.com/office/drawing/2014/main" id="{8BB546A4-F9D0-4DF7-9C08-07D29B017CE9}"/>
                  </a:ext>
                </a:extLst>
              </p:cNvPr>
              <p:cNvPicPr/>
              <p:nvPr/>
            </p:nvPicPr>
            <p:blipFill>
              <a:blip r:embed="rId12"/>
              <a:stretch>
                <a:fillRect/>
              </a:stretch>
            </p:blipFill>
            <p:spPr>
              <a:xfrm>
                <a:off x="4192164" y="5876913"/>
                <a:ext cx="20585" cy="23430"/>
              </a:xfrm>
              <a:prstGeom prst="rect">
                <a:avLst/>
              </a:prstGeom>
            </p:spPr>
          </p:pic>
        </mc:Fallback>
      </mc:AlternateContent>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3975447"/>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ea typeface="Arial" panose="020B0604020202020204" pitchFamily="34" charset="0"/>
                <a:cs typeface="Arial" panose="020B0604020202020204" pitchFamily="34" charset="0"/>
              </a:rPr>
              <a:t>Gary has m</a:t>
            </a:r>
            <a:r>
              <a:rPr lang="en-US" kern="1200" dirty="0">
                <a:solidFill>
                  <a:srgbClr val="000000"/>
                </a:solidFill>
                <a:effectLst/>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ea typeface="Arial" panose="020B0604020202020204" pitchFamily="34" charset="0"/>
                <a:cs typeface="Arial" panose="020B0604020202020204" pitchFamily="34" charset="0"/>
              </a:rPr>
              <a:t>, </a:t>
            </a:r>
            <a:r>
              <a:rPr lang="en-US" kern="1200" dirty="0">
                <a:solidFill>
                  <a:srgbClr val="000000"/>
                </a:solidFill>
                <a:effectLst/>
                <a:ea typeface="Arial" panose="020B0604020202020204" pitchFamily="34" charset="0"/>
                <a:cs typeface="Arial" panose="020B0604020202020204" pitchFamily="34" charset="0"/>
              </a:rPr>
              <a:t>and pharmaceuticals</a:t>
            </a:r>
            <a:r>
              <a:rPr lang="en-US" dirty="0">
                <a:solidFill>
                  <a:srgbClr val="000000"/>
                </a:solidFill>
                <a:ea typeface="Arial" panose="020B0604020202020204" pitchFamily="34" charset="0"/>
                <a:cs typeface="Arial" panose="020B0604020202020204" pitchFamily="34" charset="0"/>
              </a:rPr>
              <a:t>. </a:t>
            </a:r>
            <a:r>
              <a:rPr lang="en-US" kern="1200" dirty="0">
                <a:solidFill>
                  <a:srgbClr val="000000"/>
                </a:solidFill>
                <a:effectLst/>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endParaRPr lang="en-US" dirty="0">
              <a:effectLst/>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ISPRING_CUSTOM_TIMING_USED" val="1"/>
  <p:tag name="ISPRING_SLIDE_INDENT_LEVEL" val="0"/>
  <p:tag name="ISPRING_PRESENTER_ID" val="{D305227C-98B0-4AB0-B5E1-D25CE20F7A3B}"/>
  <p:tag name="ISPRING_SLIDE_ID_2" val="{28F2BCE7-F1BC-4560-954A-C8BADBF6381F}"/>
  <p:tag name="TIMING" val="|5.801|2.83|1.61"/>
  <p:tag name="GENSWF_ADVANCE_TIME" val="30.000"/>
</p:tagLst>
</file>

<file path=ppt/tags/tag15.xml><?xml version="1.0" encoding="utf-8"?>
<p:tagLst xmlns:a="http://schemas.openxmlformats.org/drawingml/2006/main" xmlns:r="http://schemas.openxmlformats.org/officeDocument/2006/relationships" xmlns:p="http://schemas.openxmlformats.org/presentationml/2006/main">
  <p:tag name="ISPRING_CUSTOM_TIMING_USED" val="1"/>
  <p:tag name="ISPRING_SLIDE_INDENT_LEVEL" val="0"/>
  <p:tag name="ISPRING_PRESENTER_ID" val="{D305227C-98B0-4AB0-B5E1-D25CE20F7A3B}"/>
  <p:tag name="ISPRING_SLIDE_ID_2" val="{28F2BCE7-F1BC-4560-954A-C8BADBF6381F}"/>
  <p:tag name="TIMING" val="|5.801|2.83|1.61"/>
  <p:tag name="GENSWF_ADVANCE_TIME" val="30.000"/>
</p:tagLst>
</file>

<file path=ppt/tags/tag16.xml><?xml version="1.0" encoding="utf-8"?>
<p:tagLst xmlns:a="http://schemas.openxmlformats.org/drawingml/2006/main" xmlns:r="http://schemas.openxmlformats.org/officeDocument/2006/relationships" xmlns:p="http://schemas.openxmlformats.org/presentationml/2006/main">
  <p:tag name="ISPRING_CUSTOM_TIMING_USED" val="1"/>
  <p:tag name="ISPRING_SLIDE_INDENT_LEVEL" val="0"/>
  <p:tag name="ISPRING_PRESENTER_ID" val="{D305227C-98B0-4AB0-B5E1-D25CE20F7A3B}"/>
  <p:tag name="ISPRING_SLIDE_ID_2" val="{05DB08F9-F0AB-4ADA-BF22-F109AFC18C7D}"/>
  <p:tag name="GENSWF_ADVANCE_TIME" val="57.000"/>
</p:tagLst>
</file>

<file path=ppt/tags/tag17.xml><?xml version="1.0" encoding="utf-8"?>
<p:tagLst xmlns:a="http://schemas.openxmlformats.org/drawingml/2006/main" xmlns:r="http://schemas.openxmlformats.org/officeDocument/2006/relationships" xmlns:p="http://schemas.openxmlformats.org/presentationml/2006/main">
  <p:tag name="ISPRING_CUSTOM_TIMING_USED" val="1"/>
  <p:tag name="ISPRING_SLIDE_INDENT_LEVEL" val="0"/>
  <p:tag name="ISPRING_PRESENTER_ID" val="{D305227C-98B0-4AB0-B5E1-D25CE20F7A3B}"/>
  <p:tag name="GENSWF_ADVANCE_TIME" val="23.752"/>
  <p:tag name="ISPRING_SLIDE_ID_2" val="{86D29628-C47B-4D8D-884F-306A9ADB21E3}"/>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ISPRING_CUSTOM_TIMING_USED" val="1"/>
  <p:tag name="ISPRING_SLIDE_INDENT_LEVEL" val="0"/>
  <p:tag name="ISPRING_PRESENTER_ID" val="{D305227C-98B0-4AB0-B5E1-D25CE20F7A3B}"/>
  <p:tag name="ISPRING_SLIDE_ID_2" val="{F181DAC4-4A52-4833-BEB0-5BE1358BD688}"/>
  <p:tag name="GENSWF_ADVANCE_TIME" val="27.000"/>
</p:tagLst>
</file>

<file path=ppt/tags/tag19.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GENSWF_ADVANCE_TIME" val="23.271"/>
  <p:tag name="ISPRING_CUSTOM_TIMING_USED" val="1"/>
  <p:tag name="ISPRING_SLIDE_ID_2" val="{79044A20-A75B-4A13-A134-93834E4F62F6}"/>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2563</TotalTime>
  <Words>1157</Words>
  <Application>Microsoft Office PowerPoint</Application>
  <PresentationFormat>Widescreen</PresentationFormat>
  <Paragraphs>123</Paragraphs>
  <Slides>8</Slides>
  <Notes>8</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8</vt:i4>
      </vt:variant>
    </vt:vector>
  </HeadingPairs>
  <TitlesOfParts>
    <vt:vector size="19" baseType="lpstr">
      <vt:lpstr>Amasis MT Pro Black</vt:lpstr>
      <vt:lpstr>Aptos</vt:lpstr>
      <vt:lpstr>Arial</vt:lpstr>
      <vt:lpstr>Arial Black</vt:lpstr>
      <vt:lpstr>Calibri</vt:lpstr>
      <vt:lpstr>Courier New</vt:lpstr>
      <vt:lpstr>Montserrat ExtraBold</vt:lpstr>
      <vt:lpstr>Open Sans</vt:lpstr>
      <vt:lpstr>Times</vt:lpstr>
      <vt:lpstr>OMAC_Blue</vt:lpstr>
      <vt:lpstr>1_OMAC_Blue</vt:lpstr>
      <vt:lpstr>PowerPoint Presentation</vt:lpstr>
      <vt:lpstr>Definitions</vt:lpstr>
      <vt:lpstr>Simple Learning Maps</vt:lpstr>
      <vt:lpstr>A Learning Map May Guide Users Through Complex Concepts</vt:lpstr>
      <vt:lpstr>Learning Maps Integrate with Other PERA Materials</vt:lpstr>
      <vt:lpstr>Key Messages</vt:lpstr>
      <vt:lpstr>Further Information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24</cp:revision>
  <dcterms:created xsi:type="dcterms:W3CDTF">2024-08-05T20:06:21Z</dcterms:created>
  <dcterms:modified xsi:type="dcterms:W3CDTF">2025-10-14T21:05:11Z</dcterms:modified>
</cp:coreProperties>
</file>