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9.xml" ContentType="application/vnd.openxmlformats-officedocument.presentationml.tags+xml"/>
  <Override PartName="/ppt/notesSlides/notesSlide4.xml" ContentType="application/vnd.openxmlformats-officedocument.presentationml.notesSlide+xml"/>
  <Override PartName="/ppt/tags/tag10.xml" ContentType="application/vnd.openxmlformats-officedocument.presentationml.tags+xml"/>
  <Override PartName="/ppt/notesSlides/notesSlide5.xml" ContentType="application/vnd.openxmlformats-officedocument.presentationml.notesSlide+xml"/>
  <Override PartName="/ppt/tags/tag11.xml" ContentType="application/vnd.openxmlformats-officedocument.presentationml.tags+xml"/>
  <Override PartName="/ppt/notesSlides/notesSlide6.xml" ContentType="application/vnd.openxmlformats-officedocument.presentationml.notesSlide+xml"/>
  <Override PartName="/ppt/tags/tag12.xml" ContentType="application/vnd.openxmlformats-officedocument.presentationml.tags+xml"/>
  <Override PartName="/ppt/notesSlides/notesSlide7.xml" ContentType="application/vnd.openxmlformats-officedocument.presentationml.notesSlide+xml"/>
  <Override PartName="/ppt/tags/tag13.xml" ContentType="application/vnd.openxmlformats-officedocument.presentationml.tags+xml"/>
  <Override PartName="/ppt/notesSlides/notesSlide8.xml" ContentType="application/vnd.openxmlformats-officedocument.presentationml.notesSlide+xml"/>
  <Override PartName="/ppt/tags/tag14.xml" ContentType="application/vnd.openxmlformats-officedocument.presentationml.tags+xml"/>
  <Override PartName="/ppt/notesSlides/notesSlide9.xml" ContentType="application/vnd.openxmlformats-officedocument.presentationml.notesSlide+xml"/>
  <Override PartName="/ppt/tags/tag15.xml" ContentType="application/vnd.openxmlformats-officedocument.presentationml.tags+xml"/>
  <Override PartName="/ppt/notesSlides/notesSlide10.xml" ContentType="application/vnd.openxmlformats-officedocument.presentationml.notesSlide+xml"/>
  <Override PartName="/ppt/tags/tag16.xml" ContentType="application/vnd.openxmlformats-officedocument.presentationml.tags+xml"/>
  <Override PartName="/ppt/notesSlides/notesSlide11.xml" ContentType="application/vnd.openxmlformats-officedocument.presentationml.notesSlide+xml"/>
  <Override PartName="/ppt/tags/tag17.xml" ContentType="application/vnd.openxmlformats-officedocument.presentationml.tags+xml"/>
  <Override PartName="/ppt/notesSlides/notesSlide12.xml" ContentType="application/vnd.openxmlformats-officedocument.presentationml.notesSlide+xml"/>
  <Override PartName="/ppt/tags/tag18.xml" ContentType="application/vnd.openxmlformats-officedocument.presentationml.tags+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421" r:id="rId2"/>
    <p:sldId id="266" r:id="rId3"/>
    <p:sldId id="308" r:id="rId4"/>
    <p:sldId id="433" r:id="rId5"/>
    <p:sldId id="431" r:id="rId6"/>
    <p:sldId id="434" r:id="rId7"/>
    <p:sldId id="436" r:id="rId8"/>
    <p:sldId id="435" r:id="rId9"/>
    <p:sldId id="437" r:id="rId10"/>
    <p:sldId id="432" r:id="rId11"/>
    <p:sldId id="316" r:id="rId12"/>
    <p:sldId id="284" r:id="rId13"/>
    <p:sldId id="388" r:id="rId14"/>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700"/>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2" autoAdjust="0"/>
    <p:restoredTop sz="82423" autoAdjust="0"/>
  </p:normalViewPr>
  <p:slideViewPr>
    <p:cSldViewPr snapToGrid="0">
      <p:cViewPr varScale="1">
        <p:scale>
          <a:sx n="71" d="100"/>
          <a:sy n="71" d="100"/>
        </p:scale>
        <p:origin x="1422" y="288"/>
      </p:cViewPr>
      <p:guideLst/>
    </p:cSldViewPr>
  </p:slideViewPr>
  <p:notesTextViewPr>
    <p:cViewPr>
      <p:scale>
        <a:sx n="1" d="1"/>
        <a:sy n="1" d="1"/>
      </p:scale>
      <p:origin x="0" y="0"/>
    </p:cViewPr>
  </p:notesTextViewPr>
  <p:notesViewPr>
    <p:cSldViewPr snapToGrid="0">
      <p:cViewPr varScale="1">
        <p:scale>
          <a:sx n="70" d="100"/>
          <a:sy n="70" d="100"/>
        </p:scale>
        <p:origin x="303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12/15/2025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3993462" y="8878611"/>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03275" y="654050"/>
            <a:ext cx="5770563" cy="3246438"/>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803275" y="4042972"/>
            <a:ext cx="5770563" cy="4135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PERA addresses all levels in the Enterprise Architecture.  This MLM addresses Software Updates and Patch Management) for </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Automation and Control Systems (ICS), </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Operational Technology (OT) including both IT and ICS infrastructure, and </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IT systems including plant and corporate architecture levels.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intended audience is ICS asset owners along with integration and maintenance service providers supporting the asset owner.  </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lvl="0">
              <a:buNone/>
              <a:defRPr/>
            </a:pPr>
            <a:r>
              <a:rPr lang="en-US" dirty="0">
                <a:latin typeface="Arial" panose="020B0604020202020204" pitchFamily="34" charset="0"/>
                <a:cs typeface="Arial" panose="020B0604020202020204" pitchFamily="34" charset="0"/>
              </a:rPr>
              <a:t>Click the NEXT button when you are ready to advance to the next slide.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900113" y="762000"/>
            <a:ext cx="5470525" cy="3078163"/>
          </a:xfrm>
          <a:ln/>
        </p:spPr>
      </p:sp>
      <p:sp>
        <p:nvSpPr>
          <p:cNvPr id="40963" name="Rectangle 3"/>
          <p:cNvSpPr>
            <a:spLocks noGrp="1" noChangeArrowheads="1"/>
          </p:cNvSpPr>
          <p:nvPr>
            <p:ph type="body" idx="1"/>
          </p:nvPr>
        </p:nvSpPr>
        <p:spPr>
          <a:xfrm>
            <a:off x="900113" y="3987776"/>
            <a:ext cx="5470525" cy="4005263"/>
          </a:xfrm>
          <a:noFill/>
          <a:ln w="9525"/>
        </p:spPr>
        <p:txBody>
          <a:bodyPr/>
          <a:lstStyle/>
          <a:p>
            <a:pPr>
              <a:buNone/>
            </a:pPr>
            <a:endParaRPr lang="en-US" baseline="0" dirty="0"/>
          </a:p>
          <a:p>
            <a:pPr>
              <a:buNone/>
            </a:pPr>
            <a:r>
              <a:rPr lang="en-US" sz="1200" b="1" kern="1200" dirty="0">
                <a:solidFill>
                  <a:schemeClr val="tx1"/>
                </a:solidFill>
                <a:effectLst/>
                <a:latin typeface="Arial"/>
                <a:cs typeface="Arial"/>
              </a:rPr>
              <a:t>Benefits of Update and Patch Management</a:t>
            </a:r>
          </a:p>
          <a:p>
            <a:pPr>
              <a:buNone/>
            </a:pPr>
            <a:endParaRPr lang="en-US" sz="1200" kern="1200" dirty="0">
              <a:solidFill>
                <a:schemeClr val="tx1"/>
              </a:solidFill>
              <a:effectLst/>
              <a:latin typeface="Arial"/>
              <a:cs typeface="Arial"/>
            </a:endParaRPr>
          </a:p>
          <a:p>
            <a:pPr marL="171450" indent="-171450">
              <a:buFont typeface="Arial" panose="020B0604020202020204" pitchFamily="34" charset="0"/>
              <a:buChar char="•"/>
            </a:pPr>
            <a:r>
              <a:rPr lang="en-US" sz="1200" kern="1200" dirty="0">
                <a:solidFill>
                  <a:schemeClr val="tx1"/>
                </a:solidFill>
                <a:effectLst/>
                <a:latin typeface="Arial"/>
                <a:cs typeface="Arial"/>
              </a:rPr>
              <a:t>Update and Patching strategy at all levels in the enterprise architecture is based on assessed costs and risks.</a:t>
            </a:r>
            <a:br>
              <a:rPr lang="en-US" sz="1200" kern="1200" dirty="0">
                <a:solidFill>
                  <a:schemeClr val="tx1"/>
                </a:solidFill>
                <a:effectLst/>
                <a:latin typeface="Arial"/>
                <a:cs typeface="Arial"/>
              </a:rPr>
            </a:br>
            <a:endParaRPr lang="en-US" sz="1200" kern="1200" dirty="0">
              <a:solidFill>
                <a:schemeClr val="tx1"/>
              </a:solidFill>
              <a:effectLst/>
              <a:latin typeface="Arial"/>
              <a:cs typeface="Arial"/>
            </a:endParaRPr>
          </a:p>
          <a:p>
            <a:pPr marL="171450" indent="-171450">
              <a:buFont typeface="Arial" panose="020B0604020202020204" pitchFamily="34" charset="0"/>
              <a:buChar char="•"/>
            </a:pPr>
            <a:r>
              <a:rPr lang="en-US" sz="1200" kern="1200" dirty="0">
                <a:solidFill>
                  <a:schemeClr val="tx1"/>
                </a:solidFill>
                <a:effectLst/>
                <a:latin typeface="Arial"/>
                <a:cs typeface="Arial"/>
              </a:rPr>
              <a:t>Patches and updates are managed according to documented procedures.</a:t>
            </a:r>
            <a:br>
              <a:rPr lang="en-US" sz="1200" kern="1200" dirty="0">
                <a:solidFill>
                  <a:schemeClr val="tx1"/>
                </a:solidFill>
                <a:effectLst/>
                <a:latin typeface="Arial"/>
                <a:cs typeface="Arial"/>
              </a:rPr>
            </a:br>
            <a:endParaRPr lang="en-US" sz="1200" kern="1200" dirty="0">
              <a:solidFill>
                <a:schemeClr val="tx1"/>
              </a:solidFill>
              <a:effectLst/>
              <a:latin typeface="Arial"/>
              <a:cs typeface="Arial"/>
            </a:endParaRPr>
          </a:p>
          <a:p>
            <a:pPr marL="171450" indent="-171450">
              <a:buFont typeface="Arial" panose="020B0604020202020204" pitchFamily="34" charset="0"/>
              <a:buChar char="•"/>
            </a:pPr>
            <a:r>
              <a:rPr lang="en-US" sz="1200" kern="1200" dirty="0">
                <a:solidFill>
                  <a:schemeClr val="tx1"/>
                </a:solidFill>
                <a:effectLst/>
                <a:latin typeface="Arial"/>
                <a:cs typeface="Arial"/>
              </a:rPr>
              <a:t>Regulatory compliance is assured and documented</a:t>
            </a:r>
            <a:br>
              <a:rPr lang="en-US" sz="1200" kern="1200" dirty="0">
                <a:solidFill>
                  <a:schemeClr val="tx1"/>
                </a:solidFill>
                <a:effectLst/>
                <a:latin typeface="Arial"/>
                <a:cs typeface="Arial"/>
              </a:rPr>
            </a:br>
            <a:endParaRPr lang="en-US" sz="1200" kern="1200" dirty="0">
              <a:solidFill>
                <a:schemeClr val="tx1"/>
              </a:solidFill>
              <a:effectLst/>
              <a:latin typeface="Arial"/>
              <a:cs typeface="Arial"/>
            </a:endParaRPr>
          </a:p>
          <a:p>
            <a:pPr marL="171450" indent="-171450">
              <a:buFont typeface="Arial" panose="020B0604020202020204" pitchFamily="34" charset="0"/>
              <a:buChar char="•"/>
            </a:pPr>
            <a:r>
              <a:rPr lang="en-US" sz="1200" kern="1200" dirty="0">
                <a:solidFill>
                  <a:schemeClr val="tx1"/>
                </a:solidFill>
                <a:effectLst/>
                <a:latin typeface="Arial"/>
                <a:cs typeface="Arial"/>
              </a:rPr>
              <a:t>Certified “Golden Copy” of installed software is always available </a:t>
            </a:r>
          </a:p>
          <a:p>
            <a:pPr marL="171450" indent="-171450">
              <a:buFont typeface="Arial" panose="020B0604020202020204" pitchFamily="34" charset="0"/>
              <a:buChar char="•"/>
            </a:pPr>
            <a:endParaRPr lang="en-US" sz="1200" kern="1200" dirty="0">
              <a:solidFill>
                <a:schemeClr val="tx1"/>
              </a:solidFill>
              <a:effectLst/>
              <a:latin typeface="Arial"/>
              <a:cs typeface="Arial"/>
            </a:endParaRPr>
          </a:p>
          <a:p>
            <a:pPr marL="171450" indent="-171450">
              <a:buFont typeface="Arial" panose="020B0604020202020204" pitchFamily="34" charset="0"/>
              <a:buChar char="•"/>
            </a:pPr>
            <a:r>
              <a:rPr lang="en-US" sz="1200" kern="1200" dirty="0">
                <a:solidFill>
                  <a:schemeClr val="tx1"/>
                </a:solidFill>
                <a:effectLst/>
                <a:latin typeface="Arial"/>
                <a:cs typeface="Arial"/>
              </a:rPr>
              <a:t>Asset Inventory and patch management costs are identified and planned</a:t>
            </a:r>
            <a:br>
              <a:rPr lang="en-US" sz="1200" kern="1200" dirty="0">
                <a:solidFill>
                  <a:schemeClr val="tx1"/>
                </a:solidFill>
                <a:effectLst/>
                <a:latin typeface="Arial"/>
                <a:cs typeface="Arial"/>
              </a:rPr>
            </a:br>
            <a:endParaRPr lang="en-US" sz="1200" kern="1200" dirty="0">
              <a:solidFill>
                <a:schemeClr val="tx1"/>
              </a:solidFill>
              <a:effectLst/>
              <a:latin typeface="Arial"/>
              <a:cs typeface="Arial"/>
            </a:endParaRPr>
          </a:p>
          <a:p>
            <a:pPr marL="171450" indent="-171450">
              <a:buFont typeface="Arial" panose="020B0604020202020204" pitchFamily="34" charset="0"/>
              <a:buChar char="•"/>
            </a:pPr>
            <a:r>
              <a:rPr lang="en-US" sz="1200" kern="1200" dirty="0">
                <a:solidFill>
                  <a:schemeClr val="tx1"/>
                </a:solidFill>
                <a:effectLst/>
                <a:latin typeface="Arial"/>
                <a:cs typeface="Arial"/>
              </a:rPr>
              <a:t>Provides a foundation for metrics such as KPIs to communicate to leadership</a:t>
            </a:r>
          </a:p>
          <a:p>
            <a:pPr>
              <a:buNone/>
            </a:pPr>
            <a:endParaRPr lang="en-US" dirty="0">
              <a:cs typeface="Arial" panose="020B0604020202020204" pitchFamily="34" charset="0"/>
            </a:endParaRPr>
          </a:p>
        </p:txBody>
      </p:sp>
    </p:spTree>
    <p:extLst>
      <p:ext uri="{BB962C8B-B14F-4D97-AF65-F5344CB8AC3E}">
        <p14:creationId xmlns:p14="http://schemas.microsoft.com/office/powerpoint/2010/main" val="3340506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3913" y="671513"/>
            <a:ext cx="5454650" cy="3068637"/>
          </a:xfrm>
        </p:spPr>
      </p:sp>
      <p:sp>
        <p:nvSpPr>
          <p:cNvPr id="3" name="Notes Placeholder 2"/>
          <p:cNvSpPr>
            <a:spLocks noGrp="1"/>
          </p:cNvSpPr>
          <p:nvPr>
            <p:ph type="body" idx="1"/>
          </p:nvPr>
        </p:nvSpPr>
        <p:spPr>
          <a:xfrm>
            <a:off x="823913" y="3821444"/>
            <a:ext cx="5454650" cy="3780473"/>
          </a:xfrm>
        </p:spPr>
        <p:txBody>
          <a:bodyPr/>
          <a:lstStyle/>
          <a:p>
            <a:pPr>
              <a:buNone/>
            </a:pPr>
            <a:endParaRPr lang="en-US" dirty="0"/>
          </a:p>
          <a:p>
            <a:pPr marL="0" indent="0">
              <a:spcBef>
                <a:spcPts val="0"/>
              </a:spcBef>
              <a:spcAft>
                <a:spcPts val="1059"/>
              </a:spcAft>
              <a:buNone/>
            </a:pPr>
            <a:r>
              <a:rPr lang="en-US" sz="1200" b="1" dirty="0"/>
              <a:t>The following are key messages in this MLM:</a:t>
            </a:r>
          </a:p>
          <a:p>
            <a:pPr marL="0" indent="0">
              <a:spcBef>
                <a:spcPts val="0"/>
              </a:spcBef>
              <a:spcAft>
                <a:spcPts val="1059"/>
              </a:spcAft>
              <a:buNone/>
            </a:pPr>
            <a:endParaRPr lang="en-US" sz="1200" b="1" dirty="0"/>
          </a:p>
          <a:p>
            <a:pPr marL="508766" indent="-171450">
              <a:spcBef>
                <a:spcPts val="0"/>
              </a:spcBef>
              <a:spcAft>
                <a:spcPts val="1059"/>
              </a:spcAft>
              <a:buFont typeface="Arial" panose="020B0604020202020204" pitchFamily="34" charset="0"/>
              <a:buChar char="•"/>
            </a:pPr>
            <a:r>
              <a:rPr lang="en-US" dirty="0">
                <a:cs typeface="Arial"/>
              </a:rPr>
              <a:t>Software </a:t>
            </a:r>
            <a:r>
              <a:rPr lang="en-US" u="sng" dirty="0"/>
              <a:t>Updates </a:t>
            </a:r>
            <a:r>
              <a:rPr lang="en-US" dirty="0"/>
              <a:t>and </a:t>
            </a:r>
            <a:r>
              <a:rPr lang="en-US" u="sng" dirty="0"/>
              <a:t>Patches</a:t>
            </a:r>
            <a:r>
              <a:rPr lang="en-US" dirty="0"/>
              <a:t> are different and require different risk and cost assessment</a:t>
            </a:r>
          </a:p>
          <a:p>
            <a:pPr marL="508766" indent="-171450">
              <a:spcBef>
                <a:spcPts val="0"/>
              </a:spcBef>
              <a:spcAft>
                <a:spcPts val="1059"/>
              </a:spcAft>
              <a:buFont typeface="Arial" panose="020B0604020202020204" pitchFamily="34" charset="0"/>
              <a:buChar char="•"/>
            </a:pPr>
            <a:r>
              <a:rPr lang="en-US" dirty="0"/>
              <a:t>ICS, IT and OT systems have different requirements and priorities (SAIC, CIA, and both).</a:t>
            </a:r>
          </a:p>
          <a:p>
            <a:pPr marL="508766" indent="-171450">
              <a:spcBef>
                <a:spcPts val="0"/>
              </a:spcBef>
              <a:spcAft>
                <a:spcPts val="1059"/>
              </a:spcAft>
              <a:buFont typeface="Arial" panose="020B0604020202020204" pitchFamily="34" charset="0"/>
              <a:buChar char="•"/>
            </a:pPr>
            <a:r>
              <a:rPr lang="en-US" u="sng" dirty="0"/>
              <a:t>Update Management </a:t>
            </a:r>
            <a:r>
              <a:rPr lang="en-US" dirty="0"/>
              <a:t>is necessary and must be staffed and funded as part of maintenance management.</a:t>
            </a:r>
          </a:p>
          <a:p>
            <a:pPr marL="508766" indent="-171450">
              <a:spcBef>
                <a:spcPts val="0"/>
              </a:spcBef>
              <a:spcAft>
                <a:spcPts val="1059"/>
              </a:spcAft>
              <a:buFont typeface="Arial" panose="020B0604020202020204" pitchFamily="34" charset="0"/>
              <a:buChar char="•"/>
            </a:pPr>
            <a:r>
              <a:rPr lang="en-US" dirty="0"/>
              <a:t>Staff and resources must be planned </a:t>
            </a:r>
            <a:r>
              <a:rPr lang="en-US" u="sng" dirty="0"/>
              <a:t>for testing </a:t>
            </a:r>
            <a:r>
              <a:rPr lang="en-US" dirty="0"/>
              <a:t>after Patching and Updates and before restarting systems. Testing is very different for ICS and IT.</a:t>
            </a:r>
          </a:p>
          <a:p>
            <a:pPr marL="508766" indent="-171450">
              <a:spcBef>
                <a:spcPts val="0"/>
              </a:spcBef>
              <a:spcAft>
                <a:spcPts val="1059"/>
              </a:spcAft>
              <a:buFont typeface="Arial" panose="020B0604020202020204" pitchFamily="34" charset="0"/>
              <a:buChar char="•"/>
            </a:pPr>
            <a:r>
              <a:rPr lang="en-US" dirty="0"/>
              <a:t>Configuration management requires software procedures, records and backup versions.</a:t>
            </a:r>
          </a:p>
        </p:txBody>
      </p:sp>
      <p:sp>
        <p:nvSpPr>
          <p:cNvPr id="4" name="Slide Number Placeholder 3"/>
          <p:cNvSpPr>
            <a:spLocks noGrp="1"/>
          </p:cNvSpPr>
          <p:nvPr>
            <p:ph type="sldNum" sz="quarter" idx="5"/>
          </p:nvPr>
        </p:nvSpPr>
        <p:spPr/>
        <p:txBody>
          <a:bodyPr lIns="94229" tIns="47114" rIns="94229" bIns="47114"/>
          <a:lstStyle/>
          <a:p>
            <a:pPr algn="r" defTabSz="942289" eaLnBrk="1" fontAlgn="auto" hangingPunct="1">
              <a:spcBef>
                <a:spcPts val="0"/>
              </a:spcBef>
              <a:spcAft>
                <a:spcPts val="0"/>
              </a:spcAft>
              <a:defRPr/>
            </a:pPr>
            <a:fld id="{938E238B-0027-441C-B6C6-5C79594C47B5}" type="slidenum">
              <a:rPr lang="en-US" sz="1200">
                <a:solidFill>
                  <a:schemeClr val="bg1"/>
                </a:solidFill>
                <a:latin typeface="Calibri"/>
              </a:rPr>
              <a:pPr algn="r" defTabSz="942289" eaLnBrk="1" fontAlgn="auto" hangingPunct="1">
                <a:spcBef>
                  <a:spcPts val="0"/>
                </a:spcBef>
                <a:spcAft>
                  <a:spcPts val="0"/>
                </a:spcAft>
                <a:defRPr/>
              </a:pPr>
              <a:t>11</a:t>
            </a:fld>
            <a:endParaRPr lang="en-US" sz="1200">
              <a:solidFill>
                <a:schemeClr val="bg1"/>
              </a:solidFill>
              <a:latin typeface="Calibri"/>
            </a:endParaRPr>
          </a:p>
        </p:txBody>
      </p:sp>
    </p:spTree>
    <p:extLst>
      <p:ext uri="{BB962C8B-B14F-4D97-AF65-F5344CB8AC3E}">
        <p14:creationId xmlns:p14="http://schemas.microsoft.com/office/powerpoint/2010/main" val="39502318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866775" y="687388"/>
            <a:ext cx="5576888" cy="3136900"/>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None/>
            </a:pPr>
            <a:br>
              <a:rPr lang="en-US" baseline="0" dirty="0"/>
            </a:br>
            <a:endParaRPr lang="en-US" baseline="0" dirty="0"/>
          </a:p>
          <a:p>
            <a:pPr algn="ctr">
              <a:buNone/>
            </a:pPr>
            <a:endParaRPr lang="en-US" baseline="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731520" y="4105874"/>
            <a:ext cx="5852160" cy="4168975"/>
          </a:xfrm>
        </p:spPr>
        <p:txBody>
          <a:bodyPr/>
          <a:lstStyle/>
          <a:p>
            <a:pPr>
              <a:spcAft>
                <a:spcPts val="1121"/>
              </a:spcAft>
            </a:pP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5050" y="801688"/>
            <a:ext cx="5295900" cy="2978150"/>
          </a:xfrm>
        </p:spPr>
      </p:sp>
      <p:sp>
        <p:nvSpPr>
          <p:cNvPr id="3" name="Notes Placeholder 2"/>
          <p:cNvSpPr>
            <a:spLocks noGrp="1"/>
          </p:cNvSpPr>
          <p:nvPr>
            <p:ph type="body" idx="1"/>
          </p:nvPr>
        </p:nvSpPr>
        <p:spPr>
          <a:xfrm>
            <a:off x="1035051" y="3924735"/>
            <a:ext cx="5295900" cy="4632159"/>
          </a:xfrm>
        </p:spPr>
        <p:txBody>
          <a:bodyPr/>
          <a:lstStyle/>
          <a:p>
            <a:endParaRPr lang="en-US" dirty="0"/>
          </a:p>
          <a:p>
            <a:r>
              <a:rPr lang="en-US" dirty="0"/>
              <a:t>It is important to define IT, OT, and ICS clearly.  </a:t>
            </a:r>
          </a:p>
          <a:p>
            <a:endParaRPr lang="en-US" dirty="0"/>
          </a:p>
          <a:p>
            <a:r>
              <a:rPr lang="en-US" dirty="0"/>
              <a:t>Good working definitions of these are:</a:t>
            </a:r>
          </a:p>
          <a:p>
            <a:r>
              <a:rPr lang="en-US" dirty="0"/>
              <a:t>-   An IT system is used for data-centric computing that does not control equipment.</a:t>
            </a:r>
          </a:p>
          <a:p>
            <a:pPr marL="181240" indent="-181240">
              <a:buFontTx/>
              <a:buChar char="-"/>
            </a:pPr>
            <a:r>
              <a:rPr lang="en-US" dirty="0"/>
              <a:t>An ICS is used to monitor events, processes, and devices and to make adjustments to equipment and operating targets.</a:t>
            </a:r>
          </a:p>
          <a:p>
            <a:pPr marL="181240" indent="-181240">
              <a:buFontTx/>
              <a:buChar char="-"/>
            </a:pPr>
            <a:r>
              <a:rPr lang="en-US" dirty="0"/>
              <a:t>OT systems may “overlay” both ICS and IT areas. They may use IT infrastructure and technologies in ICS Architectural areas and ICS technologies in IT Architectural areas.  </a:t>
            </a:r>
          </a:p>
          <a:p>
            <a:endParaRPr lang="en-US" dirty="0"/>
          </a:p>
          <a:p>
            <a:r>
              <a:rPr lang="en-US" dirty="0"/>
              <a:t>See MLM-014-A for more detailed definitions of IT, OT, and ICS.</a:t>
            </a:r>
          </a:p>
        </p:txBody>
      </p:sp>
      <p:sp>
        <p:nvSpPr>
          <p:cNvPr id="4" name="Slide Number Placeholder 3"/>
          <p:cNvSpPr>
            <a:spLocks noGrp="1"/>
          </p:cNvSpPr>
          <p:nvPr>
            <p:ph type="sldNum" sz="quarter" idx="5"/>
          </p:nvPr>
        </p:nvSpPr>
        <p:spPr>
          <a:xfrm>
            <a:off x="4419826" y="9575449"/>
            <a:ext cx="3165047" cy="374554"/>
          </a:xfrm>
        </p:spPr>
        <p:txBody>
          <a:bodyPr/>
          <a:lstStyle/>
          <a:p>
            <a:fld id="{25F15F07-9F80-44C3-A0B9-752A4ECB8E6E}" type="slidenum">
              <a:rPr lang="en-GB" altLang="en-US" smtClean="0"/>
              <a:pPr/>
              <a:t>2</a:t>
            </a:fld>
            <a:endParaRPr lang="en-GB" altLang="en-US"/>
          </a:p>
        </p:txBody>
      </p:sp>
    </p:spTree>
    <p:extLst>
      <p:ext uri="{BB962C8B-B14F-4D97-AF65-F5344CB8AC3E}">
        <p14:creationId xmlns:p14="http://schemas.microsoft.com/office/powerpoint/2010/main" val="3022614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endParaRPr lang="en-US" dirty="0"/>
          </a:p>
          <a:p>
            <a:pPr>
              <a:buNone/>
            </a:pPr>
            <a:r>
              <a:rPr lang="en-US" altLang="en-US" sz="1200" dirty="0">
                <a:latin typeface="+mn-lt"/>
              </a:rPr>
              <a:t>With increased Enterprise Integration, “Digital Twin” Plant Optimization, AI-based Logistics, and MRP systems, “high level” applications increasingly involve real-time control of plant operations.  </a:t>
            </a:r>
          </a:p>
          <a:p>
            <a:pPr>
              <a:buNone/>
            </a:pPr>
            <a:endParaRPr lang="en-US" altLang="en-US" sz="1200" dirty="0">
              <a:latin typeface="+mn-lt"/>
            </a:endParaRPr>
          </a:p>
          <a:p>
            <a:pPr>
              <a:buNone/>
            </a:pPr>
            <a:r>
              <a:rPr lang="en-US" altLang="en-US" sz="1200" dirty="0">
                <a:latin typeface="+mn-lt"/>
              </a:rPr>
              <a:t>This requires expertise in real-time control algorithms, model-based control, loop instability and other Industrial Control System (ICS) technologies that have “grown” from plant regulatory control.</a:t>
            </a:r>
          </a:p>
          <a:p>
            <a:pPr>
              <a:buNone/>
            </a:pPr>
            <a:endParaRPr lang="en-US" altLang="en-US" sz="1200" dirty="0">
              <a:latin typeface="+mn-lt"/>
            </a:endParaRPr>
          </a:p>
          <a:p>
            <a:pPr>
              <a:buNone/>
            </a:pPr>
            <a:r>
              <a:rPr lang="en-US" altLang="en-US" sz="1200" dirty="0">
                <a:latin typeface="+mn-lt"/>
              </a:rPr>
              <a:t>Similarly, IT specialists are implementing IT systems in plant environments (like bar code readers or building access badge readers).  This requires IT specialists to learn more about intelligent device specifications and real-time data acquisition.</a:t>
            </a:r>
          </a:p>
          <a:p>
            <a:pPr>
              <a:buNone/>
            </a:pPr>
            <a:endParaRPr lang="en-US" dirty="0"/>
          </a:p>
          <a:p>
            <a:pPr>
              <a:buNone/>
            </a:pPr>
            <a:r>
              <a:rPr lang="en-US" dirty="0"/>
              <a:t>Thus, it is not possible to “draw a line” where Control Engineers stop and IT Specialists begin (if it ever was).  Increasingly, systems at levels 3 and 4 must be designed and supported as a “partnership” between ICS and IT  resources.  We are even seeing IIoT and IoT devices implemented at Levels 1 and 2, and control engineering expertise applied at level 4 and above.</a:t>
            </a:r>
          </a:p>
        </p:txBody>
      </p:sp>
    </p:spTree>
    <p:extLst>
      <p:ext uri="{BB962C8B-B14F-4D97-AF65-F5344CB8AC3E}">
        <p14:creationId xmlns:p14="http://schemas.microsoft.com/office/powerpoint/2010/main" val="2592643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CD4E0-9A8A-9685-D8AD-7FD9F8E70C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011406-7C95-3475-5460-75E734EFBE4F}"/>
              </a:ext>
            </a:extLst>
          </p:cNvPr>
          <p:cNvSpPr>
            <a:spLocks noGrp="1" noRot="1" noChangeAspect="1"/>
          </p:cNvSpPr>
          <p:nvPr>
            <p:ph type="sldImg"/>
          </p:nvPr>
        </p:nvSpPr>
        <p:spPr>
          <a:xfrm>
            <a:off x="911225" y="765175"/>
            <a:ext cx="5491163" cy="3089275"/>
          </a:xfrm>
        </p:spPr>
      </p:sp>
      <p:sp>
        <p:nvSpPr>
          <p:cNvPr id="3" name="Notes Placeholder 2">
            <a:extLst>
              <a:ext uri="{FF2B5EF4-FFF2-40B4-BE49-F238E27FC236}">
                <a16:creationId xmlns:a16="http://schemas.microsoft.com/office/drawing/2014/main" id="{B8E2A0D4-63E6-1CF2-70E7-9ADDBAE94D8E}"/>
              </a:ext>
            </a:extLst>
          </p:cNvPr>
          <p:cNvSpPr>
            <a:spLocks noGrp="1"/>
          </p:cNvSpPr>
          <p:nvPr>
            <p:ph type="body" idx="1"/>
          </p:nvPr>
        </p:nvSpPr>
        <p:spPr>
          <a:xfrm>
            <a:off x="912018" y="3947782"/>
            <a:ext cx="5491163" cy="378047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a:buNone/>
            </a:pPr>
            <a:r>
              <a:rPr lang="en-US" dirty="0">
                <a:cs typeface="Arial"/>
              </a:rPr>
              <a:t>A Software Upgrade is “Any software modification that adds or changes a system feature .“</a:t>
            </a:r>
          </a:p>
          <a:p>
            <a:pPr marL="171450" indent="-171450">
              <a:buFont typeface="Arial" panose="020B0604020202020204" pitchFamily="34" charset="0"/>
              <a:buChar char="•"/>
            </a:pPr>
            <a:r>
              <a:rPr lang="en-US" dirty="0">
                <a:cs typeface="Arial"/>
              </a:rPr>
              <a:t>Upgrades may apply to IT, OT or ICS systems</a:t>
            </a:r>
          </a:p>
          <a:p>
            <a:pPr marL="171450" indent="-171450">
              <a:buFont typeface="Arial" panose="020B0604020202020204" pitchFamily="34" charset="0"/>
              <a:buChar char="•"/>
            </a:pPr>
            <a:r>
              <a:rPr lang="en-US" dirty="0">
                <a:cs typeface="Arial"/>
              </a:rPr>
              <a:t>ICS and OT Upgrades typically require retesting and certification before returning systems to service</a:t>
            </a:r>
          </a:p>
          <a:p>
            <a:pPr marL="171450" indent="-171450">
              <a:buFont typeface="Arial" panose="020B0604020202020204" pitchFamily="34" charset="0"/>
              <a:buChar char="•"/>
            </a:pPr>
            <a:r>
              <a:rPr lang="en-US" dirty="0">
                <a:cs typeface="Arial"/>
              </a:rPr>
              <a:t>Upgrades are typically treated as less urgent than Patches since the reason to apply them is primarily to obtain new or modified features </a:t>
            </a:r>
          </a:p>
          <a:p>
            <a:pPr marL="171450" indent="-171450">
              <a:buFont typeface="Arial" panose="020B0604020202020204" pitchFamily="34" charset="0"/>
              <a:buChar char="•"/>
            </a:pPr>
            <a:r>
              <a:rPr lang="en-US" dirty="0">
                <a:cs typeface="Arial"/>
              </a:rPr>
              <a:t>A benefit analysis may be necessary to decide when (or whether) to apply an update.</a:t>
            </a:r>
            <a:br>
              <a:rPr lang="en-US" dirty="0">
                <a:cs typeface="Arial"/>
              </a:rPr>
            </a:br>
            <a:endParaRPr lang="en-US" dirty="0">
              <a:cs typeface="Arial"/>
            </a:endParaRPr>
          </a:p>
          <a:p>
            <a:pPr>
              <a:buNone/>
            </a:pPr>
            <a:r>
              <a:rPr lang="en-US" dirty="0">
                <a:cs typeface="Arial"/>
              </a:rPr>
              <a:t>“Software update management” is defined as monitoring, acquiring, testing, scheduling and installing software upgrades and patches to a product.</a:t>
            </a:r>
          </a:p>
          <a:p>
            <a:pPr>
              <a:buNone/>
            </a:pPr>
            <a:endParaRPr lang="en-US" dirty="0">
              <a:cs typeface="Arial"/>
            </a:endParaRPr>
          </a:p>
        </p:txBody>
      </p:sp>
      <p:sp>
        <p:nvSpPr>
          <p:cNvPr id="4" name="Slide Number Placeholder 3">
            <a:extLst>
              <a:ext uri="{FF2B5EF4-FFF2-40B4-BE49-F238E27FC236}">
                <a16:creationId xmlns:a16="http://schemas.microsoft.com/office/drawing/2014/main" id="{4CBDF63C-2AA6-C932-AB76-202C5E22A2AB}"/>
              </a:ext>
            </a:extLst>
          </p:cNvPr>
          <p:cNvSpPr>
            <a:spLocks noGrp="1"/>
          </p:cNvSpPr>
          <p:nvPr>
            <p:ph type="sldNum" sz="quarter" idx="5"/>
          </p:nvPr>
        </p:nvSpPr>
        <p:spPr/>
        <p:txBody>
          <a:bodyPr lIns="94229" tIns="47114" rIns="94229" bIns="47114"/>
          <a:lstStyle/>
          <a:p>
            <a:fld id="{25F15F07-9F80-44C3-A0B9-752A4ECB8E6E}" type="slidenum">
              <a:rPr lang="en-GB" altLang="en-US" smtClean="0">
                <a:solidFill>
                  <a:schemeClr val="bg1"/>
                </a:solidFill>
              </a:rPr>
              <a:pPr/>
              <a:t>4</a:t>
            </a:fld>
            <a:endParaRPr lang="en-GB" altLang="en-US">
              <a:solidFill>
                <a:schemeClr val="bg1"/>
              </a:solidFill>
            </a:endParaRPr>
          </a:p>
        </p:txBody>
      </p:sp>
    </p:spTree>
    <p:extLst>
      <p:ext uri="{BB962C8B-B14F-4D97-AF65-F5344CB8AC3E}">
        <p14:creationId xmlns:p14="http://schemas.microsoft.com/office/powerpoint/2010/main" val="2587072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4400" y="817563"/>
            <a:ext cx="5527675" cy="3109912"/>
          </a:xfrm>
        </p:spPr>
      </p:sp>
      <p:sp>
        <p:nvSpPr>
          <p:cNvPr id="3" name="Notes Placeholder 2"/>
          <p:cNvSpPr>
            <a:spLocks noGrp="1"/>
          </p:cNvSpPr>
          <p:nvPr>
            <p:ph type="body" idx="1"/>
          </p:nvPr>
        </p:nvSpPr>
        <p:spPr>
          <a:xfrm>
            <a:off x="914400" y="4101962"/>
            <a:ext cx="5527675" cy="3780473"/>
          </a:xfrm>
        </p:spPr>
        <p:txBody>
          <a:bodyPr/>
          <a:lstStyle/>
          <a:p>
            <a:pPr>
              <a:buNone/>
            </a:pPr>
            <a:endParaRPr lang="en-US" dirty="0">
              <a:latin typeface="Arial"/>
              <a:cs typeface="Arial"/>
            </a:endParaRPr>
          </a:p>
          <a:p>
            <a:pPr marL="0" indent="0">
              <a:spcBef>
                <a:spcPts val="0"/>
              </a:spcBef>
              <a:spcAft>
                <a:spcPts val="1059"/>
              </a:spcAft>
              <a:buNone/>
            </a:pPr>
            <a:r>
              <a:rPr lang="en-US" b="1" dirty="0"/>
              <a:t>A Software patch is “any change </a:t>
            </a:r>
            <a:r>
              <a:rPr lang="en-US" b="1" u="sng" dirty="0"/>
              <a:t>to address a software bug, security vulnerability, reliability or operability issue.”</a:t>
            </a:r>
            <a:endParaRPr lang="en-US" sz="1200" u="sng" dirty="0">
              <a:cs typeface="Arial"/>
            </a:endParaRPr>
          </a:p>
          <a:p>
            <a:pPr marL="337315" indent="-337315">
              <a:spcBef>
                <a:spcPts val="0"/>
              </a:spcBef>
              <a:spcAft>
                <a:spcPts val="1059"/>
              </a:spcAft>
              <a:buFont typeface="Arial" panose="020B0604020202020204" pitchFamily="34" charset="0"/>
              <a:buChar char="•"/>
            </a:pPr>
            <a:r>
              <a:rPr lang="en-US" sz="1200" dirty="0">
                <a:cs typeface="Arial"/>
              </a:rPr>
              <a:t>Patches typically include important functionality, security, and cybersecurity updates.</a:t>
            </a:r>
          </a:p>
          <a:p>
            <a:pPr marL="337315" indent="-337315">
              <a:spcBef>
                <a:spcPts val="0"/>
              </a:spcBef>
              <a:spcAft>
                <a:spcPts val="1059"/>
              </a:spcAft>
              <a:buFont typeface="Arial" panose="020B0604020202020204" pitchFamily="34" charset="0"/>
              <a:buChar char="•"/>
            </a:pPr>
            <a:r>
              <a:rPr lang="en-US" sz="1200" dirty="0">
                <a:cs typeface="Arial"/>
              </a:rPr>
              <a:t>A Benefit / Risk Analysis is necessary to determine whether to implement Patches  immediately, at the next plant shutdown, or at all.</a:t>
            </a:r>
          </a:p>
          <a:p>
            <a:pPr marL="337315" indent="-337315">
              <a:spcBef>
                <a:spcPts val="0"/>
              </a:spcBef>
              <a:spcAft>
                <a:spcPts val="1059"/>
              </a:spcAft>
              <a:buFont typeface="Arial" panose="020B0604020202020204" pitchFamily="34" charset="0"/>
              <a:buChar char="•"/>
            </a:pPr>
            <a:r>
              <a:rPr lang="en-US" sz="1200" dirty="0">
                <a:cs typeface="Arial"/>
              </a:rPr>
              <a:t>Systems and networks at lower levels in the Enterprise Architecture typically require hazard analysis to determine tradeoffs between the cost and risk of patching, and the benefits of more prompt patching.</a:t>
            </a:r>
          </a:p>
          <a:p>
            <a:pPr marL="337315" indent="-337315">
              <a:spcBef>
                <a:spcPts val="0"/>
              </a:spcBef>
              <a:spcAft>
                <a:spcPts val="1059"/>
              </a:spcAft>
              <a:buFont typeface="Arial" panose="020B0604020202020204" pitchFamily="34" charset="0"/>
              <a:buChar char="•"/>
            </a:pPr>
            <a:r>
              <a:rPr lang="en-US" sz="1200" dirty="0">
                <a:cs typeface="Arial"/>
              </a:rPr>
              <a:t>It is necessary to assign people and resources to determine if patches and updates should be implemented, and if so, to accomplish and document these.</a:t>
            </a:r>
            <a:endParaRPr lang="en-US" dirty="0">
              <a:cs typeface="Arial"/>
            </a:endParaRPr>
          </a:p>
          <a:p>
            <a:pPr>
              <a:buNone/>
            </a:pPr>
            <a:endParaRPr lang="en-US" dirty="0">
              <a:cs typeface="Arial"/>
            </a:endParaRPr>
          </a:p>
        </p:txBody>
      </p:sp>
      <p:sp>
        <p:nvSpPr>
          <p:cNvPr id="4" name="Slide Number Placeholder 3"/>
          <p:cNvSpPr>
            <a:spLocks noGrp="1"/>
          </p:cNvSpPr>
          <p:nvPr>
            <p:ph type="sldNum" sz="quarter" idx="5"/>
          </p:nvPr>
        </p:nvSpPr>
        <p:spPr/>
        <p:txBody>
          <a:bodyPr lIns="94229" tIns="47114" rIns="94229" bIns="47114"/>
          <a:lstStyle/>
          <a:p>
            <a:fld id="{25F15F07-9F80-44C3-A0B9-752A4ECB8E6E}" type="slidenum">
              <a:rPr lang="en-GB" altLang="en-US" smtClean="0">
                <a:solidFill>
                  <a:schemeClr val="bg1"/>
                </a:solidFill>
              </a:rPr>
              <a:pPr/>
              <a:t>5</a:t>
            </a:fld>
            <a:endParaRPr lang="en-GB" altLang="en-US">
              <a:solidFill>
                <a:schemeClr val="bg1"/>
              </a:solidFill>
            </a:endParaRPr>
          </a:p>
        </p:txBody>
      </p:sp>
    </p:spTree>
    <p:extLst>
      <p:ext uri="{BB962C8B-B14F-4D97-AF65-F5344CB8AC3E}">
        <p14:creationId xmlns:p14="http://schemas.microsoft.com/office/powerpoint/2010/main" val="971570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AB357-461E-AED0-22A6-2AE7D65931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165316-EF9A-0E6D-C9ED-4A60180FACC3}"/>
              </a:ext>
            </a:extLst>
          </p:cNvPr>
          <p:cNvSpPr>
            <a:spLocks noGrp="1" noRot="1" noChangeAspect="1"/>
          </p:cNvSpPr>
          <p:nvPr>
            <p:ph type="sldImg"/>
          </p:nvPr>
        </p:nvSpPr>
        <p:spPr>
          <a:xfrm>
            <a:off x="914400" y="715963"/>
            <a:ext cx="5529263" cy="3109912"/>
          </a:xfrm>
        </p:spPr>
      </p:sp>
      <p:sp>
        <p:nvSpPr>
          <p:cNvPr id="3" name="Notes Placeholder 2">
            <a:extLst>
              <a:ext uri="{FF2B5EF4-FFF2-40B4-BE49-F238E27FC236}">
                <a16:creationId xmlns:a16="http://schemas.microsoft.com/office/drawing/2014/main" id="{8AD5E68E-2E85-5C8D-5F5F-87C2E78FC0B1}"/>
              </a:ext>
            </a:extLst>
          </p:cNvPr>
          <p:cNvSpPr>
            <a:spLocks noGrp="1"/>
          </p:cNvSpPr>
          <p:nvPr>
            <p:ph type="body" idx="1"/>
          </p:nvPr>
        </p:nvSpPr>
        <p:spPr>
          <a:xfrm>
            <a:off x="912482" y="4020078"/>
            <a:ext cx="5529262" cy="3780473"/>
          </a:xfrm>
        </p:spPr>
        <p:txBody>
          <a:bodyPr/>
          <a:lstStyle/>
          <a:p>
            <a:pPr>
              <a:buNone/>
            </a:pPr>
            <a:endParaRPr lang="en-US" baseline="0" dirty="0"/>
          </a:p>
          <a:p>
            <a:pPr marL="0" indent="0">
              <a:spcBef>
                <a:spcPts val="0"/>
              </a:spcBef>
              <a:spcAft>
                <a:spcPts val="1059"/>
              </a:spcAft>
              <a:buNone/>
            </a:pPr>
            <a:r>
              <a:rPr lang="en-US" b="1" dirty="0"/>
              <a:t>PERA defines ICS updates and patches as “</a:t>
            </a:r>
            <a:r>
              <a:rPr lang="en-US" b="1" u="sng" dirty="0"/>
              <a:t>Any software change in an Automation or Industrial Control System</a:t>
            </a:r>
            <a:r>
              <a:rPr lang="en-US" b="1" dirty="0"/>
              <a:t>.”</a:t>
            </a:r>
            <a:endParaRPr lang="en-US" dirty="0">
              <a:cs typeface="Arial"/>
            </a:endParaRPr>
          </a:p>
          <a:p>
            <a:pPr marL="342900" indent="-342900">
              <a:spcBef>
                <a:spcPts val="0"/>
              </a:spcBef>
              <a:spcAft>
                <a:spcPts val="1059"/>
              </a:spcAft>
              <a:buFont typeface="Arial" panose="020B0604020202020204" pitchFamily="34" charset="0"/>
              <a:buChar char="•"/>
            </a:pPr>
            <a:r>
              <a:rPr lang="en-US" dirty="0">
                <a:cs typeface="Arial"/>
              </a:rPr>
              <a:t>ICS includes regulatory control, alarm and interlock systems and associated Human-Machine Interfaces.</a:t>
            </a:r>
          </a:p>
          <a:p>
            <a:pPr marL="342900" indent="-342900">
              <a:spcBef>
                <a:spcPts val="0"/>
              </a:spcBef>
              <a:spcAft>
                <a:spcPts val="1059"/>
              </a:spcAft>
              <a:buFont typeface="Arial" panose="020B0604020202020204" pitchFamily="34" charset="0"/>
              <a:buChar char="•"/>
            </a:pPr>
            <a:r>
              <a:rPr lang="en-US" dirty="0">
                <a:cs typeface="Arial"/>
              </a:rPr>
              <a:t>This also includes process safety and cybersecurity in Automation systems.</a:t>
            </a:r>
          </a:p>
          <a:p>
            <a:pPr marL="342900" indent="-342900">
              <a:spcBef>
                <a:spcPts val="0"/>
              </a:spcBef>
              <a:spcAft>
                <a:spcPts val="1059"/>
              </a:spcAft>
              <a:buFont typeface="Arial" panose="020B0604020202020204" pitchFamily="34" charset="0"/>
              <a:buChar char="•"/>
            </a:pPr>
            <a:r>
              <a:rPr lang="en-US" dirty="0">
                <a:cs typeface="Arial"/>
              </a:rPr>
              <a:t>It is rarely advisable to implement ICS Patches or Updates before the next plant shutdown in order to:</a:t>
            </a:r>
          </a:p>
          <a:p>
            <a:pPr marL="735126" lvl="1" indent="-342900">
              <a:spcBef>
                <a:spcPts val="0"/>
              </a:spcBef>
              <a:spcAft>
                <a:spcPts val="1059"/>
              </a:spcAft>
              <a:buFont typeface="Arial" panose="020B0604020202020204" pitchFamily="34" charset="0"/>
              <a:buChar char="•"/>
            </a:pPr>
            <a:r>
              <a:rPr lang="en-US" dirty="0">
                <a:cs typeface="Arial"/>
              </a:rPr>
              <a:t>Avoid risks associated with safety and production losses</a:t>
            </a:r>
          </a:p>
          <a:p>
            <a:pPr marL="735126" lvl="1" indent="-342900">
              <a:spcBef>
                <a:spcPts val="0"/>
              </a:spcBef>
              <a:spcAft>
                <a:spcPts val="1059"/>
              </a:spcAft>
              <a:buFont typeface="Arial" panose="020B0604020202020204" pitchFamily="34" charset="0"/>
              <a:buChar char="•"/>
            </a:pPr>
            <a:r>
              <a:rPr lang="en-US" dirty="0">
                <a:cs typeface="Arial"/>
              </a:rPr>
              <a:t>Allow for thorough testing and re-approval</a:t>
            </a:r>
          </a:p>
          <a:p>
            <a:pPr marL="342900" indent="-342900">
              <a:spcBef>
                <a:spcPts val="0"/>
              </a:spcBef>
              <a:spcAft>
                <a:spcPts val="1059"/>
              </a:spcAft>
              <a:buFont typeface="Arial" panose="020B0604020202020204" pitchFamily="34" charset="0"/>
              <a:buChar char="•"/>
            </a:pPr>
            <a:r>
              <a:rPr lang="en-US" dirty="0">
                <a:cs typeface="Arial"/>
              </a:rPr>
              <a:t>Priorities for ICS systems are based on Safety, Availability, Integrity and Confidentiality (SAIC).</a:t>
            </a:r>
          </a:p>
          <a:p>
            <a:pPr>
              <a:buNone/>
            </a:pPr>
            <a:endParaRPr lang="en-US" dirty="0">
              <a:cs typeface="Arial"/>
            </a:endParaRPr>
          </a:p>
        </p:txBody>
      </p:sp>
      <p:sp>
        <p:nvSpPr>
          <p:cNvPr id="4" name="Slide Number Placeholder 3">
            <a:extLst>
              <a:ext uri="{FF2B5EF4-FFF2-40B4-BE49-F238E27FC236}">
                <a16:creationId xmlns:a16="http://schemas.microsoft.com/office/drawing/2014/main" id="{B83D8381-3E2C-7FE9-5D87-7EEB80E5BCC5}"/>
              </a:ext>
            </a:extLst>
          </p:cNvPr>
          <p:cNvSpPr>
            <a:spLocks noGrp="1"/>
          </p:cNvSpPr>
          <p:nvPr>
            <p:ph type="sldNum" sz="quarter" idx="5"/>
          </p:nvPr>
        </p:nvSpPr>
        <p:spPr/>
        <p:txBody>
          <a:bodyPr lIns="94229" tIns="47114" rIns="94229" bIns="47114"/>
          <a:lstStyle/>
          <a:p>
            <a:fld id="{25F15F07-9F80-44C3-A0B9-752A4ECB8E6E}" type="slidenum">
              <a:rPr lang="en-GB" altLang="en-US" smtClean="0">
                <a:solidFill>
                  <a:schemeClr val="bg1"/>
                </a:solidFill>
              </a:rPr>
              <a:pPr/>
              <a:t>6</a:t>
            </a:fld>
            <a:endParaRPr lang="en-GB" altLang="en-US">
              <a:solidFill>
                <a:schemeClr val="bg1"/>
              </a:solidFill>
            </a:endParaRPr>
          </a:p>
        </p:txBody>
      </p:sp>
    </p:spTree>
    <p:extLst>
      <p:ext uri="{BB962C8B-B14F-4D97-AF65-F5344CB8AC3E}">
        <p14:creationId xmlns:p14="http://schemas.microsoft.com/office/powerpoint/2010/main" val="1073186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DCB43-C918-19CE-ED05-E7FD3E6798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6FED41-C65B-315D-C3B6-55C5CC5B52CE}"/>
              </a:ext>
            </a:extLst>
          </p:cNvPr>
          <p:cNvSpPr>
            <a:spLocks noGrp="1" noRot="1" noChangeAspect="1"/>
          </p:cNvSpPr>
          <p:nvPr>
            <p:ph type="sldImg"/>
          </p:nvPr>
        </p:nvSpPr>
        <p:spPr>
          <a:xfrm>
            <a:off x="827088" y="701675"/>
            <a:ext cx="5600700" cy="3149600"/>
          </a:xfrm>
        </p:spPr>
      </p:sp>
      <p:sp>
        <p:nvSpPr>
          <p:cNvPr id="3" name="Notes Placeholder 2">
            <a:extLst>
              <a:ext uri="{FF2B5EF4-FFF2-40B4-BE49-F238E27FC236}">
                <a16:creationId xmlns:a16="http://schemas.microsoft.com/office/drawing/2014/main" id="{AB638F7F-A2F7-C9A2-86C2-7CAC6CAD3021}"/>
              </a:ext>
            </a:extLst>
          </p:cNvPr>
          <p:cNvSpPr>
            <a:spLocks noGrp="1"/>
          </p:cNvSpPr>
          <p:nvPr>
            <p:ph type="body" idx="1"/>
          </p:nvPr>
        </p:nvSpPr>
        <p:spPr>
          <a:xfrm>
            <a:off x="827088" y="3965487"/>
            <a:ext cx="5600700" cy="3780473"/>
          </a:xfrm>
        </p:spPr>
        <p:txBody>
          <a:bodyPr/>
          <a:lstStyle/>
          <a:p>
            <a:pPr>
              <a:buNone/>
            </a:pPr>
            <a:endParaRPr lang="en-US" baseline="0" dirty="0"/>
          </a:p>
          <a:p>
            <a:pPr marL="0" indent="0">
              <a:spcBef>
                <a:spcPts val="0"/>
              </a:spcBef>
              <a:spcAft>
                <a:spcPts val="1059"/>
              </a:spcAft>
              <a:buNone/>
            </a:pPr>
            <a:r>
              <a:rPr lang="en-US" b="1" dirty="0"/>
              <a:t>IT updates and patches include “</a:t>
            </a:r>
            <a:r>
              <a:rPr lang="en-US" b="1" u="sng" dirty="0"/>
              <a:t>Any software change in an IT system</a:t>
            </a:r>
            <a:r>
              <a:rPr lang="en-US" b="1" dirty="0"/>
              <a:t>.”</a:t>
            </a:r>
            <a:endParaRPr lang="en-US" dirty="0">
              <a:cs typeface="Arial"/>
            </a:endParaRPr>
          </a:p>
          <a:p>
            <a:pPr marL="342900" indent="-342900">
              <a:spcBef>
                <a:spcPts val="0"/>
              </a:spcBef>
              <a:spcAft>
                <a:spcPts val="1059"/>
              </a:spcAft>
              <a:buFont typeface="Arial" panose="020B0604020202020204" pitchFamily="34" charset="0"/>
              <a:buChar char="•"/>
            </a:pPr>
            <a:r>
              <a:rPr lang="en-US" dirty="0">
                <a:cs typeface="Arial"/>
              </a:rPr>
              <a:t>Since IT data processing and reporting systems do not include control of equipment or processes, failures do not risk plant safety and production losses.</a:t>
            </a:r>
          </a:p>
          <a:p>
            <a:pPr marL="342900" indent="-342900">
              <a:spcBef>
                <a:spcPts val="0"/>
              </a:spcBef>
              <a:spcAft>
                <a:spcPts val="1059"/>
              </a:spcAft>
              <a:buFont typeface="Arial" panose="020B0604020202020204" pitchFamily="34" charset="0"/>
              <a:buChar char="•"/>
            </a:pPr>
            <a:r>
              <a:rPr lang="en-US" dirty="0">
                <a:cs typeface="Arial"/>
              </a:rPr>
              <a:t>Failures of IT systems may risk significant financial impacts or loss of sensitive data.  It is therefore necessary to decide:</a:t>
            </a:r>
          </a:p>
          <a:p>
            <a:pPr marL="735126" lvl="1" indent="-342900">
              <a:spcBef>
                <a:spcPts val="0"/>
              </a:spcBef>
              <a:spcAft>
                <a:spcPts val="1059"/>
              </a:spcAft>
              <a:buFont typeface="Arial" panose="020B0604020202020204" pitchFamily="34" charset="0"/>
              <a:buChar char="•"/>
            </a:pPr>
            <a:r>
              <a:rPr lang="en-US" dirty="0">
                <a:cs typeface="Arial"/>
              </a:rPr>
              <a:t>When (and whether) to apply updates and patches</a:t>
            </a:r>
          </a:p>
          <a:p>
            <a:pPr marL="735126" lvl="1" indent="-342900">
              <a:spcBef>
                <a:spcPts val="0"/>
              </a:spcBef>
              <a:spcAft>
                <a:spcPts val="1059"/>
              </a:spcAft>
              <a:buFont typeface="Arial" panose="020B0604020202020204" pitchFamily="34" charset="0"/>
              <a:buChar char="•"/>
            </a:pPr>
            <a:r>
              <a:rPr lang="en-US" dirty="0">
                <a:cs typeface="Arial"/>
              </a:rPr>
              <a:t>Whether thorough testing and re-approval are required before restarting IT systems.</a:t>
            </a:r>
          </a:p>
          <a:p>
            <a:pPr marL="342900" indent="-342900">
              <a:spcBef>
                <a:spcPts val="0"/>
              </a:spcBef>
              <a:spcAft>
                <a:spcPts val="1059"/>
              </a:spcAft>
              <a:buFont typeface="Arial" panose="020B0604020202020204" pitchFamily="34" charset="0"/>
              <a:buChar char="•"/>
            </a:pPr>
            <a:r>
              <a:rPr lang="en-US" dirty="0">
                <a:cs typeface="Arial"/>
              </a:rPr>
              <a:t>Priorities for IT systems are Confidentiality, Integrity, and Availability (CIA).</a:t>
            </a:r>
          </a:p>
          <a:p>
            <a:pPr>
              <a:buNone/>
            </a:pPr>
            <a:endParaRPr lang="en-US" dirty="0">
              <a:cs typeface="Arial"/>
            </a:endParaRPr>
          </a:p>
        </p:txBody>
      </p:sp>
      <p:sp>
        <p:nvSpPr>
          <p:cNvPr id="4" name="Slide Number Placeholder 3">
            <a:extLst>
              <a:ext uri="{FF2B5EF4-FFF2-40B4-BE49-F238E27FC236}">
                <a16:creationId xmlns:a16="http://schemas.microsoft.com/office/drawing/2014/main" id="{E5DA1D55-E99F-97C9-C54D-065791568B9F}"/>
              </a:ext>
            </a:extLst>
          </p:cNvPr>
          <p:cNvSpPr>
            <a:spLocks noGrp="1"/>
          </p:cNvSpPr>
          <p:nvPr>
            <p:ph type="sldNum" sz="quarter" idx="5"/>
          </p:nvPr>
        </p:nvSpPr>
        <p:spPr/>
        <p:txBody>
          <a:bodyPr lIns="94229" tIns="47114" rIns="94229" bIns="47114"/>
          <a:lstStyle/>
          <a:p>
            <a:fld id="{25F15F07-9F80-44C3-A0B9-752A4ECB8E6E}" type="slidenum">
              <a:rPr lang="en-GB" altLang="en-US" smtClean="0">
                <a:solidFill>
                  <a:schemeClr val="bg1"/>
                </a:solidFill>
              </a:rPr>
              <a:pPr/>
              <a:t>7</a:t>
            </a:fld>
            <a:endParaRPr lang="en-GB" altLang="en-US">
              <a:solidFill>
                <a:schemeClr val="bg1"/>
              </a:solidFill>
            </a:endParaRPr>
          </a:p>
        </p:txBody>
      </p:sp>
    </p:spTree>
    <p:extLst>
      <p:ext uri="{BB962C8B-B14F-4D97-AF65-F5344CB8AC3E}">
        <p14:creationId xmlns:p14="http://schemas.microsoft.com/office/powerpoint/2010/main" val="3716099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86443-42D3-BDF8-A5D1-BF1147D5FF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26C791-1BFF-C587-9A7D-5FB14C0ADE57}"/>
              </a:ext>
            </a:extLst>
          </p:cNvPr>
          <p:cNvSpPr>
            <a:spLocks noGrp="1" noRot="1" noChangeAspect="1"/>
          </p:cNvSpPr>
          <p:nvPr>
            <p:ph type="sldImg"/>
          </p:nvPr>
        </p:nvSpPr>
        <p:spPr>
          <a:xfrm>
            <a:off x="920750" y="776288"/>
            <a:ext cx="5478463" cy="3081337"/>
          </a:xfrm>
        </p:spPr>
      </p:sp>
      <p:sp>
        <p:nvSpPr>
          <p:cNvPr id="3" name="Notes Placeholder 2">
            <a:extLst>
              <a:ext uri="{FF2B5EF4-FFF2-40B4-BE49-F238E27FC236}">
                <a16:creationId xmlns:a16="http://schemas.microsoft.com/office/drawing/2014/main" id="{C24A21EE-8F39-B37F-BA57-06AAB35E341D}"/>
              </a:ext>
            </a:extLst>
          </p:cNvPr>
          <p:cNvSpPr>
            <a:spLocks noGrp="1"/>
          </p:cNvSpPr>
          <p:nvPr>
            <p:ph type="body" idx="1"/>
          </p:nvPr>
        </p:nvSpPr>
        <p:spPr>
          <a:xfrm>
            <a:off x="948064" y="4047377"/>
            <a:ext cx="5452428" cy="3780473"/>
          </a:xfrm>
        </p:spPr>
        <p:txBody>
          <a:bodyPr/>
          <a:lstStyle/>
          <a:p>
            <a:pPr>
              <a:buNone/>
            </a:pPr>
            <a:endParaRPr lang="en-US" baseline="0" dirty="0"/>
          </a:p>
          <a:p>
            <a:pPr marL="0" indent="0">
              <a:spcBef>
                <a:spcPts val="0"/>
              </a:spcBef>
              <a:spcAft>
                <a:spcPts val="1059"/>
              </a:spcAft>
              <a:buNone/>
            </a:pPr>
            <a:r>
              <a:rPr lang="en-US" b="1" dirty="0"/>
              <a:t>An OT system “contains both ICS and IT devices and Infrastructure” and may impact operation of plant equipment or processes:</a:t>
            </a:r>
            <a:endParaRPr lang="en-US" sz="1200" dirty="0">
              <a:cs typeface="Arial"/>
            </a:endParaRPr>
          </a:p>
          <a:p>
            <a:pPr marL="337315" indent="-337315">
              <a:spcBef>
                <a:spcPts val="0"/>
              </a:spcBef>
              <a:spcAft>
                <a:spcPts val="1059"/>
              </a:spcAft>
              <a:buFont typeface="Arial" panose="020B0604020202020204" pitchFamily="34" charset="0"/>
              <a:buChar char="•"/>
            </a:pPr>
            <a:r>
              <a:rPr lang="en-US" sz="1200" dirty="0">
                <a:cs typeface="Arial"/>
              </a:rPr>
              <a:t>OT systems must obey ICS Safety, Availability, Integrity and Confidentiality priorities (SAIC).  </a:t>
            </a:r>
          </a:p>
          <a:p>
            <a:pPr marL="337315" indent="-337315">
              <a:spcBef>
                <a:spcPts val="0"/>
              </a:spcBef>
              <a:spcAft>
                <a:spcPts val="1059"/>
              </a:spcAft>
              <a:buFont typeface="Arial" panose="020B0604020202020204" pitchFamily="34" charset="0"/>
              <a:buChar char="•"/>
            </a:pPr>
            <a:r>
              <a:rPr lang="en-US" sz="1200" dirty="0">
                <a:cs typeface="Arial"/>
              </a:rPr>
              <a:t>However, OT systems may contain IT devices and infrastructure, so data Confidentiality, Integrity, and Availability requirements must be addressed.</a:t>
            </a:r>
          </a:p>
          <a:p>
            <a:pPr marL="337315" indent="-337315">
              <a:spcBef>
                <a:spcPts val="0"/>
              </a:spcBef>
              <a:spcAft>
                <a:spcPts val="1059"/>
              </a:spcAft>
              <a:buFont typeface="Arial" panose="020B0604020202020204" pitchFamily="34" charset="0"/>
              <a:buChar char="•"/>
            </a:pPr>
            <a:r>
              <a:rPr lang="en-US" sz="1200" dirty="0">
                <a:cs typeface="Arial"/>
              </a:rPr>
              <a:t>The effect of these conflicts must be resolved as part of the OT system design and operating procedures.</a:t>
            </a:r>
          </a:p>
          <a:p>
            <a:pPr marL="337315" indent="-337315">
              <a:spcBef>
                <a:spcPts val="0"/>
              </a:spcBef>
              <a:spcAft>
                <a:spcPts val="1059"/>
              </a:spcAft>
              <a:buFont typeface="Arial" panose="020B0604020202020204" pitchFamily="34" charset="0"/>
              <a:buChar char="•"/>
            </a:pPr>
            <a:r>
              <a:rPr lang="en-US" sz="1200" dirty="0">
                <a:cs typeface="Arial"/>
              </a:rPr>
              <a:t>This will require assessment of costs and benefits and will require involvement by both ICS and IT staff.</a:t>
            </a:r>
          </a:p>
          <a:p>
            <a:pPr>
              <a:buNone/>
            </a:pPr>
            <a:endParaRPr lang="en-US" dirty="0">
              <a:cs typeface="Arial"/>
            </a:endParaRPr>
          </a:p>
        </p:txBody>
      </p:sp>
      <p:sp>
        <p:nvSpPr>
          <p:cNvPr id="4" name="Slide Number Placeholder 3">
            <a:extLst>
              <a:ext uri="{FF2B5EF4-FFF2-40B4-BE49-F238E27FC236}">
                <a16:creationId xmlns:a16="http://schemas.microsoft.com/office/drawing/2014/main" id="{3396DDDC-90F0-CF39-320F-6F367A6987E2}"/>
              </a:ext>
            </a:extLst>
          </p:cNvPr>
          <p:cNvSpPr>
            <a:spLocks noGrp="1"/>
          </p:cNvSpPr>
          <p:nvPr>
            <p:ph type="sldNum" sz="quarter" idx="5"/>
          </p:nvPr>
        </p:nvSpPr>
        <p:spPr/>
        <p:txBody>
          <a:bodyPr lIns="94229" tIns="47114" rIns="94229" bIns="47114"/>
          <a:lstStyle/>
          <a:p>
            <a:fld id="{25F15F07-9F80-44C3-A0B9-752A4ECB8E6E}" type="slidenum">
              <a:rPr lang="en-GB" altLang="en-US" smtClean="0">
                <a:solidFill>
                  <a:schemeClr val="bg1"/>
                </a:solidFill>
              </a:rPr>
              <a:pPr/>
              <a:t>8</a:t>
            </a:fld>
            <a:endParaRPr lang="en-GB" altLang="en-US">
              <a:solidFill>
                <a:schemeClr val="bg1"/>
              </a:solidFill>
            </a:endParaRPr>
          </a:p>
        </p:txBody>
      </p:sp>
    </p:spTree>
    <p:extLst>
      <p:ext uri="{BB962C8B-B14F-4D97-AF65-F5344CB8AC3E}">
        <p14:creationId xmlns:p14="http://schemas.microsoft.com/office/powerpoint/2010/main" val="23091014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87D66-FE6E-2481-DB59-0D4646354F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DA02A6-4526-249E-C418-9BA7EB9BB675}"/>
              </a:ext>
            </a:extLst>
          </p:cNvPr>
          <p:cNvSpPr>
            <a:spLocks noGrp="1" noRot="1" noChangeAspect="1"/>
          </p:cNvSpPr>
          <p:nvPr>
            <p:ph type="sldImg"/>
          </p:nvPr>
        </p:nvSpPr>
        <p:spPr>
          <a:xfrm>
            <a:off x="914400" y="650875"/>
            <a:ext cx="5500688" cy="3094038"/>
          </a:xfrm>
        </p:spPr>
      </p:sp>
      <p:sp>
        <p:nvSpPr>
          <p:cNvPr id="3" name="Notes Placeholder 2">
            <a:extLst>
              <a:ext uri="{FF2B5EF4-FFF2-40B4-BE49-F238E27FC236}">
                <a16:creationId xmlns:a16="http://schemas.microsoft.com/office/drawing/2014/main" id="{CA78EDDA-2EB7-CE05-962C-7A0908F3AE36}"/>
              </a:ext>
            </a:extLst>
          </p:cNvPr>
          <p:cNvSpPr>
            <a:spLocks noGrp="1"/>
          </p:cNvSpPr>
          <p:nvPr>
            <p:ph type="body" idx="1"/>
          </p:nvPr>
        </p:nvSpPr>
        <p:spPr>
          <a:xfrm>
            <a:off x="914400" y="3938192"/>
            <a:ext cx="5500688" cy="3780473"/>
          </a:xfrm>
        </p:spPr>
        <p:txBody>
          <a:bodyPr/>
          <a:lstStyle/>
          <a:p>
            <a:pPr>
              <a:buNone/>
            </a:pPr>
            <a:endParaRPr lang="en-US" baseline="0" dirty="0"/>
          </a:p>
          <a:p>
            <a:pPr>
              <a:buNone/>
            </a:pPr>
            <a:r>
              <a:rPr lang="en-US" dirty="0"/>
              <a:t>Testing of ICS systems:</a:t>
            </a:r>
          </a:p>
          <a:p>
            <a:pPr marL="171450" indent="-171450">
              <a:buFont typeface="Arial" panose="020B0604020202020204" pitchFamily="34" charset="0"/>
              <a:buChar char="•"/>
            </a:pPr>
            <a:r>
              <a:rPr lang="en-US" dirty="0"/>
              <a:t>ICS testing often involves “digital twin” or equipment modelling </a:t>
            </a:r>
          </a:p>
          <a:p>
            <a:pPr marL="171450" indent="-171450">
              <a:buFont typeface="Arial" panose="020B0604020202020204" pitchFamily="34" charset="0"/>
              <a:buChar char="•"/>
            </a:pPr>
            <a:r>
              <a:rPr lang="en-US" dirty="0"/>
              <a:t>Penetration testing is not recommended for ICS or OT systems.</a:t>
            </a:r>
            <a:br>
              <a:rPr lang="en-US" dirty="0"/>
            </a:br>
            <a:endParaRPr lang="en-US" dirty="0"/>
          </a:p>
          <a:p>
            <a:pPr>
              <a:buNone/>
            </a:pPr>
            <a:r>
              <a:rPr lang="en-US" dirty="0"/>
              <a:t>Testing of OT systems:</a:t>
            </a:r>
          </a:p>
          <a:p>
            <a:pPr marL="171450" indent="-171450">
              <a:buFont typeface="Arial" panose="020B0604020202020204" pitchFamily="34" charset="0"/>
              <a:buChar char="•"/>
            </a:pPr>
            <a:r>
              <a:rPr lang="en-US" dirty="0"/>
              <a:t>OT systems connect to IT devices and infrastructure, so data integrity risk must be addressed with additional hardware, software, and procedures.</a:t>
            </a:r>
            <a:br>
              <a:rPr lang="en-US" dirty="0"/>
            </a:br>
            <a:endParaRPr lang="en-US" dirty="0"/>
          </a:p>
          <a:p>
            <a:pPr>
              <a:buNone/>
            </a:pPr>
            <a:r>
              <a:rPr lang="en-US" dirty="0"/>
              <a:t>Testing of IT Plant systems:</a:t>
            </a:r>
          </a:p>
          <a:p>
            <a:pPr marL="171450" indent="-171450">
              <a:buFont typeface="Arial" panose="020B0604020202020204" pitchFamily="34" charset="0"/>
              <a:buChar char="•"/>
            </a:pPr>
            <a:r>
              <a:rPr lang="en-US" dirty="0"/>
              <a:t>IT systems may use “black box” and “white box” statistical testing for systems where cost and risk of testing does not support shutdown and thorough acceptance testing. </a:t>
            </a:r>
          </a:p>
          <a:p>
            <a:pPr>
              <a:buNone/>
            </a:pPr>
            <a:endParaRPr lang="en-US" dirty="0">
              <a:cs typeface="Arial"/>
            </a:endParaRPr>
          </a:p>
        </p:txBody>
      </p:sp>
      <p:sp>
        <p:nvSpPr>
          <p:cNvPr id="4" name="Slide Number Placeholder 3">
            <a:extLst>
              <a:ext uri="{FF2B5EF4-FFF2-40B4-BE49-F238E27FC236}">
                <a16:creationId xmlns:a16="http://schemas.microsoft.com/office/drawing/2014/main" id="{72FD5BAC-EFB4-2B66-DEBF-7F18CA1FDC9F}"/>
              </a:ext>
            </a:extLst>
          </p:cNvPr>
          <p:cNvSpPr>
            <a:spLocks noGrp="1"/>
          </p:cNvSpPr>
          <p:nvPr>
            <p:ph type="sldNum" sz="quarter" idx="5"/>
          </p:nvPr>
        </p:nvSpPr>
        <p:spPr/>
        <p:txBody>
          <a:bodyPr lIns="94229" tIns="47114" rIns="94229" bIns="47114"/>
          <a:lstStyle/>
          <a:p>
            <a:fld id="{25F15F07-9F80-44C3-A0B9-752A4ECB8E6E}" type="slidenum">
              <a:rPr lang="en-GB" altLang="en-US" smtClean="0">
                <a:solidFill>
                  <a:schemeClr val="bg1"/>
                </a:solidFill>
              </a:rPr>
              <a:pPr/>
              <a:t>9</a:t>
            </a:fld>
            <a:endParaRPr lang="en-GB" altLang="en-US">
              <a:solidFill>
                <a:schemeClr val="bg1"/>
              </a:solidFill>
            </a:endParaRPr>
          </a:p>
        </p:txBody>
      </p:sp>
    </p:spTree>
    <p:extLst>
      <p:ext uri="{BB962C8B-B14F-4D97-AF65-F5344CB8AC3E}">
        <p14:creationId xmlns:p14="http://schemas.microsoft.com/office/powerpoint/2010/main" val="42532497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hyperlink" Target="mailto:gary.rathwell@pera.net" TargetMode="External"/><Relationship Id="rId2" Type="http://schemas.openxmlformats.org/officeDocument/2006/relationships/slideLayout" Target="../slideLayouts/slideLayout2.xml"/><Relationship Id="rId1" Type="http://schemas.openxmlformats.org/officeDocument/2006/relationships/tags" Target="../tags/tag17.xml"/><Relationship Id="rId6" Type="http://schemas.openxmlformats.org/officeDocument/2006/relationships/hyperlink" Target="https://isagca.org/" TargetMode="External"/><Relationship Id="rId5" Type="http://schemas.openxmlformats.org/officeDocument/2006/relationships/hyperlink" Target="https://www.isa.org/products/ansi-isa-tr62443-2-3-2015-security-for-industrial" TargetMode="External"/><Relationship Id="rId4" Type="http://schemas.openxmlformats.org/officeDocument/2006/relationships/hyperlink" Target="https://www.pera.net/MLMs/MLM-014-A.pdf" TargetMode="Externa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ags" Target="../tags/tag18.xml"/><Relationship Id="rId5" Type="http://schemas.openxmlformats.org/officeDocument/2006/relationships/image" Target="../media/image6.jpeg"/><Relationship Id="rId4" Type="http://schemas.openxmlformats.org/officeDocument/2006/relationships/hyperlink" Target="https://creativecommons.org/licenses/by-sa/4.0/"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hyperlink" Target="https://www.pera.net/MLMs/MLM-014-A.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1011225" y="1038629"/>
            <a:ext cx="8972224" cy="738664"/>
          </a:xfrm>
          <a:prstGeom prst="rect">
            <a:avLst/>
          </a:prstGeom>
          <a:noFill/>
        </p:spPr>
        <p:txBody>
          <a:bodyPr wrap="square" lIns="0" tIns="0" rIns="0" bIns="0" rtlCol="0">
            <a:spAutoFit/>
          </a:bodyPr>
          <a:lstStyle/>
          <a:p>
            <a:pPr algn="ctr"/>
            <a:r>
              <a:rPr lang="en-US" sz="2400" dirty="0">
                <a:solidFill>
                  <a:srgbClr val="003E6B"/>
                </a:solidFill>
                <a:latin typeface="Arial Black" panose="020B0A04020102020204" pitchFamily="34" charset="0"/>
              </a:rPr>
              <a:t>Software Upgrades and Patches</a:t>
            </a:r>
          </a:p>
          <a:p>
            <a:pPr algn="ctr"/>
            <a:r>
              <a:rPr lang="en-US" sz="2400" dirty="0">
                <a:solidFill>
                  <a:srgbClr val="003E6B"/>
                </a:solidFill>
                <a:latin typeface="Arial Black" panose="020B0A04020102020204" pitchFamily="34" charset="0"/>
              </a:rPr>
              <a:t>for Plant ICS, OT, and IT Systems</a:t>
            </a:r>
          </a:p>
        </p:txBody>
      </p:sp>
      <p:sp>
        <p:nvSpPr>
          <p:cNvPr id="17" name="TextBox 16">
            <a:extLst>
              <a:ext uri="{FF2B5EF4-FFF2-40B4-BE49-F238E27FC236}">
                <a16:creationId xmlns:a16="http://schemas.microsoft.com/office/drawing/2014/main" id="{5DE5965B-8ACE-4192-B5D2-A3B7BCE516D2}"/>
              </a:ext>
            </a:extLst>
          </p:cNvPr>
          <p:cNvSpPr txBox="1"/>
          <p:nvPr/>
        </p:nvSpPr>
        <p:spPr>
          <a:xfrm>
            <a:off x="1291084" y="2713659"/>
            <a:ext cx="6009126" cy="2406043"/>
          </a:xfrm>
          <a:prstGeom prst="rect">
            <a:avLst/>
          </a:prstGeom>
          <a:noFill/>
        </p:spPr>
        <p:txBody>
          <a:bodyPr wrap="square" lIns="0" tIns="0" rIns="0" bIns="0" rtlCol="0">
            <a:spAutoFit/>
          </a:bodyPr>
          <a:lstStyle/>
          <a:p>
            <a:pPr algn="ctr"/>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MLM-026-A</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Process Industry</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Control Engineer + </a:t>
            </a:r>
            <a:b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b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			    IT Specialists</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Operations</a:t>
            </a:r>
          </a:p>
          <a:p>
            <a:endParaRPr lang="en-US" sz="1235"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pic>
        <p:nvPicPr>
          <p:cNvPr id="3" name="Picture 2" descr="A shield with a computer and a bow tie&#10;&#10;AI-generated content may be incorrect.">
            <a:extLst>
              <a:ext uri="{FF2B5EF4-FFF2-40B4-BE49-F238E27FC236}">
                <a16:creationId xmlns:a16="http://schemas.microsoft.com/office/drawing/2014/main" id="{8895C4FA-1E16-A456-3249-C4DC634067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937940" y="2095149"/>
            <a:ext cx="2634149" cy="3024553"/>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809470" y="365814"/>
            <a:ext cx="9518754" cy="461395"/>
          </a:xfrm>
        </p:spPr>
        <p:txBody>
          <a:bodyPr/>
          <a:lstStyle/>
          <a:p>
            <a:pPr algn="ctr"/>
            <a:r>
              <a:rPr lang="en-US" b="1" dirty="0">
                <a:solidFill>
                  <a:srgbClr val="C00000"/>
                </a:solidFill>
              </a:rPr>
              <a:t>Benefits</a:t>
            </a:r>
            <a:r>
              <a:rPr lang="en-US" b="1" dirty="0"/>
              <a:t> of Update and Patch Management</a:t>
            </a:r>
            <a:endParaRPr lang="en-US" sz="1285" dirty="0"/>
          </a:p>
        </p:txBody>
      </p:sp>
      <p:sp>
        <p:nvSpPr>
          <p:cNvPr id="11267" name="Rectangle 3"/>
          <p:cNvSpPr>
            <a:spLocks noGrp="1" noChangeArrowheads="1"/>
          </p:cNvSpPr>
          <p:nvPr>
            <p:ph idx="1"/>
          </p:nvPr>
        </p:nvSpPr>
        <p:spPr>
          <a:xfrm>
            <a:off x="959368" y="1502789"/>
            <a:ext cx="10358206" cy="4397958"/>
          </a:xfrm>
        </p:spPr>
        <p:txBody>
          <a:bodyPr/>
          <a:lstStyle/>
          <a:p>
            <a:pPr marL="460867" indent="-403433">
              <a:spcBef>
                <a:spcPts val="0"/>
              </a:spcBef>
              <a:spcAft>
                <a:spcPts val="529"/>
              </a:spcAft>
              <a:buAutoNum type="arabicParenR"/>
            </a:pPr>
            <a:r>
              <a:rPr lang="en-US" dirty="0"/>
              <a:t>Update and Patching strategy at all levels in the enterprise architecture is based on assessed costs and risks.</a:t>
            </a:r>
            <a:br>
              <a:rPr lang="en-US" dirty="0"/>
            </a:br>
            <a:endParaRPr lang="en-US" dirty="0"/>
          </a:p>
          <a:p>
            <a:pPr marL="460867" indent="-403433">
              <a:spcBef>
                <a:spcPts val="0"/>
              </a:spcBef>
              <a:spcAft>
                <a:spcPts val="529"/>
              </a:spcAft>
              <a:buAutoNum type="arabicParenR"/>
            </a:pPr>
            <a:r>
              <a:rPr lang="en-US" dirty="0"/>
              <a:t>Patches and updates are managed according to documented procedures.</a:t>
            </a:r>
            <a:br>
              <a:rPr lang="en-US" dirty="0"/>
            </a:br>
            <a:endParaRPr lang="en-US" dirty="0"/>
          </a:p>
          <a:p>
            <a:pPr marL="460867" indent="-403433">
              <a:spcBef>
                <a:spcPts val="0"/>
              </a:spcBef>
              <a:spcAft>
                <a:spcPts val="529"/>
              </a:spcAft>
              <a:buAutoNum type="arabicParenR"/>
            </a:pPr>
            <a:r>
              <a:rPr lang="en-US" dirty="0"/>
              <a:t>Regulatory compliance is assured and documented</a:t>
            </a:r>
            <a:br>
              <a:rPr lang="en-US" dirty="0"/>
            </a:br>
            <a:endParaRPr lang="en-US" dirty="0"/>
          </a:p>
          <a:p>
            <a:pPr marL="460867" indent="-403433">
              <a:spcBef>
                <a:spcPts val="0"/>
              </a:spcBef>
              <a:spcAft>
                <a:spcPts val="529"/>
              </a:spcAft>
              <a:buAutoNum type="arabicParenR"/>
            </a:pPr>
            <a:r>
              <a:rPr lang="en-US" dirty="0"/>
              <a:t>Certified “Golden Copy” of installed software is always available </a:t>
            </a:r>
          </a:p>
          <a:p>
            <a:pPr marL="460867" indent="-403433">
              <a:spcBef>
                <a:spcPts val="0"/>
              </a:spcBef>
              <a:spcAft>
                <a:spcPts val="529"/>
              </a:spcAft>
              <a:buAutoNum type="arabicParenR"/>
            </a:pPr>
            <a:endParaRPr lang="en-US" dirty="0"/>
          </a:p>
          <a:p>
            <a:pPr marL="460867" indent="-403433">
              <a:spcBef>
                <a:spcPts val="0"/>
              </a:spcBef>
              <a:spcAft>
                <a:spcPts val="529"/>
              </a:spcAft>
              <a:buAutoNum type="arabicParenR"/>
            </a:pPr>
            <a:r>
              <a:rPr lang="en-US" dirty="0"/>
              <a:t>Asset Inventory and patch management costs are identified and planned</a:t>
            </a:r>
            <a:br>
              <a:rPr lang="en-US" dirty="0"/>
            </a:br>
            <a:endParaRPr lang="en-US" dirty="0"/>
          </a:p>
          <a:p>
            <a:pPr marL="460867" indent="-403433">
              <a:spcBef>
                <a:spcPts val="0"/>
              </a:spcBef>
              <a:spcAft>
                <a:spcPts val="529"/>
              </a:spcAft>
              <a:buAutoNum type="arabicParenR"/>
            </a:pPr>
            <a:r>
              <a:rPr lang="en-US" dirty="0"/>
              <a:t>Provides a foundation for metrics such as KPIs to communicate to leadership</a:t>
            </a:r>
            <a:endParaRPr lang="en-US" b="1" dirty="0"/>
          </a:p>
        </p:txBody>
      </p:sp>
    </p:spTree>
    <p:custDataLst>
      <p:tags r:id="rId1"/>
    </p:custDataLst>
    <p:extLst>
      <p:ext uri="{BB962C8B-B14F-4D97-AF65-F5344CB8AC3E}">
        <p14:creationId xmlns:p14="http://schemas.microsoft.com/office/powerpoint/2010/main" val="1710119155"/>
      </p:ext>
    </p:extLst>
  </p:cSld>
  <p:clrMapOvr>
    <a:masterClrMapping/>
  </p:clrMapOvr>
  <mc:AlternateContent xmlns:mc="http://schemas.openxmlformats.org/markup-compatibility/2006" xmlns:p14="http://schemas.microsoft.com/office/powerpoint/2010/main">
    <mc:Choice Requires="p14">
      <p:transition spd="slow" p14:dur="2000" advTm="7853"/>
    </mc:Choice>
    <mc:Fallback xmlns="">
      <p:transition spd="slow" advTm="785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barn(inVertical)">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barn(inVertical)">
                                      <p:cBhvr>
                                        <p:cTn id="12" dur="500"/>
                                        <p:tgtEl>
                                          <p:spTgt spid="112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barn(inVertical)">
                                      <p:cBhvr>
                                        <p:cTn id="17" dur="500"/>
                                        <p:tgtEl>
                                          <p:spTgt spid="112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barn(inVertical)">
                                      <p:cBhvr>
                                        <p:cTn id="22" dur="500"/>
                                        <p:tgtEl>
                                          <p:spTgt spid="112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1267">
                                            <p:txEl>
                                              <p:pRg st="5" end="5"/>
                                            </p:txEl>
                                          </p:spTgt>
                                        </p:tgtEl>
                                        <p:attrNameLst>
                                          <p:attrName>style.visibility</p:attrName>
                                        </p:attrNameLst>
                                      </p:cBhvr>
                                      <p:to>
                                        <p:strVal val="visible"/>
                                      </p:to>
                                    </p:set>
                                    <p:animEffect transition="in" filter="barn(inVertical)">
                                      <p:cBhvr>
                                        <p:cTn id="27" dur="500"/>
                                        <p:tgtEl>
                                          <p:spTgt spid="1126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1267">
                                            <p:txEl>
                                              <p:pRg st="6" end="6"/>
                                            </p:txEl>
                                          </p:spTgt>
                                        </p:tgtEl>
                                        <p:attrNameLst>
                                          <p:attrName>style.visibility</p:attrName>
                                        </p:attrNameLst>
                                      </p:cBhvr>
                                      <p:to>
                                        <p:strVal val="visible"/>
                                      </p:to>
                                    </p:set>
                                    <p:animEffect transition="in" filter="barn(inVertical)">
                                      <p:cBhvr>
                                        <p:cTn id="32" dur="500"/>
                                        <p:tgtEl>
                                          <p:spTgt spid="112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513465" y="502694"/>
            <a:ext cx="6533025" cy="405362"/>
          </a:xfrm>
        </p:spPr>
        <p:txBody>
          <a:bodyPr>
            <a:noAutofit/>
          </a:bodyPr>
          <a:lstStyle/>
          <a:p>
            <a:pPr algn="ctr"/>
            <a:r>
              <a:rPr lang="en-US" dirty="0"/>
              <a:t>Key Messages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1025699" y="1436082"/>
            <a:ext cx="9857159" cy="4392846"/>
          </a:xfrm>
        </p:spPr>
        <p:txBody>
          <a:bodyPr>
            <a:normAutofit lnSpcReduction="10000"/>
          </a:bodyPr>
          <a:lstStyle/>
          <a:p>
            <a:pPr marL="0" indent="0">
              <a:spcBef>
                <a:spcPts val="0"/>
              </a:spcBef>
              <a:spcAft>
                <a:spcPts val="1059"/>
              </a:spcAft>
              <a:buNone/>
            </a:pPr>
            <a:r>
              <a:rPr lang="en-US" sz="2200" b="1" dirty="0"/>
              <a:t>The following are key messages in this MLM:</a:t>
            </a:r>
          </a:p>
          <a:p>
            <a:pPr marL="337316">
              <a:spcBef>
                <a:spcPts val="0"/>
              </a:spcBef>
              <a:spcAft>
                <a:spcPts val="1059"/>
              </a:spcAft>
            </a:pPr>
            <a:r>
              <a:rPr lang="en-US" dirty="0">
                <a:cs typeface="Arial"/>
              </a:rPr>
              <a:t>Software </a:t>
            </a:r>
            <a:r>
              <a:rPr lang="en-US" u="sng" dirty="0"/>
              <a:t>Updates </a:t>
            </a:r>
            <a:r>
              <a:rPr lang="en-US" dirty="0"/>
              <a:t>and </a:t>
            </a:r>
            <a:r>
              <a:rPr lang="en-US" u="sng" dirty="0"/>
              <a:t>Patches</a:t>
            </a:r>
            <a:r>
              <a:rPr lang="en-US" dirty="0"/>
              <a:t> are different and require different risk and cost assessment</a:t>
            </a:r>
          </a:p>
          <a:p>
            <a:pPr marL="337316">
              <a:spcBef>
                <a:spcPts val="0"/>
              </a:spcBef>
              <a:spcAft>
                <a:spcPts val="1059"/>
              </a:spcAft>
            </a:pPr>
            <a:r>
              <a:rPr lang="en-US" dirty="0"/>
              <a:t>ICS, IT and OT systems have different requirements and priorities (SAIC, CIA, and both).</a:t>
            </a:r>
          </a:p>
          <a:p>
            <a:pPr marL="337316">
              <a:spcBef>
                <a:spcPts val="0"/>
              </a:spcBef>
              <a:spcAft>
                <a:spcPts val="1059"/>
              </a:spcAft>
            </a:pPr>
            <a:r>
              <a:rPr lang="en-US" u="sng" dirty="0"/>
              <a:t>Update Management </a:t>
            </a:r>
            <a:r>
              <a:rPr lang="en-US" dirty="0"/>
              <a:t>is necessary and must be staffed and funded.</a:t>
            </a:r>
          </a:p>
          <a:p>
            <a:pPr marL="337316">
              <a:spcBef>
                <a:spcPts val="0"/>
              </a:spcBef>
              <a:spcAft>
                <a:spcPts val="1059"/>
              </a:spcAft>
            </a:pPr>
            <a:r>
              <a:rPr lang="en-US" dirty="0"/>
              <a:t>Staff and resources must be planned </a:t>
            </a:r>
            <a:r>
              <a:rPr lang="en-US" u="sng" dirty="0"/>
              <a:t>for testing </a:t>
            </a:r>
            <a:r>
              <a:rPr lang="en-US" dirty="0"/>
              <a:t>after Patching and Updates and before restarting systems. Testing is very different for ICS and IT.</a:t>
            </a:r>
          </a:p>
          <a:p>
            <a:pPr marL="337316">
              <a:spcBef>
                <a:spcPts val="0"/>
              </a:spcBef>
              <a:spcAft>
                <a:spcPts val="1059"/>
              </a:spcAft>
            </a:pPr>
            <a:r>
              <a:rPr lang="en-US" dirty="0"/>
              <a:t>Configuration management requires software procedures, records and backup versions.</a:t>
            </a:r>
          </a:p>
          <a:p>
            <a:pPr marL="729542" lvl="1">
              <a:spcBef>
                <a:spcPts val="0"/>
              </a:spcBef>
              <a:spcAft>
                <a:spcPts val="1059"/>
              </a:spcAft>
            </a:pPr>
            <a:endParaRPr lang="en-US" dirty="0"/>
          </a:p>
          <a:p>
            <a:pPr marL="729542" lvl="1">
              <a:spcBef>
                <a:spcPts val="0"/>
              </a:spcBef>
              <a:spcAft>
                <a:spcPts val="1059"/>
              </a:spcAft>
            </a:pPr>
            <a:endParaRPr lang="en-US" dirty="0">
              <a:cs typeface="Arial"/>
            </a:endParaRPr>
          </a:p>
        </p:txBody>
      </p:sp>
    </p:spTree>
    <p:custDataLst>
      <p:tags r:id="rId1"/>
    </p:custDataLst>
    <p:extLst>
      <p:ext uri="{BB962C8B-B14F-4D97-AF65-F5344CB8AC3E}">
        <p14:creationId xmlns:p14="http://schemas.microsoft.com/office/powerpoint/2010/main" val="307151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429168" y="169490"/>
            <a:ext cx="6759656" cy="537882"/>
          </a:xfrm>
        </p:spPr>
        <p:txBody>
          <a:bodyPr/>
          <a:lstStyle/>
          <a:p>
            <a:pPr algn="ctr"/>
            <a:r>
              <a:rPr lang="en-US" altLang="en-US"/>
              <a:t>Further Information</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989352" y="1344707"/>
            <a:ext cx="9968458" cy="4152634"/>
          </a:xfrm>
        </p:spPr>
        <p:txBody>
          <a:bodyPr/>
          <a:lstStyle/>
          <a:p>
            <a:pPr marL="337315" indent="-337315" eaLnBrk="1" hangingPunct="1">
              <a:spcBef>
                <a:spcPts val="441"/>
              </a:spcBef>
              <a:spcAft>
                <a:spcPts val="1059"/>
              </a:spcAft>
            </a:pPr>
            <a:r>
              <a:rPr lang="en-US" altLang="en-US" b="1" dirty="0"/>
              <a:t>Related MLMs </a:t>
            </a:r>
            <a:endParaRPr lang="en-US" b="1" dirty="0">
              <a:cs typeface="Arial"/>
            </a:endParaRPr>
          </a:p>
          <a:p>
            <a:pPr marL="729542" lvl="1">
              <a:spcBef>
                <a:spcPts val="441"/>
              </a:spcBef>
              <a:spcAft>
                <a:spcPts val="1059"/>
              </a:spcAft>
            </a:pPr>
            <a:r>
              <a:rPr lang="en-US" altLang="en-US" sz="2000" dirty="0">
                <a:cs typeface="Arial"/>
                <a:hlinkClick r:id="rId4"/>
              </a:rPr>
              <a:t>MLM-014-A</a:t>
            </a:r>
            <a:r>
              <a:rPr lang="en-US" altLang="en-US" sz="2000" dirty="0">
                <a:cs typeface="Arial"/>
              </a:rPr>
              <a:t> : ICS + IT + OT Definitions</a:t>
            </a:r>
          </a:p>
          <a:p>
            <a:pPr marL="729542" lvl="1">
              <a:spcBef>
                <a:spcPts val="441"/>
              </a:spcBef>
              <a:spcAft>
                <a:spcPts val="1059"/>
              </a:spcAft>
            </a:pPr>
            <a:r>
              <a:rPr lang="en-US" altLang="en-US" sz="2000" dirty="0">
                <a:cs typeface="Arial"/>
              </a:rPr>
              <a:t>MLM-026-B : Security Update and Patch Management of Plant Systems for Vendors</a:t>
            </a:r>
          </a:p>
          <a:p>
            <a:pPr marL="729542" lvl="1">
              <a:spcBef>
                <a:spcPts val="441"/>
              </a:spcBef>
              <a:spcAft>
                <a:spcPts val="1059"/>
              </a:spcAft>
            </a:pPr>
            <a:r>
              <a:rPr lang="en-US" altLang="en-US" sz="2000" dirty="0">
                <a:cs typeface="Arial"/>
              </a:rPr>
              <a:t>MLM-026-C: Update, Testing, and Patching of plant systems for EPC and Service Providers.</a:t>
            </a:r>
          </a:p>
          <a:p>
            <a:pPr marL="337315" indent="-337315">
              <a:spcAft>
                <a:spcPts val="1059"/>
              </a:spcAft>
            </a:pPr>
            <a:r>
              <a:rPr lang="en-US" b="1" dirty="0"/>
              <a:t>References: </a:t>
            </a:r>
            <a:endParaRPr lang="en-US" b="1" dirty="0">
              <a:cs typeface="Arial"/>
            </a:endParaRPr>
          </a:p>
          <a:p>
            <a:pPr marL="729542" lvl="1">
              <a:spcAft>
                <a:spcPts val="1059"/>
              </a:spcAft>
            </a:pPr>
            <a:r>
              <a:rPr lang="en-US" sz="2000" dirty="0">
                <a:hlinkClick r:id="rId5"/>
              </a:rPr>
              <a:t>ISA TR62443-2-3 </a:t>
            </a:r>
            <a:r>
              <a:rPr lang="en-US" sz="2000" dirty="0"/>
              <a:t>Patch Management in the ICS Environment</a:t>
            </a:r>
            <a:endParaRPr lang="en-US" sz="2000" dirty="0">
              <a:cs typeface="Arial"/>
            </a:endParaRPr>
          </a:p>
          <a:p>
            <a:pPr marL="729542" lvl="1">
              <a:spcAft>
                <a:spcPts val="1059"/>
              </a:spcAft>
            </a:pPr>
            <a:r>
              <a:rPr lang="en-US" altLang="en-US" sz="2000" dirty="0">
                <a:cs typeface="Arial"/>
              </a:rPr>
              <a:t>Also search for cybersecurity articles at </a:t>
            </a:r>
            <a:r>
              <a:rPr lang="en-US" altLang="en-US" sz="2000" dirty="0">
                <a:cs typeface="Arial"/>
                <a:hlinkClick r:id="rId6"/>
              </a:rPr>
              <a:t>ISA Global Cybersecurity Alliance</a:t>
            </a:r>
            <a:r>
              <a:rPr lang="en-US" altLang="en-US" sz="2000" dirty="0">
                <a:cs typeface="Arial"/>
              </a:rPr>
              <a:t> </a:t>
            </a:r>
          </a:p>
          <a:p>
            <a:pPr marL="0" indent="0">
              <a:spcAft>
                <a:spcPts val="1059"/>
              </a:spcAft>
              <a:buNone/>
            </a:pPr>
            <a:br>
              <a:rPr lang="en-US" altLang="en-US" dirty="0"/>
            </a:br>
            <a:endParaRPr lang="en-US" altLang="en-US" dirty="0"/>
          </a:p>
          <a:p>
            <a:pPr marL="0" indent="0">
              <a:spcAft>
                <a:spcPts val="1059"/>
              </a:spcAft>
              <a:buNone/>
            </a:pPr>
            <a:endParaRPr lang="en-US" altLang="en-US" dirty="0"/>
          </a:p>
        </p:txBody>
      </p:sp>
      <p:sp>
        <p:nvSpPr>
          <p:cNvPr id="8" name="TextBox 7">
            <a:extLst>
              <a:ext uri="{FF2B5EF4-FFF2-40B4-BE49-F238E27FC236}">
                <a16:creationId xmlns:a16="http://schemas.microsoft.com/office/drawing/2014/main" id="{34B09C74-3D3C-F076-4B37-10796C2691A8}"/>
              </a:ext>
            </a:extLst>
          </p:cNvPr>
          <p:cNvSpPr txBox="1"/>
          <p:nvPr/>
        </p:nvSpPr>
        <p:spPr>
          <a:xfrm>
            <a:off x="2819054" y="5903843"/>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7"/>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1019331" y="238742"/>
            <a:ext cx="9157874" cy="993945"/>
          </a:xfrm>
          <a:noFill/>
        </p:spPr>
        <p:txBody>
          <a:bodyPr/>
          <a:lstStyle/>
          <a:p>
            <a:pPr algn="ctr"/>
            <a:r>
              <a:rPr lang="en-US" sz="2400" dirty="0"/>
              <a:t>Software Patches and Upgrades May Apply to </a:t>
            </a:r>
            <a:br>
              <a:rPr lang="en-US" sz="2400" dirty="0"/>
            </a:br>
            <a:r>
              <a:rPr lang="en-US" sz="2400" dirty="0"/>
              <a:t>IT, OT or ICS Systems</a:t>
            </a:r>
            <a:endParaRPr lang="en-US" sz="2400" b="1" dirty="0"/>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6591114" y="1482378"/>
            <a:ext cx="5026263" cy="4681496"/>
          </a:xfrm>
        </p:spPr>
        <p:txBody>
          <a:bodyPr>
            <a:normAutofit/>
          </a:bodyPr>
          <a:lstStyle/>
          <a:p>
            <a:pPr marL="0" indent="0">
              <a:buNone/>
            </a:pPr>
            <a:r>
              <a:rPr lang="en-US" sz="1600" b="1" dirty="0"/>
              <a:t>   </a:t>
            </a:r>
            <a:endParaRPr lang="en-US" sz="2200" b="1" dirty="0"/>
          </a:p>
          <a:p>
            <a:r>
              <a:rPr lang="en-US" sz="2200" b="1" dirty="0"/>
              <a:t>IT </a:t>
            </a:r>
            <a:r>
              <a:rPr lang="en-US" sz="2200" dirty="0"/>
              <a:t>– Information Technology Systems (blue)</a:t>
            </a:r>
            <a:br>
              <a:rPr lang="en-US" sz="2200" dirty="0"/>
            </a:br>
            <a:r>
              <a:rPr lang="en-US" sz="1600" dirty="0"/>
              <a:t>   </a:t>
            </a:r>
            <a:endParaRPr lang="en-US" sz="2200" dirty="0"/>
          </a:p>
          <a:p>
            <a:r>
              <a:rPr lang="en-US" sz="2200" b="1" dirty="0"/>
              <a:t>OT</a:t>
            </a:r>
            <a:r>
              <a:rPr lang="en-US" sz="2200" dirty="0"/>
              <a:t> – Operational Technology devices and networks (green)</a:t>
            </a:r>
          </a:p>
          <a:p>
            <a:pPr marL="0" indent="0">
              <a:buNone/>
            </a:pPr>
            <a:endParaRPr lang="en-US" sz="2200" dirty="0"/>
          </a:p>
          <a:p>
            <a:r>
              <a:rPr lang="en-US" sz="2200" b="1" dirty="0"/>
              <a:t>ICS</a:t>
            </a:r>
            <a:r>
              <a:rPr lang="en-US" sz="2200" dirty="0"/>
              <a:t> – Industrial Control Systems (yellow)</a:t>
            </a:r>
            <a:br>
              <a:rPr lang="en-US" sz="2200" dirty="0"/>
            </a:br>
            <a:r>
              <a:rPr lang="en-US" sz="1600" dirty="0"/>
              <a:t>   </a:t>
            </a:r>
            <a:endParaRPr lang="en-US" sz="2200" dirty="0"/>
          </a:p>
          <a:p>
            <a:r>
              <a:rPr lang="en-US" sz="2200" dirty="0"/>
              <a:t>Networks communicate within </a:t>
            </a:r>
            <a:br>
              <a:rPr lang="en-US" sz="2200" dirty="0"/>
            </a:br>
            <a:r>
              <a:rPr lang="en-US" sz="2200" dirty="0"/>
              <a:t>and between IT, OT, and ICS systems. (blue, green, and yellow)</a:t>
            </a:r>
          </a:p>
        </p:txBody>
      </p:sp>
      <p:sp>
        <p:nvSpPr>
          <p:cNvPr id="3" name="Rectangle: Rounded Corners 2">
            <a:extLst>
              <a:ext uri="{FF2B5EF4-FFF2-40B4-BE49-F238E27FC236}">
                <a16:creationId xmlns:a16="http://schemas.microsoft.com/office/drawing/2014/main" id="{CAD5B525-0053-99B8-082B-6F6C61536809}"/>
              </a:ext>
            </a:extLst>
          </p:cNvPr>
          <p:cNvSpPr/>
          <p:nvPr/>
        </p:nvSpPr>
        <p:spPr>
          <a:xfrm>
            <a:off x="2599355" y="4145096"/>
            <a:ext cx="3363463" cy="1893082"/>
          </a:xfrm>
          <a:prstGeom prst="roundRect">
            <a:avLst/>
          </a:prstGeom>
          <a:solidFill>
            <a:srgbClr val="FFFF00">
              <a:alpha val="25000"/>
            </a:srgbClr>
          </a:solidFill>
          <a:ln w="38100">
            <a:solidFill>
              <a:schemeClr val="tx1">
                <a:lumMod val="75000"/>
                <a:lumOff val="2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DEC2806A-0A40-A0B1-99A9-AB935C366816}"/>
              </a:ext>
            </a:extLst>
          </p:cNvPr>
          <p:cNvSpPr/>
          <p:nvPr/>
        </p:nvSpPr>
        <p:spPr>
          <a:xfrm>
            <a:off x="2602622" y="2074274"/>
            <a:ext cx="3363463" cy="1893083"/>
          </a:xfrm>
          <a:prstGeom prst="roundRect">
            <a:avLst/>
          </a:prstGeom>
          <a:solidFill>
            <a:schemeClr val="accent1">
              <a:alpha val="25000"/>
            </a:schemeClr>
          </a:solidFill>
          <a:ln w="38100">
            <a:solidFill>
              <a:schemeClr val="tx1">
                <a:lumMod val="75000"/>
                <a:lumOff val="2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61B05330-4F79-BF17-14FA-BD397BFFC6A1}"/>
              </a:ext>
            </a:extLst>
          </p:cNvPr>
          <p:cNvSpPr/>
          <p:nvPr/>
        </p:nvSpPr>
        <p:spPr>
          <a:xfrm>
            <a:off x="2416772" y="1407999"/>
            <a:ext cx="3860945" cy="4830254"/>
          </a:xfrm>
          <a:prstGeom prst="roundRect">
            <a:avLst/>
          </a:prstGeom>
          <a:noFill/>
          <a:ln w="38100">
            <a:solidFill>
              <a:schemeClr val="tx1">
                <a:lumMod val="75000"/>
                <a:lumOff val="2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28EE237-81D2-B18A-116B-ACD64C59AD90}"/>
              </a:ext>
            </a:extLst>
          </p:cNvPr>
          <p:cNvSpPr txBox="1"/>
          <p:nvPr/>
        </p:nvSpPr>
        <p:spPr>
          <a:xfrm>
            <a:off x="3151772" y="5371993"/>
            <a:ext cx="808235" cy="584775"/>
          </a:xfrm>
          <a:prstGeom prst="rect">
            <a:avLst/>
          </a:prstGeom>
          <a:noFill/>
        </p:spPr>
        <p:txBody>
          <a:bodyPr wrap="none" rtlCol="0">
            <a:spAutoFit/>
          </a:bodyPr>
          <a:lstStyle/>
          <a:p>
            <a:pPr algn="ctr"/>
            <a:r>
              <a:rPr lang="en-US" sz="3200" b="1" dirty="0"/>
              <a:t>ICS</a:t>
            </a:r>
          </a:p>
        </p:txBody>
      </p:sp>
      <p:sp>
        <p:nvSpPr>
          <p:cNvPr id="8" name="TextBox 7">
            <a:extLst>
              <a:ext uri="{FF2B5EF4-FFF2-40B4-BE49-F238E27FC236}">
                <a16:creationId xmlns:a16="http://schemas.microsoft.com/office/drawing/2014/main" id="{3B8409C9-0FB9-7A42-9EED-609497B531C7}"/>
              </a:ext>
            </a:extLst>
          </p:cNvPr>
          <p:cNvSpPr txBox="1"/>
          <p:nvPr/>
        </p:nvSpPr>
        <p:spPr>
          <a:xfrm>
            <a:off x="3227651" y="2263815"/>
            <a:ext cx="508218" cy="546003"/>
          </a:xfrm>
          <a:prstGeom prst="rect">
            <a:avLst/>
          </a:prstGeom>
          <a:noFill/>
        </p:spPr>
        <p:txBody>
          <a:bodyPr wrap="none" rtlCol="0">
            <a:spAutoFit/>
          </a:bodyPr>
          <a:lstStyle/>
          <a:p>
            <a:pPr algn="ctr"/>
            <a:r>
              <a:rPr lang="en-US" sz="3200" b="1" dirty="0"/>
              <a:t>IT</a:t>
            </a:r>
          </a:p>
        </p:txBody>
      </p:sp>
      <p:sp>
        <p:nvSpPr>
          <p:cNvPr id="9" name="Arrow: Left-Right 8">
            <a:extLst>
              <a:ext uri="{FF2B5EF4-FFF2-40B4-BE49-F238E27FC236}">
                <a16:creationId xmlns:a16="http://schemas.microsoft.com/office/drawing/2014/main" id="{6E7114D3-05B2-CD87-8623-A6510F8185B9}"/>
              </a:ext>
            </a:extLst>
          </p:cNvPr>
          <p:cNvSpPr/>
          <p:nvPr/>
        </p:nvSpPr>
        <p:spPr>
          <a:xfrm rot="5400000">
            <a:off x="3887283" y="3882927"/>
            <a:ext cx="1045388" cy="319655"/>
          </a:xfrm>
          <a:prstGeom prst="leftRightArrow">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Left-Right 9">
            <a:extLst>
              <a:ext uri="{FF2B5EF4-FFF2-40B4-BE49-F238E27FC236}">
                <a16:creationId xmlns:a16="http://schemas.microsoft.com/office/drawing/2014/main" id="{849E2BA5-2E60-7BA6-059F-06DF31E6C4A3}"/>
              </a:ext>
            </a:extLst>
          </p:cNvPr>
          <p:cNvSpPr/>
          <p:nvPr/>
        </p:nvSpPr>
        <p:spPr>
          <a:xfrm>
            <a:off x="3363337" y="4431729"/>
            <a:ext cx="2112525" cy="258151"/>
          </a:xfrm>
          <a:prstGeom prst="lef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Left-Right 10">
            <a:extLst>
              <a:ext uri="{FF2B5EF4-FFF2-40B4-BE49-F238E27FC236}">
                <a16:creationId xmlns:a16="http://schemas.microsoft.com/office/drawing/2014/main" id="{FBCAFE05-C9FC-2B9F-7494-35CE66A67514}"/>
              </a:ext>
            </a:extLst>
          </p:cNvPr>
          <p:cNvSpPr/>
          <p:nvPr/>
        </p:nvSpPr>
        <p:spPr>
          <a:xfrm>
            <a:off x="3328646" y="3324571"/>
            <a:ext cx="2112525" cy="258151"/>
          </a:xfrm>
          <a:prstGeom prst="lef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4C07CFE-51E7-58E9-186D-8FCA1672E376}"/>
              </a:ext>
            </a:extLst>
          </p:cNvPr>
          <p:cNvSpPr/>
          <p:nvPr/>
        </p:nvSpPr>
        <p:spPr bwMode="auto">
          <a:xfrm>
            <a:off x="3811527" y="3146701"/>
            <a:ext cx="1189460" cy="1732412"/>
          </a:xfrm>
          <a:prstGeom prst="ellipse">
            <a:avLst/>
          </a:prstGeom>
          <a:solidFill>
            <a:srgbClr val="92D050">
              <a:alpha val="40000"/>
            </a:srgbClr>
          </a:solidFill>
          <a:ln w="381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hangingPunct="0"/>
            <a:endParaRPr lang="en-US" sz="2118" dirty="0">
              <a:latin typeface="Times" panose="02020603050405020304" pitchFamily="18" charset="0"/>
            </a:endParaRPr>
          </a:p>
          <a:p>
            <a:pPr defTabSz="806867" eaLnBrk="0" hangingPunct="0"/>
            <a:r>
              <a:rPr lang="en-US" sz="3200" b="1" dirty="0"/>
              <a:t> OT</a:t>
            </a:r>
          </a:p>
        </p:txBody>
      </p:sp>
      <p:sp>
        <p:nvSpPr>
          <p:cNvPr id="13" name="TextBox 12">
            <a:extLst>
              <a:ext uri="{FF2B5EF4-FFF2-40B4-BE49-F238E27FC236}">
                <a16:creationId xmlns:a16="http://schemas.microsoft.com/office/drawing/2014/main" id="{159B7775-1D71-2B5B-E26C-C869913FD5A3}"/>
              </a:ext>
            </a:extLst>
          </p:cNvPr>
          <p:cNvSpPr txBox="1"/>
          <p:nvPr/>
        </p:nvSpPr>
        <p:spPr>
          <a:xfrm>
            <a:off x="2634044" y="1539898"/>
            <a:ext cx="3643674" cy="400110"/>
          </a:xfrm>
          <a:prstGeom prst="rect">
            <a:avLst/>
          </a:prstGeom>
          <a:noFill/>
        </p:spPr>
        <p:txBody>
          <a:bodyPr wrap="square" rtlCol="0">
            <a:spAutoFit/>
          </a:bodyPr>
          <a:lstStyle/>
          <a:p>
            <a:pPr algn="ctr"/>
            <a:r>
              <a:rPr lang="en-US" sz="2000" b="1" dirty="0"/>
              <a:t>Enterprise Architecture</a:t>
            </a:r>
          </a:p>
        </p:txBody>
      </p:sp>
      <p:sp>
        <p:nvSpPr>
          <p:cNvPr id="14" name="Oval 13">
            <a:extLst>
              <a:ext uri="{FF2B5EF4-FFF2-40B4-BE49-F238E27FC236}">
                <a16:creationId xmlns:a16="http://schemas.microsoft.com/office/drawing/2014/main" id="{406AC762-CF1F-CAD8-25A6-E25CDA65AD5A}"/>
              </a:ext>
            </a:extLst>
          </p:cNvPr>
          <p:cNvSpPr/>
          <p:nvPr/>
        </p:nvSpPr>
        <p:spPr bwMode="auto">
          <a:xfrm>
            <a:off x="3710663" y="3131375"/>
            <a:ext cx="1348562" cy="2286639"/>
          </a:xfrm>
          <a:prstGeom prst="ellipse">
            <a:avLst/>
          </a:prstGeom>
          <a:noFill/>
          <a:ln w="38100" cap="flat" cmpd="sng" algn="ctr">
            <a:solidFill>
              <a:schemeClr val="tx1"/>
            </a:solidFill>
            <a:prstDash val="dash"/>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hangingPunct="0"/>
            <a:endParaRPr lang="en-US" sz="2118" dirty="0">
              <a:latin typeface="Times" panose="02020603050405020304" pitchFamily="18" charset="0"/>
            </a:endParaRPr>
          </a:p>
          <a:p>
            <a:pPr defTabSz="806867" eaLnBrk="0" hangingPunct="0"/>
            <a:r>
              <a:rPr lang="en-US" sz="3200" b="1" dirty="0"/>
              <a:t> </a:t>
            </a:r>
          </a:p>
        </p:txBody>
      </p:sp>
      <p:cxnSp>
        <p:nvCxnSpPr>
          <p:cNvPr id="16" name="Straight Arrow Connector 15">
            <a:extLst>
              <a:ext uri="{FF2B5EF4-FFF2-40B4-BE49-F238E27FC236}">
                <a16:creationId xmlns:a16="http://schemas.microsoft.com/office/drawing/2014/main" id="{E97E94D6-D5CC-6375-C76F-BAFC28DD5B65}"/>
              </a:ext>
            </a:extLst>
          </p:cNvPr>
          <p:cNvCxnSpPr/>
          <p:nvPr/>
        </p:nvCxnSpPr>
        <p:spPr bwMode="auto">
          <a:xfrm flipV="1">
            <a:off x="1948721" y="2074274"/>
            <a:ext cx="0" cy="3913666"/>
          </a:xfrm>
          <a:prstGeom prst="straightConnector1">
            <a:avLst/>
          </a:prstGeom>
          <a:solidFill>
            <a:schemeClr val="accent1"/>
          </a:solidFill>
          <a:ln w="8255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TextBox 17">
            <a:extLst>
              <a:ext uri="{FF2B5EF4-FFF2-40B4-BE49-F238E27FC236}">
                <a16:creationId xmlns:a16="http://schemas.microsoft.com/office/drawing/2014/main" id="{430294C7-01B8-9204-DFED-3BB4A5061E04}"/>
              </a:ext>
            </a:extLst>
          </p:cNvPr>
          <p:cNvSpPr txBox="1"/>
          <p:nvPr/>
        </p:nvSpPr>
        <p:spPr>
          <a:xfrm rot="16200000">
            <a:off x="-213130" y="3914264"/>
            <a:ext cx="3643674" cy="461665"/>
          </a:xfrm>
          <a:prstGeom prst="rect">
            <a:avLst/>
          </a:prstGeom>
          <a:noFill/>
        </p:spPr>
        <p:txBody>
          <a:bodyPr wrap="square" rtlCol="0">
            <a:spAutoFit/>
          </a:bodyPr>
          <a:lstStyle/>
          <a:p>
            <a:pPr algn="ctr"/>
            <a:r>
              <a:rPr lang="en-US" sz="2400" b="1" dirty="0"/>
              <a:t>Architecture Level</a:t>
            </a:r>
          </a:p>
        </p:txBody>
      </p:sp>
      <p:sp>
        <p:nvSpPr>
          <p:cNvPr id="20" name="TextBox 19">
            <a:extLst>
              <a:ext uri="{FF2B5EF4-FFF2-40B4-BE49-F238E27FC236}">
                <a16:creationId xmlns:a16="http://schemas.microsoft.com/office/drawing/2014/main" id="{44C9CB31-05D2-3EFB-A583-18FECA1675EA}"/>
              </a:ext>
            </a:extLst>
          </p:cNvPr>
          <p:cNvSpPr txBox="1"/>
          <p:nvPr/>
        </p:nvSpPr>
        <p:spPr>
          <a:xfrm>
            <a:off x="5441171" y="6284025"/>
            <a:ext cx="5336757" cy="369332"/>
          </a:xfrm>
          <a:prstGeom prst="rect">
            <a:avLst/>
          </a:prstGeom>
          <a:noFill/>
        </p:spPr>
        <p:txBody>
          <a:bodyPr wrap="square">
            <a:spAutoFit/>
          </a:bodyPr>
          <a:lstStyle/>
          <a:p>
            <a:pPr marL="729542" lvl="1">
              <a:spcBef>
                <a:spcPts val="441"/>
              </a:spcBef>
              <a:spcAft>
                <a:spcPts val="1059"/>
              </a:spcAft>
            </a:pPr>
            <a:r>
              <a:rPr lang="en-US" altLang="en-US" sz="1800" u="sng" dirty="0">
                <a:cs typeface="Arial"/>
                <a:hlinkClick r:id="rId4">
                  <a:extLst>
                    <a:ext uri="{A12FA001-AC4F-418D-AE19-62706E023703}">
                      <ahyp:hlinkClr xmlns:ahyp="http://schemas.microsoft.com/office/drawing/2018/hyperlinkcolor" val="tx"/>
                    </a:ext>
                  </a:extLst>
                </a:hlinkClick>
              </a:rPr>
              <a:t>See </a:t>
            </a:r>
            <a:r>
              <a:rPr lang="en-US" altLang="en-US" sz="1800" dirty="0">
                <a:solidFill>
                  <a:srgbClr val="009999"/>
                </a:solidFill>
                <a:cs typeface="Arial"/>
                <a:hlinkClick r:id="rId4">
                  <a:extLst>
                    <a:ext uri="{A12FA001-AC4F-418D-AE19-62706E023703}">
                      <ahyp:hlinkClr xmlns:ahyp="http://schemas.microsoft.com/office/drawing/2018/hyperlinkcolor" val="tx"/>
                    </a:ext>
                  </a:extLst>
                </a:hlinkClick>
              </a:rPr>
              <a:t>MLM-014-A</a:t>
            </a:r>
            <a:r>
              <a:rPr lang="en-US" altLang="en-US" sz="1800" dirty="0">
                <a:cs typeface="Arial"/>
              </a:rPr>
              <a:t> ICS + IT + OT Definitions</a:t>
            </a:r>
          </a:p>
        </p:txBody>
      </p:sp>
    </p:spTree>
    <p:custDataLst>
      <p:tags r:id="rId1"/>
    </p:custDataLst>
    <p:extLst>
      <p:ext uri="{BB962C8B-B14F-4D97-AF65-F5344CB8AC3E}">
        <p14:creationId xmlns:p14="http://schemas.microsoft.com/office/powerpoint/2010/main" val="109759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6D6FC23-DB03-4105-89E1-92125D532E45}"/>
              </a:ext>
            </a:extLst>
          </p:cNvPr>
          <p:cNvSpPr/>
          <p:nvPr/>
        </p:nvSpPr>
        <p:spPr>
          <a:xfrm>
            <a:off x="8961624" y="2657023"/>
            <a:ext cx="1442103" cy="1840551"/>
          </a:xfrm>
          <a:prstGeom prst="rect">
            <a:avLst/>
          </a:prstGeom>
          <a:solidFill>
            <a:srgbClr val="00B0F0"/>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30"/>
          </a:p>
        </p:txBody>
      </p:sp>
      <p:sp>
        <p:nvSpPr>
          <p:cNvPr id="67751" name="Rectangle 167">
            <a:extLst>
              <a:ext uri="{FF2B5EF4-FFF2-40B4-BE49-F238E27FC236}">
                <a16:creationId xmlns:a16="http://schemas.microsoft.com/office/drawing/2014/main" id="{F7D200E7-4FFE-48C3-9B5B-60529E91DB3C}"/>
              </a:ext>
            </a:extLst>
          </p:cNvPr>
          <p:cNvSpPr>
            <a:spLocks noChangeArrowheads="1"/>
          </p:cNvSpPr>
          <p:nvPr/>
        </p:nvSpPr>
        <p:spPr bwMode="auto">
          <a:xfrm>
            <a:off x="909190" y="1367019"/>
            <a:ext cx="1003362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r>
              <a:rPr lang="en-US" altLang="en-US" sz="2000" dirty="0"/>
              <a:t>With Enterprise Integration, “Digital Twin” Plant Optimization, AI-based Logistics, and MRP systems, “high level” applications increasingly involve real-time data acquisition and regulatory control.</a:t>
            </a:r>
          </a:p>
        </p:txBody>
      </p:sp>
      <p:sp>
        <p:nvSpPr>
          <p:cNvPr id="5" name="Rectangle 166">
            <a:extLst>
              <a:ext uri="{FF2B5EF4-FFF2-40B4-BE49-F238E27FC236}">
                <a16:creationId xmlns:a16="http://schemas.microsoft.com/office/drawing/2014/main" id="{D6E53872-8887-47B2-9508-57D9407E86CA}"/>
              </a:ext>
            </a:extLst>
          </p:cNvPr>
          <p:cNvSpPr>
            <a:spLocks noChangeArrowheads="1"/>
          </p:cNvSpPr>
          <p:nvPr/>
        </p:nvSpPr>
        <p:spPr bwMode="auto">
          <a:xfrm>
            <a:off x="3462847" y="159617"/>
            <a:ext cx="4986943" cy="760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r>
              <a:rPr lang="en-US" altLang="en-US" sz="2471" b="1" dirty="0">
                <a:solidFill>
                  <a:srgbClr val="072B5F"/>
                </a:solidFill>
                <a:latin typeface="+mj-lt"/>
                <a:ea typeface="+mj-ea"/>
                <a:cs typeface="+mj-cs"/>
              </a:rPr>
              <a:t>IT vs. OT in INDUSTRIAL</a:t>
            </a:r>
            <a:br>
              <a:rPr lang="en-US" altLang="en-US" sz="2471" b="1" dirty="0">
                <a:solidFill>
                  <a:srgbClr val="072B5F"/>
                </a:solidFill>
                <a:latin typeface="+mj-lt"/>
                <a:ea typeface="+mj-ea"/>
                <a:cs typeface="+mj-cs"/>
              </a:rPr>
            </a:br>
            <a:r>
              <a:rPr lang="en-US" altLang="en-US" sz="2471" b="1" dirty="0">
                <a:solidFill>
                  <a:srgbClr val="072B5F"/>
                </a:solidFill>
                <a:latin typeface="+mj-lt"/>
                <a:ea typeface="+mj-ea"/>
                <a:cs typeface="+mj-cs"/>
              </a:rPr>
              <a:t>ENTERPRISE ARCHITECTURES</a:t>
            </a:r>
          </a:p>
        </p:txBody>
      </p:sp>
      <p:sp>
        <p:nvSpPr>
          <p:cNvPr id="7" name="TextBox 6">
            <a:extLst>
              <a:ext uri="{FF2B5EF4-FFF2-40B4-BE49-F238E27FC236}">
                <a16:creationId xmlns:a16="http://schemas.microsoft.com/office/drawing/2014/main" id="{7A8454DC-B984-4F53-B35F-726BAE199401}"/>
              </a:ext>
            </a:extLst>
          </p:cNvPr>
          <p:cNvSpPr txBox="1"/>
          <p:nvPr/>
        </p:nvSpPr>
        <p:spPr>
          <a:xfrm>
            <a:off x="9469902" y="2931671"/>
            <a:ext cx="547029" cy="450893"/>
          </a:xfrm>
          <a:prstGeom prst="rect">
            <a:avLst/>
          </a:prstGeom>
          <a:noFill/>
        </p:spPr>
        <p:txBody>
          <a:bodyPr wrap="square" rtlCol="0">
            <a:spAutoFit/>
          </a:bodyPr>
          <a:lstStyle/>
          <a:p>
            <a:r>
              <a:rPr lang="en-US" sz="2330" b="1" dirty="0"/>
              <a:t>IT</a:t>
            </a:r>
          </a:p>
        </p:txBody>
      </p:sp>
      <p:sp>
        <p:nvSpPr>
          <p:cNvPr id="6" name="TextBox 5">
            <a:extLst>
              <a:ext uri="{FF2B5EF4-FFF2-40B4-BE49-F238E27FC236}">
                <a16:creationId xmlns:a16="http://schemas.microsoft.com/office/drawing/2014/main" id="{ADA1EE1A-1D9A-4300-877F-95255588C090}"/>
              </a:ext>
            </a:extLst>
          </p:cNvPr>
          <p:cNvSpPr txBox="1"/>
          <p:nvPr/>
        </p:nvSpPr>
        <p:spPr>
          <a:xfrm>
            <a:off x="8865569" y="2008341"/>
            <a:ext cx="1634212" cy="581057"/>
          </a:xfrm>
          <a:prstGeom prst="rect">
            <a:avLst/>
          </a:prstGeom>
          <a:pattFill prst="pct5">
            <a:fgClr>
              <a:schemeClr val="accent3"/>
            </a:fgClr>
            <a:bgClr>
              <a:schemeClr val="bg1"/>
            </a:bgClr>
          </a:pattFill>
        </p:spPr>
        <p:txBody>
          <a:bodyPr wrap="square" rtlCol="0">
            <a:spAutoFit/>
          </a:bodyPr>
          <a:lstStyle/>
          <a:p>
            <a:pPr algn="ctr"/>
            <a:r>
              <a:rPr lang="en-US" sz="1588" b="1" dirty="0"/>
              <a:t>Industrial IT/OT split</a:t>
            </a:r>
          </a:p>
        </p:txBody>
      </p:sp>
      <p:sp>
        <p:nvSpPr>
          <p:cNvPr id="182" name="TextBox 181">
            <a:extLst>
              <a:ext uri="{FF2B5EF4-FFF2-40B4-BE49-F238E27FC236}">
                <a16:creationId xmlns:a16="http://schemas.microsoft.com/office/drawing/2014/main" id="{BFF4A4E1-22FC-4D25-8207-538C76BFF73F}"/>
              </a:ext>
            </a:extLst>
          </p:cNvPr>
          <p:cNvSpPr txBox="1"/>
          <p:nvPr/>
        </p:nvSpPr>
        <p:spPr>
          <a:xfrm rot="5400000">
            <a:off x="7973043" y="3064032"/>
            <a:ext cx="1331302" cy="581057"/>
          </a:xfrm>
          <a:prstGeom prst="rect">
            <a:avLst/>
          </a:prstGeom>
          <a:pattFill prst="pct5">
            <a:fgClr>
              <a:schemeClr val="accent3"/>
            </a:fgClr>
            <a:bgClr>
              <a:schemeClr val="bg1"/>
            </a:bgClr>
          </a:pattFill>
        </p:spPr>
        <p:txBody>
          <a:bodyPr wrap="square" rtlCol="0">
            <a:spAutoFit/>
          </a:bodyPr>
          <a:lstStyle/>
          <a:p>
            <a:pPr algn="ctr"/>
            <a:r>
              <a:rPr lang="en-US" sz="1588" dirty="0"/>
              <a:t> </a:t>
            </a:r>
          </a:p>
          <a:p>
            <a:pPr algn="ctr"/>
            <a:r>
              <a:rPr lang="en-US" sz="1588" dirty="0"/>
              <a:t> </a:t>
            </a:r>
          </a:p>
        </p:txBody>
      </p:sp>
      <p:sp>
        <p:nvSpPr>
          <p:cNvPr id="183" name="Rectangle 182">
            <a:extLst>
              <a:ext uri="{FF2B5EF4-FFF2-40B4-BE49-F238E27FC236}">
                <a16:creationId xmlns:a16="http://schemas.microsoft.com/office/drawing/2014/main" id="{54319335-66A5-4249-A346-C7BF002BA03E}"/>
              </a:ext>
            </a:extLst>
          </p:cNvPr>
          <p:cNvSpPr/>
          <p:nvPr/>
        </p:nvSpPr>
        <p:spPr>
          <a:xfrm>
            <a:off x="8961625" y="4524593"/>
            <a:ext cx="1442103" cy="1905314"/>
          </a:xfrm>
          <a:prstGeom prst="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30"/>
          </a:p>
        </p:txBody>
      </p:sp>
      <p:sp>
        <p:nvSpPr>
          <p:cNvPr id="181" name="Freeform 2">
            <a:extLst>
              <a:ext uri="{FF2B5EF4-FFF2-40B4-BE49-F238E27FC236}">
                <a16:creationId xmlns:a16="http://schemas.microsoft.com/office/drawing/2014/main" id="{4E82408B-B9A2-464A-9146-3B0C56E2652B}"/>
              </a:ext>
            </a:extLst>
          </p:cNvPr>
          <p:cNvSpPr>
            <a:spLocks/>
          </p:cNvSpPr>
          <p:nvPr/>
        </p:nvSpPr>
        <p:spPr bwMode="auto">
          <a:xfrm>
            <a:off x="6678474" y="3177714"/>
            <a:ext cx="373394" cy="475357"/>
          </a:xfrm>
          <a:custGeom>
            <a:avLst/>
            <a:gdLst>
              <a:gd name="T0" fmla="*/ 0 w 577"/>
              <a:gd name="T1" fmla="*/ 735 h 735"/>
              <a:gd name="T2" fmla="*/ 200 w 577"/>
              <a:gd name="T3" fmla="*/ 353 h 735"/>
              <a:gd name="T4" fmla="*/ 249 w 577"/>
              <a:gd name="T5" fmla="*/ 648 h 735"/>
              <a:gd name="T6" fmla="*/ 577 w 577"/>
              <a:gd name="T7" fmla="*/ 0 h 735"/>
            </a:gdLst>
            <a:ahLst/>
            <a:cxnLst>
              <a:cxn ang="0">
                <a:pos x="T0" y="T1"/>
              </a:cxn>
              <a:cxn ang="0">
                <a:pos x="T2" y="T3"/>
              </a:cxn>
              <a:cxn ang="0">
                <a:pos x="T4" y="T5"/>
              </a:cxn>
              <a:cxn ang="0">
                <a:pos x="T6" y="T7"/>
              </a:cxn>
            </a:cxnLst>
            <a:rect l="0" t="0" r="r" b="b"/>
            <a:pathLst>
              <a:path w="577" h="735">
                <a:moveTo>
                  <a:pt x="0" y="735"/>
                </a:moveTo>
                <a:lnTo>
                  <a:pt x="200" y="353"/>
                </a:lnTo>
                <a:lnTo>
                  <a:pt x="249" y="648"/>
                </a:lnTo>
                <a:lnTo>
                  <a:pt x="577"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184" name="Rectangle 3">
            <a:extLst>
              <a:ext uri="{FF2B5EF4-FFF2-40B4-BE49-F238E27FC236}">
                <a16:creationId xmlns:a16="http://schemas.microsoft.com/office/drawing/2014/main" id="{6C0933EA-BAB4-4B93-B801-C9E7BAD974F3}"/>
              </a:ext>
            </a:extLst>
          </p:cNvPr>
          <p:cNvSpPr>
            <a:spLocks noChangeArrowheads="1"/>
          </p:cNvSpPr>
          <p:nvPr/>
        </p:nvSpPr>
        <p:spPr bwMode="auto">
          <a:xfrm>
            <a:off x="6535860" y="5813549"/>
            <a:ext cx="626775"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NETWORKS</a:t>
            </a:r>
            <a:endParaRPr lang="en-US" altLang="en-US" sz="2330"/>
          </a:p>
        </p:txBody>
      </p:sp>
      <p:sp>
        <p:nvSpPr>
          <p:cNvPr id="185" name="Line 4">
            <a:extLst>
              <a:ext uri="{FF2B5EF4-FFF2-40B4-BE49-F238E27FC236}">
                <a16:creationId xmlns:a16="http://schemas.microsoft.com/office/drawing/2014/main" id="{7E442F4E-B950-4C46-AB55-38751AB07565}"/>
              </a:ext>
            </a:extLst>
          </p:cNvPr>
          <p:cNvSpPr>
            <a:spLocks noChangeShapeType="1"/>
          </p:cNvSpPr>
          <p:nvPr/>
        </p:nvSpPr>
        <p:spPr bwMode="auto">
          <a:xfrm>
            <a:off x="6203953" y="4540319"/>
            <a:ext cx="3890" cy="22019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86" name="Line 5">
            <a:extLst>
              <a:ext uri="{FF2B5EF4-FFF2-40B4-BE49-F238E27FC236}">
                <a16:creationId xmlns:a16="http://schemas.microsoft.com/office/drawing/2014/main" id="{CDE1B021-7091-48D2-8B12-2D348A6AB2DA}"/>
              </a:ext>
            </a:extLst>
          </p:cNvPr>
          <p:cNvSpPr>
            <a:spLocks noChangeShapeType="1"/>
          </p:cNvSpPr>
          <p:nvPr/>
        </p:nvSpPr>
        <p:spPr bwMode="auto">
          <a:xfrm flipH="1">
            <a:off x="5276951" y="4541612"/>
            <a:ext cx="1296" cy="23573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87" name="Rectangle 6">
            <a:extLst>
              <a:ext uri="{FF2B5EF4-FFF2-40B4-BE49-F238E27FC236}">
                <a16:creationId xmlns:a16="http://schemas.microsoft.com/office/drawing/2014/main" id="{F29D95C2-CD24-4244-B43F-24CA3EF2290B}"/>
              </a:ext>
            </a:extLst>
          </p:cNvPr>
          <p:cNvSpPr>
            <a:spLocks noChangeArrowheads="1"/>
          </p:cNvSpPr>
          <p:nvPr/>
        </p:nvSpPr>
        <p:spPr bwMode="auto">
          <a:xfrm>
            <a:off x="5956320" y="4776053"/>
            <a:ext cx="550666" cy="335470"/>
          </a:xfrm>
          <a:prstGeom prst="rect">
            <a:avLst/>
          </a:prstGeom>
          <a:solidFill>
            <a:srgbClr val="FFED24"/>
          </a:solidFill>
          <a:ln w="20638">
            <a:solidFill>
              <a:srgbClr val="000000"/>
            </a:solidFill>
            <a:miter lim="800000"/>
            <a:headEnd/>
            <a:tailEnd/>
          </a:ln>
        </p:spPr>
        <p:txBody>
          <a:bodyPr/>
          <a:lstStyle/>
          <a:p>
            <a:endParaRPr lang="en-US" sz="2330"/>
          </a:p>
        </p:txBody>
      </p:sp>
      <p:sp>
        <p:nvSpPr>
          <p:cNvPr id="188" name="Freeform 7">
            <a:extLst>
              <a:ext uri="{FF2B5EF4-FFF2-40B4-BE49-F238E27FC236}">
                <a16:creationId xmlns:a16="http://schemas.microsoft.com/office/drawing/2014/main" id="{28451AC5-1873-432E-A1D3-D3091ED02ABB}"/>
              </a:ext>
            </a:extLst>
          </p:cNvPr>
          <p:cNvSpPr>
            <a:spLocks/>
          </p:cNvSpPr>
          <p:nvPr/>
        </p:nvSpPr>
        <p:spPr bwMode="auto">
          <a:xfrm>
            <a:off x="3976554" y="4449650"/>
            <a:ext cx="2699329" cy="1905314"/>
          </a:xfrm>
          <a:custGeom>
            <a:avLst/>
            <a:gdLst>
              <a:gd name="T0" fmla="*/ 4113 w 4163"/>
              <a:gd name="T1" fmla="*/ 2631 h 2941"/>
              <a:gd name="T2" fmla="*/ 4138 w 4163"/>
              <a:gd name="T3" fmla="*/ 2662 h 2941"/>
              <a:gd name="T4" fmla="*/ 4157 w 4163"/>
              <a:gd name="T5" fmla="*/ 2703 h 2941"/>
              <a:gd name="T6" fmla="*/ 4163 w 4163"/>
              <a:gd name="T7" fmla="*/ 2744 h 2941"/>
              <a:gd name="T8" fmla="*/ 4160 w 4163"/>
              <a:gd name="T9" fmla="*/ 2790 h 2941"/>
              <a:gd name="T10" fmla="*/ 4149 w 4163"/>
              <a:gd name="T11" fmla="*/ 2832 h 2941"/>
              <a:gd name="T12" fmla="*/ 4127 w 4163"/>
              <a:gd name="T13" fmla="*/ 2865 h 2941"/>
              <a:gd name="T14" fmla="*/ 4098 w 4163"/>
              <a:gd name="T15" fmla="*/ 2899 h 2941"/>
              <a:gd name="T16" fmla="*/ 4063 w 4163"/>
              <a:gd name="T17" fmla="*/ 2920 h 2941"/>
              <a:gd name="T18" fmla="*/ 4023 w 4163"/>
              <a:gd name="T19" fmla="*/ 2937 h 2941"/>
              <a:gd name="T20" fmla="*/ 3980 w 4163"/>
              <a:gd name="T21" fmla="*/ 2941 h 2941"/>
              <a:gd name="T22" fmla="*/ 163 w 4163"/>
              <a:gd name="T23" fmla="*/ 2941 h 2941"/>
              <a:gd name="T24" fmla="*/ 152 w 4163"/>
              <a:gd name="T25" fmla="*/ 2940 h 2941"/>
              <a:gd name="T26" fmla="*/ 140 w 4163"/>
              <a:gd name="T27" fmla="*/ 2938 h 2941"/>
              <a:gd name="T28" fmla="*/ 127 w 4163"/>
              <a:gd name="T29" fmla="*/ 2932 h 2941"/>
              <a:gd name="T30" fmla="*/ 113 w 4163"/>
              <a:gd name="T31" fmla="*/ 2930 h 2941"/>
              <a:gd name="T32" fmla="*/ 99 w 4163"/>
              <a:gd name="T33" fmla="*/ 2921 h 2941"/>
              <a:gd name="T34" fmla="*/ 88 w 4163"/>
              <a:gd name="T35" fmla="*/ 2918 h 2941"/>
              <a:gd name="T36" fmla="*/ 79 w 4163"/>
              <a:gd name="T37" fmla="*/ 2910 h 2941"/>
              <a:gd name="T38" fmla="*/ 67 w 4163"/>
              <a:gd name="T39" fmla="*/ 2899 h 2941"/>
              <a:gd name="T40" fmla="*/ 59 w 4163"/>
              <a:gd name="T41" fmla="*/ 2895 h 2941"/>
              <a:gd name="T42" fmla="*/ 48 w 4163"/>
              <a:gd name="T43" fmla="*/ 2882 h 2941"/>
              <a:gd name="T44" fmla="*/ 39 w 4163"/>
              <a:gd name="T45" fmla="*/ 2873 h 2941"/>
              <a:gd name="T46" fmla="*/ 30 w 4163"/>
              <a:gd name="T47" fmla="*/ 2861 h 2941"/>
              <a:gd name="T48" fmla="*/ 24 w 4163"/>
              <a:gd name="T49" fmla="*/ 2851 h 2941"/>
              <a:gd name="T50" fmla="*/ 17 w 4163"/>
              <a:gd name="T51" fmla="*/ 2839 h 2941"/>
              <a:gd name="T52" fmla="*/ 11 w 4163"/>
              <a:gd name="T53" fmla="*/ 2825 h 2941"/>
              <a:gd name="T54" fmla="*/ 5 w 4163"/>
              <a:gd name="T55" fmla="*/ 2811 h 2941"/>
              <a:gd name="T56" fmla="*/ 2 w 4163"/>
              <a:gd name="T57" fmla="*/ 2799 h 2941"/>
              <a:gd name="T58" fmla="*/ 0 w 4163"/>
              <a:gd name="T59" fmla="*/ 2789 h 2941"/>
              <a:gd name="T60" fmla="*/ 0 w 4163"/>
              <a:gd name="T61" fmla="*/ 2771 h 2941"/>
              <a:gd name="T62" fmla="*/ 0 w 4163"/>
              <a:gd name="T63" fmla="*/ 2760 h 2941"/>
              <a:gd name="T64" fmla="*/ 0 w 4163"/>
              <a:gd name="T65" fmla="*/ 2744 h 2941"/>
              <a:gd name="T66" fmla="*/ 0 w 4163"/>
              <a:gd name="T67" fmla="*/ 2731 h 2941"/>
              <a:gd name="T68" fmla="*/ 0 w 4163"/>
              <a:gd name="T69" fmla="*/ 2719 h 2941"/>
              <a:gd name="T70" fmla="*/ 2 w 4163"/>
              <a:gd name="T71" fmla="*/ 2703 h 2941"/>
              <a:gd name="T72" fmla="*/ 7 w 4163"/>
              <a:gd name="T73" fmla="*/ 2690 h 2941"/>
              <a:gd name="T74" fmla="*/ 12 w 4163"/>
              <a:gd name="T75" fmla="*/ 2678 h 2941"/>
              <a:gd name="T76" fmla="*/ 18 w 4163"/>
              <a:gd name="T77" fmla="*/ 2665 h 2941"/>
              <a:gd name="T78" fmla="*/ 25 w 4163"/>
              <a:gd name="T79" fmla="*/ 2652 h 2941"/>
              <a:gd name="T80" fmla="*/ 33 w 4163"/>
              <a:gd name="T81" fmla="*/ 2641 h 2941"/>
              <a:gd name="T82" fmla="*/ 41 w 4163"/>
              <a:gd name="T83" fmla="*/ 2632 h 2941"/>
              <a:gd name="T84" fmla="*/ 49 w 4163"/>
              <a:gd name="T85" fmla="*/ 2621 h 2941"/>
              <a:gd name="T86" fmla="*/ 54 w 4163"/>
              <a:gd name="T87" fmla="*/ 2613 h 2941"/>
              <a:gd name="T88" fmla="*/ 1742 w 4163"/>
              <a:gd name="T89" fmla="*/ 135 h 2941"/>
              <a:gd name="T90" fmla="*/ 1776 w 4163"/>
              <a:gd name="T91" fmla="*/ 94 h 2941"/>
              <a:gd name="T92" fmla="*/ 1814 w 4163"/>
              <a:gd name="T93" fmla="*/ 59 h 2941"/>
              <a:gd name="T94" fmla="*/ 1860 w 4163"/>
              <a:gd name="T95" fmla="*/ 32 h 2941"/>
              <a:gd name="T96" fmla="*/ 1911 w 4163"/>
              <a:gd name="T97" fmla="*/ 14 h 2941"/>
              <a:gd name="T98" fmla="*/ 1963 w 4163"/>
              <a:gd name="T99" fmla="*/ 0 h 2941"/>
              <a:gd name="T100" fmla="*/ 2016 w 4163"/>
              <a:gd name="T101" fmla="*/ 0 h 2941"/>
              <a:gd name="T102" fmla="*/ 2068 w 4163"/>
              <a:gd name="T103" fmla="*/ 15 h 2941"/>
              <a:gd name="T104" fmla="*/ 2117 w 4163"/>
              <a:gd name="T105" fmla="*/ 35 h 2941"/>
              <a:gd name="T106" fmla="*/ 2162 w 4163"/>
              <a:gd name="T107" fmla="*/ 62 h 2941"/>
              <a:gd name="T108" fmla="*/ 2202 w 4163"/>
              <a:gd name="T109" fmla="*/ 101 h 2941"/>
              <a:gd name="T110" fmla="*/ 2231 w 4163"/>
              <a:gd name="T111" fmla="*/ 143 h 2941"/>
              <a:gd name="T112" fmla="*/ 4098 w 4163"/>
              <a:gd name="T113" fmla="*/ 2617 h 29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163" h="2941">
                <a:moveTo>
                  <a:pt x="4100" y="2618"/>
                </a:moveTo>
                <a:lnTo>
                  <a:pt x="4113" y="2631"/>
                </a:lnTo>
                <a:lnTo>
                  <a:pt x="4126" y="2642"/>
                </a:lnTo>
                <a:lnTo>
                  <a:pt x="4138" y="2662"/>
                </a:lnTo>
                <a:lnTo>
                  <a:pt x="4149" y="2681"/>
                </a:lnTo>
                <a:lnTo>
                  <a:pt x="4157" y="2703"/>
                </a:lnTo>
                <a:lnTo>
                  <a:pt x="4160" y="2728"/>
                </a:lnTo>
                <a:lnTo>
                  <a:pt x="4163" y="2744"/>
                </a:lnTo>
                <a:lnTo>
                  <a:pt x="4163" y="2768"/>
                </a:lnTo>
                <a:lnTo>
                  <a:pt x="4160" y="2790"/>
                </a:lnTo>
                <a:lnTo>
                  <a:pt x="4157" y="2809"/>
                </a:lnTo>
                <a:lnTo>
                  <a:pt x="4149" y="2832"/>
                </a:lnTo>
                <a:lnTo>
                  <a:pt x="4138" y="2851"/>
                </a:lnTo>
                <a:lnTo>
                  <a:pt x="4127" y="2865"/>
                </a:lnTo>
                <a:lnTo>
                  <a:pt x="4113" y="2882"/>
                </a:lnTo>
                <a:lnTo>
                  <a:pt x="4098" y="2899"/>
                </a:lnTo>
                <a:lnTo>
                  <a:pt x="4081" y="2912"/>
                </a:lnTo>
                <a:lnTo>
                  <a:pt x="4063" y="2920"/>
                </a:lnTo>
                <a:lnTo>
                  <a:pt x="4043" y="2931"/>
                </a:lnTo>
                <a:lnTo>
                  <a:pt x="4023" y="2937"/>
                </a:lnTo>
                <a:lnTo>
                  <a:pt x="4005" y="2940"/>
                </a:lnTo>
                <a:lnTo>
                  <a:pt x="3980" y="2941"/>
                </a:lnTo>
                <a:lnTo>
                  <a:pt x="169" y="2941"/>
                </a:lnTo>
                <a:lnTo>
                  <a:pt x="163" y="2941"/>
                </a:lnTo>
                <a:lnTo>
                  <a:pt x="156" y="2941"/>
                </a:lnTo>
                <a:lnTo>
                  <a:pt x="152" y="2940"/>
                </a:lnTo>
                <a:lnTo>
                  <a:pt x="145" y="2940"/>
                </a:lnTo>
                <a:lnTo>
                  <a:pt x="140" y="2938"/>
                </a:lnTo>
                <a:lnTo>
                  <a:pt x="134" y="2937"/>
                </a:lnTo>
                <a:lnTo>
                  <a:pt x="127" y="2932"/>
                </a:lnTo>
                <a:lnTo>
                  <a:pt x="120" y="2931"/>
                </a:lnTo>
                <a:lnTo>
                  <a:pt x="113" y="2930"/>
                </a:lnTo>
                <a:lnTo>
                  <a:pt x="106" y="2927"/>
                </a:lnTo>
                <a:lnTo>
                  <a:pt x="99" y="2921"/>
                </a:lnTo>
                <a:lnTo>
                  <a:pt x="94" y="2920"/>
                </a:lnTo>
                <a:lnTo>
                  <a:pt x="88" y="2918"/>
                </a:lnTo>
                <a:lnTo>
                  <a:pt x="82" y="2915"/>
                </a:lnTo>
                <a:lnTo>
                  <a:pt x="79" y="2910"/>
                </a:lnTo>
                <a:lnTo>
                  <a:pt x="74" y="2906"/>
                </a:lnTo>
                <a:lnTo>
                  <a:pt x="67" y="2899"/>
                </a:lnTo>
                <a:lnTo>
                  <a:pt x="63" y="2899"/>
                </a:lnTo>
                <a:lnTo>
                  <a:pt x="59" y="2895"/>
                </a:lnTo>
                <a:lnTo>
                  <a:pt x="52" y="2888"/>
                </a:lnTo>
                <a:lnTo>
                  <a:pt x="48" y="2882"/>
                </a:lnTo>
                <a:lnTo>
                  <a:pt x="43" y="2878"/>
                </a:lnTo>
                <a:lnTo>
                  <a:pt x="39" y="2873"/>
                </a:lnTo>
                <a:lnTo>
                  <a:pt x="33" y="2864"/>
                </a:lnTo>
                <a:lnTo>
                  <a:pt x="30" y="2861"/>
                </a:lnTo>
                <a:lnTo>
                  <a:pt x="27" y="2856"/>
                </a:lnTo>
                <a:lnTo>
                  <a:pt x="24" y="2851"/>
                </a:lnTo>
                <a:lnTo>
                  <a:pt x="20" y="2842"/>
                </a:lnTo>
                <a:lnTo>
                  <a:pt x="17" y="2839"/>
                </a:lnTo>
                <a:lnTo>
                  <a:pt x="14" y="2833"/>
                </a:lnTo>
                <a:lnTo>
                  <a:pt x="11" y="2825"/>
                </a:lnTo>
                <a:lnTo>
                  <a:pt x="9" y="2817"/>
                </a:lnTo>
                <a:lnTo>
                  <a:pt x="5" y="2811"/>
                </a:lnTo>
                <a:lnTo>
                  <a:pt x="4" y="2807"/>
                </a:lnTo>
                <a:lnTo>
                  <a:pt x="2" y="2799"/>
                </a:lnTo>
                <a:lnTo>
                  <a:pt x="1" y="2792"/>
                </a:lnTo>
                <a:lnTo>
                  <a:pt x="0" y="2789"/>
                </a:lnTo>
                <a:lnTo>
                  <a:pt x="0" y="2777"/>
                </a:lnTo>
                <a:lnTo>
                  <a:pt x="0" y="2771"/>
                </a:lnTo>
                <a:lnTo>
                  <a:pt x="0" y="2767"/>
                </a:lnTo>
                <a:lnTo>
                  <a:pt x="0" y="2760"/>
                </a:lnTo>
                <a:lnTo>
                  <a:pt x="0" y="2751"/>
                </a:lnTo>
                <a:lnTo>
                  <a:pt x="0" y="2744"/>
                </a:lnTo>
                <a:lnTo>
                  <a:pt x="0" y="2735"/>
                </a:lnTo>
                <a:lnTo>
                  <a:pt x="0" y="2731"/>
                </a:lnTo>
                <a:lnTo>
                  <a:pt x="0" y="2728"/>
                </a:lnTo>
                <a:lnTo>
                  <a:pt x="0" y="2719"/>
                </a:lnTo>
                <a:lnTo>
                  <a:pt x="1" y="2712"/>
                </a:lnTo>
                <a:lnTo>
                  <a:pt x="2" y="2703"/>
                </a:lnTo>
                <a:lnTo>
                  <a:pt x="4" y="2699"/>
                </a:lnTo>
                <a:lnTo>
                  <a:pt x="7" y="2690"/>
                </a:lnTo>
                <a:lnTo>
                  <a:pt x="9" y="2681"/>
                </a:lnTo>
                <a:lnTo>
                  <a:pt x="12" y="2678"/>
                </a:lnTo>
                <a:lnTo>
                  <a:pt x="14" y="2670"/>
                </a:lnTo>
                <a:lnTo>
                  <a:pt x="18" y="2665"/>
                </a:lnTo>
                <a:lnTo>
                  <a:pt x="21" y="2661"/>
                </a:lnTo>
                <a:lnTo>
                  <a:pt x="25" y="2652"/>
                </a:lnTo>
                <a:lnTo>
                  <a:pt x="29" y="2648"/>
                </a:lnTo>
                <a:lnTo>
                  <a:pt x="33" y="2641"/>
                </a:lnTo>
                <a:lnTo>
                  <a:pt x="37" y="2637"/>
                </a:lnTo>
                <a:lnTo>
                  <a:pt x="41" y="2632"/>
                </a:lnTo>
                <a:lnTo>
                  <a:pt x="45" y="2628"/>
                </a:lnTo>
                <a:lnTo>
                  <a:pt x="49" y="2621"/>
                </a:lnTo>
                <a:lnTo>
                  <a:pt x="54" y="2617"/>
                </a:lnTo>
                <a:lnTo>
                  <a:pt x="54" y="2613"/>
                </a:lnTo>
                <a:lnTo>
                  <a:pt x="1740" y="143"/>
                </a:lnTo>
                <a:lnTo>
                  <a:pt x="1742" y="135"/>
                </a:lnTo>
                <a:lnTo>
                  <a:pt x="1759" y="118"/>
                </a:lnTo>
                <a:lnTo>
                  <a:pt x="1776" y="94"/>
                </a:lnTo>
                <a:lnTo>
                  <a:pt x="1796" y="78"/>
                </a:lnTo>
                <a:lnTo>
                  <a:pt x="1814" y="59"/>
                </a:lnTo>
                <a:lnTo>
                  <a:pt x="1838" y="43"/>
                </a:lnTo>
                <a:lnTo>
                  <a:pt x="1860" y="32"/>
                </a:lnTo>
                <a:lnTo>
                  <a:pt x="1886" y="18"/>
                </a:lnTo>
                <a:lnTo>
                  <a:pt x="1911" y="14"/>
                </a:lnTo>
                <a:lnTo>
                  <a:pt x="1937" y="3"/>
                </a:lnTo>
                <a:lnTo>
                  <a:pt x="1963" y="0"/>
                </a:lnTo>
                <a:lnTo>
                  <a:pt x="1989" y="0"/>
                </a:lnTo>
                <a:lnTo>
                  <a:pt x="2016" y="0"/>
                </a:lnTo>
                <a:lnTo>
                  <a:pt x="2044" y="3"/>
                </a:lnTo>
                <a:lnTo>
                  <a:pt x="2068" y="15"/>
                </a:lnTo>
                <a:lnTo>
                  <a:pt x="2092" y="20"/>
                </a:lnTo>
                <a:lnTo>
                  <a:pt x="2117" y="35"/>
                </a:lnTo>
                <a:lnTo>
                  <a:pt x="2140" y="45"/>
                </a:lnTo>
                <a:lnTo>
                  <a:pt x="2162" y="62"/>
                </a:lnTo>
                <a:lnTo>
                  <a:pt x="2180" y="80"/>
                </a:lnTo>
                <a:lnTo>
                  <a:pt x="2202" y="101"/>
                </a:lnTo>
                <a:lnTo>
                  <a:pt x="2219" y="122"/>
                </a:lnTo>
                <a:lnTo>
                  <a:pt x="2231" y="143"/>
                </a:lnTo>
                <a:lnTo>
                  <a:pt x="2231" y="144"/>
                </a:lnTo>
                <a:lnTo>
                  <a:pt x="4098" y="2617"/>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189" name="Line 8">
            <a:extLst>
              <a:ext uri="{FF2B5EF4-FFF2-40B4-BE49-F238E27FC236}">
                <a16:creationId xmlns:a16="http://schemas.microsoft.com/office/drawing/2014/main" id="{FD0316B7-47A4-4988-BCF9-C658C442FBF4}"/>
              </a:ext>
            </a:extLst>
          </p:cNvPr>
          <p:cNvSpPr>
            <a:spLocks noChangeShapeType="1"/>
          </p:cNvSpPr>
          <p:nvPr/>
        </p:nvSpPr>
        <p:spPr bwMode="auto">
          <a:xfrm flipH="1">
            <a:off x="7085579" y="4544203"/>
            <a:ext cx="1297" cy="21371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0" name="Line 9">
            <a:extLst>
              <a:ext uri="{FF2B5EF4-FFF2-40B4-BE49-F238E27FC236}">
                <a16:creationId xmlns:a16="http://schemas.microsoft.com/office/drawing/2014/main" id="{E6E311D6-E031-4454-BE1A-A04398E8AB2D}"/>
              </a:ext>
            </a:extLst>
          </p:cNvPr>
          <p:cNvSpPr>
            <a:spLocks noChangeShapeType="1"/>
          </p:cNvSpPr>
          <p:nvPr/>
        </p:nvSpPr>
        <p:spPr bwMode="auto">
          <a:xfrm>
            <a:off x="4348651" y="4540319"/>
            <a:ext cx="1296" cy="23314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1" name="Line 10">
            <a:extLst>
              <a:ext uri="{FF2B5EF4-FFF2-40B4-BE49-F238E27FC236}">
                <a16:creationId xmlns:a16="http://schemas.microsoft.com/office/drawing/2014/main" id="{6003D1B4-CD4E-4014-8BF1-798EC20DEB8E}"/>
              </a:ext>
            </a:extLst>
          </p:cNvPr>
          <p:cNvSpPr>
            <a:spLocks noChangeShapeType="1"/>
          </p:cNvSpPr>
          <p:nvPr/>
        </p:nvSpPr>
        <p:spPr bwMode="auto">
          <a:xfrm>
            <a:off x="3446282" y="4541612"/>
            <a:ext cx="1296" cy="22796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2" name="Rectangle 11">
            <a:extLst>
              <a:ext uri="{FF2B5EF4-FFF2-40B4-BE49-F238E27FC236}">
                <a16:creationId xmlns:a16="http://schemas.microsoft.com/office/drawing/2014/main" id="{309DFBE9-0417-4F68-A739-D6701874BB8D}"/>
              </a:ext>
            </a:extLst>
          </p:cNvPr>
          <p:cNvSpPr>
            <a:spLocks noChangeArrowheads="1"/>
          </p:cNvSpPr>
          <p:nvPr/>
        </p:nvSpPr>
        <p:spPr bwMode="auto">
          <a:xfrm>
            <a:off x="4983940" y="5423680"/>
            <a:ext cx="285232" cy="309565"/>
          </a:xfrm>
          <a:prstGeom prst="rect">
            <a:avLst/>
          </a:prstGeom>
          <a:solidFill>
            <a:srgbClr val="FB9214"/>
          </a:solidFill>
          <a:ln w="20638">
            <a:solidFill>
              <a:srgbClr val="000000"/>
            </a:solidFill>
            <a:miter lim="800000"/>
            <a:headEnd/>
            <a:tailEnd/>
          </a:ln>
        </p:spPr>
        <p:txBody>
          <a:bodyPr/>
          <a:lstStyle/>
          <a:p>
            <a:endParaRPr lang="en-US" sz="2330"/>
          </a:p>
        </p:txBody>
      </p:sp>
      <p:sp>
        <p:nvSpPr>
          <p:cNvPr id="193" name="Rectangle 12">
            <a:extLst>
              <a:ext uri="{FF2B5EF4-FFF2-40B4-BE49-F238E27FC236}">
                <a16:creationId xmlns:a16="http://schemas.microsoft.com/office/drawing/2014/main" id="{C89F2ABC-6F69-458B-8B30-E1DA12282A02}"/>
              </a:ext>
            </a:extLst>
          </p:cNvPr>
          <p:cNvSpPr>
            <a:spLocks noChangeArrowheads="1"/>
          </p:cNvSpPr>
          <p:nvPr/>
        </p:nvSpPr>
        <p:spPr bwMode="auto">
          <a:xfrm>
            <a:off x="4102314" y="4778644"/>
            <a:ext cx="524276" cy="348422"/>
          </a:xfrm>
          <a:prstGeom prst="rect">
            <a:avLst/>
          </a:prstGeom>
          <a:solidFill>
            <a:srgbClr val="FFED24"/>
          </a:solidFill>
          <a:ln w="20638">
            <a:solidFill>
              <a:srgbClr val="000000"/>
            </a:solidFill>
            <a:miter lim="800000"/>
            <a:headEnd/>
            <a:tailEnd/>
          </a:ln>
        </p:spPr>
        <p:txBody>
          <a:bodyPr/>
          <a:lstStyle/>
          <a:p>
            <a:endParaRPr lang="en-US" sz="2330"/>
          </a:p>
        </p:txBody>
      </p:sp>
      <p:sp>
        <p:nvSpPr>
          <p:cNvPr id="194" name="Line 13">
            <a:extLst>
              <a:ext uri="{FF2B5EF4-FFF2-40B4-BE49-F238E27FC236}">
                <a16:creationId xmlns:a16="http://schemas.microsoft.com/office/drawing/2014/main" id="{2DDB198F-62BF-4EFF-A140-7F391146DD99}"/>
              </a:ext>
            </a:extLst>
          </p:cNvPr>
          <p:cNvSpPr>
            <a:spLocks noChangeShapeType="1"/>
          </p:cNvSpPr>
          <p:nvPr/>
        </p:nvSpPr>
        <p:spPr bwMode="auto">
          <a:xfrm>
            <a:off x="6158576" y="3809797"/>
            <a:ext cx="1296" cy="86781"/>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5" name="Line 14">
            <a:extLst>
              <a:ext uri="{FF2B5EF4-FFF2-40B4-BE49-F238E27FC236}">
                <a16:creationId xmlns:a16="http://schemas.microsoft.com/office/drawing/2014/main" id="{5799E4DE-B8BD-4645-95C6-21165AB812EF}"/>
              </a:ext>
            </a:extLst>
          </p:cNvPr>
          <p:cNvSpPr>
            <a:spLocks noChangeShapeType="1"/>
          </p:cNvSpPr>
          <p:nvPr/>
        </p:nvSpPr>
        <p:spPr bwMode="auto">
          <a:xfrm>
            <a:off x="4395326" y="3769643"/>
            <a:ext cx="1296" cy="13211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6" name="Line 15">
            <a:extLst>
              <a:ext uri="{FF2B5EF4-FFF2-40B4-BE49-F238E27FC236}">
                <a16:creationId xmlns:a16="http://schemas.microsoft.com/office/drawing/2014/main" id="{67F42DAE-D980-4D5F-B82D-F410154B2CA0}"/>
              </a:ext>
            </a:extLst>
          </p:cNvPr>
          <p:cNvSpPr>
            <a:spLocks noChangeShapeType="1"/>
          </p:cNvSpPr>
          <p:nvPr/>
        </p:nvSpPr>
        <p:spPr bwMode="auto">
          <a:xfrm flipV="1">
            <a:off x="3219392" y="3905645"/>
            <a:ext cx="4356266" cy="1294"/>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7" name="Line 16">
            <a:extLst>
              <a:ext uri="{FF2B5EF4-FFF2-40B4-BE49-F238E27FC236}">
                <a16:creationId xmlns:a16="http://schemas.microsoft.com/office/drawing/2014/main" id="{A5A41846-82D9-45E2-82A7-CBA8B677F4AA}"/>
              </a:ext>
            </a:extLst>
          </p:cNvPr>
          <p:cNvSpPr>
            <a:spLocks noChangeShapeType="1"/>
          </p:cNvSpPr>
          <p:nvPr/>
        </p:nvSpPr>
        <p:spPr bwMode="auto">
          <a:xfrm flipV="1">
            <a:off x="7368218" y="3914712"/>
            <a:ext cx="1297" cy="13729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8" name="Freeform 17">
            <a:extLst>
              <a:ext uri="{FF2B5EF4-FFF2-40B4-BE49-F238E27FC236}">
                <a16:creationId xmlns:a16="http://schemas.microsoft.com/office/drawing/2014/main" id="{535911CA-107F-45FA-82C5-960C46AC6197}"/>
              </a:ext>
            </a:extLst>
          </p:cNvPr>
          <p:cNvSpPr>
            <a:spLocks/>
          </p:cNvSpPr>
          <p:nvPr/>
        </p:nvSpPr>
        <p:spPr bwMode="auto">
          <a:xfrm>
            <a:off x="6682365" y="2657023"/>
            <a:ext cx="1138334" cy="439090"/>
          </a:xfrm>
          <a:custGeom>
            <a:avLst/>
            <a:gdLst>
              <a:gd name="T0" fmla="*/ 0 w 1756"/>
              <a:gd name="T1" fmla="*/ 0 h 677"/>
              <a:gd name="T2" fmla="*/ 0 w 1756"/>
              <a:gd name="T3" fmla="*/ 297 h 677"/>
              <a:gd name="T4" fmla="*/ 1032 w 1756"/>
              <a:gd name="T5" fmla="*/ 297 h 677"/>
              <a:gd name="T6" fmla="*/ 1035 w 1756"/>
              <a:gd name="T7" fmla="*/ 677 h 677"/>
              <a:gd name="T8" fmla="*/ 1753 w 1756"/>
              <a:gd name="T9" fmla="*/ 677 h 677"/>
              <a:gd name="T10" fmla="*/ 1756 w 1756"/>
              <a:gd name="T11" fmla="*/ 0 h 677"/>
              <a:gd name="T12" fmla="*/ 0 w 1756"/>
              <a:gd name="T13" fmla="*/ 0 h 677"/>
            </a:gdLst>
            <a:ahLst/>
            <a:cxnLst>
              <a:cxn ang="0">
                <a:pos x="T0" y="T1"/>
              </a:cxn>
              <a:cxn ang="0">
                <a:pos x="T2" y="T3"/>
              </a:cxn>
              <a:cxn ang="0">
                <a:pos x="T4" y="T5"/>
              </a:cxn>
              <a:cxn ang="0">
                <a:pos x="T6" y="T7"/>
              </a:cxn>
              <a:cxn ang="0">
                <a:pos x="T8" y="T9"/>
              </a:cxn>
              <a:cxn ang="0">
                <a:pos x="T10" y="T11"/>
              </a:cxn>
              <a:cxn ang="0">
                <a:pos x="T12" y="T13"/>
              </a:cxn>
            </a:cxnLst>
            <a:rect l="0" t="0" r="r" b="b"/>
            <a:pathLst>
              <a:path w="1756" h="677">
                <a:moveTo>
                  <a:pt x="0" y="0"/>
                </a:moveTo>
                <a:lnTo>
                  <a:pt x="0" y="297"/>
                </a:lnTo>
                <a:lnTo>
                  <a:pt x="1032" y="297"/>
                </a:lnTo>
                <a:lnTo>
                  <a:pt x="1035" y="677"/>
                </a:lnTo>
                <a:lnTo>
                  <a:pt x="1753" y="677"/>
                </a:lnTo>
                <a:lnTo>
                  <a:pt x="1756" y="0"/>
                </a:lnTo>
                <a:lnTo>
                  <a:pt x="0" y="0"/>
                </a:lnTo>
                <a:close/>
              </a:path>
            </a:pathLst>
          </a:custGeom>
          <a:solidFill>
            <a:srgbClr val="F8A9FF"/>
          </a:solidFill>
          <a:ln w="20638">
            <a:solidFill>
              <a:srgbClr val="000000"/>
            </a:solidFill>
            <a:prstDash val="solid"/>
            <a:round/>
            <a:headEnd/>
            <a:tailEnd/>
          </a:ln>
        </p:spPr>
        <p:txBody>
          <a:bodyPr/>
          <a:lstStyle/>
          <a:p>
            <a:endParaRPr lang="en-US" sz="2330"/>
          </a:p>
        </p:txBody>
      </p:sp>
      <p:sp>
        <p:nvSpPr>
          <p:cNvPr id="199" name="Freeform 18">
            <a:extLst>
              <a:ext uri="{FF2B5EF4-FFF2-40B4-BE49-F238E27FC236}">
                <a16:creationId xmlns:a16="http://schemas.microsoft.com/office/drawing/2014/main" id="{3A605C50-6809-45D5-AD63-F871C23E9396}"/>
              </a:ext>
            </a:extLst>
          </p:cNvPr>
          <p:cNvSpPr>
            <a:spLocks/>
          </p:cNvSpPr>
          <p:nvPr/>
        </p:nvSpPr>
        <p:spPr bwMode="auto">
          <a:xfrm>
            <a:off x="6213029" y="2847424"/>
            <a:ext cx="1139630" cy="325108"/>
          </a:xfrm>
          <a:custGeom>
            <a:avLst/>
            <a:gdLst>
              <a:gd name="T0" fmla="*/ 2 w 1760"/>
              <a:gd name="T1" fmla="*/ 0 h 500"/>
              <a:gd name="T2" fmla="*/ 0 w 1760"/>
              <a:gd name="T3" fmla="*/ 500 h 500"/>
              <a:gd name="T4" fmla="*/ 1760 w 1760"/>
              <a:gd name="T5" fmla="*/ 500 h 500"/>
              <a:gd name="T6" fmla="*/ 1759 w 1760"/>
              <a:gd name="T7" fmla="*/ 0 h 500"/>
              <a:gd name="T8" fmla="*/ 2 w 1760"/>
              <a:gd name="T9" fmla="*/ 0 h 500"/>
            </a:gdLst>
            <a:ahLst/>
            <a:cxnLst>
              <a:cxn ang="0">
                <a:pos x="T0" y="T1"/>
              </a:cxn>
              <a:cxn ang="0">
                <a:pos x="T2" y="T3"/>
              </a:cxn>
              <a:cxn ang="0">
                <a:pos x="T4" y="T5"/>
              </a:cxn>
              <a:cxn ang="0">
                <a:pos x="T6" y="T7"/>
              </a:cxn>
              <a:cxn ang="0">
                <a:pos x="T8" y="T9"/>
              </a:cxn>
            </a:cxnLst>
            <a:rect l="0" t="0" r="r" b="b"/>
            <a:pathLst>
              <a:path w="1760" h="500">
                <a:moveTo>
                  <a:pt x="2" y="0"/>
                </a:moveTo>
                <a:lnTo>
                  <a:pt x="0" y="500"/>
                </a:lnTo>
                <a:lnTo>
                  <a:pt x="1760" y="500"/>
                </a:lnTo>
                <a:lnTo>
                  <a:pt x="1759" y="0"/>
                </a:lnTo>
                <a:lnTo>
                  <a:pt x="2" y="0"/>
                </a:lnTo>
                <a:close/>
              </a:path>
            </a:pathLst>
          </a:custGeom>
          <a:solidFill>
            <a:srgbClr val="F8A9FF"/>
          </a:solidFill>
          <a:ln w="20638">
            <a:solidFill>
              <a:srgbClr val="000000"/>
            </a:solidFill>
            <a:prstDash val="solid"/>
            <a:round/>
            <a:headEnd/>
            <a:tailEnd/>
          </a:ln>
        </p:spPr>
        <p:txBody>
          <a:bodyPr/>
          <a:lstStyle/>
          <a:p>
            <a:endParaRPr lang="en-US" sz="2330"/>
          </a:p>
        </p:txBody>
      </p:sp>
      <p:sp>
        <p:nvSpPr>
          <p:cNvPr id="200" name="Rectangle 19">
            <a:extLst>
              <a:ext uri="{FF2B5EF4-FFF2-40B4-BE49-F238E27FC236}">
                <a16:creationId xmlns:a16="http://schemas.microsoft.com/office/drawing/2014/main" id="{568E49AE-0AD1-49DF-97E4-98191C9ED118}"/>
              </a:ext>
            </a:extLst>
          </p:cNvPr>
          <p:cNvSpPr>
            <a:spLocks noChangeArrowheads="1"/>
          </p:cNvSpPr>
          <p:nvPr/>
        </p:nvSpPr>
        <p:spPr bwMode="auto">
          <a:xfrm>
            <a:off x="5428642" y="5426270"/>
            <a:ext cx="285232" cy="309565"/>
          </a:xfrm>
          <a:prstGeom prst="rect">
            <a:avLst/>
          </a:prstGeom>
          <a:solidFill>
            <a:srgbClr val="FB9214"/>
          </a:solidFill>
          <a:ln w="20638">
            <a:solidFill>
              <a:srgbClr val="000000"/>
            </a:solidFill>
            <a:miter lim="800000"/>
            <a:headEnd/>
            <a:tailEnd/>
          </a:ln>
        </p:spPr>
        <p:txBody>
          <a:bodyPr/>
          <a:lstStyle/>
          <a:p>
            <a:endParaRPr lang="en-US" sz="2330"/>
          </a:p>
        </p:txBody>
      </p:sp>
      <p:sp>
        <p:nvSpPr>
          <p:cNvPr id="201" name="Rectangle 20">
            <a:extLst>
              <a:ext uri="{FF2B5EF4-FFF2-40B4-BE49-F238E27FC236}">
                <a16:creationId xmlns:a16="http://schemas.microsoft.com/office/drawing/2014/main" id="{BA67EE4E-7C70-488B-AA8F-9439C2DFE810}"/>
              </a:ext>
            </a:extLst>
          </p:cNvPr>
          <p:cNvSpPr>
            <a:spLocks noChangeArrowheads="1"/>
          </p:cNvSpPr>
          <p:nvPr/>
        </p:nvSpPr>
        <p:spPr bwMode="auto">
          <a:xfrm>
            <a:off x="5022835" y="5474193"/>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202" name="Rectangle 21">
            <a:extLst>
              <a:ext uri="{FF2B5EF4-FFF2-40B4-BE49-F238E27FC236}">
                <a16:creationId xmlns:a16="http://schemas.microsoft.com/office/drawing/2014/main" id="{F8E4A982-186D-42B6-AFC8-D1FEE0C00226}"/>
              </a:ext>
            </a:extLst>
          </p:cNvPr>
          <p:cNvSpPr>
            <a:spLocks noChangeArrowheads="1"/>
          </p:cNvSpPr>
          <p:nvPr/>
        </p:nvSpPr>
        <p:spPr bwMode="auto">
          <a:xfrm>
            <a:off x="5022836" y="5603718"/>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DISP.</a:t>
            </a:r>
            <a:endParaRPr lang="en-US" altLang="en-US" sz="2330"/>
          </a:p>
        </p:txBody>
      </p:sp>
      <p:sp>
        <p:nvSpPr>
          <p:cNvPr id="203" name="Rectangle 22">
            <a:extLst>
              <a:ext uri="{FF2B5EF4-FFF2-40B4-BE49-F238E27FC236}">
                <a16:creationId xmlns:a16="http://schemas.microsoft.com/office/drawing/2014/main" id="{7FB53DFD-F29B-4F46-9CBE-4F64FA9CBDFC}"/>
              </a:ext>
            </a:extLst>
          </p:cNvPr>
          <p:cNvSpPr>
            <a:spLocks noChangeArrowheads="1"/>
          </p:cNvSpPr>
          <p:nvPr/>
        </p:nvSpPr>
        <p:spPr bwMode="auto">
          <a:xfrm>
            <a:off x="5454571" y="5475489"/>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204" name="Rectangle 23">
            <a:extLst>
              <a:ext uri="{FF2B5EF4-FFF2-40B4-BE49-F238E27FC236}">
                <a16:creationId xmlns:a16="http://schemas.microsoft.com/office/drawing/2014/main" id="{EE08816C-5616-4AC0-8196-B7314D6D10B4}"/>
              </a:ext>
            </a:extLst>
          </p:cNvPr>
          <p:cNvSpPr>
            <a:spLocks noChangeArrowheads="1"/>
          </p:cNvSpPr>
          <p:nvPr/>
        </p:nvSpPr>
        <p:spPr bwMode="auto">
          <a:xfrm>
            <a:off x="5454573" y="5607604"/>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DISP.</a:t>
            </a:r>
            <a:endParaRPr lang="en-US" altLang="en-US" sz="2330"/>
          </a:p>
        </p:txBody>
      </p:sp>
      <p:sp>
        <p:nvSpPr>
          <p:cNvPr id="205" name="Rectangle 24">
            <a:extLst>
              <a:ext uri="{FF2B5EF4-FFF2-40B4-BE49-F238E27FC236}">
                <a16:creationId xmlns:a16="http://schemas.microsoft.com/office/drawing/2014/main" id="{D4781C33-7F1E-4123-BCB1-A539379AA957}"/>
              </a:ext>
            </a:extLst>
          </p:cNvPr>
          <p:cNvSpPr>
            <a:spLocks noChangeArrowheads="1"/>
          </p:cNvSpPr>
          <p:nvPr/>
        </p:nvSpPr>
        <p:spPr bwMode="auto">
          <a:xfrm>
            <a:off x="3718548" y="4075322"/>
            <a:ext cx="460260" cy="322518"/>
          </a:xfrm>
          <a:prstGeom prst="rect">
            <a:avLst/>
          </a:prstGeom>
          <a:solidFill>
            <a:srgbClr val="00E700"/>
          </a:solidFill>
          <a:ln w="20638">
            <a:solidFill>
              <a:srgbClr val="000000"/>
            </a:solidFill>
            <a:miter lim="800000"/>
            <a:headEnd/>
            <a:tailEnd/>
          </a:ln>
        </p:spPr>
        <p:txBody>
          <a:bodyPr/>
          <a:lstStyle/>
          <a:p>
            <a:endParaRPr lang="en-US" sz="2330"/>
          </a:p>
        </p:txBody>
      </p:sp>
      <p:sp>
        <p:nvSpPr>
          <p:cNvPr id="206" name="Rectangle 25">
            <a:extLst>
              <a:ext uri="{FF2B5EF4-FFF2-40B4-BE49-F238E27FC236}">
                <a16:creationId xmlns:a16="http://schemas.microsoft.com/office/drawing/2014/main" id="{F76A62C7-1EAC-49B3-9BC6-B1B529CC96D2}"/>
              </a:ext>
            </a:extLst>
          </p:cNvPr>
          <p:cNvSpPr>
            <a:spLocks noChangeArrowheads="1"/>
          </p:cNvSpPr>
          <p:nvPr/>
        </p:nvSpPr>
        <p:spPr bwMode="auto">
          <a:xfrm>
            <a:off x="7136143" y="4067551"/>
            <a:ext cx="558793" cy="323813"/>
          </a:xfrm>
          <a:prstGeom prst="rect">
            <a:avLst/>
          </a:prstGeom>
          <a:solidFill>
            <a:srgbClr val="00E700"/>
          </a:solidFill>
          <a:ln w="20638">
            <a:solidFill>
              <a:srgbClr val="000000"/>
            </a:solidFill>
            <a:miter lim="800000"/>
            <a:headEnd/>
            <a:tailEnd/>
          </a:ln>
        </p:spPr>
        <p:txBody>
          <a:bodyPr/>
          <a:lstStyle/>
          <a:p>
            <a:endParaRPr lang="en-US" sz="2330"/>
          </a:p>
        </p:txBody>
      </p:sp>
      <p:sp>
        <p:nvSpPr>
          <p:cNvPr id="207" name="Rectangle 26">
            <a:extLst>
              <a:ext uri="{FF2B5EF4-FFF2-40B4-BE49-F238E27FC236}">
                <a16:creationId xmlns:a16="http://schemas.microsoft.com/office/drawing/2014/main" id="{A693D36B-DD29-43BE-B9BB-390D6BB0E550}"/>
              </a:ext>
            </a:extLst>
          </p:cNvPr>
          <p:cNvSpPr>
            <a:spLocks noChangeArrowheads="1"/>
          </p:cNvSpPr>
          <p:nvPr/>
        </p:nvSpPr>
        <p:spPr bwMode="auto">
          <a:xfrm>
            <a:off x="3739292" y="4107097"/>
            <a:ext cx="407163"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MAINT.</a:t>
            </a:r>
            <a:endParaRPr lang="en-US" altLang="en-US" sz="2330" dirty="0"/>
          </a:p>
        </p:txBody>
      </p:sp>
      <p:sp>
        <p:nvSpPr>
          <p:cNvPr id="208" name="Rectangle 27">
            <a:extLst>
              <a:ext uri="{FF2B5EF4-FFF2-40B4-BE49-F238E27FC236}">
                <a16:creationId xmlns:a16="http://schemas.microsoft.com/office/drawing/2014/main" id="{ED8FBFB8-7535-444C-B47F-16D4DFE88D7E}"/>
              </a:ext>
            </a:extLst>
          </p:cNvPr>
          <p:cNvSpPr>
            <a:spLocks noChangeArrowheads="1"/>
          </p:cNvSpPr>
          <p:nvPr/>
        </p:nvSpPr>
        <p:spPr bwMode="auto">
          <a:xfrm>
            <a:off x="6337495" y="4070141"/>
            <a:ext cx="567181" cy="325108"/>
          </a:xfrm>
          <a:prstGeom prst="rect">
            <a:avLst/>
          </a:prstGeom>
          <a:solidFill>
            <a:srgbClr val="00E700"/>
          </a:solidFill>
          <a:ln w="20638">
            <a:solidFill>
              <a:srgbClr val="000000"/>
            </a:solidFill>
            <a:miter lim="800000"/>
            <a:headEnd/>
            <a:tailEnd/>
          </a:ln>
        </p:spPr>
        <p:txBody>
          <a:bodyPr/>
          <a:lstStyle/>
          <a:p>
            <a:endParaRPr lang="en-US" sz="2330"/>
          </a:p>
        </p:txBody>
      </p:sp>
      <p:sp>
        <p:nvSpPr>
          <p:cNvPr id="209" name="Rectangle 28">
            <a:extLst>
              <a:ext uri="{FF2B5EF4-FFF2-40B4-BE49-F238E27FC236}">
                <a16:creationId xmlns:a16="http://schemas.microsoft.com/office/drawing/2014/main" id="{E32CF2D5-4D51-47D2-8E70-60A098BBD14B}"/>
              </a:ext>
            </a:extLst>
          </p:cNvPr>
          <p:cNvSpPr>
            <a:spLocks noChangeArrowheads="1"/>
          </p:cNvSpPr>
          <p:nvPr/>
        </p:nvSpPr>
        <p:spPr bwMode="auto">
          <a:xfrm>
            <a:off x="7154294" y="4119362"/>
            <a:ext cx="492122"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PRODUCT</a:t>
            </a:r>
            <a:endParaRPr lang="en-US" altLang="en-US" sz="2330"/>
          </a:p>
        </p:txBody>
      </p:sp>
      <p:sp>
        <p:nvSpPr>
          <p:cNvPr id="210" name="Rectangle 29">
            <a:extLst>
              <a:ext uri="{FF2B5EF4-FFF2-40B4-BE49-F238E27FC236}">
                <a16:creationId xmlns:a16="http://schemas.microsoft.com/office/drawing/2014/main" id="{2AF26488-561A-4A65-A395-078F3136251D}"/>
              </a:ext>
            </a:extLst>
          </p:cNvPr>
          <p:cNvSpPr>
            <a:spLocks noChangeArrowheads="1"/>
          </p:cNvSpPr>
          <p:nvPr/>
        </p:nvSpPr>
        <p:spPr bwMode="auto">
          <a:xfrm>
            <a:off x="6581238" y="3675092"/>
            <a:ext cx="114093" cy="129525"/>
          </a:xfrm>
          <a:prstGeom prst="rect">
            <a:avLst/>
          </a:prstGeom>
          <a:noFill/>
          <a:ln w="206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11" name="Rectangle 30">
            <a:extLst>
              <a:ext uri="{FF2B5EF4-FFF2-40B4-BE49-F238E27FC236}">
                <a16:creationId xmlns:a16="http://schemas.microsoft.com/office/drawing/2014/main" id="{9A4E180D-8143-4FFC-8994-AD63CB542526}"/>
              </a:ext>
            </a:extLst>
          </p:cNvPr>
          <p:cNvSpPr>
            <a:spLocks noChangeArrowheads="1"/>
          </p:cNvSpPr>
          <p:nvPr/>
        </p:nvSpPr>
        <p:spPr bwMode="auto">
          <a:xfrm>
            <a:off x="4095832" y="3366820"/>
            <a:ext cx="566575" cy="380804"/>
          </a:xfrm>
          <a:prstGeom prst="rect">
            <a:avLst/>
          </a:prstGeom>
          <a:solidFill>
            <a:srgbClr val="00BEF7"/>
          </a:solidFill>
          <a:ln w="20638">
            <a:solidFill>
              <a:srgbClr val="000000"/>
            </a:solidFill>
            <a:miter lim="800000"/>
            <a:headEnd/>
            <a:tailEnd/>
          </a:ln>
        </p:spPr>
        <p:txBody>
          <a:bodyPr/>
          <a:lstStyle/>
          <a:p>
            <a:endParaRPr lang="en-US" sz="2330"/>
          </a:p>
        </p:txBody>
      </p:sp>
      <p:sp>
        <p:nvSpPr>
          <p:cNvPr id="212" name="Rectangle 31">
            <a:extLst>
              <a:ext uri="{FF2B5EF4-FFF2-40B4-BE49-F238E27FC236}">
                <a16:creationId xmlns:a16="http://schemas.microsoft.com/office/drawing/2014/main" id="{1556AF26-0846-414E-BBF5-AACF64C631B7}"/>
              </a:ext>
            </a:extLst>
          </p:cNvPr>
          <p:cNvSpPr>
            <a:spLocks noChangeArrowheads="1"/>
          </p:cNvSpPr>
          <p:nvPr/>
        </p:nvSpPr>
        <p:spPr bwMode="auto">
          <a:xfrm>
            <a:off x="7595082" y="3700130"/>
            <a:ext cx="38311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OFFICE</a:t>
            </a:r>
            <a:endParaRPr lang="en-US" altLang="en-US" sz="2330" dirty="0"/>
          </a:p>
        </p:txBody>
      </p:sp>
      <p:sp>
        <p:nvSpPr>
          <p:cNvPr id="213" name="Rectangle 32">
            <a:extLst>
              <a:ext uri="{FF2B5EF4-FFF2-40B4-BE49-F238E27FC236}">
                <a16:creationId xmlns:a16="http://schemas.microsoft.com/office/drawing/2014/main" id="{A6997CDF-5804-4D0E-9268-8FD8E7B97569}"/>
              </a:ext>
            </a:extLst>
          </p:cNvPr>
          <p:cNvSpPr>
            <a:spLocks noChangeArrowheads="1"/>
          </p:cNvSpPr>
          <p:nvPr/>
        </p:nvSpPr>
        <p:spPr bwMode="auto">
          <a:xfrm>
            <a:off x="6296005" y="2888872"/>
            <a:ext cx="110126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CORP &amp; DIVISIONAL</a:t>
            </a:r>
            <a:endParaRPr lang="en-US" altLang="en-US" sz="2330"/>
          </a:p>
        </p:txBody>
      </p:sp>
      <p:sp>
        <p:nvSpPr>
          <p:cNvPr id="214" name="Rectangle 33">
            <a:extLst>
              <a:ext uri="{FF2B5EF4-FFF2-40B4-BE49-F238E27FC236}">
                <a16:creationId xmlns:a16="http://schemas.microsoft.com/office/drawing/2014/main" id="{81EA1633-6620-4D7A-8115-9FD46284629A}"/>
              </a:ext>
            </a:extLst>
          </p:cNvPr>
          <p:cNvSpPr>
            <a:spLocks noChangeArrowheads="1"/>
          </p:cNvSpPr>
          <p:nvPr/>
        </p:nvSpPr>
        <p:spPr bwMode="auto">
          <a:xfrm>
            <a:off x="2688928" y="4390069"/>
            <a:ext cx="517770"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SITEWIDE</a:t>
            </a:r>
            <a:endParaRPr lang="en-US" altLang="en-US" sz="2330" dirty="0"/>
          </a:p>
        </p:txBody>
      </p:sp>
      <p:sp>
        <p:nvSpPr>
          <p:cNvPr id="215" name="Line 34">
            <a:extLst>
              <a:ext uri="{FF2B5EF4-FFF2-40B4-BE49-F238E27FC236}">
                <a16:creationId xmlns:a16="http://schemas.microsoft.com/office/drawing/2014/main" id="{8F7382C5-8592-4EF3-8530-F639A6A4154B}"/>
              </a:ext>
            </a:extLst>
          </p:cNvPr>
          <p:cNvSpPr>
            <a:spLocks noChangeShapeType="1"/>
          </p:cNvSpPr>
          <p:nvPr/>
        </p:nvSpPr>
        <p:spPr bwMode="auto">
          <a:xfrm>
            <a:off x="5720356" y="4460013"/>
            <a:ext cx="1296" cy="8678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16" name="Rectangle 35">
            <a:extLst>
              <a:ext uri="{FF2B5EF4-FFF2-40B4-BE49-F238E27FC236}">
                <a16:creationId xmlns:a16="http://schemas.microsoft.com/office/drawing/2014/main" id="{2B324BC8-3099-430D-AA60-FA8F6DDE9790}"/>
              </a:ext>
            </a:extLst>
          </p:cNvPr>
          <p:cNvSpPr>
            <a:spLocks noChangeArrowheads="1"/>
          </p:cNvSpPr>
          <p:nvPr/>
        </p:nvSpPr>
        <p:spPr bwMode="auto">
          <a:xfrm>
            <a:off x="4200849" y="3441944"/>
            <a:ext cx="36708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LOCAL</a:t>
            </a:r>
            <a:endParaRPr lang="en-US" altLang="en-US" sz="2330"/>
          </a:p>
        </p:txBody>
      </p:sp>
      <p:sp>
        <p:nvSpPr>
          <p:cNvPr id="217" name="Rectangle 36">
            <a:extLst>
              <a:ext uri="{FF2B5EF4-FFF2-40B4-BE49-F238E27FC236}">
                <a16:creationId xmlns:a16="http://schemas.microsoft.com/office/drawing/2014/main" id="{DB5AB195-CA25-4E9D-98D6-7B552A6E8910}"/>
              </a:ext>
            </a:extLst>
          </p:cNvPr>
          <p:cNvSpPr>
            <a:spLocks noChangeArrowheads="1"/>
          </p:cNvSpPr>
          <p:nvPr/>
        </p:nvSpPr>
        <p:spPr bwMode="auto">
          <a:xfrm>
            <a:off x="4124355" y="3571469"/>
            <a:ext cx="577081"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ENG/TECH</a:t>
            </a:r>
            <a:endParaRPr lang="en-US" altLang="en-US" sz="2330"/>
          </a:p>
        </p:txBody>
      </p:sp>
      <p:sp>
        <p:nvSpPr>
          <p:cNvPr id="218" name="Rectangle 37">
            <a:extLst>
              <a:ext uri="{FF2B5EF4-FFF2-40B4-BE49-F238E27FC236}">
                <a16:creationId xmlns:a16="http://schemas.microsoft.com/office/drawing/2014/main" id="{49405EC9-6250-44B8-9185-2AA6DE3DCB4B}"/>
              </a:ext>
            </a:extLst>
          </p:cNvPr>
          <p:cNvSpPr>
            <a:spLocks noChangeArrowheads="1"/>
          </p:cNvSpPr>
          <p:nvPr/>
        </p:nvSpPr>
        <p:spPr bwMode="auto">
          <a:xfrm>
            <a:off x="3837826" y="4247618"/>
            <a:ext cx="251672"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MGT</a:t>
            </a:r>
            <a:endParaRPr lang="en-US" altLang="en-US" sz="2330" dirty="0"/>
          </a:p>
        </p:txBody>
      </p:sp>
      <p:sp>
        <p:nvSpPr>
          <p:cNvPr id="219" name="Line 38">
            <a:extLst>
              <a:ext uri="{FF2B5EF4-FFF2-40B4-BE49-F238E27FC236}">
                <a16:creationId xmlns:a16="http://schemas.microsoft.com/office/drawing/2014/main" id="{36B186AE-084E-4790-B98F-95DF483491B0}"/>
              </a:ext>
            </a:extLst>
          </p:cNvPr>
          <p:cNvSpPr>
            <a:spLocks noChangeShapeType="1"/>
          </p:cNvSpPr>
          <p:nvPr/>
        </p:nvSpPr>
        <p:spPr bwMode="auto">
          <a:xfrm flipV="1">
            <a:off x="3973960" y="3912120"/>
            <a:ext cx="1297" cy="15543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20" name="Rectangle 39">
            <a:extLst>
              <a:ext uri="{FF2B5EF4-FFF2-40B4-BE49-F238E27FC236}">
                <a16:creationId xmlns:a16="http://schemas.microsoft.com/office/drawing/2014/main" id="{50F07D04-F46E-495A-B137-FEF060CBF062}"/>
              </a:ext>
            </a:extLst>
          </p:cNvPr>
          <p:cNvSpPr>
            <a:spLocks noChangeArrowheads="1"/>
          </p:cNvSpPr>
          <p:nvPr/>
        </p:nvSpPr>
        <p:spPr bwMode="auto">
          <a:xfrm>
            <a:off x="6357036" y="4088227"/>
            <a:ext cx="490519"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QUALITY</a:t>
            </a:r>
            <a:endParaRPr lang="en-US" altLang="en-US" sz="2330" dirty="0"/>
          </a:p>
        </p:txBody>
      </p:sp>
      <p:sp>
        <p:nvSpPr>
          <p:cNvPr id="221" name="Rectangle 40">
            <a:extLst>
              <a:ext uri="{FF2B5EF4-FFF2-40B4-BE49-F238E27FC236}">
                <a16:creationId xmlns:a16="http://schemas.microsoft.com/office/drawing/2014/main" id="{2E51476C-5BD9-457D-B279-078DB42F6BE6}"/>
              </a:ext>
            </a:extLst>
          </p:cNvPr>
          <p:cNvSpPr>
            <a:spLocks noChangeArrowheads="1"/>
          </p:cNvSpPr>
          <p:nvPr/>
        </p:nvSpPr>
        <p:spPr bwMode="auto">
          <a:xfrm>
            <a:off x="6435942" y="4236072"/>
            <a:ext cx="251672"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MGT</a:t>
            </a:r>
            <a:endParaRPr lang="en-US" altLang="en-US" sz="2330" dirty="0"/>
          </a:p>
        </p:txBody>
      </p:sp>
      <p:sp>
        <p:nvSpPr>
          <p:cNvPr id="222" name="Rectangle 41">
            <a:extLst>
              <a:ext uri="{FF2B5EF4-FFF2-40B4-BE49-F238E27FC236}">
                <a16:creationId xmlns:a16="http://schemas.microsoft.com/office/drawing/2014/main" id="{0011F33D-9CAF-46CE-AEC5-A0CA7912BCBF}"/>
              </a:ext>
            </a:extLst>
          </p:cNvPr>
          <p:cNvSpPr>
            <a:spLocks noChangeArrowheads="1"/>
          </p:cNvSpPr>
          <p:nvPr/>
        </p:nvSpPr>
        <p:spPr bwMode="auto">
          <a:xfrm>
            <a:off x="7134847" y="4230753"/>
            <a:ext cx="525785"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TRACKING</a:t>
            </a:r>
            <a:endParaRPr lang="en-US" altLang="en-US" sz="2330" dirty="0"/>
          </a:p>
        </p:txBody>
      </p:sp>
      <p:sp>
        <p:nvSpPr>
          <p:cNvPr id="223" name="Line 42">
            <a:extLst>
              <a:ext uri="{FF2B5EF4-FFF2-40B4-BE49-F238E27FC236}">
                <a16:creationId xmlns:a16="http://schemas.microsoft.com/office/drawing/2014/main" id="{A093C6E4-284D-4BDA-90F2-FA1BF46EB06E}"/>
              </a:ext>
            </a:extLst>
          </p:cNvPr>
          <p:cNvSpPr>
            <a:spLocks noChangeShapeType="1"/>
          </p:cNvSpPr>
          <p:nvPr/>
        </p:nvSpPr>
        <p:spPr bwMode="auto">
          <a:xfrm>
            <a:off x="6569569" y="4400431"/>
            <a:ext cx="1297" cy="13082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24" name="Rectangle 43">
            <a:extLst>
              <a:ext uri="{FF2B5EF4-FFF2-40B4-BE49-F238E27FC236}">
                <a16:creationId xmlns:a16="http://schemas.microsoft.com/office/drawing/2014/main" id="{15FBE777-EACB-479C-8F6E-5411C67D4F9A}"/>
              </a:ext>
            </a:extLst>
          </p:cNvPr>
          <p:cNvSpPr>
            <a:spLocks noChangeArrowheads="1"/>
          </p:cNvSpPr>
          <p:nvPr/>
        </p:nvSpPr>
        <p:spPr bwMode="auto">
          <a:xfrm>
            <a:off x="4138618" y="4789008"/>
            <a:ext cx="436017"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PROCESS</a:t>
            </a:r>
            <a:endParaRPr lang="en-US" altLang="en-US" sz="2330"/>
          </a:p>
        </p:txBody>
      </p:sp>
      <p:sp>
        <p:nvSpPr>
          <p:cNvPr id="225" name="Rectangle 44">
            <a:extLst>
              <a:ext uri="{FF2B5EF4-FFF2-40B4-BE49-F238E27FC236}">
                <a16:creationId xmlns:a16="http://schemas.microsoft.com/office/drawing/2014/main" id="{67CF5066-A367-4020-ADC5-B478F1C1394D}"/>
              </a:ext>
            </a:extLst>
          </p:cNvPr>
          <p:cNvSpPr>
            <a:spLocks noChangeArrowheads="1"/>
          </p:cNvSpPr>
          <p:nvPr/>
        </p:nvSpPr>
        <p:spPr bwMode="auto">
          <a:xfrm>
            <a:off x="4176215" y="5013086"/>
            <a:ext cx="351058"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SUPRV.</a:t>
            </a:r>
            <a:endParaRPr lang="en-US" altLang="en-US" sz="2330"/>
          </a:p>
        </p:txBody>
      </p:sp>
      <p:sp>
        <p:nvSpPr>
          <p:cNvPr id="226" name="Rectangle 45">
            <a:extLst>
              <a:ext uri="{FF2B5EF4-FFF2-40B4-BE49-F238E27FC236}">
                <a16:creationId xmlns:a16="http://schemas.microsoft.com/office/drawing/2014/main" id="{B1237630-ECD0-4C76-AD02-72197D065FDD}"/>
              </a:ext>
            </a:extLst>
          </p:cNvPr>
          <p:cNvSpPr>
            <a:spLocks noChangeArrowheads="1"/>
          </p:cNvSpPr>
          <p:nvPr/>
        </p:nvSpPr>
        <p:spPr bwMode="auto">
          <a:xfrm>
            <a:off x="4176215" y="4895218"/>
            <a:ext cx="341440"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AREA 1</a:t>
            </a:r>
            <a:endParaRPr lang="en-US" altLang="en-US" sz="2330"/>
          </a:p>
        </p:txBody>
      </p:sp>
      <p:sp>
        <p:nvSpPr>
          <p:cNvPr id="227" name="Line 46">
            <a:extLst>
              <a:ext uri="{FF2B5EF4-FFF2-40B4-BE49-F238E27FC236}">
                <a16:creationId xmlns:a16="http://schemas.microsoft.com/office/drawing/2014/main" id="{9AC3C705-3281-4FCA-9C52-60360231BCB7}"/>
              </a:ext>
            </a:extLst>
          </p:cNvPr>
          <p:cNvSpPr>
            <a:spLocks noChangeShapeType="1"/>
          </p:cNvSpPr>
          <p:nvPr/>
        </p:nvSpPr>
        <p:spPr bwMode="auto">
          <a:xfrm>
            <a:off x="3425445" y="4544203"/>
            <a:ext cx="4119099" cy="0"/>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28" name="Line 47">
            <a:extLst>
              <a:ext uri="{FF2B5EF4-FFF2-40B4-BE49-F238E27FC236}">
                <a16:creationId xmlns:a16="http://schemas.microsoft.com/office/drawing/2014/main" id="{AF446117-C9A3-4A88-9D5D-1EB94C3513F8}"/>
              </a:ext>
            </a:extLst>
          </p:cNvPr>
          <p:cNvSpPr>
            <a:spLocks noChangeShapeType="1"/>
          </p:cNvSpPr>
          <p:nvPr/>
        </p:nvSpPr>
        <p:spPr bwMode="auto">
          <a:xfrm flipV="1">
            <a:off x="7368218" y="4404317"/>
            <a:ext cx="1297" cy="13729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29" name="Rectangle 48">
            <a:extLst>
              <a:ext uri="{FF2B5EF4-FFF2-40B4-BE49-F238E27FC236}">
                <a16:creationId xmlns:a16="http://schemas.microsoft.com/office/drawing/2014/main" id="{C8C5E92F-6D52-4DC1-ABC8-F6249594D85B}"/>
              </a:ext>
            </a:extLst>
          </p:cNvPr>
          <p:cNvSpPr>
            <a:spLocks noChangeArrowheads="1"/>
          </p:cNvSpPr>
          <p:nvPr/>
        </p:nvSpPr>
        <p:spPr bwMode="auto">
          <a:xfrm>
            <a:off x="2610763" y="4497574"/>
            <a:ext cx="674865"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INDUSTRIAL</a:t>
            </a:r>
            <a:endParaRPr lang="en-US" altLang="en-US" sz="2330" dirty="0"/>
          </a:p>
        </p:txBody>
      </p:sp>
      <p:sp>
        <p:nvSpPr>
          <p:cNvPr id="230" name="Rectangle 49">
            <a:extLst>
              <a:ext uri="{FF2B5EF4-FFF2-40B4-BE49-F238E27FC236}">
                <a16:creationId xmlns:a16="http://schemas.microsoft.com/office/drawing/2014/main" id="{ACB9D537-CE42-4A56-80E3-B6F00921FF74}"/>
              </a:ext>
            </a:extLst>
          </p:cNvPr>
          <p:cNvSpPr>
            <a:spLocks noChangeArrowheads="1"/>
          </p:cNvSpPr>
          <p:nvPr/>
        </p:nvSpPr>
        <p:spPr bwMode="auto">
          <a:xfrm>
            <a:off x="2810800" y="4605080"/>
            <a:ext cx="23243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LAN</a:t>
            </a:r>
            <a:endParaRPr lang="en-US" altLang="en-US" sz="2330"/>
          </a:p>
        </p:txBody>
      </p:sp>
      <p:sp>
        <p:nvSpPr>
          <p:cNvPr id="231" name="Rectangle 50">
            <a:extLst>
              <a:ext uri="{FF2B5EF4-FFF2-40B4-BE49-F238E27FC236}">
                <a16:creationId xmlns:a16="http://schemas.microsoft.com/office/drawing/2014/main" id="{DB98982F-05B2-4C4A-B087-4036DE661073}"/>
              </a:ext>
            </a:extLst>
          </p:cNvPr>
          <p:cNvSpPr>
            <a:spLocks noChangeArrowheads="1"/>
          </p:cNvSpPr>
          <p:nvPr/>
        </p:nvSpPr>
        <p:spPr bwMode="auto">
          <a:xfrm>
            <a:off x="7676761" y="3833540"/>
            <a:ext cx="23243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LAN</a:t>
            </a:r>
            <a:endParaRPr lang="en-US" altLang="en-US" sz="2330" dirty="0"/>
          </a:p>
        </p:txBody>
      </p:sp>
      <p:sp>
        <p:nvSpPr>
          <p:cNvPr id="232" name="Rectangle 51">
            <a:extLst>
              <a:ext uri="{FF2B5EF4-FFF2-40B4-BE49-F238E27FC236}">
                <a16:creationId xmlns:a16="http://schemas.microsoft.com/office/drawing/2014/main" id="{B263F7CF-08AC-4D6D-9CD1-2E44AEC87653}"/>
              </a:ext>
            </a:extLst>
          </p:cNvPr>
          <p:cNvSpPr>
            <a:spLocks noChangeArrowheads="1"/>
          </p:cNvSpPr>
          <p:nvPr/>
        </p:nvSpPr>
        <p:spPr bwMode="auto">
          <a:xfrm>
            <a:off x="6600955" y="3677540"/>
            <a:ext cx="7373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R</a:t>
            </a:r>
            <a:endParaRPr lang="en-US" altLang="en-US" sz="2330" dirty="0"/>
          </a:p>
        </p:txBody>
      </p:sp>
      <p:sp>
        <p:nvSpPr>
          <p:cNvPr id="233" name="Rectangle 52">
            <a:extLst>
              <a:ext uri="{FF2B5EF4-FFF2-40B4-BE49-F238E27FC236}">
                <a16:creationId xmlns:a16="http://schemas.microsoft.com/office/drawing/2014/main" id="{A158D86F-7D63-42AF-8F25-6926FA24D168}"/>
              </a:ext>
            </a:extLst>
          </p:cNvPr>
          <p:cNvSpPr>
            <a:spLocks noChangeArrowheads="1"/>
          </p:cNvSpPr>
          <p:nvPr/>
        </p:nvSpPr>
        <p:spPr bwMode="auto">
          <a:xfrm>
            <a:off x="7013719" y="3418414"/>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WIDE</a:t>
            </a:r>
            <a:endParaRPr lang="en-US" altLang="en-US" sz="2330" dirty="0"/>
          </a:p>
        </p:txBody>
      </p:sp>
      <p:sp>
        <p:nvSpPr>
          <p:cNvPr id="234" name="Rectangle 53">
            <a:extLst>
              <a:ext uri="{FF2B5EF4-FFF2-40B4-BE49-F238E27FC236}">
                <a16:creationId xmlns:a16="http://schemas.microsoft.com/office/drawing/2014/main" id="{E03A9168-F304-404E-B7C3-455EF631E544}"/>
              </a:ext>
            </a:extLst>
          </p:cNvPr>
          <p:cNvSpPr>
            <a:spLocks noChangeArrowheads="1"/>
          </p:cNvSpPr>
          <p:nvPr/>
        </p:nvSpPr>
        <p:spPr bwMode="auto">
          <a:xfrm>
            <a:off x="6914439" y="3536497"/>
            <a:ext cx="29014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AREA</a:t>
            </a:r>
            <a:endParaRPr lang="en-US" altLang="en-US" sz="2330"/>
          </a:p>
        </p:txBody>
      </p:sp>
      <p:sp>
        <p:nvSpPr>
          <p:cNvPr id="235" name="Rectangle 54">
            <a:extLst>
              <a:ext uri="{FF2B5EF4-FFF2-40B4-BE49-F238E27FC236}">
                <a16:creationId xmlns:a16="http://schemas.microsoft.com/office/drawing/2014/main" id="{F9816CED-14EF-4539-BC91-F0DDC8CE0954}"/>
              </a:ext>
            </a:extLst>
          </p:cNvPr>
          <p:cNvSpPr>
            <a:spLocks noChangeArrowheads="1"/>
          </p:cNvSpPr>
          <p:nvPr/>
        </p:nvSpPr>
        <p:spPr bwMode="auto">
          <a:xfrm>
            <a:off x="6850912" y="3650479"/>
            <a:ext cx="577081"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NETWORK</a:t>
            </a:r>
            <a:endParaRPr lang="en-US" altLang="en-US" sz="2330"/>
          </a:p>
        </p:txBody>
      </p:sp>
      <p:sp>
        <p:nvSpPr>
          <p:cNvPr id="236" name="Rectangle 55">
            <a:extLst>
              <a:ext uri="{FF2B5EF4-FFF2-40B4-BE49-F238E27FC236}">
                <a16:creationId xmlns:a16="http://schemas.microsoft.com/office/drawing/2014/main" id="{59DEDA48-C1B9-4292-A355-E126B09E84E7}"/>
              </a:ext>
            </a:extLst>
          </p:cNvPr>
          <p:cNvSpPr>
            <a:spLocks noChangeArrowheads="1"/>
          </p:cNvSpPr>
          <p:nvPr/>
        </p:nvSpPr>
        <p:spPr bwMode="auto">
          <a:xfrm>
            <a:off x="6744597" y="2690699"/>
            <a:ext cx="110126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CORP &amp; DIVISIONAL</a:t>
            </a:r>
            <a:endParaRPr lang="en-US" altLang="en-US" sz="2330"/>
          </a:p>
        </p:txBody>
      </p:sp>
      <p:sp>
        <p:nvSpPr>
          <p:cNvPr id="237" name="Rectangle 56">
            <a:extLst>
              <a:ext uri="{FF2B5EF4-FFF2-40B4-BE49-F238E27FC236}">
                <a16:creationId xmlns:a16="http://schemas.microsoft.com/office/drawing/2014/main" id="{DE21646F-871B-4BA9-A9D6-69FF30F651CD}"/>
              </a:ext>
            </a:extLst>
          </p:cNvPr>
          <p:cNvSpPr>
            <a:spLocks noChangeArrowheads="1"/>
          </p:cNvSpPr>
          <p:nvPr/>
        </p:nvSpPr>
        <p:spPr bwMode="auto">
          <a:xfrm>
            <a:off x="4683150" y="5975456"/>
            <a:ext cx="154284"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38" name="Rectangle 57">
            <a:extLst>
              <a:ext uri="{FF2B5EF4-FFF2-40B4-BE49-F238E27FC236}">
                <a16:creationId xmlns:a16="http://schemas.microsoft.com/office/drawing/2014/main" id="{F0E40E7C-D996-433D-A12A-B3F2FC78C20E}"/>
              </a:ext>
            </a:extLst>
          </p:cNvPr>
          <p:cNvSpPr>
            <a:spLocks noChangeArrowheads="1"/>
          </p:cNvSpPr>
          <p:nvPr/>
        </p:nvSpPr>
        <p:spPr bwMode="auto">
          <a:xfrm>
            <a:off x="5195271" y="5975456"/>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39" name="Rectangle 58">
            <a:extLst>
              <a:ext uri="{FF2B5EF4-FFF2-40B4-BE49-F238E27FC236}">
                <a16:creationId xmlns:a16="http://schemas.microsoft.com/office/drawing/2014/main" id="{0B2D69F4-2571-41F7-B4B6-97ABBA80EA0B}"/>
              </a:ext>
            </a:extLst>
          </p:cNvPr>
          <p:cNvSpPr>
            <a:spLocks noChangeArrowheads="1"/>
          </p:cNvSpPr>
          <p:nvPr/>
        </p:nvSpPr>
        <p:spPr bwMode="auto">
          <a:xfrm>
            <a:off x="5455870" y="5975456"/>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40" name="Rectangle 59">
            <a:extLst>
              <a:ext uri="{FF2B5EF4-FFF2-40B4-BE49-F238E27FC236}">
                <a16:creationId xmlns:a16="http://schemas.microsoft.com/office/drawing/2014/main" id="{014E527C-9127-4345-AF97-2B4237BA0B1C}"/>
              </a:ext>
            </a:extLst>
          </p:cNvPr>
          <p:cNvSpPr>
            <a:spLocks noChangeArrowheads="1"/>
          </p:cNvSpPr>
          <p:nvPr/>
        </p:nvSpPr>
        <p:spPr bwMode="auto">
          <a:xfrm>
            <a:off x="4242338" y="6217668"/>
            <a:ext cx="2733121"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CONTROLLERS, PLC'S, DATA ACQUISITION DEVICES, ETC.</a:t>
            </a:r>
            <a:endParaRPr lang="en-US" altLang="en-US" sz="2330"/>
          </a:p>
        </p:txBody>
      </p:sp>
      <p:sp>
        <p:nvSpPr>
          <p:cNvPr id="241" name="Rectangle 60">
            <a:extLst>
              <a:ext uri="{FF2B5EF4-FFF2-40B4-BE49-F238E27FC236}">
                <a16:creationId xmlns:a16="http://schemas.microsoft.com/office/drawing/2014/main" id="{5F6B6040-209B-4040-A945-2D5689227EB7}"/>
              </a:ext>
            </a:extLst>
          </p:cNvPr>
          <p:cNvSpPr>
            <a:spLocks noChangeArrowheads="1"/>
          </p:cNvSpPr>
          <p:nvPr/>
        </p:nvSpPr>
        <p:spPr bwMode="auto">
          <a:xfrm>
            <a:off x="6316750" y="5533774"/>
            <a:ext cx="763029"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PROPRIETARY</a:t>
            </a:r>
            <a:endParaRPr lang="en-US" altLang="en-US" sz="2330"/>
          </a:p>
        </p:txBody>
      </p:sp>
      <p:sp>
        <p:nvSpPr>
          <p:cNvPr id="242" name="Rectangle 61">
            <a:extLst>
              <a:ext uri="{FF2B5EF4-FFF2-40B4-BE49-F238E27FC236}">
                <a16:creationId xmlns:a16="http://schemas.microsoft.com/office/drawing/2014/main" id="{5D4D58B3-2894-41B9-BF70-239AD1C0204E}"/>
              </a:ext>
            </a:extLst>
          </p:cNvPr>
          <p:cNvSpPr>
            <a:spLocks noChangeArrowheads="1"/>
          </p:cNvSpPr>
          <p:nvPr/>
        </p:nvSpPr>
        <p:spPr bwMode="auto">
          <a:xfrm>
            <a:off x="6404915" y="5665889"/>
            <a:ext cx="76142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DCS AND PLC</a:t>
            </a:r>
            <a:endParaRPr lang="en-US" altLang="en-US" sz="2330"/>
          </a:p>
        </p:txBody>
      </p:sp>
      <p:sp>
        <p:nvSpPr>
          <p:cNvPr id="243" name="Rectangle 62">
            <a:extLst>
              <a:ext uri="{FF2B5EF4-FFF2-40B4-BE49-F238E27FC236}">
                <a16:creationId xmlns:a16="http://schemas.microsoft.com/office/drawing/2014/main" id="{592AD24A-3128-48B6-9AF8-D5B18D469103}"/>
              </a:ext>
            </a:extLst>
          </p:cNvPr>
          <p:cNvSpPr>
            <a:spLocks noChangeArrowheads="1"/>
          </p:cNvSpPr>
          <p:nvPr/>
        </p:nvSpPr>
        <p:spPr bwMode="auto">
          <a:xfrm>
            <a:off x="4942452" y="5975456"/>
            <a:ext cx="156877"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44" name="Line 63">
            <a:extLst>
              <a:ext uri="{FF2B5EF4-FFF2-40B4-BE49-F238E27FC236}">
                <a16:creationId xmlns:a16="http://schemas.microsoft.com/office/drawing/2014/main" id="{2983751A-70B0-4324-8680-015F65BA87BE}"/>
              </a:ext>
            </a:extLst>
          </p:cNvPr>
          <p:cNvSpPr>
            <a:spLocks noChangeShapeType="1"/>
          </p:cNvSpPr>
          <p:nvPr/>
        </p:nvSpPr>
        <p:spPr bwMode="auto">
          <a:xfrm flipH="1">
            <a:off x="4906149" y="5255297"/>
            <a:ext cx="780498"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45" name="Line 64">
            <a:extLst>
              <a:ext uri="{FF2B5EF4-FFF2-40B4-BE49-F238E27FC236}">
                <a16:creationId xmlns:a16="http://schemas.microsoft.com/office/drawing/2014/main" id="{12D32C57-E221-4B47-A278-CB3911462CD5}"/>
              </a:ext>
            </a:extLst>
          </p:cNvPr>
          <p:cNvSpPr>
            <a:spLocks noChangeShapeType="1"/>
          </p:cNvSpPr>
          <p:nvPr/>
        </p:nvSpPr>
        <p:spPr bwMode="auto">
          <a:xfrm>
            <a:off x="4592396" y="5845931"/>
            <a:ext cx="1529879"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46" name="Line 65">
            <a:extLst>
              <a:ext uri="{FF2B5EF4-FFF2-40B4-BE49-F238E27FC236}">
                <a16:creationId xmlns:a16="http://schemas.microsoft.com/office/drawing/2014/main" id="{617D4AAC-A5F4-4ABF-BCB0-C112183CBEA3}"/>
              </a:ext>
            </a:extLst>
          </p:cNvPr>
          <p:cNvSpPr>
            <a:spLocks noChangeShapeType="1"/>
          </p:cNvSpPr>
          <p:nvPr/>
        </p:nvSpPr>
        <p:spPr bwMode="auto">
          <a:xfrm flipH="1">
            <a:off x="4557388" y="5316172"/>
            <a:ext cx="267080" cy="41448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47" name="Freeform 66">
            <a:extLst>
              <a:ext uri="{FF2B5EF4-FFF2-40B4-BE49-F238E27FC236}">
                <a16:creationId xmlns:a16="http://schemas.microsoft.com/office/drawing/2014/main" id="{26D211E6-DF96-4836-882C-4425FE725878}"/>
              </a:ext>
            </a:extLst>
          </p:cNvPr>
          <p:cNvSpPr>
            <a:spLocks/>
          </p:cNvSpPr>
          <p:nvPr/>
        </p:nvSpPr>
        <p:spPr bwMode="auto">
          <a:xfrm>
            <a:off x="4534051" y="5731949"/>
            <a:ext cx="67419" cy="113982"/>
          </a:xfrm>
          <a:custGeom>
            <a:avLst/>
            <a:gdLst>
              <a:gd name="T0" fmla="*/ 32 w 106"/>
              <a:gd name="T1" fmla="*/ 0 h 176"/>
              <a:gd name="T2" fmla="*/ 30 w 106"/>
              <a:gd name="T3" fmla="*/ 6 h 176"/>
              <a:gd name="T4" fmla="*/ 26 w 106"/>
              <a:gd name="T5" fmla="*/ 11 h 176"/>
              <a:gd name="T6" fmla="*/ 25 w 106"/>
              <a:gd name="T7" fmla="*/ 13 h 176"/>
              <a:gd name="T8" fmla="*/ 20 w 106"/>
              <a:gd name="T9" fmla="*/ 17 h 176"/>
              <a:gd name="T10" fmla="*/ 17 w 106"/>
              <a:gd name="T11" fmla="*/ 20 h 176"/>
              <a:gd name="T12" fmla="*/ 15 w 106"/>
              <a:gd name="T13" fmla="*/ 24 h 176"/>
              <a:gd name="T14" fmla="*/ 11 w 106"/>
              <a:gd name="T15" fmla="*/ 28 h 176"/>
              <a:gd name="T16" fmla="*/ 11 w 106"/>
              <a:gd name="T17" fmla="*/ 34 h 176"/>
              <a:gd name="T18" fmla="*/ 10 w 106"/>
              <a:gd name="T19" fmla="*/ 39 h 176"/>
              <a:gd name="T20" fmla="*/ 6 w 106"/>
              <a:gd name="T21" fmla="*/ 43 h 176"/>
              <a:gd name="T22" fmla="*/ 3 w 106"/>
              <a:gd name="T23" fmla="*/ 48 h 176"/>
              <a:gd name="T24" fmla="*/ 2 w 106"/>
              <a:gd name="T25" fmla="*/ 52 h 176"/>
              <a:gd name="T26" fmla="*/ 2 w 106"/>
              <a:gd name="T27" fmla="*/ 58 h 176"/>
              <a:gd name="T28" fmla="*/ 2 w 106"/>
              <a:gd name="T29" fmla="*/ 63 h 176"/>
              <a:gd name="T30" fmla="*/ 2 w 106"/>
              <a:gd name="T31" fmla="*/ 68 h 176"/>
              <a:gd name="T32" fmla="*/ 2 w 106"/>
              <a:gd name="T33" fmla="*/ 72 h 176"/>
              <a:gd name="T34" fmla="*/ 2 w 106"/>
              <a:gd name="T35" fmla="*/ 79 h 176"/>
              <a:gd name="T36" fmla="*/ 2 w 106"/>
              <a:gd name="T37" fmla="*/ 84 h 176"/>
              <a:gd name="T38" fmla="*/ 0 w 106"/>
              <a:gd name="T39" fmla="*/ 87 h 176"/>
              <a:gd name="T40" fmla="*/ 2 w 106"/>
              <a:gd name="T41" fmla="*/ 93 h 176"/>
              <a:gd name="T42" fmla="*/ 2 w 106"/>
              <a:gd name="T43" fmla="*/ 100 h 176"/>
              <a:gd name="T44" fmla="*/ 2 w 106"/>
              <a:gd name="T45" fmla="*/ 105 h 176"/>
              <a:gd name="T46" fmla="*/ 3 w 106"/>
              <a:gd name="T47" fmla="*/ 109 h 176"/>
              <a:gd name="T48" fmla="*/ 6 w 106"/>
              <a:gd name="T49" fmla="*/ 114 h 176"/>
              <a:gd name="T50" fmla="*/ 7 w 106"/>
              <a:gd name="T51" fmla="*/ 118 h 176"/>
              <a:gd name="T52" fmla="*/ 10 w 106"/>
              <a:gd name="T53" fmla="*/ 123 h 176"/>
              <a:gd name="T54" fmla="*/ 11 w 106"/>
              <a:gd name="T55" fmla="*/ 127 h 176"/>
              <a:gd name="T56" fmla="*/ 13 w 106"/>
              <a:gd name="T57" fmla="*/ 131 h 176"/>
              <a:gd name="T58" fmla="*/ 17 w 106"/>
              <a:gd name="T59" fmla="*/ 136 h 176"/>
              <a:gd name="T60" fmla="*/ 19 w 106"/>
              <a:gd name="T61" fmla="*/ 139 h 176"/>
              <a:gd name="T62" fmla="*/ 24 w 106"/>
              <a:gd name="T63" fmla="*/ 144 h 176"/>
              <a:gd name="T64" fmla="*/ 28 w 106"/>
              <a:gd name="T65" fmla="*/ 147 h 176"/>
              <a:gd name="T66" fmla="*/ 31 w 106"/>
              <a:gd name="T67" fmla="*/ 149 h 176"/>
              <a:gd name="T68" fmla="*/ 33 w 106"/>
              <a:gd name="T69" fmla="*/ 155 h 176"/>
              <a:gd name="T70" fmla="*/ 38 w 106"/>
              <a:gd name="T71" fmla="*/ 158 h 176"/>
              <a:gd name="T72" fmla="*/ 41 w 106"/>
              <a:gd name="T73" fmla="*/ 159 h 176"/>
              <a:gd name="T74" fmla="*/ 45 w 106"/>
              <a:gd name="T75" fmla="*/ 161 h 176"/>
              <a:gd name="T76" fmla="*/ 50 w 106"/>
              <a:gd name="T77" fmla="*/ 166 h 176"/>
              <a:gd name="T78" fmla="*/ 53 w 106"/>
              <a:gd name="T79" fmla="*/ 168 h 176"/>
              <a:gd name="T80" fmla="*/ 57 w 106"/>
              <a:gd name="T81" fmla="*/ 169 h 176"/>
              <a:gd name="T82" fmla="*/ 61 w 106"/>
              <a:gd name="T83" fmla="*/ 171 h 176"/>
              <a:gd name="T84" fmla="*/ 68 w 106"/>
              <a:gd name="T85" fmla="*/ 171 h 176"/>
              <a:gd name="T86" fmla="*/ 72 w 106"/>
              <a:gd name="T87" fmla="*/ 172 h 176"/>
              <a:gd name="T88" fmla="*/ 76 w 106"/>
              <a:gd name="T89" fmla="*/ 172 h 176"/>
              <a:gd name="T90" fmla="*/ 81 w 106"/>
              <a:gd name="T91" fmla="*/ 176 h 176"/>
              <a:gd name="T92" fmla="*/ 87 w 106"/>
              <a:gd name="T93" fmla="*/ 176 h 176"/>
              <a:gd name="T94" fmla="*/ 90 w 106"/>
              <a:gd name="T95" fmla="*/ 172 h 176"/>
              <a:gd name="T96" fmla="*/ 96 w 106"/>
              <a:gd name="T97" fmla="*/ 176 h 176"/>
              <a:gd name="T98" fmla="*/ 100 w 106"/>
              <a:gd name="T99" fmla="*/ 176 h 176"/>
              <a:gd name="T100" fmla="*/ 105 w 106"/>
              <a:gd name="T101" fmla="*/ 172 h 176"/>
              <a:gd name="T102" fmla="*/ 106 w 106"/>
              <a:gd name="T103" fmla="*/ 172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06" h="176">
                <a:moveTo>
                  <a:pt x="32" y="0"/>
                </a:moveTo>
                <a:lnTo>
                  <a:pt x="30" y="6"/>
                </a:lnTo>
                <a:lnTo>
                  <a:pt x="26" y="11"/>
                </a:lnTo>
                <a:lnTo>
                  <a:pt x="25" y="13"/>
                </a:lnTo>
                <a:lnTo>
                  <a:pt x="20" y="17"/>
                </a:lnTo>
                <a:lnTo>
                  <a:pt x="17" y="20"/>
                </a:lnTo>
                <a:lnTo>
                  <a:pt x="15" y="24"/>
                </a:lnTo>
                <a:lnTo>
                  <a:pt x="11" y="28"/>
                </a:lnTo>
                <a:lnTo>
                  <a:pt x="11" y="34"/>
                </a:lnTo>
                <a:lnTo>
                  <a:pt x="10" y="39"/>
                </a:lnTo>
                <a:lnTo>
                  <a:pt x="6" y="43"/>
                </a:lnTo>
                <a:lnTo>
                  <a:pt x="3" y="48"/>
                </a:lnTo>
                <a:lnTo>
                  <a:pt x="2" y="52"/>
                </a:lnTo>
                <a:lnTo>
                  <a:pt x="2" y="58"/>
                </a:lnTo>
                <a:lnTo>
                  <a:pt x="2" y="63"/>
                </a:lnTo>
                <a:lnTo>
                  <a:pt x="2" y="68"/>
                </a:lnTo>
                <a:lnTo>
                  <a:pt x="2" y="72"/>
                </a:lnTo>
                <a:lnTo>
                  <a:pt x="2" y="79"/>
                </a:lnTo>
                <a:lnTo>
                  <a:pt x="2" y="84"/>
                </a:lnTo>
                <a:lnTo>
                  <a:pt x="0" y="87"/>
                </a:lnTo>
                <a:lnTo>
                  <a:pt x="2" y="93"/>
                </a:lnTo>
                <a:lnTo>
                  <a:pt x="2" y="100"/>
                </a:lnTo>
                <a:lnTo>
                  <a:pt x="2" y="105"/>
                </a:lnTo>
                <a:lnTo>
                  <a:pt x="3" y="109"/>
                </a:lnTo>
                <a:lnTo>
                  <a:pt x="6" y="114"/>
                </a:lnTo>
                <a:lnTo>
                  <a:pt x="7" y="118"/>
                </a:lnTo>
                <a:lnTo>
                  <a:pt x="10" y="123"/>
                </a:lnTo>
                <a:lnTo>
                  <a:pt x="11" y="127"/>
                </a:lnTo>
                <a:lnTo>
                  <a:pt x="13" y="131"/>
                </a:lnTo>
                <a:lnTo>
                  <a:pt x="17" y="136"/>
                </a:lnTo>
                <a:lnTo>
                  <a:pt x="19" y="139"/>
                </a:lnTo>
                <a:lnTo>
                  <a:pt x="24" y="144"/>
                </a:lnTo>
                <a:lnTo>
                  <a:pt x="28" y="147"/>
                </a:lnTo>
                <a:lnTo>
                  <a:pt x="31" y="149"/>
                </a:lnTo>
                <a:lnTo>
                  <a:pt x="33" y="155"/>
                </a:lnTo>
                <a:lnTo>
                  <a:pt x="38" y="158"/>
                </a:lnTo>
                <a:lnTo>
                  <a:pt x="41" y="159"/>
                </a:lnTo>
                <a:lnTo>
                  <a:pt x="45" y="161"/>
                </a:lnTo>
                <a:lnTo>
                  <a:pt x="50" y="166"/>
                </a:lnTo>
                <a:lnTo>
                  <a:pt x="53" y="168"/>
                </a:lnTo>
                <a:lnTo>
                  <a:pt x="57" y="169"/>
                </a:lnTo>
                <a:lnTo>
                  <a:pt x="61" y="171"/>
                </a:lnTo>
                <a:lnTo>
                  <a:pt x="68" y="171"/>
                </a:lnTo>
                <a:lnTo>
                  <a:pt x="72" y="172"/>
                </a:lnTo>
                <a:lnTo>
                  <a:pt x="76" y="172"/>
                </a:lnTo>
                <a:lnTo>
                  <a:pt x="81" y="176"/>
                </a:lnTo>
                <a:lnTo>
                  <a:pt x="87" y="176"/>
                </a:lnTo>
                <a:lnTo>
                  <a:pt x="90" y="172"/>
                </a:lnTo>
                <a:lnTo>
                  <a:pt x="96" y="176"/>
                </a:lnTo>
                <a:lnTo>
                  <a:pt x="100" y="176"/>
                </a:lnTo>
                <a:lnTo>
                  <a:pt x="105" y="172"/>
                </a:lnTo>
                <a:lnTo>
                  <a:pt x="106" y="172"/>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48" name="Line 67">
            <a:extLst>
              <a:ext uri="{FF2B5EF4-FFF2-40B4-BE49-F238E27FC236}">
                <a16:creationId xmlns:a16="http://schemas.microsoft.com/office/drawing/2014/main" id="{08A7FB8D-5FFE-43EA-8967-B76047FAF7D3}"/>
              </a:ext>
            </a:extLst>
          </p:cNvPr>
          <p:cNvSpPr>
            <a:spLocks noChangeShapeType="1"/>
          </p:cNvSpPr>
          <p:nvPr/>
        </p:nvSpPr>
        <p:spPr bwMode="auto">
          <a:xfrm flipV="1">
            <a:off x="4764830" y="5849817"/>
            <a:ext cx="1297" cy="11268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49" name="Line 68">
            <a:extLst>
              <a:ext uri="{FF2B5EF4-FFF2-40B4-BE49-F238E27FC236}">
                <a16:creationId xmlns:a16="http://schemas.microsoft.com/office/drawing/2014/main" id="{AADA2CA4-2F04-4CF1-8DD2-84D5EE7ED371}"/>
              </a:ext>
            </a:extLst>
          </p:cNvPr>
          <p:cNvSpPr>
            <a:spLocks noChangeShapeType="1"/>
          </p:cNvSpPr>
          <p:nvPr/>
        </p:nvSpPr>
        <p:spPr bwMode="auto">
          <a:xfrm flipV="1">
            <a:off x="5276951" y="5843342"/>
            <a:ext cx="1296" cy="1217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0" name="Line 69">
            <a:extLst>
              <a:ext uri="{FF2B5EF4-FFF2-40B4-BE49-F238E27FC236}">
                <a16:creationId xmlns:a16="http://schemas.microsoft.com/office/drawing/2014/main" id="{2F63585C-75DC-409B-B1E6-80D640B843F1}"/>
              </a:ext>
            </a:extLst>
          </p:cNvPr>
          <p:cNvSpPr>
            <a:spLocks noChangeShapeType="1"/>
          </p:cNvSpPr>
          <p:nvPr/>
        </p:nvSpPr>
        <p:spPr bwMode="auto">
          <a:xfrm flipV="1">
            <a:off x="5533659" y="5842044"/>
            <a:ext cx="1296" cy="11916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1" name="Line 70">
            <a:extLst>
              <a:ext uri="{FF2B5EF4-FFF2-40B4-BE49-F238E27FC236}">
                <a16:creationId xmlns:a16="http://schemas.microsoft.com/office/drawing/2014/main" id="{46736789-5447-44A5-BE29-8B43E3E3090B}"/>
              </a:ext>
            </a:extLst>
          </p:cNvPr>
          <p:cNvSpPr>
            <a:spLocks noChangeShapeType="1"/>
          </p:cNvSpPr>
          <p:nvPr/>
        </p:nvSpPr>
        <p:spPr bwMode="auto">
          <a:xfrm flipV="1">
            <a:off x="5114888" y="5254001"/>
            <a:ext cx="1297" cy="16190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2" name="Line 71">
            <a:extLst>
              <a:ext uri="{FF2B5EF4-FFF2-40B4-BE49-F238E27FC236}">
                <a16:creationId xmlns:a16="http://schemas.microsoft.com/office/drawing/2014/main" id="{1348D8E2-7AE7-40CC-BD68-C22A4820D26C}"/>
              </a:ext>
            </a:extLst>
          </p:cNvPr>
          <p:cNvSpPr>
            <a:spLocks noChangeShapeType="1"/>
          </p:cNvSpPr>
          <p:nvPr/>
        </p:nvSpPr>
        <p:spPr bwMode="auto">
          <a:xfrm flipV="1">
            <a:off x="5542735" y="5261773"/>
            <a:ext cx="1297" cy="15024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3" name="Line 72">
            <a:extLst>
              <a:ext uri="{FF2B5EF4-FFF2-40B4-BE49-F238E27FC236}">
                <a16:creationId xmlns:a16="http://schemas.microsoft.com/office/drawing/2014/main" id="{3F291F75-11F8-437D-9F78-83A8C561C1CE}"/>
              </a:ext>
            </a:extLst>
          </p:cNvPr>
          <p:cNvSpPr>
            <a:spLocks noChangeShapeType="1"/>
          </p:cNvSpPr>
          <p:nvPr/>
        </p:nvSpPr>
        <p:spPr bwMode="auto">
          <a:xfrm flipV="1">
            <a:off x="5021539" y="5853703"/>
            <a:ext cx="1297" cy="10880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4" name="Freeform 73">
            <a:extLst>
              <a:ext uri="{FF2B5EF4-FFF2-40B4-BE49-F238E27FC236}">
                <a16:creationId xmlns:a16="http://schemas.microsoft.com/office/drawing/2014/main" id="{345DED25-D642-461C-9526-58467147E70A}"/>
              </a:ext>
            </a:extLst>
          </p:cNvPr>
          <p:cNvSpPr>
            <a:spLocks/>
          </p:cNvSpPr>
          <p:nvPr/>
        </p:nvSpPr>
        <p:spPr bwMode="auto">
          <a:xfrm>
            <a:off x="4828360" y="5254001"/>
            <a:ext cx="71307" cy="55696"/>
          </a:xfrm>
          <a:custGeom>
            <a:avLst/>
            <a:gdLst>
              <a:gd name="T0" fmla="*/ 0 w 111"/>
              <a:gd name="T1" fmla="*/ 85 h 85"/>
              <a:gd name="T2" fmla="*/ 45 w 111"/>
              <a:gd name="T3" fmla="*/ 27 h 85"/>
              <a:gd name="T4" fmla="*/ 111 w 111"/>
              <a:gd name="T5" fmla="*/ 0 h 85"/>
            </a:gdLst>
            <a:ahLst/>
            <a:cxnLst>
              <a:cxn ang="0">
                <a:pos x="T0" y="T1"/>
              </a:cxn>
              <a:cxn ang="0">
                <a:pos x="T2" y="T3"/>
              </a:cxn>
              <a:cxn ang="0">
                <a:pos x="T4" y="T5"/>
              </a:cxn>
            </a:cxnLst>
            <a:rect l="0" t="0" r="r" b="b"/>
            <a:pathLst>
              <a:path w="111" h="85">
                <a:moveTo>
                  <a:pt x="0" y="85"/>
                </a:moveTo>
                <a:lnTo>
                  <a:pt x="45" y="27"/>
                </a:lnTo>
                <a:lnTo>
                  <a:pt x="111"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55" name="Line 74">
            <a:extLst>
              <a:ext uri="{FF2B5EF4-FFF2-40B4-BE49-F238E27FC236}">
                <a16:creationId xmlns:a16="http://schemas.microsoft.com/office/drawing/2014/main" id="{836A46BF-EDB4-467D-A777-79EF3224F5B5}"/>
              </a:ext>
            </a:extLst>
          </p:cNvPr>
          <p:cNvSpPr>
            <a:spLocks noChangeShapeType="1"/>
          </p:cNvSpPr>
          <p:nvPr/>
        </p:nvSpPr>
        <p:spPr bwMode="auto">
          <a:xfrm flipV="1">
            <a:off x="5266579" y="5146496"/>
            <a:ext cx="1296" cy="10750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6" name="Rectangle 75">
            <a:extLst>
              <a:ext uri="{FF2B5EF4-FFF2-40B4-BE49-F238E27FC236}">
                <a16:creationId xmlns:a16="http://schemas.microsoft.com/office/drawing/2014/main" id="{DB688394-E985-4010-BECB-D8AD4773F20F}"/>
              </a:ext>
            </a:extLst>
          </p:cNvPr>
          <p:cNvSpPr>
            <a:spLocks noChangeArrowheads="1"/>
          </p:cNvSpPr>
          <p:nvPr/>
        </p:nvSpPr>
        <p:spPr bwMode="auto">
          <a:xfrm>
            <a:off x="5996513" y="4787711"/>
            <a:ext cx="436017"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PROCESS</a:t>
            </a:r>
            <a:endParaRPr lang="en-US" altLang="en-US" sz="2330"/>
          </a:p>
        </p:txBody>
      </p:sp>
      <p:sp>
        <p:nvSpPr>
          <p:cNvPr id="257" name="Rectangle 76">
            <a:extLst>
              <a:ext uri="{FF2B5EF4-FFF2-40B4-BE49-F238E27FC236}">
                <a16:creationId xmlns:a16="http://schemas.microsoft.com/office/drawing/2014/main" id="{DA6B67A8-BDEB-43FD-851D-6B2B96836548}"/>
              </a:ext>
            </a:extLst>
          </p:cNvPr>
          <p:cNvSpPr>
            <a:spLocks noChangeArrowheads="1"/>
          </p:cNvSpPr>
          <p:nvPr/>
        </p:nvSpPr>
        <p:spPr bwMode="auto">
          <a:xfrm>
            <a:off x="6032814" y="4996248"/>
            <a:ext cx="351058"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SUPRV.</a:t>
            </a:r>
            <a:endParaRPr lang="en-US" altLang="en-US" sz="2330" dirty="0"/>
          </a:p>
        </p:txBody>
      </p:sp>
      <p:sp>
        <p:nvSpPr>
          <p:cNvPr id="258" name="Rectangle 77">
            <a:extLst>
              <a:ext uri="{FF2B5EF4-FFF2-40B4-BE49-F238E27FC236}">
                <a16:creationId xmlns:a16="http://schemas.microsoft.com/office/drawing/2014/main" id="{000DFD3B-336A-42A3-9435-11989C734D1A}"/>
              </a:ext>
            </a:extLst>
          </p:cNvPr>
          <p:cNvSpPr>
            <a:spLocks noChangeArrowheads="1"/>
          </p:cNvSpPr>
          <p:nvPr/>
        </p:nvSpPr>
        <p:spPr bwMode="auto">
          <a:xfrm>
            <a:off x="6032814" y="4887446"/>
            <a:ext cx="341440"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AREA 3</a:t>
            </a:r>
            <a:endParaRPr lang="en-US" altLang="en-US" sz="2330"/>
          </a:p>
        </p:txBody>
      </p:sp>
      <p:sp>
        <p:nvSpPr>
          <p:cNvPr id="259" name="Rectangle 78">
            <a:extLst>
              <a:ext uri="{FF2B5EF4-FFF2-40B4-BE49-F238E27FC236}">
                <a16:creationId xmlns:a16="http://schemas.microsoft.com/office/drawing/2014/main" id="{99EA21E3-2B56-4DB5-B643-7A4AEB8DAA71}"/>
              </a:ext>
            </a:extLst>
          </p:cNvPr>
          <p:cNvSpPr>
            <a:spLocks noChangeArrowheads="1"/>
          </p:cNvSpPr>
          <p:nvPr/>
        </p:nvSpPr>
        <p:spPr bwMode="auto">
          <a:xfrm>
            <a:off x="6828914" y="4782184"/>
            <a:ext cx="591575" cy="326404"/>
          </a:xfrm>
          <a:prstGeom prst="rect">
            <a:avLst/>
          </a:prstGeom>
          <a:solidFill>
            <a:srgbClr val="FFED24"/>
          </a:solidFill>
          <a:ln w="20638">
            <a:solidFill>
              <a:srgbClr val="000000"/>
            </a:solidFill>
            <a:miter lim="800000"/>
            <a:headEnd/>
            <a:tailEnd/>
          </a:ln>
        </p:spPr>
        <p:txBody>
          <a:bodyPr/>
          <a:lstStyle/>
          <a:p>
            <a:endParaRPr lang="en-US" sz="2330"/>
          </a:p>
        </p:txBody>
      </p:sp>
      <p:sp>
        <p:nvSpPr>
          <p:cNvPr id="260" name="Rectangle 79">
            <a:extLst>
              <a:ext uri="{FF2B5EF4-FFF2-40B4-BE49-F238E27FC236}">
                <a16:creationId xmlns:a16="http://schemas.microsoft.com/office/drawing/2014/main" id="{51329C7F-0A41-4F0E-A704-86ABEF82C03B}"/>
              </a:ext>
            </a:extLst>
          </p:cNvPr>
          <p:cNvSpPr>
            <a:spLocks noChangeArrowheads="1"/>
          </p:cNvSpPr>
          <p:nvPr/>
        </p:nvSpPr>
        <p:spPr bwMode="auto">
          <a:xfrm>
            <a:off x="6856454" y="4935369"/>
            <a:ext cx="527388" cy="104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679" b="1" dirty="0">
                <a:solidFill>
                  <a:srgbClr val="000000"/>
                </a:solidFill>
              </a:rPr>
              <a:t>AUTOMAT'N</a:t>
            </a:r>
            <a:endParaRPr lang="en-US" altLang="en-US" sz="2330" dirty="0"/>
          </a:p>
        </p:txBody>
      </p:sp>
      <p:sp>
        <p:nvSpPr>
          <p:cNvPr id="261" name="Rectangle 80">
            <a:extLst>
              <a:ext uri="{FF2B5EF4-FFF2-40B4-BE49-F238E27FC236}">
                <a16:creationId xmlns:a16="http://schemas.microsoft.com/office/drawing/2014/main" id="{24894DD4-9F01-46BB-8B94-D2AFF60E4285}"/>
              </a:ext>
            </a:extLst>
          </p:cNvPr>
          <p:cNvSpPr>
            <a:spLocks noChangeArrowheads="1"/>
          </p:cNvSpPr>
          <p:nvPr/>
        </p:nvSpPr>
        <p:spPr bwMode="auto">
          <a:xfrm>
            <a:off x="6870359" y="4813615"/>
            <a:ext cx="436017" cy="104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679" b="1" dirty="0">
                <a:solidFill>
                  <a:srgbClr val="000000"/>
                </a:solidFill>
              </a:rPr>
              <a:t>WAREH'SE</a:t>
            </a:r>
            <a:endParaRPr lang="en-US" altLang="en-US" sz="2330" dirty="0"/>
          </a:p>
        </p:txBody>
      </p:sp>
      <p:sp>
        <p:nvSpPr>
          <p:cNvPr id="262" name="Rectangle 81">
            <a:extLst>
              <a:ext uri="{FF2B5EF4-FFF2-40B4-BE49-F238E27FC236}">
                <a16:creationId xmlns:a16="http://schemas.microsoft.com/office/drawing/2014/main" id="{25448E94-D111-4831-AA46-BE33FE9B13FF}"/>
              </a:ext>
            </a:extLst>
          </p:cNvPr>
          <p:cNvSpPr>
            <a:spLocks noChangeArrowheads="1"/>
          </p:cNvSpPr>
          <p:nvPr/>
        </p:nvSpPr>
        <p:spPr bwMode="auto">
          <a:xfrm>
            <a:off x="4975891" y="4784141"/>
            <a:ext cx="601722" cy="356194"/>
          </a:xfrm>
          <a:prstGeom prst="rect">
            <a:avLst/>
          </a:prstGeom>
          <a:solidFill>
            <a:srgbClr val="FFED24"/>
          </a:solidFill>
          <a:ln w="20638">
            <a:solidFill>
              <a:srgbClr val="000000"/>
            </a:solidFill>
            <a:miter lim="800000"/>
            <a:headEnd/>
            <a:tailEnd/>
          </a:ln>
        </p:spPr>
        <p:txBody>
          <a:bodyPr/>
          <a:lstStyle/>
          <a:p>
            <a:endParaRPr lang="en-US" sz="2330"/>
          </a:p>
        </p:txBody>
      </p:sp>
      <p:sp>
        <p:nvSpPr>
          <p:cNvPr id="263" name="Rectangle 82">
            <a:extLst>
              <a:ext uri="{FF2B5EF4-FFF2-40B4-BE49-F238E27FC236}">
                <a16:creationId xmlns:a16="http://schemas.microsoft.com/office/drawing/2014/main" id="{8A5B1EA4-399B-44F6-B504-FA2A8986DE22}"/>
              </a:ext>
            </a:extLst>
          </p:cNvPr>
          <p:cNvSpPr>
            <a:spLocks noChangeArrowheads="1"/>
          </p:cNvSpPr>
          <p:nvPr/>
        </p:nvSpPr>
        <p:spPr bwMode="auto">
          <a:xfrm>
            <a:off x="5010898" y="4795798"/>
            <a:ext cx="493725"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PROCESS</a:t>
            </a:r>
            <a:endParaRPr lang="en-US" altLang="en-US" sz="2330"/>
          </a:p>
        </p:txBody>
      </p:sp>
      <p:sp>
        <p:nvSpPr>
          <p:cNvPr id="264" name="Rectangle 83">
            <a:extLst>
              <a:ext uri="{FF2B5EF4-FFF2-40B4-BE49-F238E27FC236}">
                <a16:creationId xmlns:a16="http://schemas.microsoft.com/office/drawing/2014/main" id="{52EC865A-5694-4090-AAA5-CB777322BC1B}"/>
              </a:ext>
            </a:extLst>
          </p:cNvPr>
          <p:cNvSpPr>
            <a:spLocks noChangeArrowheads="1"/>
          </p:cNvSpPr>
          <p:nvPr/>
        </p:nvSpPr>
        <p:spPr bwMode="auto">
          <a:xfrm>
            <a:off x="5051089" y="5025057"/>
            <a:ext cx="395942"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SUPRV.</a:t>
            </a:r>
            <a:endParaRPr lang="en-US" altLang="en-US" sz="2330" dirty="0"/>
          </a:p>
        </p:txBody>
      </p:sp>
      <p:sp>
        <p:nvSpPr>
          <p:cNvPr id="265" name="Rectangle 84">
            <a:extLst>
              <a:ext uri="{FF2B5EF4-FFF2-40B4-BE49-F238E27FC236}">
                <a16:creationId xmlns:a16="http://schemas.microsoft.com/office/drawing/2014/main" id="{82068E9D-B108-403E-9E8E-3E8B38F7CDD7}"/>
              </a:ext>
            </a:extLst>
          </p:cNvPr>
          <p:cNvSpPr>
            <a:spLocks noChangeArrowheads="1"/>
          </p:cNvSpPr>
          <p:nvPr/>
        </p:nvSpPr>
        <p:spPr bwMode="auto">
          <a:xfrm>
            <a:off x="5051089" y="4907190"/>
            <a:ext cx="31899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AREA </a:t>
            </a:r>
            <a:endParaRPr lang="en-US" altLang="en-US" sz="2330"/>
          </a:p>
        </p:txBody>
      </p:sp>
      <p:sp>
        <p:nvSpPr>
          <p:cNvPr id="267" name="Rectangle 86">
            <a:extLst>
              <a:ext uri="{FF2B5EF4-FFF2-40B4-BE49-F238E27FC236}">
                <a16:creationId xmlns:a16="http://schemas.microsoft.com/office/drawing/2014/main" id="{5A9C30D6-BE82-4628-A30A-C8ADC63524B8}"/>
              </a:ext>
            </a:extLst>
          </p:cNvPr>
          <p:cNvSpPr>
            <a:spLocks noChangeArrowheads="1"/>
          </p:cNvSpPr>
          <p:nvPr/>
        </p:nvSpPr>
        <p:spPr bwMode="auto">
          <a:xfrm>
            <a:off x="4615732" y="4070141"/>
            <a:ext cx="563981" cy="325108"/>
          </a:xfrm>
          <a:prstGeom prst="rect">
            <a:avLst/>
          </a:prstGeom>
          <a:solidFill>
            <a:srgbClr val="00E700"/>
          </a:solidFill>
          <a:ln w="20638">
            <a:solidFill>
              <a:srgbClr val="000000"/>
            </a:solidFill>
            <a:miter lim="800000"/>
            <a:headEnd/>
            <a:tailEnd/>
          </a:ln>
        </p:spPr>
        <p:txBody>
          <a:bodyPr/>
          <a:lstStyle/>
          <a:p>
            <a:endParaRPr lang="en-US" sz="2330"/>
          </a:p>
        </p:txBody>
      </p:sp>
      <p:sp>
        <p:nvSpPr>
          <p:cNvPr id="268" name="Rectangle 87">
            <a:extLst>
              <a:ext uri="{FF2B5EF4-FFF2-40B4-BE49-F238E27FC236}">
                <a16:creationId xmlns:a16="http://schemas.microsoft.com/office/drawing/2014/main" id="{22D49C79-0958-47CE-AEF5-3F4247ABBDE3}"/>
              </a:ext>
            </a:extLst>
          </p:cNvPr>
          <p:cNvSpPr>
            <a:spLocks noChangeArrowheads="1"/>
          </p:cNvSpPr>
          <p:nvPr/>
        </p:nvSpPr>
        <p:spPr bwMode="auto">
          <a:xfrm>
            <a:off x="4665000" y="4061764"/>
            <a:ext cx="439223"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PROD'N</a:t>
            </a:r>
            <a:endParaRPr lang="en-US" altLang="en-US" sz="2330" dirty="0"/>
          </a:p>
        </p:txBody>
      </p:sp>
      <p:sp>
        <p:nvSpPr>
          <p:cNvPr id="269" name="Rectangle 88">
            <a:extLst>
              <a:ext uri="{FF2B5EF4-FFF2-40B4-BE49-F238E27FC236}">
                <a16:creationId xmlns:a16="http://schemas.microsoft.com/office/drawing/2014/main" id="{720A3EF1-3A72-4EA8-83D3-CD4FD0C7E33D}"/>
              </a:ext>
            </a:extLst>
          </p:cNvPr>
          <p:cNvSpPr>
            <a:spLocks noChangeArrowheads="1"/>
          </p:cNvSpPr>
          <p:nvPr/>
        </p:nvSpPr>
        <p:spPr bwMode="auto">
          <a:xfrm>
            <a:off x="4659812" y="4168953"/>
            <a:ext cx="43441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REPORT</a:t>
            </a:r>
            <a:endParaRPr lang="en-US" altLang="en-US" sz="2330" dirty="0"/>
          </a:p>
        </p:txBody>
      </p:sp>
      <p:sp>
        <p:nvSpPr>
          <p:cNvPr id="270" name="Line 89">
            <a:extLst>
              <a:ext uri="{FF2B5EF4-FFF2-40B4-BE49-F238E27FC236}">
                <a16:creationId xmlns:a16="http://schemas.microsoft.com/office/drawing/2014/main" id="{6F93AEB9-23CD-451D-9E7C-1961CD3F3E48}"/>
              </a:ext>
            </a:extLst>
          </p:cNvPr>
          <p:cNvSpPr>
            <a:spLocks noChangeShapeType="1"/>
          </p:cNvSpPr>
          <p:nvPr/>
        </p:nvSpPr>
        <p:spPr bwMode="auto">
          <a:xfrm flipH="1" flipV="1">
            <a:off x="4843917" y="4403022"/>
            <a:ext cx="1296" cy="13341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71" name="Rectangle 90">
            <a:extLst>
              <a:ext uri="{FF2B5EF4-FFF2-40B4-BE49-F238E27FC236}">
                <a16:creationId xmlns:a16="http://schemas.microsoft.com/office/drawing/2014/main" id="{3C280D81-F048-485D-A2E9-3675F2B2C72A}"/>
              </a:ext>
            </a:extLst>
          </p:cNvPr>
          <p:cNvSpPr>
            <a:spLocks noChangeArrowheads="1"/>
          </p:cNvSpPr>
          <p:nvPr/>
        </p:nvSpPr>
        <p:spPr bwMode="auto">
          <a:xfrm>
            <a:off x="4666296" y="4274186"/>
            <a:ext cx="426399"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&amp; SCHED</a:t>
            </a:r>
            <a:endParaRPr lang="en-US" altLang="en-US" sz="2330" dirty="0"/>
          </a:p>
        </p:txBody>
      </p:sp>
      <p:sp>
        <p:nvSpPr>
          <p:cNvPr id="272" name="Rectangle 91">
            <a:extLst>
              <a:ext uri="{FF2B5EF4-FFF2-40B4-BE49-F238E27FC236}">
                <a16:creationId xmlns:a16="http://schemas.microsoft.com/office/drawing/2014/main" id="{BFC0070D-FEDE-40A7-B331-3B244FB2EA64}"/>
              </a:ext>
            </a:extLst>
          </p:cNvPr>
          <p:cNvSpPr>
            <a:spLocks noChangeArrowheads="1"/>
          </p:cNvSpPr>
          <p:nvPr/>
        </p:nvSpPr>
        <p:spPr bwMode="auto">
          <a:xfrm>
            <a:off x="5715171" y="5975456"/>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73" name="Rectangle 92">
            <a:extLst>
              <a:ext uri="{FF2B5EF4-FFF2-40B4-BE49-F238E27FC236}">
                <a16:creationId xmlns:a16="http://schemas.microsoft.com/office/drawing/2014/main" id="{4CA160A2-63E7-4A60-AAF1-71A3E8F8118A}"/>
              </a:ext>
            </a:extLst>
          </p:cNvPr>
          <p:cNvSpPr>
            <a:spLocks noChangeArrowheads="1"/>
          </p:cNvSpPr>
          <p:nvPr/>
        </p:nvSpPr>
        <p:spPr bwMode="auto">
          <a:xfrm>
            <a:off x="5975769" y="5975456"/>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74" name="Line 93">
            <a:extLst>
              <a:ext uri="{FF2B5EF4-FFF2-40B4-BE49-F238E27FC236}">
                <a16:creationId xmlns:a16="http://schemas.microsoft.com/office/drawing/2014/main" id="{130C9940-43AF-4C0F-B033-33C4DA4C29B9}"/>
              </a:ext>
            </a:extLst>
          </p:cNvPr>
          <p:cNvSpPr>
            <a:spLocks noChangeShapeType="1"/>
          </p:cNvSpPr>
          <p:nvPr/>
        </p:nvSpPr>
        <p:spPr bwMode="auto">
          <a:xfrm flipH="1">
            <a:off x="6012069" y="5733243"/>
            <a:ext cx="331906" cy="90668"/>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75" name="Freeform 94">
            <a:extLst>
              <a:ext uri="{FF2B5EF4-FFF2-40B4-BE49-F238E27FC236}">
                <a16:creationId xmlns:a16="http://schemas.microsoft.com/office/drawing/2014/main" id="{7E9823F9-5876-4F55-81A1-973D789497A7}"/>
              </a:ext>
            </a:extLst>
          </p:cNvPr>
          <p:cNvSpPr>
            <a:spLocks/>
          </p:cNvSpPr>
          <p:nvPr/>
        </p:nvSpPr>
        <p:spPr bwMode="auto">
          <a:xfrm>
            <a:off x="6012070" y="5746197"/>
            <a:ext cx="159471" cy="77715"/>
          </a:xfrm>
          <a:custGeom>
            <a:avLst/>
            <a:gdLst>
              <a:gd name="T0" fmla="*/ 246 w 246"/>
              <a:gd name="T1" fmla="*/ 116 h 120"/>
              <a:gd name="T2" fmla="*/ 0 w 246"/>
              <a:gd name="T3" fmla="*/ 120 h 120"/>
              <a:gd name="T4" fmla="*/ 215 w 246"/>
              <a:gd name="T5" fmla="*/ 0 h 120"/>
              <a:gd name="T6" fmla="*/ 246 w 246"/>
              <a:gd name="T7" fmla="*/ 116 h 120"/>
            </a:gdLst>
            <a:ahLst/>
            <a:cxnLst>
              <a:cxn ang="0">
                <a:pos x="T0" y="T1"/>
              </a:cxn>
              <a:cxn ang="0">
                <a:pos x="T2" y="T3"/>
              </a:cxn>
              <a:cxn ang="0">
                <a:pos x="T4" y="T5"/>
              </a:cxn>
              <a:cxn ang="0">
                <a:pos x="T6" y="T7"/>
              </a:cxn>
            </a:cxnLst>
            <a:rect l="0" t="0" r="r" b="b"/>
            <a:pathLst>
              <a:path w="246" h="120">
                <a:moveTo>
                  <a:pt x="246" y="116"/>
                </a:moveTo>
                <a:lnTo>
                  <a:pt x="0" y="120"/>
                </a:lnTo>
                <a:lnTo>
                  <a:pt x="215" y="0"/>
                </a:lnTo>
                <a:lnTo>
                  <a:pt x="246" y="116"/>
                </a:lnTo>
                <a:close/>
              </a:path>
            </a:pathLst>
          </a:custGeom>
          <a:solidFill>
            <a:srgbClr val="000000"/>
          </a:solidFill>
          <a:ln w="1588">
            <a:solidFill>
              <a:srgbClr val="000000"/>
            </a:solidFill>
            <a:prstDash val="solid"/>
            <a:round/>
            <a:headEnd/>
            <a:tailEnd/>
          </a:ln>
        </p:spPr>
        <p:txBody>
          <a:bodyPr/>
          <a:lstStyle/>
          <a:p>
            <a:endParaRPr lang="en-US" sz="2330"/>
          </a:p>
        </p:txBody>
      </p:sp>
      <p:sp>
        <p:nvSpPr>
          <p:cNvPr id="276" name="Line 95">
            <a:extLst>
              <a:ext uri="{FF2B5EF4-FFF2-40B4-BE49-F238E27FC236}">
                <a16:creationId xmlns:a16="http://schemas.microsoft.com/office/drawing/2014/main" id="{FC91827B-4C15-4D06-9CA4-12366DDADA19}"/>
              </a:ext>
            </a:extLst>
          </p:cNvPr>
          <p:cNvSpPr>
            <a:spLocks noChangeShapeType="1"/>
          </p:cNvSpPr>
          <p:nvPr/>
        </p:nvSpPr>
        <p:spPr bwMode="auto">
          <a:xfrm flipH="1" flipV="1">
            <a:off x="5798147" y="5842045"/>
            <a:ext cx="1296" cy="12045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77" name="Line 96">
            <a:extLst>
              <a:ext uri="{FF2B5EF4-FFF2-40B4-BE49-F238E27FC236}">
                <a16:creationId xmlns:a16="http://schemas.microsoft.com/office/drawing/2014/main" id="{94328661-E3FF-491B-B335-E4E6A917C98E}"/>
              </a:ext>
            </a:extLst>
          </p:cNvPr>
          <p:cNvSpPr>
            <a:spLocks noChangeShapeType="1"/>
          </p:cNvSpPr>
          <p:nvPr/>
        </p:nvSpPr>
        <p:spPr bwMode="auto">
          <a:xfrm flipV="1">
            <a:off x="6044483" y="5842046"/>
            <a:ext cx="1296" cy="1217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78" name="Oval 97">
            <a:extLst>
              <a:ext uri="{FF2B5EF4-FFF2-40B4-BE49-F238E27FC236}">
                <a16:creationId xmlns:a16="http://schemas.microsoft.com/office/drawing/2014/main" id="{D9C9FBD2-F423-4159-AE0B-BFE36F335404}"/>
              </a:ext>
            </a:extLst>
          </p:cNvPr>
          <p:cNvSpPr>
            <a:spLocks noChangeArrowheads="1"/>
          </p:cNvSpPr>
          <p:nvPr/>
        </p:nvSpPr>
        <p:spPr bwMode="auto">
          <a:xfrm>
            <a:off x="5389747" y="4019629"/>
            <a:ext cx="697521" cy="428727"/>
          </a:xfrm>
          <a:prstGeom prst="ellipse">
            <a:avLst/>
          </a:prstGeom>
          <a:solidFill>
            <a:srgbClr val="00E700"/>
          </a:solidFill>
          <a:ln w="20638">
            <a:solidFill>
              <a:srgbClr val="000000"/>
            </a:solidFill>
            <a:round/>
            <a:headEnd/>
            <a:tailEnd/>
          </a:ln>
        </p:spPr>
        <p:txBody>
          <a:bodyPr/>
          <a:lstStyle/>
          <a:p>
            <a:endParaRPr lang="en-US" sz="2330"/>
          </a:p>
        </p:txBody>
      </p:sp>
      <p:sp>
        <p:nvSpPr>
          <p:cNvPr id="279" name="Freeform 98">
            <a:extLst>
              <a:ext uri="{FF2B5EF4-FFF2-40B4-BE49-F238E27FC236}">
                <a16:creationId xmlns:a16="http://schemas.microsoft.com/office/drawing/2014/main" id="{76707144-0DA3-4921-BCE3-2AED5789142D}"/>
              </a:ext>
            </a:extLst>
          </p:cNvPr>
          <p:cNvSpPr>
            <a:spLocks/>
          </p:cNvSpPr>
          <p:nvPr/>
        </p:nvSpPr>
        <p:spPr bwMode="auto">
          <a:xfrm>
            <a:off x="5742397" y="3255429"/>
            <a:ext cx="792167" cy="549186"/>
          </a:xfrm>
          <a:custGeom>
            <a:avLst/>
            <a:gdLst>
              <a:gd name="T0" fmla="*/ 14 w 1223"/>
              <a:gd name="T1" fmla="*/ 89 h 847"/>
              <a:gd name="T2" fmla="*/ 5 w 1223"/>
              <a:gd name="T3" fmla="*/ 81 h 847"/>
              <a:gd name="T4" fmla="*/ 2 w 1223"/>
              <a:gd name="T5" fmla="*/ 69 h 847"/>
              <a:gd name="T6" fmla="*/ 0 w 1223"/>
              <a:gd name="T7" fmla="*/ 55 h 847"/>
              <a:gd name="T8" fmla="*/ 1 w 1223"/>
              <a:gd name="T9" fmla="*/ 44 h 847"/>
              <a:gd name="T10" fmla="*/ 4 w 1223"/>
              <a:gd name="T11" fmla="*/ 31 h 847"/>
              <a:gd name="T12" fmla="*/ 12 w 1223"/>
              <a:gd name="T13" fmla="*/ 22 h 847"/>
              <a:gd name="T14" fmla="*/ 20 w 1223"/>
              <a:gd name="T15" fmla="*/ 12 h 847"/>
              <a:gd name="T16" fmla="*/ 30 w 1223"/>
              <a:gd name="T17" fmla="*/ 5 h 847"/>
              <a:gd name="T18" fmla="*/ 42 w 1223"/>
              <a:gd name="T19" fmla="*/ 2 h 847"/>
              <a:gd name="T20" fmla="*/ 53 w 1223"/>
              <a:gd name="T21" fmla="*/ 0 h 847"/>
              <a:gd name="T22" fmla="*/ 1172 w 1223"/>
              <a:gd name="T23" fmla="*/ 0 h 847"/>
              <a:gd name="T24" fmla="*/ 1175 w 1223"/>
              <a:gd name="T25" fmla="*/ 0 h 847"/>
              <a:gd name="T26" fmla="*/ 1177 w 1223"/>
              <a:gd name="T27" fmla="*/ 1 h 847"/>
              <a:gd name="T28" fmla="*/ 1183 w 1223"/>
              <a:gd name="T29" fmla="*/ 2 h 847"/>
              <a:gd name="T30" fmla="*/ 1186 w 1223"/>
              <a:gd name="T31" fmla="*/ 2 h 847"/>
              <a:gd name="T32" fmla="*/ 1190 w 1223"/>
              <a:gd name="T33" fmla="*/ 4 h 847"/>
              <a:gd name="T34" fmla="*/ 1194 w 1223"/>
              <a:gd name="T35" fmla="*/ 5 h 847"/>
              <a:gd name="T36" fmla="*/ 1197 w 1223"/>
              <a:gd name="T37" fmla="*/ 6 h 847"/>
              <a:gd name="T38" fmla="*/ 1199 w 1223"/>
              <a:gd name="T39" fmla="*/ 9 h 847"/>
              <a:gd name="T40" fmla="*/ 1203 w 1223"/>
              <a:gd name="T41" fmla="*/ 12 h 847"/>
              <a:gd name="T42" fmla="*/ 1205 w 1223"/>
              <a:gd name="T43" fmla="*/ 14 h 847"/>
              <a:gd name="T44" fmla="*/ 1209 w 1223"/>
              <a:gd name="T45" fmla="*/ 17 h 847"/>
              <a:gd name="T46" fmla="*/ 1211 w 1223"/>
              <a:gd name="T47" fmla="*/ 22 h 847"/>
              <a:gd name="T48" fmla="*/ 1214 w 1223"/>
              <a:gd name="T49" fmla="*/ 23 h 847"/>
              <a:gd name="T50" fmla="*/ 1215 w 1223"/>
              <a:gd name="T51" fmla="*/ 27 h 847"/>
              <a:gd name="T52" fmla="*/ 1217 w 1223"/>
              <a:gd name="T53" fmla="*/ 31 h 847"/>
              <a:gd name="T54" fmla="*/ 1218 w 1223"/>
              <a:gd name="T55" fmla="*/ 35 h 847"/>
              <a:gd name="T56" fmla="*/ 1220 w 1223"/>
              <a:gd name="T57" fmla="*/ 39 h 847"/>
              <a:gd name="T58" fmla="*/ 1223 w 1223"/>
              <a:gd name="T59" fmla="*/ 44 h 847"/>
              <a:gd name="T60" fmla="*/ 1223 w 1223"/>
              <a:gd name="T61" fmla="*/ 47 h 847"/>
              <a:gd name="T62" fmla="*/ 1223 w 1223"/>
              <a:gd name="T63" fmla="*/ 52 h 847"/>
              <a:gd name="T64" fmla="*/ 1223 w 1223"/>
              <a:gd name="T65" fmla="*/ 55 h 847"/>
              <a:gd name="T66" fmla="*/ 1223 w 1223"/>
              <a:gd name="T67" fmla="*/ 62 h 847"/>
              <a:gd name="T68" fmla="*/ 1223 w 1223"/>
              <a:gd name="T69" fmla="*/ 65 h 847"/>
              <a:gd name="T70" fmla="*/ 1220 w 1223"/>
              <a:gd name="T71" fmla="*/ 70 h 847"/>
              <a:gd name="T72" fmla="*/ 1218 w 1223"/>
              <a:gd name="T73" fmla="*/ 74 h 847"/>
              <a:gd name="T74" fmla="*/ 1217 w 1223"/>
              <a:gd name="T75" fmla="*/ 78 h 847"/>
              <a:gd name="T76" fmla="*/ 1215 w 1223"/>
              <a:gd name="T77" fmla="*/ 81 h 847"/>
              <a:gd name="T78" fmla="*/ 1213 w 1223"/>
              <a:gd name="T79" fmla="*/ 85 h 847"/>
              <a:gd name="T80" fmla="*/ 1210 w 1223"/>
              <a:gd name="T81" fmla="*/ 87 h 847"/>
              <a:gd name="T82" fmla="*/ 1208 w 1223"/>
              <a:gd name="T83" fmla="*/ 90 h 847"/>
              <a:gd name="T84" fmla="*/ 1204 w 1223"/>
              <a:gd name="T85" fmla="*/ 93 h 847"/>
              <a:gd name="T86" fmla="*/ 711 w 1223"/>
              <a:gd name="T87" fmla="*/ 806 h 847"/>
              <a:gd name="T88" fmla="*/ 705 w 1223"/>
              <a:gd name="T89" fmla="*/ 814 h 847"/>
              <a:gd name="T90" fmla="*/ 694 w 1223"/>
              <a:gd name="T91" fmla="*/ 825 h 847"/>
              <a:gd name="T92" fmla="*/ 682 w 1223"/>
              <a:gd name="T93" fmla="*/ 833 h 847"/>
              <a:gd name="T94" fmla="*/ 667 w 1223"/>
              <a:gd name="T95" fmla="*/ 842 h 847"/>
              <a:gd name="T96" fmla="*/ 653 w 1223"/>
              <a:gd name="T97" fmla="*/ 846 h 847"/>
              <a:gd name="T98" fmla="*/ 637 w 1223"/>
              <a:gd name="T99" fmla="*/ 847 h 847"/>
              <a:gd name="T100" fmla="*/ 622 w 1223"/>
              <a:gd name="T101" fmla="*/ 846 h 847"/>
              <a:gd name="T102" fmla="*/ 608 w 1223"/>
              <a:gd name="T103" fmla="*/ 841 h 847"/>
              <a:gd name="T104" fmla="*/ 594 w 1223"/>
              <a:gd name="T105" fmla="*/ 833 h 847"/>
              <a:gd name="T106" fmla="*/ 581 w 1223"/>
              <a:gd name="T107" fmla="*/ 824 h 847"/>
              <a:gd name="T108" fmla="*/ 570 w 1223"/>
              <a:gd name="T109" fmla="*/ 812 h 847"/>
              <a:gd name="T110" fmla="*/ 20 w 1223"/>
              <a:gd name="T111" fmla="*/ 93 h 8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23" h="847">
                <a:moveTo>
                  <a:pt x="19" y="93"/>
                </a:moveTo>
                <a:lnTo>
                  <a:pt x="14" y="89"/>
                </a:lnTo>
                <a:lnTo>
                  <a:pt x="12" y="86"/>
                </a:lnTo>
                <a:lnTo>
                  <a:pt x="5" y="81"/>
                </a:lnTo>
                <a:lnTo>
                  <a:pt x="4" y="74"/>
                </a:lnTo>
                <a:lnTo>
                  <a:pt x="2" y="69"/>
                </a:lnTo>
                <a:lnTo>
                  <a:pt x="1" y="63"/>
                </a:lnTo>
                <a:lnTo>
                  <a:pt x="0" y="55"/>
                </a:lnTo>
                <a:lnTo>
                  <a:pt x="0" y="48"/>
                </a:lnTo>
                <a:lnTo>
                  <a:pt x="1" y="44"/>
                </a:lnTo>
                <a:lnTo>
                  <a:pt x="2" y="39"/>
                </a:lnTo>
                <a:lnTo>
                  <a:pt x="4" y="31"/>
                </a:lnTo>
                <a:lnTo>
                  <a:pt x="5" y="25"/>
                </a:lnTo>
                <a:lnTo>
                  <a:pt x="12" y="22"/>
                </a:lnTo>
                <a:lnTo>
                  <a:pt x="14" y="15"/>
                </a:lnTo>
                <a:lnTo>
                  <a:pt x="20" y="12"/>
                </a:lnTo>
                <a:lnTo>
                  <a:pt x="24" y="8"/>
                </a:lnTo>
                <a:lnTo>
                  <a:pt x="30" y="5"/>
                </a:lnTo>
                <a:lnTo>
                  <a:pt x="35" y="2"/>
                </a:lnTo>
                <a:lnTo>
                  <a:pt x="42" y="2"/>
                </a:lnTo>
                <a:lnTo>
                  <a:pt x="46" y="1"/>
                </a:lnTo>
                <a:lnTo>
                  <a:pt x="53" y="0"/>
                </a:lnTo>
                <a:lnTo>
                  <a:pt x="1171" y="0"/>
                </a:lnTo>
                <a:lnTo>
                  <a:pt x="1172" y="0"/>
                </a:lnTo>
                <a:lnTo>
                  <a:pt x="1174" y="0"/>
                </a:lnTo>
                <a:lnTo>
                  <a:pt x="1175" y="0"/>
                </a:lnTo>
                <a:lnTo>
                  <a:pt x="1176" y="1"/>
                </a:lnTo>
                <a:lnTo>
                  <a:pt x="1177" y="1"/>
                </a:lnTo>
                <a:lnTo>
                  <a:pt x="1182" y="1"/>
                </a:lnTo>
                <a:lnTo>
                  <a:pt x="1183" y="2"/>
                </a:lnTo>
                <a:lnTo>
                  <a:pt x="1184" y="2"/>
                </a:lnTo>
                <a:lnTo>
                  <a:pt x="1186" y="2"/>
                </a:lnTo>
                <a:lnTo>
                  <a:pt x="1187" y="3"/>
                </a:lnTo>
                <a:lnTo>
                  <a:pt x="1190" y="4"/>
                </a:lnTo>
                <a:lnTo>
                  <a:pt x="1192" y="5"/>
                </a:lnTo>
                <a:lnTo>
                  <a:pt x="1194" y="5"/>
                </a:lnTo>
                <a:lnTo>
                  <a:pt x="1195" y="6"/>
                </a:lnTo>
                <a:lnTo>
                  <a:pt x="1197" y="6"/>
                </a:lnTo>
                <a:lnTo>
                  <a:pt x="1198" y="9"/>
                </a:lnTo>
                <a:lnTo>
                  <a:pt x="1199" y="9"/>
                </a:lnTo>
                <a:lnTo>
                  <a:pt x="1202" y="12"/>
                </a:lnTo>
                <a:lnTo>
                  <a:pt x="1203" y="12"/>
                </a:lnTo>
                <a:lnTo>
                  <a:pt x="1204" y="13"/>
                </a:lnTo>
                <a:lnTo>
                  <a:pt x="1205" y="14"/>
                </a:lnTo>
                <a:lnTo>
                  <a:pt x="1206" y="15"/>
                </a:lnTo>
                <a:lnTo>
                  <a:pt x="1209" y="17"/>
                </a:lnTo>
                <a:lnTo>
                  <a:pt x="1210" y="21"/>
                </a:lnTo>
                <a:lnTo>
                  <a:pt x="1211" y="22"/>
                </a:lnTo>
                <a:lnTo>
                  <a:pt x="1212" y="22"/>
                </a:lnTo>
                <a:lnTo>
                  <a:pt x="1214" y="23"/>
                </a:lnTo>
                <a:lnTo>
                  <a:pt x="1214" y="24"/>
                </a:lnTo>
                <a:lnTo>
                  <a:pt x="1215" y="27"/>
                </a:lnTo>
                <a:lnTo>
                  <a:pt x="1216" y="29"/>
                </a:lnTo>
                <a:lnTo>
                  <a:pt x="1217" y="31"/>
                </a:lnTo>
                <a:lnTo>
                  <a:pt x="1217" y="32"/>
                </a:lnTo>
                <a:lnTo>
                  <a:pt x="1218" y="35"/>
                </a:lnTo>
                <a:lnTo>
                  <a:pt x="1220" y="37"/>
                </a:lnTo>
                <a:lnTo>
                  <a:pt x="1220" y="39"/>
                </a:lnTo>
                <a:lnTo>
                  <a:pt x="1220" y="42"/>
                </a:lnTo>
                <a:lnTo>
                  <a:pt x="1223" y="44"/>
                </a:lnTo>
                <a:lnTo>
                  <a:pt x="1223" y="46"/>
                </a:lnTo>
                <a:lnTo>
                  <a:pt x="1223" y="47"/>
                </a:lnTo>
                <a:lnTo>
                  <a:pt x="1223" y="49"/>
                </a:lnTo>
                <a:lnTo>
                  <a:pt x="1223" y="52"/>
                </a:lnTo>
                <a:lnTo>
                  <a:pt x="1223" y="54"/>
                </a:lnTo>
                <a:lnTo>
                  <a:pt x="1223" y="55"/>
                </a:lnTo>
                <a:lnTo>
                  <a:pt x="1223" y="58"/>
                </a:lnTo>
                <a:lnTo>
                  <a:pt x="1223" y="62"/>
                </a:lnTo>
                <a:lnTo>
                  <a:pt x="1223" y="63"/>
                </a:lnTo>
                <a:lnTo>
                  <a:pt x="1223" y="65"/>
                </a:lnTo>
                <a:lnTo>
                  <a:pt x="1220" y="69"/>
                </a:lnTo>
                <a:lnTo>
                  <a:pt x="1220" y="70"/>
                </a:lnTo>
                <a:lnTo>
                  <a:pt x="1219" y="71"/>
                </a:lnTo>
                <a:lnTo>
                  <a:pt x="1218" y="74"/>
                </a:lnTo>
                <a:lnTo>
                  <a:pt x="1217" y="76"/>
                </a:lnTo>
                <a:lnTo>
                  <a:pt x="1217" y="78"/>
                </a:lnTo>
                <a:lnTo>
                  <a:pt x="1216" y="80"/>
                </a:lnTo>
                <a:lnTo>
                  <a:pt x="1215" y="81"/>
                </a:lnTo>
                <a:lnTo>
                  <a:pt x="1214" y="83"/>
                </a:lnTo>
                <a:lnTo>
                  <a:pt x="1213" y="85"/>
                </a:lnTo>
                <a:lnTo>
                  <a:pt x="1212" y="86"/>
                </a:lnTo>
                <a:lnTo>
                  <a:pt x="1210" y="87"/>
                </a:lnTo>
                <a:lnTo>
                  <a:pt x="1209" y="88"/>
                </a:lnTo>
                <a:lnTo>
                  <a:pt x="1208" y="90"/>
                </a:lnTo>
                <a:lnTo>
                  <a:pt x="1206" y="92"/>
                </a:lnTo>
                <a:lnTo>
                  <a:pt x="1204" y="93"/>
                </a:lnTo>
                <a:lnTo>
                  <a:pt x="1204" y="94"/>
                </a:lnTo>
                <a:lnTo>
                  <a:pt x="711" y="806"/>
                </a:lnTo>
                <a:lnTo>
                  <a:pt x="711" y="808"/>
                </a:lnTo>
                <a:lnTo>
                  <a:pt x="705" y="814"/>
                </a:lnTo>
                <a:lnTo>
                  <a:pt x="700" y="820"/>
                </a:lnTo>
                <a:lnTo>
                  <a:pt x="694" y="825"/>
                </a:lnTo>
                <a:lnTo>
                  <a:pt x="691" y="830"/>
                </a:lnTo>
                <a:lnTo>
                  <a:pt x="682" y="833"/>
                </a:lnTo>
                <a:lnTo>
                  <a:pt x="675" y="838"/>
                </a:lnTo>
                <a:lnTo>
                  <a:pt x="667" y="842"/>
                </a:lnTo>
                <a:lnTo>
                  <a:pt x="661" y="844"/>
                </a:lnTo>
                <a:lnTo>
                  <a:pt x="653" y="846"/>
                </a:lnTo>
                <a:lnTo>
                  <a:pt x="645" y="847"/>
                </a:lnTo>
                <a:lnTo>
                  <a:pt x="637" y="847"/>
                </a:lnTo>
                <a:lnTo>
                  <a:pt x="630" y="847"/>
                </a:lnTo>
                <a:lnTo>
                  <a:pt x="622" y="846"/>
                </a:lnTo>
                <a:lnTo>
                  <a:pt x="616" y="844"/>
                </a:lnTo>
                <a:lnTo>
                  <a:pt x="608" y="841"/>
                </a:lnTo>
                <a:lnTo>
                  <a:pt x="599" y="837"/>
                </a:lnTo>
                <a:lnTo>
                  <a:pt x="594" y="833"/>
                </a:lnTo>
                <a:lnTo>
                  <a:pt x="588" y="829"/>
                </a:lnTo>
                <a:lnTo>
                  <a:pt x="581" y="824"/>
                </a:lnTo>
                <a:lnTo>
                  <a:pt x="577" y="818"/>
                </a:lnTo>
                <a:lnTo>
                  <a:pt x="570" y="812"/>
                </a:lnTo>
                <a:lnTo>
                  <a:pt x="567" y="806"/>
                </a:lnTo>
                <a:lnTo>
                  <a:pt x="20" y="93"/>
                </a:lnTo>
                <a:lnTo>
                  <a:pt x="19" y="93"/>
                </a:lnTo>
                <a:close/>
              </a:path>
            </a:pathLst>
          </a:custGeom>
          <a:solidFill>
            <a:srgbClr val="00BEF7"/>
          </a:solidFill>
          <a:ln w="20638">
            <a:solidFill>
              <a:srgbClr val="000000"/>
            </a:solidFill>
            <a:prstDash val="solid"/>
            <a:round/>
            <a:headEnd/>
            <a:tailEnd/>
          </a:ln>
        </p:spPr>
        <p:txBody>
          <a:bodyPr/>
          <a:lstStyle/>
          <a:p>
            <a:endParaRPr lang="en-US" sz="2330"/>
          </a:p>
        </p:txBody>
      </p:sp>
      <p:sp>
        <p:nvSpPr>
          <p:cNvPr id="280" name="Line 99">
            <a:extLst>
              <a:ext uri="{FF2B5EF4-FFF2-40B4-BE49-F238E27FC236}">
                <a16:creationId xmlns:a16="http://schemas.microsoft.com/office/drawing/2014/main" id="{86D5B91A-772A-4558-9E42-6092235894DE}"/>
              </a:ext>
            </a:extLst>
          </p:cNvPr>
          <p:cNvSpPr>
            <a:spLocks noChangeShapeType="1"/>
          </p:cNvSpPr>
          <p:nvPr/>
        </p:nvSpPr>
        <p:spPr bwMode="auto">
          <a:xfrm>
            <a:off x="6355645" y="4550681"/>
            <a:ext cx="1157781" cy="15400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1" name="Line 100">
            <a:extLst>
              <a:ext uri="{FF2B5EF4-FFF2-40B4-BE49-F238E27FC236}">
                <a16:creationId xmlns:a16="http://schemas.microsoft.com/office/drawing/2014/main" id="{085024FF-6767-4824-BD02-FBCE19D27CA2}"/>
              </a:ext>
            </a:extLst>
          </p:cNvPr>
          <p:cNvSpPr>
            <a:spLocks noChangeShapeType="1"/>
          </p:cNvSpPr>
          <p:nvPr/>
        </p:nvSpPr>
        <p:spPr bwMode="auto">
          <a:xfrm>
            <a:off x="6675882" y="6273364"/>
            <a:ext cx="766236"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2" name="Freeform 101">
            <a:extLst>
              <a:ext uri="{FF2B5EF4-FFF2-40B4-BE49-F238E27FC236}">
                <a16:creationId xmlns:a16="http://schemas.microsoft.com/office/drawing/2014/main" id="{D675A51E-5977-4719-B5EB-992787D3CCA5}"/>
              </a:ext>
            </a:extLst>
          </p:cNvPr>
          <p:cNvSpPr>
            <a:spLocks/>
          </p:cNvSpPr>
          <p:nvPr/>
        </p:nvSpPr>
        <p:spPr bwMode="auto">
          <a:xfrm>
            <a:off x="7440822" y="6092028"/>
            <a:ext cx="103721" cy="182630"/>
          </a:xfrm>
          <a:custGeom>
            <a:avLst/>
            <a:gdLst>
              <a:gd name="T0" fmla="*/ 110 w 161"/>
              <a:gd name="T1" fmla="*/ 0 h 283"/>
              <a:gd name="T2" fmla="*/ 147 w 161"/>
              <a:gd name="T3" fmla="*/ 54 h 283"/>
              <a:gd name="T4" fmla="*/ 161 w 161"/>
              <a:gd name="T5" fmla="*/ 121 h 283"/>
              <a:gd name="T6" fmla="*/ 161 w 161"/>
              <a:gd name="T7" fmla="*/ 137 h 283"/>
              <a:gd name="T8" fmla="*/ 158 w 161"/>
              <a:gd name="T9" fmla="*/ 154 h 283"/>
              <a:gd name="T10" fmla="*/ 149 w 161"/>
              <a:gd name="T11" fmla="*/ 185 h 283"/>
              <a:gd name="T12" fmla="*/ 113 w 161"/>
              <a:gd name="T13" fmla="*/ 238 h 283"/>
              <a:gd name="T14" fmla="*/ 62 w 161"/>
              <a:gd name="T15" fmla="*/ 273 h 283"/>
              <a:gd name="T16" fmla="*/ 33 w 161"/>
              <a:gd name="T17" fmla="*/ 281 h 283"/>
              <a:gd name="T18" fmla="*/ 17 w 161"/>
              <a:gd name="T19" fmla="*/ 282 h 283"/>
              <a:gd name="T20" fmla="*/ 0 w 161"/>
              <a:gd name="T21" fmla="*/ 28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1" h="283">
                <a:moveTo>
                  <a:pt x="110" y="0"/>
                </a:moveTo>
                <a:lnTo>
                  <a:pt x="147" y="54"/>
                </a:lnTo>
                <a:lnTo>
                  <a:pt x="161" y="121"/>
                </a:lnTo>
                <a:lnTo>
                  <a:pt x="161" y="137"/>
                </a:lnTo>
                <a:lnTo>
                  <a:pt x="158" y="154"/>
                </a:lnTo>
                <a:lnTo>
                  <a:pt x="149" y="185"/>
                </a:lnTo>
                <a:lnTo>
                  <a:pt x="113" y="238"/>
                </a:lnTo>
                <a:lnTo>
                  <a:pt x="62" y="273"/>
                </a:lnTo>
                <a:lnTo>
                  <a:pt x="33" y="281"/>
                </a:lnTo>
                <a:lnTo>
                  <a:pt x="17" y="282"/>
                </a:lnTo>
                <a:lnTo>
                  <a:pt x="0" y="283"/>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83" name="Freeform 102">
            <a:extLst>
              <a:ext uri="{FF2B5EF4-FFF2-40B4-BE49-F238E27FC236}">
                <a16:creationId xmlns:a16="http://schemas.microsoft.com/office/drawing/2014/main" id="{83BF584F-CC82-44C9-9391-B2CDD4FB442A}"/>
              </a:ext>
            </a:extLst>
          </p:cNvPr>
          <p:cNvSpPr>
            <a:spLocks/>
          </p:cNvSpPr>
          <p:nvPr/>
        </p:nvSpPr>
        <p:spPr bwMode="auto">
          <a:xfrm>
            <a:off x="6050966" y="4453536"/>
            <a:ext cx="303383" cy="86782"/>
          </a:xfrm>
          <a:custGeom>
            <a:avLst/>
            <a:gdLst>
              <a:gd name="T0" fmla="*/ 0 w 468"/>
              <a:gd name="T1" fmla="*/ 135 h 135"/>
              <a:gd name="T2" fmla="*/ 47 w 468"/>
              <a:gd name="T3" fmla="*/ 77 h 135"/>
              <a:gd name="T4" fmla="*/ 103 w 468"/>
              <a:gd name="T5" fmla="*/ 35 h 135"/>
              <a:gd name="T6" fmla="*/ 165 w 468"/>
              <a:gd name="T7" fmla="*/ 10 h 135"/>
              <a:gd name="T8" fmla="*/ 234 w 468"/>
              <a:gd name="T9" fmla="*/ 0 h 135"/>
              <a:gd name="T10" fmla="*/ 249 w 468"/>
              <a:gd name="T11" fmla="*/ 0 h 135"/>
              <a:gd name="T12" fmla="*/ 265 w 468"/>
              <a:gd name="T13" fmla="*/ 1 h 135"/>
              <a:gd name="T14" fmla="*/ 299 w 468"/>
              <a:gd name="T15" fmla="*/ 8 h 135"/>
              <a:gd name="T16" fmla="*/ 362 w 468"/>
              <a:gd name="T17" fmla="*/ 33 h 135"/>
              <a:gd name="T18" fmla="*/ 419 w 468"/>
              <a:gd name="T19" fmla="*/ 74 h 135"/>
              <a:gd name="T20" fmla="*/ 468 w 468"/>
              <a:gd name="T21" fmla="*/ 135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8" h="135">
                <a:moveTo>
                  <a:pt x="0" y="135"/>
                </a:moveTo>
                <a:lnTo>
                  <a:pt x="47" y="77"/>
                </a:lnTo>
                <a:lnTo>
                  <a:pt x="103" y="35"/>
                </a:lnTo>
                <a:lnTo>
                  <a:pt x="165" y="10"/>
                </a:lnTo>
                <a:lnTo>
                  <a:pt x="234" y="0"/>
                </a:lnTo>
                <a:lnTo>
                  <a:pt x="249" y="0"/>
                </a:lnTo>
                <a:lnTo>
                  <a:pt x="265" y="1"/>
                </a:lnTo>
                <a:lnTo>
                  <a:pt x="299" y="8"/>
                </a:lnTo>
                <a:lnTo>
                  <a:pt x="362" y="33"/>
                </a:lnTo>
                <a:lnTo>
                  <a:pt x="419" y="74"/>
                </a:lnTo>
                <a:lnTo>
                  <a:pt x="468" y="135"/>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84" name="Line 103">
            <a:extLst>
              <a:ext uri="{FF2B5EF4-FFF2-40B4-BE49-F238E27FC236}">
                <a16:creationId xmlns:a16="http://schemas.microsoft.com/office/drawing/2014/main" id="{8ECA3651-EDAA-43A4-98A3-04F779F1A0A8}"/>
              </a:ext>
            </a:extLst>
          </p:cNvPr>
          <p:cNvSpPr>
            <a:spLocks noChangeShapeType="1"/>
          </p:cNvSpPr>
          <p:nvPr/>
        </p:nvSpPr>
        <p:spPr bwMode="auto">
          <a:xfrm flipH="1">
            <a:off x="5767031" y="4550681"/>
            <a:ext cx="285232" cy="41577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5" name="Line 104">
            <a:extLst>
              <a:ext uri="{FF2B5EF4-FFF2-40B4-BE49-F238E27FC236}">
                <a16:creationId xmlns:a16="http://schemas.microsoft.com/office/drawing/2014/main" id="{FBFD2BE0-3E52-48D3-B7DB-724C43D7FF66}"/>
              </a:ext>
            </a:extLst>
          </p:cNvPr>
          <p:cNvSpPr>
            <a:spLocks noChangeShapeType="1"/>
          </p:cNvSpPr>
          <p:nvPr/>
        </p:nvSpPr>
        <p:spPr bwMode="auto">
          <a:xfrm>
            <a:off x="7232083" y="4546793"/>
            <a:ext cx="917928" cy="122789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6" name="Line 105">
            <a:extLst>
              <a:ext uri="{FF2B5EF4-FFF2-40B4-BE49-F238E27FC236}">
                <a16:creationId xmlns:a16="http://schemas.microsoft.com/office/drawing/2014/main" id="{9FF660E3-6C42-41AC-84B7-C2A5930EC4AE}"/>
              </a:ext>
            </a:extLst>
          </p:cNvPr>
          <p:cNvSpPr>
            <a:spLocks noChangeShapeType="1"/>
          </p:cNvSpPr>
          <p:nvPr/>
        </p:nvSpPr>
        <p:spPr bwMode="auto">
          <a:xfrm>
            <a:off x="7535467" y="6217668"/>
            <a:ext cx="608062"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7" name="Freeform 106">
            <a:extLst>
              <a:ext uri="{FF2B5EF4-FFF2-40B4-BE49-F238E27FC236}">
                <a16:creationId xmlns:a16="http://schemas.microsoft.com/office/drawing/2014/main" id="{F015DF6F-641B-4135-9CAA-4B1E128E5C0A}"/>
              </a:ext>
            </a:extLst>
          </p:cNvPr>
          <p:cNvSpPr>
            <a:spLocks/>
          </p:cNvSpPr>
          <p:nvPr/>
        </p:nvSpPr>
        <p:spPr bwMode="auto">
          <a:xfrm>
            <a:off x="6935184" y="4453537"/>
            <a:ext cx="294308" cy="84191"/>
          </a:xfrm>
          <a:custGeom>
            <a:avLst/>
            <a:gdLst>
              <a:gd name="T0" fmla="*/ 0 w 455"/>
              <a:gd name="T1" fmla="*/ 130 h 130"/>
              <a:gd name="T2" fmla="*/ 44 w 455"/>
              <a:gd name="T3" fmla="*/ 74 h 130"/>
              <a:gd name="T4" fmla="*/ 99 w 455"/>
              <a:gd name="T5" fmla="*/ 34 h 130"/>
              <a:gd name="T6" fmla="*/ 160 w 455"/>
              <a:gd name="T7" fmla="*/ 10 h 130"/>
              <a:gd name="T8" fmla="*/ 226 w 455"/>
              <a:gd name="T9" fmla="*/ 0 h 130"/>
              <a:gd name="T10" fmla="*/ 241 w 455"/>
              <a:gd name="T11" fmla="*/ 0 h 130"/>
              <a:gd name="T12" fmla="*/ 257 w 455"/>
              <a:gd name="T13" fmla="*/ 1 h 130"/>
              <a:gd name="T14" fmla="*/ 289 w 455"/>
              <a:gd name="T15" fmla="*/ 7 h 130"/>
              <a:gd name="T16" fmla="*/ 352 w 455"/>
              <a:gd name="T17" fmla="*/ 31 h 130"/>
              <a:gd name="T18" fmla="*/ 407 w 455"/>
              <a:gd name="T19" fmla="*/ 71 h 130"/>
              <a:gd name="T20" fmla="*/ 455 w 455"/>
              <a:gd name="T21"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5" h="130">
                <a:moveTo>
                  <a:pt x="0" y="130"/>
                </a:moveTo>
                <a:lnTo>
                  <a:pt x="44" y="74"/>
                </a:lnTo>
                <a:lnTo>
                  <a:pt x="99" y="34"/>
                </a:lnTo>
                <a:lnTo>
                  <a:pt x="160" y="10"/>
                </a:lnTo>
                <a:lnTo>
                  <a:pt x="226" y="0"/>
                </a:lnTo>
                <a:lnTo>
                  <a:pt x="241" y="0"/>
                </a:lnTo>
                <a:lnTo>
                  <a:pt x="257" y="1"/>
                </a:lnTo>
                <a:lnTo>
                  <a:pt x="289" y="7"/>
                </a:lnTo>
                <a:lnTo>
                  <a:pt x="352" y="31"/>
                </a:lnTo>
                <a:lnTo>
                  <a:pt x="407" y="71"/>
                </a:lnTo>
                <a:lnTo>
                  <a:pt x="455" y="13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88" name="Line 107">
            <a:extLst>
              <a:ext uri="{FF2B5EF4-FFF2-40B4-BE49-F238E27FC236}">
                <a16:creationId xmlns:a16="http://schemas.microsoft.com/office/drawing/2014/main" id="{7330E214-5F71-4B1E-9ED3-260A5DD1C156}"/>
              </a:ext>
            </a:extLst>
          </p:cNvPr>
          <p:cNvSpPr>
            <a:spLocks noChangeShapeType="1"/>
          </p:cNvSpPr>
          <p:nvPr/>
        </p:nvSpPr>
        <p:spPr bwMode="auto">
          <a:xfrm flipH="1">
            <a:off x="6661621" y="4546795"/>
            <a:ext cx="277452" cy="40282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9" name="Rectangle 108">
            <a:extLst>
              <a:ext uri="{FF2B5EF4-FFF2-40B4-BE49-F238E27FC236}">
                <a16:creationId xmlns:a16="http://schemas.microsoft.com/office/drawing/2014/main" id="{3377F2FE-8C0A-439C-B547-253E35AE3DCB}"/>
              </a:ext>
            </a:extLst>
          </p:cNvPr>
          <p:cNvSpPr>
            <a:spLocks noChangeArrowheads="1"/>
          </p:cNvSpPr>
          <p:nvPr/>
        </p:nvSpPr>
        <p:spPr bwMode="auto">
          <a:xfrm>
            <a:off x="3250508" y="4778644"/>
            <a:ext cx="484894" cy="327698"/>
          </a:xfrm>
          <a:prstGeom prst="rect">
            <a:avLst/>
          </a:prstGeom>
          <a:solidFill>
            <a:srgbClr val="FFED24"/>
          </a:solidFill>
          <a:ln w="20638">
            <a:solidFill>
              <a:srgbClr val="000000"/>
            </a:solidFill>
            <a:miter lim="800000"/>
            <a:headEnd/>
            <a:tailEnd/>
          </a:ln>
        </p:spPr>
        <p:txBody>
          <a:bodyPr/>
          <a:lstStyle/>
          <a:p>
            <a:endParaRPr lang="en-US" sz="2330"/>
          </a:p>
        </p:txBody>
      </p:sp>
      <p:sp>
        <p:nvSpPr>
          <p:cNvPr id="290" name="Rectangle 109">
            <a:extLst>
              <a:ext uri="{FF2B5EF4-FFF2-40B4-BE49-F238E27FC236}">
                <a16:creationId xmlns:a16="http://schemas.microsoft.com/office/drawing/2014/main" id="{BC5ADFDC-FA3B-4F8A-96FE-26E071FD8554}"/>
              </a:ext>
            </a:extLst>
          </p:cNvPr>
          <p:cNvSpPr>
            <a:spLocks noChangeArrowheads="1"/>
          </p:cNvSpPr>
          <p:nvPr/>
        </p:nvSpPr>
        <p:spPr bwMode="auto">
          <a:xfrm>
            <a:off x="3325708" y="4798074"/>
            <a:ext cx="359073"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POWER</a:t>
            </a:r>
            <a:endParaRPr lang="en-US" altLang="en-US" sz="2330"/>
          </a:p>
        </p:txBody>
      </p:sp>
      <p:sp>
        <p:nvSpPr>
          <p:cNvPr id="291" name="Rectangle 110">
            <a:extLst>
              <a:ext uri="{FF2B5EF4-FFF2-40B4-BE49-F238E27FC236}">
                <a16:creationId xmlns:a16="http://schemas.microsoft.com/office/drawing/2014/main" id="{9A60CF45-8441-4109-B125-45F00565C94D}"/>
              </a:ext>
            </a:extLst>
          </p:cNvPr>
          <p:cNvSpPr>
            <a:spLocks noChangeArrowheads="1"/>
          </p:cNvSpPr>
          <p:nvPr/>
        </p:nvSpPr>
        <p:spPr bwMode="auto">
          <a:xfrm>
            <a:off x="3324411" y="5004018"/>
            <a:ext cx="351058"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SUPRV.</a:t>
            </a:r>
            <a:endParaRPr lang="en-US" altLang="en-US" sz="2330"/>
          </a:p>
        </p:txBody>
      </p:sp>
      <p:sp>
        <p:nvSpPr>
          <p:cNvPr id="292" name="Rectangle 111">
            <a:extLst>
              <a:ext uri="{FF2B5EF4-FFF2-40B4-BE49-F238E27FC236}">
                <a16:creationId xmlns:a16="http://schemas.microsoft.com/office/drawing/2014/main" id="{F72ACB18-993A-4CE6-A2DD-A0455B77B474}"/>
              </a:ext>
            </a:extLst>
          </p:cNvPr>
          <p:cNvSpPr>
            <a:spLocks noChangeArrowheads="1"/>
          </p:cNvSpPr>
          <p:nvPr/>
        </p:nvSpPr>
        <p:spPr bwMode="auto">
          <a:xfrm>
            <a:off x="3324412" y="4896513"/>
            <a:ext cx="352661"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HOUSE</a:t>
            </a:r>
            <a:endParaRPr lang="en-US" altLang="en-US" sz="2330"/>
          </a:p>
        </p:txBody>
      </p:sp>
      <p:sp>
        <p:nvSpPr>
          <p:cNvPr id="293" name="Line 112">
            <a:extLst>
              <a:ext uri="{FF2B5EF4-FFF2-40B4-BE49-F238E27FC236}">
                <a16:creationId xmlns:a16="http://schemas.microsoft.com/office/drawing/2014/main" id="{C1DA89C8-A151-4B2D-A551-16CEC6CD7938}"/>
              </a:ext>
            </a:extLst>
          </p:cNvPr>
          <p:cNvSpPr>
            <a:spLocks noChangeShapeType="1"/>
          </p:cNvSpPr>
          <p:nvPr/>
        </p:nvSpPr>
        <p:spPr bwMode="auto">
          <a:xfrm flipH="1">
            <a:off x="3085854" y="4550681"/>
            <a:ext cx="1126665" cy="15400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94" name="Line 113">
            <a:extLst>
              <a:ext uri="{FF2B5EF4-FFF2-40B4-BE49-F238E27FC236}">
                <a16:creationId xmlns:a16="http://schemas.microsoft.com/office/drawing/2014/main" id="{F7181CE8-2EEB-4E0A-A17F-425125441F59}"/>
              </a:ext>
            </a:extLst>
          </p:cNvPr>
          <p:cNvSpPr>
            <a:spLocks noChangeShapeType="1"/>
          </p:cNvSpPr>
          <p:nvPr/>
        </p:nvSpPr>
        <p:spPr bwMode="auto">
          <a:xfrm flipH="1" flipV="1">
            <a:off x="3155864" y="6274659"/>
            <a:ext cx="809021"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95" name="Freeform 114">
            <a:extLst>
              <a:ext uri="{FF2B5EF4-FFF2-40B4-BE49-F238E27FC236}">
                <a16:creationId xmlns:a16="http://schemas.microsoft.com/office/drawing/2014/main" id="{02C6F22D-069D-45B2-8258-01788AA51FBD}"/>
              </a:ext>
            </a:extLst>
          </p:cNvPr>
          <p:cNvSpPr>
            <a:spLocks/>
          </p:cNvSpPr>
          <p:nvPr/>
        </p:nvSpPr>
        <p:spPr bwMode="auto">
          <a:xfrm>
            <a:off x="3056034" y="6092028"/>
            <a:ext cx="101127" cy="182630"/>
          </a:xfrm>
          <a:custGeom>
            <a:avLst/>
            <a:gdLst>
              <a:gd name="T0" fmla="*/ 155 w 155"/>
              <a:gd name="T1" fmla="*/ 283 h 283"/>
              <a:gd name="T2" fmla="*/ 126 w 155"/>
              <a:gd name="T3" fmla="*/ 282 h 283"/>
              <a:gd name="T4" fmla="*/ 96 w 155"/>
              <a:gd name="T5" fmla="*/ 274 h 283"/>
              <a:gd name="T6" fmla="*/ 46 w 155"/>
              <a:gd name="T7" fmla="*/ 240 h 283"/>
              <a:gd name="T8" fmla="*/ 13 w 155"/>
              <a:gd name="T9" fmla="*/ 187 h 283"/>
              <a:gd name="T10" fmla="*/ 0 w 155"/>
              <a:gd name="T11" fmla="*/ 121 h 283"/>
              <a:gd name="T12" fmla="*/ 13 w 155"/>
              <a:gd name="T13" fmla="*/ 56 h 283"/>
              <a:gd name="T14" fmla="*/ 51 w 155"/>
              <a:gd name="T15" fmla="*/ 0 h 2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5" h="283">
                <a:moveTo>
                  <a:pt x="155" y="283"/>
                </a:moveTo>
                <a:lnTo>
                  <a:pt x="126" y="282"/>
                </a:lnTo>
                <a:lnTo>
                  <a:pt x="96" y="274"/>
                </a:lnTo>
                <a:lnTo>
                  <a:pt x="46" y="240"/>
                </a:lnTo>
                <a:lnTo>
                  <a:pt x="13" y="187"/>
                </a:lnTo>
                <a:lnTo>
                  <a:pt x="0" y="121"/>
                </a:lnTo>
                <a:lnTo>
                  <a:pt x="13" y="56"/>
                </a:lnTo>
                <a:lnTo>
                  <a:pt x="51"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96" name="Freeform 115">
            <a:extLst>
              <a:ext uri="{FF2B5EF4-FFF2-40B4-BE49-F238E27FC236}">
                <a16:creationId xmlns:a16="http://schemas.microsoft.com/office/drawing/2014/main" id="{54A11D90-4035-4412-8136-B4D73AA954A9}"/>
              </a:ext>
            </a:extLst>
          </p:cNvPr>
          <p:cNvSpPr>
            <a:spLocks/>
          </p:cNvSpPr>
          <p:nvPr/>
        </p:nvSpPr>
        <p:spPr bwMode="auto">
          <a:xfrm>
            <a:off x="4212517" y="4453537"/>
            <a:ext cx="295604" cy="88077"/>
          </a:xfrm>
          <a:custGeom>
            <a:avLst/>
            <a:gdLst>
              <a:gd name="T0" fmla="*/ 0 w 457"/>
              <a:gd name="T1" fmla="*/ 136 h 136"/>
              <a:gd name="T2" fmla="*/ 45 w 457"/>
              <a:gd name="T3" fmla="*/ 77 h 136"/>
              <a:gd name="T4" fmla="*/ 100 w 457"/>
              <a:gd name="T5" fmla="*/ 35 h 136"/>
              <a:gd name="T6" fmla="*/ 162 w 457"/>
              <a:gd name="T7" fmla="*/ 10 h 136"/>
              <a:gd name="T8" fmla="*/ 227 w 457"/>
              <a:gd name="T9" fmla="*/ 0 h 136"/>
              <a:gd name="T10" fmla="*/ 243 w 457"/>
              <a:gd name="T11" fmla="*/ 0 h 136"/>
              <a:gd name="T12" fmla="*/ 259 w 457"/>
              <a:gd name="T13" fmla="*/ 1 h 136"/>
              <a:gd name="T14" fmla="*/ 291 w 457"/>
              <a:gd name="T15" fmla="*/ 8 h 136"/>
              <a:gd name="T16" fmla="*/ 354 w 457"/>
              <a:gd name="T17" fmla="*/ 33 h 136"/>
              <a:gd name="T18" fmla="*/ 409 w 457"/>
              <a:gd name="T19" fmla="*/ 75 h 136"/>
              <a:gd name="T20" fmla="*/ 457 w 457"/>
              <a:gd name="T21" fmla="*/ 13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7" h="136">
                <a:moveTo>
                  <a:pt x="0" y="136"/>
                </a:moveTo>
                <a:lnTo>
                  <a:pt x="45" y="77"/>
                </a:lnTo>
                <a:lnTo>
                  <a:pt x="100" y="35"/>
                </a:lnTo>
                <a:lnTo>
                  <a:pt x="162" y="10"/>
                </a:lnTo>
                <a:lnTo>
                  <a:pt x="227" y="0"/>
                </a:lnTo>
                <a:lnTo>
                  <a:pt x="243" y="0"/>
                </a:lnTo>
                <a:lnTo>
                  <a:pt x="259" y="1"/>
                </a:lnTo>
                <a:lnTo>
                  <a:pt x="291" y="8"/>
                </a:lnTo>
                <a:lnTo>
                  <a:pt x="354" y="33"/>
                </a:lnTo>
                <a:lnTo>
                  <a:pt x="409" y="75"/>
                </a:lnTo>
                <a:lnTo>
                  <a:pt x="457" y="136"/>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97" name="Line 116">
            <a:extLst>
              <a:ext uri="{FF2B5EF4-FFF2-40B4-BE49-F238E27FC236}">
                <a16:creationId xmlns:a16="http://schemas.microsoft.com/office/drawing/2014/main" id="{F6102BB9-BFEF-4197-B09F-43A5900358A6}"/>
              </a:ext>
            </a:extLst>
          </p:cNvPr>
          <p:cNvSpPr>
            <a:spLocks noChangeShapeType="1"/>
          </p:cNvSpPr>
          <p:nvPr/>
        </p:nvSpPr>
        <p:spPr bwMode="auto">
          <a:xfrm>
            <a:off x="4506826" y="4550681"/>
            <a:ext cx="278749" cy="41577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98" name="Line 117">
            <a:extLst>
              <a:ext uri="{FF2B5EF4-FFF2-40B4-BE49-F238E27FC236}">
                <a16:creationId xmlns:a16="http://schemas.microsoft.com/office/drawing/2014/main" id="{45654258-CAFC-4C79-85E0-6F4922DFA16B}"/>
              </a:ext>
            </a:extLst>
          </p:cNvPr>
          <p:cNvSpPr>
            <a:spLocks noChangeShapeType="1"/>
          </p:cNvSpPr>
          <p:nvPr/>
        </p:nvSpPr>
        <p:spPr bwMode="auto">
          <a:xfrm flipH="1">
            <a:off x="3036584" y="4546794"/>
            <a:ext cx="322830" cy="45204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99" name="Line 118">
            <a:extLst>
              <a:ext uri="{FF2B5EF4-FFF2-40B4-BE49-F238E27FC236}">
                <a16:creationId xmlns:a16="http://schemas.microsoft.com/office/drawing/2014/main" id="{3D6226E0-A200-4CBF-9C6F-6B1F86A20FEC}"/>
              </a:ext>
            </a:extLst>
          </p:cNvPr>
          <p:cNvSpPr>
            <a:spLocks noChangeShapeType="1"/>
          </p:cNvSpPr>
          <p:nvPr/>
        </p:nvSpPr>
        <p:spPr bwMode="auto">
          <a:xfrm flipH="1">
            <a:off x="2943236" y="6217668"/>
            <a:ext cx="112796"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0" name="Freeform 119">
            <a:extLst>
              <a:ext uri="{FF2B5EF4-FFF2-40B4-BE49-F238E27FC236}">
                <a16:creationId xmlns:a16="http://schemas.microsoft.com/office/drawing/2014/main" id="{930CD822-F65D-4CE5-87BB-8B573908FC61}"/>
              </a:ext>
            </a:extLst>
          </p:cNvPr>
          <p:cNvSpPr>
            <a:spLocks/>
          </p:cNvSpPr>
          <p:nvPr/>
        </p:nvSpPr>
        <p:spPr bwMode="auto">
          <a:xfrm>
            <a:off x="3362008" y="4453537"/>
            <a:ext cx="286528" cy="84191"/>
          </a:xfrm>
          <a:custGeom>
            <a:avLst/>
            <a:gdLst>
              <a:gd name="T0" fmla="*/ 0 w 441"/>
              <a:gd name="T1" fmla="*/ 130 h 130"/>
              <a:gd name="T2" fmla="*/ 44 w 441"/>
              <a:gd name="T3" fmla="*/ 74 h 130"/>
              <a:gd name="T4" fmla="*/ 97 w 441"/>
              <a:gd name="T5" fmla="*/ 34 h 130"/>
              <a:gd name="T6" fmla="*/ 157 w 441"/>
              <a:gd name="T7" fmla="*/ 10 h 130"/>
              <a:gd name="T8" fmla="*/ 220 w 441"/>
              <a:gd name="T9" fmla="*/ 0 h 130"/>
              <a:gd name="T10" fmla="*/ 235 w 441"/>
              <a:gd name="T11" fmla="*/ 0 h 130"/>
              <a:gd name="T12" fmla="*/ 251 w 441"/>
              <a:gd name="T13" fmla="*/ 1 h 130"/>
              <a:gd name="T14" fmla="*/ 282 w 441"/>
              <a:gd name="T15" fmla="*/ 7 h 130"/>
              <a:gd name="T16" fmla="*/ 342 w 441"/>
              <a:gd name="T17" fmla="*/ 31 h 130"/>
              <a:gd name="T18" fmla="*/ 395 w 441"/>
              <a:gd name="T19" fmla="*/ 71 h 130"/>
              <a:gd name="T20" fmla="*/ 441 w 441"/>
              <a:gd name="T21"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1" h="130">
                <a:moveTo>
                  <a:pt x="0" y="130"/>
                </a:moveTo>
                <a:lnTo>
                  <a:pt x="44" y="74"/>
                </a:lnTo>
                <a:lnTo>
                  <a:pt x="97" y="34"/>
                </a:lnTo>
                <a:lnTo>
                  <a:pt x="157" y="10"/>
                </a:lnTo>
                <a:lnTo>
                  <a:pt x="220" y="0"/>
                </a:lnTo>
                <a:lnTo>
                  <a:pt x="235" y="0"/>
                </a:lnTo>
                <a:lnTo>
                  <a:pt x="251" y="1"/>
                </a:lnTo>
                <a:lnTo>
                  <a:pt x="282" y="7"/>
                </a:lnTo>
                <a:lnTo>
                  <a:pt x="342" y="31"/>
                </a:lnTo>
                <a:lnTo>
                  <a:pt x="395" y="71"/>
                </a:lnTo>
                <a:lnTo>
                  <a:pt x="441" y="13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301" name="Line 120">
            <a:extLst>
              <a:ext uri="{FF2B5EF4-FFF2-40B4-BE49-F238E27FC236}">
                <a16:creationId xmlns:a16="http://schemas.microsoft.com/office/drawing/2014/main" id="{0C17FD61-861A-4A25-86D7-0D1C7D9E7DF1}"/>
              </a:ext>
            </a:extLst>
          </p:cNvPr>
          <p:cNvSpPr>
            <a:spLocks noChangeShapeType="1"/>
          </p:cNvSpPr>
          <p:nvPr/>
        </p:nvSpPr>
        <p:spPr bwMode="auto">
          <a:xfrm>
            <a:off x="3644647" y="4546795"/>
            <a:ext cx="270971" cy="40282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2" name="Rectangle 121">
            <a:extLst>
              <a:ext uri="{FF2B5EF4-FFF2-40B4-BE49-F238E27FC236}">
                <a16:creationId xmlns:a16="http://schemas.microsoft.com/office/drawing/2014/main" id="{F861A32E-85A1-4D4B-8F50-F33A4D256E23}"/>
              </a:ext>
            </a:extLst>
          </p:cNvPr>
          <p:cNvSpPr>
            <a:spLocks noChangeArrowheads="1"/>
          </p:cNvSpPr>
          <p:nvPr/>
        </p:nvSpPr>
        <p:spPr bwMode="auto">
          <a:xfrm>
            <a:off x="3792449" y="5444403"/>
            <a:ext cx="273564" cy="296612"/>
          </a:xfrm>
          <a:prstGeom prst="rect">
            <a:avLst/>
          </a:prstGeom>
          <a:solidFill>
            <a:srgbClr val="FB9214"/>
          </a:solidFill>
          <a:ln w="20638">
            <a:solidFill>
              <a:srgbClr val="000000"/>
            </a:solidFill>
            <a:miter lim="800000"/>
            <a:headEnd/>
            <a:tailEnd/>
          </a:ln>
        </p:spPr>
        <p:txBody>
          <a:bodyPr/>
          <a:lstStyle/>
          <a:p>
            <a:endParaRPr lang="en-US" sz="2330"/>
          </a:p>
        </p:txBody>
      </p:sp>
      <p:sp>
        <p:nvSpPr>
          <p:cNvPr id="303" name="Rectangle 122">
            <a:extLst>
              <a:ext uri="{FF2B5EF4-FFF2-40B4-BE49-F238E27FC236}">
                <a16:creationId xmlns:a16="http://schemas.microsoft.com/office/drawing/2014/main" id="{1EF2C335-7824-4F45-BA3A-AF1B3038A5A3}"/>
              </a:ext>
            </a:extLst>
          </p:cNvPr>
          <p:cNvSpPr>
            <a:spLocks noChangeArrowheads="1"/>
          </p:cNvSpPr>
          <p:nvPr/>
        </p:nvSpPr>
        <p:spPr bwMode="auto">
          <a:xfrm>
            <a:off x="3504625" y="5975456"/>
            <a:ext cx="149099" cy="155430"/>
          </a:xfrm>
          <a:prstGeom prst="rect">
            <a:avLst/>
          </a:prstGeom>
          <a:solidFill>
            <a:srgbClr val="F32D3B"/>
          </a:solidFill>
          <a:ln w="20638">
            <a:solidFill>
              <a:srgbClr val="F32D3B"/>
            </a:solidFill>
            <a:miter lim="800000"/>
            <a:headEnd/>
            <a:tailEnd/>
          </a:ln>
        </p:spPr>
        <p:txBody>
          <a:bodyPr/>
          <a:lstStyle/>
          <a:p>
            <a:endParaRPr lang="en-US" sz="2330"/>
          </a:p>
        </p:txBody>
      </p:sp>
      <p:sp>
        <p:nvSpPr>
          <p:cNvPr id="304" name="Rectangle 123">
            <a:extLst>
              <a:ext uri="{FF2B5EF4-FFF2-40B4-BE49-F238E27FC236}">
                <a16:creationId xmlns:a16="http://schemas.microsoft.com/office/drawing/2014/main" id="{87563025-98CD-4731-816C-898BF4D70284}"/>
              </a:ext>
            </a:extLst>
          </p:cNvPr>
          <p:cNvSpPr>
            <a:spLocks noChangeArrowheads="1"/>
          </p:cNvSpPr>
          <p:nvPr/>
        </p:nvSpPr>
        <p:spPr bwMode="auto">
          <a:xfrm>
            <a:off x="3754850" y="5975456"/>
            <a:ext cx="147802" cy="155430"/>
          </a:xfrm>
          <a:prstGeom prst="rect">
            <a:avLst/>
          </a:prstGeom>
          <a:solidFill>
            <a:srgbClr val="F32D3B"/>
          </a:solidFill>
          <a:ln w="20638">
            <a:solidFill>
              <a:srgbClr val="F32D3B"/>
            </a:solidFill>
            <a:miter lim="800000"/>
            <a:headEnd/>
            <a:tailEnd/>
          </a:ln>
        </p:spPr>
        <p:txBody>
          <a:bodyPr/>
          <a:lstStyle/>
          <a:p>
            <a:endParaRPr lang="en-US" sz="2330"/>
          </a:p>
        </p:txBody>
      </p:sp>
      <p:sp>
        <p:nvSpPr>
          <p:cNvPr id="305" name="Line 124">
            <a:extLst>
              <a:ext uri="{FF2B5EF4-FFF2-40B4-BE49-F238E27FC236}">
                <a16:creationId xmlns:a16="http://schemas.microsoft.com/office/drawing/2014/main" id="{6ACBE03B-5DFF-416B-A899-C533320D6617}"/>
              </a:ext>
            </a:extLst>
          </p:cNvPr>
          <p:cNvSpPr>
            <a:spLocks noChangeShapeType="1"/>
          </p:cNvSpPr>
          <p:nvPr/>
        </p:nvSpPr>
        <p:spPr bwMode="auto">
          <a:xfrm flipH="1">
            <a:off x="3920803" y="5279907"/>
            <a:ext cx="648254" cy="259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6" name="Line 125">
            <a:extLst>
              <a:ext uri="{FF2B5EF4-FFF2-40B4-BE49-F238E27FC236}">
                <a16:creationId xmlns:a16="http://schemas.microsoft.com/office/drawing/2014/main" id="{FA810AD0-3FA5-4B9D-8140-8CD12378318E}"/>
              </a:ext>
            </a:extLst>
          </p:cNvPr>
          <p:cNvSpPr>
            <a:spLocks noChangeShapeType="1"/>
          </p:cNvSpPr>
          <p:nvPr/>
        </p:nvSpPr>
        <p:spPr bwMode="auto">
          <a:xfrm flipV="1">
            <a:off x="3583712" y="5853703"/>
            <a:ext cx="1296" cy="10750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7" name="Line 126">
            <a:extLst>
              <a:ext uri="{FF2B5EF4-FFF2-40B4-BE49-F238E27FC236}">
                <a16:creationId xmlns:a16="http://schemas.microsoft.com/office/drawing/2014/main" id="{AD76FCC5-823A-4B9D-9C79-CF1466943540}"/>
              </a:ext>
            </a:extLst>
          </p:cNvPr>
          <p:cNvSpPr>
            <a:spLocks noChangeShapeType="1"/>
          </p:cNvSpPr>
          <p:nvPr/>
        </p:nvSpPr>
        <p:spPr bwMode="auto">
          <a:xfrm flipV="1">
            <a:off x="3918211" y="5286383"/>
            <a:ext cx="1296" cy="15024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8" name="Line 127">
            <a:extLst>
              <a:ext uri="{FF2B5EF4-FFF2-40B4-BE49-F238E27FC236}">
                <a16:creationId xmlns:a16="http://schemas.microsoft.com/office/drawing/2014/main" id="{3122B8C2-8379-4897-893C-E9B94688F06F}"/>
              </a:ext>
            </a:extLst>
          </p:cNvPr>
          <p:cNvSpPr>
            <a:spLocks noChangeShapeType="1"/>
          </p:cNvSpPr>
          <p:nvPr/>
        </p:nvSpPr>
        <p:spPr bwMode="auto">
          <a:xfrm flipV="1">
            <a:off x="3828751" y="5854998"/>
            <a:ext cx="1297" cy="10621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9" name="Line 128">
            <a:extLst>
              <a:ext uri="{FF2B5EF4-FFF2-40B4-BE49-F238E27FC236}">
                <a16:creationId xmlns:a16="http://schemas.microsoft.com/office/drawing/2014/main" id="{9C3CE7A1-292E-42FD-8DEF-45FD5C0806C6}"/>
              </a:ext>
            </a:extLst>
          </p:cNvPr>
          <p:cNvSpPr>
            <a:spLocks noChangeShapeType="1"/>
          </p:cNvSpPr>
          <p:nvPr/>
        </p:nvSpPr>
        <p:spPr bwMode="auto">
          <a:xfrm flipV="1">
            <a:off x="4359023" y="5146495"/>
            <a:ext cx="1296" cy="13211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10" name="Line 129">
            <a:extLst>
              <a:ext uri="{FF2B5EF4-FFF2-40B4-BE49-F238E27FC236}">
                <a16:creationId xmlns:a16="http://schemas.microsoft.com/office/drawing/2014/main" id="{2E9B81D3-DB18-4CBB-9726-911E3F3A2B1F}"/>
              </a:ext>
            </a:extLst>
          </p:cNvPr>
          <p:cNvSpPr>
            <a:spLocks noChangeShapeType="1"/>
          </p:cNvSpPr>
          <p:nvPr/>
        </p:nvSpPr>
        <p:spPr bwMode="auto">
          <a:xfrm flipV="1">
            <a:off x="3933769" y="5750083"/>
            <a:ext cx="1296" cy="10491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11" name="Line 130">
            <a:extLst>
              <a:ext uri="{FF2B5EF4-FFF2-40B4-BE49-F238E27FC236}">
                <a16:creationId xmlns:a16="http://schemas.microsoft.com/office/drawing/2014/main" id="{647C3098-F97B-4B0A-AF69-527A811A1F4E}"/>
              </a:ext>
            </a:extLst>
          </p:cNvPr>
          <p:cNvSpPr>
            <a:spLocks noChangeShapeType="1"/>
          </p:cNvSpPr>
          <p:nvPr/>
        </p:nvSpPr>
        <p:spPr bwMode="auto">
          <a:xfrm flipH="1">
            <a:off x="3582415" y="5854998"/>
            <a:ext cx="351354"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12" name="Rectangle 131">
            <a:extLst>
              <a:ext uri="{FF2B5EF4-FFF2-40B4-BE49-F238E27FC236}">
                <a16:creationId xmlns:a16="http://schemas.microsoft.com/office/drawing/2014/main" id="{2363C637-FD7B-4064-B15E-41D2F7B054E9}"/>
              </a:ext>
            </a:extLst>
          </p:cNvPr>
          <p:cNvSpPr>
            <a:spLocks noChangeArrowheads="1"/>
          </p:cNvSpPr>
          <p:nvPr/>
        </p:nvSpPr>
        <p:spPr bwMode="auto">
          <a:xfrm>
            <a:off x="3824862" y="5475489"/>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313" name="Rectangle 132">
            <a:extLst>
              <a:ext uri="{FF2B5EF4-FFF2-40B4-BE49-F238E27FC236}">
                <a16:creationId xmlns:a16="http://schemas.microsoft.com/office/drawing/2014/main" id="{2CA5372D-ADD5-40AE-921F-80AAC4FBAD18}"/>
              </a:ext>
            </a:extLst>
          </p:cNvPr>
          <p:cNvSpPr>
            <a:spLocks noChangeArrowheads="1"/>
          </p:cNvSpPr>
          <p:nvPr/>
        </p:nvSpPr>
        <p:spPr bwMode="auto">
          <a:xfrm>
            <a:off x="3824863" y="5602423"/>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DISP.</a:t>
            </a:r>
            <a:endParaRPr lang="en-US" altLang="en-US" sz="2330"/>
          </a:p>
        </p:txBody>
      </p:sp>
      <p:sp>
        <p:nvSpPr>
          <p:cNvPr id="314" name="Rectangle 133">
            <a:extLst>
              <a:ext uri="{FF2B5EF4-FFF2-40B4-BE49-F238E27FC236}">
                <a16:creationId xmlns:a16="http://schemas.microsoft.com/office/drawing/2014/main" id="{96AECD0A-3634-418F-863E-5C84FE206DBB}"/>
              </a:ext>
            </a:extLst>
          </p:cNvPr>
          <p:cNvSpPr>
            <a:spLocks noChangeArrowheads="1"/>
          </p:cNvSpPr>
          <p:nvPr/>
        </p:nvSpPr>
        <p:spPr bwMode="auto">
          <a:xfrm>
            <a:off x="3022324" y="5413317"/>
            <a:ext cx="272267" cy="296612"/>
          </a:xfrm>
          <a:prstGeom prst="rect">
            <a:avLst/>
          </a:prstGeom>
          <a:solidFill>
            <a:srgbClr val="FB9214"/>
          </a:solidFill>
          <a:ln w="20638">
            <a:solidFill>
              <a:srgbClr val="000000"/>
            </a:solidFill>
            <a:miter lim="800000"/>
            <a:headEnd/>
            <a:tailEnd/>
          </a:ln>
        </p:spPr>
        <p:txBody>
          <a:bodyPr/>
          <a:lstStyle/>
          <a:p>
            <a:endParaRPr lang="en-US" sz="2330"/>
          </a:p>
        </p:txBody>
      </p:sp>
      <p:sp>
        <p:nvSpPr>
          <p:cNvPr id="315" name="Rectangle 134">
            <a:extLst>
              <a:ext uri="{FF2B5EF4-FFF2-40B4-BE49-F238E27FC236}">
                <a16:creationId xmlns:a16="http://schemas.microsoft.com/office/drawing/2014/main" id="{4D9F3F4C-5CF6-413C-9712-A2C9F76A8D21}"/>
              </a:ext>
            </a:extLst>
          </p:cNvPr>
          <p:cNvSpPr>
            <a:spLocks noChangeArrowheads="1"/>
          </p:cNvSpPr>
          <p:nvPr/>
        </p:nvSpPr>
        <p:spPr bwMode="auto">
          <a:xfrm>
            <a:off x="3050846" y="5444403"/>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316" name="Rectangle 135">
            <a:extLst>
              <a:ext uri="{FF2B5EF4-FFF2-40B4-BE49-F238E27FC236}">
                <a16:creationId xmlns:a16="http://schemas.microsoft.com/office/drawing/2014/main" id="{21528FF4-94D7-4947-81CB-0F5FB7C19988}"/>
              </a:ext>
            </a:extLst>
          </p:cNvPr>
          <p:cNvSpPr>
            <a:spLocks noChangeArrowheads="1"/>
          </p:cNvSpPr>
          <p:nvPr/>
        </p:nvSpPr>
        <p:spPr bwMode="auto">
          <a:xfrm>
            <a:off x="3050847" y="5571337"/>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DISP.</a:t>
            </a:r>
            <a:endParaRPr lang="en-US" altLang="en-US" sz="2330"/>
          </a:p>
        </p:txBody>
      </p:sp>
      <p:sp>
        <p:nvSpPr>
          <p:cNvPr id="317" name="Line 136">
            <a:extLst>
              <a:ext uri="{FF2B5EF4-FFF2-40B4-BE49-F238E27FC236}">
                <a16:creationId xmlns:a16="http://schemas.microsoft.com/office/drawing/2014/main" id="{FC7417FA-5844-4D51-B590-C24529069174}"/>
              </a:ext>
            </a:extLst>
          </p:cNvPr>
          <p:cNvSpPr>
            <a:spLocks noChangeShapeType="1"/>
          </p:cNvSpPr>
          <p:nvPr/>
        </p:nvSpPr>
        <p:spPr bwMode="auto">
          <a:xfrm flipV="1">
            <a:off x="3150678" y="5123181"/>
            <a:ext cx="210034" cy="26941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18" name="Line 137">
            <a:extLst>
              <a:ext uri="{FF2B5EF4-FFF2-40B4-BE49-F238E27FC236}">
                <a16:creationId xmlns:a16="http://schemas.microsoft.com/office/drawing/2014/main" id="{7E560C01-0F96-4929-9272-18635DA8F4FA}"/>
              </a:ext>
            </a:extLst>
          </p:cNvPr>
          <p:cNvSpPr>
            <a:spLocks noChangeShapeType="1"/>
          </p:cNvSpPr>
          <p:nvPr/>
        </p:nvSpPr>
        <p:spPr bwMode="auto">
          <a:xfrm>
            <a:off x="3601864" y="5123182"/>
            <a:ext cx="80383" cy="11786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19" name="Rectangle 138">
            <a:extLst>
              <a:ext uri="{FF2B5EF4-FFF2-40B4-BE49-F238E27FC236}">
                <a16:creationId xmlns:a16="http://schemas.microsoft.com/office/drawing/2014/main" id="{36589253-33D2-42F3-86BE-A8C134445A53}"/>
              </a:ext>
            </a:extLst>
          </p:cNvPr>
          <p:cNvSpPr>
            <a:spLocks noChangeArrowheads="1"/>
          </p:cNvSpPr>
          <p:nvPr/>
        </p:nvSpPr>
        <p:spPr bwMode="auto">
          <a:xfrm>
            <a:off x="7411002" y="5412023"/>
            <a:ext cx="285232" cy="308269"/>
          </a:xfrm>
          <a:prstGeom prst="rect">
            <a:avLst/>
          </a:prstGeom>
          <a:solidFill>
            <a:srgbClr val="FB9214"/>
          </a:solidFill>
          <a:ln w="20638">
            <a:solidFill>
              <a:srgbClr val="000000"/>
            </a:solidFill>
            <a:miter lim="800000"/>
            <a:headEnd/>
            <a:tailEnd/>
          </a:ln>
        </p:spPr>
        <p:txBody>
          <a:bodyPr/>
          <a:lstStyle/>
          <a:p>
            <a:endParaRPr lang="en-US" sz="2330"/>
          </a:p>
        </p:txBody>
      </p:sp>
      <p:sp>
        <p:nvSpPr>
          <p:cNvPr id="320" name="Rectangle 139">
            <a:extLst>
              <a:ext uri="{FF2B5EF4-FFF2-40B4-BE49-F238E27FC236}">
                <a16:creationId xmlns:a16="http://schemas.microsoft.com/office/drawing/2014/main" id="{8B1D1F02-5DF3-42BF-8541-1CD8616AB1A8}"/>
              </a:ext>
            </a:extLst>
          </p:cNvPr>
          <p:cNvSpPr>
            <a:spLocks noChangeArrowheads="1"/>
          </p:cNvSpPr>
          <p:nvPr/>
        </p:nvSpPr>
        <p:spPr bwMode="auto">
          <a:xfrm>
            <a:off x="7592515" y="5979341"/>
            <a:ext cx="155581" cy="163202"/>
          </a:xfrm>
          <a:prstGeom prst="rect">
            <a:avLst/>
          </a:prstGeom>
          <a:solidFill>
            <a:srgbClr val="F32D3B"/>
          </a:solidFill>
          <a:ln w="20638">
            <a:solidFill>
              <a:srgbClr val="F32D3B"/>
            </a:solidFill>
            <a:miter lim="800000"/>
            <a:headEnd/>
            <a:tailEnd/>
          </a:ln>
        </p:spPr>
        <p:txBody>
          <a:bodyPr/>
          <a:lstStyle/>
          <a:p>
            <a:endParaRPr lang="en-US" sz="2330"/>
          </a:p>
        </p:txBody>
      </p:sp>
      <p:sp>
        <p:nvSpPr>
          <p:cNvPr id="321" name="Line 140">
            <a:extLst>
              <a:ext uri="{FF2B5EF4-FFF2-40B4-BE49-F238E27FC236}">
                <a16:creationId xmlns:a16="http://schemas.microsoft.com/office/drawing/2014/main" id="{4947BCEB-FDCF-434B-81E5-0337852CEFB7}"/>
              </a:ext>
            </a:extLst>
          </p:cNvPr>
          <p:cNvSpPr>
            <a:spLocks noChangeShapeType="1"/>
          </p:cNvSpPr>
          <p:nvPr/>
        </p:nvSpPr>
        <p:spPr bwMode="auto">
          <a:xfrm flipH="1">
            <a:off x="6889806" y="5250116"/>
            <a:ext cx="675480"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2" name="Line 141">
            <a:extLst>
              <a:ext uri="{FF2B5EF4-FFF2-40B4-BE49-F238E27FC236}">
                <a16:creationId xmlns:a16="http://schemas.microsoft.com/office/drawing/2014/main" id="{EDC26B37-F486-4A86-83C5-550097D89B3D}"/>
              </a:ext>
            </a:extLst>
          </p:cNvPr>
          <p:cNvSpPr>
            <a:spLocks noChangeShapeType="1"/>
          </p:cNvSpPr>
          <p:nvPr/>
        </p:nvSpPr>
        <p:spPr bwMode="auto">
          <a:xfrm>
            <a:off x="7352660" y="5854998"/>
            <a:ext cx="579539"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3" name="Line 142">
            <a:extLst>
              <a:ext uri="{FF2B5EF4-FFF2-40B4-BE49-F238E27FC236}">
                <a16:creationId xmlns:a16="http://schemas.microsoft.com/office/drawing/2014/main" id="{70749B01-EC4C-4A01-B018-BF3D5BC91A11}"/>
              </a:ext>
            </a:extLst>
          </p:cNvPr>
          <p:cNvSpPr>
            <a:spLocks noChangeShapeType="1"/>
          </p:cNvSpPr>
          <p:nvPr/>
        </p:nvSpPr>
        <p:spPr bwMode="auto">
          <a:xfrm flipV="1">
            <a:off x="7669007" y="5854997"/>
            <a:ext cx="1297" cy="11527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4" name="Line 143">
            <a:extLst>
              <a:ext uri="{FF2B5EF4-FFF2-40B4-BE49-F238E27FC236}">
                <a16:creationId xmlns:a16="http://schemas.microsoft.com/office/drawing/2014/main" id="{442D22A3-1B5C-4788-87F8-FC47F926B2E7}"/>
              </a:ext>
            </a:extLst>
          </p:cNvPr>
          <p:cNvSpPr>
            <a:spLocks noChangeShapeType="1"/>
          </p:cNvSpPr>
          <p:nvPr/>
        </p:nvSpPr>
        <p:spPr bwMode="auto">
          <a:xfrm flipV="1">
            <a:off x="7565287" y="5259182"/>
            <a:ext cx="1297" cy="1308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5" name="Line 144">
            <a:extLst>
              <a:ext uri="{FF2B5EF4-FFF2-40B4-BE49-F238E27FC236}">
                <a16:creationId xmlns:a16="http://schemas.microsoft.com/office/drawing/2014/main" id="{7927C3CE-1584-458B-92C4-656675063CAB}"/>
              </a:ext>
            </a:extLst>
          </p:cNvPr>
          <p:cNvSpPr>
            <a:spLocks noChangeShapeType="1"/>
          </p:cNvSpPr>
          <p:nvPr/>
        </p:nvSpPr>
        <p:spPr bwMode="auto">
          <a:xfrm flipV="1">
            <a:off x="7084282" y="5108934"/>
            <a:ext cx="1296" cy="14118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6" name="Rectangle 145">
            <a:extLst>
              <a:ext uri="{FF2B5EF4-FFF2-40B4-BE49-F238E27FC236}">
                <a16:creationId xmlns:a16="http://schemas.microsoft.com/office/drawing/2014/main" id="{E1F04C28-4FB4-43CD-A6CF-973B7D1733FA}"/>
              </a:ext>
            </a:extLst>
          </p:cNvPr>
          <p:cNvSpPr>
            <a:spLocks noChangeArrowheads="1"/>
          </p:cNvSpPr>
          <p:nvPr/>
        </p:nvSpPr>
        <p:spPr bwMode="auto">
          <a:xfrm>
            <a:off x="7851816" y="5979341"/>
            <a:ext cx="155581" cy="163202"/>
          </a:xfrm>
          <a:prstGeom prst="rect">
            <a:avLst/>
          </a:prstGeom>
          <a:solidFill>
            <a:srgbClr val="F32D3B"/>
          </a:solidFill>
          <a:ln w="20638">
            <a:solidFill>
              <a:srgbClr val="F32D3B"/>
            </a:solidFill>
            <a:miter lim="800000"/>
            <a:headEnd/>
            <a:tailEnd/>
          </a:ln>
        </p:spPr>
        <p:txBody>
          <a:bodyPr/>
          <a:lstStyle/>
          <a:p>
            <a:endParaRPr lang="en-US" sz="2330"/>
          </a:p>
        </p:txBody>
      </p:sp>
      <p:sp>
        <p:nvSpPr>
          <p:cNvPr id="327" name="Line 146">
            <a:extLst>
              <a:ext uri="{FF2B5EF4-FFF2-40B4-BE49-F238E27FC236}">
                <a16:creationId xmlns:a16="http://schemas.microsoft.com/office/drawing/2014/main" id="{82108EA5-C8B2-4356-ADFE-8697939411D9}"/>
              </a:ext>
            </a:extLst>
          </p:cNvPr>
          <p:cNvSpPr>
            <a:spLocks noChangeShapeType="1"/>
          </p:cNvSpPr>
          <p:nvPr/>
        </p:nvSpPr>
        <p:spPr bwMode="auto">
          <a:xfrm flipV="1">
            <a:off x="7932199" y="5854997"/>
            <a:ext cx="1296" cy="11527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8" name="Line 147">
            <a:extLst>
              <a:ext uri="{FF2B5EF4-FFF2-40B4-BE49-F238E27FC236}">
                <a16:creationId xmlns:a16="http://schemas.microsoft.com/office/drawing/2014/main" id="{6565CBAB-C7E9-44BE-8646-79698B2FCA0D}"/>
              </a:ext>
            </a:extLst>
          </p:cNvPr>
          <p:cNvSpPr>
            <a:spLocks noChangeShapeType="1"/>
          </p:cNvSpPr>
          <p:nvPr/>
        </p:nvSpPr>
        <p:spPr bwMode="auto">
          <a:xfrm>
            <a:off x="7565287" y="5731950"/>
            <a:ext cx="1297" cy="12304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9" name="Line 148">
            <a:extLst>
              <a:ext uri="{FF2B5EF4-FFF2-40B4-BE49-F238E27FC236}">
                <a16:creationId xmlns:a16="http://schemas.microsoft.com/office/drawing/2014/main" id="{DC9647D3-2437-47CF-A4E8-81770B59D698}"/>
              </a:ext>
            </a:extLst>
          </p:cNvPr>
          <p:cNvSpPr>
            <a:spLocks noChangeShapeType="1"/>
          </p:cNvSpPr>
          <p:nvPr/>
        </p:nvSpPr>
        <p:spPr bwMode="auto">
          <a:xfrm flipH="1">
            <a:off x="6564382" y="3825339"/>
            <a:ext cx="41488" cy="8030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30" name="Rectangle 149">
            <a:extLst>
              <a:ext uri="{FF2B5EF4-FFF2-40B4-BE49-F238E27FC236}">
                <a16:creationId xmlns:a16="http://schemas.microsoft.com/office/drawing/2014/main" id="{24254EDC-7C11-4F9F-A2E0-BB6C59930C01}"/>
              </a:ext>
            </a:extLst>
          </p:cNvPr>
          <p:cNvSpPr>
            <a:spLocks noChangeArrowheads="1"/>
          </p:cNvSpPr>
          <p:nvPr/>
        </p:nvSpPr>
        <p:spPr bwMode="auto">
          <a:xfrm>
            <a:off x="6296005" y="3009331"/>
            <a:ext cx="49532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DP &amp; MIS</a:t>
            </a:r>
            <a:endParaRPr lang="en-US" altLang="en-US" sz="2330"/>
          </a:p>
        </p:txBody>
      </p:sp>
      <p:sp>
        <p:nvSpPr>
          <p:cNvPr id="331" name="Rectangle 150">
            <a:extLst>
              <a:ext uri="{FF2B5EF4-FFF2-40B4-BE49-F238E27FC236}">
                <a16:creationId xmlns:a16="http://schemas.microsoft.com/office/drawing/2014/main" id="{6AA71030-D303-43BC-9B54-25CBB4D60F9D}"/>
              </a:ext>
            </a:extLst>
          </p:cNvPr>
          <p:cNvSpPr>
            <a:spLocks noChangeArrowheads="1"/>
          </p:cNvSpPr>
          <p:nvPr/>
        </p:nvSpPr>
        <p:spPr bwMode="auto">
          <a:xfrm>
            <a:off x="7398037" y="2829290"/>
            <a:ext cx="38311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ENG. &amp;</a:t>
            </a:r>
            <a:endParaRPr lang="en-US" altLang="en-US" sz="2330"/>
          </a:p>
        </p:txBody>
      </p:sp>
      <p:sp>
        <p:nvSpPr>
          <p:cNvPr id="332" name="Rectangle 151">
            <a:extLst>
              <a:ext uri="{FF2B5EF4-FFF2-40B4-BE49-F238E27FC236}">
                <a16:creationId xmlns:a16="http://schemas.microsoft.com/office/drawing/2014/main" id="{04E0C85F-F984-4C18-BB4F-9E959E333D6C}"/>
              </a:ext>
            </a:extLst>
          </p:cNvPr>
          <p:cNvSpPr>
            <a:spLocks noChangeArrowheads="1"/>
          </p:cNvSpPr>
          <p:nvPr/>
        </p:nvSpPr>
        <p:spPr bwMode="auto">
          <a:xfrm>
            <a:off x="7411002" y="2960111"/>
            <a:ext cx="283732"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TECH</a:t>
            </a:r>
            <a:endParaRPr lang="en-US" altLang="en-US" sz="2330"/>
          </a:p>
        </p:txBody>
      </p:sp>
      <p:sp>
        <p:nvSpPr>
          <p:cNvPr id="333" name="Rectangle 152">
            <a:extLst>
              <a:ext uri="{FF2B5EF4-FFF2-40B4-BE49-F238E27FC236}">
                <a16:creationId xmlns:a16="http://schemas.microsoft.com/office/drawing/2014/main" id="{DA7AEB0A-B409-4822-A619-0D9BD441E8B5}"/>
              </a:ext>
            </a:extLst>
          </p:cNvPr>
          <p:cNvSpPr>
            <a:spLocks noChangeArrowheads="1"/>
          </p:cNvSpPr>
          <p:nvPr/>
        </p:nvSpPr>
        <p:spPr bwMode="auto">
          <a:xfrm>
            <a:off x="2836924" y="2939387"/>
            <a:ext cx="330219"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6 &amp; 7</a:t>
            </a:r>
            <a:endParaRPr lang="en-US" altLang="en-US" sz="2330"/>
          </a:p>
        </p:txBody>
      </p:sp>
      <p:sp>
        <p:nvSpPr>
          <p:cNvPr id="334" name="Rectangle 153">
            <a:extLst>
              <a:ext uri="{FF2B5EF4-FFF2-40B4-BE49-F238E27FC236}">
                <a16:creationId xmlns:a16="http://schemas.microsoft.com/office/drawing/2014/main" id="{99ADE236-1AA2-4D61-95CE-07574171A8DB}"/>
              </a:ext>
            </a:extLst>
          </p:cNvPr>
          <p:cNvSpPr>
            <a:spLocks noChangeArrowheads="1"/>
          </p:cNvSpPr>
          <p:nvPr/>
        </p:nvSpPr>
        <p:spPr bwMode="auto">
          <a:xfrm>
            <a:off x="2822661" y="3508002"/>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5</a:t>
            </a:r>
            <a:endParaRPr lang="en-US" altLang="en-US" sz="2330"/>
          </a:p>
        </p:txBody>
      </p:sp>
      <p:sp>
        <p:nvSpPr>
          <p:cNvPr id="335" name="Rectangle 154">
            <a:extLst>
              <a:ext uri="{FF2B5EF4-FFF2-40B4-BE49-F238E27FC236}">
                <a16:creationId xmlns:a16="http://schemas.microsoft.com/office/drawing/2014/main" id="{F2F3E64E-3CC3-47FD-84D6-72E87F605CC7}"/>
              </a:ext>
            </a:extLst>
          </p:cNvPr>
          <p:cNvSpPr>
            <a:spLocks noChangeArrowheads="1"/>
          </p:cNvSpPr>
          <p:nvPr/>
        </p:nvSpPr>
        <p:spPr bwMode="auto">
          <a:xfrm>
            <a:off x="2830439" y="4134904"/>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4</a:t>
            </a:r>
            <a:endParaRPr lang="en-US" altLang="en-US" sz="2330"/>
          </a:p>
        </p:txBody>
      </p:sp>
      <p:sp>
        <p:nvSpPr>
          <p:cNvPr id="336" name="Rectangle 155">
            <a:extLst>
              <a:ext uri="{FF2B5EF4-FFF2-40B4-BE49-F238E27FC236}">
                <a16:creationId xmlns:a16="http://schemas.microsoft.com/office/drawing/2014/main" id="{FB856FBF-95ED-4128-A1DB-64171E4F0870}"/>
              </a:ext>
            </a:extLst>
          </p:cNvPr>
          <p:cNvSpPr>
            <a:spLocks noChangeArrowheads="1"/>
          </p:cNvSpPr>
          <p:nvPr/>
        </p:nvSpPr>
        <p:spPr bwMode="auto">
          <a:xfrm>
            <a:off x="2830439" y="4852473"/>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3</a:t>
            </a:r>
            <a:endParaRPr lang="en-US" altLang="en-US" sz="2330"/>
          </a:p>
        </p:txBody>
      </p:sp>
      <p:sp>
        <p:nvSpPr>
          <p:cNvPr id="337" name="Rectangle 156">
            <a:extLst>
              <a:ext uri="{FF2B5EF4-FFF2-40B4-BE49-F238E27FC236}">
                <a16:creationId xmlns:a16="http://schemas.microsoft.com/office/drawing/2014/main" id="{0C048071-AA0D-4F86-B247-65ABAB571094}"/>
              </a:ext>
            </a:extLst>
          </p:cNvPr>
          <p:cNvSpPr>
            <a:spLocks noChangeArrowheads="1"/>
          </p:cNvSpPr>
          <p:nvPr/>
        </p:nvSpPr>
        <p:spPr bwMode="auto">
          <a:xfrm>
            <a:off x="2830439" y="6005246"/>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1</a:t>
            </a:r>
            <a:endParaRPr lang="en-US" altLang="en-US" sz="2330"/>
          </a:p>
        </p:txBody>
      </p:sp>
      <p:sp>
        <p:nvSpPr>
          <p:cNvPr id="338" name="Rectangle 157">
            <a:extLst>
              <a:ext uri="{FF2B5EF4-FFF2-40B4-BE49-F238E27FC236}">
                <a16:creationId xmlns:a16="http://schemas.microsoft.com/office/drawing/2014/main" id="{4C1E91AF-DD89-452E-B2F4-D469C41C7A10}"/>
              </a:ext>
            </a:extLst>
          </p:cNvPr>
          <p:cNvSpPr>
            <a:spLocks noChangeArrowheads="1"/>
          </p:cNvSpPr>
          <p:nvPr/>
        </p:nvSpPr>
        <p:spPr bwMode="auto">
          <a:xfrm>
            <a:off x="2830439" y="5491032"/>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2</a:t>
            </a:r>
            <a:endParaRPr lang="en-US" altLang="en-US" sz="2330"/>
          </a:p>
        </p:txBody>
      </p:sp>
      <p:sp>
        <p:nvSpPr>
          <p:cNvPr id="339" name="Rectangle 158">
            <a:extLst>
              <a:ext uri="{FF2B5EF4-FFF2-40B4-BE49-F238E27FC236}">
                <a16:creationId xmlns:a16="http://schemas.microsoft.com/office/drawing/2014/main" id="{D5A050ED-2131-4594-B537-D23945C97D24}"/>
              </a:ext>
            </a:extLst>
          </p:cNvPr>
          <p:cNvSpPr>
            <a:spLocks noChangeArrowheads="1"/>
          </p:cNvSpPr>
          <p:nvPr/>
        </p:nvSpPr>
        <p:spPr bwMode="auto">
          <a:xfrm>
            <a:off x="7436933" y="5467717"/>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340" name="Rectangle 159">
            <a:extLst>
              <a:ext uri="{FF2B5EF4-FFF2-40B4-BE49-F238E27FC236}">
                <a16:creationId xmlns:a16="http://schemas.microsoft.com/office/drawing/2014/main" id="{0D47AB5D-3A15-488D-B5FE-CD46A1436A01}"/>
              </a:ext>
            </a:extLst>
          </p:cNvPr>
          <p:cNvSpPr>
            <a:spLocks noChangeArrowheads="1"/>
          </p:cNvSpPr>
          <p:nvPr/>
        </p:nvSpPr>
        <p:spPr bwMode="auto">
          <a:xfrm>
            <a:off x="7436934" y="5597242"/>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DISP.</a:t>
            </a:r>
            <a:endParaRPr lang="en-US" altLang="en-US" sz="2330"/>
          </a:p>
        </p:txBody>
      </p:sp>
      <p:sp>
        <p:nvSpPr>
          <p:cNvPr id="341" name="Line 160">
            <a:extLst>
              <a:ext uri="{FF2B5EF4-FFF2-40B4-BE49-F238E27FC236}">
                <a16:creationId xmlns:a16="http://schemas.microsoft.com/office/drawing/2014/main" id="{D9520579-F199-4012-94B9-1CD6372F6BC4}"/>
              </a:ext>
            </a:extLst>
          </p:cNvPr>
          <p:cNvSpPr>
            <a:spLocks noChangeShapeType="1"/>
          </p:cNvSpPr>
          <p:nvPr/>
        </p:nvSpPr>
        <p:spPr bwMode="auto">
          <a:xfrm flipV="1">
            <a:off x="5721653" y="3909531"/>
            <a:ext cx="1297" cy="10102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42" name="Rectangle 161">
            <a:extLst>
              <a:ext uri="{FF2B5EF4-FFF2-40B4-BE49-F238E27FC236}">
                <a16:creationId xmlns:a16="http://schemas.microsoft.com/office/drawing/2014/main" id="{49691474-AEDE-4C2E-A02B-CD89A417890E}"/>
              </a:ext>
            </a:extLst>
          </p:cNvPr>
          <p:cNvSpPr>
            <a:spLocks noChangeArrowheads="1"/>
          </p:cNvSpPr>
          <p:nvPr/>
        </p:nvSpPr>
        <p:spPr bwMode="auto">
          <a:xfrm>
            <a:off x="5591105" y="4045811"/>
            <a:ext cx="309380"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DATA</a:t>
            </a:r>
            <a:endParaRPr lang="en-US" altLang="en-US" sz="2330" dirty="0"/>
          </a:p>
        </p:txBody>
      </p:sp>
      <p:sp>
        <p:nvSpPr>
          <p:cNvPr id="343" name="Rectangle 162">
            <a:extLst>
              <a:ext uri="{FF2B5EF4-FFF2-40B4-BE49-F238E27FC236}">
                <a16:creationId xmlns:a16="http://schemas.microsoft.com/office/drawing/2014/main" id="{A6100816-F090-405B-B3E3-9421D14AAA9C}"/>
              </a:ext>
            </a:extLst>
          </p:cNvPr>
          <p:cNvSpPr>
            <a:spLocks noChangeArrowheads="1"/>
          </p:cNvSpPr>
          <p:nvPr/>
        </p:nvSpPr>
        <p:spPr bwMode="auto">
          <a:xfrm>
            <a:off x="5427953" y="4189002"/>
            <a:ext cx="6123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HISTORIAN</a:t>
            </a:r>
            <a:endParaRPr lang="en-US" altLang="en-US" sz="2330" dirty="0"/>
          </a:p>
        </p:txBody>
      </p:sp>
      <p:sp>
        <p:nvSpPr>
          <p:cNvPr id="344" name="Rectangle 163">
            <a:extLst>
              <a:ext uri="{FF2B5EF4-FFF2-40B4-BE49-F238E27FC236}">
                <a16:creationId xmlns:a16="http://schemas.microsoft.com/office/drawing/2014/main" id="{6C0C492C-0A5F-4C2B-A164-BFF319D202E4}"/>
              </a:ext>
            </a:extLst>
          </p:cNvPr>
          <p:cNvSpPr>
            <a:spLocks noChangeArrowheads="1"/>
          </p:cNvSpPr>
          <p:nvPr/>
        </p:nvSpPr>
        <p:spPr bwMode="auto">
          <a:xfrm>
            <a:off x="5996512" y="3327964"/>
            <a:ext cx="36708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LOCAL</a:t>
            </a:r>
            <a:endParaRPr lang="en-US" altLang="en-US" sz="2330"/>
          </a:p>
        </p:txBody>
      </p:sp>
      <p:sp>
        <p:nvSpPr>
          <p:cNvPr id="345" name="Rectangle 164">
            <a:extLst>
              <a:ext uri="{FF2B5EF4-FFF2-40B4-BE49-F238E27FC236}">
                <a16:creationId xmlns:a16="http://schemas.microsoft.com/office/drawing/2014/main" id="{27F5E4D9-E66A-4DC4-A4C2-4DF2ABC5F2E7}"/>
              </a:ext>
            </a:extLst>
          </p:cNvPr>
          <p:cNvSpPr>
            <a:spLocks noChangeArrowheads="1"/>
          </p:cNvSpPr>
          <p:nvPr/>
        </p:nvSpPr>
        <p:spPr bwMode="auto">
          <a:xfrm>
            <a:off x="5986140" y="3457488"/>
            <a:ext cx="405560"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DP/MIS</a:t>
            </a:r>
            <a:endParaRPr lang="en-US" altLang="en-US" sz="2330" dirty="0"/>
          </a:p>
        </p:txBody>
      </p:sp>
      <p:sp>
        <p:nvSpPr>
          <p:cNvPr id="346" name="Rectangle 31">
            <a:extLst>
              <a:ext uri="{FF2B5EF4-FFF2-40B4-BE49-F238E27FC236}">
                <a16:creationId xmlns:a16="http://schemas.microsoft.com/office/drawing/2014/main" id="{98F344A9-2BD0-4A96-80C0-FAE02311868B}"/>
              </a:ext>
            </a:extLst>
          </p:cNvPr>
          <p:cNvSpPr>
            <a:spLocks noChangeArrowheads="1"/>
          </p:cNvSpPr>
          <p:nvPr/>
        </p:nvSpPr>
        <p:spPr bwMode="auto">
          <a:xfrm>
            <a:off x="8080253" y="5267700"/>
            <a:ext cx="784085" cy="325987"/>
          </a:xfrm>
          <a:prstGeom prst="rect">
            <a:avLst/>
          </a:prstGeom>
          <a:solidFill>
            <a:schemeClr val="bg1"/>
          </a:solidFill>
          <a:ln>
            <a:noFill/>
          </a:ln>
        </p:spPr>
        <p:txBody>
          <a:bodyPr wrap="square" lIns="0" tIns="0" rIns="0" bIns="0">
            <a:spAutoFit/>
          </a:bodyPr>
          <a:lstStyle/>
          <a:p>
            <a:pPr algn="ctr"/>
            <a:r>
              <a:rPr lang="en-US" altLang="en-US" sz="1059" b="1" dirty="0">
                <a:solidFill>
                  <a:srgbClr val="C00000"/>
                </a:solidFill>
              </a:rPr>
              <a:t>Control</a:t>
            </a:r>
          </a:p>
          <a:p>
            <a:pPr algn="ctr"/>
            <a:r>
              <a:rPr lang="en-US" altLang="en-US" sz="1059" b="1" dirty="0">
                <a:solidFill>
                  <a:srgbClr val="C00000"/>
                </a:solidFill>
              </a:rPr>
              <a:t>Engineers</a:t>
            </a:r>
            <a:endParaRPr lang="en-US" altLang="en-US" sz="3530" dirty="0">
              <a:solidFill>
                <a:srgbClr val="C00000"/>
              </a:solidFill>
            </a:endParaRPr>
          </a:p>
        </p:txBody>
      </p:sp>
      <p:sp>
        <p:nvSpPr>
          <p:cNvPr id="347" name="Rectangle 31">
            <a:extLst>
              <a:ext uri="{FF2B5EF4-FFF2-40B4-BE49-F238E27FC236}">
                <a16:creationId xmlns:a16="http://schemas.microsoft.com/office/drawing/2014/main" id="{C694E609-9FA3-4A07-A961-9CE20DA1568B}"/>
              </a:ext>
            </a:extLst>
          </p:cNvPr>
          <p:cNvSpPr>
            <a:spLocks noChangeArrowheads="1"/>
          </p:cNvSpPr>
          <p:nvPr/>
        </p:nvSpPr>
        <p:spPr bwMode="auto">
          <a:xfrm>
            <a:off x="8046343" y="3226272"/>
            <a:ext cx="743148" cy="325987"/>
          </a:xfrm>
          <a:prstGeom prst="rect">
            <a:avLst/>
          </a:prstGeom>
          <a:solidFill>
            <a:schemeClr val="bg1"/>
          </a:solidFill>
          <a:ln>
            <a:noFill/>
          </a:ln>
        </p:spPr>
        <p:txBody>
          <a:bodyPr wrap="square" lIns="0" tIns="0" rIns="0" bIns="0">
            <a:spAutoFit/>
          </a:bodyPr>
          <a:lstStyle/>
          <a:p>
            <a:pPr algn="ctr"/>
            <a:r>
              <a:rPr lang="en-US" altLang="en-US" sz="1059" b="1" dirty="0">
                <a:solidFill>
                  <a:srgbClr val="C00000"/>
                </a:solidFill>
              </a:rPr>
              <a:t>IT</a:t>
            </a:r>
          </a:p>
          <a:p>
            <a:pPr algn="ctr"/>
            <a:r>
              <a:rPr lang="en-US" altLang="en-US" sz="1059" b="1" dirty="0">
                <a:solidFill>
                  <a:srgbClr val="FF0000"/>
                </a:solidFill>
              </a:rPr>
              <a:t>Specialists</a:t>
            </a:r>
            <a:endParaRPr lang="en-US" altLang="en-US" sz="3530" dirty="0">
              <a:solidFill>
                <a:srgbClr val="FF0000"/>
              </a:solidFill>
            </a:endParaRPr>
          </a:p>
        </p:txBody>
      </p:sp>
      <p:cxnSp>
        <p:nvCxnSpPr>
          <p:cNvPr id="354" name="Straight Connector 353">
            <a:extLst>
              <a:ext uri="{FF2B5EF4-FFF2-40B4-BE49-F238E27FC236}">
                <a16:creationId xmlns:a16="http://schemas.microsoft.com/office/drawing/2014/main" id="{1C8D99E8-26DE-4F45-B305-BE53481D44AD}"/>
              </a:ext>
            </a:extLst>
          </p:cNvPr>
          <p:cNvCxnSpPr>
            <a:cxnSpLocks/>
          </p:cNvCxnSpPr>
          <p:nvPr/>
        </p:nvCxnSpPr>
        <p:spPr>
          <a:xfrm>
            <a:off x="8126239" y="3866139"/>
            <a:ext cx="2566225" cy="20736"/>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8" name="Rectangle 31">
            <a:extLst>
              <a:ext uri="{FF2B5EF4-FFF2-40B4-BE49-F238E27FC236}">
                <a16:creationId xmlns:a16="http://schemas.microsoft.com/office/drawing/2014/main" id="{41CC0C2C-7BA7-D8CA-56C0-67BCDF2E6DDF}"/>
              </a:ext>
            </a:extLst>
          </p:cNvPr>
          <p:cNvSpPr>
            <a:spLocks noChangeArrowheads="1"/>
          </p:cNvSpPr>
          <p:nvPr/>
        </p:nvSpPr>
        <p:spPr bwMode="auto">
          <a:xfrm>
            <a:off x="8026845" y="4273306"/>
            <a:ext cx="804503" cy="488980"/>
          </a:xfrm>
          <a:prstGeom prst="rect">
            <a:avLst/>
          </a:prstGeom>
          <a:solidFill>
            <a:schemeClr val="bg1"/>
          </a:solidFill>
          <a:ln>
            <a:noFill/>
          </a:ln>
        </p:spPr>
        <p:txBody>
          <a:bodyPr wrap="square" lIns="0" tIns="0" rIns="0" bIns="0">
            <a:spAutoFit/>
          </a:bodyPr>
          <a:lstStyle/>
          <a:p>
            <a:pPr algn="ctr"/>
            <a:r>
              <a:rPr lang="en-US" altLang="en-US" sz="1059" b="1" dirty="0">
                <a:solidFill>
                  <a:srgbClr val="FF0000"/>
                </a:solidFill>
              </a:rPr>
              <a:t>IT &amp; OT</a:t>
            </a:r>
          </a:p>
          <a:p>
            <a:pPr algn="ctr"/>
            <a:r>
              <a:rPr lang="en-US" altLang="en-US" sz="1059" b="1" dirty="0">
                <a:solidFill>
                  <a:srgbClr val="FF0000"/>
                </a:solidFill>
              </a:rPr>
              <a:t>Specialists</a:t>
            </a:r>
          </a:p>
          <a:p>
            <a:pPr algn="ctr"/>
            <a:r>
              <a:rPr lang="en-US" altLang="en-US" sz="1059" b="1" dirty="0">
                <a:solidFill>
                  <a:srgbClr val="FF0000"/>
                </a:solidFill>
              </a:rPr>
              <a:t>Collaborate</a:t>
            </a:r>
            <a:endParaRPr lang="en-US" altLang="en-US" sz="3530" dirty="0">
              <a:solidFill>
                <a:srgbClr val="FF0000"/>
              </a:solidFill>
            </a:endParaRPr>
          </a:p>
        </p:txBody>
      </p:sp>
      <p:sp>
        <p:nvSpPr>
          <p:cNvPr id="8" name="TextBox 7">
            <a:extLst>
              <a:ext uri="{FF2B5EF4-FFF2-40B4-BE49-F238E27FC236}">
                <a16:creationId xmlns:a16="http://schemas.microsoft.com/office/drawing/2014/main" id="{893216E3-6669-4272-BC3F-08F103525207}"/>
              </a:ext>
            </a:extLst>
          </p:cNvPr>
          <p:cNvSpPr txBox="1"/>
          <p:nvPr/>
        </p:nvSpPr>
        <p:spPr>
          <a:xfrm>
            <a:off x="9368472" y="5625377"/>
            <a:ext cx="934394" cy="450893"/>
          </a:xfrm>
          <a:prstGeom prst="rect">
            <a:avLst/>
          </a:prstGeom>
          <a:noFill/>
        </p:spPr>
        <p:txBody>
          <a:bodyPr wrap="square" rtlCol="0">
            <a:spAutoFit/>
          </a:bodyPr>
          <a:lstStyle/>
          <a:p>
            <a:r>
              <a:rPr lang="en-US" sz="2330" b="1" dirty="0"/>
              <a:t>ICS</a:t>
            </a:r>
          </a:p>
        </p:txBody>
      </p:sp>
      <p:sp>
        <p:nvSpPr>
          <p:cNvPr id="2" name="Oval 1">
            <a:extLst>
              <a:ext uri="{FF2B5EF4-FFF2-40B4-BE49-F238E27FC236}">
                <a16:creationId xmlns:a16="http://schemas.microsoft.com/office/drawing/2014/main" id="{F131C302-98BB-61AC-CEC2-9A441C2C7837}"/>
              </a:ext>
            </a:extLst>
          </p:cNvPr>
          <p:cNvSpPr/>
          <p:nvPr/>
        </p:nvSpPr>
        <p:spPr bwMode="auto">
          <a:xfrm>
            <a:off x="9297923" y="3867793"/>
            <a:ext cx="807063" cy="1259273"/>
          </a:xfrm>
          <a:prstGeom prst="ellipse">
            <a:avLst/>
          </a:prstGeom>
          <a:solidFill>
            <a:srgbClr val="00E700"/>
          </a:solidFill>
          <a:ln w="381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hangingPunct="0"/>
            <a:endParaRPr lang="en-US" sz="2118" dirty="0">
              <a:latin typeface="Times" panose="02020603050405020304" pitchFamily="18" charset="0"/>
            </a:endParaRPr>
          </a:p>
          <a:p>
            <a:pPr defTabSz="806867" eaLnBrk="0" hangingPunct="0"/>
            <a:r>
              <a:rPr lang="en-US" sz="3200" b="1" dirty="0"/>
              <a:t> </a:t>
            </a:r>
          </a:p>
        </p:txBody>
      </p:sp>
      <p:sp>
        <p:nvSpPr>
          <p:cNvPr id="4" name="Oval 3">
            <a:extLst>
              <a:ext uri="{FF2B5EF4-FFF2-40B4-BE49-F238E27FC236}">
                <a16:creationId xmlns:a16="http://schemas.microsoft.com/office/drawing/2014/main" id="{2B090DF7-D750-5E4B-457C-94FCBAD7E29B}"/>
              </a:ext>
            </a:extLst>
          </p:cNvPr>
          <p:cNvSpPr/>
          <p:nvPr/>
        </p:nvSpPr>
        <p:spPr bwMode="auto">
          <a:xfrm>
            <a:off x="9227040" y="3608304"/>
            <a:ext cx="915016" cy="1809712"/>
          </a:xfrm>
          <a:prstGeom prst="ellipse">
            <a:avLst/>
          </a:prstGeom>
          <a:solidFill>
            <a:srgbClr val="00B050">
              <a:alpha val="40000"/>
            </a:srgbClr>
          </a:solidFill>
          <a:ln w="38100" cap="flat" cmpd="sng" algn="ctr">
            <a:solidFill>
              <a:schemeClr val="tx1"/>
            </a:solidFill>
            <a:prstDash val="dash"/>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hangingPunct="0"/>
            <a:endParaRPr lang="en-US" sz="2118" dirty="0">
              <a:latin typeface="Times" panose="02020603050405020304" pitchFamily="18" charset="0"/>
            </a:endParaRPr>
          </a:p>
          <a:p>
            <a:pPr defTabSz="806867" eaLnBrk="0" hangingPunct="0"/>
            <a:r>
              <a:rPr lang="en-US" sz="3200" b="1" dirty="0"/>
              <a:t> </a:t>
            </a:r>
          </a:p>
        </p:txBody>
      </p:sp>
      <p:sp>
        <p:nvSpPr>
          <p:cNvPr id="353" name="TextBox 352">
            <a:extLst>
              <a:ext uri="{FF2B5EF4-FFF2-40B4-BE49-F238E27FC236}">
                <a16:creationId xmlns:a16="http://schemas.microsoft.com/office/drawing/2014/main" id="{FC757428-C5BF-4F71-B170-7804E099A0E5}"/>
              </a:ext>
            </a:extLst>
          </p:cNvPr>
          <p:cNvSpPr txBox="1"/>
          <p:nvPr/>
        </p:nvSpPr>
        <p:spPr>
          <a:xfrm>
            <a:off x="9308589" y="4222751"/>
            <a:ext cx="846325" cy="707886"/>
          </a:xfrm>
          <a:prstGeom prst="rect">
            <a:avLst/>
          </a:prstGeom>
          <a:noFill/>
        </p:spPr>
        <p:txBody>
          <a:bodyPr wrap="square" rtlCol="0">
            <a:spAutoFit/>
          </a:bodyPr>
          <a:lstStyle/>
          <a:p>
            <a:pPr algn="ctr"/>
            <a:r>
              <a:rPr lang="en-US" sz="2000" b="1" dirty="0"/>
              <a:t>New </a:t>
            </a:r>
          </a:p>
          <a:p>
            <a:pPr algn="ctr"/>
            <a:r>
              <a:rPr lang="en-US" sz="2000" b="1" dirty="0"/>
              <a:t>OT</a:t>
            </a:r>
          </a:p>
        </p:txBody>
      </p:sp>
      <p:cxnSp>
        <p:nvCxnSpPr>
          <p:cNvPr id="179" name="Straight Connector 178">
            <a:extLst>
              <a:ext uri="{FF2B5EF4-FFF2-40B4-BE49-F238E27FC236}">
                <a16:creationId xmlns:a16="http://schemas.microsoft.com/office/drawing/2014/main" id="{326CB30E-719A-4F7B-9EB1-E5CDC695773A}"/>
              </a:ext>
            </a:extLst>
          </p:cNvPr>
          <p:cNvCxnSpPr>
            <a:cxnSpLocks/>
          </p:cNvCxnSpPr>
          <p:nvPr/>
        </p:nvCxnSpPr>
        <p:spPr>
          <a:xfrm>
            <a:off x="8154425" y="5103366"/>
            <a:ext cx="2538038"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6485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80DBC-0FB6-D073-5A1F-4AB5781D85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F1C8F1-53EE-97CA-145E-37351BEB02F3}"/>
              </a:ext>
            </a:extLst>
          </p:cNvPr>
          <p:cNvSpPr>
            <a:spLocks noGrp="1"/>
          </p:cNvSpPr>
          <p:nvPr>
            <p:ph type="title"/>
          </p:nvPr>
        </p:nvSpPr>
        <p:spPr>
          <a:xfrm>
            <a:off x="1019331" y="375503"/>
            <a:ext cx="9204397" cy="557611"/>
          </a:xfrm>
          <a:solidFill>
            <a:schemeClr val="accent3">
              <a:lumMod val="20000"/>
              <a:lumOff val="80000"/>
            </a:schemeClr>
          </a:solidFill>
        </p:spPr>
        <p:txBody>
          <a:bodyPr/>
          <a:lstStyle/>
          <a:p>
            <a:pPr algn="ctr"/>
            <a:r>
              <a:rPr lang="en-US" b="1" dirty="0"/>
              <a:t>What is a</a:t>
            </a:r>
            <a:r>
              <a:rPr lang="en-US" dirty="0"/>
              <a:t> </a:t>
            </a:r>
            <a:r>
              <a:rPr lang="en-US" b="1" dirty="0"/>
              <a:t>Software </a:t>
            </a:r>
            <a:r>
              <a:rPr lang="en-US" b="1" u="sng" dirty="0">
                <a:solidFill>
                  <a:srgbClr val="C00000"/>
                </a:solidFill>
              </a:rPr>
              <a:t>Upgrade</a:t>
            </a:r>
            <a:r>
              <a:rPr lang="en-US" dirty="0"/>
              <a:t>?</a:t>
            </a:r>
            <a:endParaRPr lang="en-US" b="1" dirty="0"/>
          </a:p>
        </p:txBody>
      </p:sp>
      <p:sp>
        <p:nvSpPr>
          <p:cNvPr id="7" name="Content Placeholder 6">
            <a:extLst>
              <a:ext uri="{FF2B5EF4-FFF2-40B4-BE49-F238E27FC236}">
                <a16:creationId xmlns:a16="http://schemas.microsoft.com/office/drawing/2014/main" id="{F5A23C3E-7E10-80B9-1026-0CFC795B17C9}"/>
              </a:ext>
            </a:extLst>
          </p:cNvPr>
          <p:cNvSpPr>
            <a:spLocks noGrp="1"/>
          </p:cNvSpPr>
          <p:nvPr>
            <p:ph idx="1"/>
          </p:nvPr>
        </p:nvSpPr>
        <p:spPr>
          <a:xfrm>
            <a:off x="1019331" y="1603948"/>
            <a:ext cx="9923489" cy="4455066"/>
          </a:xfrm>
        </p:spPr>
        <p:txBody>
          <a:bodyPr>
            <a:normAutofit lnSpcReduction="10000"/>
          </a:bodyPr>
          <a:lstStyle/>
          <a:p>
            <a:pPr marL="0" indent="0">
              <a:spcBef>
                <a:spcPts val="0"/>
              </a:spcBef>
              <a:spcAft>
                <a:spcPts val="1059"/>
              </a:spcAft>
              <a:buNone/>
            </a:pPr>
            <a:r>
              <a:rPr lang="en-US" b="1" dirty="0"/>
              <a:t>A Software Upgrade is “Any software modification that </a:t>
            </a:r>
            <a:r>
              <a:rPr lang="en-US" b="1" u="sng" dirty="0"/>
              <a:t>adds or changes a system feature</a:t>
            </a:r>
            <a:r>
              <a:rPr lang="en-US" b="1" dirty="0"/>
              <a:t> .“</a:t>
            </a:r>
            <a:endParaRPr lang="en-US" sz="2000" b="1" u="sng" dirty="0">
              <a:cs typeface="Arial"/>
            </a:endParaRPr>
          </a:p>
          <a:p>
            <a:pPr marL="729542" lvl="1">
              <a:spcBef>
                <a:spcPts val="0"/>
              </a:spcBef>
              <a:spcAft>
                <a:spcPts val="1059"/>
              </a:spcAft>
            </a:pPr>
            <a:r>
              <a:rPr lang="en-US" sz="1941" dirty="0">
                <a:cs typeface="Arial"/>
              </a:rPr>
              <a:t>Upgrades may apply to IT, OT or ICS systems</a:t>
            </a:r>
          </a:p>
          <a:p>
            <a:pPr marL="729542" lvl="1">
              <a:spcBef>
                <a:spcPts val="0"/>
              </a:spcBef>
              <a:spcAft>
                <a:spcPts val="1059"/>
              </a:spcAft>
            </a:pPr>
            <a:r>
              <a:rPr lang="en-US" sz="1941" dirty="0">
                <a:cs typeface="Arial"/>
              </a:rPr>
              <a:t>ICS and OT Upgrades typically require retesting and certification before returning systems to service</a:t>
            </a:r>
          </a:p>
          <a:p>
            <a:pPr marL="729542" lvl="1">
              <a:spcBef>
                <a:spcPts val="0"/>
              </a:spcBef>
              <a:spcAft>
                <a:spcPts val="1059"/>
              </a:spcAft>
            </a:pPr>
            <a:r>
              <a:rPr lang="en-US" sz="1941" dirty="0">
                <a:cs typeface="Arial"/>
              </a:rPr>
              <a:t>Upgrades are typically treated as less urgent than Patches since </a:t>
            </a:r>
            <a:r>
              <a:rPr lang="en-US" sz="1976" dirty="0">
                <a:cs typeface="Arial"/>
              </a:rPr>
              <a:t>the reason to apply them is primarily to obtain new or modified features </a:t>
            </a:r>
          </a:p>
          <a:p>
            <a:pPr marL="729542" lvl="1">
              <a:spcBef>
                <a:spcPts val="0"/>
              </a:spcBef>
              <a:spcAft>
                <a:spcPts val="1059"/>
              </a:spcAft>
            </a:pPr>
            <a:r>
              <a:rPr lang="en-US" sz="2000" dirty="0">
                <a:cs typeface="Arial"/>
              </a:rPr>
              <a:t>A benefit analysis may be necessary to decide when (or whether) to apply an update.</a:t>
            </a:r>
            <a:endParaRPr lang="en-US" sz="1976" dirty="0">
              <a:cs typeface="Arial"/>
            </a:endParaRPr>
          </a:p>
          <a:p>
            <a:pPr marL="0" indent="0">
              <a:spcBef>
                <a:spcPts val="0"/>
              </a:spcBef>
              <a:spcAft>
                <a:spcPts val="1059"/>
              </a:spcAft>
              <a:buNone/>
            </a:pPr>
            <a:r>
              <a:rPr lang="en-US" b="1" dirty="0">
                <a:cs typeface="Arial"/>
              </a:rPr>
              <a:t>“S</a:t>
            </a:r>
            <a:r>
              <a:rPr lang="en-US" b="1" dirty="0"/>
              <a:t>oftware update management</a:t>
            </a:r>
            <a:r>
              <a:rPr lang="en-US" dirty="0"/>
              <a:t>” is defined as monitoring, acquiring, testing, scheduling and installing software upgrades and patches to a product.</a:t>
            </a:r>
          </a:p>
          <a:p>
            <a:pPr marL="337315" indent="-337315">
              <a:spcBef>
                <a:spcPts val="0"/>
              </a:spcBef>
              <a:spcAft>
                <a:spcPts val="1059"/>
              </a:spcAft>
            </a:pPr>
            <a:endParaRPr lang="en-US" dirty="0">
              <a:cs typeface="Arial"/>
            </a:endParaRPr>
          </a:p>
          <a:p>
            <a:pPr marL="0" indent="0">
              <a:spcBef>
                <a:spcPts val="0"/>
              </a:spcBef>
              <a:spcAft>
                <a:spcPts val="1059"/>
              </a:spcAft>
              <a:buNone/>
            </a:pPr>
            <a:endParaRPr lang="en-US" dirty="0"/>
          </a:p>
        </p:txBody>
      </p:sp>
    </p:spTree>
    <p:custDataLst>
      <p:tags r:id="rId1"/>
    </p:custDataLst>
    <p:extLst>
      <p:ext uri="{BB962C8B-B14F-4D97-AF65-F5344CB8AC3E}">
        <p14:creationId xmlns:p14="http://schemas.microsoft.com/office/powerpoint/2010/main" val="1506250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1019331" y="375503"/>
            <a:ext cx="9204397" cy="557611"/>
          </a:xfrm>
          <a:solidFill>
            <a:schemeClr val="accent3">
              <a:lumMod val="20000"/>
              <a:lumOff val="80000"/>
            </a:schemeClr>
          </a:solidFill>
        </p:spPr>
        <p:txBody>
          <a:bodyPr/>
          <a:lstStyle/>
          <a:p>
            <a:pPr algn="ctr"/>
            <a:r>
              <a:rPr lang="en-US" b="1" dirty="0"/>
              <a:t>What is </a:t>
            </a:r>
            <a:r>
              <a:rPr lang="en-US" dirty="0"/>
              <a:t>a Software</a:t>
            </a:r>
            <a:r>
              <a:rPr lang="en-US" b="1" dirty="0"/>
              <a:t> </a:t>
            </a:r>
            <a:r>
              <a:rPr lang="en-US" b="1" u="sng" dirty="0">
                <a:solidFill>
                  <a:srgbClr val="C00000"/>
                </a:solidFill>
              </a:rPr>
              <a:t>Patch</a:t>
            </a:r>
            <a:r>
              <a:rPr lang="en-US" b="1" dirty="0"/>
              <a:t> </a:t>
            </a:r>
            <a:r>
              <a:rPr lang="en-US" dirty="0"/>
              <a:t>?</a:t>
            </a:r>
            <a:endParaRPr lang="en-US" b="1" dirty="0"/>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1019331" y="1409075"/>
            <a:ext cx="10043410" cy="4470057"/>
          </a:xfrm>
        </p:spPr>
        <p:txBody>
          <a:bodyPr>
            <a:normAutofit/>
          </a:bodyPr>
          <a:lstStyle/>
          <a:p>
            <a:pPr marL="0" indent="0">
              <a:spcBef>
                <a:spcPts val="0"/>
              </a:spcBef>
              <a:spcAft>
                <a:spcPts val="1059"/>
              </a:spcAft>
              <a:buNone/>
            </a:pPr>
            <a:r>
              <a:rPr lang="en-US" b="1" dirty="0"/>
              <a:t>A Software patch is “any change </a:t>
            </a:r>
            <a:r>
              <a:rPr lang="en-US" b="1" u="sng" dirty="0"/>
              <a:t>to address a software bug, security vulnerability, reliability or operability issue.”</a:t>
            </a:r>
            <a:endParaRPr lang="en-US" sz="1941" u="sng" dirty="0">
              <a:cs typeface="Arial"/>
            </a:endParaRPr>
          </a:p>
          <a:p>
            <a:pPr marL="337315" indent="-337315">
              <a:spcBef>
                <a:spcPts val="0"/>
              </a:spcBef>
              <a:spcAft>
                <a:spcPts val="1059"/>
              </a:spcAft>
            </a:pPr>
            <a:r>
              <a:rPr lang="en-US" sz="1941" dirty="0">
                <a:cs typeface="Arial"/>
              </a:rPr>
              <a:t>Patches typically include important functionality, security, and cybersecurity updates.</a:t>
            </a:r>
          </a:p>
          <a:p>
            <a:pPr marL="337315" indent="-337315">
              <a:spcBef>
                <a:spcPts val="0"/>
              </a:spcBef>
              <a:spcAft>
                <a:spcPts val="1059"/>
              </a:spcAft>
            </a:pPr>
            <a:r>
              <a:rPr lang="en-US" sz="1941" dirty="0">
                <a:cs typeface="Arial"/>
              </a:rPr>
              <a:t>A Benefit / Risk Analysis is necessary to determine whether to implement Patches  immediately, at the next plant shutdown, or at all.</a:t>
            </a:r>
          </a:p>
          <a:p>
            <a:pPr marL="337315" indent="-337315">
              <a:spcBef>
                <a:spcPts val="0"/>
              </a:spcBef>
              <a:spcAft>
                <a:spcPts val="1059"/>
              </a:spcAft>
            </a:pPr>
            <a:r>
              <a:rPr lang="en-US" sz="1941" dirty="0">
                <a:cs typeface="Arial"/>
              </a:rPr>
              <a:t>Systems and networks at lower levels in the Enterprise Architecture typically require hazard analysis to determine tradeoffs between the cost and risk of patching, and the benefits of more prompt patching.</a:t>
            </a:r>
          </a:p>
          <a:p>
            <a:pPr marL="337315" indent="-337315">
              <a:spcBef>
                <a:spcPts val="0"/>
              </a:spcBef>
              <a:spcAft>
                <a:spcPts val="1059"/>
              </a:spcAft>
            </a:pPr>
            <a:r>
              <a:rPr lang="en-US" sz="1941" dirty="0">
                <a:cs typeface="Arial"/>
              </a:rPr>
              <a:t>It is necessary to assign people and resources to determine if patches and updates should be implemented, and if so, to accomplish and document these.</a:t>
            </a:r>
            <a:endParaRPr lang="en-US" dirty="0">
              <a:cs typeface="Arial"/>
            </a:endParaRPr>
          </a:p>
          <a:p>
            <a:pPr marL="0" indent="0">
              <a:spcBef>
                <a:spcPts val="0"/>
              </a:spcBef>
              <a:spcAft>
                <a:spcPts val="1059"/>
              </a:spcAft>
              <a:buNone/>
            </a:pPr>
            <a:endParaRPr lang="en-US" dirty="0"/>
          </a:p>
        </p:txBody>
      </p:sp>
    </p:spTree>
    <p:custDataLst>
      <p:tags r:id="rId1"/>
    </p:custDataLst>
    <p:extLst>
      <p:ext uri="{BB962C8B-B14F-4D97-AF65-F5344CB8AC3E}">
        <p14:creationId xmlns:p14="http://schemas.microsoft.com/office/powerpoint/2010/main" val="2667855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46E61-AF34-7CA9-C205-9EACE951A4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14BDDB-0E22-DD63-6F7D-90868C2CA88E}"/>
              </a:ext>
            </a:extLst>
          </p:cNvPr>
          <p:cNvSpPr>
            <a:spLocks noGrp="1"/>
          </p:cNvSpPr>
          <p:nvPr>
            <p:ph type="title"/>
          </p:nvPr>
        </p:nvSpPr>
        <p:spPr>
          <a:xfrm>
            <a:off x="1014334" y="374754"/>
            <a:ext cx="9204397" cy="674558"/>
          </a:xfrm>
          <a:noFill/>
        </p:spPr>
        <p:txBody>
          <a:bodyPr/>
          <a:lstStyle/>
          <a:p>
            <a:pPr algn="ctr"/>
            <a:r>
              <a:rPr lang="en-US" b="1" dirty="0"/>
              <a:t>What </a:t>
            </a:r>
            <a:r>
              <a:rPr lang="en-US" dirty="0"/>
              <a:t>are </a:t>
            </a:r>
            <a:r>
              <a:rPr lang="en-US" u="sng" dirty="0">
                <a:solidFill>
                  <a:srgbClr val="C00000"/>
                </a:solidFill>
              </a:rPr>
              <a:t>ICS</a:t>
            </a:r>
            <a:r>
              <a:rPr lang="en-US" dirty="0"/>
              <a:t> Software</a:t>
            </a:r>
            <a:r>
              <a:rPr lang="en-US" b="1" dirty="0"/>
              <a:t> Updates and Patches?</a:t>
            </a:r>
          </a:p>
        </p:txBody>
      </p:sp>
      <p:sp>
        <p:nvSpPr>
          <p:cNvPr id="7" name="Content Placeholder 6">
            <a:extLst>
              <a:ext uri="{FF2B5EF4-FFF2-40B4-BE49-F238E27FC236}">
                <a16:creationId xmlns:a16="http://schemas.microsoft.com/office/drawing/2014/main" id="{B5E3EE60-8922-1240-32BC-803F120F14D4}"/>
              </a:ext>
            </a:extLst>
          </p:cNvPr>
          <p:cNvSpPr>
            <a:spLocks noGrp="1"/>
          </p:cNvSpPr>
          <p:nvPr>
            <p:ph idx="1"/>
          </p:nvPr>
        </p:nvSpPr>
        <p:spPr>
          <a:xfrm>
            <a:off x="1014334" y="1469036"/>
            <a:ext cx="9998439" cy="4470057"/>
          </a:xfrm>
        </p:spPr>
        <p:txBody>
          <a:bodyPr>
            <a:normAutofit/>
          </a:bodyPr>
          <a:lstStyle/>
          <a:p>
            <a:pPr marL="0" indent="0">
              <a:spcBef>
                <a:spcPts val="0"/>
              </a:spcBef>
              <a:spcAft>
                <a:spcPts val="1059"/>
              </a:spcAft>
              <a:buNone/>
            </a:pPr>
            <a:r>
              <a:rPr lang="en-US" b="1" dirty="0"/>
              <a:t>PERA defines ICS updates and patches as “</a:t>
            </a:r>
            <a:r>
              <a:rPr lang="en-US" b="1" u="sng" dirty="0"/>
              <a:t>Any software change in an Automation or Industrial Control System</a:t>
            </a:r>
            <a:r>
              <a:rPr lang="en-US" b="1" dirty="0"/>
              <a:t>.”</a:t>
            </a:r>
            <a:endParaRPr lang="en-US" sz="1941" dirty="0">
              <a:cs typeface="Arial"/>
            </a:endParaRPr>
          </a:p>
          <a:p>
            <a:pPr marL="337315" indent="-337315">
              <a:spcBef>
                <a:spcPts val="0"/>
              </a:spcBef>
              <a:spcAft>
                <a:spcPts val="1059"/>
              </a:spcAft>
            </a:pPr>
            <a:r>
              <a:rPr lang="en-US" sz="2000" dirty="0">
                <a:cs typeface="Arial"/>
              </a:rPr>
              <a:t>ICS includes regulatory control, alarm and interlock systems and associated Human-Machine Interfaces.</a:t>
            </a:r>
          </a:p>
          <a:p>
            <a:pPr marL="337315" indent="-337315">
              <a:spcBef>
                <a:spcPts val="0"/>
              </a:spcBef>
              <a:spcAft>
                <a:spcPts val="1059"/>
              </a:spcAft>
            </a:pPr>
            <a:r>
              <a:rPr lang="en-US" sz="2000" dirty="0">
                <a:cs typeface="Arial"/>
              </a:rPr>
              <a:t>This also includes process safety and cybersecurity in Automation systems.</a:t>
            </a:r>
          </a:p>
          <a:p>
            <a:pPr marL="337315" indent="-337315">
              <a:spcBef>
                <a:spcPts val="0"/>
              </a:spcBef>
              <a:spcAft>
                <a:spcPts val="1059"/>
              </a:spcAft>
            </a:pPr>
            <a:r>
              <a:rPr lang="en-US" sz="2000" dirty="0">
                <a:cs typeface="Arial"/>
              </a:rPr>
              <a:t>It is rarely advisable to implement ICS Patches or Updates before the next plant shutdown in order to:</a:t>
            </a:r>
          </a:p>
          <a:p>
            <a:pPr marL="729541" lvl="1" indent="-337315">
              <a:spcBef>
                <a:spcPts val="0"/>
              </a:spcBef>
              <a:spcAft>
                <a:spcPts val="1059"/>
              </a:spcAft>
            </a:pPr>
            <a:r>
              <a:rPr lang="en-US" sz="2000" dirty="0">
                <a:cs typeface="Arial"/>
              </a:rPr>
              <a:t>Avoid risks associated with safety and production losses</a:t>
            </a:r>
          </a:p>
          <a:p>
            <a:pPr marL="729541" lvl="1" indent="-337315">
              <a:spcBef>
                <a:spcPts val="0"/>
              </a:spcBef>
              <a:spcAft>
                <a:spcPts val="1059"/>
              </a:spcAft>
            </a:pPr>
            <a:r>
              <a:rPr lang="en-US" sz="2000" dirty="0">
                <a:cs typeface="Arial"/>
              </a:rPr>
              <a:t>Allow for thorough testing and re-approval</a:t>
            </a:r>
          </a:p>
          <a:p>
            <a:pPr marL="337315" indent="-337315">
              <a:spcBef>
                <a:spcPts val="0"/>
              </a:spcBef>
              <a:spcAft>
                <a:spcPts val="1059"/>
              </a:spcAft>
            </a:pPr>
            <a:r>
              <a:rPr lang="en-US" sz="2000" dirty="0">
                <a:cs typeface="Arial"/>
              </a:rPr>
              <a:t>Priorities for ICS systems are based on Safety, Availability, Integrity and Confidentiality (SAIC).</a:t>
            </a:r>
          </a:p>
          <a:p>
            <a:pPr marL="0" indent="0">
              <a:spcBef>
                <a:spcPts val="0"/>
              </a:spcBef>
              <a:spcAft>
                <a:spcPts val="1059"/>
              </a:spcAft>
              <a:buNone/>
            </a:pPr>
            <a:endParaRPr lang="en-US" dirty="0"/>
          </a:p>
        </p:txBody>
      </p:sp>
    </p:spTree>
    <p:custDataLst>
      <p:tags r:id="rId1"/>
    </p:custDataLst>
    <p:extLst>
      <p:ext uri="{BB962C8B-B14F-4D97-AF65-F5344CB8AC3E}">
        <p14:creationId xmlns:p14="http://schemas.microsoft.com/office/powerpoint/2010/main" val="1024029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F7C09-BAD1-4075-7F90-B178BE97A7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5486F0-C054-F709-9DE4-57578AD7E765}"/>
              </a:ext>
            </a:extLst>
          </p:cNvPr>
          <p:cNvSpPr>
            <a:spLocks noGrp="1"/>
          </p:cNvSpPr>
          <p:nvPr>
            <p:ph type="title"/>
          </p:nvPr>
        </p:nvSpPr>
        <p:spPr>
          <a:xfrm>
            <a:off x="1014334" y="374754"/>
            <a:ext cx="9204397" cy="674558"/>
          </a:xfrm>
          <a:noFill/>
        </p:spPr>
        <p:txBody>
          <a:bodyPr/>
          <a:lstStyle/>
          <a:p>
            <a:pPr algn="ctr"/>
            <a:r>
              <a:rPr lang="en-US" b="1" dirty="0"/>
              <a:t>What </a:t>
            </a:r>
            <a:r>
              <a:rPr lang="en-US" dirty="0"/>
              <a:t>are </a:t>
            </a:r>
            <a:r>
              <a:rPr lang="en-US" u="sng" dirty="0">
                <a:solidFill>
                  <a:srgbClr val="C00000"/>
                </a:solidFill>
              </a:rPr>
              <a:t>IT</a:t>
            </a:r>
            <a:r>
              <a:rPr lang="en-US" dirty="0">
                <a:solidFill>
                  <a:srgbClr val="C00000"/>
                </a:solidFill>
              </a:rPr>
              <a:t> </a:t>
            </a:r>
            <a:r>
              <a:rPr lang="en-US" dirty="0"/>
              <a:t>Software</a:t>
            </a:r>
            <a:r>
              <a:rPr lang="en-US" b="1" dirty="0"/>
              <a:t> Updates and Patches?</a:t>
            </a:r>
          </a:p>
        </p:txBody>
      </p:sp>
      <p:sp>
        <p:nvSpPr>
          <p:cNvPr id="7" name="Content Placeholder 6">
            <a:extLst>
              <a:ext uri="{FF2B5EF4-FFF2-40B4-BE49-F238E27FC236}">
                <a16:creationId xmlns:a16="http://schemas.microsoft.com/office/drawing/2014/main" id="{3446A8D5-7213-25AE-52D6-FA3C6A1D847F}"/>
              </a:ext>
            </a:extLst>
          </p:cNvPr>
          <p:cNvSpPr>
            <a:spLocks noGrp="1"/>
          </p:cNvSpPr>
          <p:nvPr>
            <p:ph idx="1"/>
          </p:nvPr>
        </p:nvSpPr>
        <p:spPr>
          <a:xfrm>
            <a:off x="1014334" y="1394085"/>
            <a:ext cx="9998439" cy="4470057"/>
          </a:xfrm>
        </p:spPr>
        <p:txBody>
          <a:bodyPr>
            <a:normAutofit/>
          </a:bodyPr>
          <a:lstStyle/>
          <a:p>
            <a:pPr marL="0" indent="0">
              <a:spcBef>
                <a:spcPts val="0"/>
              </a:spcBef>
              <a:spcAft>
                <a:spcPts val="1059"/>
              </a:spcAft>
              <a:buNone/>
            </a:pPr>
            <a:r>
              <a:rPr lang="en-US" b="1" dirty="0"/>
              <a:t>IT updates and patches include “</a:t>
            </a:r>
            <a:r>
              <a:rPr lang="en-US" b="1" u="sng" dirty="0"/>
              <a:t>Any software change in an IT system</a:t>
            </a:r>
            <a:r>
              <a:rPr lang="en-US" b="1" dirty="0"/>
              <a:t>.”</a:t>
            </a:r>
            <a:endParaRPr lang="en-US" sz="1941" dirty="0">
              <a:cs typeface="Arial"/>
            </a:endParaRPr>
          </a:p>
          <a:p>
            <a:pPr marL="337315" indent="-337315">
              <a:spcBef>
                <a:spcPts val="0"/>
              </a:spcBef>
              <a:spcAft>
                <a:spcPts val="1059"/>
              </a:spcAft>
            </a:pPr>
            <a:r>
              <a:rPr lang="en-US" sz="2000" dirty="0">
                <a:cs typeface="Arial"/>
              </a:rPr>
              <a:t>Since IT data processing and reporting systems do not include control of equipment or processes, failures do not risk plant safety and production losses.</a:t>
            </a:r>
          </a:p>
          <a:p>
            <a:pPr marL="337315" indent="-337315">
              <a:spcBef>
                <a:spcPts val="0"/>
              </a:spcBef>
              <a:spcAft>
                <a:spcPts val="1059"/>
              </a:spcAft>
            </a:pPr>
            <a:r>
              <a:rPr lang="en-US" sz="2000" dirty="0">
                <a:cs typeface="Arial"/>
              </a:rPr>
              <a:t>Failures of IT systems may risk significant financial impacts or loss of sensitive data.  It is therefore necessary to decide:</a:t>
            </a:r>
          </a:p>
          <a:p>
            <a:pPr marL="729541" lvl="1" indent="-337315">
              <a:spcBef>
                <a:spcPts val="0"/>
              </a:spcBef>
              <a:spcAft>
                <a:spcPts val="1059"/>
              </a:spcAft>
            </a:pPr>
            <a:r>
              <a:rPr lang="en-US" sz="2000" dirty="0">
                <a:cs typeface="Arial"/>
              </a:rPr>
              <a:t>When (and whether) to apply updates and patches</a:t>
            </a:r>
          </a:p>
          <a:p>
            <a:pPr marL="729541" lvl="1" indent="-337315">
              <a:spcBef>
                <a:spcPts val="0"/>
              </a:spcBef>
              <a:spcAft>
                <a:spcPts val="1059"/>
              </a:spcAft>
            </a:pPr>
            <a:r>
              <a:rPr lang="en-US" sz="2000" dirty="0">
                <a:cs typeface="Arial"/>
              </a:rPr>
              <a:t>Whether thorough testing and re-approval are required before restarting IT systems.</a:t>
            </a:r>
          </a:p>
          <a:p>
            <a:pPr marL="337315" indent="-337315">
              <a:spcBef>
                <a:spcPts val="0"/>
              </a:spcBef>
              <a:spcAft>
                <a:spcPts val="1059"/>
              </a:spcAft>
            </a:pPr>
            <a:r>
              <a:rPr lang="en-US" sz="2000" dirty="0">
                <a:cs typeface="Arial"/>
              </a:rPr>
              <a:t>Priorities for IT systems are Confidentiality, Integrity, and Availability (CIA).</a:t>
            </a:r>
          </a:p>
          <a:p>
            <a:pPr marL="337315" indent="-337315">
              <a:spcBef>
                <a:spcPts val="0"/>
              </a:spcBef>
              <a:spcAft>
                <a:spcPts val="1059"/>
              </a:spcAft>
            </a:pPr>
            <a:endParaRPr lang="en-US" dirty="0">
              <a:cs typeface="Arial"/>
            </a:endParaRPr>
          </a:p>
          <a:p>
            <a:pPr marL="0" indent="0">
              <a:spcBef>
                <a:spcPts val="0"/>
              </a:spcBef>
              <a:spcAft>
                <a:spcPts val="1059"/>
              </a:spcAft>
              <a:buNone/>
            </a:pPr>
            <a:endParaRPr lang="en-US" dirty="0"/>
          </a:p>
        </p:txBody>
      </p:sp>
    </p:spTree>
    <p:custDataLst>
      <p:tags r:id="rId1"/>
    </p:custDataLst>
    <p:extLst>
      <p:ext uri="{BB962C8B-B14F-4D97-AF65-F5344CB8AC3E}">
        <p14:creationId xmlns:p14="http://schemas.microsoft.com/office/powerpoint/2010/main" val="3615990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7D884-30A8-A947-4E50-500088887E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42EB18-930F-2946-6CF9-B70E83FA1C33}"/>
              </a:ext>
            </a:extLst>
          </p:cNvPr>
          <p:cNvSpPr>
            <a:spLocks noGrp="1"/>
          </p:cNvSpPr>
          <p:nvPr>
            <p:ph type="title"/>
          </p:nvPr>
        </p:nvSpPr>
        <p:spPr>
          <a:xfrm>
            <a:off x="1019331" y="375504"/>
            <a:ext cx="9204397" cy="853690"/>
          </a:xfrm>
          <a:noFill/>
        </p:spPr>
        <p:txBody>
          <a:bodyPr/>
          <a:lstStyle/>
          <a:p>
            <a:pPr algn="ctr"/>
            <a:r>
              <a:rPr lang="en-US" b="1" dirty="0"/>
              <a:t>What </a:t>
            </a:r>
            <a:r>
              <a:rPr lang="en-US" dirty="0"/>
              <a:t>are </a:t>
            </a:r>
            <a:r>
              <a:rPr lang="en-US" u="sng" dirty="0">
                <a:solidFill>
                  <a:srgbClr val="C00000"/>
                </a:solidFill>
              </a:rPr>
              <a:t>OT</a:t>
            </a:r>
            <a:r>
              <a:rPr lang="en-US" u="sng" dirty="0"/>
              <a:t> </a:t>
            </a:r>
            <a:r>
              <a:rPr lang="en-US" dirty="0"/>
              <a:t>Software</a:t>
            </a:r>
            <a:r>
              <a:rPr lang="en-US" b="1" dirty="0"/>
              <a:t> </a:t>
            </a:r>
            <a:r>
              <a:rPr lang="en-US" dirty="0"/>
              <a:t>Updates and Patches</a:t>
            </a:r>
            <a:r>
              <a:rPr lang="en-US" b="1" dirty="0"/>
              <a:t> </a:t>
            </a:r>
            <a:r>
              <a:rPr lang="en-US" dirty="0"/>
              <a:t>?</a:t>
            </a:r>
            <a:endParaRPr lang="en-US" b="1" dirty="0"/>
          </a:p>
        </p:txBody>
      </p:sp>
      <p:sp>
        <p:nvSpPr>
          <p:cNvPr id="7" name="Content Placeholder 6">
            <a:extLst>
              <a:ext uri="{FF2B5EF4-FFF2-40B4-BE49-F238E27FC236}">
                <a16:creationId xmlns:a16="http://schemas.microsoft.com/office/drawing/2014/main" id="{CAD1564B-5E8D-8778-415C-8FE748302221}"/>
              </a:ext>
            </a:extLst>
          </p:cNvPr>
          <p:cNvSpPr>
            <a:spLocks noGrp="1"/>
          </p:cNvSpPr>
          <p:nvPr>
            <p:ph idx="1"/>
          </p:nvPr>
        </p:nvSpPr>
        <p:spPr>
          <a:xfrm>
            <a:off x="1019331" y="1409075"/>
            <a:ext cx="9998439" cy="4470057"/>
          </a:xfrm>
        </p:spPr>
        <p:txBody>
          <a:bodyPr>
            <a:normAutofit/>
          </a:bodyPr>
          <a:lstStyle/>
          <a:p>
            <a:pPr marL="0" indent="0">
              <a:spcBef>
                <a:spcPts val="0"/>
              </a:spcBef>
              <a:spcAft>
                <a:spcPts val="1059"/>
              </a:spcAft>
              <a:buNone/>
            </a:pPr>
            <a:r>
              <a:rPr lang="en-US" b="1" dirty="0"/>
              <a:t>An OT system “contains both ICS and IT devices and Infrastructure” and may impact operation of plant equipment or processes:</a:t>
            </a:r>
            <a:endParaRPr lang="en-US" sz="1941" dirty="0">
              <a:cs typeface="Arial"/>
            </a:endParaRPr>
          </a:p>
          <a:p>
            <a:pPr marL="337315" indent="-337315">
              <a:spcBef>
                <a:spcPts val="0"/>
              </a:spcBef>
              <a:spcAft>
                <a:spcPts val="1059"/>
              </a:spcAft>
            </a:pPr>
            <a:r>
              <a:rPr lang="en-US" sz="1941" dirty="0">
                <a:cs typeface="Arial"/>
              </a:rPr>
              <a:t>OT systems must obey ICS Safety, Availability, Integrity and Confidentiality priorities (SAIC).  </a:t>
            </a:r>
          </a:p>
          <a:p>
            <a:pPr marL="337315" indent="-337315">
              <a:spcBef>
                <a:spcPts val="0"/>
              </a:spcBef>
              <a:spcAft>
                <a:spcPts val="1059"/>
              </a:spcAft>
            </a:pPr>
            <a:r>
              <a:rPr lang="en-US" sz="1941" dirty="0">
                <a:cs typeface="Arial"/>
              </a:rPr>
              <a:t>However, OT systems may contain IT devices and infrastructure, so data Confidentiality, Integrity, and Availability requirements must be addressed.</a:t>
            </a:r>
          </a:p>
          <a:p>
            <a:pPr marL="337315" indent="-337315">
              <a:spcBef>
                <a:spcPts val="0"/>
              </a:spcBef>
              <a:spcAft>
                <a:spcPts val="1059"/>
              </a:spcAft>
            </a:pPr>
            <a:r>
              <a:rPr lang="en-US" sz="1941" dirty="0">
                <a:cs typeface="Arial"/>
              </a:rPr>
              <a:t>The effect of these conflicts must be resolved as part of the OT system design and operating procedures.</a:t>
            </a:r>
          </a:p>
          <a:p>
            <a:pPr marL="337315" indent="-337315">
              <a:spcBef>
                <a:spcPts val="0"/>
              </a:spcBef>
              <a:spcAft>
                <a:spcPts val="1059"/>
              </a:spcAft>
            </a:pPr>
            <a:r>
              <a:rPr lang="en-US" sz="1941" dirty="0">
                <a:cs typeface="Arial"/>
              </a:rPr>
              <a:t>This will require assessment of costs and benefits and will require involvement by both ICS and IT staff.</a:t>
            </a:r>
          </a:p>
          <a:p>
            <a:pPr marL="337315" indent="-337315">
              <a:spcBef>
                <a:spcPts val="0"/>
              </a:spcBef>
              <a:spcAft>
                <a:spcPts val="1059"/>
              </a:spcAft>
            </a:pPr>
            <a:endParaRPr lang="en-US" dirty="0">
              <a:cs typeface="Arial"/>
            </a:endParaRPr>
          </a:p>
          <a:p>
            <a:pPr marL="0" indent="0">
              <a:spcBef>
                <a:spcPts val="0"/>
              </a:spcBef>
              <a:spcAft>
                <a:spcPts val="1059"/>
              </a:spcAft>
              <a:buNone/>
            </a:pPr>
            <a:endParaRPr lang="en-US" dirty="0"/>
          </a:p>
        </p:txBody>
      </p:sp>
    </p:spTree>
    <p:custDataLst>
      <p:tags r:id="rId1"/>
    </p:custDataLst>
    <p:extLst>
      <p:ext uri="{BB962C8B-B14F-4D97-AF65-F5344CB8AC3E}">
        <p14:creationId xmlns:p14="http://schemas.microsoft.com/office/powerpoint/2010/main" val="4008274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455C0-8431-713F-7DA3-7E118F5255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332E43-5E40-AF97-6C57-F92D09E06507}"/>
              </a:ext>
            </a:extLst>
          </p:cNvPr>
          <p:cNvSpPr>
            <a:spLocks noGrp="1"/>
          </p:cNvSpPr>
          <p:nvPr>
            <p:ph type="title"/>
          </p:nvPr>
        </p:nvSpPr>
        <p:spPr>
          <a:xfrm>
            <a:off x="1019331" y="375504"/>
            <a:ext cx="9204397" cy="853690"/>
          </a:xfrm>
          <a:noFill/>
        </p:spPr>
        <p:txBody>
          <a:bodyPr/>
          <a:lstStyle/>
          <a:p>
            <a:pPr algn="ctr"/>
            <a:r>
              <a:rPr lang="en-US" b="1" dirty="0"/>
              <a:t>How to </a:t>
            </a:r>
            <a:r>
              <a:rPr lang="en-US" b="1" dirty="0">
                <a:solidFill>
                  <a:srgbClr val="C00000"/>
                </a:solidFill>
              </a:rPr>
              <a:t>Test</a:t>
            </a:r>
            <a:r>
              <a:rPr lang="en-US" b="1" dirty="0"/>
              <a:t> ICS, OT and Plant IT Systems </a:t>
            </a:r>
            <a:r>
              <a:rPr lang="en-US" dirty="0"/>
              <a:t>?</a:t>
            </a:r>
            <a:endParaRPr lang="en-US" b="1" dirty="0"/>
          </a:p>
        </p:txBody>
      </p:sp>
      <p:sp>
        <p:nvSpPr>
          <p:cNvPr id="7" name="Content Placeholder 6">
            <a:extLst>
              <a:ext uri="{FF2B5EF4-FFF2-40B4-BE49-F238E27FC236}">
                <a16:creationId xmlns:a16="http://schemas.microsoft.com/office/drawing/2014/main" id="{3C5BEE61-7B4A-CA70-FC6B-C5C8EB2E1694}"/>
              </a:ext>
            </a:extLst>
          </p:cNvPr>
          <p:cNvSpPr>
            <a:spLocks noGrp="1"/>
          </p:cNvSpPr>
          <p:nvPr>
            <p:ph idx="1"/>
          </p:nvPr>
        </p:nvSpPr>
        <p:spPr>
          <a:xfrm>
            <a:off x="974361" y="1484027"/>
            <a:ext cx="9998439" cy="4470057"/>
          </a:xfrm>
        </p:spPr>
        <p:txBody>
          <a:bodyPr>
            <a:normAutofit fontScale="92500" lnSpcReduction="10000"/>
          </a:bodyPr>
          <a:lstStyle/>
          <a:p>
            <a:pPr marL="0" indent="0">
              <a:spcBef>
                <a:spcPts val="0"/>
              </a:spcBef>
              <a:spcAft>
                <a:spcPts val="1059"/>
              </a:spcAft>
              <a:buNone/>
            </a:pPr>
            <a:r>
              <a:rPr lang="en-US" sz="2400" b="1" dirty="0"/>
              <a:t>Testing of ICS systems</a:t>
            </a:r>
            <a:r>
              <a:rPr lang="en-US" b="1" dirty="0"/>
              <a:t>:</a:t>
            </a:r>
          </a:p>
          <a:p>
            <a:pPr marL="337315" indent="-337315">
              <a:spcBef>
                <a:spcPts val="0"/>
              </a:spcBef>
              <a:spcAft>
                <a:spcPts val="1059"/>
              </a:spcAft>
            </a:pPr>
            <a:r>
              <a:rPr lang="en-US" sz="2400" dirty="0">
                <a:cs typeface="Arial"/>
              </a:rPr>
              <a:t>ICS testing often involves “digital twin” or equipment modelling </a:t>
            </a:r>
          </a:p>
          <a:p>
            <a:pPr marL="337315" indent="-337315">
              <a:spcBef>
                <a:spcPts val="0"/>
              </a:spcBef>
              <a:spcAft>
                <a:spcPts val="1059"/>
              </a:spcAft>
            </a:pPr>
            <a:r>
              <a:rPr lang="en-US" sz="2400" dirty="0">
                <a:cs typeface="Arial"/>
              </a:rPr>
              <a:t>Penetration testing is not recommended for ICS or OT systems.</a:t>
            </a:r>
          </a:p>
          <a:p>
            <a:pPr marL="0" indent="0">
              <a:spcBef>
                <a:spcPts val="0"/>
              </a:spcBef>
              <a:spcAft>
                <a:spcPts val="1059"/>
              </a:spcAft>
              <a:buNone/>
            </a:pPr>
            <a:r>
              <a:rPr lang="en-US" sz="2400" b="1" dirty="0"/>
              <a:t>Testing of OT systems:</a:t>
            </a:r>
          </a:p>
          <a:p>
            <a:pPr marL="337315" indent="-337315">
              <a:spcBef>
                <a:spcPts val="0"/>
              </a:spcBef>
              <a:spcAft>
                <a:spcPts val="1059"/>
              </a:spcAft>
            </a:pPr>
            <a:r>
              <a:rPr lang="en-US" sz="2400" dirty="0">
                <a:cs typeface="Arial"/>
              </a:rPr>
              <a:t>OT systems connect to IT devices and infrastructure, so data confidentiality risk must be addressed with additional hardware, software, and procedures if necessary.</a:t>
            </a:r>
          </a:p>
          <a:p>
            <a:pPr marL="0" indent="0">
              <a:spcBef>
                <a:spcPts val="0"/>
              </a:spcBef>
              <a:spcAft>
                <a:spcPts val="1059"/>
              </a:spcAft>
              <a:buNone/>
            </a:pPr>
            <a:r>
              <a:rPr lang="en-US" sz="2400" b="1" dirty="0"/>
              <a:t>Testing of IT Plant systems:</a:t>
            </a:r>
          </a:p>
          <a:p>
            <a:pPr marL="337315" indent="-337315">
              <a:spcBef>
                <a:spcPts val="0"/>
              </a:spcBef>
              <a:spcAft>
                <a:spcPts val="1059"/>
              </a:spcAft>
            </a:pPr>
            <a:r>
              <a:rPr lang="en-US" sz="2400" dirty="0">
                <a:cs typeface="Arial"/>
              </a:rPr>
              <a:t>IT systems may use “black box” and “white box” statistical testing for systems where cost and risk of testing does not support shutdown, testing and restart. </a:t>
            </a:r>
          </a:p>
          <a:p>
            <a:pPr marL="0" indent="0">
              <a:spcBef>
                <a:spcPts val="0"/>
              </a:spcBef>
              <a:spcAft>
                <a:spcPts val="1059"/>
              </a:spcAft>
              <a:buNone/>
            </a:pPr>
            <a:endParaRPr lang="en-US" dirty="0">
              <a:cs typeface="Arial"/>
            </a:endParaRPr>
          </a:p>
          <a:p>
            <a:pPr marL="0" indent="0">
              <a:spcBef>
                <a:spcPts val="0"/>
              </a:spcBef>
              <a:spcAft>
                <a:spcPts val="1059"/>
              </a:spcAft>
              <a:buNone/>
            </a:pPr>
            <a:endParaRPr lang="en-US" dirty="0"/>
          </a:p>
        </p:txBody>
      </p:sp>
    </p:spTree>
    <p:custDataLst>
      <p:tags r:id="rId1"/>
    </p:custDataLst>
    <p:extLst>
      <p:ext uri="{BB962C8B-B14F-4D97-AF65-F5344CB8AC3E}">
        <p14:creationId xmlns:p14="http://schemas.microsoft.com/office/powerpoint/2010/main" val="37564112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Lst>
</file>

<file path=ppt/tags/tag11.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Lst>
</file>

<file path=ppt/tags/tag12.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Lst>
</file>

<file path=ppt/tags/tag13.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Lst>
</file>

<file path=ppt/tags/tag14.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Lst>
</file>

<file path=ppt/tags/tag15.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Lst>
</file>

<file path=ppt/tags/tag16.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D37473ED-8277-4FFC-ABBC-AD311EBD6F93}"/>
  <p:tag name="ISPRING_SLIDE_INDENT_LEVEL" val="0"/>
  <p:tag name="ISPRING_PRESENTER_ID" val="{D305227C-98B0-4AB0-B5E1-D25CE20F7A3B}"/>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 name="ISPRING_SLIDE_INDENT_LEVEL" val="0"/>
  <p:tag name="ISPRING_PRESENTER_ID" val="{D305227C-98B0-4AB0-B5E1-D25CE20F7A3B}"/>
  <p:tag name="ISPRING_CUSTOM_TIMING_USED" val="0"/>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83.128"/>
  <p:tag name="ISPRING_SLIDE_ID_2" val="{3B1B12A7-D0D0-4676-A61D-8FA4EE10E23B}"/>
  <p:tag name="TIMING" val="|18.325|2.516|5.111"/>
</p:tagLst>
</file>

<file path=ppt/tags/tag9.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8523</TotalTime>
  <Words>2528</Words>
  <Application>Microsoft Office PowerPoint</Application>
  <PresentationFormat>Widescreen</PresentationFormat>
  <Paragraphs>273</Paragraphs>
  <Slides>13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Aptos</vt:lpstr>
      <vt:lpstr>Arial</vt:lpstr>
      <vt:lpstr>Arial Black</vt:lpstr>
      <vt:lpstr>Calibri</vt:lpstr>
      <vt:lpstr>Montserrat</vt:lpstr>
      <vt:lpstr>Open Sans</vt:lpstr>
      <vt:lpstr>Times</vt:lpstr>
      <vt:lpstr>OMAC_Blue</vt:lpstr>
      <vt:lpstr>PowerPoint Presentation</vt:lpstr>
      <vt:lpstr>Software Patches and Upgrades May Apply to  IT, OT or ICS Systems</vt:lpstr>
      <vt:lpstr>PowerPoint Presentation</vt:lpstr>
      <vt:lpstr>What is a Software Upgrade?</vt:lpstr>
      <vt:lpstr>What is a Software Patch ?</vt:lpstr>
      <vt:lpstr>What are ICS Software Updates and Patches?</vt:lpstr>
      <vt:lpstr>What are IT Software Updates and Patches?</vt:lpstr>
      <vt:lpstr>What are OT Software Updates and Patches ?</vt:lpstr>
      <vt:lpstr>How to Test ICS, OT and Plant IT Systems ?</vt:lpstr>
      <vt:lpstr>Benefits of Update and Patch Management</vt:lpstr>
      <vt:lpstr>Key Messages</vt:lpstr>
      <vt:lpstr>Further Information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43</cp:revision>
  <cp:lastPrinted>2025-12-16T05:30:11Z</cp:lastPrinted>
  <dcterms:created xsi:type="dcterms:W3CDTF">2024-08-05T20:06:21Z</dcterms:created>
  <dcterms:modified xsi:type="dcterms:W3CDTF">2025-12-16T05:33:47Z</dcterms:modified>
</cp:coreProperties>
</file>