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4" r:id="rId2"/>
    <p:sldId id="4081" r:id="rId3"/>
    <p:sldId id="256" r:id="rId4"/>
    <p:sldId id="2972" r:id="rId5"/>
    <p:sldId id="4082" r:id="rId6"/>
    <p:sldId id="2974" r:id="rId7"/>
    <p:sldId id="2975" r:id="rId8"/>
    <p:sldId id="40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8005" autoAdjust="0"/>
    <p:restoredTop sz="75960" autoAdjust="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6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BCF25-28B1-08D5-56C2-9762E8FBFA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081A-8F17-F55E-83C5-A5FA836B12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E31E-5C78-4AAF-95E1-BE39A2955ABB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FC772-3401-051C-2E36-B1335EB6F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626B9-B6FB-4077-CA12-6ED2A7AF7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BC1F-F34D-4092-BE89-B9955B4D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11 544,0 20-1,0 7-928,0 7-1057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A505-7228-4715-92D7-CBF23D4AFF12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63F9-AE46-4D1C-BB44-41C92F2D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543683-61DF-4FE5-95DC-D73197FD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27075"/>
            <a:ext cx="5367337" cy="30194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5B9A1F-4D05-40A9-B6E9-B014CBBA8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863" y="3867150"/>
            <a:ext cx="5367337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baseline="0" dirty="0"/>
              <a:t>PRINT VERSION OF NARRATIVE</a:t>
            </a:r>
            <a:br>
              <a:rPr lang="en-US" baseline="0" dirty="0"/>
            </a:br>
            <a:endParaRPr lang="en-US" baseline="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Micro-Learning Module (MLM) discusses principles for the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secure operation of PLCs and RTUs. It describes recommended precautions and procedures as well as a work process for responding to anomalous 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events such as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operating 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errors or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cyber attacks.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intended audiences for this MLM are ACS engineers, IT teams dealing with ACS cyber defense, consultants, systems integrators, and managers making decisions about how to achieve ACS cyber security.</a:t>
            </a:r>
          </a:p>
          <a:p>
            <a:pPr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747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44950"/>
            <a:ext cx="5486400" cy="360045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/>
              <a:t>The following PLC cybersecurity measures are discussed: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Security control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Physical security control within defined boundaries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Password assignment and management (different for ACS, OT, and IT zones)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Always maintain “Golden Image copy” of PLC/RTU &amp; HMI programs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Permit Remote access using only secure, approved methods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PLCs/RTUs must be “locked down” to prevent unauthorized changes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Monitor industrial data transmission (for suspicious patterns)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Integrate cybersecurity alarms into plant operating procedures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Track Target Security Levels and Achieved Security Levels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Track Maturity Level of cybersecurity practices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Respond to cybersecurity incidents according to company policies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723900"/>
            <a:ext cx="54832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388" y="3941763"/>
            <a:ext cx="5486400" cy="3600450"/>
          </a:xfrm>
        </p:spPr>
        <p:txBody>
          <a:bodyPr/>
          <a:lstStyle/>
          <a:p>
            <a:r>
              <a:rPr lang="en-US" b="1" dirty="0"/>
              <a:t>This is an example of an approved workflow for addressing security incidents detected by operations.  </a:t>
            </a:r>
          </a:p>
          <a:p>
            <a:endParaRPr lang="en-US" dirty="0"/>
          </a:p>
          <a:p>
            <a:r>
              <a:rPr lang="en-US" dirty="0"/>
              <a:t>In the event that the incident is confirmed to be a Cybersecurity Incident (e.g., a cyber attack or operating error) , the required incident response work process is described, including reporting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239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56050"/>
            <a:ext cx="5486400" cy="360045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The following ACS Cybersecurity Actions are recommended:</a:t>
            </a:r>
          </a:p>
          <a:p>
            <a:endParaRPr lang="en-US" dirty="0"/>
          </a:p>
          <a:p>
            <a:r>
              <a:rPr lang="en-US" dirty="0"/>
              <a:t>Control physical perimeter access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Mount in a secure area, and lock cabinets where feasible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Block unused ports (e.g., USB and LAN ports)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Prevent connection of unauthorized devices to the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Control Logical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Password management (together with H/R)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“Golden Image” copy for all programs and validation processes for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Programming devices must never be connected to the internet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Asset Inventory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accurate asset inventory for all intelligent industrial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Track Vulnerability Bulletins from CISA and applicable vendors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3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747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81450"/>
            <a:ext cx="5486400" cy="360045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Software patching and updates require the following:</a:t>
            </a:r>
          </a:p>
          <a:p>
            <a:endParaRPr lang="en-US" dirty="0"/>
          </a:p>
          <a:p>
            <a:r>
              <a:rPr lang="en-US" dirty="0"/>
              <a:t>PLC / RTU Patching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company PLC Patching and Update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Patching &amp; Update instructions should be clearly defined for each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every case, a decision is required on whether patches or updates are urgent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possible, conduct non-urgent patches during planned shutdowns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only certified programming devices for a specific plant </a:t>
            </a:r>
          </a:p>
          <a:p>
            <a:endParaRPr lang="en-US" dirty="0"/>
          </a:p>
          <a:p>
            <a:r>
              <a:rPr lang="en-US" dirty="0"/>
              <a:t>Testing all control devices and industrial computers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part of the initial acceptance procedure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modification of programs or 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updates of the application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significant repairs/modifications and before equipment restart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4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731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17950"/>
            <a:ext cx="5486400" cy="360045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An Accurate Asset Inventory is essential and requires: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Tracking both Hardware and software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Adhere to the company’s Asset Management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 data in the Configuration Management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Intrusion Detection System (IDS) for scanning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PLC/RTU vendors’ maintenance tools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Tracking the Vulnerability Bulletins for each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Received from the product vendor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Obtained from periodic publications from CISA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Corrective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Always act according to urgency and criticality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 thorough operational testing after completion</a:t>
            </a:r>
          </a:p>
        </p:txBody>
      </p:sp>
    </p:spTree>
    <p:extLst>
      <p:ext uri="{BB962C8B-B14F-4D97-AF65-F5344CB8AC3E}">
        <p14:creationId xmlns:p14="http://schemas.microsoft.com/office/powerpoint/2010/main" val="20763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239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56050"/>
            <a:ext cx="5486400" cy="417195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It is recommended to monitor and control operating data flows including: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0" dirty="0"/>
              <a:t>Monitor data transmissions (for suspicious patterns)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Detect anomaly conditions and behavior for each zone (ACS, OT, and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Verify that commands are issued only from authorized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 data transmissions and compare to the typical baseline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 parameter values and rates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Minimize the use of “external” programming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on-site tools owned by the operator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Never connect through public internet, and preferably not wireless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updates using only genuine CDs and hardware from the vendor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Configuration Management systems – ref; ISA 108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4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739775"/>
            <a:ext cx="5524500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3952876"/>
            <a:ext cx="5524500" cy="360045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br>
              <a:rPr lang="en-US" sz="1200" dirty="0"/>
            </a:br>
            <a:r>
              <a:rPr lang="en-US" sz="1200" dirty="0"/>
              <a:t>Daniel Ehrenreich has over 3</a:t>
            </a:r>
            <a:r>
              <a:rPr lang="he-IL" sz="1200" dirty="0"/>
              <a:t>2</a:t>
            </a:r>
            <a:r>
              <a:rPr lang="en-US" sz="1200" dirty="0"/>
              <a:t> years of experience in controlling industrial operations and integrating cybersecurity solutions. </a:t>
            </a:r>
            <a:endParaRPr lang="he-IL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1200" dirty="0"/>
              <a:t>He is a control consultant, workshop lecturer, and expert at SCCE- Secure Communications and Control Experts. Daniel has also contributed his expertise to multiple ISA 62443 workgroups and conducted free podcast sessions to educate engineers worldwide.</a:t>
            </a:r>
            <a:r>
              <a:rPr lang="he-IL" sz="1200" dirty="0"/>
              <a:t> </a:t>
            </a:r>
            <a:r>
              <a:rPr lang="en-US" sz="1200" dirty="0"/>
              <a:t> Since 2016, acting as the Chairman of the annual ICS-Cybersec Conference taking place in Israel.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7697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857779" y="1067360"/>
            <a:ext cx="5238222" cy="137132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1036226" cy="971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584017" cy="53788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95" y="251459"/>
            <a:ext cx="9667101" cy="5734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9595" y="1292088"/>
            <a:ext cx="5049922" cy="4820478"/>
          </a:xfrm>
        </p:spPr>
        <p:txBody>
          <a:bodyPr/>
          <a:lstStyle>
            <a:lvl1pPr>
              <a:defRPr/>
            </a:lvl1pPr>
            <a:lvl2pPr>
              <a:defRPr sz="2000"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24440" y="1292088"/>
            <a:ext cx="5181985" cy="4820478"/>
          </a:xfrm>
        </p:spPr>
        <p:txBody>
          <a:bodyPr/>
          <a:lstStyle>
            <a:lvl1pPr>
              <a:defRPr/>
            </a:lvl1pPr>
            <a:lvl2pPr>
              <a:defRPr sz="2000"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95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67" y="311887"/>
            <a:ext cx="9549142" cy="53788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creativecommons.org/share-your-work/cclicenses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3" y="293711"/>
            <a:ext cx="9343624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005433" y="1245417"/>
            <a:ext cx="10484779" cy="494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69808" y="5280650"/>
              <a:ext cx="436" cy="4571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58908" y="5271579"/>
                <a:ext cx="21800" cy="6349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010492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CC BY SA image">
            <a:hlinkClick r:id="rId11"/>
            <a:extLst>
              <a:ext uri="{FF2B5EF4-FFF2-40B4-BE49-F238E27FC236}">
                <a16:creationId xmlns:a16="http://schemas.microsoft.com/office/drawing/2014/main" id="{9AA145BA-F87D-D462-EEB8-8BE2241543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3" y="6190816"/>
            <a:ext cx="1570518" cy="46157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5917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72B5F"/>
          </a:solidFill>
          <a:latin typeface="+mj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a.org/standards-and-publications/isa-standards/isa-standards-committees/isa10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hyperlink" Target="mailto:gary.rathwell@outlook.com" TargetMode="Externa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6B59BF0-F165-DD2C-6958-ED1C321C2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3" y="5866498"/>
            <a:ext cx="516357" cy="471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42A1C-FF8D-2E8F-7D57-1E4092B97C0B}"/>
              </a:ext>
            </a:extLst>
          </p:cNvPr>
          <p:cNvSpPr txBox="1"/>
          <p:nvPr/>
        </p:nvSpPr>
        <p:spPr>
          <a:xfrm>
            <a:off x="1759688" y="5882901"/>
            <a:ext cx="217579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Turn on your audio and click start to begin video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81060-F326-21CC-2A6C-7A8E552C5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0" y="5866498"/>
            <a:ext cx="936031" cy="449295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17F84BCE-4737-8BD8-4B9B-8AC24813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789" y="899122"/>
            <a:ext cx="6257396" cy="1371320"/>
          </a:xfrm>
        </p:spPr>
        <p:txBody>
          <a:bodyPr/>
          <a:lstStyle/>
          <a:p>
            <a:r>
              <a:rPr lang="en-US" dirty="0"/>
              <a:t>Cybersecure Operation of PLCs and RTUs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2013-A924-2710-EFF1-9DFA08E98826}"/>
              </a:ext>
            </a:extLst>
          </p:cNvPr>
          <p:cNvSpPr txBox="1"/>
          <p:nvPr/>
        </p:nvSpPr>
        <p:spPr>
          <a:xfrm>
            <a:off x="967613" y="3322619"/>
            <a:ext cx="4321813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MLM-0</a:t>
            </a:r>
            <a:r>
              <a:rPr lang="he-IL" sz="2000" dirty="0">
                <a:solidFill>
                  <a:schemeClr val="tx2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5-C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Industry 		–  Process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Principal Role 	–  Owner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Professional Role	–  Control Engineer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Enterprise Phase 	–  Master Planning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051-CE7E-536B-F6DC-0B9952E01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442" y="1766931"/>
            <a:ext cx="5364945" cy="4023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D8CD-D18E-B68A-5E9D-471A684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301887"/>
            <a:ext cx="9381297" cy="537882"/>
          </a:xfrm>
        </p:spPr>
        <p:txBody>
          <a:bodyPr/>
          <a:lstStyle/>
          <a:p>
            <a:pPr algn="ctr"/>
            <a:r>
              <a:rPr lang="en-US" dirty="0"/>
              <a:t>PLC and RTU Cybersecurity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26-31FF-0C64-175B-0BBB336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Security control</a:t>
            </a:r>
          </a:p>
          <a:p>
            <a:pPr lvl="1"/>
            <a:r>
              <a:rPr lang="en-US" dirty="0"/>
              <a:t>Physical security control within defined boundaries</a:t>
            </a:r>
          </a:p>
          <a:p>
            <a:pPr lvl="1"/>
            <a:r>
              <a:rPr lang="en-US" dirty="0"/>
              <a:t>Password assignment and management (different for ACS, OT, and IT zones)</a:t>
            </a:r>
          </a:p>
          <a:p>
            <a:pPr lvl="1"/>
            <a:r>
              <a:rPr lang="en-US" dirty="0"/>
              <a:t>Always maintain “Golden Image copy” of PLC/RTU &amp; HMI programs </a:t>
            </a:r>
          </a:p>
          <a:p>
            <a:pPr lvl="1"/>
            <a:r>
              <a:rPr lang="en-US" dirty="0"/>
              <a:t>Permit Remote access using only secure, approved methods</a:t>
            </a:r>
          </a:p>
          <a:p>
            <a:pPr lvl="1"/>
            <a:r>
              <a:rPr lang="en-US" dirty="0"/>
              <a:t>PLCs/RTUs must be “locked down” to prevent unauthorized changes</a:t>
            </a:r>
          </a:p>
          <a:p>
            <a:pPr lvl="1"/>
            <a:r>
              <a:rPr lang="en-US" dirty="0"/>
              <a:t>Monitor industrial data transmission (for suspicious patterns)</a:t>
            </a:r>
          </a:p>
          <a:p>
            <a:pPr lvl="1"/>
            <a:r>
              <a:rPr lang="en-US" dirty="0"/>
              <a:t>Integrate cybersecurity alarms into plant operating procedures</a:t>
            </a:r>
          </a:p>
          <a:p>
            <a:pPr lvl="1"/>
            <a:r>
              <a:rPr lang="en-US" dirty="0"/>
              <a:t>Track Target Security Levels and Achieved Security Levels</a:t>
            </a:r>
          </a:p>
          <a:p>
            <a:pPr lvl="1"/>
            <a:r>
              <a:rPr lang="en-US" dirty="0"/>
              <a:t>Track Maturity Level of cybersecurity practices</a:t>
            </a:r>
          </a:p>
          <a:p>
            <a:pPr lvl="1"/>
            <a:r>
              <a:rPr lang="en-US" dirty="0"/>
              <a:t>Respond to cybersecurity incidents according to company policies</a:t>
            </a:r>
          </a:p>
        </p:txBody>
      </p:sp>
    </p:spTree>
    <p:extLst>
      <p:ext uri="{BB962C8B-B14F-4D97-AF65-F5344CB8AC3E}">
        <p14:creationId xmlns:p14="http://schemas.microsoft.com/office/powerpoint/2010/main" val="232431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D8E04917-10F3-4EFE-B656-A2373B6E9F60}"/>
              </a:ext>
            </a:extLst>
          </p:cNvPr>
          <p:cNvSpPr txBox="1"/>
          <p:nvPr/>
        </p:nvSpPr>
        <p:spPr>
          <a:xfrm>
            <a:off x="2804750" y="1351908"/>
            <a:ext cx="2943971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Restart BCP Process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4D19D7-DD94-F810-E801-8EB7D486E7CC}"/>
              </a:ext>
            </a:extLst>
          </p:cNvPr>
          <p:cNvGrpSpPr/>
          <p:nvPr/>
        </p:nvGrpSpPr>
        <p:grpSpPr>
          <a:xfrm>
            <a:off x="1008588" y="1158166"/>
            <a:ext cx="10174823" cy="4545166"/>
            <a:chOff x="1903880" y="1426954"/>
            <a:chExt cx="8441318" cy="447426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65EFA3-621D-45CE-F18F-C539609042C9}"/>
                </a:ext>
              </a:extLst>
            </p:cNvPr>
            <p:cNvSpPr/>
            <p:nvPr/>
          </p:nvSpPr>
          <p:spPr>
            <a:xfrm>
              <a:off x="5857479" y="1426954"/>
              <a:ext cx="2075298" cy="3988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0DB2C7-166C-0FA1-8874-E856F1356C96}"/>
                </a:ext>
              </a:extLst>
            </p:cNvPr>
            <p:cNvSpPr txBox="1"/>
            <p:nvPr/>
          </p:nvSpPr>
          <p:spPr>
            <a:xfrm>
              <a:off x="5940573" y="1507932"/>
              <a:ext cx="2021029" cy="3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Normal Plant Operation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B8ACE0-BC68-80CF-3C34-D91CB3749129}"/>
                </a:ext>
              </a:extLst>
            </p:cNvPr>
            <p:cNvSpPr/>
            <p:nvPr/>
          </p:nvSpPr>
          <p:spPr>
            <a:xfrm>
              <a:off x="5893572" y="2074127"/>
              <a:ext cx="2075298" cy="398837"/>
            </a:xfrm>
            <a:prstGeom prst="roundRect">
              <a:avLst/>
            </a:prstGeom>
            <a:solidFill>
              <a:srgbClr val="CCCC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6A19E0-8BFF-BA3E-965B-784F9CE3F19C}"/>
                </a:ext>
              </a:extLst>
            </p:cNvPr>
            <p:cNvSpPr txBox="1"/>
            <p:nvPr/>
          </p:nvSpPr>
          <p:spPr>
            <a:xfrm>
              <a:off x="5940573" y="2124338"/>
              <a:ext cx="2075299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Detection of an event</a:t>
              </a: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684A5F48-ACAB-388B-9147-A268AF19DF3B}"/>
                </a:ext>
              </a:extLst>
            </p:cNvPr>
            <p:cNvSpPr/>
            <p:nvPr/>
          </p:nvSpPr>
          <p:spPr>
            <a:xfrm>
              <a:off x="5940573" y="2735722"/>
              <a:ext cx="1960699" cy="65299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07061B-F1BD-1A51-2ED1-B37E04DFF8E4}"/>
                </a:ext>
              </a:extLst>
            </p:cNvPr>
            <p:cNvSpPr txBox="1"/>
            <p:nvPr/>
          </p:nvSpPr>
          <p:spPr>
            <a:xfrm>
              <a:off x="6267609" y="2846572"/>
              <a:ext cx="1296352" cy="45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Cyber Incident Confirmed?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F60ED65-45F1-345A-0400-947F99AF6C3D}"/>
                </a:ext>
              </a:extLst>
            </p:cNvPr>
            <p:cNvSpPr/>
            <p:nvPr/>
          </p:nvSpPr>
          <p:spPr>
            <a:xfrm>
              <a:off x="8542898" y="2846055"/>
              <a:ext cx="1733063" cy="3988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ADB9DE-0277-9BBC-1FCE-24CAA8CAEFE6}"/>
                </a:ext>
              </a:extLst>
            </p:cNvPr>
            <p:cNvSpPr txBox="1"/>
            <p:nvPr/>
          </p:nvSpPr>
          <p:spPr>
            <a:xfrm>
              <a:off x="8769650" y="2834282"/>
              <a:ext cx="1448249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Create a brief report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454BE0-4D07-94D0-16F5-EB94A1F7029E}"/>
                </a:ext>
              </a:extLst>
            </p:cNvPr>
            <p:cNvSpPr/>
            <p:nvPr/>
          </p:nvSpPr>
          <p:spPr>
            <a:xfrm>
              <a:off x="2606658" y="3339944"/>
              <a:ext cx="1573143" cy="39883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1E93B3-C0A0-CA07-F23C-99D21879C466}"/>
                </a:ext>
              </a:extLst>
            </p:cNvPr>
            <p:cNvSpPr txBox="1"/>
            <p:nvPr/>
          </p:nvSpPr>
          <p:spPr>
            <a:xfrm>
              <a:off x="2664232" y="3327312"/>
              <a:ext cx="1385608" cy="45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Active Incident Response process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1E2652-DDDF-AD54-A701-AC42490FD365}"/>
                </a:ext>
              </a:extLst>
            </p:cNvPr>
            <p:cNvSpPr/>
            <p:nvPr/>
          </p:nvSpPr>
          <p:spPr>
            <a:xfrm>
              <a:off x="8714978" y="4698803"/>
              <a:ext cx="1573143" cy="3988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F5EBFD-2008-3B45-FEDD-85D874CF6C67}"/>
                </a:ext>
              </a:extLst>
            </p:cNvPr>
            <p:cNvSpPr txBox="1"/>
            <p:nvPr/>
          </p:nvSpPr>
          <p:spPr>
            <a:xfrm>
              <a:off x="4381207" y="3141945"/>
              <a:ext cx="1250500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Investigation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270919-E834-A056-82DA-403BA9A9EB8E}"/>
                </a:ext>
              </a:extLst>
            </p:cNvPr>
            <p:cNvSpPr txBox="1"/>
            <p:nvPr/>
          </p:nvSpPr>
          <p:spPr>
            <a:xfrm>
              <a:off x="8816376" y="4699663"/>
              <a:ext cx="1354796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Create a document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4C97E1-3DAC-45E9-7744-B114B65ED806}"/>
                </a:ext>
              </a:extLst>
            </p:cNvPr>
            <p:cNvCxnSpPr>
              <a:cxnSpLocks/>
            </p:cNvCxnSpPr>
            <p:nvPr/>
          </p:nvCxnSpPr>
          <p:spPr>
            <a:xfrm>
              <a:off x="5957762" y="4415805"/>
              <a:ext cx="0" cy="31040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B10EF870-D022-3A3C-2CF8-692ACF77BD67}"/>
                </a:ext>
              </a:extLst>
            </p:cNvPr>
            <p:cNvCxnSpPr>
              <a:cxnSpLocks/>
              <a:stCxn id="8" idx="1"/>
              <a:endCxn id="13" idx="0"/>
            </p:cNvCxnSpPr>
            <p:nvPr/>
          </p:nvCxnSpPr>
          <p:spPr>
            <a:xfrm rot="10800000" flipV="1">
              <a:off x="3357036" y="3062221"/>
              <a:ext cx="2583536" cy="265091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B1AE1D6-D660-1846-1E58-0C2A5D9AB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1308" y="3047600"/>
              <a:ext cx="774373" cy="1674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6CE6051-C93F-D58A-D9B7-F55A7698142A}"/>
                </a:ext>
              </a:extLst>
            </p:cNvPr>
            <p:cNvSpPr/>
            <p:nvPr/>
          </p:nvSpPr>
          <p:spPr>
            <a:xfrm>
              <a:off x="8680542" y="3898088"/>
              <a:ext cx="1573143" cy="3988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379FC9-6449-5476-CE37-D2E79C64F251}"/>
                </a:ext>
              </a:extLst>
            </p:cNvPr>
            <p:cNvSpPr txBox="1"/>
            <p:nvPr/>
          </p:nvSpPr>
          <p:spPr>
            <a:xfrm>
              <a:off x="7294963" y="3866336"/>
              <a:ext cx="800636" cy="28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E73D415-D44F-28CA-5CDB-B1E19D84C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7479" y="4105218"/>
              <a:ext cx="1733063" cy="184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F4CBAE-6DEF-523F-7DD2-F1AA80493C2A}"/>
                </a:ext>
              </a:extLst>
            </p:cNvPr>
            <p:cNvSpPr txBox="1"/>
            <p:nvPr/>
          </p:nvSpPr>
          <p:spPr>
            <a:xfrm>
              <a:off x="8816376" y="3913327"/>
              <a:ext cx="1528821" cy="27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Conduct Forensics</a:t>
              </a:r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D68448D5-D746-C00E-AEBD-C5348C7FF42E}"/>
                </a:ext>
              </a:extLst>
            </p:cNvPr>
            <p:cNvSpPr/>
            <p:nvPr/>
          </p:nvSpPr>
          <p:spPr>
            <a:xfrm>
              <a:off x="4977414" y="3791661"/>
              <a:ext cx="1960699" cy="65299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8A9C2A-96DE-B011-72A4-B2A8A426C8C3}"/>
                </a:ext>
              </a:extLst>
            </p:cNvPr>
            <p:cNvSpPr txBox="1"/>
            <p:nvPr/>
          </p:nvSpPr>
          <p:spPr>
            <a:xfrm>
              <a:off x="5257153" y="3918221"/>
              <a:ext cx="1456994" cy="45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Detected Errors or Negligence?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D92244-60BB-5AD9-8278-97F534D6C59F}"/>
                </a:ext>
              </a:extLst>
            </p:cNvPr>
            <p:cNvSpPr txBox="1"/>
            <p:nvPr/>
          </p:nvSpPr>
          <p:spPr>
            <a:xfrm>
              <a:off x="5314050" y="4447864"/>
              <a:ext cx="448210" cy="2726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0927C787-0178-109F-F131-AD1949599776}"/>
                </a:ext>
              </a:extLst>
            </p:cNvPr>
            <p:cNvCxnSpPr>
              <a:cxnSpLocks/>
            </p:cNvCxnSpPr>
            <p:nvPr/>
          </p:nvCxnSpPr>
          <p:spPr>
            <a:xfrm>
              <a:off x="4186935" y="3494460"/>
              <a:ext cx="1792706" cy="316321"/>
            </a:xfrm>
            <a:prstGeom prst="bentConnector3">
              <a:avLst>
                <a:gd name="adj1" fmla="val 100559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D6EC840-BAE9-BD9D-E842-994A3EE7D0BF}"/>
                </a:ext>
              </a:extLst>
            </p:cNvPr>
            <p:cNvSpPr/>
            <p:nvPr/>
          </p:nvSpPr>
          <p:spPr>
            <a:xfrm>
              <a:off x="5216029" y="4741998"/>
              <a:ext cx="1573143" cy="3988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3D4ED9-53A7-3B52-CC0E-E4F483B7F529}"/>
                </a:ext>
              </a:extLst>
            </p:cNvPr>
            <p:cNvSpPr txBox="1"/>
            <p:nvPr/>
          </p:nvSpPr>
          <p:spPr>
            <a:xfrm>
              <a:off x="5328114" y="4811422"/>
              <a:ext cx="1573142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Create a document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4305114-C71D-DDC0-EC8D-09AD9080913B}"/>
                </a:ext>
              </a:extLst>
            </p:cNvPr>
            <p:cNvSpPr/>
            <p:nvPr/>
          </p:nvSpPr>
          <p:spPr>
            <a:xfrm>
              <a:off x="2574854" y="5502380"/>
              <a:ext cx="7506204" cy="3988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185ADF-B926-CBAE-C1E9-C6CBFFFA8E59}"/>
                </a:ext>
              </a:extLst>
            </p:cNvPr>
            <p:cNvSpPr txBox="1"/>
            <p:nvPr/>
          </p:nvSpPr>
          <p:spPr>
            <a:xfrm>
              <a:off x="4683184" y="5591248"/>
              <a:ext cx="3668936" cy="3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Submit of detailed Incident report to management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954764-A47B-803B-FAAC-57C3D5F149A1}"/>
                </a:ext>
              </a:extLst>
            </p:cNvPr>
            <p:cNvCxnSpPr>
              <a:cxnSpLocks/>
            </p:cNvCxnSpPr>
            <p:nvPr/>
          </p:nvCxnSpPr>
          <p:spPr>
            <a:xfrm>
              <a:off x="9501549" y="5130642"/>
              <a:ext cx="0" cy="352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0C29885-C62B-EF63-F0A3-3F410B6E5CEA}"/>
                </a:ext>
              </a:extLst>
            </p:cNvPr>
            <p:cNvCxnSpPr>
              <a:cxnSpLocks/>
            </p:cNvCxnSpPr>
            <p:nvPr/>
          </p:nvCxnSpPr>
          <p:spPr>
            <a:xfrm>
              <a:off x="9452840" y="4325055"/>
              <a:ext cx="0" cy="352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E73DFBB-81B3-63C3-9D5E-44040C16F729}"/>
                </a:ext>
              </a:extLst>
            </p:cNvPr>
            <p:cNvCxnSpPr>
              <a:cxnSpLocks/>
            </p:cNvCxnSpPr>
            <p:nvPr/>
          </p:nvCxnSpPr>
          <p:spPr>
            <a:xfrm>
              <a:off x="5993527" y="5150322"/>
              <a:ext cx="0" cy="352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BA16C7-9B7A-CDB3-661E-47313F55CC73}"/>
                </a:ext>
              </a:extLst>
            </p:cNvPr>
            <p:cNvSpPr txBox="1"/>
            <p:nvPr/>
          </p:nvSpPr>
          <p:spPr>
            <a:xfrm>
              <a:off x="7768524" y="2748222"/>
              <a:ext cx="739689" cy="28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B4E467-F158-0570-74C7-F58550F0E599}"/>
                </a:ext>
              </a:extLst>
            </p:cNvPr>
            <p:cNvSpPr txBox="1"/>
            <p:nvPr/>
          </p:nvSpPr>
          <p:spPr>
            <a:xfrm>
              <a:off x="5570461" y="2755157"/>
              <a:ext cx="800636" cy="28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20A539-5F3C-9EC8-EC73-29CAE8C15055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6920923" y="2472964"/>
              <a:ext cx="10298" cy="2627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9DB3E90-2A60-3BD8-318C-B6A945EE1C8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951088" y="1810908"/>
              <a:ext cx="6063" cy="2509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357259-5716-CF7D-2391-D1EE472EC072}"/>
                </a:ext>
              </a:extLst>
            </p:cNvPr>
            <p:cNvSpPr txBox="1"/>
            <p:nvPr/>
          </p:nvSpPr>
          <p:spPr>
            <a:xfrm>
              <a:off x="3405869" y="3847141"/>
              <a:ext cx="1006948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Completed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4AACE6B-93D2-00BF-A90A-E3FBF1142EE0}"/>
                </a:ext>
              </a:extLst>
            </p:cNvPr>
            <p:cNvSpPr/>
            <p:nvPr/>
          </p:nvSpPr>
          <p:spPr>
            <a:xfrm>
              <a:off x="2574854" y="4147327"/>
              <a:ext cx="1636752" cy="3988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D24CD1-CA2B-8FEB-5F40-F8D47F6F3262}"/>
                </a:ext>
              </a:extLst>
            </p:cNvPr>
            <p:cNvSpPr txBox="1"/>
            <p:nvPr/>
          </p:nvSpPr>
          <p:spPr>
            <a:xfrm>
              <a:off x="2768378" y="4138246"/>
              <a:ext cx="1385610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Conduct Recovery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50B9975-770A-97C0-AD9A-F4A97A2AFF7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65" y="3795268"/>
              <a:ext cx="0" cy="352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CB220C5-42BB-C077-FADA-524758862436}"/>
                </a:ext>
              </a:extLst>
            </p:cNvPr>
            <p:cNvSpPr/>
            <p:nvPr/>
          </p:nvSpPr>
          <p:spPr>
            <a:xfrm>
              <a:off x="2690320" y="4785508"/>
              <a:ext cx="1636752" cy="3988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28C9B-EF2B-552D-28E0-8189936E375E}"/>
                </a:ext>
              </a:extLst>
            </p:cNvPr>
            <p:cNvSpPr txBox="1"/>
            <p:nvPr/>
          </p:nvSpPr>
          <p:spPr>
            <a:xfrm>
              <a:off x="2872373" y="4768607"/>
              <a:ext cx="1447590" cy="2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Recovery Completed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6C20128-D61A-2A4D-1648-34E926518B57}"/>
                </a:ext>
              </a:extLst>
            </p:cNvPr>
            <p:cNvCxnSpPr>
              <a:cxnSpLocks/>
            </p:cNvCxnSpPr>
            <p:nvPr/>
          </p:nvCxnSpPr>
          <p:spPr>
            <a:xfrm>
              <a:off x="3463639" y="4521324"/>
              <a:ext cx="0" cy="2641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1C1B7AF-555D-1DE1-4C37-9F1324146997}"/>
                </a:ext>
              </a:extLst>
            </p:cNvPr>
            <p:cNvCxnSpPr>
              <a:cxnSpLocks/>
            </p:cNvCxnSpPr>
            <p:nvPr/>
          </p:nvCxnSpPr>
          <p:spPr>
            <a:xfrm>
              <a:off x="3461772" y="5143987"/>
              <a:ext cx="0" cy="352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FCC75056-20EC-24F5-B430-412A03186F8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365598" y="1167092"/>
              <a:ext cx="3044479" cy="3949706"/>
            </a:xfrm>
            <a:prstGeom prst="bentConnector3">
              <a:avLst>
                <a:gd name="adj1" fmla="val 99319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9019719E-84C2-BBA6-54C7-D9C995BB2A24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1903880" y="4664185"/>
              <a:ext cx="786440" cy="320741"/>
            </a:xfrm>
            <a:prstGeom prst="bentConnector3">
              <a:avLst>
                <a:gd name="adj1" fmla="val -75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C9A7EAA5-E06E-3EAE-9DC9-146B94C7C8A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rot="16200000" flipV="1">
              <a:off x="8437894" y="1778401"/>
              <a:ext cx="572869" cy="1538894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E6AEE1-89F0-5AE8-E678-6146823D8A73}"/>
                </a:ext>
              </a:extLst>
            </p:cNvPr>
            <p:cNvSpPr txBox="1"/>
            <p:nvPr/>
          </p:nvSpPr>
          <p:spPr>
            <a:xfrm>
              <a:off x="8095598" y="1966134"/>
              <a:ext cx="2249600" cy="28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 Monitoring</a:t>
              </a:r>
            </a:p>
          </p:txBody>
        </p: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FC25A3F5-D688-70E3-0C6E-351C6AFD6231}"/>
                </a:ext>
              </a:extLst>
            </p:cNvPr>
            <p:cNvCxnSpPr>
              <a:cxnSpLocks/>
              <a:stCxn id="6" idx="1"/>
              <a:endCxn id="62" idx="1"/>
            </p:cNvCxnSpPr>
            <p:nvPr/>
          </p:nvCxnSpPr>
          <p:spPr>
            <a:xfrm rot="10800000" flipV="1">
              <a:off x="2574854" y="2273545"/>
              <a:ext cx="3318718" cy="2073199"/>
            </a:xfrm>
            <a:prstGeom prst="bentConnector3">
              <a:avLst>
                <a:gd name="adj1" fmla="val 105715"/>
              </a:avLst>
            </a:prstGeom>
            <a:ln w="381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493F23-C739-34B2-ECFE-8EE33FFC2472}"/>
                </a:ext>
              </a:extLst>
            </p:cNvPr>
            <p:cNvSpPr txBox="1"/>
            <p:nvPr/>
          </p:nvSpPr>
          <p:spPr>
            <a:xfrm>
              <a:off x="2338573" y="2011011"/>
              <a:ext cx="3594261" cy="28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Deploy enhanced monitoring</a:t>
              </a:r>
            </a:p>
          </p:txBody>
        </p:sp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F45C38F9-F2AC-E3AB-9729-27C2E573762A}"/>
                </a:ext>
              </a:extLst>
            </p:cNvPr>
            <p:cNvSpPr/>
            <p:nvPr/>
          </p:nvSpPr>
          <p:spPr>
            <a:xfrm>
              <a:off x="4702996" y="2651460"/>
              <a:ext cx="403930" cy="351796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FF0458B1-6D3B-833D-5F80-874417BB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62" y="311887"/>
            <a:ext cx="9168046" cy="537882"/>
          </a:xfrm>
        </p:spPr>
        <p:txBody>
          <a:bodyPr/>
          <a:lstStyle/>
          <a:p>
            <a:pPr algn="ctr"/>
            <a:r>
              <a:rPr lang="en-US" dirty="0"/>
              <a:t>Response to Security Events &amp; Incidents</a:t>
            </a:r>
          </a:p>
        </p:txBody>
      </p:sp>
    </p:spTree>
    <p:extLst>
      <p:ext uri="{BB962C8B-B14F-4D97-AF65-F5344CB8AC3E}">
        <p14:creationId xmlns:p14="http://schemas.microsoft.com/office/powerpoint/2010/main" val="171843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D8CD-D18E-B68A-5E9D-471A684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1887"/>
            <a:ext cx="9276522" cy="537882"/>
          </a:xfrm>
        </p:spPr>
        <p:txBody>
          <a:bodyPr/>
          <a:lstStyle/>
          <a:p>
            <a:pPr algn="ctr"/>
            <a:r>
              <a:rPr lang="en-US" dirty="0"/>
              <a:t>Recommended ACS Cybersecurity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26-31FF-0C64-175B-0BBB336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r>
              <a:rPr lang="en-US" dirty="0"/>
              <a:t>Control physical perimeter access </a:t>
            </a:r>
          </a:p>
          <a:p>
            <a:pPr lvl="1"/>
            <a:r>
              <a:rPr lang="en-US" dirty="0"/>
              <a:t>Mount in a secure area, and lock cabinets where feasible</a:t>
            </a:r>
          </a:p>
          <a:p>
            <a:pPr lvl="1"/>
            <a:r>
              <a:rPr lang="en-US" dirty="0"/>
              <a:t>Block unused ports (e.g., USB and LAN ports)</a:t>
            </a:r>
          </a:p>
          <a:p>
            <a:pPr lvl="1"/>
            <a:r>
              <a:rPr lang="en-US" dirty="0"/>
              <a:t>Prevent connection of unauthorized devices to the network</a:t>
            </a:r>
          </a:p>
          <a:p>
            <a:r>
              <a:rPr lang="en-US" dirty="0"/>
              <a:t>Control Logical Security</a:t>
            </a:r>
          </a:p>
          <a:p>
            <a:pPr lvl="1"/>
            <a:r>
              <a:rPr lang="en-US" dirty="0"/>
              <a:t>Password management (together with H/R)</a:t>
            </a:r>
          </a:p>
          <a:p>
            <a:pPr lvl="1"/>
            <a:r>
              <a:rPr lang="en-US" dirty="0"/>
              <a:t>“Golden Image” copy for all programs and validation processes for changes</a:t>
            </a:r>
          </a:p>
          <a:p>
            <a:pPr lvl="1"/>
            <a:r>
              <a:rPr lang="en-US" dirty="0"/>
              <a:t>Programming devices must never be connected to the internet</a:t>
            </a:r>
          </a:p>
          <a:p>
            <a:r>
              <a:rPr lang="en-US" dirty="0"/>
              <a:t>Asset Inventory Management</a:t>
            </a:r>
          </a:p>
          <a:p>
            <a:pPr lvl="1"/>
            <a:r>
              <a:rPr lang="en-US" dirty="0"/>
              <a:t>Maintain accurate asset inventory for all intelligent industrial devices</a:t>
            </a:r>
          </a:p>
          <a:p>
            <a:pPr lvl="1"/>
            <a:r>
              <a:rPr lang="en-US" dirty="0"/>
              <a:t>Track Vulnerability Bulletins from CISA and applicable vendors</a:t>
            </a:r>
          </a:p>
        </p:txBody>
      </p:sp>
    </p:spTree>
    <p:extLst>
      <p:ext uri="{BB962C8B-B14F-4D97-AF65-F5344CB8AC3E}">
        <p14:creationId xmlns:p14="http://schemas.microsoft.com/office/powerpoint/2010/main" val="396744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D8CD-D18E-B68A-5E9D-471A684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07" y="301887"/>
            <a:ext cx="9355415" cy="537882"/>
          </a:xfrm>
        </p:spPr>
        <p:txBody>
          <a:bodyPr/>
          <a:lstStyle/>
          <a:p>
            <a:pPr algn="ctr"/>
            <a:r>
              <a:rPr lang="en-US" dirty="0"/>
              <a:t>Software Patching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26-31FF-0C64-175B-0BBB336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07" y="1243106"/>
            <a:ext cx="10776247" cy="4649040"/>
          </a:xfrm>
        </p:spPr>
        <p:txBody>
          <a:bodyPr/>
          <a:lstStyle/>
          <a:p>
            <a:r>
              <a:rPr lang="en-US" dirty="0"/>
              <a:t>PLC / RTU Patching </a:t>
            </a:r>
          </a:p>
          <a:p>
            <a:pPr lvl="1"/>
            <a:r>
              <a:rPr lang="en-US" dirty="0"/>
              <a:t>Apply company PLC Patching and Update procedures</a:t>
            </a:r>
          </a:p>
          <a:p>
            <a:pPr lvl="1"/>
            <a:r>
              <a:rPr lang="en-US" dirty="0"/>
              <a:t>Patching &amp; Update instructions should be clearly defined for each device</a:t>
            </a:r>
          </a:p>
          <a:p>
            <a:pPr lvl="1"/>
            <a:r>
              <a:rPr lang="en-US" dirty="0"/>
              <a:t>In every case, a decision is required on whether patches or updates are urgent</a:t>
            </a:r>
          </a:p>
          <a:p>
            <a:pPr lvl="1"/>
            <a:r>
              <a:rPr lang="en-US" dirty="0"/>
              <a:t>If possible, conduct non-urgent patches during planned shutdowns</a:t>
            </a:r>
          </a:p>
          <a:p>
            <a:pPr lvl="1"/>
            <a:r>
              <a:rPr lang="en-US" dirty="0"/>
              <a:t>Use only certified programming devices for a specific plant </a:t>
            </a:r>
          </a:p>
          <a:p>
            <a:pPr lvl="1"/>
            <a:endParaRPr lang="en-US" dirty="0"/>
          </a:p>
          <a:p>
            <a:r>
              <a:rPr lang="en-US" dirty="0"/>
              <a:t>Testing all control devices and industrial computers </a:t>
            </a:r>
          </a:p>
          <a:p>
            <a:pPr lvl="1"/>
            <a:r>
              <a:rPr lang="en-US" dirty="0"/>
              <a:t>As a part of the initial acceptance procedure</a:t>
            </a:r>
          </a:p>
          <a:p>
            <a:pPr lvl="1"/>
            <a:r>
              <a:rPr lang="en-US" dirty="0"/>
              <a:t>After modification of programs or hardware</a:t>
            </a:r>
          </a:p>
          <a:p>
            <a:pPr lvl="1"/>
            <a:r>
              <a:rPr lang="en-US" dirty="0"/>
              <a:t>After updates of the application program</a:t>
            </a:r>
          </a:p>
          <a:p>
            <a:pPr lvl="1"/>
            <a:r>
              <a:rPr lang="en-US" dirty="0"/>
              <a:t>After significant repairs/modifications and before equipment restart</a:t>
            </a:r>
          </a:p>
        </p:txBody>
      </p:sp>
    </p:spTree>
    <p:extLst>
      <p:ext uri="{BB962C8B-B14F-4D97-AF65-F5344CB8AC3E}">
        <p14:creationId xmlns:p14="http://schemas.microsoft.com/office/powerpoint/2010/main" val="307695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D8CD-D18E-B68A-5E9D-471A684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1887"/>
            <a:ext cx="9352722" cy="537882"/>
          </a:xfrm>
        </p:spPr>
        <p:txBody>
          <a:bodyPr/>
          <a:lstStyle/>
          <a:p>
            <a:pPr algn="ctr"/>
            <a:r>
              <a:rPr lang="en-US" dirty="0"/>
              <a:t>Asset Inventory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26-31FF-0C64-175B-0BBB336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r>
              <a:rPr lang="en-US" dirty="0"/>
              <a:t>Tracking both Hardware and software assets</a:t>
            </a:r>
          </a:p>
          <a:p>
            <a:pPr lvl="1"/>
            <a:r>
              <a:rPr lang="en-US" dirty="0"/>
              <a:t>Adhere to the company’s Asset Management process</a:t>
            </a:r>
          </a:p>
          <a:p>
            <a:pPr lvl="1"/>
            <a:r>
              <a:rPr lang="en-US" dirty="0"/>
              <a:t>Manage data in the Configuration Management System</a:t>
            </a:r>
          </a:p>
          <a:p>
            <a:pPr lvl="1"/>
            <a:r>
              <a:rPr lang="en-US" dirty="0"/>
              <a:t>Use Intrusion Detection System (IDS) for scanning</a:t>
            </a:r>
          </a:p>
          <a:p>
            <a:pPr lvl="1"/>
            <a:r>
              <a:rPr lang="en-US" dirty="0"/>
              <a:t>Use the PLC/RTU vendors’ maintenance tools</a:t>
            </a:r>
          </a:p>
          <a:p>
            <a:r>
              <a:rPr lang="en-US" dirty="0"/>
              <a:t>Tracking the Vulnerability Bulletins for each device</a:t>
            </a:r>
          </a:p>
          <a:p>
            <a:pPr lvl="1"/>
            <a:r>
              <a:rPr lang="en-US" dirty="0"/>
              <a:t>Received from the product vendor</a:t>
            </a:r>
          </a:p>
          <a:p>
            <a:pPr lvl="1"/>
            <a:r>
              <a:rPr lang="en-US" dirty="0"/>
              <a:t>Obtained from periodic publications from CISA</a:t>
            </a:r>
          </a:p>
          <a:p>
            <a:r>
              <a:rPr lang="en-US" dirty="0"/>
              <a:t>Corrective actions</a:t>
            </a:r>
          </a:p>
          <a:p>
            <a:pPr lvl="1"/>
            <a:r>
              <a:rPr lang="en-US" dirty="0"/>
              <a:t>Always act according to urgency and criticality</a:t>
            </a:r>
          </a:p>
          <a:p>
            <a:pPr lvl="1"/>
            <a:r>
              <a:rPr lang="en-US" dirty="0"/>
              <a:t>Perform thorough operational testing after completion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D8CD-D18E-B68A-5E9D-471A684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301887"/>
            <a:ext cx="9263822" cy="537882"/>
          </a:xfrm>
        </p:spPr>
        <p:txBody>
          <a:bodyPr/>
          <a:lstStyle/>
          <a:p>
            <a:pPr algn="ctr"/>
            <a:r>
              <a:rPr lang="en-US" dirty="0"/>
              <a:t>Monitor Operating Data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26-31FF-0C64-175B-0BBB3369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1344613"/>
            <a:ext cx="10775950" cy="4649787"/>
          </a:xfrm>
        </p:spPr>
        <p:txBody>
          <a:bodyPr/>
          <a:lstStyle/>
          <a:p>
            <a:r>
              <a:rPr lang="en-US" dirty="0"/>
              <a:t>Monitor data transmissions (for suspicious patterns)</a:t>
            </a:r>
          </a:p>
          <a:p>
            <a:pPr lvl="1"/>
            <a:r>
              <a:rPr lang="en-US" dirty="0"/>
              <a:t>Detect anomaly conditions and behavior for each zone (ACS, OT, and IT)</a:t>
            </a:r>
          </a:p>
          <a:p>
            <a:pPr lvl="1"/>
            <a:r>
              <a:rPr lang="en-US" dirty="0"/>
              <a:t>Verify that commands are issued only from authorized locations</a:t>
            </a:r>
          </a:p>
          <a:p>
            <a:pPr lvl="1"/>
            <a:r>
              <a:rPr lang="en-US" dirty="0"/>
              <a:t>Monitor data transmissions and compare to the typical baseline</a:t>
            </a:r>
          </a:p>
          <a:p>
            <a:pPr lvl="1"/>
            <a:r>
              <a:rPr lang="en-US" dirty="0"/>
              <a:t>Monitor parameter values and rates</a:t>
            </a:r>
          </a:p>
          <a:p>
            <a:r>
              <a:rPr lang="en-US" dirty="0"/>
              <a:t>Minimize the use of “external” programming tools</a:t>
            </a:r>
          </a:p>
          <a:p>
            <a:pPr lvl="1"/>
            <a:r>
              <a:rPr lang="en-US" dirty="0"/>
              <a:t>Use of on-site tools owned by the operator</a:t>
            </a:r>
          </a:p>
          <a:p>
            <a:pPr lvl="1"/>
            <a:r>
              <a:rPr lang="en-US" dirty="0"/>
              <a:t>Never connect through public internet, and preferably not wireless media</a:t>
            </a:r>
          </a:p>
          <a:p>
            <a:pPr lvl="1"/>
            <a:r>
              <a:rPr lang="en-US" dirty="0"/>
              <a:t>Install updates using only genuine CDs and hardware from the vendor</a:t>
            </a:r>
          </a:p>
          <a:p>
            <a:r>
              <a:rPr lang="en-US" dirty="0"/>
              <a:t>Configuration Management systems – ref; ISA 108</a:t>
            </a:r>
          </a:p>
          <a:p>
            <a:pPr lvl="1"/>
            <a:r>
              <a:rPr lang="en-US" dirty="0">
                <a:hlinkClick r:id="rId3"/>
              </a:rPr>
              <a:t>https://www.isa.org/standards-and-publications/isa-standards/isa-standards-committees/isa108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5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BBF-E539-4CF5-BE3F-5130527A502F}"/>
              </a:ext>
            </a:extLst>
          </p:cNvPr>
          <p:cNvSpPr txBox="1">
            <a:spLocks/>
          </p:cNvSpPr>
          <p:nvPr/>
        </p:nvSpPr>
        <p:spPr>
          <a:xfrm>
            <a:off x="2862685" y="180631"/>
            <a:ext cx="6201703" cy="557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72B5F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47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A9AEE9B-C04E-4117-8DF7-E99C7E917F9A}"/>
              </a:ext>
            </a:extLst>
          </p:cNvPr>
          <p:cNvSpPr txBox="1">
            <a:spLocks/>
          </p:cNvSpPr>
          <p:nvPr/>
        </p:nvSpPr>
        <p:spPr>
          <a:xfrm>
            <a:off x="4896971" y="1220949"/>
            <a:ext cx="5098676" cy="4231760"/>
          </a:xfrm>
          <a:prstGeom prst="rect">
            <a:avLst/>
          </a:prstGeom>
        </p:spPr>
        <p:txBody>
          <a:bodyPr>
            <a:norm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2118" b="1" dirty="0"/>
              <a:t>Daniel Ehrenreich</a:t>
            </a:r>
            <a:r>
              <a:rPr lang="en-US" sz="1853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1765" dirty="0"/>
              <a:t>Daniel has over 3</a:t>
            </a:r>
            <a:r>
              <a:rPr lang="he-IL" sz="1765" dirty="0"/>
              <a:t>3</a:t>
            </a:r>
            <a:r>
              <a:rPr lang="en-US" sz="1765" dirty="0"/>
              <a:t> years of experience with the control of industrial operations and the integration of cybersecurity solutions. </a:t>
            </a:r>
            <a:endParaRPr lang="he-IL" sz="1765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1765" dirty="0"/>
              <a:t>He is a control engineering consultant, workshop lecturer, and an expert in cyber-secure operation for ACS.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1765" dirty="0"/>
              <a:t>Daniel has contributed his knowledge and expertise to multiple ISA 62443 workgroups.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1765" dirty="0"/>
              <a:t>Since 2016, acting as the Chairman of the annual ICS-Cybersec Conference taking place in Israel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D4F5C2-85AE-C339-3CB5-0AA3A354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67" y="311887"/>
            <a:ext cx="9549142" cy="537882"/>
          </a:xfrm>
        </p:spPr>
        <p:txBody>
          <a:bodyPr/>
          <a:lstStyle/>
          <a:p>
            <a:r>
              <a:rPr lang="en-US" dirty="0"/>
              <a:t>Author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28F16D5-5800-1430-D447-37CDCB11B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8" y="1770876"/>
            <a:ext cx="3131224" cy="3285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913C2-9A44-4F29-D24A-684C5BEA9A28}"/>
              </a:ext>
            </a:extLst>
          </p:cNvPr>
          <p:cNvSpPr txBox="1"/>
          <p:nvPr/>
        </p:nvSpPr>
        <p:spPr>
          <a:xfrm>
            <a:off x="2663080" y="6269114"/>
            <a:ext cx="4139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059"/>
              </a:spcAft>
              <a:buNone/>
            </a:pPr>
            <a:r>
              <a:rPr lang="en-US" altLang="en-US" sz="1200" b="1" dirty="0">
                <a:solidFill>
                  <a:srgbClr val="00B050"/>
                </a:solidFill>
                <a:hlinkClick r:id="rId5"/>
              </a:rPr>
              <a:t>https://creativecommons.org/licenses/by-sa/4.0/</a:t>
            </a:r>
            <a:r>
              <a:rPr lang="en-US" altLang="en-US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5D879-A3F1-0871-1922-0A97422D4FAD}"/>
              </a:ext>
            </a:extLst>
          </p:cNvPr>
          <p:cNvSpPr txBox="1"/>
          <p:nvPr/>
        </p:nvSpPr>
        <p:spPr>
          <a:xfrm>
            <a:off x="3604950" y="5687833"/>
            <a:ext cx="639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660" lvl="1" indent="0">
              <a:spcAft>
                <a:spcPts val="1059"/>
              </a:spcAft>
              <a:buNone/>
            </a:pPr>
            <a:r>
              <a:rPr lang="en-US" altLang="en-US" sz="1800" dirty="0"/>
              <a:t>Please click </a:t>
            </a:r>
            <a:r>
              <a:rPr lang="en-US" altLang="en-US" sz="1800" dirty="0">
                <a:hlinkClick r:id="rId6"/>
              </a:rPr>
              <a:t>here</a:t>
            </a:r>
            <a:r>
              <a:rPr lang="en-US" altLang="en-US" sz="1800" dirty="0"/>
              <a:t> to provide feedback on this MLM.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747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305227C-98B0-4AB0-B5E1-D25CE20F7A3B}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1391</Words>
  <Application>Microsoft Office PowerPoint</Application>
  <PresentationFormat>Widescreen</PresentationFormat>
  <Paragraphs>178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Montserrat</vt:lpstr>
      <vt:lpstr>Open Sans</vt:lpstr>
      <vt:lpstr>OMAC_Blue</vt:lpstr>
      <vt:lpstr>Cybersecure Operation of PLCs and RTUs    </vt:lpstr>
      <vt:lpstr>PLC and RTU Cybersecurity Measures</vt:lpstr>
      <vt:lpstr>Response to Security Events &amp; Incidents</vt:lpstr>
      <vt:lpstr>Recommended ACS Cybersecurity Actions</vt:lpstr>
      <vt:lpstr>Software Patching and Updates</vt:lpstr>
      <vt:lpstr>Asset Inventory Management</vt:lpstr>
      <vt:lpstr>Monitor Operating Data Flows</vt:lpstr>
      <vt:lpstr>Author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Rathwell</dc:creator>
  <cp:lastModifiedBy>Gary Rathwell</cp:lastModifiedBy>
  <cp:revision>11</cp:revision>
  <dcterms:created xsi:type="dcterms:W3CDTF">2024-08-05T20:06:21Z</dcterms:created>
  <dcterms:modified xsi:type="dcterms:W3CDTF">2026-05-17T22:48:54Z</dcterms:modified>
</cp:coreProperties>
</file>