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9.xml" ContentType="application/vnd.openxmlformats-officedocument.presentationml.tags+xml"/>
  <Override PartName="/ppt/notesSlides/notesSlide11.xml" ContentType="application/vnd.openxmlformats-officedocument.presentationml.notesSlide+xml"/>
  <Override PartName="/ppt/tags/tag10.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74" r:id="rId2"/>
    <p:sldId id="424" r:id="rId3"/>
    <p:sldId id="4128" r:id="rId4"/>
    <p:sldId id="4221" r:id="rId5"/>
    <p:sldId id="3560" r:id="rId6"/>
    <p:sldId id="4253" r:id="rId7"/>
    <p:sldId id="4222" r:id="rId8"/>
    <p:sldId id="4224" r:id="rId9"/>
    <p:sldId id="4256" r:id="rId10"/>
    <p:sldId id="4252" r:id="rId11"/>
    <p:sldId id="436" r:id="rId12"/>
    <p:sldId id="407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5" autoAdjust="0"/>
    <p:restoredTop sz="75960" autoAdjust="0"/>
  </p:normalViewPr>
  <p:slideViewPr>
    <p:cSldViewPr snapToGrid="0">
      <p:cViewPr varScale="1">
        <p:scale>
          <a:sx n="59" d="100"/>
          <a:sy n="59" d="100"/>
        </p:scale>
        <p:origin x="534" y="282"/>
      </p:cViewPr>
      <p:guideLst/>
    </p:cSldViewPr>
  </p:slideViewPr>
  <p:notesTextViewPr>
    <p:cViewPr>
      <p:scale>
        <a:sx n="1" d="1"/>
        <a:sy n="1" d="1"/>
      </p:scale>
      <p:origin x="0" y="0"/>
    </p:cViewPr>
  </p:notesTextViewPr>
  <p:sorterViewPr>
    <p:cViewPr varScale="1">
      <p:scale>
        <a:sx n="1" d="1"/>
        <a:sy n="1" d="1"/>
      </p:scale>
      <p:origin x="0" y="-138"/>
    </p:cViewPr>
  </p:sorterViewPr>
  <p:notesViewPr>
    <p:cSldViewPr snapToGrid="0">
      <p:cViewPr varScale="1">
        <p:scale>
          <a:sx n="69" d="100"/>
          <a:sy n="69" d="100"/>
        </p:scale>
        <p:origin x="1944"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ABCF25-28B1-08D5-56C2-9762E8FBFAB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685081A-8F17-F55E-83C5-A5FA836B125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872E31E-5C78-4AAF-95E1-BE39A2955ABB}" type="datetimeFigureOut">
              <a:rPr lang="en-US" smtClean="0"/>
              <a:t>10/26/2025</a:t>
            </a:fld>
            <a:endParaRPr lang="en-US" dirty="0"/>
          </a:p>
        </p:txBody>
      </p:sp>
      <p:sp>
        <p:nvSpPr>
          <p:cNvPr id="4" name="Footer Placeholder 3">
            <a:extLst>
              <a:ext uri="{FF2B5EF4-FFF2-40B4-BE49-F238E27FC236}">
                <a16:creationId xmlns:a16="http://schemas.microsoft.com/office/drawing/2014/main" id="{F58FC772-3401-051C-2E36-B1335EB6FAF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CA626B9-B6FB-4077-CA12-6ED2A7AF7F5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CFABC1F-F34D-4092-BE89-B9955B4D4DD6}" type="slidenum">
              <a:rPr lang="en-US" smtClean="0"/>
              <a:t>‹#›</a:t>
            </a:fld>
            <a:endParaRPr lang="en-US" dirty="0"/>
          </a:p>
        </p:txBody>
      </p:sp>
    </p:spTree>
    <p:extLst>
      <p:ext uri="{BB962C8B-B14F-4D97-AF65-F5344CB8AC3E}">
        <p14:creationId xmlns:p14="http://schemas.microsoft.com/office/powerpoint/2010/main" val="1913321084"/>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11 544,0 20-1,0 7-928,0 7-1057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88A505-7228-4715-92D7-CBF23D4AFF12}" type="datetimeFigureOut">
              <a:rPr lang="en-US" smtClean="0"/>
              <a:t>10/26/2025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DC63F9-AE46-4D1C-BB44-41C92F2D01CA}" type="slidenum">
              <a:rPr lang="en-US" smtClean="0"/>
              <a:t>‹#›</a:t>
            </a:fld>
            <a:endParaRPr lang="en-US" dirty="0"/>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685800" y="639763"/>
            <a:ext cx="5589588" cy="3144837"/>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685800" y="3944937"/>
            <a:ext cx="5589588" cy="3600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baseline="0" dirty="0"/>
          </a:p>
          <a:p>
            <a:pPr>
              <a:buNone/>
            </a:pPr>
            <a:r>
              <a:rPr lang="en-US" dirty="0"/>
              <a:t>This Micro-Learning Module describes industrial cybersecurity incidents including useful definitions, causes and characteristics, and key actions when incidents are detected.</a:t>
            </a:r>
            <a:br>
              <a:rPr lang="en-US" altLang="en-US" dirty="0"/>
            </a:br>
            <a:endParaRPr lang="en-US"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719138"/>
            <a:ext cx="5592763" cy="3146425"/>
          </a:xfrm>
          <a:prstGeom prst="rect">
            <a:avLst/>
          </a:prstGeom>
          <a:noFill/>
          <a:ln w="12700">
            <a:solidFill>
              <a:prstClr val="black"/>
            </a:solidFill>
          </a:ln>
        </p:spPr>
      </p:sp>
      <p:sp>
        <p:nvSpPr>
          <p:cNvPr id="3" name="Notes Placeholder 2"/>
          <p:cNvSpPr>
            <a:spLocks noGrp="1"/>
          </p:cNvSpPr>
          <p:nvPr>
            <p:ph type="body" idx="1"/>
          </p:nvPr>
        </p:nvSpPr>
        <p:spPr>
          <a:xfrm>
            <a:off x="792163" y="4095750"/>
            <a:ext cx="5486400" cy="3600450"/>
          </a:xfrm>
        </p:spPr>
        <p:txBody>
          <a:bodyPr lIns="94796" tIns="47398" rIns="94796" bIns="47398"/>
          <a:lstStyle/>
          <a:p>
            <a:r>
              <a:rPr lang="en-US" sz="1400" b="1" dirty="0"/>
              <a:t>Key messages of this MLM include:</a:t>
            </a:r>
          </a:p>
          <a:p>
            <a:endParaRPr lang="en-US" sz="1400" b="1" dirty="0"/>
          </a:p>
          <a:p>
            <a:r>
              <a:rPr lang="en-US" sz="1400" b="0" u="sng" dirty="0"/>
              <a:t>Base the justification of cybersecurity on faster detection of all incidents</a:t>
            </a:r>
          </a:p>
          <a:p>
            <a:pPr marL="457200" lvl="1" algn="l" defTabSz="914400" rtl="0" eaLnBrk="1" latinLnBrk="0" hangingPunct="1"/>
            <a:r>
              <a:rPr lang="en-US" sz="1200" kern="1200" dirty="0">
                <a:solidFill>
                  <a:schemeClr val="tx1"/>
                </a:solidFill>
                <a:latin typeface="+mn-lt"/>
                <a:ea typeface="+mn-ea"/>
                <a:cs typeface="+mn-cs"/>
              </a:rPr>
              <a:t>Risks and probabilities of cybersecurity incidents are not quantifiable, but the benefits of faster detection of maintenance and operation failures are.</a:t>
            </a:r>
          </a:p>
          <a:p>
            <a:pPr marL="457200" lvl="1" algn="l" defTabSz="914400" rtl="0" eaLnBrk="1" latinLnBrk="0" hangingPunct="1"/>
            <a:r>
              <a:rPr lang="en-US" sz="1200" kern="1200" dirty="0">
                <a:solidFill>
                  <a:schemeClr val="tx1"/>
                </a:solidFill>
                <a:latin typeface="+mn-lt"/>
                <a:ea typeface="+mn-ea"/>
                <a:cs typeface="+mn-cs"/>
              </a:rPr>
              <a:t>Better Cybersecurity Incident monitoring will reduce the cost of cost of device and system failures, lost production, employee errors, and cybersecurity attacks. This alone will usually justify  the cost of improved cybersecurity.</a:t>
            </a:r>
            <a:br>
              <a:rPr lang="en-US" dirty="0"/>
            </a:br>
            <a:endParaRPr lang="en-US" dirty="0"/>
          </a:p>
          <a:p>
            <a:r>
              <a:rPr lang="en-US" sz="1400" u="sng" dirty="0"/>
              <a:t>How may we protect Automation and OT systems?</a:t>
            </a:r>
          </a:p>
          <a:p>
            <a:pPr lvl="1"/>
            <a:r>
              <a:rPr lang="en-US" dirty="0"/>
              <a:t>Network and system segmentation and defense-in-depth.</a:t>
            </a:r>
          </a:p>
          <a:p>
            <a:pPr lvl="1"/>
            <a:r>
              <a:rPr lang="en-US" dirty="0"/>
              <a:t>Vulnerability assessment and mitigation of all security risks, including “Physical Perimeter” security risks.</a:t>
            </a:r>
          </a:p>
          <a:p>
            <a:pPr lvl="1"/>
            <a:r>
              <a:rPr lang="en-US" dirty="0"/>
              <a:t>Certify training and verify people including skills and  Trust Level.</a:t>
            </a:r>
          </a:p>
        </p:txBody>
      </p:sp>
      <p:sp>
        <p:nvSpPr>
          <p:cNvPr id="5" name="Footer Placeholder 4"/>
          <p:cNvSpPr>
            <a:spLocks noGrp="1"/>
          </p:cNvSpPr>
          <p:nvPr>
            <p:ph type="ftr" sz="quarter" idx="4"/>
          </p:nvPr>
        </p:nvSpPr>
        <p:spPr/>
        <p:txBody>
          <a:bodyPr/>
          <a:lstStyle/>
          <a:p>
            <a:pPr>
              <a:defRPr/>
            </a:pPr>
            <a:endParaRPr lang="en-US" dirty="0"/>
          </a:p>
        </p:txBody>
      </p:sp>
      <p:sp>
        <p:nvSpPr>
          <p:cNvPr id="6" name="Slide Number Placeholder 5"/>
          <p:cNvSpPr>
            <a:spLocks noGrp="1"/>
          </p:cNvSpPr>
          <p:nvPr>
            <p:ph type="sldNum" sz="quarter" idx="5"/>
          </p:nvPr>
        </p:nvSpPr>
        <p:spPr/>
        <p:txBody>
          <a:bodyPr/>
          <a:lstStyle/>
          <a:p>
            <a:pPr>
              <a:defRPr/>
            </a:pPr>
            <a:fld id="{05AC0BA5-F05F-4F14-878E-319F0323ECC1}" type="slidenum">
              <a:rPr lang="en-US" smtClean="0"/>
              <a:pPr>
                <a:defRPr/>
              </a:pPr>
              <a:t>10</a:t>
            </a:fld>
            <a:endParaRPr lang="en-US" dirty="0"/>
          </a:p>
        </p:txBody>
      </p:sp>
    </p:spTree>
    <p:extLst>
      <p:ext uri="{BB962C8B-B14F-4D97-AF65-F5344CB8AC3E}">
        <p14:creationId xmlns:p14="http://schemas.microsoft.com/office/powerpoint/2010/main" val="1083952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803275" y="660400"/>
            <a:ext cx="5486400" cy="3086100"/>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803275" y="3918824"/>
            <a:ext cx="5486400" cy="36004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numCol="1"/>
          <a:lstStyle/>
          <a:p>
            <a:pPr>
              <a:buNone/>
            </a:pPr>
            <a:endParaRPr lang="en-US" baseline="0" dirty="0"/>
          </a:p>
          <a:p>
            <a:pPr>
              <a:buNone/>
            </a:pPr>
            <a:r>
              <a:rPr lang="en-US" baseline="0" dirty="0"/>
              <a:t>Here are some links to related MLMs</a:t>
            </a:r>
            <a:br>
              <a:rPr lang="en-US" dirty="0"/>
            </a:br>
            <a:endParaRPr lang="en-US" dirty="0"/>
          </a:p>
          <a:p>
            <a:pPr defTabSz="966612">
              <a:defRPr/>
            </a:pPr>
            <a:r>
              <a:rPr lang="en-US" dirty="0"/>
              <a:t>Please use this link to leave us your comments. These will be shared with the author to help improve future versions.</a:t>
            </a:r>
          </a:p>
          <a:p>
            <a:pPr>
              <a:buNone/>
            </a:pPr>
            <a:endParaRPr lang="en-US" dirty="0"/>
          </a:p>
        </p:txBody>
      </p:sp>
      <p:sp>
        <p:nvSpPr>
          <p:cNvPr id="2" name="Slide Number Placeholder 3">
            <a:extLst>
              <a:ext uri="{FF2B5EF4-FFF2-40B4-BE49-F238E27FC236}">
                <a16:creationId xmlns:a16="http://schemas.microsoft.com/office/drawing/2014/main" id="{1FF58594-5DBD-6937-4DFA-71677E163B21}"/>
              </a:ext>
            </a:extLst>
          </p:cNvPr>
          <p:cNvSpPr>
            <a:spLocks noGrp="1"/>
          </p:cNvSpPr>
          <p:nvPr>
            <p:ph type="sldNum" sz="quarter" idx="5"/>
          </p:nvPr>
        </p:nvSpPr>
        <p:spPr>
          <a:xfrm>
            <a:off x="4130753" y="9119474"/>
            <a:ext cx="3169920" cy="481726"/>
          </a:xfrm>
        </p:spPr>
        <p:txBody>
          <a:bodyPr/>
          <a:lstStyle/>
          <a:p>
            <a:fld id="{C0CCF5AD-231B-432A-A187-377F9AEE6395}" type="slidenum">
              <a:rPr lang="en-US" smtClean="0"/>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79450" y="604838"/>
            <a:ext cx="5457825" cy="3070225"/>
          </a:xfrm>
        </p:spPr>
      </p:sp>
      <p:sp>
        <p:nvSpPr>
          <p:cNvPr id="3" name="Notes Placeholder 2"/>
          <p:cNvSpPr>
            <a:spLocks noGrp="1"/>
          </p:cNvSpPr>
          <p:nvPr>
            <p:ph type="body" idx="1"/>
          </p:nvPr>
        </p:nvSpPr>
        <p:spPr>
          <a:xfrm>
            <a:off x="679450" y="3972503"/>
            <a:ext cx="5457825" cy="3600450"/>
          </a:xfrm>
        </p:spPr>
        <p:txBody>
          <a:bodyPr/>
          <a:lstStyle/>
          <a:p>
            <a:pPr algn="l">
              <a:lnSpc>
                <a:spcPct val="110000"/>
              </a:lnSpc>
              <a:spcBef>
                <a:spcPts val="0"/>
              </a:spcBef>
              <a:spcAft>
                <a:spcPts val="1200"/>
              </a:spcAft>
              <a:buNone/>
            </a:pPr>
            <a:endParaRPr lang="en-US" baseline="0" dirty="0"/>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60400"/>
            <a:ext cx="5575300" cy="3135313"/>
          </a:xfrm>
        </p:spPr>
      </p:sp>
      <p:sp>
        <p:nvSpPr>
          <p:cNvPr id="3" name="Notes Placeholder 2"/>
          <p:cNvSpPr>
            <a:spLocks noGrp="1"/>
          </p:cNvSpPr>
          <p:nvPr>
            <p:ph type="body" idx="1"/>
          </p:nvPr>
        </p:nvSpPr>
        <p:spPr>
          <a:xfrm>
            <a:off x="685800" y="3941763"/>
            <a:ext cx="5486399" cy="3600450"/>
          </a:xfrm>
        </p:spPr>
        <p:txBody>
          <a:bodyPr/>
          <a:lstStyle/>
          <a:p>
            <a:endParaRPr lang="en-US" dirty="0"/>
          </a:p>
          <a:p>
            <a:r>
              <a:rPr lang="en-US" b="1" dirty="0"/>
              <a:t>ISA-62443 defines an </a:t>
            </a:r>
            <a:r>
              <a:rPr lang="en-US" b="1" u="sng" dirty="0"/>
              <a:t>“Event” </a:t>
            </a:r>
            <a:r>
              <a:rPr lang="en-US" b="1" dirty="0"/>
              <a:t>as an occurrence of, or a change to, a particular set of circumstances</a:t>
            </a:r>
            <a:r>
              <a:rPr lang="en-US" dirty="0"/>
              <a:t>. See ISA-62443-3-3.</a:t>
            </a:r>
          </a:p>
          <a:p>
            <a:endParaRPr lang="en-US" dirty="0"/>
          </a:p>
          <a:p>
            <a:r>
              <a:rPr lang="en-US" dirty="0"/>
              <a:t>An </a:t>
            </a:r>
            <a:r>
              <a:rPr lang="en-US" u="sng" dirty="0"/>
              <a:t>“Incident” </a:t>
            </a:r>
            <a:r>
              <a:rPr lang="en-US" dirty="0"/>
              <a:t>is defined as an Event that is not part of the expected operation of a system or service that causes, or may cause, an interruption to, or a reduction in, the quality of the service provided by the control system. See ISA-62443-4-2.</a:t>
            </a:r>
          </a:p>
          <a:p>
            <a:endParaRPr lang="en-US" dirty="0"/>
          </a:p>
          <a:p>
            <a:r>
              <a:rPr lang="en-US" dirty="0"/>
              <a:t>A </a:t>
            </a:r>
            <a:r>
              <a:rPr lang="en-US" u="sng" dirty="0"/>
              <a:t>Security Incident </a:t>
            </a:r>
            <a:r>
              <a:rPr lang="en-US" dirty="0"/>
              <a:t>is defined as a security compromise that is of some significance to the asset owner, or a failed attempt to compromise the system whose result could have been of some significance to the asset owner.  See ISA-62443-1-1,. </a:t>
            </a:r>
            <a:r>
              <a:rPr lang="en-US" sz="1200" b="0" dirty="0"/>
              <a:t>This includes physical perimeter security, human security, and control and information system security.</a:t>
            </a:r>
            <a:endParaRPr lang="en-US" dirty="0"/>
          </a:p>
          <a:p>
            <a:endParaRPr lang="en-US" dirty="0"/>
          </a:p>
          <a:p>
            <a:r>
              <a:rPr lang="en-US" dirty="0"/>
              <a:t>PERA adds a definition of  an “</a:t>
            </a:r>
            <a:r>
              <a:rPr lang="en-US" u="sng" dirty="0"/>
              <a:t>Industrial Cybersecurity Incident</a:t>
            </a:r>
            <a:r>
              <a:rPr lang="en-US" dirty="0"/>
              <a:t>” as: Any unauthorized internal, external, or supply chain-initiated activity that and threatens the operating Safety, Reliability, and Performance of the process run by the Automation or OT system</a:t>
            </a:r>
          </a:p>
          <a:p>
            <a:endParaRPr lang="en-US" dirty="0"/>
          </a:p>
          <a:p>
            <a:endParaRPr lang="en-US" dirty="0"/>
          </a:p>
        </p:txBody>
      </p:sp>
      <p:sp>
        <p:nvSpPr>
          <p:cNvPr id="4" name="Slide Number Placeholder 3"/>
          <p:cNvSpPr>
            <a:spLocks noGrp="1"/>
          </p:cNvSpPr>
          <p:nvPr>
            <p:ph type="sldNum" sz="quarter" idx="5"/>
          </p:nvPr>
        </p:nvSpPr>
        <p:spPr/>
        <p:txBody>
          <a:bodyPr/>
          <a:lstStyle/>
          <a:p>
            <a:fld id="{C0CCF5AD-231B-432A-A187-377F9AEE6395}" type="slidenum">
              <a:rPr lang="en-US" smtClean="0"/>
              <a:t>2</a:t>
            </a:fld>
            <a:endParaRPr lang="en-US"/>
          </a:p>
        </p:txBody>
      </p:sp>
    </p:spTree>
    <p:extLst>
      <p:ext uri="{BB962C8B-B14F-4D97-AF65-F5344CB8AC3E}">
        <p14:creationId xmlns:p14="http://schemas.microsoft.com/office/powerpoint/2010/main" val="333776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1350" y="476250"/>
            <a:ext cx="5530850" cy="3111500"/>
          </a:xfrm>
          <a:prstGeom prst="rect">
            <a:avLst/>
          </a:prstGeom>
          <a:noFill/>
          <a:ln w="12700">
            <a:solidFill>
              <a:prstClr val="black"/>
            </a:solidFill>
          </a:ln>
        </p:spPr>
      </p:sp>
      <p:sp>
        <p:nvSpPr>
          <p:cNvPr id="3" name="Notes Placeholder 2"/>
          <p:cNvSpPr>
            <a:spLocks noGrp="1"/>
          </p:cNvSpPr>
          <p:nvPr>
            <p:ph type="body" idx="1"/>
          </p:nvPr>
        </p:nvSpPr>
        <p:spPr>
          <a:xfrm>
            <a:off x="641350" y="3756026"/>
            <a:ext cx="5530850" cy="3600450"/>
          </a:xfrm>
        </p:spPr>
        <p:txBody>
          <a:bodyPr lIns="91404" tIns="45702" rIns="91404" bIns="45702"/>
          <a:lstStyle/>
          <a:p>
            <a:r>
              <a:rPr lang="en-US" b="1" dirty="0"/>
              <a:t>An Industrial Cybersecurity Incident could be:</a:t>
            </a:r>
          </a:p>
          <a:p>
            <a:endParaRPr lang="en-US" dirty="0"/>
          </a:p>
          <a:p>
            <a:pPr marL="171450" indent="-171450">
              <a:buFont typeface="Arial" panose="020B0604020202020204" pitchFamily="34" charset="0"/>
              <a:buChar char="•"/>
            </a:pPr>
            <a:r>
              <a:rPr lang="en-US" dirty="0"/>
              <a:t>An Internal attack, e.g.,</a:t>
            </a:r>
          </a:p>
          <a:p>
            <a:pPr marL="628650" lvl="1" indent="-171450">
              <a:buFont typeface="Arial" panose="020B0604020202020204" pitchFamily="34" charset="0"/>
              <a:buChar char="•"/>
            </a:pPr>
            <a:r>
              <a:rPr lang="en-US" dirty="0"/>
              <a:t>Physically inserting a compromised device</a:t>
            </a:r>
          </a:p>
          <a:p>
            <a:pPr marL="628650" lvl="1" indent="-171450">
              <a:buFont typeface="Arial" panose="020B0604020202020204" pitchFamily="34" charset="0"/>
              <a:buChar char="•"/>
            </a:pPr>
            <a:r>
              <a:rPr lang="en-US" dirty="0"/>
              <a:t>Action by employee</a:t>
            </a:r>
            <a:br>
              <a:rPr lang="en-US" dirty="0"/>
            </a:br>
            <a:endParaRPr lang="en-US" dirty="0"/>
          </a:p>
          <a:p>
            <a:pPr marL="171450" indent="-171450">
              <a:buFont typeface="Arial" panose="020B0604020202020204" pitchFamily="34" charset="0"/>
              <a:buChar char="•"/>
            </a:pPr>
            <a:r>
              <a:rPr lang="en-US" dirty="0"/>
              <a:t>An External attack, e.g.,</a:t>
            </a:r>
          </a:p>
          <a:p>
            <a:pPr marL="628650" lvl="1" indent="-171450">
              <a:buFont typeface="Arial" panose="020B0604020202020204" pitchFamily="34" charset="0"/>
              <a:buChar char="•"/>
            </a:pPr>
            <a:r>
              <a:rPr lang="en-US" dirty="0"/>
              <a:t>Direct penetration of ACS from Internet or via radio networks</a:t>
            </a:r>
          </a:p>
          <a:p>
            <a:pPr marL="628650" lvl="1" indent="-171450">
              <a:buFont typeface="Arial" panose="020B0604020202020204" pitchFamily="34" charset="0"/>
              <a:buChar char="•"/>
            </a:pPr>
            <a:r>
              <a:rPr lang="en-US" dirty="0"/>
              <a:t>Compromising the IT, and from there attacking an ACS or OT device or network.</a:t>
            </a:r>
            <a:br>
              <a:rPr lang="en-US" dirty="0"/>
            </a:br>
            <a:endParaRPr lang="en-US" dirty="0"/>
          </a:p>
          <a:p>
            <a:pPr marL="171450" indent="-171450">
              <a:buFont typeface="Arial" panose="020B0604020202020204" pitchFamily="34" charset="0"/>
              <a:buChar char="•"/>
            </a:pPr>
            <a:r>
              <a:rPr lang="en-US" dirty="0"/>
              <a:t>A Supply chain  attack, e.g.,</a:t>
            </a:r>
          </a:p>
          <a:p>
            <a:pPr marL="628650" lvl="1" indent="-171450">
              <a:buFont typeface="Arial" panose="020B0604020202020204" pitchFamily="34" charset="0"/>
              <a:buChar char="•"/>
            </a:pPr>
            <a:r>
              <a:rPr lang="en-US" dirty="0"/>
              <a:t>A Faulty update or faulty remote service or support</a:t>
            </a:r>
          </a:p>
          <a:p>
            <a:pPr marL="628650" lvl="1" indent="-171450">
              <a:buFont typeface="Arial" panose="020B0604020202020204" pitchFamily="34" charset="0"/>
              <a:buChar char="•"/>
            </a:pPr>
            <a:r>
              <a:rPr lang="en-US" dirty="0"/>
              <a:t>Products that have been tampered with (e.g. after repair)</a:t>
            </a:r>
          </a:p>
          <a:p>
            <a:endParaRPr lang="en-US" dirty="0"/>
          </a:p>
        </p:txBody>
      </p:sp>
      <p:sp>
        <p:nvSpPr>
          <p:cNvPr id="5" name="Footer Placeholder 4"/>
          <p:cNvSpPr>
            <a:spLocks noGrp="1"/>
          </p:cNvSpPr>
          <p:nvPr>
            <p:ph type="ftr" sz="quarter" idx="4"/>
          </p:nvPr>
        </p:nvSpPr>
        <p:spPr/>
        <p:txBody>
          <a:bodyPr/>
          <a:lstStyle/>
          <a:p>
            <a:pPr>
              <a:defRPr/>
            </a:pPr>
            <a:endParaRPr lang="en-US" dirty="0"/>
          </a:p>
        </p:txBody>
      </p:sp>
      <p:sp>
        <p:nvSpPr>
          <p:cNvPr id="6" name="Slide Number Placeholder 5"/>
          <p:cNvSpPr>
            <a:spLocks noGrp="1"/>
          </p:cNvSpPr>
          <p:nvPr>
            <p:ph type="sldNum" sz="quarter" idx="5"/>
          </p:nvPr>
        </p:nvSpPr>
        <p:spPr/>
        <p:txBody>
          <a:bodyPr/>
          <a:lstStyle/>
          <a:p>
            <a:pPr>
              <a:defRPr/>
            </a:pPr>
            <a:fld id="{05AC0BA5-F05F-4F14-878E-319F0323ECC1}" type="slidenum">
              <a:rPr lang="en-US" smtClean="0"/>
              <a:pPr>
                <a:defRPr/>
              </a:pPr>
              <a:t>3</a:t>
            </a:fld>
            <a:endParaRPr lang="en-US" dirty="0"/>
          </a:p>
        </p:txBody>
      </p:sp>
    </p:spTree>
    <p:extLst>
      <p:ext uri="{BB962C8B-B14F-4D97-AF65-F5344CB8AC3E}">
        <p14:creationId xmlns:p14="http://schemas.microsoft.com/office/powerpoint/2010/main" val="557711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2938" y="534988"/>
            <a:ext cx="5607050" cy="3154362"/>
          </a:xfrm>
          <a:prstGeom prst="rect">
            <a:avLst/>
          </a:prstGeom>
          <a:noFill/>
          <a:ln w="12700">
            <a:solidFill>
              <a:prstClr val="black"/>
            </a:solidFill>
          </a:ln>
        </p:spPr>
      </p:sp>
      <p:sp>
        <p:nvSpPr>
          <p:cNvPr id="3" name="Notes Placeholder 2"/>
          <p:cNvSpPr>
            <a:spLocks noGrp="1"/>
          </p:cNvSpPr>
          <p:nvPr>
            <p:ph type="body" idx="1"/>
          </p:nvPr>
        </p:nvSpPr>
        <p:spPr>
          <a:xfrm>
            <a:off x="742098" y="3925963"/>
            <a:ext cx="5507890" cy="3472363"/>
          </a:xfrm>
          <a:prstGeom prst="rect">
            <a:avLst/>
          </a:prstGeom>
        </p:spPr>
        <p:txBody>
          <a:bodyPr lIns="98255" tIns="49128" rIns="98255" bIns="49128"/>
          <a:lstStyle/>
          <a:p>
            <a:r>
              <a:rPr lang="en-US" b="1" dirty="0"/>
              <a:t>An Event (an occurrence or change) may be caused by:</a:t>
            </a:r>
          </a:p>
          <a:p>
            <a:pPr marL="171450" indent="-171450">
              <a:buFont typeface="Arial" panose="020B0604020202020204" pitchFamily="34" charset="0"/>
              <a:buChar char="•"/>
            </a:pPr>
            <a:r>
              <a:rPr lang="en-US" dirty="0"/>
              <a:t>A failure of hardware, software or systems such as controllers, sensors or networks</a:t>
            </a:r>
          </a:p>
          <a:p>
            <a:pPr marL="171450" indent="-171450">
              <a:buFont typeface="Arial" panose="020B0604020202020204" pitchFamily="34" charset="0"/>
              <a:buChar char="•"/>
            </a:pPr>
            <a:r>
              <a:rPr lang="en-US" dirty="0"/>
              <a:t>An action of a plant employee or contractor such as a mistake, sabotage, or remote operation</a:t>
            </a:r>
          </a:p>
          <a:p>
            <a:pPr marL="171450" indent="-171450">
              <a:buFont typeface="Arial" panose="020B0604020202020204" pitchFamily="34" charset="0"/>
              <a:buChar char="•"/>
            </a:pPr>
            <a:r>
              <a:rPr lang="en-US" dirty="0"/>
              <a:t>A cybersecurity attack on ACS or OT systems.  These may be Internal (plant people), External (external hackers), or Supply Chain (products or services).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The most common event is caused by a failure of hardware, software, or systems.  This is high probability but routinely dealt with.  impact may be limited by quick response.</a:t>
            </a:r>
          </a:p>
          <a:p>
            <a:pPr marL="0" indent="0">
              <a:buFont typeface="Arial" panose="020B0604020202020204" pitchFamily="34" charset="0"/>
              <a:buNone/>
            </a:pPr>
            <a:r>
              <a:rPr lang="en-US" dirty="0"/>
              <a:t>The next most common event is probably an unauthorized action by an employee or contractor.  These events are rare but may be difficult to detect and costly.</a:t>
            </a:r>
          </a:p>
          <a:p>
            <a:pPr marL="0" indent="0">
              <a:buFont typeface="Arial" panose="020B0604020202020204" pitchFamily="34" charset="0"/>
              <a:buNone/>
            </a:pPr>
            <a:r>
              <a:rPr lang="en-US" dirty="0"/>
              <a:t>The least common event is probably an ACS or OT cyber-attack.  These events risk plant safety and production and may be very difficult to detect.</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p:txBody>
      </p:sp>
      <p:sp>
        <p:nvSpPr>
          <p:cNvPr id="4" name="Footer Placeholder 3"/>
          <p:cNvSpPr>
            <a:spLocks noGrp="1"/>
          </p:cNvSpPr>
          <p:nvPr>
            <p:ph type="ftr" sz="quarter" idx="4"/>
          </p:nvPr>
        </p:nvSpPr>
        <p:spPr/>
        <p:txBody>
          <a:bodyPr/>
          <a:lstStyle/>
          <a:p>
            <a:pPr>
              <a:defRPr/>
            </a:pPr>
            <a:endParaRPr lang="en-US" dirty="0"/>
          </a:p>
        </p:txBody>
      </p:sp>
      <p:sp>
        <p:nvSpPr>
          <p:cNvPr id="5" name="Slide Number Placeholder 4"/>
          <p:cNvSpPr>
            <a:spLocks noGrp="1"/>
          </p:cNvSpPr>
          <p:nvPr>
            <p:ph type="sldNum" sz="quarter" idx="5"/>
          </p:nvPr>
        </p:nvSpPr>
        <p:spPr/>
        <p:txBody>
          <a:bodyPr/>
          <a:lstStyle/>
          <a:p>
            <a:pPr>
              <a:defRPr/>
            </a:pPr>
            <a:fld id="{05AC0BA5-F05F-4F14-878E-319F0323ECC1}" type="slidenum">
              <a:rPr lang="en-US" smtClean="0"/>
              <a:pPr>
                <a:defRPr/>
              </a:pPr>
              <a:t>4</a:t>
            </a:fld>
            <a:endParaRPr lang="en-US" dirty="0"/>
          </a:p>
        </p:txBody>
      </p:sp>
    </p:spTree>
    <p:extLst>
      <p:ext uri="{BB962C8B-B14F-4D97-AF65-F5344CB8AC3E}">
        <p14:creationId xmlns:p14="http://schemas.microsoft.com/office/powerpoint/2010/main" val="2851595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49288"/>
            <a:ext cx="5486400" cy="3086100"/>
          </a:xfrm>
          <a:prstGeom prst="rect">
            <a:avLst/>
          </a:prstGeom>
          <a:noFill/>
          <a:ln w="12700">
            <a:solidFill>
              <a:prstClr val="black"/>
            </a:solidFill>
          </a:ln>
        </p:spPr>
      </p:sp>
      <p:sp>
        <p:nvSpPr>
          <p:cNvPr id="3" name="Notes Placeholder 2"/>
          <p:cNvSpPr>
            <a:spLocks noGrp="1"/>
          </p:cNvSpPr>
          <p:nvPr>
            <p:ph type="body" idx="1"/>
          </p:nvPr>
        </p:nvSpPr>
        <p:spPr>
          <a:xfrm>
            <a:off x="685800" y="3886200"/>
            <a:ext cx="5486400" cy="3600450"/>
          </a:xfrm>
        </p:spPr>
        <p:txBody>
          <a:bodyPr lIns="94796" tIns="47398" rIns="94796" bIns="47398"/>
          <a:lstStyle/>
          <a:p>
            <a:r>
              <a:rPr lang="en-US" b="1" dirty="0"/>
              <a:t>How is investment in cybersecurity justified?</a:t>
            </a:r>
          </a:p>
          <a:p>
            <a:endParaRPr lang="en-US" dirty="0"/>
          </a:p>
          <a:p>
            <a:r>
              <a:rPr lang="en-US" dirty="0"/>
              <a:t>An ACS/OT Cyber Attack is the least likely cause of a Cybersecurity Incident (see Slide 4)</a:t>
            </a:r>
          </a:p>
          <a:p>
            <a:r>
              <a:rPr lang="en-US" dirty="0"/>
              <a:t>Product failures (computer or network hardware, software, or field sensor) are the most likely cause.</a:t>
            </a:r>
          </a:p>
          <a:p>
            <a:r>
              <a:rPr lang="en-US" dirty="0"/>
              <a:t>An action by an employee or contractor (malicious or not) is the second most likely cause.</a:t>
            </a:r>
            <a:br>
              <a:rPr lang="en-US" dirty="0"/>
            </a:br>
            <a:endParaRPr lang="en-US" dirty="0"/>
          </a:p>
          <a:p>
            <a:r>
              <a:rPr lang="en-US" dirty="0"/>
              <a:t>Any calculation of the annual cost of cyber attacks is very suspect</a:t>
            </a:r>
          </a:p>
          <a:p>
            <a:r>
              <a:rPr lang="en-US" dirty="0"/>
              <a:t>Probability of an attack X Probability of penetration X Probable damage X Probable Incidents per year.  None of these can be reliably estimated !</a:t>
            </a:r>
          </a:p>
          <a:p>
            <a:r>
              <a:rPr lang="en-US" dirty="0"/>
              <a:t>Probabilities are not linear relationships that can be multiplied together. They are  statistical calculations !  Few people realize this.</a:t>
            </a:r>
          </a:p>
          <a:p>
            <a:endParaRPr lang="en-US" dirty="0"/>
          </a:p>
        </p:txBody>
      </p:sp>
      <p:sp>
        <p:nvSpPr>
          <p:cNvPr id="5" name="Footer Placeholder 4"/>
          <p:cNvSpPr>
            <a:spLocks noGrp="1"/>
          </p:cNvSpPr>
          <p:nvPr>
            <p:ph type="ftr" sz="quarter" idx="4"/>
          </p:nvPr>
        </p:nvSpPr>
        <p:spPr/>
        <p:txBody>
          <a:bodyPr/>
          <a:lstStyle/>
          <a:p>
            <a:pPr>
              <a:defRPr/>
            </a:pPr>
            <a:endParaRPr lang="en-US" dirty="0"/>
          </a:p>
        </p:txBody>
      </p:sp>
      <p:sp>
        <p:nvSpPr>
          <p:cNvPr id="6" name="Slide Number Placeholder 5"/>
          <p:cNvSpPr>
            <a:spLocks noGrp="1"/>
          </p:cNvSpPr>
          <p:nvPr>
            <p:ph type="sldNum" sz="quarter" idx="5"/>
          </p:nvPr>
        </p:nvSpPr>
        <p:spPr/>
        <p:txBody>
          <a:bodyPr/>
          <a:lstStyle/>
          <a:p>
            <a:pPr>
              <a:defRPr/>
            </a:pPr>
            <a:fld id="{05AC0BA5-F05F-4F14-878E-319F0323ECC1}" type="slidenum">
              <a:rPr lang="en-US" smtClean="0"/>
              <a:pPr>
                <a:defRPr/>
              </a:pPr>
              <a:t>5</a:t>
            </a:fld>
            <a:endParaRPr lang="en-US" dirty="0"/>
          </a:p>
        </p:txBody>
      </p:sp>
    </p:spTree>
    <p:extLst>
      <p:ext uri="{BB962C8B-B14F-4D97-AF65-F5344CB8AC3E}">
        <p14:creationId xmlns:p14="http://schemas.microsoft.com/office/powerpoint/2010/main" val="40923137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0900C-3FDA-9869-4843-C6C2F846D1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F83D02-6EBE-A0F2-7C6E-18ECA6BECF94}"/>
              </a:ext>
            </a:extLst>
          </p:cNvPr>
          <p:cNvSpPr>
            <a:spLocks noGrp="1" noRot="1" noChangeAspect="1"/>
          </p:cNvSpPr>
          <p:nvPr>
            <p:ph type="sldImg"/>
          </p:nvPr>
        </p:nvSpPr>
        <p:spPr>
          <a:xfrm>
            <a:off x="685800" y="581025"/>
            <a:ext cx="5573713" cy="3135313"/>
          </a:xfrm>
          <a:prstGeom prst="rect">
            <a:avLst/>
          </a:prstGeom>
          <a:noFill/>
          <a:ln w="12700">
            <a:solidFill>
              <a:prstClr val="black"/>
            </a:solidFill>
          </a:ln>
        </p:spPr>
      </p:sp>
      <p:sp>
        <p:nvSpPr>
          <p:cNvPr id="3" name="Notes Placeholder 2">
            <a:extLst>
              <a:ext uri="{FF2B5EF4-FFF2-40B4-BE49-F238E27FC236}">
                <a16:creationId xmlns:a16="http://schemas.microsoft.com/office/drawing/2014/main" id="{0606E868-A782-67BC-2215-AC1C9450B564}"/>
              </a:ext>
            </a:extLst>
          </p:cNvPr>
          <p:cNvSpPr>
            <a:spLocks noGrp="1"/>
          </p:cNvSpPr>
          <p:nvPr>
            <p:ph type="body" idx="1"/>
          </p:nvPr>
        </p:nvSpPr>
        <p:spPr>
          <a:xfrm>
            <a:off x="685800" y="3941763"/>
            <a:ext cx="5573712" cy="3692092"/>
          </a:xfrm>
        </p:spPr>
        <p:txBody>
          <a:bodyPr lIns="94796" tIns="47398" rIns="94796" bIns="47398"/>
          <a:lstStyle/>
          <a:p>
            <a:pPr marL="0" indent="0">
              <a:buNone/>
            </a:pPr>
            <a:r>
              <a:rPr lang="en-US" sz="1400" b="1" dirty="0"/>
              <a:t>How may an investment in improving cybersecurity be justified?</a:t>
            </a:r>
          </a:p>
          <a:p>
            <a:pPr marL="0" indent="0">
              <a:buNone/>
            </a:pPr>
            <a:endParaRPr lang="en-US" sz="1400" dirty="0"/>
          </a:p>
          <a:p>
            <a:pPr marL="0" indent="0">
              <a:buNone/>
            </a:pPr>
            <a:r>
              <a:rPr lang="en-US" sz="1400" dirty="0"/>
              <a:t>Since it is impractical to quantify the risk associated with a successful cyber attack.  Don’t even try.</a:t>
            </a:r>
          </a:p>
          <a:p>
            <a:pPr lvl="1"/>
            <a:r>
              <a:rPr lang="en-US" dirty="0"/>
              <a:t>Base the payback for increased security monitoring on the most probable cause of an Incident (a device or system failure).</a:t>
            </a:r>
          </a:p>
          <a:p>
            <a:pPr lvl="1"/>
            <a:r>
              <a:rPr lang="en-US" dirty="0"/>
              <a:t>These failures also have the best data on MTBF, MTTR, and Cost of production loss.</a:t>
            </a:r>
            <a:br>
              <a:rPr lang="en-US" sz="1100" dirty="0"/>
            </a:br>
            <a:endParaRPr lang="en-US" sz="1100" dirty="0"/>
          </a:p>
          <a:p>
            <a:pPr marL="0" indent="0">
              <a:buNone/>
            </a:pPr>
            <a:r>
              <a:rPr lang="en-US" sz="1400" dirty="0"/>
              <a:t>Although it has the lowest probability of occurring, a cyber attack could prove to be the most expensive.</a:t>
            </a:r>
          </a:p>
          <a:p>
            <a:pPr lvl="1"/>
            <a:r>
              <a:rPr lang="en-US" dirty="0"/>
              <a:t>It is therefore worthwhile to consider measures to minimize the probability and cost of a cyber attack</a:t>
            </a:r>
            <a:br>
              <a:rPr lang="en-US" dirty="0"/>
            </a:br>
            <a:endParaRPr lang="en-US" dirty="0"/>
          </a:p>
          <a:p>
            <a:pPr marL="0" indent="0">
              <a:buNone/>
            </a:pPr>
            <a:r>
              <a:rPr lang="en-US" sz="1400" dirty="0"/>
              <a:t>To do this, identify and minimize the Factors that may Drive Cyber Incidents in your facility.</a:t>
            </a:r>
          </a:p>
          <a:p>
            <a:endParaRPr lang="en-US" dirty="0"/>
          </a:p>
        </p:txBody>
      </p:sp>
      <p:sp>
        <p:nvSpPr>
          <p:cNvPr id="5" name="Footer Placeholder 4">
            <a:extLst>
              <a:ext uri="{FF2B5EF4-FFF2-40B4-BE49-F238E27FC236}">
                <a16:creationId xmlns:a16="http://schemas.microsoft.com/office/drawing/2014/main" id="{EF58B82C-B16C-B549-8CC8-070C4CC8B8BC}"/>
              </a:ext>
            </a:extLst>
          </p:cNvPr>
          <p:cNvSpPr>
            <a:spLocks noGrp="1"/>
          </p:cNvSpPr>
          <p:nvPr>
            <p:ph type="ftr" sz="quarter" idx="4"/>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6DB5CA74-B32D-AA78-521D-F6F4C4E3FF84}"/>
              </a:ext>
            </a:extLst>
          </p:cNvPr>
          <p:cNvSpPr>
            <a:spLocks noGrp="1"/>
          </p:cNvSpPr>
          <p:nvPr>
            <p:ph type="sldNum" sz="quarter" idx="5"/>
          </p:nvPr>
        </p:nvSpPr>
        <p:spPr/>
        <p:txBody>
          <a:bodyPr/>
          <a:lstStyle/>
          <a:p>
            <a:pPr>
              <a:defRPr/>
            </a:pPr>
            <a:fld id="{05AC0BA5-F05F-4F14-878E-319F0323ECC1}" type="slidenum">
              <a:rPr lang="en-US" smtClean="0"/>
              <a:pPr>
                <a:defRPr/>
              </a:pPr>
              <a:t>6</a:t>
            </a:fld>
            <a:endParaRPr lang="en-US" dirty="0"/>
          </a:p>
        </p:txBody>
      </p:sp>
    </p:spTree>
    <p:extLst>
      <p:ext uri="{BB962C8B-B14F-4D97-AF65-F5344CB8AC3E}">
        <p14:creationId xmlns:p14="http://schemas.microsoft.com/office/powerpoint/2010/main" val="575313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5963" y="534988"/>
            <a:ext cx="5421312" cy="3051175"/>
          </a:xfrm>
          <a:prstGeom prst="rect">
            <a:avLst/>
          </a:prstGeom>
          <a:noFill/>
          <a:ln w="12700">
            <a:solidFill>
              <a:prstClr val="black"/>
            </a:solidFill>
          </a:ln>
        </p:spPr>
      </p:sp>
      <p:sp>
        <p:nvSpPr>
          <p:cNvPr id="3" name="Notes Placeholder 2"/>
          <p:cNvSpPr>
            <a:spLocks noGrp="1"/>
          </p:cNvSpPr>
          <p:nvPr>
            <p:ph type="body" idx="1"/>
          </p:nvPr>
        </p:nvSpPr>
        <p:spPr>
          <a:xfrm>
            <a:off x="577419" y="3750065"/>
            <a:ext cx="5559856" cy="4077754"/>
          </a:xfrm>
          <a:prstGeom prst="rect">
            <a:avLst/>
          </a:prstGeom>
        </p:spPr>
        <p:txBody>
          <a:bodyPr lIns="98255" tIns="49128" rIns="98255" bIns="49128"/>
          <a:lstStyle/>
          <a:p>
            <a:pPr lvl="1"/>
            <a:r>
              <a:rPr lang="en-US" b="1" dirty="0"/>
              <a:t>It is advisable to reduce factors that may drive cybersecurity incidents.  For example:</a:t>
            </a:r>
            <a:br>
              <a:rPr lang="en-US" dirty="0"/>
            </a:br>
            <a:endParaRPr lang="en-US" dirty="0"/>
          </a:p>
          <a:p>
            <a:pPr marL="742950" lvl="1" indent="-285750">
              <a:buFont typeface="Arial" panose="020B0604020202020204" pitchFamily="34" charset="0"/>
              <a:buChar char="•"/>
            </a:pPr>
            <a:r>
              <a:rPr lang="en-US" dirty="0"/>
              <a:t>Ensure Common Vulnerabilities and Exposures (CVEs) for Legacy Hardware and Software are monitored and addressed as quickly as feasible.  These may come from US CISA bulletins or directly from vendors.</a:t>
            </a:r>
          </a:p>
          <a:p>
            <a:pPr marL="742950" lvl="1" indent="-285750">
              <a:buFont typeface="Arial" panose="020B0604020202020204" pitchFamily="34" charset="0"/>
              <a:buChar char="•"/>
            </a:pPr>
            <a:r>
              <a:rPr lang="en-US" dirty="0"/>
              <a:t>Ensure that Updates are delivered securely and updated promptly (see MLM-026-A and B: Patch Management)</a:t>
            </a:r>
          </a:p>
          <a:p>
            <a:pPr marL="742950" lvl="1" indent="-285750">
              <a:buFont typeface="Arial" panose="020B0604020202020204" pitchFamily="34" charset="0"/>
              <a:buChar char="•"/>
            </a:pPr>
            <a:r>
              <a:rPr lang="en-US" dirty="0"/>
              <a:t>Verify perimeter security to ensure that physical access to industrial equipment and networks is not possible.</a:t>
            </a:r>
            <a:br>
              <a:rPr lang="en-US" dirty="0"/>
            </a:br>
            <a:endParaRPr lang="en-US" dirty="0"/>
          </a:p>
          <a:p>
            <a:pPr marL="742950" lvl="1" indent="-285750">
              <a:buFont typeface="Arial" panose="020B0604020202020204" pitchFamily="34" charset="0"/>
              <a:buChar char="•"/>
            </a:pPr>
            <a:r>
              <a:rPr lang="en-US" dirty="0"/>
              <a:t>Ensure that remote access is strictly controlled and limited to certified personnel. (see MLM-018 A to F - Minimum and Zero Trust) </a:t>
            </a:r>
          </a:p>
          <a:p>
            <a:pPr marL="742950" lvl="1" indent="-285750">
              <a:buFont typeface="Arial" panose="020B0604020202020204" pitchFamily="34" charset="0"/>
              <a:buChar char="•"/>
            </a:pPr>
            <a:r>
              <a:rPr lang="en-US" dirty="0"/>
              <a:t>Manage password and physical access to currently authorized staff and immediately remove suspect or vulnerable personnel.</a:t>
            </a:r>
          </a:p>
          <a:p>
            <a:pPr marL="742950" lvl="1" indent="-285750">
              <a:buFont typeface="Arial" panose="020B0604020202020204" pitchFamily="34" charset="0"/>
              <a:buChar char="•"/>
            </a:pPr>
            <a:r>
              <a:rPr lang="en-US" dirty="0"/>
              <a:t>Carefully Monitor for “cyber probes” and “sandbox” to limit their ability to gather information</a:t>
            </a:r>
            <a:br>
              <a:rPr lang="en-US" dirty="0"/>
            </a:br>
            <a:endParaRPr lang="en-US" dirty="0"/>
          </a:p>
          <a:p>
            <a:pPr marL="742950" lvl="1" indent="-285750">
              <a:buFont typeface="Arial" panose="020B0604020202020204" pitchFamily="34" charset="0"/>
              <a:buChar char="•"/>
            </a:pPr>
            <a:r>
              <a:rPr lang="en-US" dirty="0"/>
              <a:t>Maintain historical register of employees and vendor staff who have been given sensitive information.</a:t>
            </a:r>
          </a:p>
          <a:p>
            <a:pPr marL="171450" indent="-171450">
              <a:buFontTx/>
              <a:buChar char="-"/>
            </a:pPr>
            <a:endParaRPr lang="en-US" dirty="0"/>
          </a:p>
          <a:p>
            <a:pPr marL="171450" indent="-171450">
              <a:buFontTx/>
              <a:buChar char="-"/>
            </a:pPr>
            <a:endParaRPr lang="en-US" dirty="0"/>
          </a:p>
        </p:txBody>
      </p:sp>
      <p:sp>
        <p:nvSpPr>
          <p:cNvPr id="4" name="Footer Placeholder 3"/>
          <p:cNvSpPr>
            <a:spLocks noGrp="1"/>
          </p:cNvSpPr>
          <p:nvPr>
            <p:ph type="ftr" sz="quarter" idx="4"/>
          </p:nvPr>
        </p:nvSpPr>
        <p:spPr/>
        <p:txBody>
          <a:bodyPr/>
          <a:lstStyle/>
          <a:p>
            <a:pPr>
              <a:defRPr/>
            </a:pPr>
            <a:endParaRPr lang="en-US" dirty="0"/>
          </a:p>
        </p:txBody>
      </p:sp>
      <p:sp>
        <p:nvSpPr>
          <p:cNvPr id="5" name="Slide Number Placeholder 4"/>
          <p:cNvSpPr>
            <a:spLocks noGrp="1"/>
          </p:cNvSpPr>
          <p:nvPr>
            <p:ph type="sldNum" sz="quarter" idx="5"/>
          </p:nvPr>
        </p:nvSpPr>
        <p:spPr/>
        <p:txBody>
          <a:bodyPr/>
          <a:lstStyle/>
          <a:p>
            <a:pPr>
              <a:defRPr/>
            </a:pPr>
            <a:fld id="{05AC0BA5-F05F-4F14-878E-319F0323ECC1}" type="slidenum">
              <a:rPr lang="en-US" smtClean="0"/>
              <a:pPr>
                <a:defRPr/>
              </a:pPr>
              <a:t>7</a:t>
            </a:fld>
            <a:endParaRPr lang="en-US" dirty="0"/>
          </a:p>
        </p:txBody>
      </p:sp>
    </p:spTree>
    <p:extLst>
      <p:ext uri="{BB962C8B-B14F-4D97-AF65-F5344CB8AC3E}">
        <p14:creationId xmlns:p14="http://schemas.microsoft.com/office/powerpoint/2010/main" val="4094320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44525" y="636588"/>
            <a:ext cx="5521325" cy="3106737"/>
          </a:xfrm>
          <a:prstGeom prst="rect">
            <a:avLst/>
          </a:prstGeom>
          <a:noFill/>
          <a:ln w="12700">
            <a:solidFill>
              <a:prstClr val="black"/>
            </a:solidFill>
          </a:ln>
        </p:spPr>
      </p:sp>
      <p:sp>
        <p:nvSpPr>
          <p:cNvPr id="3" name="Notes Placeholder 2"/>
          <p:cNvSpPr>
            <a:spLocks noGrp="1"/>
          </p:cNvSpPr>
          <p:nvPr>
            <p:ph type="body" idx="1"/>
          </p:nvPr>
        </p:nvSpPr>
        <p:spPr>
          <a:xfrm>
            <a:off x="644525" y="3871989"/>
            <a:ext cx="5521325" cy="4426884"/>
          </a:xfrm>
          <a:prstGeom prst="rect">
            <a:avLst/>
          </a:prstGeom>
        </p:spPr>
        <p:txBody>
          <a:bodyPr lIns="98255" tIns="49128" rIns="98255" bIns="49128"/>
          <a:lstStyle/>
          <a:p>
            <a:r>
              <a:rPr lang="en-US" b="1" dirty="0"/>
              <a:t>The target of a Cybersecurity Attack may influence the risk to ACS or OT systems.</a:t>
            </a:r>
            <a:br>
              <a:rPr lang="en-US" b="1" dirty="0"/>
            </a:br>
            <a:endParaRPr lang="en-US" b="1" dirty="0"/>
          </a:p>
          <a:p>
            <a:pPr marL="171450" indent="-171450">
              <a:buFont typeface="Arial" panose="020B0604020202020204" pitchFamily="34" charset="0"/>
              <a:buChar char="•"/>
            </a:pPr>
            <a:r>
              <a:rPr lang="en-US" dirty="0"/>
              <a:t>Ransomware is rarely targeted at ACS systems as IT systems are more likely to involve sensitive information worth a ransom.  In a few cases where ACS information was encrypted, victims just reloaded software and restarted plant control systems.</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Indirect ACS impact may occur if IT and ACS systems are not securely separated.  The Colonial Pipeline incident would not have resulted in an Operation Outage if separation had been properly done and regularly tested.</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In some cases, ACS, OT and IoT penetration has been deliberately done through internet-connected IT systems.  Since this requires penetration of several PERA Levels, a “defense in depth” strategy may not be effective.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Directed attacks on ACS require sophisticated attackers who will be difficult to defeat with only “defense in depth”.  Continuous monitoring for unusual activity, management of “Trust”, training and certification should be considered where risk is considered high (such as protecting critical infrastructure).</a:t>
            </a:r>
          </a:p>
        </p:txBody>
      </p:sp>
      <p:sp>
        <p:nvSpPr>
          <p:cNvPr id="4" name="Footer Placeholder 3"/>
          <p:cNvSpPr>
            <a:spLocks noGrp="1"/>
          </p:cNvSpPr>
          <p:nvPr>
            <p:ph type="ftr" sz="quarter" idx="4"/>
          </p:nvPr>
        </p:nvSpPr>
        <p:spPr/>
        <p:txBody>
          <a:bodyPr/>
          <a:lstStyle/>
          <a:p>
            <a:pPr>
              <a:defRPr/>
            </a:pPr>
            <a:endParaRPr lang="en-US" dirty="0"/>
          </a:p>
        </p:txBody>
      </p:sp>
      <p:sp>
        <p:nvSpPr>
          <p:cNvPr id="5" name="Slide Number Placeholder 4"/>
          <p:cNvSpPr>
            <a:spLocks noGrp="1"/>
          </p:cNvSpPr>
          <p:nvPr>
            <p:ph type="sldNum" sz="quarter" idx="5"/>
          </p:nvPr>
        </p:nvSpPr>
        <p:spPr/>
        <p:txBody>
          <a:bodyPr/>
          <a:lstStyle/>
          <a:p>
            <a:pPr>
              <a:defRPr/>
            </a:pPr>
            <a:fld id="{05AC0BA5-F05F-4F14-878E-319F0323ECC1}" type="slidenum">
              <a:rPr lang="en-US" smtClean="0"/>
              <a:pPr>
                <a:defRPr/>
              </a:pPr>
              <a:t>8</a:t>
            </a:fld>
            <a:endParaRPr lang="en-US" dirty="0"/>
          </a:p>
        </p:txBody>
      </p:sp>
    </p:spTree>
    <p:extLst>
      <p:ext uri="{BB962C8B-B14F-4D97-AF65-F5344CB8AC3E}">
        <p14:creationId xmlns:p14="http://schemas.microsoft.com/office/powerpoint/2010/main" val="4042837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39D84-D893-B99F-0D56-601C3EDAA7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13F043-008E-5133-5E52-F49A5C770ACF}"/>
              </a:ext>
            </a:extLst>
          </p:cNvPr>
          <p:cNvSpPr>
            <a:spLocks noGrp="1" noRot="1" noChangeAspect="1"/>
          </p:cNvSpPr>
          <p:nvPr>
            <p:ph type="sldImg"/>
          </p:nvPr>
        </p:nvSpPr>
        <p:spPr>
          <a:xfrm>
            <a:off x="744538" y="566738"/>
            <a:ext cx="5427662" cy="3052762"/>
          </a:xfrm>
          <a:prstGeom prst="rect">
            <a:avLst/>
          </a:prstGeom>
          <a:noFill/>
          <a:ln w="12700">
            <a:solidFill>
              <a:prstClr val="black"/>
            </a:solidFill>
          </a:ln>
        </p:spPr>
      </p:sp>
      <p:sp>
        <p:nvSpPr>
          <p:cNvPr id="3" name="Notes Placeholder 2">
            <a:extLst>
              <a:ext uri="{FF2B5EF4-FFF2-40B4-BE49-F238E27FC236}">
                <a16:creationId xmlns:a16="http://schemas.microsoft.com/office/drawing/2014/main" id="{3285699E-B62C-2EC4-2D46-3D8DCA3B24C9}"/>
              </a:ext>
            </a:extLst>
          </p:cNvPr>
          <p:cNvSpPr>
            <a:spLocks noGrp="1"/>
          </p:cNvSpPr>
          <p:nvPr>
            <p:ph type="body" idx="1"/>
          </p:nvPr>
        </p:nvSpPr>
        <p:spPr>
          <a:xfrm>
            <a:off x="627062" y="3941763"/>
            <a:ext cx="5486400" cy="4066164"/>
          </a:xfrm>
        </p:spPr>
        <p:txBody>
          <a:bodyPr lIns="94796" tIns="47398" rIns="94796" bIns="47398"/>
          <a:lstStyle/>
          <a:p>
            <a:pPr lvl="1"/>
            <a:r>
              <a:rPr lang="en-US" b="1" dirty="0"/>
              <a:t>When a cyber-attack is detected:</a:t>
            </a:r>
          </a:p>
          <a:p>
            <a:pPr lvl="1"/>
            <a:endParaRPr lang="en-US" dirty="0"/>
          </a:p>
          <a:p>
            <a:pPr marL="628650" lvl="1" indent="-171450">
              <a:buFont typeface="Arial" panose="020B0604020202020204" pitchFamily="34" charset="0"/>
              <a:buChar char="•"/>
            </a:pPr>
            <a:r>
              <a:rPr lang="en-US" dirty="0"/>
              <a:t>First, identify what has been compromised and isolate it.</a:t>
            </a:r>
            <a:br>
              <a:rPr lang="en-US" dirty="0"/>
            </a:br>
            <a:endParaRPr lang="en-US" dirty="0"/>
          </a:p>
          <a:p>
            <a:pPr marL="628650" lvl="1" indent="-171450">
              <a:buFont typeface="Arial" panose="020B0604020202020204" pitchFamily="34" charset="0"/>
              <a:buChar char="•"/>
            </a:pPr>
            <a:r>
              <a:rPr lang="en-US" dirty="0"/>
              <a:t>Since IT systems are much more likely to be compromised than ACS systems, isolation of ACS and IT systems is the first and most crucial step.</a:t>
            </a:r>
            <a:br>
              <a:rPr lang="en-US" dirty="0"/>
            </a:br>
            <a:endParaRPr lang="en-US" dirty="0"/>
          </a:p>
          <a:p>
            <a:pPr marL="628650" lvl="1" indent="-171450">
              <a:buFont typeface="Arial" panose="020B0604020202020204" pitchFamily="34" charset="0"/>
              <a:buChar char="•"/>
            </a:pPr>
            <a:r>
              <a:rPr lang="en-US" dirty="0"/>
              <a:t>Isolation of ACS from IT MUST be assured and regularly tested. Billions of dollars would have been saved in recent attacks, such as the Colonial Pipeline attack, by this simple step.</a:t>
            </a:r>
            <a:br>
              <a:rPr lang="en-US" dirty="0"/>
            </a:br>
            <a:endParaRPr lang="en-US" dirty="0"/>
          </a:p>
          <a:p>
            <a:pPr marL="628650" lvl="1" indent="-171450">
              <a:buFont typeface="Arial" panose="020B0604020202020204" pitchFamily="34" charset="0"/>
              <a:buChar char="•"/>
            </a:pPr>
            <a:r>
              <a:rPr lang="en-US" dirty="0"/>
              <a:t>After ACS/IT isolation, the next most effective strategy is “defense in depth” through control system and network segregation. </a:t>
            </a:r>
            <a:br>
              <a:rPr lang="en-US" dirty="0"/>
            </a:br>
            <a:endParaRPr lang="en-US" dirty="0"/>
          </a:p>
          <a:p>
            <a:pPr marL="628650" lvl="1" indent="-171450">
              <a:buFont typeface="Arial" panose="020B0604020202020204" pitchFamily="34" charset="0"/>
              <a:buChar char="•"/>
            </a:pPr>
            <a:r>
              <a:rPr lang="en-US" dirty="0"/>
              <a:t>Isolate production units (and their obsolete and vulnerable control systems and networks).</a:t>
            </a:r>
            <a:br>
              <a:rPr lang="en-US" dirty="0"/>
            </a:br>
            <a:endParaRPr lang="en-US" dirty="0"/>
          </a:p>
          <a:p>
            <a:pPr marL="628650" lvl="1" indent="-171450">
              <a:buFont typeface="Arial" panose="020B0604020202020204" pitchFamily="34" charset="0"/>
              <a:buChar char="•"/>
            </a:pPr>
            <a:r>
              <a:rPr lang="en-US" dirty="0"/>
              <a:t>Isolate supervisory systems and interfaces at Level 3 with “bullet-proof” interfaces upwards and downwards.</a:t>
            </a:r>
            <a:br>
              <a:rPr lang="en-US" dirty="0"/>
            </a:br>
            <a:endParaRPr lang="en-US" dirty="0"/>
          </a:p>
          <a:p>
            <a:pPr marL="628650" lvl="1" indent="-171450">
              <a:buFont typeface="Arial" panose="020B0604020202020204" pitchFamily="34" charset="0"/>
              <a:buChar char="•"/>
            </a:pPr>
            <a:r>
              <a:rPr lang="en-US" dirty="0"/>
              <a:t>“Zones and Conduits” may be help segregate new facilities (when certified products are eventually available); however, in the meantime, they are intellectually interesting, but of little practical use.</a:t>
            </a:r>
          </a:p>
          <a:p>
            <a:endParaRPr lang="en-US" dirty="0"/>
          </a:p>
        </p:txBody>
      </p:sp>
      <p:sp>
        <p:nvSpPr>
          <p:cNvPr id="5" name="Footer Placeholder 4">
            <a:extLst>
              <a:ext uri="{FF2B5EF4-FFF2-40B4-BE49-F238E27FC236}">
                <a16:creationId xmlns:a16="http://schemas.microsoft.com/office/drawing/2014/main" id="{8C9AF468-2914-6D38-4780-C29E6F7C07A7}"/>
              </a:ext>
            </a:extLst>
          </p:cNvPr>
          <p:cNvSpPr>
            <a:spLocks noGrp="1"/>
          </p:cNvSpPr>
          <p:nvPr>
            <p:ph type="ftr" sz="quarter" idx="4"/>
          </p:nvPr>
        </p:nvSpPr>
        <p:spPr/>
        <p:txBody>
          <a:bodyPr/>
          <a:lstStyle/>
          <a:p>
            <a:pPr>
              <a:defRPr/>
            </a:pPr>
            <a:endParaRPr lang="en-US" dirty="0"/>
          </a:p>
        </p:txBody>
      </p:sp>
      <p:sp>
        <p:nvSpPr>
          <p:cNvPr id="6" name="Slide Number Placeholder 5">
            <a:extLst>
              <a:ext uri="{FF2B5EF4-FFF2-40B4-BE49-F238E27FC236}">
                <a16:creationId xmlns:a16="http://schemas.microsoft.com/office/drawing/2014/main" id="{AACA4358-89FA-91E0-5E8E-19759D302327}"/>
              </a:ext>
            </a:extLst>
          </p:cNvPr>
          <p:cNvSpPr>
            <a:spLocks noGrp="1"/>
          </p:cNvSpPr>
          <p:nvPr>
            <p:ph type="sldNum" sz="quarter" idx="5"/>
          </p:nvPr>
        </p:nvSpPr>
        <p:spPr/>
        <p:txBody>
          <a:bodyPr/>
          <a:lstStyle/>
          <a:p>
            <a:pPr>
              <a:defRPr/>
            </a:pPr>
            <a:fld id="{05AC0BA5-F05F-4F14-878E-319F0323ECC1}" type="slidenum">
              <a:rPr lang="en-US" smtClean="0"/>
              <a:pPr>
                <a:defRPr/>
              </a:pPr>
              <a:t>9</a:t>
            </a:fld>
            <a:endParaRPr lang="en-US" dirty="0"/>
          </a:p>
        </p:txBody>
      </p:sp>
    </p:spTree>
    <p:extLst>
      <p:ext uri="{BB962C8B-B14F-4D97-AF65-F5344CB8AC3E}">
        <p14:creationId xmlns:p14="http://schemas.microsoft.com/office/powerpoint/2010/main" val="18868927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857779" y="1067360"/>
            <a:ext cx="5238222" cy="1371320"/>
          </a:xfrm>
        </p:spPr>
        <p:txBody>
          <a:bodyPr/>
          <a:lstStyle>
            <a:lvl1pPr>
              <a:defRPr sz="3600">
                <a:solidFill>
                  <a:schemeClr val="tx1"/>
                </a:solidFill>
              </a:defRPr>
            </a:lvl1pPr>
          </a:lstStyle>
          <a:p>
            <a:pPr lvl="0"/>
            <a:r>
              <a:rPr lang="en-US" altLang="en-US" noProof="0" dirty="0"/>
              <a:t>Click to edit Master title style</a:t>
            </a:r>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1036226" cy="971436"/>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584017" cy="537882"/>
          </a:xfrm>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lvl2pPr>
              <a:defRPr sz="2000"/>
            </a:lvl2pPr>
          </a:lstStyle>
          <a:p>
            <a:pPr lvl="0"/>
            <a:r>
              <a:rPr lang="en-US" dirty="0"/>
              <a:t>Click to edit Master text styles</a:t>
            </a:r>
          </a:p>
          <a:p>
            <a:pPr lvl="1"/>
            <a:r>
              <a:rPr lang="en-US" dirty="0"/>
              <a:t>Second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9595" y="251459"/>
            <a:ext cx="9667101" cy="573488"/>
          </a:xfrm>
        </p:spPr>
        <p:txBody>
          <a:bodyPr/>
          <a:lstStyle>
            <a:lvl1pPr>
              <a:defRPr sz="3200"/>
            </a:lvl1pPr>
          </a:lstStyle>
          <a:p>
            <a:r>
              <a:rPr lang="en-US" dirty="0"/>
              <a:t>Click to edit Master title style</a:t>
            </a:r>
          </a:p>
        </p:txBody>
      </p:sp>
      <p:sp>
        <p:nvSpPr>
          <p:cNvPr id="4" name="Content Placeholder 3"/>
          <p:cNvSpPr>
            <a:spLocks noGrp="1"/>
          </p:cNvSpPr>
          <p:nvPr>
            <p:ph sz="half" idx="2" hasCustomPrompt="1"/>
          </p:nvPr>
        </p:nvSpPr>
        <p:spPr>
          <a:xfrm>
            <a:off x="669595" y="1292088"/>
            <a:ext cx="5049922" cy="4820478"/>
          </a:xfrm>
        </p:spPr>
        <p:txBody>
          <a:bodyPr/>
          <a:lstStyle>
            <a:lvl1pPr>
              <a:defRPr/>
            </a:lvl1pPr>
            <a:lvl2pPr>
              <a:defRPr sz="2000"/>
            </a:lvl2pPr>
          </a:lstStyle>
          <a:p>
            <a:pPr lvl="0"/>
            <a:r>
              <a:rPr lang="en-US" dirty="0"/>
              <a:t>First level</a:t>
            </a:r>
          </a:p>
          <a:p>
            <a:pPr lvl="1"/>
            <a:r>
              <a:rPr lang="en-US" dirty="0"/>
              <a:t>Second level</a:t>
            </a:r>
          </a:p>
        </p:txBody>
      </p:sp>
      <p:sp>
        <p:nvSpPr>
          <p:cNvPr id="6" name="Content Placeholder 5"/>
          <p:cNvSpPr>
            <a:spLocks noGrp="1"/>
          </p:cNvSpPr>
          <p:nvPr>
            <p:ph sz="quarter" idx="4" hasCustomPrompt="1"/>
          </p:nvPr>
        </p:nvSpPr>
        <p:spPr>
          <a:xfrm>
            <a:off x="5924440" y="1292088"/>
            <a:ext cx="5181985" cy="4820478"/>
          </a:xfrm>
        </p:spPr>
        <p:txBody>
          <a:bodyPr/>
          <a:lstStyle>
            <a:lvl1pPr>
              <a:defRPr/>
            </a:lvl1pPr>
            <a:lvl2pPr>
              <a:defRPr sz="2000"/>
            </a:lvl2pPr>
          </a:lstStyle>
          <a:p>
            <a:pPr lvl="0"/>
            <a:r>
              <a:rPr lang="en-US" dirty="0"/>
              <a:t>First Level</a:t>
            </a:r>
          </a:p>
          <a:p>
            <a:pPr lvl="1"/>
            <a:r>
              <a:rPr lang="en-US" dirty="0"/>
              <a:t>Second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8467" y="311887"/>
            <a:ext cx="9549142" cy="537882"/>
          </a:xfrm>
          <a:prstGeom prst="rect">
            <a:avLst/>
          </a:prstGeom>
        </p:spPr>
        <p:txBody>
          <a:bodyPr/>
          <a:lstStyle>
            <a:lvl1pPr algn="l">
              <a:defRPr sz="3200"/>
            </a:lvl1pPr>
          </a:lstStyle>
          <a:p>
            <a:r>
              <a:rPr lang="en-US" dirty="0"/>
              <a:t>Click to edit Master title style</a:t>
            </a:r>
          </a:p>
        </p:txBody>
      </p:sp>
    </p:spTree>
    <p:custDataLst>
      <p:tags r:id="rId1"/>
    </p:custDataLst>
    <p:extLst>
      <p:ext uri="{BB962C8B-B14F-4D97-AF65-F5344CB8AC3E}">
        <p14:creationId xmlns:p14="http://schemas.microsoft.com/office/powerpoint/2010/main" val="3499859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3977" y="863944"/>
            <a:ext cx="10489927" cy="714388"/>
          </a:xfrm>
          <a:prstGeom prst="rect">
            <a:avLst/>
          </a:prstGeom>
        </p:spPr>
        <p:txBody>
          <a:bodyPr>
            <a:noAutofit/>
          </a:bodyPr>
          <a:lstStyle>
            <a:lvl1pPr algn="l">
              <a:defRPr sz="3200" b="1" baseline="0">
                <a:solidFill>
                  <a:srgbClr val="002060"/>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837353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hyperlink" Target="https://creativecommons.org/share-your-work/cclicenses/"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gif"/><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3" y="293711"/>
            <a:ext cx="9343624"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1005433" y="1245417"/>
            <a:ext cx="10484779" cy="4945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9">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69808" y="5280650"/>
              <a:ext cx="436" cy="45719"/>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10"/>
              <a:stretch>
                <a:fillRect/>
              </a:stretch>
            </p:blipFill>
            <p:spPr>
              <a:xfrm>
                <a:off x="12758908" y="5271579"/>
                <a:ext cx="21800" cy="63499"/>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010492"/>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2"/>
            <a:extLst>
              <a:ext uri="{FF2B5EF4-FFF2-40B4-BE49-F238E27FC236}">
                <a16:creationId xmlns:a16="http://schemas.microsoft.com/office/drawing/2014/main" id="{9AA145BA-F87D-D462-EEB8-8BE224154350}"/>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05433" y="6190816"/>
            <a:ext cx="1570518" cy="461579"/>
          </a:xfrm>
          <a:prstGeom prst="rect">
            <a:avLst/>
          </a:prstGeom>
          <a:noFill/>
          <a:ln>
            <a:noFill/>
          </a:ln>
        </p:spPr>
      </p:pic>
    </p:spTree>
    <p:custDataLst>
      <p:tags r:id="rId8"/>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Lst>
  <p:txStyles>
    <p:titleStyle>
      <a:lvl1pPr algn="l" defTabSz="899320" rtl="0" eaLnBrk="0" fontAlgn="base" hangingPunct="0">
        <a:spcBef>
          <a:spcPct val="0"/>
        </a:spcBef>
        <a:spcAft>
          <a:spcPct val="0"/>
        </a:spcAft>
        <a:defRPr sz="3200"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800" b="1"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2400"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mailto:gary.rathwell@outlook.com" TargetMode="External"/><Relationship Id="rId3" Type="http://schemas.openxmlformats.org/officeDocument/2006/relationships/notesSlide" Target="../notesSlides/notesSlide11.xml"/><Relationship Id="rId7"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9.xml"/><Relationship Id="rId6" Type="http://schemas.openxmlformats.org/officeDocument/2006/relationships/hyperlink" Target="https://www.pera.net/MLMs/MLM-018-C.html" TargetMode="External"/><Relationship Id="rId5" Type="http://schemas.openxmlformats.org/officeDocument/2006/relationships/hyperlink" Target="https://www.pera.net/MLMs/MLM-018-B.html" TargetMode="External"/><Relationship Id="rId4" Type="http://schemas.openxmlformats.org/officeDocument/2006/relationships/hyperlink" Target="https://www.pera.net/MLMs/MLM-018-A.html"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xml"/><Relationship Id="rId1" Type="http://schemas.openxmlformats.org/officeDocument/2006/relationships/tags" Target="../tags/tag10.xml"/><Relationship Id="rId5" Type="http://schemas.openxmlformats.org/officeDocument/2006/relationships/hyperlink" Target="https://creativecommons.org/licenses/by-sa/4.0/" TargetMode="External"/><Relationship Id="rId4" Type="http://schemas.openxmlformats.org/officeDocument/2006/relationships/image" Target="../media/image7.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A213401-07EE-4B8A-AF54-1F366DE83B50}"/>
              </a:ext>
            </a:extLst>
          </p:cNvPr>
          <p:cNvSpPr txBox="1"/>
          <p:nvPr/>
        </p:nvSpPr>
        <p:spPr>
          <a:xfrm>
            <a:off x="1225791" y="2899274"/>
            <a:ext cx="4893935" cy="1815882"/>
          </a:xfrm>
          <a:prstGeom prst="rect">
            <a:avLst/>
          </a:prstGeom>
          <a:noFill/>
        </p:spPr>
        <p:txBody>
          <a:bodyPr wrap="square" lIns="0" tIns="0" rIns="0" bIns="0" rtlCol="0">
            <a:spAutoFit/>
          </a:bodyPr>
          <a:lstStyle/>
          <a:p>
            <a:r>
              <a:rPr lang="en-US" sz="2000" dirty="0">
                <a:latin typeface="Arial Black" panose="020B0A04020102020204" pitchFamily="34" charset="0"/>
                <a:ea typeface="Open Sans Extrabold" panose="020B0906030804020204" pitchFamily="34" charset="0"/>
                <a:cs typeface="Open Sans Extrabold" panose="020B0906030804020204" pitchFamily="34" charset="0"/>
              </a:rPr>
              <a:t>                   </a:t>
            </a:r>
            <a:r>
              <a:rPr lang="en-US" sz="2400" dirty="0">
                <a:latin typeface="Arial Black" panose="020B0A04020102020204" pitchFamily="34" charset="0"/>
                <a:ea typeface="Open Sans Extrabold" panose="020B0906030804020204" pitchFamily="34" charset="0"/>
                <a:cs typeface="Open Sans Extrabold" panose="020B0906030804020204" pitchFamily="34" charset="0"/>
              </a:rPr>
              <a:t>MLM-038-A</a:t>
            </a:r>
          </a:p>
          <a:p>
            <a:pPr defTabSz="765175"/>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All</a:t>
            </a:r>
          </a:p>
          <a:p>
            <a:pPr defTabSz="765175"/>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Owner</a:t>
            </a:r>
          </a:p>
          <a:p>
            <a:pPr defTabSz="765175"/>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pPr defTabSz="765175"/>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Master Planning</a:t>
            </a:r>
          </a:p>
          <a:p>
            <a:endParaRPr lang="en-US" sz="1400" dirty="0">
              <a:solidFill>
                <a:schemeClr val="tx2"/>
              </a:solidFill>
            </a:endParaRPr>
          </a:p>
        </p:txBody>
      </p:sp>
      <p:pic>
        <p:nvPicPr>
          <p:cNvPr id="8" name="Picture 7" descr="Icon&#10;&#10;Description automatically generated">
            <a:extLst>
              <a:ext uri="{FF2B5EF4-FFF2-40B4-BE49-F238E27FC236}">
                <a16:creationId xmlns:a16="http://schemas.microsoft.com/office/drawing/2014/main" id="{36B59BF0-F165-DD2C-6958-ED1C321C2C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7613" y="5866498"/>
            <a:ext cx="516357" cy="471607"/>
          </a:xfrm>
          <a:prstGeom prst="rect">
            <a:avLst/>
          </a:prstGeom>
        </p:spPr>
      </p:pic>
      <p:sp>
        <p:nvSpPr>
          <p:cNvPr id="9" name="TextBox 8">
            <a:extLst>
              <a:ext uri="{FF2B5EF4-FFF2-40B4-BE49-F238E27FC236}">
                <a16:creationId xmlns:a16="http://schemas.microsoft.com/office/drawing/2014/main" id="{63942A1C-FF8D-2E8F-7D57-1E4092B97C0B}"/>
              </a:ext>
            </a:extLst>
          </p:cNvPr>
          <p:cNvSpPr txBox="1"/>
          <p:nvPr/>
        </p:nvSpPr>
        <p:spPr>
          <a:xfrm>
            <a:off x="1759688" y="5882901"/>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10" name="Picture 9">
            <a:extLst>
              <a:ext uri="{FF2B5EF4-FFF2-40B4-BE49-F238E27FC236}">
                <a16:creationId xmlns:a16="http://schemas.microsoft.com/office/drawing/2014/main" id="{AEA81060-F326-21CC-2A6C-7A8E552C57B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35780" y="5866498"/>
            <a:ext cx="936031" cy="449295"/>
          </a:xfrm>
          <a:prstGeom prst="rect">
            <a:avLst/>
          </a:prstGeom>
        </p:spPr>
      </p:pic>
      <p:sp>
        <p:nvSpPr>
          <p:cNvPr id="20" name="Title 19">
            <a:extLst>
              <a:ext uri="{FF2B5EF4-FFF2-40B4-BE49-F238E27FC236}">
                <a16:creationId xmlns:a16="http://schemas.microsoft.com/office/drawing/2014/main" id="{17F84BCE-4737-8BD8-4B9B-8AC248136CCE}"/>
              </a:ext>
            </a:extLst>
          </p:cNvPr>
          <p:cNvSpPr>
            <a:spLocks noGrp="1"/>
          </p:cNvSpPr>
          <p:nvPr>
            <p:ph type="ctrTitle"/>
          </p:nvPr>
        </p:nvSpPr>
        <p:spPr>
          <a:xfrm>
            <a:off x="795485" y="656614"/>
            <a:ext cx="6539326" cy="1387339"/>
          </a:xfrm>
        </p:spPr>
        <p:txBody>
          <a:bodyPr>
            <a:noAutofit/>
          </a:bodyPr>
          <a:lstStyle/>
          <a:p>
            <a:pPr indent="226695" algn="ctr">
              <a:lnSpc>
                <a:spcPct val="115000"/>
              </a:lnSpc>
              <a:spcBef>
                <a:spcPts val="600"/>
              </a:spcBef>
              <a:spcAft>
                <a:spcPts val="600"/>
              </a:spcAft>
            </a:pPr>
            <a:r>
              <a:rPr lang="en-US" sz="3600" b="1" dirty="0">
                <a:solidFill>
                  <a:srgbClr val="002060"/>
                </a:solidFill>
                <a:effectLst/>
                <a:latin typeface="Arial" panose="020B0604020202020204" pitchFamily="34" charset="0"/>
                <a:ea typeface="Calibri" panose="020F0502020204030204" pitchFamily="34" charset="0"/>
              </a:rPr>
              <a:t>Identifying Control System</a:t>
            </a:r>
            <a:br>
              <a:rPr lang="en-US" sz="3600" b="1" dirty="0">
                <a:solidFill>
                  <a:srgbClr val="002060"/>
                </a:solidFill>
                <a:effectLst/>
                <a:latin typeface="Arial" panose="020B0604020202020204" pitchFamily="34" charset="0"/>
                <a:ea typeface="Calibri" panose="020F0502020204030204" pitchFamily="34" charset="0"/>
              </a:rPr>
            </a:br>
            <a:r>
              <a:rPr lang="en-US" sz="3600" b="1" dirty="0">
                <a:solidFill>
                  <a:srgbClr val="002060"/>
                </a:solidFill>
                <a:effectLst/>
                <a:latin typeface="Arial" panose="020B0604020202020204" pitchFamily="34" charset="0"/>
                <a:ea typeface="Calibri" panose="020F0502020204030204" pitchFamily="34" charset="0"/>
              </a:rPr>
              <a:t>Cybersecurity Incidents</a:t>
            </a:r>
            <a:endParaRPr lang="en-US" dirty="0"/>
          </a:p>
        </p:txBody>
      </p:sp>
      <p:pic>
        <p:nvPicPr>
          <p:cNvPr id="2" name="Picture 1" descr="Natural gas fired electrical power plant">
            <a:extLst>
              <a:ext uri="{FF2B5EF4-FFF2-40B4-BE49-F238E27FC236}">
                <a16:creationId xmlns:a16="http://schemas.microsoft.com/office/drawing/2014/main" id="{58E562C1-E311-79BA-6D23-735923F0D360}"/>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416084" y="2217842"/>
            <a:ext cx="4769285" cy="3178747"/>
          </a:xfrm>
          <a:prstGeom prst="rect">
            <a:avLst/>
          </a:prstGeom>
        </p:spPr>
      </p:pic>
      <p:sp>
        <p:nvSpPr>
          <p:cNvPr id="4" name="TextBox 3">
            <a:extLst>
              <a:ext uri="{FF2B5EF4-FFF2-40B4-BE49-F238E27FC236}">
                <a16:creationId xmlns:a16="http://schemas.microsoft.com/office/drawing/2014/main" id="{EAAB2A48-3ED1-4F07-EE73-2DBE3239E53E}"/>
              </a:ext>
            </a:extLst>
          </p:cNvPr>
          <p:cNvSpPr txBox="1"/>
          <p:nvPr/>
        </p:nvSpPr>
        <p:spPr>
          <a:xfrm>
            <a:off x="6705599" y="5436028"/>
            <a:ext cx="4769285" cy="369332"/>
          </a:xfrm>
          <a:prstGeom prst="rect">
            <a:avLst/>
          </a:prstGeom>
          <a:noFill/>
        </p:spPr>
        <p:txBody>
          <a:bodyPr wrap="square">
            <a:spAutoFit/>
          </a:bodyPr>
          <a:lstStyle/>
          <a:p>
            <a:r>
              <a:rPr lang="en-US" dirty="0"/>
              <a:t>Image from PowerPoint Stock Images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1BBD7-59F2-4A50-82A9-49BB41359699}"/>
              </a:ext>
            </a:extLst>
          </p:cNvPr>
          <p:cNvSpPr>
            <a:spLocks noGrp="1"/>
          </p:cNvSpPr>
          <p:nvPr>
            <p:ph type="title"/>
          </p:nvPr>
        </p:nvSpPr>
        <p:spPr>
          <a:xfrm>
            <a:off x="968188" y="301887"/>
            <a:ext cx="9298934" cy="537882"/>
          </a:xfrm>
        </p:spPr>
        <p:txBody>
          <a:bodyPr/>
          <a:lstStyle/>
          <a:p>
            <a:pPr algn="ctr"/>
            <a:r>
              <a:rPr lang="en-US" sz="2800" dirty="0"/>
              <a:t>Key Messages</a:t>
            </a:r>
          </a:p>
        </p:txBody>
      </p:sp>
      <p:sp>
        <p:nvSpPr>
          <p:cNvPr id="3" name="Content Placeholder 2">
            <a:extLst>
              <a:ext uri="{FF2B5EF4-FFF2-40B4-BE49-F238E27FC236}">
                <a16:creationId xmlns:a16="http://schemas.microsoft.com/office/drawing/2014/main" id="{324A892F-25F0-483A-BF20-37BBB60CD982}"/>
              </a:ext>
            </a:extLst>
          </p:cNvPr>
          <p:cNvSpPr>
            <a:spLocks noGrp="1"/>
          </p:cNvSpPr>
          <p:nvPr>
            <p:ph idx="1"/>
          </p:nvPr>
        </p:nvSpPr>
        <p:spPr>
          <a:xfrm>
            <a:off x="683107" y="1344706"/>
            <a:ext cx="10776247" cy="4446494"/>
          </a:xfrm>
        </p:spPr>
        <p:txBody>
          <a:bodyPr>
            <a:normAutofit fontScale="92500"/>
          </a:bodyPr>
          <a:lstStyle/>
          <a:p>
            <a:pPr marL="0" indent="0">
              <a:buNone/>
            </a:pPr>
            <a:r>
              <a:rPr lang="en-US" sz="2400" dirty="0"/>
              <a:t>Base the justification of Cybersecurity on faster detection of all Incidents</a:t>
            </a:r>
          </a:p>
          <a:p>
            <a:pPr lvl="1"/>
            <a:r>
              <a:rPr lang="en-US" dirty="0"/>
              <a:t>Risks and probabilities of cybersecurity incidents are not quantifiable, but the benefits of faster detection of maintenance and operation failures are.</a:t>
            </a:r>
          </a:p>
          <a:p>
            <a:pPr lvl="1"/>
            <a:r>
              <a:rPr lang="en-US" dirty="0"/>
              <a:t>Better Cybersecurity Incident monitoring will reduce the cost of cost of device and system failures, lost production, employee errors, and cybersecurity attacks. This alone will usually justify  the cost of improved cybersecurity.</a:t>
            </a:r>
            <a:br>
              <a:rPr lang="en-US" dirty="0"/>
            </a:br>
            <a:endParaRPr lang="en-US" dirty="0"/>
          </a:p>
          <a:p>
            <a:pPr marL="0" indent="0">
              <a:buNone/>
            </a:pPr>
            <a:r>
              <a:rPr lang="en-US" sz="2400" dirty="0"/>
              <a:t>How may we protect Automation and OT systems?</a:t>
            </a:r>
          </a:p>
          <a:p>
            <a:pPr lvl="1"/>
            <a:r>
              <a:rPr lang="en-US" dirty="0"/>
              <a:t>Network and system segmentation and defense-in-depth.</a:t>
            </a:r>
          </a:p>
          <a:p>
            <a:pPr lvl="1"/>
            <a:r>
              <a:rPr lang="en-US" dirty="0"/>
              <a:t>Vulnerability assessment and mitigation of all security risks, including “Physical Perimeter” security risks.</a:t>
            </a:r>
          </a:p>
          <a:p>
            <a:pPr lvl="1"/>
            <a:r>
              <a:rPr lang="en-US" dirty="0"/>
              <a:t>Certify training and verify people including skills and  Trust Level.</a:t>
            </a:r>
            <a:br>
              <a:rPr lang="en-US" dirty="0"/>
            </a:br>
            <a:endParaRPr lang="en-US" dirty="0"/>
          </a:p>
        </p:txBody>
      </p:sp>
    </p:spTree>
    <p:extLst>
      <p:ext uri="{BB962C8B-B14F-4D97-AF65-F5344CB8AC3E}">
        <p14:creationId xmlns:p14="http://schemas.microsoft.com/office/powerpoint/2010/main" val="1567494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986118" y="304400"/>
            <a:ext cx="9170338" cy="537882"/>
          </a:xfrm>
        </p:spPr>
        <p:txBody>
          <a:bodyPr numCol="1"/>
          <a:lstStyle/>
          <a:p>
            <a:pPr algn="ctr"/>
            <a:r>
              <a:rPr lang="en-US" sz="2800" dirty="0">
                <a:solidFill>
                  <a:schemeClr val="tx1"/>
                </a:solidFill>
              </a:rPr>
              <a:t>Further Information</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986118" y="1312720"/>
            <a:ext cx="10022541" cy="4313439"/>
          </a:xfrm>
        </p:spPr>
        <p:txBody>
          <a:bodyPr numCol="1"/>
          <a:lstStyle/>
          <a:p>
            <a:pPr>
              <a:spcBef>
                <a:spcPts val="441"/>
              </a:spcBef>
              <a:spcAft>
                <a:spcPts val="1059"/>
              </a:spcAft>
            </a:pPr>
            <a:r>
              <a:rPr lang="en-US" sz="2400" b="1" dirty="0"/>
              <a:t>Related MLMs on Patch Management, Trust &amp; Risk Mitigation</a:t>
            </a:r>
          </a:p>
          <a:p>
            <a:pPr lvl="1"/>
            <a:r>
              <a:rPr lang="en-US" dirty="0"/>
              <a:t>MLM-026-A: Patch Management for Owner Operators</a:t>
            </a:r>
          </a:p>
          <a:p>
            <a:pPr lvl="1"/>
            <a:r>
              <a:rPr lang="en-US" dirty="0"/>
              <a:t>MLM-026-B : Patch Management for Vendors</a:t>
            </a:r>
          </a:p>
          <a:p>
            <a:pPr lvl="1"/>
            <a:r>
              <a:rPr lang="en-US" dirty="0">
                <a:hlinkClick r:id="rId4"/>
              </a:rPr>
              <a:t>MLM-018 A </a:t>
            </a:r>
            <a:r>
              <a:rPr lang="en-US" dirty="0"/>
              <a:t>: Concepts of Trust in Process Plants</a:t>
            </a:r>
            <a:endParaRPr lang="en-US" i="1" dirty="0"/>
          </a:p>
          <a:p>
            <a:pPr lvl="1"/>
            <a:r>
              <a:rPr lang="en-US" dirty="0">
                <a:hlinkClick r:id="rId5"/>
              </a:rPr>
              <a:t>MLM-018-B</a:t>
            </a:r>
            <a:r>
              <a:rPr lang="en-US" dirty="0"/>
              <a:t> and </a:t>
            </a:r>
            <a:r>
              <a:rPr lang="en-US" dirty="0">
                <a:hlinkClick r:id="rId6"/>
              </a:rPr>
              <a:t>MLM-018-C</a:t>
            </a:r>
            <a:r>
              <a:rPr lang="en-US" dirty="0"/>
              <a:t> : Minimum Trust in Process Plant ACS</a:t>
            </a:r>
          </a:p>
          <a:p>
            <a:pPr lvl="1"/>
            <a:r>
              <a:rPr lang="en-US" dirty="0"/>
              <a:t>MLM-018-D and MLM-018-E : Limited Trust in Process Plant IT Systems</a:t>
            </a:r>
          </a:p>
          <a:p>
            <a:pPr lvl="1"/>
            <a:r>
              <a:rPr lang="en-US" dirty="0"/>
              <a:t>MLM-018-F : Minimum Trust in Process Plant OT Systems</a:t>
            </a:r>
          </a:p>
          <a:p>
            <a:pPr lvl="1"/>
            <a:r>
              <a:rPr lang="en-US" dirty="0"/>
              <a:t>MLM-016-A Typical Cybersecurity Attacks</a:t>
            </a:r>
          </a:p>
          <a:p>
            <a:pPr lvl="1"/>
            <a:r>
              <a:rPr lang="en-US" dirty="0"/>
              <a:t>MLM-016-B Cybersecurity Risk Definitions and Concepts</a:t>
            </a:r>
          </a:p>
          <a:p>
            <a:pPr lvl="1"/>
            <a:r>
              <a:rPr lang="en-US" dirty="0"/>
              <a:t>MLM-016-F Level 0 and 1 Cyber Vulnerabilities</a:t>
            </a:r>
          </a:p>
          <a:p>
            <a:pPr lvl="1"/>
            <a:r>
              <a:rPr lang="en-US" dirty="0"/>
              <a:t>MLM-019-A Cybersecurity Audits and KPIs</a:t>
            </a:r>
          </a:p>
          <a:p>
            <a:pPr lvl="1"/>
            <a:endParaRPr lang="en-US" i="1" dirty="0"/>
          </a:p>
          <a:p>
            <a:pPr marL="0" indent="0">
              <a:spcAft>
                <a:spcPts val="1059"/>
              </a:spcAft>
              <a:buNone/>
            </a:pPr>
            <a:endParaRPr lang="en-US" dirty="0"/>
          </a:p>
        </p:txBody>
      </p:sp>
      <p:pic>
        <p:nvPicPr>
          <p:cNvPr id="3" name="Ink 2">
            <a:extLst>
              <a:ext uri="{FF2B5EF4-FFF2-40B4-BE49-F238E27FC236}">
                <a16:creationId xmlns:a16="http://schemas.microsoft.com/office/drawing/2014/main" id="{8BB546A4-F9D0-4DF7-9C08-07D29B017CE9}"/>
              </a:ext>
            </a:extLst>
          </p:cNvPr>
          <p:cNvPicPr/>
          <p:nvPr/>
        </p:nvPicPr>
        <p:blipFill>
          <a:blip r:embed="rId7"/>
          <a:stretch>
            <a:fillRect/>
          </a:stretch>
        </p:blipFill>
        <p:spPr>
          <a:xfrm>
            <a:off x="4194071" y="5877847"/>
            <a:ext cx="17471" cy="21600"/>
          </a:xfrm>
          <a:prstGeom prst="rect">
            <a:avLst/>
          </a:prstGeom>
        </p:spPr>
      </p:pic>
      <p:sp>
        <p:nvSpPr>
          <p:cNvPr id="2" name="Slide Number Placeholder 1">
            <a:extLst>
              <a:ext uri="{FF2B5EF4-FFF2-40B4-BE49-F238E27FC236}">
                <a16:creationId xmlns:a16="http://schemas.microsoft.com/office/drawing/2014/main" id="{D2D0BBD8-7385-B112-12DB-CBF9B845E2B5}"/>
              </a:ext>
            </a:extLst>
          </p:cNvPr>
          <p:cNvSpPr>
            <a:spLocks noGrp="1"/>
          </p:cNvSpPr>
          <p:nvPr>
            <p:ph type="sldNum" sz="quarter" idx="12"/>
          </p:nvPr>
        </p:nvSpPr>
        <p:spPr>
          <a:xfrm>
            <a:off x="7815532" y="6356351"/>
            <a:ext cx="699818" cy="365125"/>
          </a:xfrm>
          <a:prstGeom prst="rect">
            <a:avLst/>
          </a:prstGeom>
        </p:spPr>
        <p:txBody>
          <a:bodyPr vert="horz" lIns="91440" tIns="45720" rIns="91440" bIns="45720" rtlCol="0" anchor="ctr"/>
          <a:lstStyle>
            <a:defPPr>
              <a:defRPr lang="en-US"/>
            </a:defPPr>
            <a:lvl1pPr marL="0" indent="0" algn="r" defTabSz="457200" rtl="0" eaLnBrk="1" latinLnBrk="0" hangingPunct="1">
              <a:buFont typeface="+mj-lt"/>
              <a:buNone/>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F96A22-DFBE-420F-A06F-D98A18C02772}" type="slidenum">
              <a:rPr lang="en-US" smtClean="0"/>
              <a:pPr/>
              <a:t>11</a:t>
            </a:fld>
            <a:endParaRPr lang="en-US"/>
          </a:p>
        </p:txBody>
      </p:sp>
      <p:sp>
        <p:nvSpPr>
          <p:cNvPr id="8" name="TextBox 7">
            <a:extLst>
              <a:ext uri="{FF2B5EF4-FFF2-40B4-BE49-F238E27FC236}">
                <a16:creationId xmlns:a16="http://schemas.microsoft.com/office/drawing/2014/main" id="{D795D879-A3F1-0871-1922-0A97422D4FAD}"/>
              </a:ext>
            </a:extLst>
          </p:cNvPr>
          <p:cNvSpPr txBox="1"/>
          <p:nvPr/>
        </p:nvSpPr>
        <p:spPr>
          <a:xfrm>
            <a:off x="3062122" y="5791200"/>
            <a:ext cx="6846411" cy="400110"/>
          </a:xfrm>
          <a:prstGeom prst="rect">
            <a:avLst/>
          </a:prstGeom>
          <a:noFill/>
        </p:spPr>
        <p:txBody>
          <a:bodyPr wrap="square">
            <a:spAutoFit/>
          </a:bodyPr>
          <a:lstStyle/>
          <a:p>
            <a:pPr marL="449660" lvl="1" indent="0">
              <a:spcAft>
                <a:spcPts val="1059"/>
              </a:spcAft>
              <a:buNone/>
            </a:pPr>
            <a:r>
              <a:rPr lang="en-US" altLang="en-US" sz="2000" dirty="0"/>
              <a:t>Please click </a:t>
            </a:r>
            <a:r>
              <a:rPr lang="en-US" altLang="en-US" sz="2000" dirty="0">
                <a:hlinkClick r:id="rId8"/>
              </a:rPr>
              <a:t>here</a:t>
            </a:r>
            <a:r>
              <a:rPr lang="en-US" altLang="en-US" sz="2000" dirty="0"/>
              <a:t> to provide feedback on this MLM.</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3000" advTm="5000">
        <p:fade/>
      </p:transition>
    </mc:Choice>
    <mc:Fallback xmlns="">
      <p:transition spd="slow" advTm="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862685" y="180631"/>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endParaRPr lang="en-US" sz="2471" dirty="0"/>
          </a:p>
        </p:txBody>
      </p:sp>
      <p:sp>
        <p:nvSpPr>
          <p:cNvPr id="3" name="Content Placeholder 6">
            <a:extLst>
              <a:ext uri="{FF2B5EF4-FFF2-40B4-BE49-F238E27FC236}">
                <a16:creationId xmlns:a16="http://schemas.microsoft.com/office/drawing/2014/main" id="{BA9AEE9B-C04E-4117-8DF7-E99C7E917F9A}"/>
              </a:ext>
            </a:extLst>
          </p:cNvPr>
          <p:cNvSpPr txBox="1">
            <a:spLocks/>
          </p:cNvSpPr>
          <p:nvPr/>
        </p:nvSpPr>
        <p:spPr>
          <a:xfrm>
            <a:off x="4896971" y="1220949"/>
            <a:ext cx="6059500" cy="4231760"/>
          </a:xfrm>
          <a:prstGeom prst="rect">
            <a:avLst/>
          </a:prstGeom>
        </p:spPr>
        <p:txBody>
          <a:bodyPr>
            <a:normAutofit/>
          </a:bodyPr>
          <a:lstStyle>
            <a:lvl1pPr marL="382588" indent="-382588" algn="l" defTabSz="1019175" rtl="0" eaLnBrk="0" fontAlgn="base" hangingPunct="0">
              <a:spcBef>
                <a:spcPct val="20000"/>
              </a:spcBef>
              <a:spcAft>
                <a:spcPct val="0"/>
              </a:spcAft>
              <a:buChar char="•"/>
              <a:defRPr sz="2400" kern="12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2000" kern="1200">
                <a:solidFill>
                  <a:schemeClr val="tx1"/>
                </a:solidFill>
                <a:latin typeface="+mn-lt"/>
                <a:ea typeface="+mn-ea"/>
                <a:cs typeface="+mn-cs"/>
              </a:defRPr>
            </a:lvl2pPr>
            <a:lvl3pPr marL="1273175" indent="-254000" algn="l" defTabSz="1019175" rtl="0" eaLnBrk="0" fontAlgn="base" hangingPunct="0">
              <a:spcBef>
                <a:spcPct val="20000"/>
              </a:spcBef>
              <a:spcAft>
                <a:spcPct val="0"/>
              </a:spcAft>
              <a:buChar char="–"/>
              <a:defRPr kern="1200">
                <a:solidFill>
                  <a:schemeClr val="tx1"/>
                </a:solidFill>
                <a:latin typeface="+mn-lt"/>
                <a:ea typeface="+mn-ea"/>
                <a:cs typeface="+mn-cs"/>
              </a:defRPr>
            </a:lvl3pPr>
            <a:lvl4pPr marL="1782763" indent="-254000" algn="l" defTabSz="1019175" rtl="0" eaLnBrk="0" fontAlgn="base" hangingPunct="0">
              <a:spcBef>
                <a:spcPct val="20000"/>
              </a:spcBef>
              <a:spcAft>
                <a:spcPct val="0"/>
              </a:spcAft>
              <a:buChar char="–"/>
              <a:defRPr kern="1200">
                <a:solidFill>
                  <a:schemeClr val="tx1"/>
                </a:solidFill>
                <a:latin typeface="+mn-lt"/>
                <a:ea typeface="+mn-ea"/>
                <a:cs typeface="+mn-cs"/>
              </a:defRPr>
            </a:lvl4pPr>
            <a:lvl5pPr marL="2292350" indent="-254000" algn="l" defTabSz="1019175" rtl="0" eaLnBrk="0" fontAlgn="base" hangingPunct="0">
              <a:spcBef>
                <a:spcPct val="20000"/>
              </a:spcBef>
              <a:spcAft>
                <a:spcPct val="0"/>
              </a:spcAft>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spcAft>
                <a:spcPts val="1059"/>
              </a:spcAft>
              <a:buNone/>
            </a:pPr>
            <a:r>
              <a:rPr lang="en-US" sz="2118" b="1" dirty="0"/>
              <a:t>Daniel Ehrenreich</a:t>
            </a:r>
            <a:r>
              <a:rPr lang="en-US" sz="1853" b="1" dirty="0"/>
              <a:t> </a:t>
            </a:r>
          </a:p>
          <a:p>
            <a:pPr marL="0" indent="0">
              <a:lnSpc>
                <a:spcPct val="110000"/>
              </a:lnSpc>
              <a:spcBef>
                <a:spcPts val="0"/>
              </a:spcBef>
              <a:spcAft>
                <a:spcPts val="1059"/>
              </a:spcAft>
              <a:buNone/>
            </a:pPr>
            <a:r>
              <a:rPr lang="en-US" sz="1765" dirty="0"/>
              <a:t>Daniel has over 3</a:t>
            </a:r>
            <a:r>
              <a:rPr lang="he-IL" sz="1765" dirty="0"/>
              <a:t>3</a:t>
            </a:r>
            <a:r>
              <a:rPr lang="en-US" sz="1765" dirty="0"/>
              <a:t> years of experience with control of industrial operations and integration of cyber security solutions. </a:t>
            </a:r>
            <a:endParaRPr lang="he-IL" sz="1765" dirty="0"/>
          </a:p>
          <a:p>
            <a:pPr marL="0" indent="0">
              <a:lnSpc>
                <a:spcPct val="110000"/>
              </a:lnSpc>
              <a:spcBef>
                <a:spcPts val="0"/>
              </a:spcBef>
              <a:spcAft>
                <a:spcPts val="1059"/>
              </a:spcAft>
              <a:buNone/>
            </a:pPr>
            <a:r>
              <a:rPr lang="en-US" sz="1765" dirty="0"/>
              <a:t>He is a control engineering consultant, workshop lecturer,  and an expert in cyber secured operation for IACS. </a:t>
            </a:r>
          </a:p>
          <a:p>
            <a:pPr marL="0" indent="0">
              <a:lnSpc>
                <a:spcPct val="110000"/>
              </a:lnSpc>
              <a:spcBef>
                <a:spcPts val="0"/>
              </a:spcBef>
              <a:spcAft>
                <a:spcPts val="1059"/>
              </a:spcAft>
              <a:buNone/>
            </a:pPr>
            <a:r>
              <a:rPr lang="en-US" sz="1765" dirty="0"/>
              <a:t>Daniel is contributing  his knowledge and expertise to multiple ISA 62443 workgroups.</a:t>
            </a:r>
          </a:p>
          <a:p>
            <a:pPr marL="0" indent="0">
              <a:lnSpc>
                <a:spcPct val="110000"/>
              </a:lnSpc>
              <a:spcBef>
                <a:spcPts val="0"/>
              </a:spcBef>
              <a:spcAft>
                <a:spcPts val="1059"/>
              </a:spcAft>
              <a:buNone/>
            </a:pPr>
            <a:r>
              <a:rPr lang="en-US" sz="1765" dirty="0"/>
              <a:t>Since 2016, acting as the Chairman of the annual ACS-</a:t>
            </a:r>
            <a:r>
              <a:rPr lang="en-US" sz="1765" dirty="0" err="1"/>
              <a:t>Cybersec</a:t>
            </a:r>
            <a:r>
              <a:rPr lang="en-US" sz="1765" dirty="0"/>
              <a:t> Conference taking place in Israel</a:t>
            </a:r>
          </a:p>
        </p:txBody>
      </p:sp>
      <p:sp>
        <p:nvSpPr>
          <p:cNvPr id="7" name="Title 6">
            <a:extLst>
              <a:ext uri="{FF2B5EF4-FFF2-40B4-BE49-F238E27FC236}">
                <a16:creationId xmlns:a16="http://schemas.microsoft.com/office/drawing/2014/main" id="{8ED4F5C2-85AE-C339-3CB5-0AA3A354B799}"/>
              </a:ext>
            </a:extLst>
          </p:cNvPr>
          <p:cNvSpPr>
            <a:spLocks noGrp="1"/>
          </p:cNvSpPr>
          <p:nvPr>
            <p:ph type="title"/>
          </p:nvPr>
        </p:nvSpPr>
        <p:spPr>
          <a:xfrm>
            <a:off x="924647" y="311887"/>
            <a:ext cx="9262962" cy="537882"/>
          </a:xfrm>
        </p:spPr>
        <p:txBody>
          <a:bodyPr/>
          <a:lstStyle/>
          <a:p>
            <a:pPr algn="ctr"/>
            <a:r>
              <a:rPr lang="en-US" dirty="0"/>
              <a:t>Author</a:t>
            </a:r>
            <a:br>
              <a:rPr lang="en-US" dirty="0"/>
            </a:br>
            <a:endParaRPr lang="en-US" dirty="0"/>
          </a:p>
        </p:txBody>
      </p:sp>
      <p:pic>
        <p:nvPicPr>
          <p:cNvPr id="6" name="Picture 5" descr="A person in a suit and tie&#10;&#10;Description automatically generated with medium confidence">
            <a:extLst>
              <a:ext uri="{FF2B5EF4-FFF2-40B4-BE49-F238E27FC236}">
                <a16:creationId xmlns:a16="http://schemas.microsoft.com/office/drawing/2014/main" id="{328F16D5-5800-1430-D447-37CDCB11BB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7468" y="1770876"/>
            <a:ext cx="3131224" cy="3285218"/>
          </a:xfrm>
          <a:prstGeom prst="rect">
            <a:avLst/>
          </a:prstGeom>
        </p:spPr>
      </p:pic>
      <p:sp>
        <p:nvSpPr>
          <p:cNvPr id="5" name="TextBox 4">
            <a:extLst>
              <a:ext uri="{FF2B5EF4-FFF2-40B4-BE49-F238E27FC236}">
                <a16:creationId xmlns:a16="http://schemas.microsoft.com/office/drawing/2014/main" id="{EE7913C2-9A44-4F29-D24A-684C5BEA9A28}"/>
              </a:ext>
            </a:extLst>
          </p:cNvPr>
          <p:cNvSpPr txBox="1"/>
          <p:nvPr/>
        </p:nvSpPr>
        <p:spPr>
          <a:xfrm>
            <a:off x="924647" y="5815597"/>
            <a:ext cx="4139447" cy="276999"/>
          </a:xfrm>
          <a:prstGeom prst="rect">
            <a:avLst/>
          </a:prstGeom>
          <a:noFill/>
        </p:spPr>
        <p:txBody>
          <a:bodyPr wrap="square">
            <a:spAutoFit/>
          </a:bodyPr>
          <a:lstStyle/>
          <a:p>
            <a:pPr marL="0" indent="0">
              <a:spcAft>
                <a:spcPts val="1059"/>
              </a:spcAft>
              <a:buNone/>
            </a:pPr>
            <a:r>
              <a:rPr lang="en-US" altLang="en-US" sz="1200" b="1" dirty="0">
                <a:solidFill>
                  <a:srgbClr val="00B050"/>
                </a:solidFill>
                <a:hlinkClick r:id="rId5"/>
              </a:rPr>
              <a:t>https://creativecommons.org/licenses/by-sa/4.0/</a:t>
            </a:r>
            <a:r>
              <a:rPr lang="en-US" altLang="en-US" sz="1200" b="1" dirty="0">
                <a:solidFill>
                  <a:srgbClr val="00B050"/>
                </a:solidFill>
              </a:rPr>
              <a:t> </a:t>
            </a:r>
          </a:p>
        </p:txBody>
      </p:sp>
    </p:spTree>
    <p:custDataLst>
      <p:tags r:id="rId1"/>
    </p:custDataLst>
    <p:extLst>
      <p:ext uri="{BB962C8B-B14F-4D97-AF65-F5344CB8AC3E}">
        <p14:creationId xmlns:p14="http://schemas.microsoft.com/office/powerpoint/2010/main" val="2074747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7CE8E28B-0DE2-A4ED-AD87-FAF3DE327D29}"/>
              </a:ext>
            </a:extLst>
          </p:cNvPr>
          <p:cNvSpPr/>
          <p:nvPr/>
        </p:nvSpPr>
        <p:spPr>
          <a:xfrm>
            <a:off x="906399" y="4871999"/>
            <a:ext cx="10542492" cy="1132026"/>
          </a:xfrm>
          <a:prstGeom prst="roundRect">
            <a:avLst/>
          </a:prstGeom>
          <a:solidFill>
            <a:srgbClr val="FFFF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sz="1600" b="1" dirty="0">
              <a:ln>
                <a:solidFill>
                  <a:sysClr val="windowText" lastClr="000000"/>
                </a:solidFill>
              </a:ln>
              <a:latin typeface="Kaspersky Sans" panose="020B0503050101040103" pitchFamily="34" charset="-52"/>
            </a:endParaRPr>
          </a:p>
        </p:txBody>
      </p:sp>
      <p:sp>
        <p:nvSpPr>
          <p:cNvPr id="2" name="Title 1">
            <a:extLst>
              <a:ext uri="{FF2B5EF4-FFF2-40B4-BE49-F238E27FC236}">
                <a16:creationId xmlns:a16="http://schemas.microsoft.com/office/drawing/2014/main" id="{373F28EF-52EC-4BDA-E89C-2435AD1D1513}"/>
              </a:ext>
            </a:extLst>
          </p:cNvPr>
          <p:cNvSpPr>
            <a:spLocks noGrp="1"/>
          </p:cNvSpPr>
          <p:nvPr>
            <p:ph type="title"/>
          </p:nvPr>
        </p:nvSpPr>
        <p:spPr>
          <a:xfrm>
            <a:off x="993662" y="301887"/>
            <a:ext cx="9273460" cy="537882"/>
          </a:xfrm>
        </p:spPr>
        <p:txBody>
          <a:bodyPr/>
          <a:lstStyle/>
          <a:p>
            <a:pPr algn="ctr"/>
            <a:r>
              <a:rPr lang="en-US" dirty="0"/>
              <a:t>ISA 62443 Cybersecurity Definitions</a:t>
            </a:r>
          </a:p>
        </p:txBody>
      </p:sp>
      <p:sp>
        <p:nvSpPr>
          <p:cNvPr id="3" name="Content Placeholder 2">
            <a:extLst>
              <a:ext uri="{FF2B5EF4-FFF2-40B4-BE49-F238E27FC236}">
                <a16:creationId xmlns:a16="http://schemas.microsoft.com/office/drawing/2014/main" id="{825AD109-8F62-0345-F75D-60D34BFC17DC}"/>
              </a:ext>
            </a:extLst>
          </p:cNvPr>
          <p:cNvSpPr>
            <a:spLocks noGrp="1"/>
          </p:cNvSpPr>
          <p:nvPr>
            <p:ph idx="1"/>
          </p:nvPr>
        </p:nvSpPr>
        <p:spPr>
          <a:xfrm>
            <a:off x="993661" y="1273087"/>
            <a:ext cx="10373585" cy="5083263"/>
          </a:xfrm>
        </p:spPr>
        <p:txBody>
          <a:bodyPr/>
          <a:lstStyle/>
          <a:p>
            <a:pPr marL="0" indent="0" algn="l">
              <a:buNone/>
            </a:pPr>
            <a:r>
              <a:rPr lang="en-US" sz="2200" dirty="0">
                <a:solidFill>
                  <a:srgbClr val="C00000"/>
                </a:solidFill>
              </a:rPr>
              <a:t>Event</a:t>
            </a:r>
            <a:r>
              <a:rPr lang="en-US" sz="2200" dirty="0"/>
              <a:t> </a:t>
            </a:r>
            <a:r>
              <a:rPr lang="en-US" sz="2200" b="0" dirty="0"/>
              <a:t>- </a:t>
            </a:r>
            <a:r>
              <a:rPr lang="en-US" sz="2000" b="0" dirty="0"/>
              <a:t>An occurrence of or a change to a particular set of circumstances.</a:t>
            </a:r>
            <a:br>
              <a:rPr lang="en-US" sz="2000" b="0" dirty="0"/>
            </a:br>
            <a:endParaRPr lang="en-US" sz="2000" b="0" dirty="0"/>
          </a:p>
          <a:p>
            <a:pPr marL="0" indent="0" algn="l">
              <a:buNone/>
            </a:pPr>
            <a:r>
              <a:rPr lang="en-US" sz="2200" dirty="0">
                <a:solidFill>
                  <a:srgbClr val="C00000"/>
                </a:solidFill>
              </a:rPr>
              <a:t>Incident </a:t>
            </a:r>
            <a:r>
              <a:rPr lang="en-US" sz="2200" b="0" dirty="0">
                <a:solidFill>
                  <a:srgbClr val="C00000"/>
                </a:solidFill>
              </a:rPr>
              <a:t>- </a:t>
            </a:r>
            <a:r>
              <a:rPr lang="en-US" sz="2000" b="0" dirty="0"/>
              <a:t>An event that is not part of the expected operation of a system or service that causes, or may cause, an interruption to, or a reduction in, the quality of the service provided by the control system.</a:t>
            </a:r>
            <a:br>
              <a:rPr lang="en-US" sz="2000" b="0" dirty="0"/>
            </a:br>
            <a:endParaRPr lang="en-US" sz="2000" b="0" dirty="0"/>
          </a:p>
          <a:p>
            <a:pPr marL="0" indent="0">
              <a:buNone/>
            </a:pPr>
            <a:r>
              <a:rPr lang="en-US" sz="2200" dirty="0">
                <a:solidFill>
                  <a:srgbClr val="C00000"/>
                </a:solidFill>
              </a:rPr>
              <a:t>Security Incident </a:t>
            </a:r>
            <a:r>
              <a:rPr lang="en-US" sz="2200" b="0" dirty="0">
                <a:solidFill>
                  <a:srgbClr val="C00000"/>
                </a:solidFill>
              </a:rPr>
              <a:t>- </a:t>
            </a:r>
            <a:r>
              <a:rPr lang="en-US" sz="2000" b="0" dirty="0"/>
              <a:t>A Security compromise that is of some significance to the asset owner, or a failed attempt to compromise the system whose result could have been of significance to the asset owner. This includes physical, human, and system security incidents.</a:t>
            </a:r>
            <a:br>
              <a:rPr lang="en-US" sz="2000" b="0" dirty="0"/>
            </a:br>
            <a:endParaRPr lang="en-US" sz="2000" b="0" dirty="0"/>
          </a:p>
          <a:p>
            <a:pPr marL="0" indent="0">
              <a:buNone/>
            </a:pPr>
            <a:r>
              <a:rPr lang="en-US" sz="2200" dirty="0">
                <a:solidFill>
                  <a:srgbClr val="C00000"/>
                </a:solidFill>
              </a:rPr>
              <a:t>Industrial Cybersecurity Incident </a:t>
            </a:r>
            <a:r>
              <a:rPr lang="en-US" sz="2200" b="0" dirty="0">
                <a:solidFill>
                  <a:srgbClr val="C00000"/>
                </a:solidFill>
              </a:rPr>
              <a:t>- </a:t>
            </a:r>
            <a:r>
              <a:rPr lang="en-US" sz="2000" b="0" dirty="0"/>
              <a:t>An unauthorized internal, external, or supply chain-initiated activity that threatens the operating Safety, Reliability, or Performance of the process run by the Automation or OT system.</a:t>
            </a:r>
            <a:endParaRPr lang="en-SG" sz="2000" b="0" dirty="0"/>
          </a:p>
          <a:p>
            <a:pPr marL="0" indent="0">
              <a:buNone/>
            </a:pPr>
            <a:endParaRPr lang="en-US" sz="2200" dirty="0"/>
          </a:p>
        </p:txBody>
      </p:sp>
      <p:sp>
        <p:nvSpPr>
          <p:cNvPr id="5" name="Slide Number Placeholder 4">
            <a:extLst>
              <a:ext uri="{FF2B5EF4-FFF2-40B4-BE49-F238E27FC236}">
                <a16:creationId xmlns:a16="http://schemas.microsoft.com/office/drawing/2014/main" id="{2E717771-4D45-EFBD-8AD4-C4808C9427EB}"/>
              </a:ext>
            </a:extLst>
          </p:cNvPr>
          <p:cNvSpPr>
            <a:spLocks noGrp="1"/>
          </p:cNvSpPr>
          <p:nvPr>
            <p:ph type="sldNum" sz="quarter" idx="12"/>
          </p:nvPr>
        </p:nvSpPr>
        <p:spPr>
          <a:xfrm>
            <a:off x="7815532" y="6356351"/>
            <a:ext cx="699818" cy="365125"/>
          </a:xfrm>
          <a:prstGeom prst="rect">
            <a:avLst/>
          </a:prstGeom>
        </p:spPr>
        <p:txBody>
          <a:bodyPr vert="horz" lIns="91440" tIns="45720" rIns="91440" bIns="45720" rtlCol="0" anchor="ctr"/>
          <a:lstStyle>
            <a:defPPr>
              <a:defRPr lang="en-US"/>
            </a:defPPr>
            <a:lvl1pPr marL="0" indent="0" algn="r" defTabSz="457200" rtl="0" eaLnBrk="1" latinLnBrk="0" hangingPunct="1">
              <a:buFont typeface="+mj-lt"/>
              <a:buNone/>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E6F96A22-DFBE-420F-A06F-D98A18C02772}" type="slidenum">
              <a:rPr lang="en-US" smtClean="0"/>
              <a:pPr/>
              <a:t>2</a:t>
            </a:fld>
            <a:endParaRPr lang="en-US"/>
          </a:p>
        </p:txBody>
      </p:sp>
    </p:spTree>
    <p:custDataLst>
      <p:tags r:id="rId1"/>
    </p:custDataLst>
    <p:extLst>
      <p:ext uri="{BB962C8B-B14F-4D97-AF65-F5344CB8AC3E}">
        <p14:creationId xmlns:p14="http://schemas.microsoft.com/office/powerpoint/2010/main" val="4289736144"/>
      </p:ext>
    </p:extLst>
  </p:cSld>
  <p:clrMapOvr>
    <a:masterClrMapping/>
  </p:clrMapOvr>
  <mc:AlternateContent xmlns:mc="http://schemas.openxmlformats.org/markup-compatibility/2006" xmlns:p14="http://schemas.microsoft.com/office/powerpoint/2010/main">
    <mc:Choice Requires="p14">
      <p:transition spd="slow" p14:dur="3000" advTm="5000">
        <p:fade/>
      </p:transition>
    </mc:Choice>
    <mc:Fallback xmlns="">
      <p:transition spd="slow" advTm="5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56EC8-C963-4168-B31D-5E9F6FFADF9B}"/>
              </a:ext>
            </a:extLst>
          </p:cNvPr>
          <p:cNvSpPr>
            <a:spLocks noGrp="1"/>
          </p:cNvSpPr>
          <p:nvPr>
            <p:ph type="title"/>
          </p:nvPr>
        </p:nvSpPr>
        <p:spPr>
          <a:xfrm>
            <a:off x="932329" y="301887"/>
            <a:ext cx="9334793" cy="537882"/>
          </a:xfrm>
        </p:spPr>
        <p:txBody>
          <a:bodyPr/>
          <a:lstStyle/>
          <a:p>
            <a:pPr algn="ctr"/>
            <a:r>
              <a:rPr lang="en-US" sz="2800" dirty="0">
                <a:solidFill>
                  <a:srgbClr val="C00000"/>
                </a:solidFill>
              </a:rPr>
              <a:t>An Industrial Cybersecurity Incident Could Be</a:t>
            </a:r>
          </a:p>
        </p:txBody>
      </p:sp>
      <p:sp>
        <p:nvSpPr>
          <p:cNvPr id="15" name="Content Placeholder 14">
            <a:extLst>
              <a:ext uri="{FF2B5EF4-FFF2-40B4-BE49-F238E27FC236}">
                <a16:creationId xmlns:a16="http://schemas.microsoft.com/office/drawing/2014/main" id="{089C0E6B-94F0-4F71-8CCC-6F03436A262D}"/>
              </a:ext>
            </a:extLst>
          </p:cNvPr>
          <p:cNvSpPr>
            <a:spLocks noGrp="1"/>
          </p:cNvSpPr>
          <p:nvPr>
            <p:ph idx="1"/>
          </p:nvPr>
        </p:nvSpPr>
        <p:spPr>
          <a:xfrm>
            <a:off x="846170" y="1418238"/>
            <a:ext cx="6024282" cy="4933576"/>
          </a:xfrm>
        </p:spPr>
        <p:txBody>
          <a:bodyPr/>
          <a:lstStyle/>
          <a:p>
            <a:r>
              <a:rPr lang="en-US" sz="2400" dirty="0"/>
              <a:t>An Internal attack, e.g.,</a:t>
            </a:r>
          </a:p>
          <a:p>
            <a:pPr lvl="1"/>
            <a:r>
              <a:rPr lang="en-US" dirty="0"/>
              <a:t>Physically inserting a compromised device</a:t>
            </a:r>
          </a:p>
          <a:p>
            <a:pPr lvl="1"/>
            <a:r>
              <a:rPr lang="en-US" dirty="0"/>
              <a:t>Action by employee</a:t>
            </a:r>
            <a:br>
              <a:rPr lang="en-US" dirty="0"/>
            </a:br>
            <a:endParaRPr lang="en-US" dirty="0"/>
          </a:p>
          <a:p>
            <a:r>
              <a:rPr lang="en-US" sz="2400" dirty="0"/>
              <a:t>An External attack, e.g.,</a:t>
            </a:r>
          </a:p>
          <a:p>
            <a:pPr lvl="1"/>
            <a:r>
              <a:rPr lang="en-US" dirty="0"/>
              <a:t>Direct penetration of ACS from Internet or via radio networks</a:t>
            </a:r>
          </a:p>
          <a:p>
            <a:pPr lvl="1"/>
            <a:r>
              <a:rPr lang="en-US" dirty="0"/>
              <a:t>Compromising the IT, and from there</a:t>
            </a:r>
            <a:br>
              <a:rPr lang="en-US" dirty="0"/>
            </a:br>
            <a:r>
              <a:rPr lang="en-US" dirty="0"/>
              <a:t>attacking an ACS or OT device or network.</a:t>
            </a:r>
            <a:br>
              <a:rPr lang="en-US" dirty="0"/>
            </a:br>
            <a:endParaRPr lang="en-US" dirty="0"/>
          </a:p>
          <a:p>
            <a:r>
              <a:rPr lang="en-US" sz="2400" dirty="0"/>
              <a:t>A Supply chain  attack, e.g.,</a:t>
            </a:r>
          </a:p>
          <a:p>
            <a:pPr lvl="1"/>
            <a:r>
              <a:rPr lang="en-US" dirty="0"/>
              <a:t>Faulty software update or remote support</a:t>
            </a:r>
          </a:p>
          <a:p>
            <a:pPr lvl="1"/>
            <a:r>
              <a:rPr lang="en-US" dirty="0"/>
              <a:t>Tampered product (e.g. after repair)</a:t>
            </a:r>
          </a:p>
        </p:txBody>
      </p:sp>
      <p:sp>
        <p:nvSpPr>
          <p:cNvPr id="10" name="TextBox 9">
            <a:extLst>
              <a:ext uri="{FF2B5EF4-FFF2-40B4-BE49-F238E27FC236}">
                <a16:creationId xmlns:a16="http://schemas.microsoft.com/office/drawing/2014/main" id="{28C982D8-39E9-E6F9-4E1B-D5C63B0B1CD7}"/>
              </a:ext>
            </a:extLst>
          </p:cNvPr>
          <p:cNvSpPr txBox="1"/>
          <p:nvPr/>
        </p:nvSpPr>
        <p:spPr>
          <a:xfrm flipH="1">
            <a:off x="8257416" y="2603570"/>
            <a:ext cx="2726554" cy="409518"/>
          </a:xfrm>
          <a:prstGeom prst="rect">
            <a:avLst/>
          </a:prstGeom>
          <a:noFill/>
        </p:spPr>
        <p:txBody>
          <a:bodyPr wrap="square" rtlCol="1">
            <a:spAutoFit/>
          </a:bodyPr>
          <a:lstStyle/>
          <a:p>
            <a:pPr algn="ctr"/>
            <a:r>
              <a:rPr lang="en-US" sz="2000" b="1" dirty="0">
                <a:solidFill>
                  <a:srgbClr val="C00000"/>
                </a:solidFill>
                <a:cs typeface="+mn-cs"/>
              </a:rPr>
              <a:t>Safety</a:t>
            </a:r>
            <a:endParaRPr lang="he-IL" sz="2000" b="1" dirty="0">
              <a:solidFill>
                <a:srgbClr val="C00000"/>
              </a:solidFill>
              <a:cs typeface="+mn-cs"/>
            </a:endParaRPr>
          </a:p>
        </p:txBody>
      </p:sp>
      <p:sp>
        <p:nvSpPr>
          <p:cNvPr id="12" name="Isosceles Triangle 11">
            <a:extLst>
              <a:ext uri="{FF2B5EF4-FFF2-40B4-BE49-F238E27FC236}">
                <a16:creationId xmlns:a16="http://schemas.microsoft.com/office/drawing/2014/main" id="{196BD69C-9EE5-6AC2-47D7-1BC900314971}"/>
              </a:ext>
            </a:extLst>
          </p:cNvPr>
          <p:cNvSpPr/>
          <p:nvPr/>
        </p:nvSpPr>
        <p:spPr>
          <a:xfrm>
            <a:off x="8582794" y="3154372"/>
            <a:ext cx="2118392" cy="1517421"/>
          </a:xfrm>
          <a:prstGeom prst="triangle">
            <a:avLst/>
          </a:prstGeom>
          <a:solidFill>
            <a:schemeClr val="bg1"/>
          </a:solid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2000" dirty="0">
              <a:solidFill>
                <a:schemeClr val="tx1"/>
              </a:solidFill>
            </a:endParaRPr>
          </a:p>
        </p:txBody>
      </p:sp>
      <p:sp>
        <p:nvSpPr>
          <p:cNvPr id="13" name="TextBox 12">
            <a:extLst>
              <a:ext uri="{FF2B5EF4-FFF2-40B4-BE49-F238E27FC236}">
                <a16:creationId xmlns:a16="http://schemas.microsoft.com/office/drawing/2014/main" id="{81C57C60-B83B-1DDB-6E7F-62D503979991}"/>
              </a:ext>
            </a:extLst>
          </p:cNvPr>
          <p:cNvSpPr txBox="1"/>
          <p:nvPr/>
        </p:nvSpPr>
        <p:spPr>
          <a:xfrm flipH="1">
            <a:off x="7199669" y="4753941"/>
            <a:ext cx="2309043" cy="409518"/>
          </a:xfrm>
          <a:prstGeom prst="rect">
            <a:avLst/>
          </a:prstGeom>
          <a:noFill/>
        </p:spPr>
        <p:txBody>
          <a:bodyPr wrap="square" rtlCol="1">
            <a:spAutoFit/>
          </a:bodyPr>
          <a:lstStyle/>
          <a:p>
            <a:pPr algn="ctr"/>
            <a:r>
              <a:rPr lang="en-US" sz="2000" b="1" dirty="0">
                <a:solidFill>
                  <a:srgbClr val="C00000"/>
                </a:solidFill>
                <a:cs typeface="+mn-cs"/>
              </a:rPr>
              <a:t>Reliability</a:t>
            </a:r>
            <a:endParaRPr lang="he-IL" sz="2000" b="1" dirty="0">
              <a:solidFill>
                <a:srgbClr val="C00000"/>
              </a:solidFill>
              <a:cs typeface="+mn-cs"/>
            </a:endParaRPr>
          </a:p>
        </p:txBody>
      </p:sp>
      <p:sp>
        <p:nvSpPr>
          <p:cNvPr id="14" name="TextBox 13">
            <a:extLst>
              <a:ext uri="{FF2B5EF4-FFF2-40B4-BE49-F238E27FC236}">
                <a16:creationId xmlns:a16="http://schemas.microsoft.com/office/drawing/2014/main" id="{BD619D73-61ED-2C63-6DDA-6F543AF5C318}"/>
              </a:ext>
            </a:extLst>
          </p:cNvPr>
          <p:cNvSpPr txBox="1"/>
          <p:nvPr/>
        </p:nvSpPr>
        <p:spPr>
          <a:xfrm flipH="1">
            <a:off x="9600271" y="4776401"/>
            <a:ext cx="2309045" cy="409518"/>
          </a:xfrm>
          <a:prstGeom prst="rect">
            <a:avLst/>
          </a:prstGeom>
          <a:noFill/>
        </p:spPr>
        <p:txBody>
          <a:bodyPr wrap="square" rtlCol="1">
            <a:spAutoFit/>
          </a:bodyPr>
          <a:lstStyle/>
          <a:p>
            <a:pPr algn="ctr"/>
            <a:r>
              <a:rPr lang="en-US" sz="2000" b="1" dirty="0">
                <a:solidFill>
                  <a:srgbClr val="C00000"/>
                </a:solidFill>
                <a:cs typeface="+mn-cs"/>
              </a:rPr>
              <a:t>Performance</a:t>
            </a:r>
          </a:p>
        </p:txBody>
      </p:sp>
      <p:sp>
        <p:nvSpPr>
          <p:cNvPr id="6" name="Right Brace 5">
            <a:extLst>
              <a:ext uri="{FF2B5EF4-FFF2-40B4-BE49-F238E27FC236}">
                <a16:creationId xmlns:a16="http://schemas.microsoft.com/office/drawing/2014/main" id="{0EAEBAEB-FE5E-5772-4673-D10B1A4279BF}"/>
              </a:ext>
            </a:extLst>
          </p:cNvPr>
          <p:cNvSpPr/>
          <p:nvPr/>
        </p:nvSpPr>
        <p:spPr>
          <a:xfrm>
            <a:off x="7270563" y="1418238"/>
            <a:ext cx="443060" cy="4802947"/>
          </a:xfrm>
          <a:prstGeom prst="rightBrace">
            <a:avLst>
              <a:gd name="adj1" fmla="val 23075"/>
              <a:gd name="adj2" fmla="val 50000"/>
            </a:avLst>
          </a:prstGeom>
          <a:ln w="57150">
            <a:solidFill>
              <a:srgbClr val="0070C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a:extLst>
              <a:ext uri="{FF2B5EF4-FFF2-40B4-BE49-F238E27FC236}">
                <a16:creationId xmlns:a16="http://schemas.microsoft.com/office/drawing/2014/main" id="{B0299797-226B-3BAE-2848-9745268DAD3E}"/>
              </a:ext>
            </a:extLst>
          </p:cNvPr>
          <p:cNvSpPr txBox="1"/>
          <p:nvPr/>
        </p:nvSpPr>
        <p:spPr>
          <a:xfrm flipH="1">
            <a:off x="7806101" y="2000621"/>
            <a:ext cx="3671778" cy="461665"/>
          </a:xfrm>
          <a:prstGeom prst="rect">
            <a:avLst/>
          </a:prstGeom>
          <a:noFill/>
        </p:spPr>
        <p:txBody>
          <a:bodyPr wrap="square" rtlCol="1">
            <a:spAutoFit/>
          </a:bodyPr>
          <a:lstStyle/>
          <a:p>
            <a:pPr algn="ctr"/>
            <a:r>
              <a:rPr lang="en-US" sz="2400" b="1" dirty="0">
                <a:solidFill>
                  <a:srgbClr val="C00000"/>
                </a:solidFill>
              </a:rPr>
              <a:t>A Threat to Plant</a:t>
            </a:r>
            <a:endParaRPr lang="he-IL" sz="2400" b="1" dirty="0">
              <a:solidFill>
                <a:srgbClr val="C00000"/>
              </a:solidFill>
              <a:cs typeface="+mn-cs"/>
            </a:endParaRPr>
          </a:p>
        </p:txBody>
      </p:sp>
    </p:spTree>
    <p:extLst>
      <p:ext uri="{BB962C8B-B14F-4D97-AF65-F5344CB8AC3E}">
        <p14:creationId xmlns:p14="http://schemas.microsoft.com/office/powerpoint/2010/main" val="50588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23CDB-4A08-0E89-F0E8-DA898266B1AB}"/>
              </a:ext>
            </a:extLst>
          </p:cNvPr>
          <p:cNvSpPr>
            <a:spLocks noGrp="1"/>
          </p:cNvSpPr>
          <p:nvPr>
            <p:ph type="title"/>
          </p:nvPr>
        </p:nvSpPr>
        <p:spPr>
          <a:xfrm>
            <a:off x="986119" y="311887"/>
            <a:ext cx="9201490" cy="537882"/>
          </a:xfrm>
        </p:spPr>
        <p:txBody>
          <a:bodyPr/>
          <a:lstStyle/>
          <a:p>
            <a:pPr algn="ctr"/>
            <a:r>
              <a:rPr lang="en-US" sz="2800" dirty="0"/>
              <a:t>An Event Might be Caused by:</a:t>
            </a:r>
          </a:p>
        </p:txBody>
      </p:sp>
      <p:sp>
        <p:nvSpPr>
          <p:cNvPr id="9" name="Oval 8">
            <a:extLst>
              <a:ext uri="{FF2B5EF4-FFF2-40B4-BE49-F238E27FC236}">
                <a16:creationId xmlns:a16="http://schemas.microsoft.com/office/drawing/2014/main" id="{667381C1-D23A-0B98-0CFE-19B9D03273A1}"/>
              </a:ext>
            </a:extLst>
          </p:cNvPr>
          <p:cNvSpPr/>
          <p:nvPr/>
        </p:nvSpPr>
        <p:spPr>
          <a:xfrm>
            <a:off x="4374159" y="3160527"/>
            <a:ext cx="3095492" cy="1121602"/>
          </a:xfrm>
          <a:prstGeom prst="ellipse">
            <a:avLst/>
          </a:prstGeom>
          <a:solidFill>
            <a:schemeClr val="accent6">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5658C0-BE5D-AE4B-6CC4-7708B7DDED5D}"/>
              </a:ext>
            </a:extLst>
          </p:cNvPr>
          <p:cNvSpPr/>
          <p:nvPr/>
        </p:nvSpPr>
        <p:spPr>
          <a:xfrm>
            <a:off x="8734836" y="3160527"/>
            <a:ext cx="3095492" cy="1121602"/>
          </a:xfrm>
          <a:prstGeom prst="ellipse">
            <a:avLst/>
          </a:prstGeom>
          <a:solidFill>
            <a:schemeClr val="accent3">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A9F54832-2228-E6FB-2AA0-C32F2A259AF7}"/>
              </a:ext>
            </a:extLst>
          </p:cNvPr>
          <p:cNvSpPr/>
          <p:nvPr/>
        </p:nvSpPr>
        <p:spPr>
          <a:xfrm>
            <a:off x="449806" y="3160526"/>
            <a:ext cx="2870014" cy="1121604"/>
          </a:xfrm>
          <a:prstGeom prst="ellipse">
            <a:avLst/>
          </a:prstGeom>
          <a:solidFill>
            <a:schemeClr val="accent2">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C4C634E-5331-3B32-9E1D-147507EE3AEF}"/>
              </a:ext>
            </a:extLst>
          </p:cNvPr>
          <p:cNvSpPr txBox="1"/>
          <p:nvPr/>
        </p:nvSpPr>
        <p:spPr>
          <a:xfrm>
            <a:off x="583719" y="3251472"/>
            <a:ext cx="2602188" cy="954107"/>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Failure of</a:t>
            </a:r>
          </a:p>
          <a:p>
            <a:pPr algn="ctr"/>
            <a:r>
              <a:rPr lang="en-US" b="1" dirty="0">
                <a:latin typeface="Arial" panose="020B0604020202020204" pitchFamily="34" charset="0"/>
                <a:cs typeface="Arial" panose="020B0604020202020204" pitchFamily="34" charset="0"/>
              </a:rPr>
              <a:t>Hardware, software, or Systems</a:t>
            </a:r>
          </a:p>
        </p:txBody>
      </p:sp>
      <p:sp>
        <p:nvSpPr>
          <p:cNvPr id="8" name="TextBox 7">
            <a:extLst>
              <a:ext uri="{FF2B5EF4-FFF2-40B4-BE49-F238E27FC236}">
                <a16:creationId xmlns:a16="http://schemas.microsoft.com/office/drawing/2014/main" id="{92875C37-8A13-765A-795D-B1ACCB8AAAAE}"/>
              </a:ext>
            </a:extLst>
          </p:cNvPr>
          <p:cNvSpPr txBox="1"/>
          <p:nvPr/>
        </p:nvSpPr>
        <p:spPr>
          <a:xfrm>
            <a:off x="4660119" y="3210824"/>
            <a:ext cx="2463011" cy="1015663"/>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Unauthorized Employee or  Contractor Action</a:t>
            </a:r>
          </a:p>
        </p:txBody>
      </p:sp>
      <p:sp>
        <p:nvSpPr>
          <p:cNvPr id="10" name="TextBox 9">
            <a:extLst>
              <a:ext uri="{FF2B5EF4-FFF2-40B4-BE49-F238E27FC236}">
                <a16:creationId xmlns:a16="http://schemas.microsoft.com/office/drawing/2014/main" id="{880CAB8C-F1AF-94FD-422F-D18E0EF76381}"/>
              </a:ext>
            </a:extLst>
          </p:cNvPr>
          <p:cNvSpPr txBox="1"/>
          <p:nvPr/>
        </p:nvSpPr>
        <p:spPr>
          <a:xfrm>
            <a:off x="8831441" y="3396198"/>
            <a:ext cx="2712336"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ACS or OT Cyberattack</a:t>
            </a:r>
          </a:p>
        </p:txBody>
      </p:sp>
      <p:sp>
        <p:nvSpPr>
          <p:cNvPr id="13" name="TextBox 12">
            <a:extLst>
              <a:ext uri="{FF2B5EF4-FFF2-40B4-BE49-F238E27FC236}">
                <a16:creationId xmlns:a16="http://schemas.microsoft.com/office/drawing/2014/main" id="{3D52DD52-D5A5-60BB-C770-2F468D8E9BA2}"/>
              </a:ext>
            </a:extLst>
          </p:cNvPr>
          <p:cNvSpPr txBox="1"/>
          <p:nvPr/>
        </p:nvSpPr>
        <p:spPr>
          <a:xfrm>
            <a:off x="721255" y="4415868"/>
            <a:ext cx="1840568" cy="1015663"/>
          </a:xfrm>
          <a:prstGeom prst="rect">
            <a:avLst/>
          </a:prstGeom>
          <a:noFill/>
        </p:spPr>
        <p:txBody>
          <a:bodyPr wrap="none" rtlCol="0">
            <a:spAutoFit/>
          </a:bodyPr>
          <a:lstStyle/>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Controllers</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Sensors </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Networks</a:t>
            </a:r>
          </a:p>
        </p:txBody>
      </p:sp>
      <p:sp>
        <p:nvSpPr>
          <p:cNvPr id="14" name="TextBox 13">
            <a:extLst>
              <a:ext uri="{FF2B5EF4-FFF2-40B4-BE49-F238E27FC236}">
                <a16:creationId xmlns:a16="http://schemas.microsoft.com/office/drawing/2014/main" id="{DEB53A9D-1C3F-6C8B-72EC-BC6805AA8E82}"/>
              </a:ext>
            </a:extLst>
          </p:cNvPr>
          <p:cNvSpPr txBox="1"/>
          <p:nvPr/>
        </p:nvSpPr>
        <p:spPr>
          <a:xfrm>
            <a:off x="9288398" y="4415868"/>
            <a:ext cx="2151551" cy="1015663"/>
          </a:xfrm>
          <a:prstGeom prst="rect">
            <a:avLst/>
          </a:prstGeom>
          <a:noFill/>
        </p:spPr>
        <p:txBody>
          <a:bodyPr wrap="none" rtlCol="0">
            <a:spAutoFit/>
          </a:bodyPr>
          <a:lstStyle/>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Internal</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External</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Supply Chain</a:t>
            </a:r>
          </a:p>
        </p:txBody>
      </p:sp>
      <p:sp>
        <p:nvSpPr>
          <p:cNvPr id="15" name="TextBox 14">
            <a:extLst>
              <a:ext uri="{FF2B5EF4-FFF2-40B4-BE49-F238E27FC236}">
                <a16:creationId xmlns:a16="http://schemas.microsoft.com/office/drawing/2014/main" id="{CC0B9BA4-67FC-6FC1-26D7-D4CFBD5424CE}"/>
              </a:ext>
            </a:extLst>
          </p:cNvPr>
          <p:cNvSpPr txBox="1"/>
          <p:nvPr/>
        </p:nvSpPr>
        <p:spPr>
          <a:xfrm>
            <a:off x="4756361" y="4415868"/>
            <a:ext cx="2694969" cy="1015663"/>
          </a:xfrm>
          <a:prstGeom prst="rect">
            <a:avLst/>
          </a:prstGeom>
          <a:noFill/>
        </p:spPr>
        <p:txBody>
          <a:bodyPr wrap="none" rtlCol="0">
            <a:spAutoFit/>
          </a:bodyPr>
          <a:lstStyle/>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Mistake</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Sabotage</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Remote Operation</a:t>
            </a:r>
          </a:p>
        </p:txBody>
      </p:sp>
      <p:cxnSp>
        <p:nvCxnSpPr>
          <p:cNvPr id="17" name="Straight Arrow Connector 16">
            <a:extLst>
              <a:ext uri="{FF2B5EF4-FFF2-40B4-BE49-F238E27FC236}">
                <a16:creationId xmlns:a16="http://schemas.microsoft.com/office/drawing/2014/main" id="{E5FE7E8B-FA59-395D-86ED-4B441EF2E99C}"/>
              </a:ext>
            </a:extLst>
          </p:cNvPr>
          <p:cNvCxnSpPr>
            <a:cxnSpLocks/>
            <a:stCxn id="4" idx="3"/>
            <a:endCxn id="6" idx="0"/>
          </p:cNvCxnSpPr>
          <p:nvPr/>
        </p:nvCxnSpPr>
        <p:spPr>
          <a:xfrm flipH="1">
            <a:off x="1884813" y="2305580"/>
            <a:ext cx="3172872" cy="854946"/>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CB77FE3-B92D-126C-B4EA-6E33F69F848D}"/>
              </a:ext>
            </a:extLst>
          </p:cNvPr>
          <p:cNvCxnSpPr>
            <a:cxnSpLocks/>
            <a:stCxn id="4" idx="4"/>
            <a:endCxn id="9" idx="0"/>
          </p:cNvCxnSpPr>
          <p:nvPr/>
        </p:nvCxnSpPr>
        <p:spPr>
          <a:xfrm>
            <a:off x="5915553" y="2477394"/>
            <a:ext cx="6352" cy="683133"/>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3073577-1371-87CB-FCA0-6B1D399B6950}"/>
              </a:ext>
            </a:extLst>
          </p:cNvPr>
          <p:cNvCxnSpPr>
            <a:cxnSpLocks/>
            <a:endCxn id="11" idx="0"/>
          </p:cNvCxnSpPr>
          <p:nvPr/>
        </p:nvCxnSpPr>
        <p:spPr>
          <a:xfrm>
            <a:off x="6631072" y="2323225"/>
            <a:ext cx="3651510" cy="837302"/>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F246A5A0-379F-D546-7CF4-2DD4C2547903}"/>
              </a:ext>
            </a:extLst>
          </p:cNvPr>
          <p:cNvSpPr txBox="1"/>
          <p:nvPr/>
        </p:nvSpPr>
        <p:spPr>
          <a:xfrm>
            <a:off x="809839" y="5461357"/>
            <a:ext cx="2433680" cy="707886"/>
          </a:xfrm>
          <a:prstGeom prst="rect">
            <a:avLst/>
          </a:prstGeom>
          <a:solidFill>
            <a:srgbClr val="FFFF00"/>
          </a:solidFill>
          <a:ln w="19050">
            <a:solidFill>
              <a:schemeClr val="accent1"/>
            </a:solidFill>
          </a:ln>
        </p:spPr>
        <p:txBody>
          <a:bodyPr wrap="none" rtlCol="0">
            <a:spAutoFit/>
          </a:bodyPr>
          <a:lstStyle/>
          <a:p>
            <a:r>
              <a:rPr lang="en-US" sz="2000" b="1" dirty="0">
                <a:latin typeface="Arial" panose="020B0604020202020204" pitchFamily="34" charset="0"/>
                <a:cs typeface="Arial" panose="020B0604020202020204" pitchFamily="34" charset="0"/>
              </a:rPr>
              <a:t>1. High Probability</a:t>
            </a:r>
          </a:p>
          <a:p>
            <a:r>
              <a:rPr lang="en-US" sz="2000" b="1" dirty="0">
                <a:latin typeface="Arial" panose="020B0604020202020204" pitchFamily="34" charset="0"/>
                <a:cs typeface="Arial" panose="020B0604020202020204" pitchFamily="34" charset="0"/>
              </a:rPr>
              <a:t>    but routine</a:t>
            </a:r>
          </a:p>
        </p:txBody>
      </p:sp>
      <p:sp>
        <p:nvSpPr>
          <p:cNvPr id="20" name="TextBox 19">
            <a:extLst>
              <a:ext uri="{FF2B5EF4-FFF2-40B4-BE49-F238E27FC236}">
                <a16:creationId xmlns:a16="http://schemas.microsoft.com/office/drawing/2014/main" id="{BBF4CDB0-15D4-DE96-5840-4C112E2BD471}"/>
              </a:ext>
            </a:extLst>
          </p:cNvPr>
          <p:cNvSpPr txBox="1"/>
          <p:nvPr/>
        </p:nvSpPr>
        <p:spPr>
          <a:xfrm>
            <a:off x="5057685" y="5461357"/>
            <a:ext cx="1879041" cy="707886"/>
          </a:xfrm>
          <a:prstGeom prst="rect">
            <a:avLst/>
          </a:prstGeom>
          <a:solidFill>
            <a:srgbClr val="FFFF00"/>
          </a:solidFill>
          <a:ln w="19050">
            <a:solidFill>
              <a:schemeClr val="accent1"/>
            </a:solidFill>
          </a:ln>
        </p:spPr>
        <p:txBody>
          <a:bodyPr wrap="none" rtlCol="0">
            <a:spAutoFit/>
          </a:bodyPr>
          <a:lstStyle/>
          <a:p>
            <a:r>
              <a:rPr lang="en-US" sz="2000" b="1" dirty="0">
                <a:latin typeface="Arial" panose="020B0604020202020204" pitchFamily="34" charset="0"/>
                <a:cs typeface="Arial" panose="020B0604020202020204" pitchFamily="34" charset="0"/>
              </a:rPr>
              <a:t>2. Rare Event </a:t>
            </a:r>
          </a:p>
          <a:p>
            <a:r>
              <a:rPr lang="en-US" sz="2000" b="1" dirty="0">
                <a:latin typeface="Arial" panose="020B0604020202020204" pitchFamily="34" charset="0"/>
                <a:cs typeface="Arial" panose="020B0604020202020204" pitchFamily="34" charset="0"/>
              </a:rPr>
              <a:t>    But Painful</a:t>
            </a:r>
          </a:p>
        </p:txBody>
      </p:sp>
      <p:sp>
        <p:nvSpPr>
          <p:cNvPr id="22" name="TextBox 21">
            <a:extLst>
              <a:ext uri="{FF2B5EF4-FFF2-40B4-BE49-F238E27FC236}">
                <a16:creationId xmlns:a16="http://schemas.microsoft.com/office/drawing/2014/main" id="{E8EE2E7F-F489-BFEE-B8C4-98823844C142}"/>
              </a:ext>
            </a:extLst>
          </p:cNvPr>
          <p:cNvSpPr txBox="1"/>
          <p:nvPr/>
        </p:nvSpPr>
        <p:spPr>
          <a:xfrm>
            <a:off x="9411361" y="5461357"/>
            <a:ext cx="2375971" cy="707886"/>
          </a:xfrm>
          <a:prstGeom prst="rect">
            <a:avLst/>
          </a:prstGeom>
          <a:solidFill>
            <a:srgbClr val="FFFF00"/>
          </a:solidFill>
          <a:ln w="19050">
            <a:solidFill>
              <a:schemeClr val="accent1"/>
            </a:solidFill>
          </a:ln>
        </p:spPr>
        <p:txBody>
          <a:bodyPr wrap="none" rtlCol="0">
            <a:spAutoFit/>
          </a:bodyPr>
          <a:lstStyle/>
          <a:p>
            <a:r>
              <a:rPr lang="en-US" sz="2000" b="1" dirty="0">
                <a:latin typeface="Arial" panose="020B0604020202020204" pitchFamily="34" charset="0"/>
                <a:cs typeface="Arial" panose="020B0604020202020204" pitchFamily="34" charset="0"/>
              </a:rPr>
              <a:t>3. Low Probability</a:t>
            </a:r>
          </a:p>
          <a:p>
            <a:pPr algn="ctr"/>
            <a:r>
              <a:rPr lang="en-US" sz="2000" b="1" dirty="0">
                <a:latin typeface="Arial" panose="020B0604020202020204" pitchFamily="34" charset="0"/>
                <a:cs typeface="Arial" panose="020B0604020202020204" pitchFamily="34" charset="0"/>
              </a:rPr>
              <a:t>But High Risk</a:t>
            </a:r>
          </a:p>
        </p:txBody>
      </p:sp>
      <p:sp>
        <p:nvSpPr>
          <p:cNvPr id="3" name="TextBox 2">
            <a:extLst>
              <a:ext uri="{FF2B5EF4-FFF2-40B4-BE49-F238E27FC236}">
                <a16:creationId xmlns:a16="http://schemas.microsoft.com/office/drawing/2014/main" id="{145013D9-393C-3C19-56B1-3EB08A09D8FF}"/>
              </a:ext>
            </a:extLst>
          </p:cNvPr>
          <p:cNvSpPr txBox="1"/>
          <p:nvPr/>
        </p:nvSpPr>
        <p:spPr>
          <a:xfrm rot="770691">
            <a:off x="7175231" y="2265815"/>
            <a:ext cx="2712336"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Caused by</a:t>
            </a:r>
          </a:p>
        </p:txBody>
      </p:sp>
      <p:sp>
        <p:nvSpPr>
          <p:cNvPr id="12" name="TextBox 11">
            <a:extLst>
              <a:ext uri="{FF2B5EF4-FFF2-40B4-BE49-F238E27FC236}">
                <a16:creationId xmlns:a16="http://schemas.microsoft.com/office/drawing/2014/main" id="{CDEDC03D-B2BE-34FB-73CE-969743006C71}"/>
              </a:ext>
            </a:extLst>
          </p:cNvPr>
          <p:cNvSpPr txBox="1"/>
          <p:nvPr/>
        </p:nvSpPr>
        <p:spPr>
          <a:xfrm rot="20741820">
            <a:off x="1889455" y="2341948"/>
            <a:ext cx="2712336"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Caused by</a:t>
            </a:r>
          </a:p>
        </p:txBody>
      </p:sp>
      <p:sp>
        <p:nvSpPr>
          <p:cNvPr id="23" name="TextBox 22">
            <a:extLst>
              <a:ext uri="{FF2B5EF4-FFF2-40B4-BE49-F238E27FC236}">
                <a16:creationId xmlns:a16="http://schemas.microsoft.com/office/drawing/2014/main" id="{1B85B82A-B774-9D9B-1C5D-AE6B92A1C9B0}"/>
              </a:ext>
            </a:extLst>
          </p:cNvPr>
          <p:cNvSpPr txBox="1"/>
          <p:nvPr/>
        </p:nvSpPr>
        <p:spPr>
          <a:xfrm>
            <a:off x="4260779" y="2631235"/>
            <a:ext cx="2712336"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Caused   by</a:t>
            </a:r>
          </a:p>
        </p:txBody>
      </p:sp>
      <p:sp>
        <p:nvSpPr>
          <p:cNvPr id="4" name="Oval 3">
            <a:extLst>
              <a:ext uri="{FF2B5EF4-FFF2-40B4-BE49-F238E27FC236}">
                <a16:creationId xmlns:a16="http://schemas.microsoft.com/office/drawing/2014/main" id="{2A1C973A-F90D-54A3-90AC-5C055312BDFC}"/>
              </a:ext>
            </a:extLst>
          </p:cNvPr>
          <p:cNvSpPr/>
          <p:nvPr/>
        </p:nvSpPr>
        <p:spPr>
          <a:xfrm>
            <a:off x="4702345" y="1304173"/>
            <a:ext cx="2426415" cy="1173221"/>
          </a:xfrm>
          <a:prstGeom prst="ellipse">
            <a:avLst/>
          </a:prstGeom>
          <a:solidFill>
            <a:schemeClr val="accent5">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B4CEE841-9C51-E3C5-8DDB-1BB7AA4811C1}"/>
              </a:ext>
            </a:extLst>
          </p:cNvPr>
          <p:cNvSpPr txBox="1"/>
          <p:nvPr/>
        </p:nvSpPr>
        <p:spPr>
          <a:xfrm>
            <a:off x="4799856" y="1563972"/>
            <a:ext cx="2231392" cy="830997"/>
          </a:xfrm>
          <a:prstGeom prst="rect">
            <a:avLst/>
          </a:prstGeom>
          <a:noFill/>
        </p:spPr>
        <p:txBody>
          <a:bodyPr wrap="square" rtlCol="0">
            <a:spAutoFit/>
          </a:bodyPr>
          <a:lstStyle/>
          <a:p>
            <a:pPr algn="ctr"/>
            <a:r>
              <a:rPr lang="en-US" sz="2400" b="1" dirty="0">
                <a:solidFill>
                  <a:srgbClr val="FF0000"/>
                </a:solidFill>
                <a:latin typeface="Arial" panose="020B0604020202020204" pitchFamily="34" charset="0"/>
                <a:cs typeface="Arial" panose="020B0604020202020204" pitchFamily="34" charset="0"/>
              </a:rPr>
              <a:t>Cybersecurity Event</a:t>
            </a:r>
          </a:p>
        </p:txBody>
      </p:sp>
    </p:spTree>
    <p:extLst>
      <p:ext uri="{BB962C8B-B14F-4D97-AF65-F5344CB8AC3E}">
        <p14:creationId xmlns:p14="http://schemas.microsoft.com/office/powerpoint/2010/main" val="1032397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1BBD7-59F2-4A50-82A9-49BB41359699}"/>
              </a:ext>
            </a:extLst>
          </p:cNvPr>
          <p:cNvSpPr>
            <a:spLocks noGrp="1"/>
          </p:cNvSpPr>
          <p:nvPr>
            <p:ph type="title"/>
          </p:nvPr>
        </p:nvSpPr>
        <p:spPr>
          <a:xfrm>
            <a:off x="855485" y="334545"/>
            <a:ext cx="9741753" cy="537882"/>
          </a:xfrm>
        </p:spPr>
        <p:txBody>
          <a:bodyPr/>
          <a:lstStyle/>
          <a:p>
            <a:pPr algn="ctr"/>
            <a:r>
              <a:rPr lang="en-US" sz="2800" dirty="0"/>
              <a:t>How is Cybersecurity Investment Justified? (1 of 2)</a:t>
            </a:r>
          </a:p>
        </p:txBody>
      </p:sp>
      <p:sp>
        <p:nvSpPr>
          <p:cNvPr id="3" name="Content Placeholder 2">
            <a:extLst>
              <a:ext uri="{FF2B5EF4-FFF2-40B4-BE49-F238E27FC236}">
                <a16:creationId xmlns:a16="http://schemas.microsoft.com/office/drawing/2014/main" id="{324A892F-25F0-483A-BF20-37BBB60CD982}"/>
              </a:ext>
            </a:extLst>
          </p:cNvPr>
          <p:cNvSpPr>
            <a:spLocks noGrp="1"/>
          </p:cNvSpPr>
          <p:nvPr>
            <p:ph idx="1"/>
          </p:nvPr>
        </p:nvSpPr>
        <p:spPr>
          <a:xfrm>
            <a:off x="979714" y="1419946"/>
            <a:ext cx="10352315" cy="4649040"/>
          </a:xfrm>
        </p:spPr>
        <p:txBody>
          <a:bodyPr/>
          <a:lstStyle/>
          <a:p>
            <a:pPr marL="0" indent="0">
              <a:buNone/>
            </a:pPr>
            <a:r>
              <a:rPr lang="en-US" sz="2200" dirty="0"/>
              <a:t>An ACS/OT Cyber Attack is the least likely cause of a Cybersecurity Incident</a:t>
            </a:r>
          </a:p>
          <a:p>
            <a:r>
              <a:rPr lang="en-US" sz="2200" b="0" dirty="0"/>
              <a:t>Product failures (computer or network hardware, software, or field sensor) are the most likely cause.</a:t>
            </a:r>
          </a:p>
          <a:p>
            <a:r>
              <a:rPr lang="en-US" sz="2200" b="0" dirty="0"/>
              <a:t>Action by an employee or contractor (malicious or not) is the second most likely cause.</a:t>
            </a:r>
            <a:br>
              <a:rPr lang="en-US" dirty="0"/>
            </a:br>
            <a:endParaRPr lang="en-US" dirty="0"/>
          </a:p>
          <a:p>
            <a:pPr marL="0" indent="0">
              <a:buNone/>
            </a:pPr>
            <a:r>
              <a:rPr lang="en-US" sz="2200" dirty="0"/>
              <a:t>Any calculation of the annual cost of cyber attacks is very suspect</a:t>
            </a:r>
          </a:p>
          <a:p>
            <a:r>
              <a:rPr lang="en-US" sz="2200" b="0" dirty="0"/>
              <a:t>(Probability of an attack) X (Probability of penetration) X (Probable damage) </a:t>
            </a:r>
            <a:br>
              <a:rPr lang="en-US" sz="2200" b="0" dirty="0"/>
            </a:br>
            <a:r>
              <a:rPr lang="en-US" sz="2200" b="0" dirty="0"/>
              <a:t>X (Probable Incidents per year).  None of these can be reliably estimated !</a:t>
            </a:r>
          </a:p>
          <a:p>
            <a:r>
              <a:rPr lang="en-US" sz="2200" b="0" dirty="0"/>
              <a:t>Probabilities are not linear relationships that can be multiplied together. They are  statistical calculations !  Few people realize this.</a:t>
            </a:r>
          </a:p>
        </p:txBody>
      </p:sp>
    </p:spTree>
    <p:extLst>
      <p:ext uri="{BB962C8B-B14F-4D97-AF65-F5344CB8AC3E}">
        <p14:creationId xmlns:p14="http://schemas.microsoft.com/office/powerpoint/2010/main" val="137454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876AA-B454-968A-F90F-74A1859D38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15C2CA-0C59-BA71-6429-EAB18780ECBF}"/>
              </a:ext>
            </a:extLst>
          </p:cNvPr>
          <p:cNvSpPr>
            <a:spLocks noGrp="1"/>
          </p:cNvSpPr>
          <p:nvPr>
            <p:ph type="title"/>
          </p:nvPr>
        </p:nvSpPr>
        <p:spPr>
          <a:xfrm>
            <a:off x="832756" y="334545"/>
            <a:ext cx="9715500" cy="537882"/>
          </a:xfrm>
        </p:spPr>
        <p:txBody>
          <a:bodyPr/>
          <a:lstStyle/>
          <a:p>
            <a:pPr algn="ctr"/>
            <a:r>
              <a:rPr lang="en-US" sz="2800" dirty="0"/>
              <a:t>How is Cybersecurity Investment Justified? (2 of 2)</a:t>
            </a:r>
          </a:p>
        </p:txBody>
      </p:sp>
      <p:sp>
        <p:nvSpPr>
          <p:cNvPr id="3" name="Content Placeholder 2">
            <a:extLst>
              <a:ext uri="{FF2B5EF4-FFF2-40B4-BE49-F238E27FC236}">
                <a16:creationId xmlns:a16="http://schemas.microsoft.com/office/drawing/2014/main" id="{33D5D41F-6D47-448E-FE22-86A891DCC55C}"/>
              </a:ext>
            </a:extLst>
          </p:cNvPr>
          <p:cNvSpPr>
            <a:spLocks noGrp="1"/>
          </p:cNvSpPr>
          <p:nvPr>
            <p:ph idx="1"/>
          </p:nvPr>
        </p:nvSpPr>
        <p:spPr>
          <a:xfrm>
            <a:off x="683105" y="1272988"/>
            <a:ext cx="10776247" cy="4649040"/>
          </a:xfrm>
        </p:spPr>
        <p:txBody>
          <a:bodyPr/>
          <a:lstStyle/>
          <a:p>
            <a:pPr marL="0" indent="0">
              <a:buNone/>
            </a:pPr>
            <a:r>
              <a:rPr lang="en-US" sz="2200" dirty="0"/>
              <a:t>Since it is impractical to quantify the risk associated with a successful cyber attack.  Don’t even try.</a:t>
            </a:r>
          </a:p>
          <a:p>
            <a:pPr lvl="1"/>
            <a:r>
              <a:rPr lang="en-US" sz="1800" dirty="0"/>
              <a:t>Base the payback for increased security monitoring on the most probable cause of an Incident (a device or system failure).</a:t>
            </a:r>
          </a:p>
          <a:p>
            <a:pPr lvl="1"/>
            <a:r>
              <a:rPr lang="en-US" sz="1800" dirty="0"/>
              <a:t>These failures also have the best data on MTBF, MTTR, and Cost of production loss.</a:t>
            </a:r>
            <a:br>
              <a:rPr lang="en-US" sz="1600" dirty="0"/>
            </a:br>
            <a:endParaRPr lang="en-US" sz="1600" dirty="0"/>
          </a:p>
          <a:p>
            <a:pPr marL="0" indent="0">
              <a:buNone/>
            </a:pPr>
            <a:r>
              <a:rPr lang="en-US" sz="2200" dirty="0"/>
              <a:t>Although it has the lowest probability of occurring, a cyber attack could prove to be the most expensive.</a:t>
            </a:r>
          </a:p>
          <a:p>
            <a:pPr lvl="1"/>
            <a:r>
              <a:rPr lang="en-US" sz="1800" dirty="0"/>
              <a:t>It is therefore worthwhile to consider measures to minimize the probability and cost of a cyber attack</a:t>
            </a:r>
            <a:br>
              <a:rPr lang="en-US" sz="1800" dirty="0"/>
            </a:br>
            <a:endParaRPr lang="en-US" sz="1800" dirty="0"/>
          </a:p>
          <a:p>
            <a:pPr marL="0" indent="0">
              <a:buNone/>
            </a:pPr>
            <a:r>
              <a:rPr lang="en-US" sz="2200" dirty="0"/>
              <a:t>To do this, identify and minimize the Factors that may Drive Cyber Incidents in your facility.</a:t>
            </a:r>
          </a:p>
        </p:txBody>
      </p:sp>
    </p:spTree>
    <p:extLst>
      <p:ext uri="{BB962C8B-B14F-4D97-AF65-F5344CB8AC3E}">
        <p14:creationId xmlns:p14="http://schemas.microsoft.com/office/powerpoint/2010/main" val="822828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23CDB-4A08-0E89-F0E8-DA898266B1AB}"/>
              </a:ext>
            </a:extLst>
          </p:cNvPr>
          <p:cNvSpPr>
            <a:spLocks noGrp="1"/>
          </p:cNvSpPr>
          <p:nvPr>
            <p:ph type="title"/>
          </p:nvPr>
        </p:nvSpPr>
        <p:spPr>
          <a:xfrm>
            <a:off x="1004047" y="311887"/>
            <a:ext cx="9183561" cy="537882"/>
          </a:xfrm>
        </p:spPr>
        <p:txBody>
          <a:bodyPr/>
          <a:lstStyle/>
          <a:p>
            <a:pPr algn="ctr"/>
            <a:r>
              <a:rPr lang="en-US" sz="2800" dirty="0"/>
              <a:t>Reduce Risk of Cybersecurity Incidents</a:t>
            </a:r>
          </a:p>
        </p:txBody>
      </p:sp>
      <p:grpSp>
        <p:nvGrpSpPr>
          <p:cNvPr id="30" name="Group 29">
            <a:extLst>
              <a:ext uri="{FF2B5EF4-FFF2-40B4-BE49-F238E27FC236}">
                <a16:creationId xmlns:a16="http://schemas.microsoft.com/office/drawing/2014/main" id="{889DE5B7-7C7F-10A1-2473-4CBE4D357B67}"/>
              </a:ext>
            </a:extLst>
          </p:cNvPr>
          <p:cNvGrpSpPr/>
          <p:nvPr/>
        </p:nvGrpSpPr>
        <p:grpSpPr>
          <a:xfrm>
            <a:off x="444069" y="1550313"/>
            <a:ext cx="11360004" cy="4352116"/>
            <a:chOff x="444069" y="1550313"/>
            <a:chExt cx="11360004" cy="4352116"/>
          </a:xfrm>
        </p:grpSpPr>
        <p:sp>
          <p:nvSpPr>
            <p:cNvPr id="6" name="Oval 5">
              <a:extLst>
                <a:ext uri="{FF2B5EF4-FFF2-40B4-BE49-F238E27FC236}">
                  <a16:creationId xmlns:a16="http://schemas.microsoft.com/office/drawing/2014/main" id="{A9F54832-2228-E6FB-2AA0-C32F2A259AF7}"/>
                </a:ext>
              </a:extLst>
            </p:cNvPr>
            <p:cNvSpPr/>
            <p:nvPr/>
          </p:nvSpPr>
          <p:spPr>
            <a:xfrm>
              <a:off x="497543" y="3614820"/>
              <a:ext cx="2795918" cy="1086551"/>
            </a:xfrm>
            <a:prstGeom prst="ellipse">
              <a:avLst/>
            </a:prstGeom>
            <a:solidFill>
              <a:schemeClr val="accent5">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667381C1-D23A-0B98-0CFE-19B9D03273A1}"/>
                </a:ext>
              </a:extLst>
            </p:cNvPr>
            <p:cNvSpPr/>
            <p:nvPr/>
          </p:nvSpPr>
          <p:spPr>
            <a:xfrm>
              <a:off x="8788498" y="3614820"/>
              <a:ext cx="3015575" cy="1086550"/>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5658C0-BE5D-AE4B-6CC4-7708B7DDED5D}"/>
                </a:ext>
              </a:extLst>
            </p:cNvPr>
            <p:cNvSpPr/>
            <p:nvPr/>
          </p:nvSpPr>
          <p:spPr>
            <a:xfrm>
              <a:off x="4285618" y="3614820"/>
              <a:ext cx="3015575" cy="1086550"/>
            </a:xfrm>
            <a:prstGeom prst="ellipse">
              <a:avLst/>
            </a:prstGeom>
            <a:solidFill>
              <a:schemeClr val="accent3">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2A1C973A-F90D-54A3-90AC-5C055312BDFC}"/>
                </a:ext>
              </a:extLst>
            </p:cNvPr>
            <p:cNvSpPr/>
            <p:nvPr/>
          </p:nvSpPr>
          <p:spPr>
            <a:xfrm>
              <a:off x="4265382" y="1875528"/>
              <a:ext cx="2647002" cy="1186092"/>
            </a:xfrm>
            <a:prstGeom prst="ellipse">
              <a:avLst/>
            </a:prstGeom>
            <a:solidFill>
              <a:schemeClr val="accent6">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C4C634E-5331-3B32-9E1D-147507EE3AEF}"/>
                </a:ext>
              </a:extLst>
            </p:cNvPr>
            <p:cNvSpPr txBox="1"/>
            <p:nvPr/>
          </p:nvSpPr>
          <p:spPr>
            <a:xfrm>
              <a:off x="727888" y="3804152"/>
              <a:ext cx="2241205"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Unsolved Vulnerabilities</a:t>
              </a:r>
            </a:p>
          </p:txBody>
        </p:sp>
        <p:sp>
          <p:nvSpPr>
            <p:cNvPr id="7" name="TextBox 6">
              <a:extLst>
                <a:ext uri="{FF2B5EF4-FFF2-40B4-BE49-F238E27FC236}">
                  <a16:creationId xmlns:a16="http://schemas.microsoft.com/office/drawing/2014/main" id="{B4CEE841-9C51-E3C5-8DDB-1BB7AA4811C1}"/>
                </a:ext>
              </a:extLst>
            </p:cNvPr>
            <p:cNvSpPr txBox="1"/>
            <p:nvPr/>
          </p:nvSpPr>
          <p:spPr>
            <a:xfrm>
              <a:off x="4456532" y="2119100"/>
              <a:ext cx="2357878" cy="830997"/>
            </a:xfrm>
            <a:prstGeom prst="rect">
              <a:avLst/>
            </a:prstGeom>
            <a:noFill/>
          </p:spPr>
          <p:txBody>
            <a:bodyPr wrap="square" rtlCol="0">
              <a:spAutoFit/>
            </a:bodyPr>
            <a:lstStyle/>
            <a:p>
              <a:pPr algn="ctr"/>
              <a:r>
                <a:rPr lang="en-US" sz="2400" b="1" dirty="0">
                  <a:solidFill>
                    <a:srgbClr val="FF0000"/>
                  </a:solidFill>
                  <a:latin typeface="Arial" panose="020B0604020202020204" pitchFamily="34" charset="0"/>
                  <a:cs typeface="Arial" panose="020B0604020202020204" pitchFamily="34" charset="0"/>
                </a:rPr>
                <a:t>Cybersecurity Incident</a:t>
              </a:r>
            </a:p>
          </p:txBody>
        </p:sp>
        <p:sp>
          <p:nvSpPr>
            <p:cNvPr id="8" name="TextBox 7">
              <a:extLst>
                <a:ext uri="{FF2B5EF4-FFF2-40B4-BE49-F238E27FC236}">
                  <a16:creationId xmlns:a16="http://schemas.microsoft.com/office/drawing/2014/main" id="{92875C37-8A13-765A-795D-B1ACCB8AAAAE}"/>
                </a:ext>
              </a:extLst>
            </p:cNvPr>
            <p:cNvSpPr txBox="1"/>
            <p:nvPr/>
          </p:nvSpPr>
          <p:spPr>
            <a:xfrm>
              <a:off x="9191513" y="3804152"/>
              <a:ext cx="2399423"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Likelihood to Succeed</a:t>
              </a:r>
            </a:p>
          </p:txBody>
        </p:sp>
        <p:sp>
          <p:nvSpPr>
            <p:cNvPr id="10" name="TextBox 9">
              <a:extLst>
                <a:ext uri="{FF2B5EF4-FFF2-40B4-BE49-F238E27FC236}">
                  <a16:creationId xmlns:a16="http://schemas.microsoft.com/office/drawing/2014/main" id="{880CAB8C-F1AF-94FD-422F-D18E0EF76381}"/>
                </a:ext>
              </a:extLst>
            </p:cNvPr>
            <p:cNvSpPr txBox="1"/>
            <p:nvPr/>
          </p:nvSpPr>
          <p:spPr>
            <a:xfrm>
              <a:off x="4456399" y="3804152"/>
              <a:ext cx="2642311"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Someone has a Motivation</a:t>
              </a:r>
            </a:p>
          </p:txBody>
        </p:sp>
        <p:sp>
          <p:nvSpPr>
            <p:cNvPr id="13" name="TextBox 12">
              <a:extLst>
                <a:ext uri="{FF2B5EF4-FFF2-40B4-BE49-F238E27FC236}">
                  <a16:creationId xmlns:a16="http://schemas.microsoft.com/office/drawing/2014/main" id="{3D52DD52-D5A5-60BB-C770-2F468D8E9BA2}"/>
                </a:ext>
              </a:extLst>
            </p:cNvPr>
            <p:cNvSpPr txBox="1"/>
            <p:nvPr/>
          </p:nvSpPr>
          <p:spPr>
            <a:xfrm>
              <a:off x="444069" y="4886767"/>
              <a:ext cx="2707793" cy="1015662"/>
            </a:xfrm>
            <a:prstGeom prst="rect">
              <a:avLst/>
            </a:prstGeom>
            <a:noFill/>
          </p:spPr>
          <p:txBody>
            <a:bodyPr wrap="none" rtlCol="0">
              <a:spAutoFit/>
            </a:bodyPr>
            <a:lstStyle/>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Legacy Hardware</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Legacy Software</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Perimeter security</a:t>
              </a:r>
            </a:p>
          </p:txBody>
        </p:sp>
        <p:sp>
          <p:nvSpPr>
            <p:cNvPr id="14" name="TextBox 13">
              <a:extLst>
                <a:ext uri="{FF2B5EF4-FFF2-40B4-BE49-F238E27FC236}">
                  <a16:creationId xmlns:a16="http://schemas.microsoft.com/office/drawing/2014/main" id="{DEB53A9D-1C3F-6C8B-72EC-BC6805AA8E82}"/>
                </a:ext>
              </a:extLst>
            </p:cNvPr>
            <p:cNvSpPr txBox="1"/>
            <p:nvPr/>
          </p:nvSpPr>
          <p:spPr>
            <a:xfrm>
              <a:off x="4264679" y="4886767"/>
              <a:ext cx="2852063" cy="1015662"/>
            </a:xfrm>
            <a:prstGeom prst="rect">
              <a:avLst/>
            </a:prstGeom>
            <a:noFill/>
          </p:spPr>
          <p:txBody>
            <a:bodyPr wrap="none" rtlCol="0">
              <a:spAutoFit/>
            </a:bodyPr>
            <a:lstStyle/>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Driven by a Reward</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Driven by Revenge</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Forced to do that</a:t>
              </a:r>
            </a:p>
          </p:txBody>
        </p:sp>
        <p:sp>
          <p:nvSpPr>
            <p:cNvPr id="15" name="TextBox 14">
              <a:extLst>
                <a:ext uri="{FF2B5EF4-FFF2-40B4-BE49-F238E27FC236}">
                  <a16:creationId xmlns:a16="http://schemas.microsoft.com/office/drawing/2014/main" id="{CC0B9BA4-67FC-6FC1-26D7-D4CFBD5424CE}"/>
                </a:ext>
              </a:extLst>
            </p:cNvPr>
            <p:cNvSpPr txBox="1"/>
            <p:nvPr/>
          </p:nvSpPr>
          <p:spPr>
            <a:xfrm>
              <a:off x="8122685" y="4886767"/>
              <a:ext cx="3518912" cy="1015662"/>
            </a:xfrm>
            <a:prstGeom prst="rect">
              <a:avLst/>
            </a:prstGeom>
            <a:noFill/>
          </p:spPr>
          <p:txBody>
            <a:bodyPr wrap="none" rtlCol="0">
              <a:spAutoFit/>
            </a:bodyPr>
            <a:lstStyle/>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Technology Available</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Task is not complex</a:t>
              </a:r>
            </a:p>
            <a:p>
              <a:pPr marL="285750" indent="-285750">
                <a:buFont typeface="Arial" panose="020B0604020202020204" pitchFamily="34" charset="0"/>
                <a:buChar char="•"/>
              </a:pPr>
              <a:r>
                <a:rPr lang="en-US" sz="2000" b="1" dirty="0">
                  <a:latin typeface="Arial" panose="020B0604020202020204" pitchFamily="34" charset="0"/>
                  <a:cs typeface="Arial" panose="020B0604020202020204" pitchFamily="34" charset="0"/>
                </a:rPr>
                <a:t>The attacker did it before</a:t>
              </a:r>
            </a:p>
          </p:txBody>
        </p:sp>
        <p:cxnSp>
          <p:nvCxnSpPr>
            <p:cNvPr id="17" name="Straight Arrow Connector 16">
              <a:extLst>
                <a:ext uri="{FF2B5EF4-FFF2-40B4-BE49-F238E27FC236}">
                  <a16:creationId xmlns:a16="http://schemas.microsoft.com/office/drawing/2014/main" id="{E5FE7E8B-FA59-395D-86ED-4B441EF2E99C}"/>
                </a:ext>
              </a:extLst>
            </p:cNvPr>
            <p:cNvCxnSpPr>
              <a:cxnSpLocks/>
              <a:endCxn id="6" idx="0"/>
            </p:cNvCxnSpPr>
            <p:nvPr/>
          </p:nvCxnSpPr>
          <p:spPr>
            <a:xfrm flipH="1">
              <a:off x="1895502" y="2900808"/>
              <a:ext cx="2777760" cy="714012"/>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CB77FE3-B92D-126C-B4EA-6E33F69F848D}"/>
                </a:ext>
              </a:extLst>
            </p:cNvPr>
            <p:cNvCxnSpPr>
              <a:cxnSpLocks/>
              <a:endCxn id="9" idx="0"/>
            </p:cNvCxnSpPr>
            <p:nvPr/>
          </p:nvCxnSpPr>
          <p:spPr>
            <a:xfrm>
              <a:off x="6544976" y="2900808"/>
              <a:ext cx="3751310" cy="714012"/>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3073577-1371-87CB-FCA0-6B1D399B6950}"/>
                </a:ext>
              </a:extLst>
            </p:cNvPr>
            <p:cNvCxnSpPr>
              <a:cxnSpLocks/>
            </p:cNvCxnSpPr>
            <p:nvPr/>
          </p:nvCxnSpPr>
          <p:spPr>
            <a:xfrm>
              <a:off x="5588883" y="3074507"/>
              <a:ext cx="0" cy="540313"/>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F3A3F83E-61FE-C480-52AD-CF8F38C0C480}"/>
                </a:ext>
              </a:extLst>
            </p:cNvPr>
            <p:cNvSpPr txBox="1"/>
            <p:nvPr/>
          </p:nvSpPr>
          <p:spPr>
            <a:xfrm>
              <a:off x="727888" y="1729603"/>
              <a:ext cx="2089364" cy="646331"/>
            </a:xfrm>
            <a:prstGeom prst="rect">
              <a:avLst/>
            </a:prstGeom>
            <a:solidFill>
              <a:srgbClr val="FFFF00"/>
            </a:solidFill>
            <a:ln w="19050">
              <a:solidFill>
                <a:schemeClr val="accent1"/>
              </a:solidFill>
            </a:ln>
          </p:spPr>
          <p:txBody>
            <a:bodyPr wrap="square" rtlCol="0">
              <a:spAutoFit/>
            </a:bodyPr>
            <a:lstStyle/>
            <a:p>
              <a:pPr algn="ctr"/>
              <a:r>
                <a:rPr lang="en-US" b="1" dirty="0">
                  <a:latin typeface="Arial" panose="020B0604020202020204" pitchFamily="34" charset="0"/>
                  <a:cs typeface="Arial" panose="020B0604020202020204" pitchFamily="34" charset="0"/>
                </a:rPr>
                <a:t>Published CVE by a Vendor</a:t>
              </a:r>
            </a:p>
          </p:txBody>
        </p:sp>
        <p:sp>
          <p:nvSpPr>
            <p:cNvPr id="20" name="TextBox 19">
              <a:extLst>
                <a:ext uri="{FF2B5EF4-FFF2-40B4-BE49-F238E27FC236}">
                  <a16:creationId xmlns:a16="http://schemas.microsoft.com/office/drawing/2014/main" id="{6B78BE1B-321C-2D58-9A4B-4999C2ECF5C1}"/>
                </a:ext>
              </a:extLst>
            </p:cNvPr>
            <p:cNvSpPr txBox="1"/>
            <p:nvPr/>
          </p:nvSpPr>
          <p:spPr>
            <a:xfrm>
              <a:off x="7220141" y="1586171"/>
              <a:ext cx="1680761" cy="1200329"/>
            </a:xfrm>
            <a:prstGeom prst="rect">
              <a:avLst/>
            </a:prstGeom>
            <a:solidFill>
              <a:srgbClr val="FFFF00"/>
            </a:solidFill>
            <a:ln w="19050">
              <a:solidFill>
                <a:schemeClr val="accent1"/>
              </a:solidFill>
            </a:ln>
          </p:spPr>
          <p:txBody>
            <a:bodyPr wrap="square" rtlCol="0">
              <a:spAutoFit/>
            </a:bodyPr>
            <a:lstStyle/>
            <a:p>
              <a:pPr algn="ctr"/>
              <a:r>
                <a:rPr lang="en-US" b="1" dirty="0">
                  <a:latin typeface="Arial" panose="020B0604020202020204" pitchFamily="34" charset="0"/>
                  <a:cs typeface="Arial" panose="020B0604020202020204" pitchFamily="34" charset="0"/>
                </a:rPr>
                <a:t>Employee, Contractor, or Vendor Action</a:t>
              </a:r>
            </a:p>
          </p:txBody>
        </p:sp>
        <p:sp>
          <p:nvSpPr>
            <p:cNvPr id="22" name="TextBox 21">
              <a:extLst>
                <a:ext uri="{FF2B5EF4-FFF2-40B4-BE49-F238E27FC236}">
                  <a16:creationId xmlns:a16="http://schemas.microsoft.com/office/drawing/2014/main" id="{03C369F6-1A18-7733-DDD1-DF16A62A305B}"/>
                </a:ext>
              </a:extLst>
            </p:cNvPr>
            <p:cNvSpPr txBox="1"/>
            <p:nvPr/>
          </p:nvSpPr>
          <p:spPr>
            <a:xfrm>
              <a:off x="9741638" y="1550313"/>
              <a:ext cx="1953746" cy="923330"/>
            </a:xfrm>
            <a:prstGeom prst="rect">
              <a:avLst/>
            </a:prstGeom>
            <a:solidFill>
              <a:srgbClr val="FFFF00"/>
            </a:solidFill>
            <a:ln w="19050">
              <a:solidFill>
                <a:schemeClr val="accent1"/>
              </a:solidFill>
            </a:ln>
          </p:spPr>
          <p:txBody>
            <a:bodyPr wrap="square" rtlCol="0">
              <a:spAutoFit/>
            </a:bodyPr>
            <a:lstStyle/>
            <a:p>
              <a:pPr algn="ctr"/>
              <a:r>
                <a:rPr lang="en-US" b="1" dirty="0">
                  <a:latin typeface="Arial" panose="020B0604020202020204" pitchFamily="34" charset="0"/>
                  <a:cs typeface="Arial" panose="020B0604020202020204" pitchFamily="34" charset="0"/>
                </a:rPr>
                <a:t>Attacker has Knowledge</a:t>
              </a:r>
            </a:p>
            <a:p>
              <a:pPr algn="ctr"/>
              <a:r>
                <a:rPr lang="en-US" b="1" dirty="0">
                  <a:latin typeface="Arial" panose="020B0604020202020204" pitchFamily="34" charset="0"/>
                  <a:cs typeface="Arial" panose="020B0604020202020204" pitchFamily="34" charset="0"/>
                </a:rPr>
                <a:t>of Facility ?</a:t>
              </a:r>
            </a:p>
          </p:txBody>
        </p:sp>
        <p:cxnSp>
          <p:nvCxnSpPr>
            <p:cNvPr id="23" name="Straight Arrow Connector 22">
              <a:extLst>
                <a:ext uri="{FF2B5EF4-FFF2-40B4-BE49-F238E27FC236}">
                  <a16:creationId xmlns:a16="http://schemas.microsoft.com/office/drawing/2014/main" id="{9690A789-B1C2-2509-DE72-60D139249E7E}"/>
                </a:ext>
              </a:extLst>
            </p:cNvPr>
            <p:cNvCxnSpPr>
              <a:cxnSpLocks/>
            </p:cNvCxnSpPr>
            <p:nvPr/>
          </p:nvCxnSpPr>
          <p:spPr>
            <a:xfrm>
              <a:off x="1716854" y="2456303"/>
              <a:ext cx="12147" cy="115851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7EE1C17D-0221-D770-9BE0-DB296663B899}"/>
                </a:ext>
              </a:extLst>
            </p:cNvPr>
            <p:cNvCxnSpPr>
              <a:cxnSpLocks/>
              <a:endCxn id="11" idx="0"/>
            </p:cNvCxnSpPr>
            <p:nvPr/>
          </p:nvCxnSpPr>
          <p:spPr>
            <a:xfrm flipH="1">
              <a:off x="5793406" y="2802036"/>
              <a:ext cx="1408806" cy="812784"/>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D843D907-5C3D-6EA0-84B4-2187F76C5DFB}"/>
                </a:ext>
              </a:extLst>
            </p:cNvPr>
            <p:cNvCxnSpPr>
              <a:cxnSpLocks/>
              <a:stCxn id="22" idx="2"/>
            </p:cNvCxnSpPr>
            <p:nvPr/>
          </p:nvCxnSpPr>
          <p:spPr>
            <a:xfrm flipH="1">
              <a:off x="10710580" y="2473643"/>
              <a:ext cx="7931" cy="1141177"/>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11096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23CDB-4A08-0E89-F0E8-DA898266B1AB}"/>
              </a:ext>
            </a:extLst>
          </p:cNvPr>
          <p:cNvSpPr>
            <a:spLocks noGrp="1"/>
          </p:cNvSpPr>
          <p:nvPr>
            <p:ph type="title"/>
          </p:nvPr>
        </p:nvSpPr>
        <p:spPr>
          <a:xfrm>
            <a:off x="860608" y="260535"/>
            <a:ext cx="9459658" cy="625092"/>
          </a:xfrm>
        </p:spPr>
        <p:txBody>
          <a:bodyPr/>
          <a:lstStyle/>
          <a:p>
            <a:pPr algn="ctr"/>
            <a:r>
              <a:rPr lang="en-US" sz="2800" dirty="0"/>
              <a:t>Target May Influence Risk</a:t>
            </a:r>
          </a:p>
        </p:txBody>
      </p:sp>
      <p:grpSp>
        <p:nvGrpSpPr>
          <p:cNvPr id="22" name="Group 21">
            <a:extLst>
              <a:ext uri="{FF2B5EF4-FFF2-40B4-BE49-F238E27FC236}">
                <a16:creationId xmlns:a16="http://schemas.microsoft.com/office/drawing/2014/main" id="{3E417979-6B8A-CD89-4DD9-B00E610FDA41}"/>
              </a:ext>
            </a:extLst>
          </p:cNvPr>
          <p:cNvGrpSpPr/>
          <p:nvPr/>
        </p:nvGrpSpPr>
        <p:grpSpPr>
          <a:xfrm>
            <a:off x="206356" y="2050889"/>
            <a:ext cx="11729400" cy="3975964"/>
            <a:chOff x="213978" y="1536950"/>
            <a:chExt cx="11779289" cy="4317336"/>
          </a:xfrm>
        </p:grpSpPr>
        <p:sp>
          <p:nvSpPr>
            <p:cNvPr id="6" name="Oval 5">
              <a:extLst>
                <a:ext uri="{FF2B5EF4-FFF2-40B4-BE49-F238E27FC236}">
                  <a16:creationId xmlns:a16="http://schemas.microsoft.com/office/drawing/2014/main" id="{A9F54832-2228-E6FB-2AA0-C32F2A259AF7}"/>
                </a:ext>
              </a:extLst>
            </p:cNvPr>
            <p:cNvSpPr/>
            <p:nvPr/>
          </p:nvSpPr>
          <p:spPr>
            <a:xfrm>
              <a:off x="516611" y="3442474"/>
              <a:ext cx="2249895" cy="1055452"/>
            </a:xfrm>
            <a:prstGeom prst="ellipse">
              <a:avLst/>
            </a:prstGeom>
            <a:solidFill>
              <a:schemeClr val="accent4">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667381C1-D23A-0B98-0CFE-19B9D03273A1}"/>
                </a:ext>
              </a:extLst>
            </p:cNvPr>
            <p:cNvSpPr/>
            <p:nvPr/>
          </p:nvSpPr>
          <p:spPr>
            <a:xfrm>
              <a:off x="9024850" y="3430452"/>
              <a:ext cx="2601191" cy="1055451"/>
            </a:xfrm>
            <a:prstGeom prst="ellipse">
              <a:avLst/>
            </a:prstGeom>
            <a:solidFill>
              <a:schemeClr val="accent5">
                <a:lumMod val="20000"/>
                <a:lumOff val="8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1" name="Oval 10">
              <a:extLst>
                <a:ext uri="{FF2B5EF4-FFF2-40B4-BE49-F238E27FC236}">
                  <a16:creationId xmlns:a16="http://schemas.microsoft.com/office/drawing/2014/main" id="{015658C0-BE5D-AE4B-6CC4-7708B7DDED5D}"/>
                </a:ext>
              </a:extLst>
            </p:cNvPr>
            <p:cNvSpPr/>
            <p:nvPr/>
          </p:nvSpPr>
          <p:spPr>
            <a:xfrm>
              <a:off x="6167724" y="3464397"/>
              <a:ext cx="2536320" cy="1055451"/>
            </a:xfrm>
            <a:prstGeom prst="ellipse">
              <a:avLst/>
            </a:prstGeom>
            <a:solidFill>
              <a:schemeClr val="accent6">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2A1C973A-F90D-54A3-90AC-5C055312BDFC}"/>
                </a:ext>
              </a:extLst>
            </p:cNvPr>
            <p:cNvSpPr/>
            <p:nvPr/>
          </p:nvSpPr>
          <p:spPr>
            <a:xfrm>
              <a:off x="4631224" y="1536950"/>
              <a:ext cx="2462646" cy="1158087"/>
            </a:xfrm>
            <a:prstGeom prst="ellipse">
              <a:avLst/>
            </a:prstGeom>
            <a:solidFill>
              <a:srgbClr val="FFFF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EC4C634E-5331-3B32-9E1D-147507EE3AEF}"/>
                </a:ext>
              </a:extLst>
            </p:cNvPr>
            <p:cNvSpPr txBox="1"/>
            <p:nvPr/>
          </p:nvSpPr>
          <p:spPr>
            <a:xfrm>
              <a:off x="467901" y="3668956"/>
              <a:ext cx="2406118" cy="701824"/>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Directed at IT Zone</a:t>
              </a:r>
            </a:p>
            <a:p>
              <a:pPr algn="ctr"/>
              <a:r>
                <a:rPr lang="en-US" b="1" dirty="0">
                  <a:latin typeface="Arial" panose="020B0604020202020204" pitchFamily="34" charset="0"/>
                  <a:cs typeface="Arial" panose="020B0604020202020204" pitchFamily="34" charset="0"/>
                </a:rPr>
                <a:t>No ACS impact</a:t>
              </a:r>
            </a:p>
          </p:txBody>
        </p:sp>
        <p:sp>
          <p:nvSpPr>
            <p:cNvPr id="7" name="TextBox 6">
              <a:extLst>
                <a:ext uri="{FF2B5EF4-FFF2-40B4-BE49-F238E27FC236}">
                  <a16:creationId xmlns:a16="http://schemas.microsoft.com/office/drawing/2014/main" id="{B4CEE841-9C51-E3C5-8DDB-1BB7AA4811C1}"/>
                </a:ext>
              </a:extLst>
            </p:cNvPr>
            <p:cNvSpPr txBox="1"/>
            <p:nvPr/>
          </p:nvSpPr>
          <p:spPr>
            <a:xfrm>
              <a:off x="4721049" y="1700640"/>
              <a:ext cx="2251112" cy="902346"/>
            </a:xfrm>
            <a:prstGeom prst="rect">
              <a:avLst/>
            </a:prstGeom>
            <a:noFill/>
          </p:spPr>
          <p:txBody>
            <a:bodyPr wrap="square" rtlCol="0">
              <a:spAutoFit/>
            </a:bodyPr>
            <a:lstStyle/>
            <a:p>
              <a:pPr algn="ctr"/>
              <a:r>
                <a:rPr lang="en-US" sz="2400" b="1" dirty="0">
                  <a:solidFill>
                    <a:srgbClr val="FF0000"/>
                  </a:solidFill>
                  <a:latin typeface="Arial" panose="020B0604020202020204" pitchFamily="34" charset="0"/>
                  <a:cs typeface="Arial" panose="020B0604020202020204" pitchFamily="34" charset="0"/>
                </a:rPr>
                <a:t>Cyber-attack</a:t>
              </a:r>
            </a:p>
            <a:p>
              <a:pPr algn="ctr"/>
              <a:r>
                <a:rPr lang="en-US" sz="2400" b="1" dirty="0">
                  <a:solidFill>
                    <a:srgbClr val="FF0000"/>
                  </a:solidFill>
                  <a:latin typeface="Arial" panose="020B0604020202020204" pitchFamily="34" charset="0"/>
                  <a:cs typeface="Arial" panose="020B0604020202020204" pitchFamily="34" charset="0"/>
                </a:rPr>
                <a:t>Target</a:t>
              </a:r>
            </a:p>
          </p:txBody>
        </p:sp>
        <p:sp>
          <p:nvSpPr>
            <p:cNvPr id="8" name="TextBox 7">
              <a:extLst>
                <a:ext uri="{FF2B5EF4-FFF2-40B4-BE49-F238E27FC236}">
                  <a16:creationId xmlns:a16="http://schemas.microsoft.com/office/drawing/2014/main" id="{92875C37-8A13-765A-795D-B1ACCB8AAAAE}"/>
                </a:ext>
              </a:extLst>
            </p:cNvPr>
            <p:cNvSpPr txBox="1"/>
            <p:nvPr/>
          </p:nvSpPr>
          <p:spPr>
            <a:xfrm>
              <a:off x="9216220" y="3662471"/>
              <a:ext cx="2232310" cy="701824"/>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Directed attack on ACS Systems</a:t>
              </a:r>
            </a:p>
          </p:txBody>
        </p:sp>
        <p:sp>
          <p:nvSpPr>
            <p:cNvPr id="10" name="TextBox 9">
              <a:extLst>
                <a:ext uri="{FF2B5EF4-FFF2-40B4-BE49-F238E27FC236}">
                  <a16:creationId xmlns:a16="http://schemas.microsoft.com/office/drawing/2014/main" id="{880CAB8C-F1AF-94FD-422F-D18E0EF76381}"/>
                </a:ext>
              </a:extLst>
            </p:cNvPr>
            <p:cNvSpPr txBox="1"/>
            <p:nvPr/>
          </p:nvSpPr>
          <p:spPr>
            <a:xfrm>
              <a:off x="6167724" y="3659624"/>
              <a:ext cx="2458282" cy="701824"/>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Directed at IT Zone</a:t>
              </a:r>
            </a:p>
            <a:p>
              <a:pPr algn="ctr"/>
              <a:r>
                <a:rPr lang="en-US" b="1" dirty="0">
                  <a:latin typeface="Arial" panose="020B0604020202020204" pitchFamily="34" charset="0"/>
                  <a:cs typeface="Arial" panose="020B0604020202020204" pitchFamily="34" charset="0"/>
                </a:rPr>
                <a:t>&gt; Proceed to IoT</a:t>
              </a:r>
            </a:p>
          </p:txBody>
        </p:sp>
        <p:sp>
          <p:nvSpPr>
            <p:cNvPr id="13" name="TextBox 12">
              <a:extLst>
                <a:ext uri="{FF2B5EF4-FFF2-40B4-BE49-F238E27FC236}">
                  <a16:creationId xmlns:a16="http://schemas.microsoft.com/office/drawing/2014/main" id="{3D52DD52-D5A5-60BB-C770-2F468D8E9BA2}"/>
                </a:ext>
              </a:extLst>
            </p:cNvPr>
            <p:cNvSpPr txBox="1"/>
            <p:nvPr/>
          </p:nvSpPr>
          <p:spPr>
            <a:xfrm>
              <a:off x="213978" y="4667790"/>
              <a:ext cx="2268570" cy="1002606"/>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Loss of Money</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Data leakage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Privacy Exposure</a:t>
              </a:r>
            </a:p>
          </p:txBody>
        </p:sp>
        <p:sp>
          <p:nvSpPr>
            <p:cNvPr id="14" name="TextBox 13">
              <a:extLst>
                <a:ext uri="{FF2B5EF4-FFF2-40B4-BE49-F238E27FC236}">
                  <a16:creationId xmlns:a16="http://schemas.microsoft.com/office/drawing/2014/main" id="{DEB53A9D-1C3F-6C8B-72EC-BC6805AA8E82}"/>
                </a:ext>
              </a:extLst>
            </p:cNvPr>
            <p:cNvSpPr txBox="1"/>
            <p:nvPr/>
          </p:nvSpPr>
          <p:spPr>
            <a:xfrm>
              <a:off x="7574773" y="4719826"/>
              <a:ext cx="3114955" cy="1002606"/>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Operation Outage</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Damage to the machinery</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Risk to people around</a:t>
              </a:r>
            </a:p>
          </p:txBody>
        </p:sp>
        <p:cxnSp>
          <p:nvCxnSpPr>
            <p:cNvPr id="17" name="Straight Arrow Connector 16">
              <a:extLst>
                <a:ext uri="{FF2B5EF4-FFF2-40B4-BE49-F238E27FC236}">
                  <a16:creationId xmlns:a16="http://schemas.microsoft.com/office/drawing/2014/main" id="{E5FE7E8B-FA59-395D-86ED-4B441EF2E99C}"/>
                </a:ext>
              </a:extLst>
            </p:cNvPr>
            <p:cNvCxnSpPr>
              <a:cxnSpLocks/>
              <a:endCxn id="6" idx="7"/>
            </p:cNvCxnSpPr>
            <p:nvPr/>
          </p:nvCxnSpPr>
          <p:spPr>
            <a:xfrm flipH="1">
              <a:off x="2437016" y="2475840"/>
              <a:ext cx="2397250" cy="1121201"/>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CB77FE3-B92D-126C-B4EA-6E33F69F848D}"/>
                </a:ext>
              </a:extLst>
            </p:cNvPr>
            <p:cNvCxnSpPr>
              <a:cxnSpLocks/>
            </p:cNvCxnSpPr>
            <p:nvPr/>
          </p:nvCxnSpPr>
          <p:spPr>
            <a:xfrm>
              <a:off x="6844719" y="2475840"/>
              <a:ext cx="2591720" cy="1073626"/>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B3073577-1371-87CB-FCA0-6B1D399B6950}"/>
                </a:ext>
              </a:extLst>
            </p:cNvPr>
            <p:cNvCxnSpPr>
              <a:cxnSpLocks/>
            </p:cNvCxnSpPr>
            <p:nvPr/>
          </p:nvCxnSpPr>
          <p:spPr>
            <a:xfrm>
              <a:off x="6319983" y="2637833"/>
              <a:ext cx="1115901" cy="862026"/>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EEEF85EB-9FD2-3122-D596-7C4C142818B8}"/>
                </a:ext>
              </a:extLst>
            </p:cNvPr>
            <p:cNvSpPr/>
            <p:nvPr/>
          </p:nvSpPr>
          <p:spPr>
            <a:xfrm>
              <a:off x="2918375" y="3442475"/>
              <a:ext cx="2625155" cy="1055451"/>
            </a:xfrm>
            <a:prstGeom prst="ellipse">
              <a:avLst/>
            </a:prstGeom>
            <a:solidFill>
              <a:schemeClr val="bg2">
                <a:lumMod val="9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9EB23229-5BD8-4A0B-1DBF-19B2BF16433D}"/>
                </a:ext>
              </a:extLst>
            </p:cNvPr>
            <p:cNvSpPr txBox="1"/>
            <p:nvPr/>
          </p:nvSpPr>
          <p:spPr>
            <a:xfrm>
              <a:off x="2918375" y="4667790"/>
              <a:ext cx="2371162" cy="1002606"/>
            </a:xfrm>
            <a:prstGeom prst="rect">
              <a:avLst/>
            </a:prstGeom>
            <a:noFill/>
          </p:spPr>
          <p:txBody>
            <a:bodyPr wrap="none" rtlCol="0">
              <a:sp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Operation Outage </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Loss of data</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Loss of service</a:t>
              </a:r>
            </a:p>
          </p:txBody>
        </p:sp>
        <p:cxnSp>
          <p:nvCxnSpPr>
            <p:cNvPr id="26" name="Straight Arrow Connector 25">
              <a:extLst>
                <a:ext uri="{FF2B5EF4-FFF2-40B4-BE49-F238E27FC236}">
                  <a16:creationId xmlns:a16="http://schemas.microsoft.com/office/drawing/2014/main" id="{E56CA00B-474E-8362-BAC7-6A84CFED3F53}"/>
                </a:ext>
              </a:extLst>
            </p:cNvPr>
            <p:cNvCxnSpPr>
              <a:cxnSpLocks/>
              <a:endCxn id="23" idx="0"/>
            </p:cNvCxnSpPr>
            <p:nvPr/>
          </p:nvCxnSpPr>
          <p:spPr>
            <a:xfrm flipH="1">
              <a:off x="4230953" y="2602986"/>
              <a:ext cx="1005740" cy="839489"/>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47290B44-D8B4-947A-C3C4-A09934097AF1}"/>
                </a:ext>
              </a:extLst>
            </p:cNvPr>
            <p:cNvSpPr txBox="1"/>
            <p:nvPr/>
          </p:nvSpPr>
          <p:spPr>
            <a:xfrm>
              <a:off x="3000054" y="3560747"/>
              <a:ext cx="2581255" cy="701824"/>
            </a:xfrm>
            <a:prstGeom prst="rect">
              <a:avLst/>
            </a:prstGeom>
            <a:noFill/>
          </p:spPr>
          <p:txBody>
            <a:bodyPr wrap="square" rtlCol="0">
              <a:spAutoFit/>
            </a:bodyPr>
            <a:lstStyle/>
            <a:p>
              <a:pPr algn="ctr"/>
              <a:r>
                <a:rPr lang="en-US" b="1" dirty="0">
                  <a:latin typeface="Arial" panose="020B0604020202020204" pitchFamily="34" charset="0"/>
                  <a:cs typeface="Arial" panose="020B0604020202020204" pitchFamily="34" charset="0"/>
                </a:rPr>
                <a:t>Directed at IT Zone</a:t>
              </a:r>
            </a:p>
            <a:p>
              <a:pPr algn="ctr"/>
              <a:r>
                <a:rPr lang="en-US" b="1" dirty="0">
                  <a:latin typeface="Arial" panose="020B0604020202020204" pitchFamily="34" charset="0"/>
                  <a:cs typeface="Arial" panose="020B0604020202020204" pitchFamily="34" charset="0"/>
                </a:rPr>
                <a:t>Indirect ACS impact</a:t>
              </a:r>
            </a:p>
          </p:txBody>
        </p:sp>
        <p:sp>
          <p:nvSpPr>
            <p:cNvPr id="3" name="Rectangle: Rounded Corners 2">
              <a:extLst>
                <a:ext uri="{FF2B5EF4-FFF2-40B4-BE49-F238E27FC236}">
                  <a16:creationId xmlns:a16="http://schemas.microsoft.com/office/drawing/2014/main" id="{5C97A7B4-AE40-7B8F-7600-1DCEAF62700F}"/>
                </a:ext>
              </a:extLst>
            </p:cNvPr>
            <p:cNvSpPr/>
            <p:nvPr/>
          </p:nvSpPr>
          <p:spPr>
            <a:xfrm>
              <a:off x="251757" y="3141566"/>
              <a:ext cx="5548741" cy="2712720"/>
            </a:xfrm>
            <a:prstGeom prst="roundRect">
              <a:avLst/>
            </a:prstGeom>
            <a:noFill/>
            <a:ln w="5715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6A36896D-2A04-CDBF-9E8D-ED3B4C87E2D9}"/>
                </a:ext>
              </a:extLst>
            </p:cNvPr>
            <p:cNvSpPr/>
            <p:nvPr/>
          </p:nvSpPr>
          <p:spPr>
            <a:xfrm flipH="1">
              <a:off x="5979656" y="3169920"/>
              <a:ext cx="6013611" cy="2592510"/>
            </a:xfrm>
            <a:prstGeom prst="roundRect">
              <a:avLst/>
            </a:prstGeom>
            <a:noFill/>
            <a:ln w="57150">
              <a:solidFill>
                <a:srgbClr val="FF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latin typeface="Arial" panose="020B0604020202020204" pitchFamily="34" charset="0"/>
                <a:cs typeface="Arial" panose="020B0604020202020204" pitchFamily="34" charset="0"/>
              </a:endParaRPr>
            </a:p>
          </p:txBody>
        </p:sp>
      </p:grpSp>
      <p:grpSp>
        <p:nvGrpSpPr>
          <p:cNvPr id="41" name="Group 40">
            <a:extLst>
              <a:ext uri="{FF2B5EF4-FFF2-40B4-BE49-F238E27FC236}">
                <a16:creationId xmlns:a16="http://schemas.microsoft.com/office/drawing/2014/main" id="{2E6C0A47-853C-3810-449A-58F396B9B859}"/>
              </a:ext>
            </a:extLst>
          </p:cNvPr>
          <p:cNvGrpSpPr/>
          <p:nvPr/>
        </p:nvGrpSpPr>
        <p:grpSpPr>
          <a:xfrm>
            <a:off x="378231" y="1411567"/>
            <a:ext cx="11656789" cy="1066517"/>
            <a:chOff x="378231" y="1563967"/>
            <a:chExt cx="11656789" cy="1066517"/>
          </a:xfrm>
        </p:grpSpPr>
        <p:sp>
          <p:nvSpPr>
            <p:cNvPr id="15" name="TextBox 14">
              <a:extLst>
                <a:ext uri="{FF2B5EF4-FFF2-40B4-BE49-F238E27FC236}">
                  <a16:creationId xmlns:a16="http://schemas.microsoft.com/office/drawing/2014/main" id="{5EF459C0-151D-205D-FDEC-07B92D37F6E3}"/>
                </a:ext>
              </a:extLst>
            </p:cNvPr>
            <p:cNvSpPr txBox="1"/>
            <p:nvPr/>
          </p:nvSpPr>
          <p:spPr>
            <a:xfrm>
              <a:off x="10518524" y="1743282"/>
              <a:ext cx="1417231"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Stuxnet 2010</a:t>
              </a:r>
            </a:p>
          </p:txBody>
        </p:sp>
        <p:sp>
          <p:nvSpPr>
            <p:cNvPr id="19" name="Oval 18">
              <a:extLst>
                <a:ext uri="{FF2B5EF4-FFF2-40B4-BE49-F238E27FC236}">
                  <a16:creationId xmlns:a16="http://schemas.microsoft.com/office/drawing/2014/main" id="{C430EDCB-01D5-481A-00C3-C8EE3758536E}"/>
                </a:ext>
              </a:extLst>
            </p:cNvPr>
            <p:cNvSpPr/>
            <p:nvPr/>
          </p:nvSpPr>
          <p:spPr>
            <a:xfrm>
              <a:off x="7812227" y="1563967"/>
              <a:ext cx="1909732" cy="1066517"/>
            </a:xfrm>
            <a:prstGeom prst="ellipse">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C94A7AB4-31DE-D5C5-5F27-5434B25EF353}"/>
                </a:ext>
              </a:extLst>
            </p:cNvPr>
            <p:cNvSpPr txBox="1"/>
            <p:nvPr/>
          </p:nvSpPr>
          <p:spPr>
            <a:xfrm>
              <a:off x="8058477" y="1743282"/>
              <a:ext cx="1417231"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Ukraine 2015</a:t>
              </a:r>
            </a:p>
          </p:txBody>
        </p:sp>
        <p:sp>
          <p:nvSpPr>
            <p:cNvPr id="24" name="Oval 23">
              <a:extLst>
                <a:ext uri="{FF2B5EF4-FFF2-40B4-BE49-F238E27FC236}">
                  <a16:creationId xmlns:a16="http://schemas.microsoft.com/office/drawing/2014/main" id="{1082B403-2081-3021-EA90-B16391422679}"/>
                </a:ext>
              </a:extLst>
            </p:cNvPr>
            <p:cNvSpPr/>
            <p:nvPr/>
          </p:nvSpPr>
          <p:spPr>
            <a:xfrm>
              <a:off x="10125288" y="1563967"/>
              <a:ext cx="1909732" cy="1066517"/>
            </a:xfrm>
            <a:prstGeom prst="ellipse">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Box 26">
              <a:extLst>
                <a:ext uri="{FF2B5EF4-FFF2-40B4-BE49-F238E27FC236}">
                  <a16:creationId xmlns:a16="http://schemas.microsoft.com/office/drawing/2014/main" id="{DE7264EA-92CD-9C9C-56C8-6DA48871A1DF}"/>
                </a:ext>
              </a:extLst>
            </p:cNvPr>
            <p:cNvSpPr txBox="1"/>
            <p:nvPr/>
          </p:nvSpPr>
          <p:spPr>
            <a:xfrm>
              <a:off x="10371538" y="1743282"/>
              <a:ext cx="1417231"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Stuxnet 2010</a:t>
              </a:r>
            </a:p>
          </p:txBody>
        </p:sp>
        <p:sp>
          <p:nvSpPr>
            <p:cNvPr id="28" name="TextBox 27">
              <a:extLst>
                <a:ext uri="{FF2B5EF4-FFF2-40B4-BE49-F238E27FC236}">
                  <a16:creationId xmlns:a16="http://schemas.microsoft.com/office/drawing/2014/main" id="{1E872640-39AE-1B45-7A39-5BEB567DB23E}"/>
                </a:ext>
              </a:extLst>
            </p:cNvPr>
            <p:cNvSpPr txBox="1"/>
            <p:nvPr/>
          </p:nvSpPr>
          <p:spPr>
            <a:xfrm>
              <a:off x="2927450" y="1743282"/>
              <a:ext cx="1417231"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Stuxnet 2010</a:t>
              </a:r>
            </a:p>
          </p:txBody>
        </p:sp>
        <p:sp>
          <p:nvSpPr>
            <p:cNvPr id="29" name="Oval 28">
              <a:extLst>
                <a:ext uri="{FF2B5EF4-FFF2-40B4-BE49-F238E27FC236}">
                  <a16:creationId xmlns:a16="http://schemas.microsoft.com/office/drawing/2014/main" id="{4704DFD2-8AEA-AD03-343B-2B0B4A041488}"/>
                </a:ext>
              </a:extLst>
            </p:cNvPr>
            <p:cNvSpPr/>
            <p:nvPr/>
          </p:nvSpPr>
          <p:spPr>
            <a:xfrm>
              <a:off x="378231" y="1563967"/>
              <a:ext cx="1909732" cy="1066517"/>
            </a:xfrm>
            <a:prstGeom prst="ellipse">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4E6308BD-64C9-83A0-7F7E-FCA2EE14B5DF}"/>
                </a:ext>
              </a:extLst>
            </p:cNvPr>
            <p:cNvSpPr txBox="1"/>
            <p:nvPr/>
          </p:nvSpPr>
          <p:spPr>
            <a:xfrm>
              <a:off x="410706" y="1923347"/>
              <a:ext cx="1796010" cy="400110"/>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Ransomware</a:t>
              </a:r>
            </a:p>
          </p:txBody>
        </p:sp>
        <p:sp>
          <p:nvSpPr>
            <p:cNvPr id="31" name="Oval 30">
              <a:extLst>
                <a:ext uri="{FF2B5EF4-FFF2-40B4-BE49-F238E27FC236}">
                  <a16:creationId xmlns:a16="http://schemas.microsoft.com/office/drawing/2014/main" id="{B9B2C2E9-0860-0D7C-1D2A-D723EB558EDD}"/>
                </a:ext>
              </a:extLst>
            </p:cNvPr>
            <p:cNvSpPr/>
            <p:nvPr/>
          </p:nvSpPr>
          <p:spPr>
            <a:xfrm>
              <a:off x="2534214" y="1563967"/>
              <a:ext cx="1909732" cy="1066517"/>
            </a:xfrm>
            <a:prstGeom prst="ellipse">
              <a:avLst/>
            </a:prstGeom>
            <a:solidFill>
              <a:schemeClr val="bg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8A02C0E9-76A8-A1CA-396A-191DFFE687DD}"/>
                </a:ext>
              </a:extLst>
            </p:cNvPr>
            <p:cNvSpPr txBox="1"/>
            <p:nvPr/>
          </p:nvSpPr>
          <p:spPr>
            <a:xfrm>
              <a:off x="2780464" y="1743282"/>
              <a:ext cx="1417231" cy="707886"/>
            </a:xfrm>
            <a:prstGeom prst="rect">
              <a:avLst/>
            </a:prstGeom>
            <a:noFill/>
          </p:spPr>
          <p:txBody>
            <a:bodyPr wrap="square" rtlCol="0">
              <a:spAutoFit/>
            </a:bodyPr>
            <a:lstStyle/>
            <a:p>
              <a:pPr algn="ctr"/>
              <a:r>
                <a:rPr lang="en-US" sz="2000" b="1" dirty="0">
                  <a:latin typeface="Arial" panose="020B0604020202020204" pitchFamily="34" charset="0"/>
                  <a:cs typeface="Arial" panose="020B0604020202020204" pitchFamily="34" charset="0"/>
                </a:rPr>
                <a:t>Colonial 2021</a:t>
              </a:r>
            </a:p>
          </p:txBody>
        </p:sp>
      </p:grpSp>
      <p:cxnSp>
        <p:nvCxnSpPr>
          <p:cNvPr id="35" name="Straight Arrow Connector 34">
            <a:extLst>
              <a:ext uri="{FF2B5EF4-FFF2-40B4-BE49-F238E27FC236}">
                <a16:creationId xmlns:a16="http://schemas.microsoft.com/office/drawing/2014/main" id="{A516A64E-CA0F-2DBD-CAA7-D69F95513F48}"/>
              </a:ext>
            </a:extLst>
          </p:cNvPr>
          <p:cNvCxnSpPr>
            <a:cxnSpLocks/>
            <a:stCxn id="29" idx="4"/>
          </p:cNvCxnSpPr>
          <p:nvPr/>
        </p:nvCxnSpPr>
        <p:spPr>
          <a:xfrm>
            <a:off x="1333097" y="2478084"/>
            <a:ext cx="414680" cy="1360875"/>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EDD0C6A4-8586-2B0A-01FD-96A92F3E2240}"/>
              </a:ext>
            </a:extLst>
          </p:cNvPr>
          <p:cNvCxnSpPr>
            <a:cxnSpLocks/>
          </p:cNvCxnSpPr>
          <p:nvPr/>
        </p:nvCxnSpPr>
        <p:spPr>
          <a:xfrm>
            <a:off x="3491160" y="2473388"/>
            <a:ext cx="525255" cy="136557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98458795-DB6F-FBCD-A8BB-4F51E90E6B78}"/>
              </a:ext>
            </a:extLst>
          </p:cNvPr>
          <p:cNvCxnSpPr>
            <a:cxnSpLocks/>
          </p:cNvCxnSpPr>
          <p:nvPr/>
        </p:nvCxnSpPr>
        <p:spPr>
          <a:xfrm flipH="1">
            <a:off x="7630858" y="2473388"/>
            <a:ext cx="1052607" cy="1344861"/>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AAF282EF-5DAA-3D5C-C0A1-97C28EF077C3}"/>
              </a:ext>
            </a:extLst>
          </p:cNvPr>
          <p:cNvCxnSpPr>
            <a:cxnSpLocks/>
          </p:cNvCxnSpPr>
          <p:nvPr/>
        </p:nvCxnSpPr>
        <p:spPr>
          <a:xfrm flipH="1">
            <a:off x="10324752" y="2455459"/>
            <a:ext cx="796585" cy="13835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1919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1DB78-2168-D44F-062A-C12BBD0C3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3DD1DA-6EA3-D15F-D8EC-AAF3801783BB}"/>
              </a:ext>
            </a:extLst>
          </p:cNvPr>
          <p:cNvSpPr>
            <a:spLocks noGrp="1"/>
          </p:cNvSpPr>
          <p:nvPr>
            <p:ph type="title"/>
          </p:nvPr>
        </p:nvSpPr>
        <p:spPr>
          <a:xfrm>
            <a:off x="683105" y="301887"/>
            <a:ext cx="9584017" cy="537882"/>
          </a:xfrm>
        </p:spPr>
        <p:txBody>
          <a:bodyPr/>
          <a:lstStyle/>
          <a:p>
            <a:pPr algn="ctr"/>
            <a:r>
              <a:rPr lang="en-US" sz="2800" dirty="0"/>
              <a:t>When a Cyber Attack is Detected</a:t>
            </a:r>
          </a:p>
        </p:txBody>
      </p:sp>
      <p:sp>
        <p:nvSpPr>
          <p:cNvPr id="3" name="Content Placeholder 2">
            <a:extLst>
              <a:ext uri="{FF2B5EF4-FFF2-40B4-BE49-F238E27FC236}">
                <a16:creationId xmlns:a16="http://schemas.microsoft.com/office/drawing/2014/main" id="{5DAAC11F-4551-A34A-7898-E88ADC3E926A}"/>
              </a:ext>
            </a:extLst>
          </p:cNvPr>
          <p:cNvSpPr>
            <a:spLocks noGrp="1"/>
          </p:cNvSpPr>
          <p:nvPr>
            <p:ph idx="1"/>
          </p:nvPr>
        </p:nvSpPr>
        <p:spPr>
          <a:xfrm>
            <a:off x="683105" y="1272988"/>
            <a:ext cx="10776247" cy="4850020"/>
          </a:xfrm>
        </p:spPr>
        <p:txBody>
          <a:bodyPr/>
          <a:lstStyle/>
          <a:p>
            <a:r>
              <a:rPr lang="en-US" sz="2400" b="0" dirty="0"/>
              <a:t>First, identify what has been compromised and isolate it.</a:t>
            </a:r>
          </a:p>
          <a:p>
            <a:pPr marL="337596" lvl="1" indent="-337596">
              <a:buChar char="•"/>
            </a:pPr>
            <a:r>
              <a:rPr lang="en-US" sz="2400" dirty="0">
                <a:latin typeface="Aptos" panose="020B0004020202020204" pitchFamily="34" charset="0"/>
              </a:rPr>
              <a:t>Since IT systems are much more likely to be compromised than ACS systems, isolation of ACS and IT systems is the first and most crucial step.</a:t>
            </a:r>
          </a:p>
          <a:p>
            <a:pPr marL="337596" lvl="1" indent="-337596">
              <a:buChar char="•"/>
            </a:pPr>
            <a:r>
              <a:rPr lang="en-US" sz="2400" dirty="0">
                <a:latin typeface="Aptos" panose="020B0004020202020204" pitchFamily="34" charset="0"/>
              </a:rPr>
              <a:t>Isolation of ACS from IT MUST be assured and regularly tested. </a:t>
            </a:r>
          </a:p>
          <a:p>
            <a:pPr marL="337596" lvl="1" indent="-337596">
              <a:buChar char="•"/>
            </a:pPr>
            <a:r>
              <a:rPr lang="en-US" sz="2400" dirty="0">
                <a:latin typeface="Aptos" panose="020B0004020202020204" pitchFamily="34" charset="0"/>
              </a:rPr>
              <a:t>After ACS/IT isolation, the next most effective strategy is “defense in depth”</a:t>
            </a:r>
          </a:p>
          <a:p>
            <a:pPr marL="337596" lvl="1" indent="-337596">
              <a:buChar char="•"/>
            </a:pPr>
            <a:r>
              <a:rPr lang="en-US" sz="2400" dirty="0">
                <a:latin typeface="Aptos" panose="020B0004020202020204" pitchFamily="34" charset="0"/>
              </a:rPr>
              <a:t>Isolate production units (and their obsolete and vulnerable control systems and networks).</a:t>
            </a:r>
          </a:p>
          <a:p>
            <a:pPr marL="337596" lvl="1" indent="-337596">
              <a:buChar char="•"/>
            </a:pPr>
            <a:r>
              <a:rPr lang="en-US" sz="2400" dirty="0">
                <a:latin typeface="Aptos" panose="020B0004020202020204" pitchFamily="34" charset="0"/>
              </a:rPr>
              <a:t>Isolate supervisory systems and interfaces at Level 3 with “bullet-proof” interfaces</a:t>
            </a:r>
          </a:p>
          <a:p>
            <a:pPr marL="337596" lvl="1" indent="-337596">
              <a:buChar char="•"/>
            </a:pPr>
            <a:r>
              <a:rPr lang="en-US" sz="2400" dirty="0">
                <a:latin typeface="Aptos" panose="020B0004020202020204" pitchFamily="34" charset="0"/>
              </a:rPr>
              <a:t>“Zones and Conduits” may help segregate new facilities (when certified products are available); however, in the meantime, they are intellectually interesting, but of little practical use.</a:t>
            </a:r>
          </a:p>
        </p:txBody>
      </p:sp>
    </p:spTree>
    <p:extLst>
      <p:ext uri="{BB962C8B-B14F-4D97-AF65-F5344CB8AC3E}">
        <p14:creationId xmlns:p14="http://schemas.microsoft.com/office/powerpoint/2010/main" val="30155260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GENSWF_ADVANCE_TIME" val="23.271"/>
  <p:tag name="ISPRING_CUSTOM_TIMING_USED" val="1"/>
  <p:tag name="ISPRING_SLIDE_ID_2" val="{79044A20-A75B-4A13-A134-93834E4F62F6}"/>
  <p:tag name="GENSWF_SLIDE_UID" val="{9362255B-1964-447A-BBD4-4A6351B090B4}:284"/>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2632</TotalTime>
  <Words>2572</Words>
  <Application>Microsoft Office PowerPoint</Application>
  <PresentationFormat>Widescreen</PresentationFormat>
  <Paragraphs>238</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Arial Black</vt:lpstr>
      <vt:lpstr>Kaspersky Sans</vt:lpstr>
      <vt:lpstr>Montserrat</vt:lpstr>
      <vt:lpstr>Open Sans</vt:lpstr>
      <vt:lpstr>OMAC_Blue</vt:lpstr>
      <vt:lpstr>Identifying Control System Cybersecurity Incidents</vt:lpstr>
      <vt:lpstr>ISA 62443 Cybersecurity Definitions</vt:lpstr>
      <vt:lpstr>An Industrial Cybersecurity Incident Could Be</vt:lpstr>
      <vt:lpstr>An Event Might be Caused by:</vt:lpstr>
      <vt:lpstr>How is Cybersecurity Investment Justified? (1 of 2)</vt:lpstr>
      <vt:lpstr>How is Cybersecurity Investment Justified? (2 of 2)</vt:lpstr>
      <vt:lpstr>Reduce Risk of Cybersecurity Incidents</vt:lpstr>
      <vt:lpstr>Target May Influence Risk</vt:lpstr>
      <vt:lpstr>When a Cyber Attack is Detected</vt:lpstr>
      <vt:lpstr>Key Messages</vt:lpstr>
      <vt:lpstr>Further Information</vt:lpstr>
      <vt:lpstr>Author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23</cp:revision>
  <cp:lastPrinted>2025-10-26T17:52:45Z</cp:lastPrinted>
  <dcterms:created xsi:type="dcterms:W3CDTF">2024-08-05T20:06:21Z</dcterms:created>
  <dcterms:modified xsi:type="dcterms:W3CDTF">2025-10-27T00:16:58Z</dcterms:modified>
</cp:coreProperties>
</file>