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ink/ink1.xml" ContentType="application/inkml+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ink/ink2.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0"/>
  </p:notesMasterIdLst>
  <p:sldIdLst>
    <p:sldId id="429" r:id="rId3"/>
    <p:sldId id="263" r:id="rId4"/>
    <p:sldId id="430" r:id="rId5"/>
    <p:sldId id="267" r:id="rId6"/>
    <p:sldId id="268" r:id="rId7"/>
    <p:sldId id="284" r:id="rId8"/>
    <p:sldId id="259" r:id="rId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75960" autoAdjust="0"/>
  </p:normalViewPr>
  <p:slideViewPr>
    <p:cSldViewPr snapToGrid="0">
      <p:cViewPr varScale="1">
        <p:scale>
          <a:sx n="75" d="100"/>
          <a:sy n="75" d="100"/>
        </p:scale>
        <p:origin x="1410" y="60"/>
      </p:cViewPr>
      <p:guideLst/>
    </p:cSldViewPr>
  </p:slideViewPr>
  <p:notesTextViewPr>
    <p:cViewPr>
      <p:scale>
        <a:sx n="1" d="1"/>
        <a:sy n="1" d="1"/>
      </p:scale>
      <p:origin x="0" y="0"/>
    </p:cViewPr>
  </p:notesTextViewPr>
  <p:notesViewPr>
    <p:cSldViewPr snapToGrid="0">
      <p:cViewPr varScale="1">
        <p:scale>
          <a:sx n="57" d="100"/>
          <a:sy n="57" d="100"/>
        </p:scale>
        <p:origin x="2960"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3T19:59:03.593"/>
    </inkml:context>
    <inkml:brush xml:id="br0">
      <inkml:brushProperty name="width" value="0.05" units="cm"/>
      <inkml:brushProperty name="height" value="0.05" units="cm"/>
      <inkml:brushProperty name="color" value="#CC0066"/>
    </inkml:brush>
  </inkml:definitions>
  <inkml:trace contextRef="#ctx0" brushRef="#br0">0 0 1313,'0'0'4645,"0"0"-5094,0 0-191,0 3 544,0 5-1,0 2-928,0 2-1057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3T19:59:03.593"/>
    </inkml:context>
    <inkml:brush xml:id="br0">
      <inkml:brushProperty name="width" value="0.05" units="cm"/>
      <inkml:brushProperty name="height" value="0.05" units="cm"/>
      <inkml:brushProperty name="color" value="#CC0066"/>
    </inkml:brush>
  </inkml:definitions>
  <inkml:trace contextRef="#ctx0" brushRef="#br0">0 0 1313,'0'0'4645,"0"0"-5094,0 0-191,0 3 544,0 5-1,0 2-928,0 2-1057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988A505-7228-4715-92D7-CBF23D4AFF12}" type="datetimeFigureOut">
              <a:rPr lang="en-US" smtClean="0"/>
              <a:t>5/3/2026</a:t>
            </a:fld>
            <a:endParaRPr lang="en-US"/>
          </a:p>
        </p:txBody>
      </p:sp>
      <p:sp>
        <p:nvSpPr>
          <p:cNvPr id="4" name="Slide Image Placeholder 3"/>
          <p:cNvSpPr>
            <a:spLocks noGrp="1" noRot="1" noChangeAspect="1"/>
          </p:cNvSpPr>
          <p:nvPr>
            <p:ph type="sldImg" idx="2"/>
          </p:nvPr>
        </p:nvSpPr>
        <p:spPr>
          <a:xfrm>
            <a:off x="777875" y="808265"/>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77875" y="4238171"/>
            <a:ext cx="5759450" cy="468811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56503" y="9119474"/>
            <a:ext cx="2997442" cy="314812"/>
          </a:xfrm>
          <a:prstGeom prst="rect">
            <a:avLst/>
          </a:prstGeom>
        </p:spPr>
        <p:txBody>
          <a:bodyPr vert="horz" lIns="96661" tIns="48331" rIns="96661" bIns="48331" rtlCol="0" anchor="b"/>
          <a:lstStyle>
            <a:lvl1pPr algn="r">
              <a:defRPr sz="1300"/>
            </a:lvl1pPr>
          </a:lstStyle>
          <a:p>
            <a:fld id="{0FDC63F9-AE46-4D1C-BB44-41C92F2D01CA}" type="slidenum">
              <a:rPr lang="en-US" smtClean="0"/>
              <a:t>‹#›</a:t>
            </a:fld>
            <a:endParaRPr lang="en-US" dirty="0"/>
          </a:p>
        </p:txBody>
      </p:sp>
    </p:spTree>
    <p:extLst>
      <p:ext uri="{BB962C8B-B14F-4D97-AF65-F5344CB8AC3E}">
        <p14:creationId xmlns:p14="http://schemas.microsoft.com/office/powerpoint/2010/main" val="1072161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D543683-61DF-4FE5-95DC-D73197FDC1FE}"/>
              </a:ext>
            </a:extLst>
          </p:cNvPr>
          <p:cNvSpPr>
            <a:spLocks noGrp="1" noRot="1" noChangeAspect="1" noChangeArrowheads="1" noTextEdit="1"/>
          </p:cNvSpPr>
          <p:nvPr>
            <p:ph type="sldImg"/>
          </p:nvPr>
        </p:nvSpPr>
        <p:spPr>
          <a:xfrm>
            <a:off x="871538" y="584200"/>
            <a:ext cx="5572125" cy="3133725"/>
          </a:xfrm>
          <a:ln/>
        </p:spPr>
      </p:sp>
      <p:sp>
        <p:nvSpPr>
          <p:cNvPr id="7171" name="Rectangle 3">
            <a:extLst>
              <a:ext uri="{FF2B5EF4-FFF2-40B4-BE49-F238E27FC236}">
                <a16:creationId xmlns:a16="http://schemas.microsoft.com/office/drawing/2014/main" id="{225B9A1F-4D05-40A9-B6E9-B014CBBA8FCB}"/>
              </a:ext>
            </a:extLst>
          </p:cNvPr>
          <p:cNvSpPr>
            <a:spLocks noGrp="1" noChangeArrowheads="1"/>
          </p:cNvSpPr>
          <p:nvPr>
            <p:ph type="body" idx="1"/>
          </p:nvPr>
        </p:nvSpPr>
        <p:spPr>
          <a:xfrm>
            <a:off x="871537" y="3891439"/>
            <a:ext cx="5572125" cy="37804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None/>
            </a:pPr>
            <a:r>
              <a:rPr lang="en-US" baseline="0" dirty="0"/>
              <a:t>PRINT VERSION OF NARRATIVE</a:t>
            </a:r>
          </a:p>
          <a:p>
            <a:pPr algn="ctr">
              <a:buNone/>
            </a:pPr>
            <a:endParaRPr lang="en-US" dirty="0">
              <a:solidFill>
                <a:srgbClr val="FF00FF"/>
              </a:solidFill>
            </a:endParaRPr>
          </a:p>
          <a:p>
            <a:r>
              <a:rPr lang="en-US" sz="1200" noProof="0" dirty="0"/>
              <a:t>For those of you who watched the first two MLMs on Ukraine, I have added an epilogue to update you on the recent Russian invasion.  </a:t>
            </a:r>
          </a:p>
          <a:p>
            <a:r>
              <a:rPr lang="en-US" sz="1200" noProof="0" dirty="0"/>
              <a:t>There are some valuable lessons to learn; I will briefly mention them.</a:t>
            </a:r>
          </a:p>
          <a:p>
            <a:endParaRPr lang="en-US" sz="1200" noProof="0" dirty="0"/>
          </a:p>
          <a:p>
            <a:pPr>
              <a:spcAft>
                <a:spcPts val="634"/>
              </a:spcAft>
            </a:pPr>
            <a:r>
              <a:rPr lang="en-US" dirty="0"/>
              <a:t>Click the NEXT button when you are ready to advance to the next slide.</a:t>
            </a:r>
            <a:br>
              <a:rPr lang="en-US" altLang="en-US" dirty="0">
                <a:solidFill>
                  <a:srgbClr val="FF00FF"/>
                </a:solidFill>
              </a:rPr>
            </a:br>
            <a:endParaRPr lang="en-US" altLang="en-US" dirty="0">
              <a:solidFill>
                <a:srgbClr val="FF00FF"/>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8038"/>
            <a:ext cx="5759450" cy="3240087"/>
          </a:xfrm>
        </p:spPr>
      </p:sp>
      <p:sp>
        <p:nvSpPr>
          <p:cNvPr id="3" name="Notes Placeholder 2"/>
          <p:cNvSpPr>
            <a:spLocks noGrp="1"/>
          </p:cNvSpPr>
          <p:nvPr>
            <p:ph type="body" idx="1"/>
          </p:nvPr>
        </p:nvSpPr>
        <p:spPr/>
        <p:txBody>
          <a:bodyPr/>
          <a:lstStyle/>
          <a:p>
            <a:pPr algn="ctr"/>
            <a:r>
              <a:rPr lang="en-US" baseline="0" dirty="0"/>
              <a:t>PRINT VERSION OF NARRATIVE</a:t>
            </a:r>
            <a:endParaRPr lang="en-US" dirty="0"/>
          </a:p>
          <a:p>
            <a:endParaRPr lang="en-US" dirty="0"/>
          </a:p>
          <a:p>
            <a:r>
              <a:rPr lang="en-US" noProof="0" dirty="0"/>
              <a:t>The</a:t>
            </a:r>
            <a:r>
              <a:rPr lang="en-US" baseline="0" noProof="0" dirty="0"/>
              <a:t> Russian invasion of Ukraine that began on February 24th, 2022, featured both traditional military kinetic attacks against Ukrainian critical infrastructure as well as the use of cyberattacks.</a:t>
            </a:r>
          </a:p>
          <a:p>
            <a:endParaRPr lang="en-US" baseline="0" noProof="0" dirty="0"/>
          </a:p>
          <a:p>
            <a:r>
              <a:rPr lang="en-US" baseline="0" noProof="0" dirty="0"/>
              <a:t>The Chernobyl nuclear power plant experienced an attack and occupation by Russian military forces, which included tanks firing at the administrative parts of the plant, but did not target the reactor itself.</a:t>
            </a:r>
          </a:p>
          <a:p>
            <a:endParaRPr lang="en-US" noProof="0" dirty="0"/>
          </a:p>
          <a:p>
            <a:endParaRPr lang="en-US" dirty="0"/>
          </a:p>
        </p:txBody>
      </p:sp>
      <p:sp>
        <p:nvSpPr>
          <p:cNvPr id="4" name="Slide Number Placeholder 3"/>
          <p:cNvSpPr>
            <a:spLocks noGrp="1"/>
          </p:cNvSpPr>
          <p:nvPr>
            <p:ph type="sldNum" sz="quarter" idx="5"/>
          </p:nvPr>
        </p:nvSpPr>
        <p:spPr/>
        <p:txBody>
          <a:bodyPr/>
          <a:lstStyle/>
          <a:p>
            <a:fld id="{C0CCF5AD-231B-432A-A187-377F9AEE6395}" type="slidenum">
              <a:rPr lang="en-US" smtClean="0"/>
              <a:t>2</a:t>
            </a:fld>
            <a:endParaRPr lang="en-US" dirty="0"/>
          </a:p>
        </p:txBody>
      </p:sp>
    </p:spTree>
    <p:extLst>
      <p:ext uri="{BB962C8B-B14F-4D97-AF65-F5344CB8AC3E}">
        <p14:creationId xmlns:p14="http://schemas.microsoft.com/office/powerpoint/2010/main" val="82827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8038"/>
            <a:ext cx="5759450" cy="3240087"/>
          </a:xfrm>
        </p:spPr>
      </p:sp>
      <p:sp>
        <p:nvSpPr>
          <p:cNvPr id="3" name="Notes Placeholder 2"/>
          <p:cNvSpPr>
            <a:spLocks noGrp="1"/>
          </p:cNvSpPr>
          <p:nvPr>
            <p:ph type="body" idx="1"/>
          </p:nvPr>
        </p:nvSpPr>
        <p:spPr/>
        <p:txBody>
          <a:bodyPr/>
          <a:lstStyle/>
          <a:p>
            <a:pPr algn="ctr"/>
            <a:r>
              <a:rPr lang="en-US" baseline="0" dirty="0"/>
              <a:t>PRINT VERSION OF NARRATIVE</a:t>
            </a:r>
            <a:endParaRPr lang="en-US" dirty="0"/>
          </a:p>
          <a:p>
            <a:endParaRPr lang="en-US" baseline="0" noProof="0" dirty="0"/>
          </a:p>
          <a:p>
            <a:r>
              <a:rPr lang="en-US" baseline="0" noProof="0" dirty="0"/>
              <a:t>With the start of the invasion, there were reports of cyberattacks on Viasat satellite terminals used in Ukraine.  These attacks eventually spread through the Viasat control network to other customers in Europe. For example, a wind farm operator in Germany lost the communications devices used by SCADA systems to remotely monitor and control the windmills.  Satellite-based communications with their large footprints on the ground, offer the advantage of providing communication links to remote and hard-to-reach locations such as a wind farm located offshore in the ocean.  It is believed that the cyberattack consisted of placing a bad firmware update on the satellite communications devices which essentially required the replacement of over 5800 terminals.</a:t>
            </a:r>
            <a:endParaRPr lang="en-US" noProof="0" dirty="0"/>
          </a:p>
          <a:p>
            <a:endParaRPr lang="en-US" noProof="0" dirty="0"/>
          </a:p>
          <a:p>
            <a:endParaRPr lang="en-US" dirty="0"/>
          </a:p>
        </p:txBody>
      </p:sp>
      <p:sp>
        <p:nvSpPr>
          <p:cNvPr id="4" name="Slide Number Placeholder 3"/>
          <p:cNvSpPr>
            <a:spLocks noGrp="1"/>
          </p:cNvSpPr>
          <p:nvPr>
            <p:ph type="sldNum" sz="quarter" idx="5"/>
          </p:nvPr>
        </p:nvSpPr>
        <p:spPr/>
        <p:txBody>
          <a:bodyPr/>
          <a:lstStyle/>
          <a:p>
            <a:fld id="{C0CCF5AD-231B-432A-A187-377F9AEE6395}" type="slidenum">
              <a:rPr lang="en-US" smtClean="0"/>
              <a:t>3</a:t>
            </a:fld>
            <a:endParaRPr lang="en-US" dirty="0"/>
          </a:p>
        </p:txBody>
      </p:sp>
    </p:spTree>
    <p:extLst>
      <p:ext uri="{BB962C8B-B14F-4D97-AF65-F5344CB8AC3E}">
        <p14:creationId xmlns:p14="http://schemas.microsoft.com/office/powerpoint/2010/main" val="253713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8038"/>
            <a:ext cx="5759450" cy="3240087"/>
          </a:xfrm>
        </p:spPr>
      </p:sp>
      <p:sp>
        <p:nvSpPr>
          <p:cNvPr id="3" name="Notes Placeholder 2"/>
          <p:cNvSpPr>
            <a:spLocks noGrp="1"/>
          </p:cNvSpPr>
          <p:nvPr>
            <p:ph type="body" idx="1"/>
          </p:nvPr>
        </p:nvSpPr>
        <p:spPr/>
        <p:txBody>
          <a:bodyPr/>
          <a:lstStyle/>
          <a:p>
            <a:pPr algn="ctr"/>
            <a:r>
              <a:rPr lang="en-US" baseline="0" dirty="0"/>
              <a:t>PRINT VERSION OF NARRATIVE</a:t>
            </a:r>
            <a:endParaRPr lang="en-US" dirty="0"/>
          </a:p>
          <a:p>
            <a:endParaRPr lang="en-US" dirty="0"/>
          </a:p>
          <a:p>
            <a:r>
              <a:rPr lang="en-US" noProof="0" dirty="0"/>
              <a:t>The</a:t>
            </a:r>
            <a:r>
              <a:rPr lang="en-US" baseline="0" noProof="0" dirty="0"/>
              <a:t> following are the key messages from this MLM.  Sadly, the use of traditional military force on objects belonging to critical infrastructure has not gone out of fashion.  In the initial actions of the war, the Russian aggressor chose not to use the advantages of stealth and deniability to disable their chosen targets.  Putting boots on the ground is a much faster solution if the aggressor no longer cares if the world knows what they did; this was the case in the Russian invasion of Ukraine.</a:t>
            </a:r>
          </a:p>
          <a:p>
            <a:endParaRPr lang="en-US" baseline="0" noProof="0" dirty="0"/>
          </a:p>
          <a:p>
            <a:r>
              <a:rPr lang="en-US" baseline="0" noProof="0" dirty="0"/>
              <a:t>However, cyberattacks were later discovered that targeted satellite-based communications.  This attack was able to spread over the ground footprint of the satellite in Europe.  A key difference as opposed to a kinetic attack is the precision found in the cyber attack which targeted the satellite modems. Very interesting to note, that as with the NotPetya malware attack on Ukrainian accounting systems in 2017, which later spread to other countries and affected industrial operations, something similar seemed to happen with the satellite attacks that spread to Central Europe.  Collateral damage is also a feature of cyberattacks when nations are in conflict, so be on your guard.</a:t>
            </a:r>
          </a:p>
          <a:p>
            <a:endParaRPr lang="en-US" baseline="0" noProof="0" dirty="0"/>
          </a:p>
          <a:p>
            <a:endParaRPr lang="en-US" dirty="0"/>
          </a:p>
          <a:p>
            <a:endParaRPr lang="en-US" dirty="0"/>
          </a:p>
        </p:txBody>
      </p:sp>
      <p:sp>
        <p:nvSpPr>
          <p:cNvPr id="4" name="Slide Number Placeholder 3"/>
          <p:cNvSpPr>
            <a:spLocks noGrp="1"/>
          </p:cNvSpPr>
          <p:nvPr>
            <p:ph type="sldNum" sz="quarter" idx="5"/>
          </p:nvPr>
        </p:nvSpPr>
        <p:spPr/>
        <p:txBody>
          <a:bodyPr/>
          <a:lstStyle/>
          <a:p>
            <a:fld id="{C0CCF5AD-231B-432A-A187-377F9AEE6395}" type="slidenum">
              <a:rPr lang="en-US" smtClean="0"/>
              <a:t>4</a:t>
            </a:fld>
            <a:endParaRPr lang="en-US" dirty="0"/>
          </a:p>
        </p:txBody>
      </p:sp>
    </p:spTree>
    <p:extLst>
      <p:ext uri="{BB962C8B-B14F-4D97-AF65-F5344CB8AC3E}">
        <p14:creationId xmlns:p14="http://schemas.microsoft.com/office/powerpoint/2010/main" val="106682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8038"/>
            <a:ext cx="5759450" cy="3240087"/>
          </a:xfrm>
        </p:spPr>
      </p:sp>
      <p:sp>
        <p:nvSpPr>
          <p:cNvPr id="3" name="Notes Placeholder 2"/>
          <p:cNvSpPr>
            <a:spLocks noGrp="1"/>
          </p:cNvSpPr>
          <p:nvPr>
            <p:ph type="body" idx="1"/>
          </p:nvPr>
        </p:nvSpPr>
        <p:spPr/>
        <p:txBody>
          <a:bodyPr/>
          <a:lstStyle/>
          <a:p>
            <a:pPr algn="ctr"/>
            <a:r>
              <a:rPr lang="en-US" baseline="0" dirty="0"/>
              <a:t>PRINT VERSION OF NARRATIVE</a:t>
            </a:r>
            <a:endParaRPr lang="en-US" dirty="0"/>
          </a:p>
          <a:p>
            <a:endParaRPr lang="en-US" dirty="0"/>
          </a:p>
          <a:p>
            <a:r>
              <a:rPr lang="en-US" noProof="0" dirty="0"/>
              <a:t>For</a:t>
            </a:r>
            <a:r>
              <a:rPr lang="en-US" baseline="0" noProof="0" dirty="0"/>
              <a:t> further information, take a look at the previous MLMs on earlier cyberattacks on Ukraine‘s power grid.  There is also a learning map to provide a wider picture of what Chief Information Security Officers (CISOs) should know about industrial cybersecurity, especially if they are tasked with the responsibility of ensuring the cybersecurity of the physical operations of the enterprise.  There is also an interesting article to follow up on this MLM.</a:t>
            </a:r>
            <a:endParaRPr lang="en-US" noProof="0" dirty="0"/>
          </a:p>
          <a:p>
            <a:endParaRPr lang="en-US" dirty="0"/>
          </a:p>
        </p:txBody>
      </p:sp>
      <p:sp>
        <p:nvSpPr>
          <p:cNvPr id="4" name="Slide Number Placeholder 3"/>
          <p:cNvSpPr>
            <a:spLocks noGrp="1"/>
          </p:cNvSpPr>
          <p:nvPr>
            <p:ph type="sldNum" sz="quarter" idx="5"/>
          </p:nvPr>
        </p:nvSpPr>
        <p:spPr/>
        <p:txBody>
          <a:bodyPr/>
          <a:lstStyle/>
          <a:p>
            <a:fld id="{C0CCF5AD-231B-432A-A187-377F9AEE6395}" type="slidenum">
              <a:rPr lang="en-US" smtClean="0"/>
              <a:t>5</a:t>
            </a:fld>
            <a:endParaRPr lang="en-US" dirty="0"/>
          </a:p>
        </p:txBody>
      </p:sp>
    </p:spTree>
    <p:extLst>
      <p:ext uri="{BB962C8B-B14F-4D97-AF65-F5344CB8AC3E}">
        <p14:creationId xmlns:p14="http://schemas.microsoft.com/office/powerpoint/2010/main" val="95246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90E978D-5459-4DBC-85E2-3737F6327F65}"/>
              </a:ext>
            </a:extLst>
          </p:cNvPr>
          <p:cNvSpPr>
            <a:spLocks noGrp="1" noRot="1" noChangeAspect="1" noChangeArrowheads="1" noTextEdit="1"/>
          </p:cNvSpPr>
          <p:nvPr>
            <p:ph type="sldImg"/>
          </p:nvPr>
        </p:nvSpPr>
        <p:spPr>
          <a:xfrm>
            <a:off x="828675" y="647700"/>
            <a:ext cx="5645150" cy="3175000"/>
          </a:xfrm>
          <a:ln/>
        </p:spPr>
      </p:sp>
      <p:sp>
        <p:nvSpPr>
          <p:cNvPr id="25603" name="Notes Placeholder 2">
            <a:extLst>
              <a:ext uri="{FF2B5EF4-FFF2-40B4-BE49-F238E27FC236}">
                <a16:creationId xmlns:a16="http://schemas.microsoft.com/office/drawing/2014/main" id="{8E3BCBAD-F5F7-4FEB-812C-220F56D13C7D}"/>
              </a:ext>
            </a:extLst>
          </p:cNvPr>
          <p:cNvSpPr>
            <a:spLocks noGrp="1" noChangeArrowheads="1"/>
          </p:cNvSpPr>
          <p:nvPr>
            <p:ph type="body" idx="1"/>
          </p:nvPr>
        </p:nvSpPr>
        <p:spPr>
          <a:xfrm>
            <a:off x="828675" y="3985577"/>
            <a:ext cx="5645150" cy="378047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buNone/>
            </a:pPr>
            <a:r>
              <a:rPr lang="en-US" baseline="0" dirty="0"/>
              <a:t>PRINT VERSION OF NARRATIVE</a:t>
            </a:r>
          </a:p>
          <a:p>
            <a:pPr algn="ctr">
              <a:buNone/>
            </a:pPr>
            <a:endParaRPr lang="en-US" baseline="0" dirty="0"/>
          </a:p>
          <a:p>
            <a:pPr>
              <a:buNone/>
            </a:pPr>
            <a:r>
              <a:rPr lang="en-US" baseline="0" dirty="0"/>
              <a:t>Select the Resources tab (at the top of the screen) to view and/or print this MLM, including the speaker notes. Some people like to review the slides and written narrative after listening to the micro learning module.  Some like to print them and follow along as they listen to the video</a:t>
            </a:r>
            <a:r>
              <a:rPr lang="en-US" dirty="0"/>
              <a:t>.</a:t>
            </a:r>
            <a:r>
              <a:rPr lang="en-US" baseline="0" dirty="0"/>
              <a:t> It’s up to you.</a:t>
            </a:r>
            <a:br>
              <a:rPr lang="en-US" baseline="0" dirty="0">
                <a:solidFill>
                  <a:srgbClr val="FF00FF"/>
                </a:solidFill>
              </a:rPr>
            </a:br>
            <a:endParaRPr lang="en-US" baseline="0" dirty="0">
              <a:solidFill>
                <a:srgbClr val="FF00FF"/>
              </a:solidFill>
            </a:endParaRPr>
          </a:p>
          <a:p>
            <a:pPr algn="ctr">
              <a:buNone/>
            </a:pPr>
            <a:endParaRPr lang="en-US" baseline="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8038"/>
            <a:ext cx="5759450" cy="3240087"/>
          </a:xfrm>
        </p:spPr>
      </p:sp>
      <p:sp>
        <p:nvSpPr>
          <p:cNvPr id="3" name="Notes Placeholder 2"/>
          <p:cNvSpPr>
            <a:spLocks noGrp="1"/>
          </p:cNvSpPr>
          <p:nvPr>
            <p:ph type="body" idx="1"/>
          </p:nvPr>
        </p:nvSpPr>
        <p:spPr/>
        <p:txBody>
          <a:bodyPr/>
          <a:lstStyle/>
          <a:p>
            <a:pPr algn="ctr"/>
            <a:r>
              <a:rPr lang="en-US" baseline="0" dirty="0"/>
              <a:t>PRINT VERSION OF NARRATIVE</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0CCF5AD-231B-432A-A187-377F9AEE6395}" type="slidenum">
              <a:rPr lang="en-US" smtClean="0"/>
              <a:t>7</a:t>
            </a:fld>
            <a:endParaRPr lang="en-US" dirty="0"/>
          </a:p>
        </p:txBody>
      </p:sp>
    </p:spTree>
    <p:extLst>
      <p:ext uri="{BB962C8B-B14F-4D97-AF65-F5344CB8AC3E}">
        <p14:creationId xmlns:p14="http://schemas.microsoft.com/office/powerpoint/2010/main" val="1803326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0419" name="Rectangle 3"/>
          <p:cNvSpPr>
            <a:spLocks noGrp="1" noChangeArrowheads="1"/>
          </p:cNvSpPr>
          <p:nvPr>
            <p:ph type="ctrTitle"/>
          </p:nvPr>
        </p:nvSpPr>
        <p:spPr bwMode="auto">
          <a:xfrm>
            <a:off x="3879273" y="3115236"/>
            <a:ext cx="7048501" cy="1371320"/>
          </a:xfrm>
        </p:spPr>
        <p:txBody>
          <a:bodyPr/>
          <a:lstStyle>
            <a:lvl1pPr>
              <a:defRPr sz="3177">
                <a:solidFill>
                  <a:schemeClr val="tx1"/>
                </a:solidFill>
              </a:defRPr>
            </a:lvl1pPr>
          </a:lstStyle>
          <a:p>
            <a:pPr lvl="0"/>
            <a:r>
              <a:rPr lang="en-US" altLang="en-US" noProof="0" dirty="0"/>
              <a:t>Click to edit Master title style</a:t>
            </a:r>
          </a:p>
        </p:txBody>
      </p:sp>
      <p:sp>
        <p:nvSpPr>
          <p:cNvPr id="60420" name="Rectangle 4"/>
          <p:cNvSpPr>
            <a:spLocks noGrp="1" noChangeArrowheads="1"/>
          </p:cNvSpPr>
          <p:nvPr>
            <p:ph type="subTitle" idx="1"/>
          </p:nvPr>
        </p:nvSpPr>
        <p:spPr bwMode="auto">
          <a:xfrm>
            <a:off x="3879273" y="4496361"/>
            <a:ext cx="7048501" cy="1294279"/>
          </a:xfrm>
        </p:spPr>
        <p:txBody>
          <a:bodyPr/>
          <a:lstStyle>
            <a:lvl1pPr marL="0" indent="0">
              <a:buFontTx/>
              <a:buNone/>
              <a:defRPr/>
            </a:lvl1pPr>
          </a:lstStyle>
          <a:p>
            <a:pPr lvl="0"/>
            <a:r>
              <a:rPr lang="en-US" altLang="en-US" noProof="0" dirty="0"/>
              <a:t>Click to edit Master subtitle style</a:t>
            </a:r>
          </a:p>
        </p:txBody>
      </p:sp>
      <p:sp>
        <p:nvSpPr>
          <p:cNvPr id="5" name="Date Placeholder 5">
            <a:extLst>
              <a:ext uri="{FF2B5EF4-FFF2-40B4-BE49-F238E27FC236}">
                <a16:creationId xmlns:a16="http://schemas.microsoft.com/office/drawing/2014/main" id="{F415BB7A-1662-4831-80E2-75EDF4639B6F}"/>
              </a:ext>
            </a:extLst>
          </p:cNvPr>
          <p:cNvSpPr>
            <a:spLocks noGrp="1" noChangeArrowheads="1"/>
          </p:cNvSpPr>
          <p:nvPr>
            <p:ph type="dt" sz="half" idx="10"/>
          </p:nvPr>
        </p:nvSpPr>
        <p:spPr bwMode="auto">
          <a:xfrm>
            <a:off x="3879273" y="6256274"/>
            <a:ext cx="2540000" cy="458041"/>
          </a:xfrm>
          <a:prstGeom prst="rect">
            <a:avLst/>
          </a:prstGeom>
        </p:spPr>
        <p:txBody>
          <a:bodyPr vert="horz" wrap="square" lIns="101870" tIns="50935" rIns="101870" bIns="50935" numCol="1" anchor="t" anchorCtr="0" compatLnSpc="1">
            <a:prstTxWarp prst="textNoShape">
              <a:avLst/>
            </a:prstTxWarp>
          </a:bodyPr>
          <a:lstStyle>
            <a:lvl1pPr defTabSz="899320">
              <a:defRPr lang="en-US" altLang="en-US" sz="1059" kern="1200" dirty="0">
                <a:solidFill>
                  <a:schemeClr val="tx1"/>
                </a:solidFill>
                <a:latin typeface="+mn-lt"/>
                <a:ea typeface="+mn-ea"/>
                <a:cs typeface="+mn-cs"/>
              </a:defRPr>
            </a:lvl1pPr>
          </a:lstStyle>
          <a:p>
            <a:pPr>
              <a:defRPr/>
            </a:pPr>
            <a:endParaRPr lang="en-US" dirty="0"/>
          </a:p>
        </p:txBody>
      </p:sp>
      <p:sp>
        <p:nvSpPr>
          <p:cNvPr id="6" name="Slide Number Placeholder 6">
            <a:extLst>
              <a:ext uri="{FF2B5EF4-FFF2-40B4-BE49-F238E27FC236}">
                <a16:creationId xmlns:a16="http://schemas.microsoft.com/office/drawing/2014/main" id="{609B4D88-08EA-41F5-A2BD-84F92E54B182}"/>
              </a:ext>
            </a:extLst>
          </p:cNvPr>
          <p:cNvSpPr>
            <a:spLocks noGrp="1" noChangeArrowheads="1"/>
          </p:cNvSpPr>
          <p:nvPr>
            <p:ph type="sldNum" sz="quarter" idx="11"/>
          </p:nvPr>
        </p:nvSpPr>
        <p:spPr bwMode="black">
          <a:xfrm>
            <a:off x="8927577" y="6266890"/>
            <a:ext cx="2540000" cy="458041"/>
          </a:xfrm>
          <a:prstGeom prst="rect">
            <a:avLst/>
          </a:prstGeom>
        </p:spPr>
        <p:txBody>
          <a:bodyPr vert="horz" wrap="square" lIns="101870" tIns="50935" rIns="101870" bIns="50935" numCol="1" anchor="t" anchorCtr="0" compatLnSpc="1">
            <a:prstTxWarp prst="textNoShape">
              <a:avLst/>
            </a:prstTxWarp>
          </a:bodyPr>
          <a:lstStyle>
            <a:lvl1pPr algn="r" defTabSz="899320">
              <a:defRPr sz="971">
                <a:latin typeface="Arial" panose="020B0604020202020204" pitchFamily="34" charset="0"/>
              </a:defRPr>
            </a:lvl1pPr>
          </a:lstStyle>
          <a:p>
            <a:pPr>
              <a:defRPr/>
            </a:pPr>
            <a:fld id="{3F9BFECF-A7EE-41A2-85EB-1E98BD6C3CFB}" type="slidenum">
              <a:rPr lang="en-US" altLang="en-US"/>
              <a:pPr>
                <a:defRPr/>
              </a:pPr>
              <a:t>‹#›</a:t>
            </a:fld>
            <a:endParaRPr lang="en-US" altLang="en-US" dirty="0"/>
          </a:p>
        </p:txBody>
      </p:sp>
      <p:pic>
        <p:nvPicPr>
          <p:cNvPr id="3" name="Picture 2" descr="A diagram of a diagram&#10;&#10;Description automatically generated with medium confidence">
            <a:extLst>
              <a:ext uri="{FF2B5EF4-FFF2-40B4-BE49-F238E27FC236}">
                <a16:creationId xmlns:a16="http://schemas.microsoft.com/office/drawing/2014/main" id="{461098F5-F551-793F-7B9D-0D40E9E4A7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7030" y="261016"/>
            <a:ext cx="953000" cy="893414"/>
          </a:xfrm>
          <a:prstGeom prst="rect">
            <a:avLst/>
          </a:prstGeom>
        </p:spPr>
      </p:pic>
    </p:spTree>
    <p:custDataLst>
      <p:tags r:id="rId1"/>
    </p:custDataLst>
    <p:extLst>
      <p:ext uri="{BB962C8B-B14F-4D97-AF65-F5344CB8AC3E}">
        <p14:creationId xmlns:p14="http://schemas.microsoft.com/office/powerpoint/2010/main" val="36239143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278" y="268941"/>
            <a:ext cx="7898202" cy="605118"/>
          </a:xfrm>
        </p:spPr>
        <p:txBody>
          <a:bodyPr anchor="b"/>
          <a:lstStyle>
            <a:lvl1pPr>
              <a:defRPr sz="2824"/>
            </a:lvl1pPr>
          </a:lstStyle>
          <a:p>
            <a:r>
              <a:rPr lang="en-US" dirty="0"/>
              <a:t>Click to edit Master title style</a:t>
            </a:r>
          </a:p>
        </p:txBody>
      </p:sp>
      <p:sp>
        <p:nvSpPr>
          <p:cNvPr id="3" name="Content Placeholder 2"/>
          <p:cNvSpPr>
            <a:spLocks noGrp="1"/>
          </p:cNvSpPr>
          <p:nvPr>
            <p:ph idx="1"/>
          </p:nvPr>
        </p:nvSpPr>
        <p:spPr>
          <a:xfrm>
            <a:off x="5183910" y="1479176"/>
            <a:ext cx="6171046" cy="4571999"/>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13980" y="1479176"/>
            <a:ext cx="3933152" cy="45720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31166574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3105" y="301887"/>
            <a:ext cx="9938713" cy="537882"/>
          </a:xfrm>
        </p:spPr>
        <p:txBody>
          <a:bodyPr/>
          <a:lstStyle/>
          <a:p>
            <a:r>
              <a:rPr lang="en-US" dirty="0"/>
              <a:t>Click to edit Master title style</a:t>
            </a:r>
          </a:p>
        </p:txBody>
      </p:sp>
      <p:sp>
        <p:nvSpPr>
          <p:cNvPr id="3" name="Content Placeholder 2"/>
          <p:cNvSpPr>
            <a:spLocks noGrp="1"/>
          </p:cNvSpPr>
          <p:nvPr>
            <p:ph idx="1"/>
          </p:nvPr>
        </p:nvSpPr>
        <p:spPr>
          <a:xfrm>
            <a:off x="683107" y="1344706"/>
            <a:ext cx="10776247" cy="46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824685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7942" y="251460"/>
            <a:ext cx="10228057" cy="908350"/>
          </a:xfrm>
        </p:spPr>
        <p:txBody>
          <a:bodyPr/>
          <a:lstStyle/>
          <a:p>
            <a:r>
              <a:rPr lang="en-US" dirty="0"/>
              <a:t>Click to edit Master title style</a:t>
            </a:r>
          </a:p>
        </p:txBody>
      </p:sp>
      <p:sp>
        <p:nvSpPr>
          <p:cNvPr id="3" name="Text Placeholder 2"/>
          <p:cNvSpPr>
            <a:spLocks noGrp="1"/>
          </p:cNvSpPr>
          <p:nvPr>
            <p:ph type="body" idx="1"/>
          </p:nvPr>
        </p:nvSpPr>
        <p:spPr>
          <a:xfrm>
            <a:off x="947942" y="1503111"/>
            <a:ext cx="5049922"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dirty="0"/>
              <a:t>Click to edit Master text styles</a:t>
            </a:r>
          </a:p>
        </p:txBody>
      </p:sp>
      <p:sp>
        <p:nvSpPr>
          <p:cNvPr id="4" name="Content Placeholder 3"/>
          <p:cNvSpPr>
            <a:spLocks noGrp="1"/>
          </p:cNvSpPr>
          <p:nvPr>
            <p:ph sz="half" idx="2" hasCustomPrompt="1"/>
          </p:nvPr>
        </p:nvSpPr>
        <p:spPr>
          <a:xfrm>
            <a:off x="947942" y="2326744"/>
            <a:ext cx="5049922"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970" y="1503111"/>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hasCustomPrompt="1"/>
          </p:nvPr>
        </p:nvSpPr>
        <p:spPr>
          <a:xfrm>
            <a:off x="6172970" y="2326744"/>
            <a:ext cx="5181985"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0908097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95852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278" y="268941"/>
            <a:ext cx="7898202" cy="605118"/>
          </a:xfrm>
        </p:spPr>
        <p:txBody>
          <a:bodyPr anchor="b"/>
          <a:lstStyle>
            <a:lvl1pPr>
              <a:defRPr sz="2824"/>
            </a:lvl1pPr>
          </a:lstStyle>
          <a:p>
            <a:r>
              <a:rPr lang="en-US" dirty="0"/>
              <a:t>Click to edit Master title style</a:t>
            </a:r>
          </a:p>
        </p:txBody>
      </p:sp>
      <p:sp>
        <p:nvSpPr>
          <p:cNvPr id="3" name="Content Placeholder 2"/>
          <p:cNvSpPr>
            <a:spLocks noGrp="1"/>
          </p:cNvSpPr>
          <p:nvPr>
            <p:ph idx="1"/>
          </p:nvPr>
        </p:nvSpPr>
        <p:spPr>
          <a:xfrm>
            <a:off x="5183910" y="1479176"/>
            <a:ext cx="6171046" cy="4571999"/>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13980" y="1479176"/>
            <a:ext cx="3933152" cy="45720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1057579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0419" name="Rectangle 3"/>
          <p:cNvSpPr>
            <a:spLocks noGrp="1" noChangeArrowheads="1"/>
          </p:cNvSpPr>
          <p:nvPr>
            <p:ph type="ctrTitle"/>
          </p:nvPr>
        </p:nvSpPr>
        <p:spPr bwMode="auto">
          <a:xfrm>
            <a:off x="3879273" y="3115236"/>
            <a:ext cx="7048501" cy="1371320"/>
          </a:xfrm>
        </p:spPr>
        <p:txBody>
          <a:bodyPr/>
          <a:lstStyle>
            <a:lvl1pPr>
              <a:defRPr sz="3177">
                <a:solidFill>
                  <a:schemeClr val="tx1"/>
                </a:solidFill>
              </a:defRPr>
            </a:lvl1pPr>
          </a:lstStyle>
          <a:p>
            <a:pPr lvl="0"/>
            <a:r>
              <a:rPr lang="en-US" altLang="en-US" noProof="0" dirty="0"/>
              <a:t>Click to edit Master title style</a:t>
            </a:r>
          </a:p>
        </p:txBody>
      </p:sp>
      <p:sp>
        <p:nvSpPr>
          <p:cNvPr id="60420" name="Rectangle 4"/>
          <p:cNvSpPr>
            <a:spLocks noGrp="1" noChangeArrowheads="1"/>
          </p:cNvSpPr>
          <p:nvPr>
            <p:ph type="subTitle" idx="1"/>
          </p:nvPr>
        </p:nvSpPr>
        <p:spPr bwMode="auto">
          <a:xfrm>
            <a:off x="3879273" y="4496361"/>
            <a:ext cx="7048501" cy="1294279"/>
          </a:xfrm>
        </p:spPr>
        <p:txBody>
          <a:bodyPr/>
          <a:lstStyle>
            <a:lvl1pPr marL="0" indent="0">
              <a:buFontTx/>
              <a:buNone/>
              <a:defRPr/>
            </a:lvl1pPr>
          </a:lstStyle>
          <a:p>
            <a:pPr lvl="0"/>
            <a:r>
              <a:rPr lang="en-US" altLang="en-US" noProof="0" dirty="0"/>
              <a:t>Click to edit Master subtitle style</a:t>
            </a:r>
          </a:p>
        </p:txBody>
      </p:sp>
      <p:sp>
        <p:nvSpPr>
          <p:cNvPr id="5" name="Date Placeholder 5">
            <a:extLst>
              <a:ext uri="{FF2B5EF4-FFF2-40B4-BE49-F238E27FC236}">
                <a16:creationId xmlns:a16="http://schemas.microsoft.com/office/drawing/2014/main" id="{F415BB7A-1662-4831-80E2-75EDF4639B6F}"/>
              </a:ext>
            </a:extLst>
          </p:cNvPr>
          <p:cNvSpPr>
            <a:spLocks noGrp="1" noChangeArrowheads="1"/>
          </p:cNvSpPr>
          <p:nvPr>
            <p:ph type="dt" sz="half" idx="10"/>
          </p:nvPr>
        </p:nvSpPr>
        <p:spPr bwMode="auto">
          <a:xfrm>
            <a:off x="3879273" y="6256274"/>
            <a:ext cx="2540000" cy="458041"/>
          </a:xfrm>
          <a:prstGeom prst="rect">
            <a:avLst/>
          </a:prstGeom>
        </p:spPr>
        <p:txBody>
          <a:bodyPr vert="horz" wrap="square" lIns="101870" tIns="50935" rIns="101870" bIns="50935" numCol="1" anchor="t" anchorCtr="0" compatLnSpc="1">
            <a:prstTxWarp prst="textNoShape">
              <a:avLst/>
            </a:prstTxWarp>
          </a:bodyPr>
          <a:lstStyle>
            <a:lvl1pPr defTabSz="899320">
              <a:defRPr lang="en-US" altLang="en-US" sz="1059" kern="1200" dirty="0">
                <a:solidFill>
                  <a:schemeClr val="tx1"/>
                </a:solidFill>
                <a:latin typeface="+mn-lt"/>
                <a:ea typeface="+mn-ea"/>
                <a:cs typeface="+mn-cs"/>
              </a:defRPr>
            </a:lvl1pPr>
          </a:lstStyle>
          <a:p>
            <a:pPr>
              <a:defRPr/>
            </a:pPr>
            <a:endParaRPr lang="en-US" dirty="0"/>
          </a:p>
        </p:txBody>
      </p:sp>
      <p:sp>
        <p:nvSpPr>
          <p:cNvPr id="6" name="Slide Number Placeholder 6">
            <a:extLst>
              <a:ext uri="{FF2B5EF4-FFF2-40B4-BE49-F238E27FC236}">
                <a16:creationId xmlns:a16="http://schemas.microsoft.com/office/drawing/2014/main" id="{609B4D88-08EA-41F5-A2BD-84F92E54B182}"/>
              </a:ext>
            </a:extLst>
          </p:cNvPr>
          <p:cNvSpPr>
            <a:spLocks noGrp="1" noChangeArrowheads="1"/>
          </p:cNvSpPr>
          <p:nvPr>
            <p:ph type="sldNum" sz="quarter" idx="11"/>
          </p:nvPr>
        </p:nvSpPr>
        <p:spPr bwMode="black">
          <a:xfrm>
            <a:off x="8927577" y="6266890"/>
            <a:ext cx="2540000" cy="458041"/>
          </a:xfrm>
          <a:prstGeom prst="rect">
            <a:avLst/>
          </a:prstGeom>
        </p:spPr>
        <p:txBody>
          <a:bodyPr vert="horz" wrap="square" lIns="101870" tIns="50935" rIns="101870" bIns="50935" numCol="1" anchor="t" anchorCtr="0" compatLnSpc="1">
            <a:prstTxWarp prst="textNoShape">
              <a:avLst/>
            </a:prstTxWarp>
          </a:bodyPr>
          <a:lstStyle>
            <a:lvl1pPr algn="r" defTabSz="899320">
              <a:defRPr sz="971">
                <a:latin typeface="Arial" panose="020B0604020202020204" pitchFamily="34" charset="0"/>
              </a:defRPr>
            </a:lvl1pPr>
          </a:lstStyle>
          <a:p>
            <a:pPr>
              <a:defRPr/>
            </a:pPr>
            <a:fld id="{3F9BFECF-A7EE-41A2-85EB-1E98BD6C3CFB}" type="slidenum">
              <a:rPr lang="en-US" altLang="en-US"/>
              <a:pPr>
                <a:defRPr/>
              </a:pPr>
              <a:t>‹#›</a:t>
            </a:fld>
            <a:endParaRPr lang="en-US" altLang="en-US" dirty="0"/>
          </a:p>
        </p:txBody>
      </p:sp>
      <p:pic>
        <p:nvPicPr>
          <p:cNvPr id="3" name="Picture 2" descr="A diagram of a diagram&#10;&#10;Description automatically generated with medium confidence">
            <a:extLst>
              <a:ext uri="{FF2B5EF4-FFF2-40B4-BE49-F238E27FC236}">
                <a16:creationId xmlns:a16="http://schemas.microsoft.com/office/drawing/2014/main" id="{461098F5-F551-793F-7B9D-0D40E9E4A7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7030" y="261016"/>
            <a:ext cx="953000" cy="893414"/>
          </a:xfrm>
          <a:prstGeom prst="rect">
            <a:avLst/>
          </a:prstGeom>
        </p:spPr>
      </p:pic>
    </p:spTree>
    <p:custDataLst>
      <p:tags r:id="rId1"/>
    </p:custDataLst>
    <p:extLst>
      <p:ext uri="{BB962C8B-B14F-4D97-AF65-F5344CB8AC3E}">
        <p14:creationId xmlns:p14="http://schemas.microsoft.com/office/powerpoint/2010/main" val="3897102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3105" y="301887"/>
            <a:ext cx="9938713" cy="537882"/>
          </a:xfrm>
        </p:spPr>
        <p:txBody>
          <a:bodyPr/>
          <a:lstStyle/>
          <a:p>
            <a:r>
              <a:rPr lang="en-US" dirty="0"/>
              <a:t>Click to edit Master title style</a:t>
            </a:r>
          </a:p>
        </p:txBody>
      </p:sp>
      <p:sp>
        <p:nvSpPr>
          <p:cNvPr id="3" name="Content Placeholder 2"/>
          <p:cNvSpPr>
            <a:spLocks noGrp="1"/>
          </p:cNvSpPr>
          <p:nvPr>
            <p:ph idx="1"/>
          </p:nvPr>
        </p:nvSpPr>
        <p:spPr>
          <a:xfrm>
            <a:off x="683107" y="1344706"/>
            <a:ext cx="10776247" cy="46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6648810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7942" y="251460"/>
            <a:ext cx="10228057" cy="908350"/>
          </a:xfrm>
        </p:spPr>
        <p:txBody>
          <a:bodyPr/>
          <a:lstStyle/>
          <a:p>
            <a:r>
              <a:rPr lang="en-US" dirty="0"/>
              <a:t>Click to edit Master title style</a:t>
            </a:r>
          </a:p>
        </p:txBody>
      </p:sp>
      <p:sp>
        <p:nvSpPr>
          <p:cNvPr id="3" name="Text Placeholder 2"/>
          <p:cNvSpPr>
            <a:spLocks noGrp="1"/>
          </p:cNvSpPr>
          <p:nvPr>
            <p:ph type="body" idx="1"/>
          </p:nvPr>
        </p:nvSpPr>
        <p:spPr>
          <a:xfrm>
            <a:off x="947942" y="1503111"/>
            <a:ext cx="5049922"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dirty="0"/>
              <a:t>Click to edit Master text styles</a:t>
            </a:r>
          </a:p>
        </p:txBody>
      </p:sp>
      <p:sp>
        <p:nvSpPr>
          <p:cNvPr id="4" name="Content Placeholder 3"/>
          <p:cNvSpPr>
            <a:spLocks noGrp="1"/>
          </p:cNvSpPr>
          <p:nvPr>
            <p:ph sz="half" idx="2" hasCustomPrompt="1"/>
          </p:nvPr>
        </p:nvSpPr>
        <p:spPr>
          <a:xfrm>
            <a:off x="947942" y="2326744"/>
            <a:ext cx="5049922"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970" y="1503111"/>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p:cNvSpPr>
            <a:spLocks noGrp="1"/>
          </p:cNvSpPr>
          <p:nvPr>
            <p:ph sz="quarter" idx="4" hasCustomPrompt="1"/>
          </p:nvPr>
        </p:nvSpPr>
        <p:spPr>
          <a:xfrm>
            <a:off x="6172970" y="2326744"/>
            <a:ext cx="5181985" cy="3685335"/>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45069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1500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creativecommons.org/share-your-work/cclicenses/" TargetMode="Externa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8.xml"/><Relationship Id="rId7" Type="http://schemas.openxmlformats.org/officeDocument/2006/relationships/tags" Target="../tags/tag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gif"/><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F6C7780-C851-4520-B02E-3053AE2CF5CD}"/>
              </a:ext>
            </a:extLst>
          </p:cNvPr>
          <p:cNvSpPr>
            <a:spLocks noGrp="1" noChangeArrowheads="1"/>
          </p:cNvSpPr>
          <p:nvPr>
            <p:ph type="title"/>
          </p:nvPr>
        </p:nvSpPr>
        <p:spPr bwMode="black">
          <a:xfrm>
            <a:off x="993072" y="293711"/>
            <a:ext cx="9536383"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title style</a:t>
            </a:r>
          </a:p>
        </p:txBody>
      </p:sp>
      <p:sp>
        <p:nvSpPr>
          <p:cNvPr id="1028" name="Rectangle 4">
            <a:extLst>
              <a:ext uri="{FF2B5EF4-FFF2-40B4-BE49-F238E27FC236}">
                <a16:creationId xmlns:a16="http://schemas.microsoft.com/office/drawing/2014/main" id="{BFE21187-D957-4EBC-A84A-B0E3991B5A2F}"/>
              </a:ext>
            </a:extLst>
          </p:cNvPr>
          <p:cNvSpPr>
            <a:spLocks noGrp="1" noChangeArrowheads="1"/>
          </p:cNvSpPr>
          <p:nvPr>
            <p:ph type="body" idx="1"/>
          </p:nvPr>
        </p:nvSpPr>
        <p:spPr bwMode="black">
          <a:xfrm>
            <a:off x="993071" y="1371320"/>
            <a:ext cx="10484779" cy="46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Text Box 6">
            <a:extLst>
              <a:ext uri="{FF2B5EF4-FFF2-40B4-BE49-F238E27FC236}">
                <a16:creationId xmlns:a16="http://schemas.microsoft.com/office/drawing/2014/main" id="{F0633E3E-D016-4AD1-BB78-764691151E7F}"/>
              </a:ext>
            </a:extLst>
          </p:cNvPr>
          <p:cNvSpPr txBox="1">
            <a:spLocks noChangeArrowheads="1"/>
          </p:cNvSpPr>
          <p:nvPr userDrawn="1"/>
        </p:nvSpPr>
        <p:spPr bwMode="auto">
          <a:xfrm>
            <a:off x="11144593" y="6367321"/>
            <a:ext cx="711970" cy="309637"/>
          </a:xfrm>
          <a:prstGeom prst="rect">
            <a:avLst/>
          </a:prstGeom>
          <a:noFill/>
          <a:ln>
            <a:noFill/>
          </a:ln>
          <a:effec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defRPr/>
            </a:pPr>
            <a:fld id="{64458543-3D9D-4BFB-95C3-772B1AA483AD}" type="slidenum">
              <a:rPr lang="en-US" altLang="en-US" sz="1412" smtClean="0">
                <a:latin typeface="+mn-lt"/>
              </a:rPr>
              <a:pPr>
                <a:spcBef>
                  <a:spcPct val="50000"/>
                </a:spcBef>
                <a:defRPr/>
              </a:pPr>
              <a:t>‹#›</a:t>
            </a:fld>
            <a:endParaRPr lang="en-US" altLang="en-US" sz="1412" dirty="0">
              <a:latin typeface="+mn-lt"/>
            </a:endParaRP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D474127-0F43-42B8-9839-50D8980947E6}"/>
                  </a:ext>
                </a:extLst>
              </p14:cNvPr>
              <p14:cNvContentPartPr/>
              <p14:nvPr userDrawn="1"/>
            </p14:nvContentPartPr>
            <p14:xfrm>
              <a:off x="12740325" y="5479562"/>
              <a:ext cx="436" cy="12071"/>
            </p14:xfrm>
          </p:contentPart>
        </mc:Choice>
        <mc:Fallback xmlns="">
          <p:pic>
            <p:nvPicPr>
              <p:cNvPr id="3" name="Ink 2">
                <a:extLst>
                  <a:ext uri="{FF2B5EF4-FFF2-40B4-BE49-F238E27FC236}">
                    <a16:creationId xmlns:a16="http://schemas.microsoft.com/office/drawing/2014/main" id="{5D474127-0F43-42B8-9839-50D8980947E6}"/>
                  </a:ext>
                </a:extLst>
              </p:cNvPr>
              <p:cNvPicPr/>
              <p:nvPr/>
            </p:nvPicPr>
            <p:blipFill>
              <a:blip r:embed="rId9"/>
              <a:stretch>
                <a:fillRect/>
              </a:stretch>
            </p:blipFill>
            <p:spPr>
              <a:xfrm>
                <a:off x="12729425" y="5470686"/>
                <a:ext cx="21800" cy="29467"/>
              </a:xfrm>
              <a:prstGeom prst="rect">
                <a:avLst/>
              </a:prstGeom>
            </p:spPr>
          </p:pic>
        </mc:Fallback>
      </mc:AlternateContent>
      <p:pic>
        <p:nvPicPr>
          <p:cNvPr id="4" name="Picture 3" descr="A diagram of a diagram&#10;&#10;Description automatically generated with medium confidence">
            <a:extLst>
              <a:ext uri="{FF2B5EF4-FFF2-40B4-BE49-F238E27FC236}">
                <a16:creationId xmlns:a16="http://schemas.microsoft.com/office/drawing/2014/main" id="{BA3C8928-4A64-E0FA-EB17-4FCB55402E9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29455" y="261015"/>
            <a:ext cx="950575" cy="961991"/>
          </a:xfrm>
          <a:prstGeom prst="rect">
            <a:avLst/>
          </a:prstGeom>
        </p:spPr>
      </p:pic>
      <p:cxnSp>
        <p:nvCxnSpPr>
          <p:cNvPr id="5" name="Straight Connector 4">
            <a:extLst>
              <a:ext uri="{FF2B5EF4-FFF2-40B4-BE49-F238E27FC236}">
                <a16:creationId xmlns:a16="http://schemas.microsoft.com/office/drawing/2014/main" id="{762467E6-E784-6337-5855-14FFEAA4CADD}"/>
              </a:ext>
            </a:extLst>
          </p:cNvPr>
          <p:cNvCxnSpPr/>
          <p:nvPr userDrawn="1"/>
        </p:nvCxnSpPr>
        <p:spPr bwMode="auto">
          <a:xfrm flipH="1">
            <a:off x="993072" y="1169518"/>
            <a:ext cx="9226417"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descr="CC BY SA image">
            <a:hlinkClick r:id="rId11"/>
            <a:extLst>
              <a:ext uri="{FF2B5EF4-FFF2-40B4-BE49-F238E27FC236}">
                <a16:creationId xmlns:a16="http://schemas.microsoft.com/office/drawing/2014/main" id="{9AA145BA-F87D-D462-EEB8-8BE22415435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05433" y="6252259"/>
            <a:ext cx="1570518" cy="400136"/>
          </a:xfrm>
          <a:prstGeom prst="rect">
            <a:avLst/>
          </a:prstGeom>
          <a:noFill/>
          <a:ln>
            <a:noFill/>
          </a:ln>
        </p:spPr>
      </p:pic>
    </p:spTree>
    <p:custDataLst>
      <p:tags r:id="rId7"/>
    </p:custDataLst>
    <p:extLst>
      <p:ext uri="{BB962C8B-B14F-4D97-AF65-F5344CB8AC3E}">
        <p14:creationId xmlns:p14="http://schemas.microsoft.com/office/powerpoint/2010/main" val="3591750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txStyles>
    <p:titleStyle>
      <a:lvl1pPr algn="l" defTabSz="899320" rtl="0" eaLnBrk="0" fontAlgn="base" hangingPunct="0">
        <a:spcBef>
          <a:spcPct val="0"/>
        </a:spcBef>
        <a:spcAft>
          <a:spcPct val="0"/>
        </a:spcAft>
        <a:defRPr sz="2471" b="1" kern="1200">
          <a:solidFill>
            <a:srgbClr val="072B5F"/>
          </a:solidFill>
          <a:latin typeface="+mj-lt"/>
          <a:ea typeface="+mj-ea"/>
          <a:cs typeface="+mj-cs"/>
        </a:defRPr>
      </a:lvl1pPr>
      <a:lvl2pPr algn="l" defTabSz="899320" rtl="0" eaLnBrk="0" fontAlgn="base" hangingPunct="0">
        <a:spcBef>
          <a:spcPct val="0"/>
        </a:spcBef>
        <a:spcAft>
          <a:spcPct val="0"/>
        </a:spcAft>
        <a:defRPr sz="2471" b="1">
          <a:solidFill>
            <a:srgbClr val="072B5F"/>
          </a:solidFill>
          <a:latin typeface="Arial" panose="020B0604020202020204" pitchFamily="34" charset="0"/>
        </a:defRPr>
      </a:lvl2pPr>
      <a:lvl3pPr algn="l" defTabSz="899320" rtl="0" eaLnBrk="0" fontAlgn="base" hangingPunct="0">
        <a:spcBef>
          <a:spcPct val="0"/>
        </a:spcBef>
        <a:spcAft>
          <a:spcPct val="0"/>
        </a:spcAft>
        <a:defRPr sz="2471" b="1">
          <a:solidFill>
            <a:srgbClr val="072B5F"/>
          </a:solidFill>
          <a:latin typeface="Arial" panose="020B0604020202020204" pitchFamily="34" charset="0"/>
        </a:defRPr>
      </a:lvl3pPr>
      <a:lvl4pPr algn="l" defTabSz="899320" rtl="0" eaLnBrk="0" fontAlgn="base" hangingPunct="0">
        <a:spcBef>
          <a:spcPct val="0"/>
        </a:spcBef>
        <a:spcAft>
          <a:spcPct val="0"/>
        </a:spcAft>
        <a:defRPr sz="2471" b="1">
          <a:solidFill>
            <a:srgbClr val="072B5F"/>
          </a:solidFill>
          <a:latin typeface="Arial" panose="020B0604020202020204" pitchFamily="34" charset="0"/>
        </a:defRPr>
      </a:lvl4pPr>
      <a:lvl5pPr algn="l" defTabSz="899320" rtl="0" eaLnBrk="0" fontAlgn="base" hangingPunct="0">
        <a:spcBef>
          <a:spcPct val="0"/>
        </a:spcBef>
        <a:spcAft>
          <a:spcPct val="0"/>
        </a:spcAft>
        <a:defRPr sz="2471" b="1">
          <a:solidFill>
            <a:srgbClr val="072B5F"/>
          </a:solidFill>
          <a:latin typeface="Arial" panose="020B0604020202020204" pitchFamily="34" charset="0"/>
        </a:defRPr>
      </a:lvl5pPr>
      <a:lvl6pPr marL="403433" algn="l" defTabSz="899320" rtl="0" fontAlgn="base">
        <a:spcBef>
          <a:spcPct val="0"/>
        </a:spcBef>
        <a:spcAft>
          <a:spcPct val="0"/>
        </a:spcAft>
        <a:defRPr sz="2471" b="1">
          <a:solidFill>
            <a:srgbClr val="072B5F"/>
          </a:solidFill>
          <a:latin typeface="Arial" panose="020B0604020202020204" pitchFamily="34" charset="0"/>
        </a:defRPr>
      </a:lvl6pPr>
      <a:lvl7pPr marL="806867" algn="l" defTabSz="899320" rtl="0" fontAlgn="base">
        <a:spcBef>
          <a:spcPct val="0"/>
        </a:spcBef>
        <a:spcAft>
          <a:spcPct val="0"/>
        </a:spcAft>
        <a:defRPr sz="2471" b="1">
          <a:solidFill>
            <a:srgbClr val="072B5F"/>
          </a:solidFill>
          <a:latin typeface="Arial" panose="020B0604020202020204" pitchFamily="34" charset="0"/>
        </a:defRPr>
      </a:lvl7pPr>
      <a:lvl8pPr marL="1210300" algn="l" defTabSz="899320" rtl="0" fontAlgn="base">
        <a:spcBef>
          <a:spcPct val="0"/>
        </a:spcBef>
        <a:spcAft>
          <a:spcPct val="0"/>
        </a:spcAft>
        <a:defRPr sz="2471" b="1">
          <a:solidFill>
            <a:srgbClr val="072B5F"/>
          </a:solidFill>
          <a:latin typeface="Arial" panose="020B0604020202020204" pitchFamily="34" charset="0"/>
        </a:defRPr>
      </a:lvl8pPr>
      <a:lvl9pPr marL="1613733" algn="l" defTabSz="899320" rtl="0" fontAlgn="base">
        <a:spcBef>
          <a:spcPct val="0"/>
        </a:spcBef>
        <a:spcAft>
          <a:spcPct val="0"/>
        </a:spcAft>
        <a:defRPr sz="2471" b="1">
          <a:solidFill>
            <a:srgbClr val="072B5F"/>
          </a:solidFill>
          <a:latin typeface="Arial" panose="020B0604020202020204" pitchFamily="34" charset="0"/>
        </a:defRPr>
      </a:lvl9pPr>
    </p:titleStyle>
    <p:bodyStyle>
      <a:lvl1pPr marL="337596" indent="-337596" algn="l" defTabSz="899320" rtl="0" eaLnBrk="0" fontAlgn="base" hangingPunct="0">
        <a:spcBef>
          <a:spcPct val="20000"/>
        </a:spcBef>
        <a:spcAft>
          <a:spcPct val="0"/>
        </a:spcAft>
        <a:buChar char="•"/>
        <a:defRPr sz="2118" kern="1200">
          <a:solidFill>
            <a:schemeClr val="tx1"/>
          </a:solidFill>
          <a:latin typeface="+mn-lt"/>
          <a:ea typeface="+mn-ea"/>
          <a:cs typeface="+mn-cs"/>
        </a:defRPr>
      </a:lvl1pPr>
      <a:lvl2pPr marL="729822" indent="-280162" algn="l" defTabSz="899320" rtl="0" eaLnBrk="0" fontAlgn="base" hangingPunct="0">
        <a:spcBef>
          <a:spcPct val="20000"/>
        </a:spcBef>
        <a:spcAft>
          <a:spcPct val="0"/>
        </a:spcAft>
        <a:buChar char="–"/>
        <a:defRPr sz="1765" kern="1200">
          <a:solidFill>
            <a:schemeClr val="tx1"/>
          </a:solidFill>
          <a:latin typeface="+mn-lt"/>
          <a:ea typeface="+mn-ea"/>
          <a:cs typeface="+mn-cs"/>
        </a:defRPr>
      </a:lvl2pPr>
      <a:lvl3pPr marL="1123450" indent="-224130" algn="l" defTabSz="899320" rtl="0" eaLnBrk="0" fontAlgn="base" hangingPunct="0">
        <a:spcBef>
          <a:spcPct val="20000"/>
        </a:spcBef>
        <a:spcAft>
          <a:spcPct val="0"/>
        </a:spcAft>
        <a:buChar char="–"/>
        <a:defRPr kern="1200">
          <a:solidFill>
            <a:schemeClr val="tx1"/>
          </a:solidFill>
          <a:latin typeface="+mn-lt"/>
          <a:ea typeface="+mn-ea"/>
          <a:cs typeface="+mn-cs"/>
        </a:defRPr>
      </a:lvl3pPr>
      <a:lvl4pPr marL="1573110" indent="-224130" algn="l" defTabSz="899320" rtl="0" eaLnBrk="0" fontAlgn="base" hangingPunct="0">
        <a:spcBef>
          <a:spcPct val="20000"/>
        </a:spcBef>
        <a:spcAft>
          <a:spcPct val="0"/>
        </a:spcAft>
        <a:buChar char="–"/>
        <a:defRPr kern="1200">
          <a:solidFill>
            <a:schemeClr val="tx1"/>
          </a:solidFill>
          <a:latin typeface="+mn-lt"/>
          <a:ea typeface="+mn-ea"/>
          <a:cs typeface="+mn-cs"/>
        </a:defRPr>
      </a:lvl4pPr>
      <a:lvl5pPr marL="2022770" indent="-224130" algn="l" defTabSz="899320" rtl="0" eaLnBrk="0" fontAlgn="base" hangingPunct="0">
        <a:spcBef>
          <a:spcPct val="20000"/>
        </a:spcBef>
        <a:spcAft>
          <a:spcPct val="0"/>
        </a:spcAft>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F6C7780-C851-4520-B02E-3053AE2CF5CD}"/>
              </a:ext>
            </a:extLst>
          </p:cNvPr>
          <p:cNvSpPr>
            <a:spLocks noGrp="1" noChangeArrowheads="1"/>
          </p:cNvSpPr>
          <p:nvPr>
            <p:ph type="title"/>
          </p:nvPr>
        </p:nvSpPr>
        <p:spPr bwMode="black">
          <a:xfrm>
            <a:off x="993072" y="293711"/>
            <a:ext cx="9536383" cy="53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title style</a:t>
            </a:r>
          </a:p>
        </p:txBody>
      </p:sp>
      <p:sp>
        <p:nvSpPr>
          <p:cNvPr id="1028" name="Rectangle 4">
            <a:extLst>
              <a:ext uri="{FF2B5EF4-FFF2-40B4-BE49-F238E27FC236}">
                <a16:creationId xmlns:a16="http://schemas.microsoft.com/office/drawing/2014/main" id="{BFE21187-D957-4EBC-A84A-B0E3991B5A2F}"/>
              </a:ext>
            </a:extLst>
          </p:cNvPr>
          <p:cNvSpPr>
            <a:spLocks noGrp="1" noChangeArrowheads="1"/>
          </p:cNvSpPr>
          <p:nvPr>
            <p:ph type="body" idx="1"/>
          </p:nvPr>
        </p:nvSpPr>
        <p:spPr bwMode="black">
          <a:xfrm>
            <a:off x="993071" y="1371320"/>
            <a:ext cx="10484779" cy="46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0" tIns="50935" rIns="101870" bIns="50935"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Text Box 6">
            <a:extLst>
              <a:ext uri="{FF2B5EF4-FFF2-40B4-BE49-F238E27FC236}">
                <a16:creationId xmlns:a16="http://schemas.microsoft.com/office/drawing/2014/main" id="{F0633E3E-D016-4AD1-BB78-764691151E7F}"/>
              </a:ext>
            </a:extLst>
          </p:cNvPr>
          <p:cNvSpPr txBox="1">
            <a:spLocks noChangeArrowheads="1"/>
          </p:cNvSpPr>
          <p:nvPr userDrawn="1"/>
        </p:nvSpPr>
        <p:spPr bwMode="auto">
          <a:xfrm>
            <a:off x="11144593" y="6367321"/>
            <a:ext cx="711970" cy="309637"/>
          </a:xfrm>
          <a:prstGeom prst="rect">
            <a:avLst/>
          </a:prstGeom>
          <a:noFill/>
          <a:ln>
            <a:noFill/>
          </a:ln>
          <a:effec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spcBef>
                <a:spcPct val="50000"/>
              </a:spcBef>
              <a:defRPr/>
            </a:pPr>
            <a:fld id="{64458543-3D9D-4BFB-95C3-772B1AA483AD}" type="slidenum">
              <a:rPr lang="en-US" altLang="en-US" sz="1412" smtClean="0">
                <a:latin typeface="+mn-lt"/>
              </a:rPr>
              <a:pPr>
                <a:spcBef>
                  <a:spcPct val="50000"/>
                </a:spcBef>
                <a:defRPr/>
              </a:pPr>
              <a:t>‹#›</a:t>
            </a:fld>
            <a:endParaRPr lang="en-US" altLang="en-US" sz="1412" dirty="0">
              <a:latin typeface="+mn-lt"/>
            </a:endParaRP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D474127-0F43-42B8-9839-50D8980947E6}"/>
                  </a:ext>
                </a:extLst>
              </p14:cNvPr>
              <p14:cNvContentPartPr/>
              <p14:nvPr userDrawn="1"/>
            </p14:nvContentPartPr>
            <p14:xfrm>
              <a:off x="12740325" y="5479562"/>
              <a:ext cx="436" cy="12071"/>
            </p14:xfrm>
          </p:contentPart>
        </mc:Choice>
        <mc:Fallback xmlns="">
          <p:pic>
            <p:nvPicPr>
              <p:cNvPr id="3" name="Ink 2">
                <a:extLst>
                  <a:ext uri="{FF2B5EF4-FFF2-40B4-BE49-F238E27FC236}">
                    <a16:creationId xmlns:a16="http://schemas.microsoft.com/office/drawing/2014/main" id="{5D474127-0F43-42B8-9839-50D8980947E6}"/>
                  </a:ext>
                </a:extLst>
              </p:cNvPr>
              <p:cNvPicPr/>
              <p:nvPr/>
            </p:nvPicPr>
            <p:blipFill>
              <a:blip r:embed="rId9"/>
              <a:stretch>
                <a:fillRect/>
              </a:stretch>
            </p:blipFill>
            <p:spPr>
              <a:xfrm>
                <a:off x="12729425" y="5470686"/>
                <a:ext cx="21800" cy="29467"/>
              </a:xfrm>
              <a:prstGeom prst="rect">
                <a:avLst/>
              </a:prstGeom>
            </p:spPr>
          </p:pic>
        </mc:Fallback>
      </mc:AlternateContent>
      <p:pic>
        <p:nvPicPr>
          <p:cNvPr id="4" name="Picture 3" descr="A diagram of a diagram&#10;&#10;Description automatically generated with medium confidence">
            <a:extLst>
              <a:ext uri="{FF2B5EF4-FFF2-40B4-BE49-F238E27FC236}">
                <a16:creationId xmlns:a16="http://schemas.microsoft.com/office/drawing/2014/main" id="{BA3C8928-4A64-E0FA-EB17-4FCB55402E9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29455" y="261015"/>
            <a:ext cx="950575" cy="961991"/>
          </a:xfrm>
          <a:prstGeom prst="rect">
            <a:avLst/>
          </a:prstGeom>
        </p:spPr>
      </p:pic>
      <p:cxnSp>
        <p:nvCxnSpPr>
          <p:cNvPr id="5" name="Straight Connector 4">
            <a:extLst>
              <a:ext uri="{FF2B5EF4-FFF2-40B4-BE49-F238E27FC236}">
                <a16:creationId xmlns:a16="http://schemas.microsoft.com/office/drawing/2014/main" id="{762467E6-E784-6337-5855-14FFEAA4CADD}"/>
              </a:ext>
            </a:extLst>
          </p:cNvPr>
          <p:cNvCxnSpPr/>
          <p:nvPr userDrawn="1"/>
        </p:nvCxnSpPr>
        <p:spPr bwMode="auto">
          <a:xfrm flipH="1">
            <a:off x="993072" y="1169518"/>
            <a:ext cx="9226417" cy="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7"/>
    </p:custDataLst>
    <p:extLst>
      <p:ext uri="{BB962C8B-B14F-4D97-AF65-F5344CB8AC3E}">
        <p14:creationId xmlns:p14="http://schemas.microsoft.com/office/powerpoint/2010/main" val="28252482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txStyles>
    <p:titleStyle>
      <a:lvl1pPr algn="l" defTabSz="899320" rtl="0" eaLnBrk="0" fontAlgn="base" hangingPunct="0">
        <a:spcBef>
          <a:spcPct val="0"/>
        </a:spcBef>
        <a:spcAft>
          <a:spcPct val="0"/>
        </a:spcAft>
        <a:defRPr sz="2471" b="1" kern="1200">
          <a:solidFill>
            <a:srgbClr val="072B5F"/>
          </a:solidFill>
          <a:latin typeface="+mj-lt"/>
          <a:ea typeface="+mj-ea"/>
          <a:cs typeface="+mj-cs"/>
        </a:defRPr>
      </a:lvl1pPr>
      <a:lvl2pPr algn="l" defTabSz="899320" rtl="0" eaLnBrk="0" fontAlgn="base" hangingPunct="0">
        <a:spcBef>
          <a:spcPct val="0"/>
        </a:spcBef>
        <a:spcAft>
          <a:spcPct val="0"/>
        </a:spcAft>
        <a:defRPr sz="2471" b="1">
          <a:solidFill>
            <a:srgbClr val="072B5F"/>
          </a:solidFill>
          <a:latin typeface="Arial" panose="020B0604020202020204" pitchFamily="34" charset="0"/>
        </a:defRPr>
      </a:lvl2pPr>
      <a:lvl3pPr algn="l" defTabSz="899320" rtl="0" eaLnBrk="0" fontAlgn="base" hangingPunct="0">
        <a:spcBef>
          <a:spcPct val="0"/>
        </a:spcBef>
        <a:spcAft>
          <a:spcPct val="0"/>
        </a:spcAft>
        <a:defRPr sz="2471" b="1">
          <a:solidFill>
            <a:srgbClr val="072B5F"/>
          </a:solidFill>
          <a:latin typeface="Arial" panose="020B0604020202020204" pitchFamily="34" charset="0"/>
        </a:defRPr>
      </a:lvl3pPr>
      <a:lvl4pPr algn="l" defTabSz="899320" rtl="0" eaLnBrk="0" fontAlgn="base" hangingPunct="0">
        <a:spcBef>
          <a:spcPct val="0"/>
        </a:spcBef>
        <a:spcAft>
          <a:spcPct val="0"/>
        </a:spcAft>
        <a:defRPr sz="2471" b="1">
          <a:solidFill>
            <a:srgbClr val="072B5F"/>
          </a:solidFill>
          <a:latin typeface="Arial" panose="020B0604020202020204" pitchFamily="34" charset="0"/>
        </a:defRPr>
      </a:lvl4pPr>
      <a:lvl5pPr algn="l" defTabSz="899320" rtl="0" eaLnBrk="0" fontAlgn="base" hangingPunct="0">
        <a:spcBef>
          <a:spcPct val="0"/>
        </a:spcBef>
        <a:spcAft>
          <a:spcPct val="0"/>
        </a:spcAft>
        <a:defRPr sz="2471" b="1">
          <a:solidFill>
            <a:srgbClr val="072B5F"/>
          </a:solidFill>
          <a:latin typeface="Arial" panose="020B0604020202020204" pitchFamily="34" charset="0"/>
        </a:defRPr>
      </a:lvl5pPr>
      <a:lvl6pPr marL="403433" algn="l" defTabSz="899320" rtl="0" fontAlgn="base">
        <a:spcBef>
          <a:spcPct val="0"/>
        </a:spcBef>
        <a:spcAft>
          <a:spcPct val="0"/>
        </a:spcAft>
        <a:defRPr sz="2471" b="1">
          <a:solidFill>
            <a:srgbClr val="072B5F"/>
          </a:solidFill>
          <a:latin typeface="Arial" panose="020B0604020202020204" pitchFamily="34" charset="0"/>
        </a:defRPr>
      </a:lvl6pPr>
      <a:lvl7pPr marL="806867" algn="l" defTabSz="899320" rtl="0" fontAlgn="base">
        <a:spcBef>
          <a:spcPct val="0"/>
        </a:spcBef>
        <a:spcAft>
          <a:spcPct val="0"/>
        </a:spcAft>
        <a:defRPr sz="2471" b="1">
          <a:solidFill>
            <a:srgbClr val="072B5F"/>
          </a:solidFill>
          <a:latin typeface="Arial" panose="020B0604020202020204" pitchFamily="34" charset="0"/>
        </a:defRPr>
      </a:lvl7pPr>
      <a:lvl8pPr marL="1210300" algn="l" defTabSz="899320" rtl="0" fontAlgn="base">
        <a:spcBef>
          <a:spcPct val="0"/>
        </a:spcBef>
        <a:spcAft>
          <a:spcPct val="0"/>
        </a:spcAft>
        <a:defRPr sz="2471" b="1">
          <a:solidFill>
            <a:srgbClr val="072B5F"/>
          </a:solidFill>
          <a:latin typeface="Arial" panose="020B0604020202020204" pitchFamily="34" charset="0"/>
        </a:defRPr>
      </a:lvl8pPr>
      <a:lvl9pPr marL="1613733" algn="l" defTabSz="899320" rtl="0" fontAlgn="base">
        <a:spcBef>
          <a:spcPct val="0"/>
        </a:spcBef>
        <a:spcAft>
          <a:spcPct val="0"/>
        </a:spcAft>
        <a:defRPr sz="2471" b="1">
          <a:solidFill>
            <a:srgbClr val="072B5F"/>
          </a:solidFill>
          <a:latin typeface="Arial" panose="020B0604020202020204" pitchFamily="34" charset="0"/>
        </a:defRPr>
      </a:lvl9pPr>
    </p:titleStyle>
    <p:bodyStyle>
      <a:lvl1pPr marL="337596" indent="-337596" algn="l" defTabSz="899320" rtl="0" eaLnBrk="0" fontAlgn="base" hangingPunct="0">
        <a:spcBef>
          <a:spcPct val="20000"/>
        </a:spcBef>
        <a:spcAft>
          <a:spcPct val="0"/>
        </a:spcAft>
        <a:buChar char="•"/>
        <a:defRPr sz="2118" kern="1200">
          <a:solidFill>
            <a:schemeClr val="tx1"/>
          </a:solidFill>
          <a:latin typeface="+mn-lt"/>
          <a:ea typeface="+mn-ea"/>
          <a:cs typeface="+mn-cs"/>
        </a:defRPr>
      </a:lvl1pPr>
      <a:lvl2pPr marL="729822" indent="-280162" algn="l" defTabSz="899320" rtl="0" eaLnBrk="0" fontAlgn="base" hangingPunct="0">
        <a:spcBef>
          <a:spcPct val="20000"/>
        </a:spcBef>
        <a:spcAft>
          <a:spcPct val="0"/>
        </a:spcAft>
        <a:buChar char="–"/>
        <a:defRPr sz="1765" kern="1200">
          <a:solidFill>
            <a:schemeClr val="tx1"/>
          </a:solidFill>
          <a:latin typeface="+mn-lt"/>
          <a:ea typeface="+mn-ea"/>
          <a:cs typeface="+mn-cs"/>
        </a:defRPr>
      </a:lvl2pPr>
      <a:lvl3pPr marL="1123450" indent="-224130" algn="l" defTabSz="899320" rtl="0" eaLnBrk="0" fontAlgn="base" hangingPunct="0">
        <a:spcBef>
          <a:spcPct val="20000"/>
        </a:spcBef>
        <a:spcAft>
          <a:spcPct val="0"/>
        </a:spcAft>
        <a:buChar char="–"/>
        <a:defRPr kern="1200">
          <a:solidFill>
            <a:schemeClr val="tx1"/>
          </a:solidFill>
          <a:latin typeface="+mn-lt"/>
          <a:ea typeface="+mn-ea"/>
          <a:cs typeface="+mn-cs"/>
        </a:defRPr>
      </a:lvl3pPr>
      <a:lvl4pPr marL="1573110" indent="-224130" algn="l" defTabSz="899320" rtl="0" eaLnBrk="0" fontAlgn="base" hangingPunct="0">
        <a:spcBef>
          <a:spcPct val="20000"/>
        </a:spcBef>
        <a:spcAft>
          <a:spcPct val="0"/>
        </a:spcAft>
        <a:buChar char="–"/>
        <a:defRPr kern="1200">
          <a:solidFill>
            <a:schemeClr val="tx1"/>
          </a:solidFill>
          <a:latin typeface="+mn-lt"/>
          <a:ea typeface="+mn-ea"/>
          <a:cs typeface="+mn-cs"/>
        </a:defRPr>
      </a:lvl4pPr>
      <a:lvl5pPr marL="2022770" indent="-224130" algn="l" defTabSz="899320" rtl="0" eaLnBrk="0" fontAlgn="base" hangingPunct="0">
        <a:spcBef>
          <a:spcPct val="20000"/>
        </a:spcBef>
        <a:spcAft>
          <a:spcPct val="0"/>
        </a:spcAft>
        <a:buChar char="–"/>
        <a:defRPr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www.wired.com/story/viasat-internet-hack-ukraine-russia/"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us-cert.cisa.gov/ics/alerts/IR-ALERT-H-16-056-01"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www.youtube.com/watch?v=bV47gBsrDkc" TargetMode="External"/><Relationship Id="rId5" Type="http://schemas.openxmlformats.org/officeDocument/2006/relationships/hyperlink" Target="https://www.isa.org/intech-home/2017/march-april/features/ukrainian-power-grids-cyberattack" TargetMode="External"/><Relationship Id="rId4" Type="http://schemas.openxmlformats.org/officeDocument/2006/relationships/hyperlink" Target="https://360.articulate.com/review/content/a2576f47-278e-4f47-89fa-03429bf9cacf/review"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creativecommons.org/licenses/by-sa/4.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9461A8D-0E61-4366-9FFA-22D4B84868ED}"/>
              </a:ext>
            </a:extLst>
          </p:cNvPr>
          <p:cNvSpPr>
            <a:spLocks noGrp="1" noChangeArrowheads="1"/>
          </p:cNvSpPr>
          <p:nvPr>
            <p:ph type="ctrTitle"/>
          </p:nvPr>
        </p:nvSpPr>
        <p:spPr>
          <a:xfrm>
            <a:off x="1158422" y="562581"/>
            <a:ext cx="8799770" cy="1058677"/>
          </a:xfrm>
        </p:spPr>
        <p:txBody>
          <a:bodyPr/>
          <a:lstStyle/>
          <a:p>
            <a:r>
              <a:rPr lang="en-US" altLang="en-US" sz="2800" dirty="0">
                <a:solidFill>
                  <a:srgbClr val="002138"/>
                </a:solidFill>
                <a:latin typeface="Arial" panose="020B0604020202020204" pitchFamily="34" charset="0"/>
                <a:cs typeface="Arial" panose="020B0604020202020204" pitchFamily="34" charset="0"/>
              </a:rPr>
              <a:t>Cyberattacks on Ukraine’s Power Grid </a:t>
            </a:r>
            <a:r>
              <a:rPr lang="en-US" altLang="en-US" sz="2800" dirty="0">
                <a:latin typeface="Arial" panose="020B0604020202020204" pitchFamily="34" charset="0"/>
                <a:cs typeface="Arial" panose="020B0604020202020204" pitchFamily="34" charset="0"/>
              </a:rPr>
              <a:t>E</a:t>
            </a:r>
            <a:r>
              <a:rPr lang="en-US" sz="2800" dirty="0">
                <a:latin typeface="Arial" panose="020B0604020202020204" pitchFamily="34" charset="0"/>
                <a:cs typeface="Arial" panose="020B0604020202020204" pitchFamily="34" charset="0"/>
              </a:rPr>
              <a:t>pilogue - (Russian Invasion of Ukraine 24 February 2022)</a:t>
            </a:r>
            <a:br>
              <a:rPr lang="en-US" sz="2800" dirty="0">
                <a:latin typeface="Arial Black" panose="020B0A04020102020204" pitchFamily="34" charset="0"/>
              </a:rPr>
            </a:br>
            <a:endParaRPr lang="en-US" altLang="en-US" sz="2824" dirty="0">
              <a:solidFill>
                <a:srgbClr val="002138"/>
              </a:solidFill>
            </a:endParaRPr>
          </a:p>
        </p:txBody>
      </p:sp>
      <p:sp>
        <p:nvSpPr>
          <p:cNvPr id="16" name="Rectangle 15">
            <a:extLst>
              <a:ext uri="{FF2B5EF4-FFF2-40B4-BE49-F238E27FC236}">
                <a16:creationId xmlns:a16="http://schemas.microsoft.com/office/drawing/2014/main" id="{0CC0D852-17CC-422F-BBF6-74173FD900A5}"/>
              </a:ext>
            </a:extLst>
          </p:cNvPr>
          <p:cNvSpPr/>
          <p:nvPr/>
        </p:nvSpPr>
        <p:spPr>
          <a:xfrm>
            <a:off x="8348273" y="2072418"/>
            <a:ext cx="911843" cy="309637"/>
          </a:xfrm>
          <a:prstGeom prst="rect">
            <a:avLst/>
          </a:prstGeom>
        </p:spPr>
        <p:txBody>
          <a:bodyPr wrap="square">
            <a:spAutoFit/>
          </a:bodyPr>
          <a:lstStyle/>
          <a:p>
            <a:pPr algn="ctr"/>
            <a:r>
              <a:rPr lang="en-US" sz="1412" i="1" dirty="0"/>
              <a:t>Author</a:t>
            </a:r>
            <a:endParaRPr lang="en-US" sz="2471" dirty="0"/>
          </a:p>
        </p:txBody>
      </p:sp>
      <p:sp>
        <p:nvSpPr>
          <p:cNvPr id="11" name="Rectangle 10">
            <a:extLst>
              <a:ext uri="{FF2B5EF4-FFF2-40B4-BE49-F238E27FC236}">
                <a16:creationId xmlns:a16="http://schemas.microsoft.com/office/drawing/2014/main" id="{32B78E42-9E54-40B9-AF20-418F9C494FB4}"/>
              </a:ext>
            </a:extLst>
          </p:cNvPr>
          <p:cNvSpPr/>
          <p:nvPr/>
        </p:nvSpPr>
        <p:spPr>
          <a:xfrm>
            <a:off x="7871765" y="4292980"/>
            <a:ext cx="1637947" cy="309637"/>
          </a:xfrm>
          <a:prstGeom prst="rect">
            <a:avLst/>
          </a:prstGeom>
        </p:spPr>
        <p:txBody>
          <a:bodyPr wrap="square">
            <a:spAutoFit/>
          </a:bodyPr>
          <a:lstStyle/>
          <a:p>
            <a:pPr algn="ctr"/>
            <a:r>
              <a:rPr lang="en-US" sz="1412" i="1" dirty="0"/>
              <a:t>Vytautas Butrimas</a:t>
            </a:r>
            <a:endParaRPr lang="en-US" sz="2471" dirty="0"/>
          </a:p>
        </p:txBody>
      </p:sp>
      <p:sp>
        <p:nvSpPr>
          <p:cNvPr id="6" name="Rectangle 5">
            <a:extLst>
              <a:ext uri="{FF2B5EF4-FFF2-40B4-BE49-F238E27FC236}">
                <a16:creationId xmlns:a16="http://schemas.microsoft.com/office/drawing/2014/main" id="{7368767B-AB08-418E-BEB7-A0911B565699}"/>
              </a:ext>
            </a:extLst>
          </p:cNvPr>
          <p:cNvSpPr/>
          <p:nvPr/>
        </p:nvSpPr>
        <p:spPr>
          <a:xfrm>
            <a:off x="2056180" y="2377368"/>
            <a:ext cx="3653935" cy="400110"/>
          </a:xfrm>
          <a:prstGeom prst="rect">
            <a:avLst/>
          </a:prstGeom>
        </p:spPr>
        <p:txBody>
          <a:bodyPr wrap="square">
            <a:spAutoFit/>
          </a:bodyPr>
          <a:lstStyle/>
          <a:p>
            <a:pPr algn="ctr"/>
            <a:r>
              <a:rPr lang="en-US" altLang="en-US" sz="2000"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rPr>
              <a:t>Micro Learning Module</a:t>
            </a:r>
            <a:endParaRPr lang="en-US" sz="2000"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endParaRPr>
          </a:p>
        </p:txBody>
      </p:sp>
      <p:sp>
        <p:nvSpPr>
          <p:cNvPr id="15" name="Rectangle 14"/>
          <p:cNvSpPr/>
          <p:nvPr/>
        </p:nvSpPr>
        <p:spPr>
          <a:xfrm>
            <a:off x="7479886" y="4625258"/>
            <a:ext cx="2505768" cy="1069780"/>
          </a:xfrm>
          <a:prstGeom prst="rect">
            <a:avLst/>
          </a:prstGeom>
        </p:spPr>
        <p:txBody>
          <a:bodyPr wrap="square">
            <a:spAutoFit/>
          </a:bodyPr>
          <a:lstStyle/>
          <a:p>
            <a:pPr algn="ctr"/>
            <a:r>
              <a:rPr lang="en-US" sz="1588" i="1" dirty="0">
                <a:latin typeface="+mj-lt"/>
              </a:rPr>
              <a:t>Author’s presented views do not represent the official position of NATO</a:t>
            </a:r>
          </a:p>
        </p:txBody>
      </p:sp>
      <p:pic>
        <p:nvPicPr>
          <p:cNvPr id="9" name="Picture 8" descr="A person speaking to a group of people&#10;&#10;Description automatically generated with low confidence">
            <a:extLst>
              <a:ext uri="{FF2B5EF4-FFF2-40B4-BE49-F238E27FC236}">
                <a16:creationId xmlns:a16="http://schemas.microsoft.com/office/drawing/2014/main" id="{32D950F8-B50A-4411-AD17-3F94DB3FEBAB}"/>
              </a:ext>
            </a:extLst>
          </p:cNvPr>
          <p:cNvPicPr>
            <a:picLocks noChangeAspect="1"/>
          </p:cNvPicPr>
          <p:nvPr/>
        </p:nvPicPr>
        <p:blipFill rotWithShape="1">
          <a:blip r:embed="rId4">
            <a:extLst>
              <a:ext uri="{28A0092B-C50C-407E-A947-70E740481C1C}">
                <a14:useLocalDpi xmlns:a14="http://schemas.microsoft.com/office/drawing/2010/main" val="0"/>
              </a:ext>
            </a:extLst>
          </a:blip>
          <a:srcRect l="32507" t="4100" r="28049" b="39209"/>
          <a:stretch/>
        </p:blipFill>
        <p:spPr>
          <a:xfrm>
            <a:off x="7906642" y="2359309"/>
            <a:ext cx="1858439" cy="1928604"/>
          </a:xfrm>
          <a:prstGeom prst="rect">
            <a:avLst/>
          </a:prstGeom>
        </p:spPr>
      </p:pic>
      <p:sp>
        <p:nvSpPr>
          <p:cNvPr id="2" name="TextBox 6">
            <a:extLst>
              <a:ext uri="{FF2B5EF4-FFF2-40B4-BE49-F238E27FC236}">
                <a16:creationId xmlns:a16="http://schemas.microsoft.com/office/drawing/2014/main" id="{5BD55E09-090B-2B5C-F9A4-D3A041E33F7C}"/>
              </a:ext>
            </a:extLst>
          </p:cNvPr>
          <p:cNvSpPr txBox="1"/>
          <p:nvPr/>
        </p:nvSpPr>
        <p:spPr>
          <a:xfrm>
            <a:off x="2206346" y="2772304"/>
            <a:ext cx="3653935" cy="14444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2"/>
                </a:solidFill>
                <a:latin typeface="Arial Black" panose="020B0A04020102020204" pitchFamily="34" charset="0"/>
                <a:ea typeface="Open Sans Extrabold" panose="020B0906030804020204" pitchFamily="34" charset="0"/>
                <a:cs typeface="Open Sans Extrabold" panose="020B0906030804020204" pitchFamily="34" charset="0"/>
              </a:rPr>
              <a:t>MLM-042-C</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Industry 		–  Power</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Principal Role 	–  Owner</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Professional Role	–  All</a:t>
            </a:r>
          </a:p>
          <a:p>
            <a:r>
              <a:rPr lang="en-US" sz="1588" dirty="0">
                <a:solidFill>
                  <a:schemeClr val="tx2"/>
                </a:solidFill>
                <a:latin typeface="Arial" panose="020B0604020202020204" pitchFamily="34" charset="0"/>
                <a:ea typeface="Open Sans Extrabold" panose="020B0906030804020204" pitchFamily="34" charset="0"/>
                <a:cs typeface="Arial" panose="020B0604020202020204" pitchFamily="34" charset="0"/>
              </a:rPr>
              <a:t>Enterprise Phase 	–  Master Planning</a:t>
            </a:r>
          </a:p>
          <a:p>
            <a:endParaRPr lang="en-US" sz="1235" dirty="0">
              <a:solidFill>
                <a:schemeClr val="tx2"/>
              </a:solidFill>
            </a:endParaRPr>
          </a:p>
        </p:txBody>
      </p:sp>
      <p:pic>
        <p:nvPicPr>
          <p:cNvPr id="3" name="Picture 2" descr="Icon&#10;&#10;Description automatically generated">
            <a:extLst>
              <a:ext uri="{FF2B5EF4-FFF2-40B4-BE49-F238E27FC236}">
                <a16:creationId xmlns:a16="http://schemas.microsoft.com/office/drawing/2014/main" id="{15478656-7C89-755A-C601-8A5C19BAEF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3340" y="4986917"/>
            <a:ext cx="516357" cy="471607"/>
          </a:xfrm>
          <a:prstGeom prst="rect">
            <a:avLst/>
          </a:prstGeom>
        </p:spPr>
      </p:pic>
      <p:sp>
        <p:nvSpPr>
          <p:cNvPr id="4" name="TextBox 8">
            <a:extLst>
              <a:ext uri="{FF2B5EF4-FFF2-40B4-BE49-F238E27FC236}">
                <a16:creationId xmlns:a16="http://schemas.microsoft.com/office/drawing/2014/main" id="{EBC6FAED-B3AA-352D-D5F8-A21CCD8CAB42}"/>
              </a:ext>
            </a:extLst>
          </p:cNvPr>
          <p:cNvSpPr txBox="1"/>
          <p:nvPr/>
        </p:nvSpPr>
        <p:spPr>
          <a:xfrm>
            <a:off x="2945415" y="5003320"/>
            <a:ext cx="2175799" cy="4887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latin typeface="Arial" panose="020B0604020202020204" pitchFamily="34" charset="0"/>
                <a:cs typeface="Arial" panose="020B0604020202020204" pitchFamily="34" charset="0"/>
              </a:rPr>
              <a:t>Turn on your audio and click start to begin video</a:t>
            </a:r>
          </a:p>
        </p:txBody>
      </p:sp>
      <p:pic>
        <p:nvPicPr>
          <p:cNvPr id="5" name="Picture 4">
            <a:extLst>
              <a:ext uri="{FF2B5EF4-FFF2-40B4-BE49-F238E27FC236}">
                <a16:creationId xmlns:a16="http://schemas.microsoft.com/office/drawing/2014/main" id="{2F61DA44-F08B-CE8F-2410-2A6871D18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1651" y="5077686"/>
            <a:ext cx="936031" cy="449295"/>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3000">
        <p159:morph option="byObject"/>
      </p:transition>
    </mc:Choice>
    <mc:Fallback>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1F30B-FABF-48E0-8D12-07BD6C097E5A}"/>
              </a:ext>
            </a:extLst>
          </p:cNvPr>
          <p:cNvSpPr>
            <a:spLocks noGrp="1"/>
          </p:cNvSpPr>
          <p:nvPr>
            <p:ph type="title"/>
          </p:nvPr>
        </p:nvSpPr>
        <p:spPr/>
        <p:txBody>
          <a:bodyPr/>
          <a:lstStyle/>
          <a:p>
            <a:r>
              <a:rPr lang="en-US" dirty="0"/>
              <a:t>Russian Invasion of Ukraine: February to May 2022</a:t>
            </a:r>
          </a:p>
        </p:txBody>
      </p:sp>
      <p:sp>
        <p:nvSpPr>
          <p:cNvPr id="7" name="Content Placeholder 6">
            <a:extLst>
              <a:ext uri="{FF2B5EF4-FFF2-40B4-BE49-F238E27FC236}">
                <a16:creationId xmlns:a16="http://schemas.microsoft.com/office/drawing/2014/main" id="{1CA3404B-C346-4FB1-94DD-FBF909ACB260}"/>
              </a:ext>
            </a:extLst>
          </p:cNvPr>
          <p:cNvSpPr>
            <a:spLocks noGrp="1"/>
          </p:cNvSpPr>
          <p:nvPr>
            <p:ph idx="1"/>
          </p:nvPr>
        </p:nvSpPr>
        <p:spPr>
          <a:xfrm>
            <a:off x="683107" y="1344706"/>
            <a:ext cx="10776247" cy="1601694"/>
          </a:xfrm>
        </p:spPr>
        <p:txBody>
          <a:bodyPr/>
          <a:lstStyle/>
          <a:p>
            <a:r>
              <a:rPr lang="en-US" sz="2400" b="1" dirty="0"/>
              <a:t>Traditional military kinetic attacks</a:t>
            </a:r>
          </a:p>
          <a:p>
            <a:pPr lvl="1"/>
            <a:r>
              <a:rPr lang="en-US" sz="2400" dirty="0"/>
              <a:t>Russian military attack and occupation of Chernobyl </a:t>
            </a:r>
            <a:r>
              <a:rPr lang="en-US" sz="2400" dirty="0" err="1"/>
              <a:t>NPP</a:t>
            </a:r>
            <a:endParaRPr lang="en-US" sz="2400" dirty="0"/>
          </a:p>
          <a:p>
            <a:pPr lvl="1"/>
            <a:r>
              <a:rPr lang="en-US" sz="2400" dirty="0"/>
              <a:t>Tank fire directed at administration buildings, not the reactor</a:t>
            </a:r>
          </a:p>
        </p:txBody>
      </p:sp>
      <p:pic>
        <p:nvPicPr>
          <p:cNvPr id="26" name="Audio 25">
            <a:hlinkClick r:id="" action="ppaction://media"/>
            <a:extLst>
              <a:ext uri="{FF2B5EF4-FFF2-40B4-BE49-F238E27FC236}">
                <a16:creationId xmlns:a16="http://schemas.microsoft.com/office/drawing/2014/main" id="{5441A112-E8C1-715B-4445-8A8A18CB4501}"/>
              </a:ext>
            </a:extLst>
          </p:cNvPr>
          <p:cNvPicPr>
            <a:picLocks noChangeAspect="1"/>
          </p:cNvPicPr>
          <p:nvPr>
            <a:audioFile r:link="rId1"/>
            <p:extLst>
              <p:ext uri="{DAA4B4D4-6D71-4841-9C94-3DE7FCFB9230}">
                <p14:media xmlns:p14="http://schemas.microsoft.com/office/powerpoint/2010/main" r:embed="rId2">
                  <p14:trim end="45599.4331"/>
                </p14:media>
              </p:ext>
            </p:extLst>
          </p:nvPr>
        </p:nvPicPr>
        <p:blipFill>
          <a:blip r:embed="rId5"/>
          <a:srcRect l="-137047" t="-55469" r="-137047" b="-55469"/>
          <a:stretch>
            <a:fillRect/>
          </a:stretch>
        </p:blipFill>
        <p:spPr>
          <a:xfrm>
            <a:off x="8384763" y="5572126"/>
            <a:ext cx="2280474" cy="1285875"/>
          </a:xfrm>
          <a:prstGeom prst="rect">
            <a:avLst/>
          </a:prstGeom>
        </p:spPr>
      </p:pic>
      <p:pic>
        <p:nvPicPr>
          <p:cNvPr id="4" name="Picture 3">
            <a:extLst>
              <a:ext uri="{FF2B5EF4-FFF2-40B4-BE49-F238E27FC236}">
                <a16:creationId xmlns:a16="http://schemas.microsoft.com/office/drawing/2014/main" id="{15A57DF6-7C60-F255-AFA9-23180426883B}"/>
              </a:ext>
            </a:extLst>
          </p:cNvPr>
          <p:cNvPicPr>
            <a:picLocks noChangeAspect="1"/>
          </p:cNvPicPr>
          <p:nvPr/>
        </p:nvPicPr>
        <p:blipFill>
          <a:blip r:embed="rId6"/>
          <a:stretch>
            <a:fillRect/>
          </a:stretch>
        </p:blipFill>
        <p:spPr>
          <a:xfrm>
            <a:off x="3403600" y="2763046"/>
            <a:ext cx="5689600" cy="3793067"/>
          </a:xfrm>
          <a:prstGeom prst="rect">
            <a:avLst/>
          </a:prstGeom>
        </p:spPr>
      </p:pic>
      <p:sp>
        <p:nvSpPr>
          <p:cNvPr id="6" name="TextBox 8">
            <a:extLst>
              <a:ext uri="{FF2B5EF4-FFF2-40B4-BE49-F238E27FC236}">
                <a16:creationId xmlns:a16="http://schemas.microsoft.com/office/drawing/2014/main" id="{832F974D-FAB4-7E06-D0E6-74D6AD391B23}"/>
              </a:ext>
            </a:extLst>
          </p:cNvPr>
          <p:cNvSpPr txBox="1"/>
          <p:nvPr/>
        </p:nvSpPr>
        <p:spPr>
          <a:xfrm>
            <a:off x="9283555" y="3667239"/>
            <a:ext cx="2175799" cy="48872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latin typeface="Arial" panose="020B0604020202020204" pitchFamily="34" charset="0"/>
                <a:cs typeface="Arial" panose="020B0604020202020204" pitchFamily="34" charset="0"/>
              </a:rPr>
              <a:t>Image by </a:t>
            </a:r>
          </a:p>
          <a:p>
            <a:r>
              <a:rPr lang="en-US" sz="1588" dirty="0">
                <a:latin typeface="Arial" panose="020B0604020202020204" pitchFamily="34" charset="0"/>
                <a:cs typeface="Arial" panose="020B0604020202020204" pitchFamily="34" charset="0"/>
              </a:rPr>
              <a:t>Microsoft Copilot</a:t>
            </a:r>
          </a:p>
        </p:txBody>
      </p:sp>
    </p:spTree>
    <p:extLst>
      <p:ext uri="{BB962C8B-B14F-4D97-AF65-F5344CB8AC3E}">
        <p14:creationId xmlns:p14="http://schemas.microsoft.com/office/powerpoint/2010/main" val="23325700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5000">
        <p159:morph option="byObjec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1F30B-FABF-48E0-8D12-07BD6C097E5A}"/>
              </a:ext>
            </a:extLst>
          </p:cNvPr>
          <p:cNvSpPr>
            <a:spLocks noGrp="1"/>
          </p:cNvSpPr>
          <p:nvPr>
            <p:ph type="title"/>
          </p:nvPr>
        </p:nvSpPr>
        <p:spPr>
          <a:xfrm>
            <a:off x="1216505" y="326372"/>
            <a:ext cx="8803795" cy="537882"/>
          </a:xfrm>
        </p:spPr>
        <p:txBody>
          <a:bodyPr/>
          <a:lstStyle/>
          <a:p>
            <a:r>
              <a:rPr lang="en-US" dirty="0"/>
              <a:t>Russian Invasion of Ukraine: February to May 2022</a:t>
            </a:r>
          </a:p>
        </p:txBody>
      </p:sp>
      <p:sp>
        <p:nvSpPr>
          <p:cNvPr id="7" name="Content Placeholder 6">
            <a:extLst>
              <a:ext uri="{FF2B5EF4-FFF2-40B4-BE49-F238E27FC236}">
                <a16:creationId xmlns:a16="http://schemas.microsoft.com/office/drawing/2014/main" id="{1CA3404B-C346-4FB1-94DD-FBF909ACB260}"/>
              </a:ext>
            </a:extLst>
          </p:cNvPr>
          <p:cNvSpPr>
            <a:spLocks noGrp="1"/>
          </p:cNvSpPr>
          <p:nvPr>
            <p:ph idx="1"/>
          </p:nvPr>
        </p:nvSpPr>
        <p:spPr>
          <a:xfrm>
            <a:off x="683107" y="1344706"/>
            <a:ext cx="8156093" cy="4649040"/>
          </a:xfrm>
        </p:spPr>
        <p:txBody>
          <a:bodyPr/>
          <a:lstStyle/>
          <a:p>
            <a:endParaRPr lang="en-US" sz="2400" dirty="0"/>
          </a:p>
          <a:p>
            <a:pPr>
              <a:lnSpc>
                <a:spcPct val="100000"/>
              </a:lnSpc>
            </a:pPr>
            <a:r>
              <a:rPr lang="en-US" sz="2400" b="1" dirty="0"/>
              <a:t>Cyberattack against Viasat satellite terminals:</a:t>
            </a:r>
            <a:br>
              <a:rPr lang="en-US" sz="2400" b="1" dirty="0"/>
            </a:br>
            <a:endParaRPr lang="en-US" sz="2400" b="1" dirty="0"/>
          </a:p>
          <a:p>
            <a:pPr lvl="1"/>
            <a:r>
              <a:rPr lang="en-US" sz="2000" dirty="0"/>
              <a:t>Initial target was Ukraine</a:t>
            </a:r>
          </a:p>
          <a:p>
            <a:pPr lvl="1"/>
            <a:r>
              <a:rPr lang="en-US" sz="2000" dirty="0"/>
              <a:t>Bad firmware installed on </a:t>
            </a:r>
            <a:br>
              <a:rPr lang="en-US" sz="2000" dirty="0"/>
            </a:br>
            <a:r>
              <a:rPr lang="en-US" sz="2000" dirty="0"/>
              <a:t>terminals</a:t>
            </a:r>
          </a:p>
          <a:p>
            <a:pPr lvl="1"/>
            <a:r>
              <a:rPr lang="en-US" sz="2000" dirty="0"/>
              <a:t>Affects spread to other European </a:t>
            </a:r>
            <a:br>
              <a:rPr lang="en-US" sz="2000" dirty="0"/>
            </a:br>
            <a:r>
              <a:rPr lang="en-US" sz="2000" dirty="0"/>
              <a:t>countries </a:t>
            </a:r>
          </a:p>
          <a:p>
            <a:pPr lvl="1"/>
            <a:r>
              <a:rPr lang="en-US" sz="2000" dirty="0"/>
              <a:t> Wind farm affected in Germany</a:t>
            </a:r>
          </a:p>
          <a:p>
            <a:pPr lvl="1"/>
            <a:r>
              <a:rPr lang="en-US" sz="2000" dirty="0"/>
              <a:t>5800 terminals damaged</a:t>
            </a:r>
          </a:p>
          <a:p>
            <a:endParaRPr lang="en-US" dirty="0"/>
          </a:p>
        </p:txBody>
      </p:sp>
      <p:pic>
        <p:nvPicPr>
          <p:cNvPr id="26" name="Audio 25">
            <a:hlinkClick r:id="" action="ppaction://media"/>
            <a:extLst>
              <a:ext uri="{FF2B5EF4-FFF2-40B4-BE49-F238E27FC236}">
                <a16:creationId xmlns:a16="http://schemas.microsoft.com/office/drawing/2014/main" id="{5441A112-E8C1-715B-4445-8A8A18CB4501}"/>
              </a:ext>
            </a:extLst>
          </p:cNvPr>
          <p:cNvPicPr>
            <a:picLocks noChangeAspect="1"/>
          </p:cNvPicPr>
          <p:nvPr>
            <a:audioFile r:link="rId1"/>
            <p:extLst>
              <p:ext uri="{DAA4B4D4-6D71-4841-9C94-3DE7FCFB9230}">
                <p14:media xmlns:p14="http://schemas.microsoft.com/office/powerpoint/2010/main" r:embed="rId2">
                  <p14:trim st="25594"/>
                </p14:media>
              </p:ext>
            </p:extLst>
          </p:nvPr>
        </p:nvPicPr>
        <p:blipFill>
          <a:blip r:embed="rId5"/>
          <a:srcRect l="-137047" t="-55469" r="-137047" b="-55469"/>
          <a:stretch>
            <a:fillRect/>
          </a:stretch>
        </p:blipFill>
        <p:spPr>
          <a:xfrm>
            <a:off x="8384763" y="5572126"/>
            <a:ext cx="2280474" cy="1285875"/>
          </a:xfrm>
          <a:prstGeom prst="rect">
            <a:avLst/>
          </a:prstGeom>
        </p:spPr>
      </p:pic>
      <p:pic>
        <p:nvPicPr>
          <p:cNvPr id="3" name="Picture 2">
            <a:extLst>
              <a:ext uri="{FF2B5EF4-FFF2-40B4-BE49-F238E27FC236}">
                <a16:creationId xmlns:a16="http://schemas.microsoft.com/office/drawing/2014/main" id="{4C5F9205-31B2-DD62-89F0-8AA77CE14C69}"/>
              </a:ext>
            </a:extLst>
          </p:cNvPr>
          <p:cNvPicPr>
            <a:picLocks noChangeAspect="1"/>
          </p:cNvPicPr>
          <p:nvPr/>
        </p:nvPicPr>
        <p:blipFill>
          <a:blip r:embed="rId6"/>
          <a:stretch>
            <a:fillRect/>
          </a:stretch>
        </p:blipFill>
        <p:spPr>
          <a:xfrm>
            <a:off x="5641563" y="2425700"/>
            <a:ext cx="5486400" cy="3657600"/>
          </a:xfrm>
          <a:prstGeom prst="rect">
            <a:avLst/>
          </a:prstGeom>
        </p:spPr>
      </p:pic>
    </p:spTree>
    <p:extLst>
      <p:ext uri="{BB962C8B-B14F-4D97-AF65-F5344CB8AC3E}">
        <p14:creationId xmlns:p14="http://schemas.microsoft.com/office/powerpoint/2010/main" val="1944219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7000">
        <p159:morph option="byObject"/>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1F30B-FABF-48E0-8D12-07BD6C097E5A}"/>
              </a:ext>
            </a:extLst>
          </p:cNvPr>
          <p:cNvSpPr>
            <a:spLocks noGrp="1"/>
          </p:cNvSpPr>
          <p:nvPr>
            <p:ph type="title"/>
          </p:nvPr>
        </p:nvSpPr>
        <p:spPr>
          <a:xfrm>
            <a:off x="1202499" y="290247"/>
            <a:ext cx="8960068" cy="423737"/>
          </a:xfrm>
        </p:spPr>
        <p:txBody>
          <a:bodyPr/>
          <a:lstStyle/>
          <a:p>
            <a:pPr algn="ctr"/>
            <a:r>
              <a:rPr lang="en-US" sz="3200" dirty="0"/>
              <a:t>Key Messages</a:t>
            </a:r>
          </a:p>
        </p:txBody>
      </p:sp>
      <p:sp>
        <p:nvSpPr>
          <p:cNvPr id="7" name="Content Placeholder 6">
            <a:extLst>
              <a:ext uri="{FF2B5EF4-FFF2-40B4-BE49-F238E27FC236}">
                <a16:creationId xmlns:a16="http://schemas.microsoft.com/office/drawing/2014/main" id="{1CA3404B-C346-4FB1-94DD-FBF909ACB260}"/>
              </a:ext>
            </a:extLst>
          </p:cNvPr>
          <p:cNvSpPr>
            <a:spLocks noGrp="1"/>
          </p:cNvSpPr>
          <p:nvPr>
            <p:ph idx="1"/>
          </p:nvPr>
        </p:nvSpPr>
        <p:spPr>
          <a:xfrm>
            <a:off x="638067" y="1541968"/>
            <a:ext cx="10334733" cy="4216834"/>
          </a:xfrm>
        </p:spPr>
        <p:txBody>
          <a:bodyPr>
            <a:normAutofit fontScale="55000" lnSpcReduction="20000"/>
          </a:bodyPr>
          <a:lstStyle/>
          <a:p>
            <a:pPr marL="449660" lvl="1" indent="0">
              <a:buNone/>
            </a:pPr>
            <a:r>
              <a:rPr lang="en-US" sz="4400" b="1" dirty="0"/>
              <a:t>Traditional military force has not gone out of fashion</a:t>
            </a:r>
          </a:p>
          <a:p>
            <a:pPr lvl="1"/>
            <a:r>
              <a:rPr lang="en-US" sz="4300" dirty="0"/>
              <a:t>Cyber tactics were not the primary method for disabling critical energy and other infrastructure</a:t>
            </a:r>
          </a:p>
          <a:p>
            <a:pPr lvl="1"/>
            <a:r>
              <a:rPr lang="en-US" sz="4300" dirty="0"/>
              <a:t>Faster to put boots on the ground</a:t>
            </a:r>
            <a:br>
              <a:rPr lang="en-US" sz="4300" dirty="0"/>
            </a:br>
            <a:endParaRPr lang="en-US" sz="4300" dirty="0"/>
          </a:p>
          <a:p>
            <a:pPr marL="449660" lvl="1" indent="0">
              <a:buNone/>
            </a:pPr>
            <a:r>
              <a:rPr lang="en-US" sz="4400" b="1" dirty="0"/>
              <a:t>Cyberattacks were nevertheless used on satellite-based communications</a:t>
            </a:r>
          </a:p>
          <a:p>
            <a:pPr lvl="1"/>
            <a:r>
              <a:rPr lang="en-US" sz="4365" dirty="0"/>
              <a:t>Affected the ground footprint of the satellite – Europe</a:t>
            </a:r>
          </a:p>
          <a:p>
            <a:pPr lvl="1"/>
            <a:r>
              <a:rPr lang="en-US" sz="4365" dirty="0"/>
              <a:t>Impressive degree of precision in reaching a specific device</a:t>
            </a:r>
          </a:p>
          <a:p>
            <a:pPr lvl="1"/>
            <a:r>
              <a:rPr lang="en-US" sz="4365" dirty="0"/>
              <a:t>Reminiscent of the NotPetya malware used against accounting software in Ukraine in 2017, which later spread to other countries and affected industrial operations.</a:t>
            </a:r>
          </a:p>
          <a:p>
            <a:endParaRPr lang="en-US" dirty="0"/>
          </a:p>
        </p:txBody>
      </p:sp>
      <p:pic>
        <p:nvPicPr>
          <p:cNvPr id="24" name="Audio 23">
            <a:hlinkClick r:id="" action="ppaction://media"/>
            <a:extLst>
              <a:ext uri="{FF2B5EF4-FFF2-40B4-BE49-F238E27FC236}">
                <a16:creationId xmlns:a16="http://schemas.microsoft.com/office/drawing/2014/main" id="{3A8E1DED-FB80-DDBD-34A9-0D11B81EA5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047" t="-55469" r="-137047" b="-55469"/>
          <a:stretch>
            <a:fillRect/>
          </a:stretch>
        </p:blipFill>
        <p:spPr>
          <a:xfrm>
            <a:off x="8384763" y="5572126"/>
            <a:ext cx="2280474" cy="1285875"/>
          </a:xfrm>
          <a:prstGeom prst="rect">
            <a:avLst/>
          </a:prstGeom>
        </p:spPr>
      </p:pic>
    </p:spTree>
    <p:extLst>
      <p:ext uri="{BB962C8B-B14F-4D97-AF65-F5344CB8AC3E}">
        <p14:creationId xmlns:p14="http://schemas.microsoft.com/office/powerpoint/2010/main" val="2234481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5000">
        <p159:morph option="byObject"/>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62309-4D9F-4B5C-86D3-D1866785031B}"/>
              </a:ext>
            </a:extLst>
          </p:cNvPr>
          <p:cNvSpPr>
            <a:spLocks noGrp="1"/>
          </p:cNvSpPr>
          <p:nvPr>
            <p:ph type="title"/>
          </p:nvPr>
        </p:nvSpPr>
        <p:spPr>
          <a:xfrm>
            <a:off x="1277655" y="301887"/>
            <a:ext cx="8943583" cy="537882"/>
          </a:xfrm>
        </p:spPr>
        <p:txBody>
          <a:bodyPr/>
          <a:lstStyle/>
          <a:p>
            <a:pPr algn="ctr"/>
            <a:r>
              <a:rPr lang="en-US" sz="3200" dirty="0"/>
              <a:t>Further Information</a:t>
            </a:r>
          </a:p>
        </p:txBody>
      </p:sp>
      <p:sp>
        <p:nvSpPr>
          <p:cNvPr id="5" name="Content Placeholder 4">
            <a:extLst>
              <a:ext uri="{FF2B5EF4-FFF2-40B4-BE49-F238E27FC236}">
                <a16:creationId xmlns:a16="http://schemas.microsoft.com/office/drawing/2014/main" id="{518FD349-DF00-4665-97FD-AD8FEC7FAFC1}"/>
              </a:ext>
            </a:extLst>
          </p:cNvPr>
          <p:cNvSpPr>
            <a:spLocks noGrp="1"/>
          </p:cNvSpPr>
          <p:nvPr>
            <p:ph idx="1"/>
          </p:nvPr>
        </p:nvSpPr>
        <p:spPr>
          <a:xfrm>
            <a:off x="1021561" y="1363712"/>
            <a:ext cx="9938713" cy="4935488"/>
          </a:xfrm>
        </p:spPr>
        <p:txBody>
          <a:bodyPr>
            <a:normAutofit fontScale="92500"/>
          </a:bodyPr>
          <a:lstStyle/>
          <a:p>
            <a:pPr marL="0" lvl="1" indent="0">
              <a:spcBef>
                <a:spcPts val="1000"/>
              </a:spcBef>
              <a:buNone/>
            </a:pPr>
            <a:r>
              <a:rPr lang="en-US" sz="2200" b="1" dirty="0"/>
              <a:t>Related MLMs </a:t>
            </a:r>
          </a:p>
          <a:p>
            <a:pPr lvl="1"/>
            <a:r>
              <a:rPr lang="en-US" sz="2000" dirty="0"/>
              <a:t>MLM-</a:t>
            </a:r>
            <a:r>
              <a:rPr lang="lt-LT" sz="2000" dirty="0"/>
              <a:t>042</a:t>
            </a:r>
            <a:r>
              <a:rPr lang="en-US" sz="2000" dirty="0"/>
              <a:t>-A, </a:t>
            </a:r>
            <a:r>
              <a:rPr lang="lt-LT" sz="2000" i="1" dirty="0" err="1"/>
              <a:t>Cyberattacks</a:t>
            </a:r>
            <a:r>
              <a:rPr lang="lt-LT" sz="2000" i="1" dirty="0"/>
              <a:t> </a:t>
            </a:r>
            <a:r>
              <a:rPr lang="lt-LT" sz="2000" i="1" dirty="0" err="1"/>
              <a:t>on</a:t>
            </a:r>
            <a:r>
              <a:rPr lang="lt-LT" sz="2000" i="1" dirty="0"/>
              <a:t> </a:t>
            </a:r>
            <a:r>
              <a:rPr lang="lt-LT" sz="2000" i="1" dirty="0" err="1"/>
              <a:t>Ukraine‘s</a:t>
            </a:r>
            <a:r>
              <a:rPr lang="lt-LT" sz="2000" i="1" dirty="0"/>
              <a:t> Power </a:t>
            </a:r>
            <a:r>
              <a:rPr lang="lt-LT" sz="2000" i="1" dirty="0" err="1"/>
              <a:t>Grid</a:t>
            </a:r>
            <a:r>
              <a:rPr lang="lt-LT" sz="2000" i="1" dirty="0"/>
              <a:t> 2015-2016</a:t>
            </a:r>
            <a:endParaRPr lang="en-US" sz="2000" i="1" dirty="0"/>
          </a:p>
          <a:p>
            <a:pPr lvl="1"/>
            <a:r>
              <a:rPr lang="en-US" sz="2000" dirty="0"/>
              <a:t>MLM-0</a:t>
            </a:r>
            <a:r>
              <a:rPr lang="lt-LT" sz="2000" dirty="0"/>
              <a:t>42</a:t>
            </a:r>
            <a:r>
              <a:rPr lang="en-US" sz="2000" dirty="0"/>
              <a:t>-</a:t>
            </a:r>
            <a:r>
              <a:rPr lang="lt-LT" sz="2000" dirty="0"/>
              <a:t>B</a:t>
            </a:r>
            <a:r>
              <a:rPr lang="en-US" sz="2000" dirty="0"/>
              <a:t>, </a:t>
            </a:r>
            <a:r>
              <a:rPr lang="lt-LT" sz="2000" i="1" dirty="0"/>
              <a:t>Cyberattacks on Ukraine‘s Power Grid 2015-2016</a:t>
            </a:r>
            <a:br>
              <a:rPr lang="en-US" sz="1600" i="1" dirty="0"/>
            </a:br>
            <a:endParaRPr lang="en-US" sz="1600" i="1" dirty="0"/>
          </a:p>
          <a:p>
            <a:pPr marL="0" lvl="1" indent="0">
              <a:spcBef>
                <a:spcPts val="1000"/>
              </a:spcBef>
              <a:buNone/>
            </a:pPr>
            <a:r>
              <a:rPr lang="en-US" sz="2200" b="1" dirty="0"/>
              <a:t>References</a:t>
            </a:r>
          </a:p>
          <a:p>
            <a:pPr lvl="1"/>
            <a:r>
              <a:rPr lang="en-US" sz="1900" dirty="0"/>
              <a:t>Learning Map - IACS Cybersecurity for Chief Information Security Officers (CISOs)</a:t>
            </a:r>
          </a:p>
          <a:p>
            <a:pPr lvl="1"/>
            <a:r>
              <a:rPr lang="en-US" sz="1900" dirty="0"/>
              <a:t>Ruben </a:t>
            </a:r>
            <a:r>
              <a:rPr lang="en-US" sz="1900" dirty="0" err="1"/>
              <a:t>Santamarta</a:t>
            </a:r>
            <a:r>
              <a:rPr lang="en-US" sz="1900" dirty="0"/>
              <a:t>, “SATCOM terminals under attack in Europe: a plausible analysis”, </a:t>
            </a:r>
            <a:r>
              <a:rPr lang="en-US" sz="1900" dirty="0" err="1"/>
              <a:t>Reversemode</a:t>
            </a:r>
            <a:r>
              <a:rPr lang="en-US" sz="1900" dirty="0"/>
              <a:t>, March 7, 2022,  https://www.reversemode.com/2022/03/satcom-terminals-under-attack-in-europe.html</a:t>
            </a:r>
          </a:p>
          <a:p>
            <a:pPr lvl="1"/>
            <a:r>
              <a:rPr lang="en-US" sz="1900" dirty="0"/>
              <a:t>Matt Burgess, “A Mysterious Satellite Hack Has Victims Far Beyond Ukraine”, Wired, March 23, 2022,  </a:t>
            </a:r>
            <a:r>
              <a:rPr lang="en-US" sz="1900" dirty="0">
                <a:hlinkClick r:id="rId5"/>
              </a:rPr>
              <a:t>https://www.wired.com/story/viasat-internet-hack-ukraine-russia/</a:t>
            </a:r>
            <a:endParaRPr lang="en-US" sz="1900" dirty="0"/>
          </a:p>
          <a:p>
            <a:pPr lvl="1"/>
            <a:r>
              <a:rPr lang="en-US" sz="1900" dirty="0"/>
              <a:t>Jean-Pierre Hauet, Patrice Bock, Robert Foley, Romain Françoise, Ukrainian power grids cyberattack, </a:t>
            </a:r>
            <a:r>
              <a:rPr lang="en-US" sz="1900" dirty="0" err="1"/>
              <a:t>InTech</a:t>
            </a:r>
            <a:r>
              <a:rPr lang="en-US" sz="1900" dirty="0"/>
              <a:t>, Accessed 11 May 2022, https://www.isa.org/intech-home/2017/march-april/features/ukrainian-power-grids-cyberattack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spTree>
    <p:extLst>
      <p:ext uri="{BB962C8B-B14F-4D97-AF65-F5344CB8AC3E}">
        <p14:creationId xmlns:p14="http://schemas.microsoft.com/office/powerpoint/2010/main" val="91534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6000">
        <p159:morph option="byObject"/>
      </p:transition>
    </mc:Choice>
    <mc:Fallback>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26F0204-E415-4A70-824F-C36CA7B82559}"/>
              </a:ext>
            </a:extLst>
          </p:cNvPr>
          <p:cNvSpPr>
            <a:spLocks noGrp="1" noChangeArrowheads="1"/>
          </p:cNvSpPr>
          <p:nvPr>
            <p:ph type="title"/>
          </p:nvPr>
        </p:nvSpPr>
        <p:spPr>
          <a:xfrm>
            <a:off x="2499506" y="303701"/>
            <a:ext cx="6759656" cy="537882"/>
          </a:xfrm>
        </p:spPr>
        <p:txBody>
          <a:bodyPr/>
          <a:lstStyle/>
          <a:p>
            <a:pPr algn="ctr"/>
            <a:r>
              <a:rPr lang="en-US" altLang="en-US" sz="3200" dirty="0"/>
              <a:t>Further Information</a:t>
            </a:r>
          </a:p>
        </p:txBody>
      </p:sp>
      <p:sp>
        <p:nvSpPr>
          <p:cNvPr id="24579" name="Content Placeholder 2">
            <a:extLst>
              <a:ext uri="{FF2B5EF4-FFF2-40B4-BE49-F238E27FC236}">
                <a16:creationId xmlns:a16="http://schemas.microsoft.com/office/drawing/2014/main" id="{E7B1CEC1-A8C8-4CF3-8E21-64273F06003C}"/>
              </a:ext>
            </a:extLst>
          </p:cNvPr>
          <p:cNvSpPr>
            <a:spLocks noGrp="1" noChangeArrowheads="1"/>
          </p:cNvSpPr>
          <p:nvPr>
            <p:ph idx="1"/>
          </p:nvPr>
        </p:nvSpPr>
        <p:spPr>
          <a:xfrm>
            <a:off x="1083212" y="1364567"/>
            <a:ext cx="9903235" cy="4094538"/>
          </a:xfrm>
        </p:spPr>
        <p:txBody>
          <a:bodyPr/>
          <a:lstStyle/>
          <a:p>
            <a:pPr eaLnBrk="1" hangingPunct="1">
              <a:spcBef>
                <a:spcPts val="441"/>
              </a:spcBef>
              <a:spcAft>
                <a:spcPts val="1059"/>
              </a:spcAft>
            </a:pPr>
            <a:r>
              <a:rPr lang="en-US" altLang="en-US" dirty="0"/>
              <a:t>Related MLMs  </a:t>
            </a:r>
          </a:p>
          <a:p>
            <a:pPr lvl="1" eaLnBrk="1" hangingPunct="1">
              <a:spcBef>
                <a:spcPts val="441"/>
              </a:spcBef>
              <a:spcAft>
                <a:spcPts val="1059"/>
              </a:spcAft>
            </a:pPr>
            <a:r>
              <a:rPr lang="en-US" dirty="0"/>
              <a:t>Cyberattacks on Ukraine’s Power Grid 2015-2016 </a:t>
            </a:r>
            <a:r>
              <a:rPr lang="en-US" dirty="0">
                <a:hlinkClick r:id="rId4"/>
              </a:rPr>
              <a:t>Part 2</a:t>
            </a:r>
            <a:endParaRPr lang="en-US" dirty="0"/>
          </a:p>
          <a:p>
            <a:pPr>
              <a:spcAft>
                <a:spcPts val="1059"/>
              </a:spcAft>
            </a:pPr>
            <a:r>
              <a:rPr lang="en-US" dirty="0"/>
              <a:t>References: </a:t>
            </a:r>
          </a:p>
          <a:p>
            <a:pPr lvl="1">
              <a:spcAft>
                <a:spcPts val="1059"/>
              </a:spcAft>
            </a:pPr>
            <a:r>
              <a:rPr lang="en-US" dirty="0">
                <a:hlinkClick r:id="rId5"/>
              </a:rPr>
              <a:t>https://www.isa.org/intech-home/2017/march-april/features/ukrainian-power-grids-cyberattack</a:t>
            </a:r>
            <a:endParaRPr lang="en-US" dirty="0"/>
          </a:p>
          <a:p>
            <a:pPr lvl="1">
              <a:spcAft>
                <a:spcPts val="1059"/>
              </a:spcAft>
            </a:pPr>
            <a:r>
              <a:rPr lang="en-US" dirty="0"/>
              <a:t>ISA/IEC 62443 3-3 Security for industrial automation and control systems Part 3-3: System security requirements and security levels</a:t>
            </a:r>
          </a:p>
          <a:p>
            <a:pPr lvl="1">
              <a:spcAft>
                <a:spcPts val="1059"/>
              </a:spcAft>
            </a:pPr>
            <a:r>
              <a:rPr lang="en-US" altLang="en-US" dirty="0"/>
              <a:t>Grid operators description of the attack on December 23</a:t>
            </a:r>
            <a:r>
              <a:rPr lang="en-US" altLang="en-US" baseline="30000" dirty="0"/>
              <a:t>rd</a:t>
            </a:r>
            <a:r>
              <a:rPr lang="en-US" altLang="en-US" dirty="0"/>
              <a:t> </a:t>
            </a:r>
            <a:r>
              <a:rPr lang="en-US" altLang="en-US" dirty="0">
                <a:hlinkClick r:id="rId6"/>
              </a:rPr>
              <a:t>https://www.youtube.com/watch?v=bV47gBsrDkc</a:t>
            </a:r>
            <a:r>
              <a:rPr lang="en-US" altLang="en-US" dirty="0"/>
              <a:t> </a:t>
            </a:r>
          </a:p>
          <a:p>
            <a:pPr lvl="1">
              <a:spcAft>
                <a:spcPts val="1059"/>
              </a:spcAft>
            </a:pPr>
            <a:r>
              <a:rPr lang="en-US" altLang="en-US" dirty="0">
                <a:hlinkClick r:id="rId7"/>
              </a:rPr>
              <a:t>https://us-cert.cisa.gov/ics/alerts/IR-ALERT-H-16-056-01</a:t>
            </a:r>
            <a:r>
              <a:rPr lang="en-US" altLang="en-US" dirty="0"/>
              <a:t>  </a:t>
            </a:r>
            <a:br>
              <a:rPr lang="en-US" altLang="en-US" dirty="0">
                <a:solidFill>
                  <a:srgbClr val="FF00FF"/>
                </a:solidFill>
              </a:rPr>
            </a:br>
            <a:endParaRPr lang="en-US" altLang="en-US" dirty="0">
              <a:solidFill>
                <a:srgbClr val="FF00FF"/>
              </a:solidFill>
            </a:endParaRPr>
          </a:p>
          <a:p>
            <a:pPr marL="0" indent="0">
              <a:spcAft>
                <a:spcPts val="1059"/>
              </a:spcAft>
              <a:buNone/>
            </a:pPr>
            <a:endParaRPr lang="en-US" altLang="en-US" dirty="0"/>
          </a:p>
        </p:txBody>
      </p:sp>
    </p:spTree>
    <p:custDataLst>
      <p:tags r:id="rId1"/>
    </p:custData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6000">
        <p159:morph option="byObject"/>
      </p:transition>
    </mc:Choice>
    <mc:Fallback>
      <p:transition spd="slow"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C01672-48D2-4D8F-9994-91294FCCCF55}"/>
              </a:ext>
            </a:extLst>
          </p:cNvPr>
          <p:cNvSpPr txBox="1"/>
          <p:nvPr/>
        </p:nvSpPr>
        <p:spPr>
          <a:xfrm>
            <a:off x="5187662" y="1608874"/>
            <a:ext cx="6386386" cy="430887"/>
          </a:xfrm>
          <a:prstGeom prst="rect">
            <a:avLst/>
          </a:prstGeom>
          <a:noFill/>
        </p:spPr>
        <p:txBody>
          <a:bodyPr wrap="square" lIns="0" tIns="0" rIns="0" bIns="0" rtlCol="0">
            <a:spAutoFit/>
          </a:bodyPr>
          <a:lstStyle/>
          <a:p>
            <a:r>
              <a:rPr lang="en-US" sz="2800" b="1" dirty="0"/>
              <a:t>Industrial Cybersecurity Consultant</a:t>
            </a:r>
          </a:p>
        </p:txBody>
      </p:sp>
      <p:sp>
        <p:nvSpPr>
          <p:cNvPr id="4" name="TextBox 3">
            <a:extLst>
              <a:ext uri="{FF2B5EF4-FFF2-40B4-BE49-F238E27FC236}">
                <a16:creationId xmlns:a16="http://schemas.microsoft.com/office/drawing/2014/main" id="{BDDC1D75-4FB1-4E78-A592-F8C0D1FE935D}"/>
              </a:ext>
            </a:extLst>
          </p:cNvPr>
          <p:cNvSpPr txBox="1"/>
          <p:nvPr/>
        </p:nvSpPr>
        <p:spPr>
          <a:xfrm>
            <a:off x="2580362" y="520736"/>
            <a:ext cx="7004338" cy="492443"/>
          </a:xfrm>
          <a:prstGeom prst="rect">
            <a:avLst/>
          </a:prstGeom>
          <a:noFill/>
        </p:spPr>
        <p:txBody>
          <a:bodyPr wrap="square" lIns="0" tIns="0" rIns="0" bIns="0" rtlCol="0">
            <a:spAutoFit/>
          </a:bodyPr>
          <a:lstStyle/>
          <a:p>
            <a:pPr algn="ctr"/>
            <a:r>
              <a:rPr lang="en-US" sz="3200" dirty="0">
                <a:solidFill>
                  <a:srgbClr val="003E6B"/>
                </a:solidFill>
                <a:latin typeface="Montserrat ExtraBold" panose="00000900000000000000" pitchFamily="2" charset="0"/>
              </a:rPr>
              <a:t>Vytautas Butrimas</a:t>
            </a:r>
          </a:p>
        </p:txBody>
      </p:sp>
      <p:sp>
        <p:nvSpPr>
          <p:cNvPr id="5" name="TextBox 4">
            <a:extLst>
              <a:ext uri="{FF2B5EF4-FFF2-40B4-BE49-F238E27FC236}">
                <a16:creationId xmlns:a16="http://schemas.microsoft.com/office/drawing/2014/main" id="{2FEB54F2-5731-4079-884F-8EFDAFD3D237}"/>
              </a:ext>
            </a:extLst>
          </p:cNvPr>
          <p:cNvSpPr txBox="1"/>
          <p:nvPr/>
        </p:nvSpPr>
        <p:spPr>
          <a:xfrm>
            <a:off x="4359058" y="2254685"/>
            <a:ext cx="7214991" cy="3816429"/>
          </a:xfrm>
          <a:prstGeom prst="rect">
            <a:avLst/>
          </a:prstGeom>
          <a:noFill/>
        </p:spPr>
        <p:txBody>
          <a:bodyPr wrap="square" lIns="0" tIns="0" rIns="0" bIns="0" rtlCol="0">
            <a:spAutoFit/>
          </a:bodyPr>
          <a:lstStyle/>
          <a:p>
            <a:r>
              <a:rPr lang="en-US" sz="2000" dirty="0">
                <a:solidFill>
                  <a:schemeClr val="tx2"/>
                </a:solidFill>
              </a:rPr>
              <a:t>Vytautas is a member of the International Society for Automation (ISA), Co-chair of ISA99 MLM Work Group 13, and co-moderator of the SCADASEC list.  For 6 years, he served as national representative for industrial cyber security at NATO ENSEC COE, where he conducted a Cyber Risk Study of the ICS used in the NATO Central Europe Pipeline System (CEPS) and a Cybersecurity Guide for the IACS used in the NATO Pipeline System (NPS) for the NATO Petroleum Committee.  He is also a member of the NATO Science and Technology Board’s SAS-163 research task group preparing a report on Energy Security in an Era of Hybrid Warfare</a:t>
            </a:r>
            <a:r>
              <a:rPr lang="en-US" sz="2800" dirty="0">
                <a:solidFill>
                  <a:schemeClr val="tx2"/>
                </a:solidFill>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428" y="2254685"/>
            <a:ext cx="2954652" cy="320936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1830" y="6302617"/>
            <a:ext cx="406400" cy="406400"/>
          </a:xfrm>
          <a:prstGeom prst="rect">
            <a:avLst/>
          </a:prstGeom>
        </p:spPr>
      </p:pic>
      <p:sp>
        <p:nvSpPr>
          <p:cNvPr id="8" name="TextBox 7">
            <a:extLst>
              <a:ext uri="{FF2B5EF4-FFF2-40B4-BE49-F238E27FC236}">
                <a16:creationId xmlns:a16="http://schemas.microsoft.com/office/drawing/2014/main" id="{CE56CD19-67E8-9071-BCCD-35D4DE01F030}"/>
              </a:ext>
            </a:extLst>
          </p:cNvPr>
          <p:cNvSpPr txBox="1"/>
          <p:nvPr/>
        </p:nvSpPr>
        <p:spPr>
          <a:xfrm>
            <a:off x="2716055" y="6302617"/>
            <a:ext cx="4139447" cy="276999"/>
          </a:xfrm>
          <a:prstGeom prst="rect">
            <a:avLst/>
          </a:prstGeom>
          <a:noFill/>
        </p:spPr>
        <p:txBody>
          <a:bodyPr wrap="square">
            <a:spAutoFit/>
          </a:bodyPr>
          <a:lstStyle/>
          <a:p>
            <a:pPr marL="0" indent="0">
              <a:spcAft>
                <a:spcPts val="1059"/>
              </a:spcAft>
              <a:buNone/>
            </a:pPr>
            <a:r>
              <a:rPr lang="en-US" altLang="en-US" sz="1200" b="1" dirty="0">
                <a:solidFill>
                  <a:srgbClr val="00B050"/>
                </a:solidFill>
                <a:hlinkClick r:id="rId7"/>
              </a:rPr>
              <a:t>https://creativecommons.org/licenses/by-sa/4.0/</a:t>
            </a:r>
            <a:r>
              <a:rPr lang="en-US" altLang="en-US" sz="1200" b="1" dirty="0">
                <a:solidFill>
                  <a:srgbClr val="00B050"/>
                </a:solidFill>
              </a:rPr>
              <a:t> </a:t>
            </a:r>
          </a:p>
        </p:txBody>
      </p:sp>
    </p:spTree>
    <p:extLst>
      <p:ext uri="{BB962C8B-B14F-4D97-AF65-F5344CB8AC3E}">
        <p14:creationId xmlns:p14="http://schemas.microsoft.com/office/powerpoint/2010/main" val="18514266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10000">
        <p159:morph option="byObject"/>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5FEE0F67-393C-4BD1-98CF-883D2687BED0}:274"/>
  <p:tag name="GENSWF_ADVANCE_TIME" val="15.955"/>
  <p:tag name="ISPRING_PRESENTER_ID" val="{BCE13B5E-BA03-4DAA-BA63-D97BEDD51C9D}"/>
  <p:tag name="ISPRING_CUSTOM_TIMING_USED" val="1"/>
  <p:tag name="AUDIO_ID" val="274"/>
  <p:tag name="ARTICULATE_NAV_LEVEL" val="1"/>
  <p:tag name="ARTICULATE_TOC_EXPANDED" val="True"/>
  <p:tag name="ARTICULATE_SLIDE_PRESENTER" val="Vytautas Butrimas"/>
  <p:tag name="ARTICULATE_SLIDE_PRESENTER_GUID" val="671c0bdd-5e93-4512-96af-0b580d8494e4"/>
  <p:tag name="ARTICULATE_SLIDE_PAUSE" val="1"/>
  <p:tag name="ARTICULATE_HIDE_SLIDE" val="0"/>
  <p:tag name="ARTICULATE_PLAYER_CONTROL_PREVIOUS" val="True"/>
  <p:tag name="ARTICULATE_PLAYER_CONTROL_NEXT" val="True"/>
  <p:tag name="ISPRING_SLIDE_ID_2" val="{657F4C55-5BB9-40A2-8C4F-A350080045BA}"/>
  <p:tag name="ORIGINAL_AUDIO_FILEPATH" val="D:\Dropbox (ECI)\1033_Industry Standards-Private ECI\ISA\ISA 99 - Industrial Cyber Security\WG 10 MLMs\MLM-042_Ukrainian Power Grid Hack\MLM-042-A-slide 1.m4a"/>
  <p:tag name="ELAPSEDTIME" val="32.04"/>
  <p:tag name="ARTICULATE_USED_LAYOUT" val="1"/>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C292A4D7-BEE7-4A5F-A941-F418EEFEE7C5}:284"/>
  <p:tag name="GENSWF_ADVANCE_TIME" val="17.892"/>
  <p:tag name="ISPRING_PRESENTER_ID" val="{BCE13B5E-BA03-4DAA-BA63-D97BEDD51C9D}"/>
  <p:tag name="ISPRING_CUSTOM_TIMING_USED" val="1"/>
  <p:tag name="AUDIO_ID" val="284"/>
  <p:tag name="ARTICULATE_NAV_LEVEL" val="1"/>
  <p:tag name="ARTICULATE_TOC_EXPANDED" val="True"/>
  <p:tag name="ARTICULATE_SLIDE_PRESENTER" val="Vytautas Butrimas"/>
  <p:tag name="ARTICULATE_SLIDE_PRESENTER_GUID" val="671c0bdd-5e93-4512-96af-0b580d8494e4"/>
  <p:tag name="ARTICULATE_SLIDE_PAUSE" val="1"/>
  <p:tag name="ARTICULATE_HIDE_SLIDE" val="0"/>
  <p:tag name="ARTICULATE_PLAYER_CONTROL_PREVIOUS" val="True"/>
  <p:tag name="ARTICULATE_PLAYER_CONTROL_NEXT" val="True"/>
  <p:tag name="ISPRING_SLIDE_ID_2" val="{930C1930-DE1A-43A0-AE01-11DB6D5FC391}"/>
  <p:tag name="ORIGINAL_AUDIO_FILEPATH" val="D:\Dropbox (ECI)\1033_Industry Standards-Private ECI\ISA\ISA 99 - Industrial Cyber Security\WG 10 MLMs\MLM-042_Ukrainian Power Grid Hack\MLM-042-A-slide 7-new.m4a"/>
  <p:tag name="ELAPSEDTIME" val="0.00"/>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MAC_Blue">
  <a:themeElements>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AC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AC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AC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AC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AC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AC_Blu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AC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AC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AC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AC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AC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MAC_Blue">
  <a:themeElements>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MAC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AC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AC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AC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AC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AC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AC_Blu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AC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AC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AC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AC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AC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688</TotalTime>
  <Words>1232</Words>
  <Application>Microsoft Office PowerPoint</Application>
  <PresentationFormat>Widescreen</PresentationFormat>
  <Paragraphs>87</Paragraphs>
  <Slides>7</Slides>
  <Notes>7</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Aptos</vt:lpstr>
      <vt:lpstr>Arial</vt:lpstr>
      <vt:lpstr>Arial Black</vt:lpstr>
      <vt:lpstr>Montserrat</vt:lpstr>
      <vt:lpstr>Montserrat ExtraBold</vt:lpstr>
      <vt:lpstr>Open Sans</vt:lpstr>
      <vt:lpstr>OMAC_Blue</vt:lpstr>
      <vt:lpstr>1_OMAC_Blue</vt:lpstr>
      <vt:lpstr>Cyberattacks on Ukraine’s Power Grid Epilogue - (Russian Invasion of Ukraine 24 February 2022) </vt:lpstr>
      <vt:lpstr>Russian Invasion of Ukraine: February to May 2022</vt:lpstr>
      <vt:lpstr>Russian Invasion of Ukraine: February to May 2022</vt:lpstr>
      <vt:lpstr>Key Messages</vt:lpstr>
      <vt:lpstr>Further Information</vt:lpstr>
      <vt:lpstr>Further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Rathwell</dc:creator>
  <cp:lastModifiedBy>Gary Rathwell</cp:lastModifiedBy>
  <cp:revision>20</cp:revision>
  <cp:lastPrinted>2026-05-03T18:53:24Z</cp:lastPrinted>
  <dcterms:created xsi:type="dcterms:W3CDTF">2024-08-05T20:06:21Z</dcterms:created>
  <dcterms:modified xsi:type="dcterms:W3CDTF">2026-05-03T19:42:37Z</dcterms:modified>
</cp:coreProperties>
</file>