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ink/ink1.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ink/ink2.xml" ContentType="application/inkml+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7.xml" ContentType="application/inkml+xml"/>
  <Override PartName="/ppt/tags/tag14.xml" ContentType="application/vnd.openxmlformats-officedocument.presentationml.tags+xml"/>
  <Override PartName="/ppt/notesSlides/notesSlide2.xml" ContentType="application/vnd.openxmlformats-officedocument.presentationml.notesSlide+xml"/>
  <Override PartName="/ppt/ink/ink8.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9.xml" ContentType="application/inkml+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ink/ink10.xml" ContentType="application/inkml+xml"/>
  <Override PartName="/ppt/tags/tag2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4"/>
  </p:notesMasterIdLst>
  <p:sldIdLst>
    <p:sldId id="429" r:id="rId3"/>
    <p:sldId id="427" r:id="rId4"/>
    <p:sldId id="430" r:id="rId5"/>
    <p:sldId id="431" r:id="rId6"/>
    <p:sldId id="432" r:id="rId7"/>
    <p:sldId id="389" r:id="rId8"/>
    <p:sldId id="414" r:id="rId9"/>
    <p:sldId id="425" r:id="rId10"/>
    <p:sldId id="421" r:id="rId11"/>
    <p:sldId id="433" r:id="rId12"/>
    <p:sldId id="3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E842"/>
    <a:srgbClr val="FF1C0B"/>
    <a:srgbClr val="FF8E0A"/>
    <a:srgbClr val="0133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84758" autoAdjust="0"/>
  </p:normalViewPr>
  <p:slideViewPr>
    <p:cSldViewPr snapToGrid="0">
      <p:cViewPr varScale="1">
        <p:scale>
          <a:sx n="59" d="100"/>
          <a:sy n="59" d="100"/>
        </p:scale>
        <p:origin x="42" y="522"/>
      </p:cViewPr>
      <p:guideLst/>
    </p:cSldViewPr>
  </p:slideViewPr>
  <p:notesTextViewPr>
    <p:cViewPr>
      <p:scale>
        <a:sx n="1" d="1"/>
        <a:sy n="1" d="1"/>
      </p:scale>
      <p:origin x="0" y="0"/>
    </p:cViewPr>
  </p:notesTextViewPr>
  <p:notesViewPr>
    <p:cSldViewPr snapToGrid="0">
      <p:cViewPr varScale="1">
        <p:scale>
          <a:sx n="74" d="100"/>
          <a:sy n="74" d="100"/>
        </p:scale>
        <p:origin x="304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61C756-7385-492B-B6B7-4A31FE7A34A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1F35ABD8-B63B-4FB1-AD75-E2631E0B98C3}">
      <dgm:prSet phldrT="[Text]" phldr="0"/>
      <dgm:spPr>
        <a:solidFill>
          <a:schemeClr val="bg1"/>
        </a:solidFill>
      </dgm:spPr>
      <dgm:t>
        <a:bodyPr/>
        <a:lstStyle/>
        <a:p>
          <a:r>
            <a:rPr lang="en-US" dirty="0">
              <a:latin typeface="Aptos ExtraBold" panose="020B0004020202020204" pitchFamily="34" charset="0"/>
            </a:rPr>
            <a:t>CISO</a:t>
          </a:r>
        </a:p>
      </dgm:t>
    </dgm:pt>
    <dgm:pt modelId="{C9643FE9-A965-4316-810C-F5138DE5A9A1}" type="parTrans" cxnId="{C57D5215-9BCD-4E09-A3C3-7C41D330E452}">
      <dgm:prSet/>
      <dgm:spPr/>
      <dgm:t>
        <a:bodyPr/>
        <a:lstStyle/>
        <a:p>
          <a:endParaRPr lang="en-US"/>
        </a:p>
      </dgm:t>
    </dgm:pt>
    <dgm:pt modelId="{51CF23CA-63C3-4483-B1DF-C515F5A411D0}" type="sibTrans" cxnId="{C57D5215-9BCD-4E09-A3C3-7C41D330E452}">
      <dgm:prSet/>
      <dgm:spPr/>
      <dgm:t>
        <a:bodyPr/>
        <a:lstStyle/>
        <a:p>
          <a:endParaRPr lang="en-US"/>
        </a:p>
      </dgm:t>
    </dgm:pt>
    <dgm:pt modelId="{69348F80-9447-4205-8A0F-5532714AC9A1}">
      <dgm:prSet phldrT="[Text]" phldr="0"/>
      <dgm:spPr>
        <a:solidFill>
          <a:srgbClr val="01337C"/>
        </a:solidFill>
      </dgm:spPr>
      <dgm:t>
        <a:bodyPr/>
        <a:lstStyle/>
        <a:p>
          <a:r>
            <a:rPr lang="en-US" dirty="0">
              <a:latin typeface="Aptos ExtraBold" panose="020B0004020202020204" pitchFamily="34" charset="0"/>
            </a:rPr>
            <a:t>Chief</a:t>
          </a:r>
        </a:p>
      </dgm:t>
    </dgm:pt>
    <dgm:pt modelId="{CC3D39CD-8011-4B72-B7F9-60D048F08000}" type="parTrans" cxnId="{EA74D6F4-38CB-4E84-A624-8BD3C66F2DA3}">
      <dgm:prSet/>
      <dgm:spPr/>
      <dgm:t>
        <a:bodyPr/>
        <a:lstStyle/>
        <a:p>
          <a:endParaRPr lang="en-US"/>
        </a:p>
      </dgm:t>
    </dgm:pt>
    <dgm:pt modelId="{A7ECB598-9CCF-4944-A34A-B87D20822613}" type="sibTrans" cxnId="{EA74D6F4-38CB-4E84-A624-8BD3C66F2DA3}">
      <dgm:prSet/>
      <dgm:spPr/>
      <dgm:t>
        <a:bodyPr/>
        <a:lstStyle/>
        <a:p>
          <a:endParaRPr lang="en-US"/>
        </a:p>
      </dgm:t>
    </dgm:pt>
    <dgm:pt modelId="{813F4B13-674E-485E-909F-6C88D5A07A00}">
      <dgm:prSet phldrT="[Text]" phldr="0" custT="1"/>
      <dgm:spPr>
        <a:solidFill>
          <a:srgbClr val="FF8E0A"/>
        </a:solidFill>
      </dgm:spPr>
      <dgm:t>
        <a:bodyPr/>
        <a:lstStyle/>
        <a:p>
          <a:endParaRPr lang="en-US" sz="1800" dirty="0">
            <a:latin typeface="Aptos ExtraBold" panose="020B0004020202020204" pitchFamily="34" charset="0"/>
          </a:endParaRPr>
        </a:p>
        <a:p>
          <a:r>
            <a:rPr lang="en-US" sz="1800" dirty="0">
              <a:latin typeface="Aptos ExtraBold" panose="020B0004020202020204" pitchFamily="34" charset="0"/>
            </a:rPr>
            <a:t>Inform</a:t>
          </a:r>
        </a:p>
        <a:p>
          <a:r>
            <a:rPr lang="en-US" sz="1800" dirty="0">
              <a:latin typeface="Aptos ExtraBold" panose="020B0004020202020204" pitchFamily="34" charset="0"/>
            </a:rPr>
            <a:t>-</a:t>
          </a:r>
          <a:r>
            <a:rPr lang="en-US" sz="1800" dirty="0" err="1">
              <a:latin typeface="Aptos ExtraBold" panose="020B0004020202020204" pitchFamily="34" charset="0"/>
            </a:rPr>
            <a:t>ation</a:t>
          </a:r>
          <a:endParaRPr lang="en-US" sz="1800" dirty="0">
            <a:latin typeface="Aptos ExtraBold" panose="020B0004020202020204" pitchFamily="34" charset="0"/>
          </a:endParaRPr>
        </a:p>
      </dgm:t>
    </dgm:pt>
    <dgm:pt modelId="{59C5E55A-FF23-424B-8ECD-914DCF7A481A}" type="parTrans" cxnId="{0AE94A04-296C-4C19-BDC6-F056076F3298}">
      <dgm:prSet/>
      <dgm:spPr/>
      <dgm:t>
        <a:bodyPr/>
        <a:lstStyle/>
        <a:p>
          <a:endParaRPr lang="en-US"/>
        </a:p>
      </dgm:t>
    </dgm:pt>
    <dgm:pt modelId="{F86168C4-4BB8-4BBD-8A3C-409281C20A76}" type="sibTrans" cxnId="{0AE94A04-296C-4C19-BDC6-F056076F3298}">
      <dgm:prSet/>
      <dgm:spPr/>
      <dgm:t>
        <a:bodyPr/>
        <a:lstStyle/>
        <a:p>
          <a:endParaRPr lang="en-US"/>
        </a:p>
      </dgm:t>
    </dgm:pt>
    <dgm:pt modelId="{20C4EEEE-5A57-4A57-AC21-1EEB84ADF6B0}">
      <dgm:prSet phldrT="[Text]" phldr="0"/>
      <dgm:spPr>
        <a:solidFill>
          <a:srgbClr val="4FE842"/>
        </a:solidFill>
      </dgm:spPr>
      <dgm:t>
        <a:bodyPr/>
        <a:lstStyle/>
        <a:p>
          <a:r>
            <a:rPr lang="en-US" dirty="0">
              <a:latin typeface="Aptos ExtraBold" panose="020B0004020202020204" pitchFamily="34" charset="0"/>
            </a:rPr>
            <a:t>Security</a:t>
          </a:r>
        </a:p>
      </dgm:t>
    </dgm:pt>
    <dgm:pt modelId="{53405EDC-2765-4017-A5AE-8B90F2E3D88C}" type="parTrans" cxnId="{236FC49F-4D4B-4CAC-AAFA-D553FCA61474}">
      <dgm:prSet/>
      <dgm:spPr/>
      <dgm:t>
        <a:bodyPr/>
        <a:lstStyle/>
        <a:p>
          <a:endParaRPr lang="en-US"/>
        </a:p>
      </dgm:t>
    </dgm:pt>
    <dgm:pt modelId="{9009EA9D-DB73-469A-BAF2-3BE4C5106E7F}" type="sibTrans" cxnId="{236FC49F-4D4B-4CAC-AAFA-D553FCA61474}">
      <dgm:prSet/>
      <dgm:spPr/>
      <dgm:t>
        <a:bodyPr/>
        <a:lstStyle/>
        <a:p>
          <a:endParaRPr lang="en-US"/>
        </a:p>
      </dgm:t>
    </dgm:pt>
    <dgm:pt modelId="{1D4DC2CA-BEF3-45E1-BDA9-13316BCA9EA5}">
      <dgm:prSet phldrT="[Text]" phldr="0"/>
      <dgm:spPr>
        <a:solidFill>
          <a:srgbClr val="FF1C0B"/>
        </a:solidFill>
      </dgm:spPr>
      <dgm:t>
        <a:bodyPr/>
        <a:lstStyle/>
        <a:p>
          <a:r>
            <a:rPr lang="en-US" dirty="0">
              <a:latin typeface="Aptos ExtraBold" panose="020B0004020202020204" pitchFamily="34" charset="0"/>
            </a:rPr>
            <a:t>Officer</a:t>
          </a:r>
        </a:p>
      </dgm:t>
    </dgm:pt>
    <dgm:pt modelId="{E5E129F2-5DA3-4D98-881B-3C2A118D92D9}" type="parTrans" cxnId="{B8470FEA-3959-4F70-B43E-F24150FC72DF}">
      <dgm:prSet/>
      <dgm:spPr/>
      <dgm:t>
        <a:bodyPr/>
        <a:lstStyle/>
        <a:p>
          <a:endParaRPr lang="en-US"/>
        </a:p>
      </dgm:t>
    </dgm:pt>
    <dgm:pt modelId="{401850C5-F39F-4368-89E1-097413212C9F}" type="sibTrans" cxnId="{B8470FEA-3959-4F70-B43E-F24150FC72DF}">
      <dgm:prSet/>
      <dgm:spPr/>
      <dgm:t>
        <a:bodyPr/>
        <a:lstStyle/>
        <a:p>
          <a:endParaRPr lang="en-US"/>
        </a:p>
      </dgm:t>
    </dgm:pt>
    <dgm:pt modelId="{E90E8E55-44DB-4D05-BD6C-91E969D6EE2C}" type="pres">
      <dgm:prSet presAssocID="{8761C756-7385-492B-B6B7-4A31FE7A34AA}" presName="diagram" presStyleCnt="0">
        <dgm:presLayoutVars>
          <dgm:chMax val="1"/>
          <dgm:dir/>
          <dgm:animLvl val="ctr"/>
          <dgm:resizeHandles val="exact"/>
        </dgm:presLayoutVars>
      </dgm:prSet>
      <dgm:spPr/>
    </dgm:pt>
    <dgm:pt modelId="{46427A38-D0E4-4BB4-AD0B-2EB103FBEADD}" type="pres">
      <dgm:prSet presAssocID="{8761C756-7385-492B-B6B7-4A31FE7A34AA}" presName="matrix" presStyleCnt="0"/>
      <dgm:spPr/>
    </dgm:pt>
    <dgm:pt modelId="{4AD97648-CFD0-4B66-BC2F-C930BB658063}" type="pres">
      <dgm:prSet presAssocID="{8761C756-7385-492B-B6B7-4A31FE7A34AA}" presName="tile1" presStyleLbl="node1" presStyleIdx="0" presStyleCnt="4"/>
      <dgm:spPr/>
    </dgm:pt>
    <dgm:pt modelId="{73E6240F-F978-4A3D-A8D2-7D885C1068A0}" type="pres">
      <dgm:prSet presAssocID="{8761C756-7385-492B-B6B7-4A31FE7A34AA}" presName="tile1text" presStyleLbl="node1" presStyleIdx="0" presStyleCnt="4">
        <dgm:presLayoutVars>
          <dgm:chMax val="0"/>
          <dgm:chPref val="0"/>
          <dgm:bulletEnabled val="1"/>
        </dgm:presLayoutVars>
      </dgm:prSet>
      <dgm:spPr/>
    </dgm:pt>
    <dgm:pt modelId="{E989E44B-5B24-4189-BF9D-DD6DAE19814A}" type="pres">
      <dgm:prSet presAssocID="{8761C756-7385-492B-B6B7-4A31FE7A34AA}" presName="tile2" presStyleLbl="node1" presStyleIdx="1" presStyleCnt="4"/>
      <dgm:spPr/>
    </dgm:pt>
    <dgm:pt modelId="{AA39C747-5465-40A8-89AD-B4DBFFC3D3E3}" type="pres">
      <dgm:prSet presAssocID="{8761C756-7385-492B-B6B7-4A31FE7A34AA}" presName="tile2text" presStyleLbl="node1" presStyleIdx="1" presStyleCnt="4">
        <dgm:presLayoutVars>
          <dgm:chMax val="0"/>
          <dgm:chPref val="0"/>
          <dgm:bulletEnabled val="1"/>
        </dgm:presLayoutVars>
      </dgm:prSet>
      <dgm:spPr/>
    </dgm:pt>
    <dgm:pt modelId="{52AD3812-E013-4268-B16D-42A47A54CE73}" type="pres">
      <dgm:prSet presAssocID="{8761C756-7385-492B-B6B7-4A31FE7A34AA}" presName="tile3" presStyleLbl="node1" presStyleIdx="2" presStyleCnt="4"/>
      <dgm:spPr/>
    </dgm:pt>
    <dgm:pt modelId="{6C87A761-B82C-4692-943F-91334BDDB0B3}" type="pres">
      <dgm:prSet presAssocID="{8761C756-7385-492B-B6B7-4A31FE7A34AA}" presName="tile3text" presStyleLbl="node1" presStyleIdx="2" presStyleCnt="4">
        <dgm:presLayoutVars>
          <dgm:chMax val="0"/>
          <dgm:chPref val="0"/>
          <dgm:bulletEnabled val="1"/>
        </dgm:presLayoutVars>
      </dgm:prSet>
      <dgm:spPr/>
    </dgm:pt>
    <dgm:pt modelId="{F31B14F3-662B-4BE3-BDC1-862790DF898A}" type="pres">
      <dgm:prSet presAssocID="{8761C756-7385-492B-B6B7-4A31FE7A34AA}" presName="tile4" presStyleLbl="node1" presStyleIdx="3" presStyleCnt="4" custLinFactNeighborX="58610" custLinFactNeighborY="65713"/>
      <dgm:spPr/>
    </dgm:pt>
    <dgm:pt modelId="{5F0E0AA2-06E3-41A0-ACEA-2ABC4C16EC6E}" type="pres">
      <dgm:prSet presAssocID="{8761C756-7385-492B-B6B7-4A31FE7A34AA}" presName="tile4text" presStyleLbl="node1" presStyleIdx="3" presStyleCnt="4">
        <dgm:presLayoutVars>
          <dgm:chMax val="0"/>
          <dgm:chPref val="0"/>
          <dgm:bulletEnabled val="1"/>
        </dgm:presLayoutVars>
      </dgm:prSet>
      <dgm:spPr/>
    </dgm:pt>
    <dgm:pt modelId="{AF7235DF-6D6B-4E5E-9B07-DF4D32BF1A46}" type="pres">
      <dgm:prSet presAssocID="{8761C756-7385-492B-B6B7-4A31FE7A34AA}" presName="centerTile" presStyleLbl="fgShp" presStyleIdx="0" presStyleCnt="1">
        <dgm:presLayoutVars>
          <dgm:chMax val="0"/>
          <dgm:chPref val="0"/>
        </dgm:presLayoutVars>
      </dgm:prSet>
      <dgm:spPr/>
    </dgm:pt>
  </dgm:ptLst>
  <dgm:cxnLst>
    <dgm:cxn modelId="{0AE94A04-296C-4C19-BDC6-F056076F3298}" srcId="{1F35ABD8-B63B-4FB1-AD75-E2631E0B98C3}" destId="{813F4B13-674E-485E-909F-6C88D5A07A00}" srcOrd="1" destOrd="0" parTransId="{59C5E55A-FF23-424B-8ECD-914DCF7A481A}" sibTransId="{F86168C4-4BB8-4BBD-8A3C-409281C20A76}"/>
    <dgm:cxn modelId="{C57D5215-9BCD-4E09-A3C3-7C41D330E452}" srcId="{8761C756-7385-492B-B6B7-4A31FE7A34AA}" destId="{1F35ABD8-B63B-4FB1-AD75-E2631E0B98C3}" srcOrd="0" destOrd="0" parTransId="{C9643FE9-A965-4316-810C-F5138DE5A9A1}" sibTransId="{51CF23CA-63C3-4483-B1DF-C515F5A411D0}"/>
    <dgm:cxn modelId="{3493111C-8402-4F81-90D2-A7E91FC8C2B0}" type="presOf" srcId="{813F4B13-674E-485E-909F-6C88D5A07A00}" destId="{AA39C747-5465-40A8-89AD-B4DBFFC3D3E3}" srcOrd="1" destOrd="0" presId="urn:microsoft.com/office/officeart/2005/8/layout/matrix1"/>
    <dgm:cxn modelId="{8166F421-A852-452C-B168-F008005DC2A9}" type="presOf" srcId="{813F4B13-674E-485E-909F-6C88D5A07A00}" destId="{E989E44B-5B24-4189-BF9D-DD6DAE19814A}" srcOrd="0" destOrd="0" presId="urn:microsoft.com/office/officeart/2005/8/layout/matrix1"/>
    <dgm:cxn modelId="{82F2465C-B09C-45A0-A90E-14765478B08F}" type="presOf" srcId="{1D4DC2CA-BEF3-45E1-BDA9-13316BCA9EA5}" destId="{F31B14F3-662B-4BE3-BDC1-862790DF898A}" srcOrd="0" destOrd="0" presId="urn:microsoft.com/office/officeart/2005/8/layout/matrix1"/>
    <dgm:cxn modelId="{1B22A843-36CB-421A-82DC-8A325A1F8205}" type="presOf" srcId="{8761C756-7385-492B-B6B7-4A31FE7A34AA}" destId="{E90E8E55-44DB-4D05-BD6C-91E969D6EE2C}" srcOrd="0" destOrd="0" presId="urn:microsoft.com/office/officeart/2005/8/layout/matrix1"/>
    <dgm:cxn modelId="{28E73B8E-F578-4265-81E2-28C4482AA1C7}" type="presOf" srcId="{1F35ABD8-B63B-4FB1-AD75-E2631E0B98C3}" destId="{AF7235DF-6D6B-4E5E-9B07-DF4D32BF1A46}" srcOrd="0" destOrd="0" presId="urn:microsoft.com/office/officeart/2005/8/layout/matrix1"/>
    <dgm:cxn modelId="{236FC49F-4D4B-4CAC-AAFA-D553FCA61474}" srcId="{1F35ABD8-B63B-4FB1-AD75-E2631E0B98C3}" destId="{20C4EEEE-5A57-4A57-AC21-1EEB84ADF6B0}" srcOrd="2" destOrd="0" parTransId="{53405EDC-2765-4017-A5AE-8B90F2E3D88C}" sibTransId="{9009EA9D-DB73-469A-BAF2-3BE4C5106E7F}"/>
    <dgm:cxn modelId="{92D186BE-C791-499C-9A6E-2280F66A6CE7}" type="presOf" srcId="{20C4EEEE-5A57-4A57-AC21-1EEB84ADF6B0}" destId="{52AD3812-E013-4268-B16D-42A47A54CE73}" srcOrd="0" destOrd="0" presId="urn:microsoft.com/office/officeart/2005/8/layout/matrix1"/>
    <dgm:cxn modelId="{C0007DE6-F1EE-4E21-8B8A-7BA6D00AD1ED}" type="presOf" srcId="{20C4EEEE-5A57-4A57-AC21-1EEB84ADF6B0}" destId="{6C87A761-B82C-4692-943F-91334BDDB0B3}" srcOrd="1" destOrd="0" presId="urn:microsoft.com/office/officeart/2005/8/layout/matrix1"/>
    <dgm:cxn modelId="{613204E7-2918-4D0E-81D2-6977FC00485E}" type="presOf" srcId="{69348F80-9447-4205-8A0F-5532714AC9A1}" destId="{73E6240F-F978-4A3D-A8D2-7D885C1068A0}" srcOrd="1" destOrd="0" presId="urn:microsoft.com/office/officeart/2005/8/layout/matrix1"/>
    <dgm:cxn modelId="{371383E9-2520-41EE-AAE5-5ED15B8DFF97}" type="presOf" srcId="{69348F80-9447-4205-8A0F-5532714AC9A1}" destId="{4AD97648-CFD0-4B66-BC2F-C930BB658063}" srcOrd="0" destOrd="0" presId="urn:microsoft.com/office/officeart/2005/8/layout/matrix1"/>
    <dgm:cxn modelId="{B8470FEA-3959-4F70-B43E-F24150FC72DF}" srcId="{1F35ABD8-B63B-4FB1-AD75-E2631E0B98C3}" destId="{1D4DC2CA-BEF3-45E1-BDA9-13316BCA9EA5}" srcOrd="3" destOrd="0" parTransId="{E5E129F2-5DA3-4D98-881B-3C2A118D92D9}" sibTransId="{401850C5-F39F-4368-89E1-097413212C9F}"/>
    <dgm:cxn modelId="{EA74D6F4-38CB-4E84-A624-8BD3C66F2DA3}" srcId="{1F35ABD8-B63B-4FB1-AD75-E2631E0B98C3}" destId="{69348F80-9447-4205-8A0F-5532714AC9A1}" srcOrd="0" destOrd="0" parTransId="{CC3D39CD-8011-4B72-B7F9-60D048F08000}" sibTransId="{A7ECB598-9CCF-4944-A34A-B87D20822613}"/>
    <dgm:cxn modelId="{30E5EFF7-685C-4FA6-9440-DDC8DB10D53D}" type="presOf" srcId="{1D4DC2CA-BEF3-45E1-BDA9-13316BCA9EA5}" destId="{5F0E0AA2-06E3-41A0-ACEA-2ABC4C16EC6E}" srcOrd="1" destOrd="0" presId="urn:microsoft.com/office/officeart/2005/8/layout/matrix1"/>
    <dgm:cxn modelId="{F910A6BD-6A6A-4CA1-9506-7374EE28CB23}" type="presParOf" srcId="{E90E8E55-44DB-4D05-BD6C-91E969D6EE2C}" destId="{46427A38-D0E4-4BB4-AD0B-2EB103FBEADD}" srcOrd="0" destOrd="0" presId="urn:microsoft.com/office/officeart/2005/8/layout/matrix1"/>
    <dgm:cxn modelId="{CA027E86-78AA-469F-89C2-B7677B89FCB4}" type="presParOf" srcId="{46427A38-D0E4-4BB4-AD0B-2EB103FBEADD}" destId="{4AD97648-CFD0-4B66-BC2F-C930BB658063}" srcOrd="0" destOrd="0" presId="urn:microsoft.com/office/officeart/2005/8/layout/matrix1"/>
    <dgm:cxn modelId="{09E1794B-3E06-4684-96ED-4B55DE270AED}" type="presParOf" srcId="{46427A38-D0E4-4BB4-AD0B-2EB103FBEADD}" destId="{73E6240F-F978-4A3D-A8D2-7D885C1068A0}" srcOrd="1" destOrd="0" presId="urn:microsoft.com/office/officeart/2005/8/layout/matrix1"/>
    <dgm:cxn modelId="{22AE284A-4DF5-4DB5-A9EF-21BB4EED575B}" type="presParOf" srcId="{46427A38-D0E4-4BB4-AD0B-2EB103FBEADD}" destId="{E989E44B-5B24-4189-BF9D-DD6DAE19814A}" srcOrd="2" destOrd="0" presId="urn:microsoft.com/office/officeart/2005/8/layout/matrix1"/>
    <dgm:cxn modelId="{BDFE6EE2-C95D-443C-8391-F25F9D586219}" type="presParOf" srcId="{46427A38-D0E4-4BB4-AD0B-2EB103FBEADD}" destId="{AA39C747-5465-40A8-89AD-B4DBFFC3D3E3}" srcOrd="3" destOrd="0" presId="urn:microsoft.com/office/officeart/2005/8/layout/matrix1"/>
    <dgm:cxn modelId="{926F1464-3AB4-4395-AF7C-FB39B0851F52}" type="presParOf" srcId="{46427A38-D0E4-4BB4-AD0B-2EB103FBEADD}" destId="{52AD3812-E013-4268-B16D-42A47A54CE73}" srcOrd="4" destOrd="0" presId="urn:microsoft.com/office/officeart/2005/8/layout/matrix1"/>
    <dgm:cxn modelId="{70F3BF60-D57F-4B34-9DD6-FC21E0C3E73B}" type="presParOf" srcId="{46427A38-D0E4-4BB4-AD0B-2EB103FBEADD}" destId="{6C87A761-B82C-4692-943F-91334BDDB0B3}" srcOrd="5" destOrd="0" presId="urn:microsoft.com/office/officeart/2005/8/layout/matrix1"/>
    <dgm:cxn modelId="{F10545FF-D985-4314-A2CB-7CBF620EC056}" type="presParOf" srcId="{46427A38-D0E4-4BB4-AD0B-2EB103FBEADD}" destId="{F31B14F3-662B-4BE3-BDC1-862790DF898A}" srcOrd="6" destOrd="0" presId="urn:microsoft.com/office/officeart/2005/8/layout/matrix1"/>
    <dgm:cxn modelId="{E663ADF8-D7B9-4A8E-B2F9-62A3FA29D886}" type="presParOf" srcId="{46427A38-D0E4-4BB4-AD0B-2EB103FBEADD}" destId="{5F0E0AA2-06E3-41A0-ACEA-2ABC4C16EC6E}" srcOrd="7" destOrd="0" presId="urn:microsoft.com/office/officeart/2005/8/layout/matrix1"/>
    <dgm:cxn modelId="{A34586C1-E17C-4317-9AC4-7F82F5D0F164}" type="presParOf" srcId="{E90E8E55-44DB-4D05-BD6C-91E969D6EE2C}" destId="{AF7235DF-6D6B-4E5E-9B07-DF4D32BF1A46}" srcOrd="1" destOrd="0" presId="urn:microsoft.com/office/officeart/2005/8/layout/matrix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61C756-7385-492B-B6B7-4A31FE7A34A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1F35ABD8-B63B-4FB1-AD75-E2631E0B98C3}">
      <dgm:prSet phldrT="[Text]" phldr="0"/>
      <dgm:spPr>
        <a:solidFill>
          <a:schemeClr val="bg1"/>
        </a:solidFill>
      </dgm:spPr>
      <dgm:t>
        <a:bodyPr/>
        <a:lstStyle/>
        <a:p>
          <a:r>
            <a:rPr lang="en-US" dirty="0">
              <a:latin typeface="Aptos ExtraBold" panose="020B0004020202020204" pitchFamily="34" charset="0"/>
            </a:rPr>
            <a:t>CISO</a:t>
          </a:r>
        </a:p>
      </dgm:t>
    </dgm:pt>
    <dgm:pt modelId="{C9643FE9-A965-4316-810C-F5138DE5A9A1}" type="parTrans" cxnId="{C57D5215-9BCD-4E09-A3C3-7C41D330E452}">
      <dgm:prSet/>
      <dgm:spPr/>
      <dgm:t>
        <a:bodyPr/>
        <a:lstStyle/>
        <a:p>
          <a:endParaRPr lang="en-US"/>
        </a:p>
      </dgm:t>
    </dgm:pt>
    <dgm:pt modelId="{51CF23CA-63C3-4483-B1DF-C515F5A411D0}" type="sibTrans" cxnId="{C57D5215-9BCD-4E09-A3C3-7C41D330E452}">
      <dgm:prSet/>
      <dgm:spPr/>
      <dgm:t>
        <a:bodyPr/>
        <a:lstStyle/>
        <a:p>
          <a:endParaRPr lang="en-US"/>
        </a:p>
      </dgm:t>
    </dgm:pt>
    <dgm:pt modelId="{69348F80-9447-4205-8A0F-5532714AC9A1}">
      <dgm:prSet phldrT="[Text]" phldr="0"/>
      <dgm:spPr>
        <a:solidFill>
          <a:srgbClr val="01337C"/>
        </a:solidFill>
      </dgm:spPr>
      <dgm:t>
        <a:bodyPr/>
        <a:lstStyle/>
        <a:p>
          <a:r>
            <a:rPr lang="en-US" dirty="0">
              <a:latin typeface="Aptos ExtraBold" panose="020B0004020202020204" pitchFamily="34" charset="0"/>
            </a:rPr>
            <a:t>Chief</a:t>
          </a:r>
        </a:p>
      </dgm:t>
    </dgm:pt>
    <dgm:pt modelId="{CC3D39CD-8011-4B72-B7F9-60D048F08000}" type="parTrans" cxnId="{EA74D6F4-38CB-4E84-A624-8BD3C66F2DA3}">
      <dgm:prSet/>
      <dgm:spPr/>
      <dgm:t>
        <a:bodyPr/>
        <a:lstStyle/>
        <a:p>
          <a:endParaRPr lang="en-US"/>
        </a:p>
      </dgm:t>
    </dgm:pt>
    <dgm:pt modelId="{A7ECB598-9CCF-4944-A34A-B87D20822613}" type="sibTrans" cxnId="{EA74D6F4-38CB-4E84-A624-8BD3C66F2DA3}">
      <dgm:prSet/>
      <dgm:spPr/>
      <dgm:t>
        <a:bodyPr/>
        <a:lstStyle/>
        <a:p>
          <a:endParaRPr lang="en-US"/>
        </a:p>
      </dgm:t>
    </dgm:pt>
    <dgm:pt modelId="{813F4B13-674E-485E-909F-6C88D5A07A00}">
      <dgm:prSet phldrT="[Text]" phldr="0" custT="1"/>
      <dgm:spPr>
        <a:solidFill>
          <a:srgbClr val="FF8E0A"/>
        </a:solidFill>
      </dgm:spPr>
      <dgm:t>
        <a:bodyPr/>
        <a:lstStyle/>
        <a:p>
          <a:endParaRPr lang="en-US" sz="1800" dirty="0">
            <a:latin typeface="Aptos ExtraBold" panose="020B0004020202020204" pitchFamily="34" charset="0"/>
          </a:endParaRPr>
        </a:p>
        <a:p>
          <a:r>
            <a:rPr lang="en-US" sz="1800" dirty="0">
              <a:latin typeface="Aptos ExtraBold" panose="020B0004020202020204" pitchFamily="34" charset="0"/>
            </a:rPr>
            <a:t>Inform</a:t>
          </a:r>
        </a:p>
        <a:p>
          <a:r>
            <a:rPr lang="en-US" sz="1800" dirty="0">
              <a:latin typeface="Aptos ExtraBold" panose="020B0004020202020204" pitchFamily="34" charset="0"/>
            </a:rPr>
            <a:t>-</a:t>
          </a:r>
          <a:r>
            <a:rPr lang="en-US" sz="1800" dirty="0" err="1">
              <a:latin typeface="Aptos ExtraBold" panose="020B0004020202020204" pitchFamily="34" charset="0"/>
            </a:rPr>
            <a:t>ation</a:t>
          </a:r>
          <a:endParaRPr lang="en-US" sz="1800" dirty="0">
            <a:latin typeface="Aptos ExtraBold" panose="020B0004020202020204" pitchFamily="34" charset="0"/>
          </a:endParaRPr>
        </a:p>
      </dgm:t>
    </dgm:pt>
    <dgm:pt modelId="{59C5E55A-FF23-424B-8ECD-914DCF7A481A}" type="parTrans" cxnId="{0AE94A04-296C-4C19-BDC6-F056076F3298}">
      <dgm:prSet/>
      <dgm:spPr/>
      <dgm:t>
        <a:bodyPr/>
        <a:lstStyle/>
        <a:p>
          <a:endParaRPr lang="en-US"/>
        </a:p>
      </dgm:t>
    </dgm:pt>
    <dgm:pt modelId="{F86168C4-4BB8-4BBD-8A3C-409281C20A76}" type="sibTrans" cxnId="{0AE94A04-296C-4C19-BDC6-F056076F3298}">
      <dgm:prSet/>
      <dgm:spPr/>
      <dgm:t>
        <a:bodyPr/>
        <a:lstStyle/>
        <a:p>
          <a:endParaRPr lang="en-US"/>
        </a:p>
      </dgm:t>
    </dgm:pt>
    <dgm:pt modelId="{20C4EEEE-5A57-4A57-AC21-1EEB84ADF6B0}">
      <dgm:prSet phldrT="[Text]" phldr="0"/>
      <dgm:spPr>
        <a:solidFill>
          <a:srgbClr val="4FE842"/>
        </a:solidFill>
      </dgm:spPr>
      <dgm:t>
        <a:bodyPr/>
        <a:lstStyle/>
        <a:p>
          <a:r>
            <a:rPr lang="en-US" dirty="0">
              <a:latin typeface="Aptos ExtraBold" panose="020B0004020202020204" pitchFamily="34" charset="0"/>
            </a:rPr>
            <a:t>Security</a:t>
          </a:r>
        </a:p>
      </dgm:t>
    </dgm:pt>
    <dgm:pt modelId="{53405EDC-2765-4017-A5AE-8B90F2E3D88C}" type="parTrans" cxnId="{236FC49F-4D4B-4CAC-AAFA-D553FCA61474}">
      <dgm:prSet/>
      <dgm:spPr/>
      <dgm:t>
        <a:bodyPr/>
        <a:lstStyle/>
        <a:p>
          <a:endParaRPr lang="en-US"/>
        </a:p>
      </dgm:t>
    </dgm:pt>
    <dgm:pt modelId="{9009EA9D-DB73-469A-BAF2-3BE4C5106E7F}" type="sibTrans" cxnId="{236FC49F-4D4B-4CAC-AAFA-D553FCA61474}">
      <dgm:prSet/>
      <dgm:spPr/>
      <dgm:t>
        <a:bodyPr/>
        <a:lstStyle/>
        <a:p>
          <a:endParaRPr lang="en-US"/>
        </a:p>
      </dgm:t>
    </dgm:pt>
    <dgm:pt modelId="{1D4DC2CA-BEF3-45E1-BDA9-13316BCA9EA5}">
      <dgm:prSet phldrT="[Text]" phldr="0"/>
      <dgm:spPr>
        <a:solidFill>
          <a:srgbClr val="FF1C0B"/>
        </a:solidFill>
      </dgm:spPr>
      <dgm:t>
        <a:bodyPr/>
        <a:lstStyle/>
        <a:p>
          <a:r>
            <a:rPr lang="en-US" dirty="0">
              <a:latin typeface="Aptos ExtraBold" panose="020B0004020202020204" pitchFamily="34" charset="0"/>
            </a:rPr>
            <a:t>Officer</a:t>
          </a:r>
        </a:p>
      </dgm:t>
    </dgm:pt>
    <dgm:pt modelId="{E5E129F2-5DA3-4D98-881B-3C2A118D92D9}" type="parTrans" cxnId="{B8470FEA-3959-4F70-B43E-F24150FC72DF}">
      <dgm:prSet/>
      <dgm:spPr/>
      <dgm:t>
        <a:bodyPr/>
        <a:lstStyle/>
        <a:p>
          <a:endParaRPr lang="en-US"/>
        </a:p>
      </dgm:t>
    </dgm:pt>
    <dgm:pt modelId="{401850C5-F39F-4368-89E1-097413212C9F}" type="sibTrans" cxnId="{B8470FEA-3959-4F70-B43E-F24150FC72DF}">
      <dgm:prSet/>
      <dgm:spPr/>
      <dgm:t>
        <a:bodyPr/>
        <a:lstStyle/>
        <a:p>
          <a:endParaRPr lang="en-US"/>
        </a:p>
      </dgm:t>
    </dgm:pt>
    <dgm:pt modelId="{E90E8E55-44DB-4D05-BD6C-91E969D6EE2C}" type="pres">
      <dgm:prSet presAssocID="{8761C756-7385-492B-B6B7-4A31FE7A34AA}" presName="diagram" presStyleCnt="0">
        <dgm:presLayoutVars>
          <dgm:chMax val="1"/>
          <dgm:dir/>
          <dgm:animLvl val="ctr"/>
          <dgm:resizeHandles val="exact"/>
        </dgm:presLayoutVars>
      </dgm:prSet>
      <dgm:spPr/>
    </dgm:pt>
    <dgm:pt modelId="{46427A38-D0E4-4BB4-AD0B-2EB103FBEADD}" type="pres">
      <dgm:prSet presAssocID="{8761C756-7385-492B-B6B7-4A31FE7A34AA}" presName="matrix" presStyleCnt="0"/>
      <dgm:spPr/>
    </dgm:pt>
    <dgm:pt modelId="{4AD97648-CFD0-4B66-BC2F-C930BB658063}" type="pres">
      <dgm:prSet presAssocID="{8761C756-7385-492B-B6B7-4A31FE7A34AA}" presName="tile1" presStyleLbl="node1" presStyleIdx="0" presStyleCnt="4"/>
      <dgm:spPr/>
    </dgm:pt>
    <dgm:pt modelId="{73E6240F-F978-4A3D-A8D2-7D885C1068A0}" type="pres">
      <dgm:prSet presAssocID="{8761C756-7385-492B-B6B7-4A31FE7A34AA}" presName="tile1text" presStyleLbl="node1" presStyleIdx="0" presStyleCnt="4">
        <dgm:presLayoutVars>
          <dgm:chMax val="0"/>
          <dgm:chPref val="0"/>
          <dgm:bulletEnabled val="1"/>
        </dgm:presLayoutVars>
      </dgm:prSet>
      <dgm:spPr/>
    </dgm:pt>
    <dgm:pt modelId="{E989E44B-5B24-4189-BF9D-DD6DAE19814A}" type="pres">
      <dgm:prSet presAssocID="{8761C756-7385-492B-B6B7-4A31FE7A34AA}" presName="tile2" presStyleLbl="node1" presStyleIdx="1" presStyleCnt="4"/>
      <dgm:spPr/>
    </dgm:pt>
    <dgm:pt modelId="{AA39C747-5465-40A8-89AD-B4DBFFC3D3E3}" type="pres">
      <dgm:prSet presAssocID="{8761C756-7385-492B-B6B7-4A31FE7A34AA}" presName="tile2text" presStyleLbl="node1" presStyleIdx="1" presStyleCnt="4">
        <dgm:presLayoutVars>
          <dgm:chMax val="0"/>
          <dgm:chPref val="0"/>
          <dgm:bulletEnabled val="1"/>
        </dgm:presLayoutVars>
      </dgm:prSet>
      <dgm:spPr/>
    </dgm:pt>
    <dgm:pt modelId="{52AD3812-E013-4268-B16D-42A47A54CE73}" type="pres">
      <dgm:prSet presAssocID="{8761C756-7385-492B-B6B7-4A31FE7A34AA}" presName="tile3" presStyleLbl="node1" presStyleIdx="2" presStyleCnt="4"/>
      <dgm:spPr/>
    </dgm:pt>
    <dgm:pt modelId="{6C87A761-B82C-4692-943F-91334BDDB0B3}" type="pres">
      <dgm:prSet presAssocID="{8761C756-7385-492B-B6B7-4A31FE7A34AA}" presName="tile3text" presStyleLbl="node1" presStyleIdx="2" presStyleCnt="4">
        <dgm:presLayoutVars>
          <dgm:chMax val="0"/>
          <dgm:chPref val="0"/>
          <dgm:bulletEnabled val="1"/>
        </dgm:presLayoutVars>
      </dgm:prSet>
      <dgm:spPr/>
    </dgm:pt>
    <dgm:pt modelId="{F31B14F3-662B-4BE3-BDC1-862790DF898A}" type="pres">
      <dgm:prSet presAssocID="{8761C756-7385-492B-B6B7-4A31FE7A34AA}" presName="tile4" presStyleLbl="node1" presStyleIdx="3" presStyleCnt="4" custLinFactNeighborX="58610" custLinFactNeighborY="65713"/>
      <dgm:spPr/>
    </dgm:pt>
    <dgm:pt modelId="{5F0E0AA2-06E3-41A0-ACEA-2ABC4C16EC6E}" type="pres">
      <dgm:prSet presAssocID="{8761C756-7385-492B-B6B7-4A31FE7A34AA}" presName="tile4text" presStyleLbl="node1" presStyleIdx="3" presStyleCnt="4">
        <dgm:presLayoutVars>
          <dgm:chMax val="0"/>
          <dgm:chPref val="0"/>
          <dgm:bulletEnabled val="1"/>
        </dgm:presLayoutVars>
      </dgm:prSet>
      <dgm:spPr/>
    </dgm:pt>
    <dgm:pt modelId="{AF7235DF-6D6B-4E5E-9B07-DF4D32BF1A46}" type="pres">
      <dgm:prSet presAssocID="{8761C756-7385-492B-B6B7-4A31FE7A34AA}" presName="centerTile" presStyleLbl="fgShp" presStyleIdx="0" presStyleCnt="1">
        <dgm:presLayoutVars>
          <dgm:chMax val="0"/>
          <dgm:chPref val="0"/>
        </dgm:presLayoutVars>
      </dgm:prSet>
      <dgm:spPr/>
    </dgm:pt>
  </dgm:ptLst>
  <dgm:cxnLst>
    <dgm:cxn modelId="{0AE94A04-296C-4C19-BDC6-F056076F3298}" srcId="{1F35ABD8-B63B-4FB1-AD75-E2631E0B98C3}" destId="{813F4B13-674E-485E-909F-6C88D5A07A00}" srcOrd="1" destOrd="0" parTransId="{59C5E55A-FF23-424B-8ECD-914DCF7A481A}" sibTransId="{F86168C4-4BB8-4BBD-8A3C-409281C20A76}"/>
    <dgm:cxn modelId="{C57D5215-9BCD-4E09-A3C3-7C41D330E452}" srcId="{8761C756-7385-492B-B6B7-4A31FE7A34AA}" destId="{1F35ABD8-B63B-4FB1-AD75-E2631E0B98C3}" srcOrd="0" destOrd="0" parTransId="{C9643FE9-A965-4316-810C-F5138DE5A9A1}" sibTransId="{51CF23CA-63C3-4483-B1DF-C515F5A411D0}"/>
    <dgm:cxn modelId="{3493111C-8402-4F81-90D2-A7E91FC8C2B0}" type="presOf" srcId="{813F4B13-674E-485E-909F-6C88D5A07A00}" destId="{AA39C747-5465-40A8-89AD-B4DBFFC3D3E3}" srcOrd="1" destOrd="0" presId="urn:microsoft.com/office/officeart/2005/8/layout/matrix1"/>
    <dgm:cxn modelId="{8166F421-A852-452C-B168-F008005DC2A9}" type="presOf" srcId="{813F4B13-674E-485E-909F-6C88D5A07A00}" destId="{E989E44B-5B24-4189-BF9D-DD6DAE19814A}" srcOrd="0" destOrd="0" presId="urn:microsoft.com/office/officeart/2005/8/layout/matrix1"/>
    <dgm:cxn modelId="{82F2465C-B09C-45A0-A90E-14765478B08F}" type="presOf" srcId="{1D4DC2CA-BEF3-45E1-BDA9-13316BCA9EA5}" destId="{F31B14F3-662B-4BE3-BDC1-862790DF898A}" srcOrd="0" destOrd="0" presId="urn:microsoft.com/office/officeart/2005/8/layout/matrix1"/>
    <dgm:cxn modelId="{1B22A843-36CB-421A-82DC-8A325A1F8205}" type="presOf" srcId="{8761C756-7385-492B-B6B7-4A31FE7A34AA}" destId="{E90E8E55-44DB-4D05-BD6C-91E969D6EE2C}" srcOrd="0" destOrd="0" presId="urn:microsoft.com/office/officeart/2005/8/layout/matrix1"/>
    <dgm:cxn modelId="{28E73B8E-F578-4265-81E2-28C4482AA1C7}" type="presOf" srcId="{1F35ABD8-B63B-4FB1-AD75-E2631E0B98C3}" destId="{AF7235DF-6D6B-4E5E-9B07-DF4D32BF1A46}" srcOrd="0" destOrd="0" presId="urn:microsoft.com/office/officeart/2005/8/layout/matrix1"/>
    <dgm:cxn modelId="{236FC49F-4D4B-4CAC-AAFA-D553FCA61474}" srcId="{1F35ABD8-B63B-4FB1-AD75-E2631E0B98C3}" destId="{20C4EEEE-5A57-4A57-AC21-1EEB84ADF6B0}" srcOrd="2" destOrd="0" parTransId="{53405EDC-2765-4017-A5AE-8B90F2E3D88C}" sibTransId="{9009EA9D-DB73-469A-BAF2-3BE4C5106E7F}"/>
    <dgm:cxn modelId="{92D186BE-C791-499C-9A6E-2280F66A6CE7}" type="presOf" srcId="{20C4EEEE-5A57-4A57-AC21-1EEB84ADF6B0}" destId="{52AD3812-E013-4268-B16D-42A47A54CE73}" srcOrd="0" destOrd="0" presId="urn:microsoft.com/office/officeart/2005/8/layout/matrix1"/>
    <dgm:cxn modelId="{C0007DE6-F1EE-4E21-8B8A-7BA6D00AD1ED}" type="presOf" srcId="{20C4EEEE-5A57-4A57-AC21-1EEB84ADF6B0}" destId="{6C87A761-B82C-4692-943F-91334BDDB0B3}" srcOrd="1" destOrd="0" presId="urn:microsoft.com/office/officeart/2005/8/layout/matrix1"/>
    <dgm:cxn modelId="{613204E7-2918-4D0E-81D2-6977FC00485E}" type="presOf" srcId="{69348F80-9447-4205-8A0F-5532714AC9A1}" destId="{73E6240F-F978-4A3D-A8D2-7D885C1068A0}" srcOrd="1" destOrd="0" presId="urn:microsoft.com/office/officeart/2005/8/layout/matrix1"/>
    <dgm:cxn modelId="{371383E9-2520-41EE-AAE5-5ED15B8DFF97}" type="presOf" srcId="{69348F80-9447-4205-8A0F-5532714AC9A1}" destId="{4AD97648-CFD0-4B66-BC2F-C930BB658063}" srcOrd="0" destOrd="0" presId="urn:microsoft.com/office/officeart/2005/8/layout/matrix1"/>
    <dgm:cxn modelId="{B8470FEA-3959-4F70-B43E-F24150FC72DF}" srcId="{1F35ABD8-B63B-4FB1-AD75-E2631E0B98C3}" destId="{1D4DC2CA-BEF3-45E1-BDA9-13316BCA9EA5}" srcOrd="3" destOrd="0" parTransId="{E5E129F2-5DA3-4D98-881B-3C2A118D92D9}" sibTransId="{401850C5-F39F-4368-89E1-097413212C9F}"/>
    <dgm:cxn modelId="{EA74D6F4-38CB-4E84-A624-8BD3C66F2DA3}" srcId="{1F35ABD8-B63B-4FB1-AD75-E2631E0B98C3}" destId="{69348F80-9447-4205-8A0F-5532714AC9A1}" srcOrd="0" destOrd="0" parTransId="{CC3D39CD-8011-4B72-B7F9-60D048F08000}" sibTransId="{A7ECB598-9CCF-4944-A34A-B87D20822613}"/>
    <dgm:cxn modelId="{30E5EFF7-685C-4FA6-9440-DDC8DB10D53D}" type="presOf" srcId="{1D4DC2CA-BEF3-45E1-BDA9-13316BCA9EA5}" destId="{5F0E0AA2-06E3-41A0-ACEA-2ABC4C16EC6E}" srcOrd="1" destOrd="0" presId="urn:microsoft.com/office/officeart/2005/8/layout/matrix1"/>
    <dgm:cxn modelId="{F910A6BD-6A6A-4CA1-9506-7374EE28CB23}" type="presParOf" srcId="{E90E8E55-44DB-4D05-BD6C-91E969D6EE2C}" destId="{46427A38-D0E4-4BB4-AD0B-2EB103FBEADD}" srcOrd="0" destOrd="0" presId="urn:microsoft.com/office/officeart/2005/8/layout/matrix1"/>
    <dgm:cxn modelId="{CA027E86-78AA-469F-89C2-B7677B89FCB4}" type="presParOf" srcId="{46427A38-D0E4-4BB4-AD0B-2EB103FBEADD}" destId="{4AD97648-CFD0-4B66-BC2F-C930BB658063}" srcOrd="0" destOrd="0" presId="urn:microsoft.com/office/officeart/2005/8/layout/matrix1"/>
    <dgm:cxn modelId="{09E1794B-3E06-4684-96ED-4B55DE270AED}" type="presParOf" srcId="{46427A38-D0E4-4BB4-AD0B-2EB103FBEADD}" destId="{73E6240F-F978-4A3D-A8D2-7D885C1068A0}" srcOrd="1" destOrd="0" presId="urn:microsoft.com/office/officeart/2005/8/layout/matrix1"/>
    <dgm:cxn modelId="{22AE284A-4DF5-4DB5-A9EF-21BB4EED575B}" type="presParOf" srcId="{46427A38-D0E4-4BB4-AD0B-2EB103FBEADD}" destId="{E989E44B-5B24-4189-BF9D-DD6DAE19814A}" srcOrd="2" destOrd="0" presId="urn:microsoft.com/office/officeart/2005/8/layout/matrix1"/>
    <dgm:cxn modelId="{BDFE6EE2-C95D-443C-8391-F25F9D586219}" type="presParOf" srcId="{46427A38-D0E4-4BB4-AD0B-2EB103FBEADD}" destId="{AA39C747-5465-40A8-89AD-B4DBFFC3D3E3}" srcOrd="3" destOrd="0" presId="urn:microsoft.com/office/officeart/2005/8/layout/matrix1"/>
    <dgm:cxn modelId="{926F1464-3AB4-4395-AF7C-FB39B0851F52}" type="presParOf" srcId="{46427A38-D0E4-4BB4-AD0B-2EB103FBEADD}" destId="{52AD3812-E013-4268-B16D-42A47A54CE73}" srcOrd="4" destOrd="0" presId="urn:microsoft.com/office/officeart/2005/8/layout/matrix1"/>
    <dgm:cxn modelId="{70F3BF60-D57F-4B34-9DD6-FC21E0C3E73B}" type="presParOf" srcId="{46427A38-D0E4-4BB4-AD0B-2EB103FBEADD}" destId="{6C87A761-B82C-4692-943F-91334BDDB0B3}" srcOrd="5" destOrd="0" presId="urn:microsoft.com/office/officeart/2005/8/layout/matrix1"/>
    <dgm:cxn modelId="{F10545FF-D985-4314-A2CB-7CBF620EC056}" type="presParOf" srcId="{46427A38-D0E4-4BB4-AD0B-2EB103FBEADD}" destId="{F31B14F3-662B-4BE3-BDC1-862790DF898A}" srcOrd="6" destOrd="0" presId="urn:microsoft.com/office/officeart/2005/8/layout/matrix1"/>
    <dgm:cxn modelId="{E663ADF8-D7B9-4A8E-B2F9-62A3FA29D886}" type="presParOf" srcId="{46427A38-D0E4-4BB4-AD0B-2EB103FBEADD}" destId="{5F0E0AA2-06E3-41A0-ACEA-2ABC4C16EC6E}" srcOrd="7" destOrd="0" presId="urn:microsoft.com/office/officeart/2005/8/layout/matrix1"/>
    <dgm:cxn modelId="{A34586C1-E17C-4317-9AC4-7F82F5D0F164}" type="presParOf" srcId="{E90E8E55-44DB-4D05-BD6C-91E969D6EE2C}" destId="{AF7235DF-6D6B-4E5E-9B07-DF4D32BF1A4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97648-CFD0-4B66-BC2F-C930BB658063}">
      <dsp:nvSpPr>
        <dsp:cNvPr id="0" name=""/>
        <dsp:cNvSpPr/>
      </dsp:nvSpPr>
      <dsp:spPr>
        <a:xfrm rot="16200000">
          <a:off x="205974" y="-205974"/>
          <a:ext cx="848948" cy="1260897"/>
        </a:xfrm>
        <a:prstGeom prst="round1Rect">
          <a:avLst/>
        </a:prstGeom>
        <a:solidFill>
          <a:srgbClr val="0133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ptos ExtraBold" panose="020B0004020202020204" pitchFamily="34" charset="0"/>
            </a:rPr>
            <a:t>Chief</a:t>
          </a:r>
        </a:p>
      </dsp:txBody>
      <dsp:txXfrm rot="5400000">
        <a:off x="0" y="0"/>
        <a:ext cx="1260897" cy="636711"/>
      </dsp:txXfrm>
    </dsp:sp>
    <dsp:sp modelId="{E989E44B-5B24-4189-BF9D-DD6DAE19814A}">
      <dsp:nvSpPr>
        <dsp:cNvPr id="0" name=""/>
        <dsp:cNvSpPr/>
      </dsp:nvSpPr>
      <dsp:spPr>
        <a:xfrm>
          <a:off x="1260897" y="0"/>
          <a:ext cx="1260897" cy="848948"/>
        </a:xfrm>
        <a:prstGeom prst="round1Rect">
          <a:avLst/>
        </a:prstGeom>
        <a:solidFill>
          <a:srgbClr val="FF8E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ptos ExtraBold" panose="020B0004020202020204" pitchFamily="34" charset="0"/>
          </a:endParaRPr>
        </a:p>
        <a:p>
          <a:pPr marL="0" lvl="0" indent="0" algn="ctr" defTabSz="800100">
            <a:lnSpc>
              <a:spcPct val="90000"/>
            </a:lnSpc>
            <a:spcBef>
              <a:spcPct val="0"/>
            </a:spcBef>
            <a:spcAft>
              <a:spcPct val="35000"/>
            </a:spcAft>
            <a:buNone/>
          </a:pPr>
          <a:r>
            <a:rPr lang="en-US" sz="1800" kern="1200" dirty="0">
              <a:latin typeface="Aptos ExtraBold" panose="020B0004020202020204" pitchFamily="34" charset="0"/>
            </a:rPr>
            <a:t>Inform</a:t>
          </a:r>
        </a:p>
        <a:p>
          <a:pPr marL="0" lvl="0" indent="0" algn="ctr" defTabSz="800100">
            <a:lnSpc>
              <a:spcPct val="90000"/>
            </a:lnSpc>
            <a:spcBef>
              <a:spcPct val="0"/>
            </a:spcBef>
            <a:spcAft>
              <a:spcPct val="35000"/>
            </a:spcAft>
            <a:buNone/>
          </a:pPr>
          <a:r>
            <a:rPr lang="en-US" sz="1800" kern="1200" dirty="0">
              <a:latin typeface="Aptos ExtraBold" panose="020B0004020202020204" pitchFamily="34" charset="0"/>
            </a:rPr>
            <a:t>-</a:t>
          </a:r>
          <a:r>
            <a:rPr lang="en-US" sz="1800" kern="1200" dirty="0" err="1">
              <a:latin typeface="Aptos ExtraBold" panose="020B0004020202020204" pitchFamily="34" charset="0"/>
            </a:rPr>
            <a:t>ation</a:t>
          </a:r>
          <a:endParaRPr lang="en-US" sz="1800" kern="1200" dirty="0">
            <a:latin typeface="Aptos ExtraBold" panose="020B0004020202020204" pitchFamily="34" charset="0"/>
          </a:endParaRPr>
        </a:p>
      </dsp:txBody>
      <dsp:txXfrm>
        <a:off x="1260897" y="0"/>
        <a:ext cx="1260897" cy="636711"/>
      </dsp:txXfrm>
    </dsp:sp>
    <dsp:sp modelId="{52AD3812-E013-4268-B16D-42A47A54CE73}">
      <dsp:nvSpPr>
        <dsp:cNvPr id="0" name=""/>
        <dsp:cNvSpPr/>
      </dsp:nvSpPr>
      <dsp:spPr>
        <a:xfrm rot="10800000">
          <a:off x="0" y="848948"/>
          <a:ext cx="1260897" cy="848948"/>
        </a:xfrm>
        <a:prstGeom prst="round1Rect">
          <a:avLst/>
        </a:prstGeom>
        <a:solidFill>
          <a:srgbClr val="4FE8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ptos ExtraBold" panose="020B0004020202020204" pitchFamily="34" charset="0"/>
            </a:rPr>
            <a:t>Security</a:t>
          </a:r>
        </a:p>
      </dsp:txBody>
      <dsp:txXfrm rot="10800000">
        <a:off x="0" y="1061185"/>
        <a:ext cx="1260897" cy="636711"/>
      </dsp:txXfrm>
    </dsp:sp>
    <dsp:sp modelId="{F31B14F3-662B-4BE3-BDC1-862790DF898A}">
      <dsp:nvSpPr>
        <dsp:cNvPr id="0" name=""/>
        <dsp:cNvSpPr/>
      </dsp:nvSpPr>
      <dsp:spPr>
        <a:xfrm rot="5400000">
          <a:off x="1466872" y="642974"/>
          <a:ext cx="848948" cy="1260897"/>
        </a:xfrm>
        <a:prstGeom prst="round1Rect">
          <a:avLst/>
        </a:prstGeom>
        <a:solidFill>
          <a:srgbClr val="FF1C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ptos ExtraBold" panose="020B0004020202020204" pitchFamily="34" charset="0"/>
            </a:rPr>
            <a:t>Officer</a:t>
          </a:r>
        </a:p>
      </dsp:txBody>
      <dsp:txXfrm rot="-5400000">
        <a:off x="1260897" y="1061185"/>
        <a:ext cx="1260897" cy="636711"/>
      </dsp:txXfrm>
    </dsp:sp>
    <dsp:sp modelId="{AF7235DF-6D6B-4E5E-9B07-DF4D32BF1A46}">
      <dsp:nvSpPr>
        <dsp:cNvPr id="0" name=""/>
        <dsp:cNvSpPr/>
      </dsp:nvSpPr>
      <dsp:spPr>
        <a:xfrm>
          <a:off x="882628" y="636711"/>
          <a:ext cx="756538" cy="42447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ptos ExtraBold" panose="020B0004020202020204" pitchFamily="34" charset="0"/>
            </a:rPr>
            <a:t>CISO</a:t>
          </a:r>
        </a:p>
      </dsp:txBody>
      <dsp:txXfrm>
        <a:off x="903349" y="657432"/>
        <a:ext cx="715096" cy="383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97648-CFD0-4B66-BC2F-C930BB658063}">
      <dsp:nvSpPr>
        <dsp:cNvPr id="0" name=""/>
        <dsp:cNvSpPr/>
      </dsp:nvSpPr>
      <dsp:spPr>
        <a:xfrm rot="16200000">
          <a:off x="205974" y="-205974"/>
          <a:ext cx="848948" cy="1260897"/>
        </a:xfrm>
        <a:prstGeom prst="round1Rect">
          <a:avLst/>
        </a:prstGeom>
        <a:solidFill>
          <a:srgbClr val="0133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ptos ExtraBold" panose="020B0004020202020204" pitchFamily="34" charset="0"/>
            </a:rPr>
            <a:t>Chief</a:t>
          </a:r>
        </a:p>
      </dsp:txBody>
      <dsp:txXfrm rot="5400000">
        <a:off x="0" y="0"/>
        <a:ext cx="1260897" cy="636711"/>
      </dsp:txXfrm>
    </dsp:sp>
    <dsp:sp modelId="{E989E44B-5B24-4189-BF9D-DD6DAE19814A}">
      <dsp:nvSpPr>
        <dsp:cNvPr id="0" name=""/>
        <dsp:cNvSpPr/>
      </dsp:nvSpPr>
      <dsp:spPr>
        <a:xfrm>
          <a:off x="1260897" y="0"/>
          <a:ext cx="1260897" cy="848948"/>
        </a:xfrm>
        <a:prstGeom prst="round1Rect">
          <a:avLst/>
        </a:prstGeom>
        <a:solidFill>
          <a:srgbClr val="FF8E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ptos ExtraBold" panose="020B0004020202020204" pitchFamily="34" charset="0"/>
          </a:endParaRPr>
        </a:p>
        <a:p>
          <a:pPr marL="0" lvl="0" indent="0" algn="ctr" defTabSz="800100">
            <a:lnSpc>
              <a:spcPct val="90000"/>
            </a:lnSpc>
            <a:spcBef>
              <a:spcPct val="0"/>
            </a:spcBef>
            <a:spcAft>
              <a:spcPct val="35000"/>
            </a:spcAft>
            <a:buNone/>
          </a:pPr>
          <a:r>
            <a:rPr lang="en-US" sz="1800" kern="1200" dirty="0">
              <a:latin typeface="Aptos ExtraBold" panose="020B0004020202020204" pitchFamily="34" charset="0"/>
            </a:rPr>
            <a:t>Inform</a:t>
          </a:r>
        </a:p>
        <a:p>
          <a:pPr marL="0" lvl="0" indent="0" algn="ctr" defTabSz="800100">
            <a:lnSpc>
              <a:spcPct val="90000"/>
            </a:lnSpc>
            <a:spcBef>
              <a:spcPct val="0"/>
            </a:spcBef>
            <a:spcAft>
              <a:spcPct val="35000"/>
            </a:spcAft>
            <a:buNone/>
          </a:pPr>
          <a:r>
            <a:rPr lang="en-US" sz="1800" kern="1200" dirty="0">
              <a:latin typeface="Aptos ExtraBold" panose="020B0004020202020204" pitchFamily="34" charset="0"/>
            </a:rPr>
            <a:t>-</a:t>
          </a:r>
          <a:r>
            <a:rPr lang="en-US" sz="1800" kern="1200" dirty="0" err="1">
              <a:latin typeface="Aptos ExtraBold" panose="020B0004020202020204" pitchFamily="34" charset="0"/>
            </a:rPr>
            <a:t>ation</a:t>
          </a:r>
          <a:endParaRPr lang="en-US" sz="1800" kern="1200" dirty="0">
            <a:latin typeface="Aptos ExtraBold" panose="020B0004020202020204" pitchFamily="34" charset="0"/>
          </a:endParaRPr>
        </a:p>
      </dsp:txBody>
      <dsp:txXfrm>
        <a:off x="1260897" y="0"/>
        <a:ext cx="1260897" cy="636711"/>
      </dsp:txXfrm>
    </dsp:sp>
    <dsp:sp modelId="{52AD3812-E013-4268-B16D-42A47A54CE73}">
      <dsp:nvSpPr>
        <dsp:cNvPr id="0" name=""/>
        <dsp:cNvSpPr/>
      </dsp:nvSpPr>
      <dsp:spPr>
        <a:xfrm rot="10800000">
          <a:off x="0" y="848948"/>
          <a:ext cx="1260897" cy="848948"/>
        </a:xfrm>
        <a:prstGeom prst="round1Rect">
          <a:avLst/>
        </a:prstGeom>
        <a:solidFill>
          <a:srgbClr val="4FE8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ptos ExtraBold" panose="020B0004020202020204" pitchFamily="34" charset="0"/>
            </a:rPr>
            <a:t>Security</a:t>
          </a:r>
        </a:p>
      </dsp:txBody>
      <dsp:txXfrm rot="10800000">
        <a:off x="0" y="1061185"/>
        <a:ext cx="1260897" cy="636711"/>
      </dsp:txXfrm>
    </dsp:sp>
    <dsp:sp modelId="{F31B14F3-662B-4BE3-BDC1-862790DF898A}">
      <dsp:nvSpPr>
        <dsp:cNvPr id="0" name=""/>
        <dsp:cNvSpPr/>
      </dsp:nvSpPr>
      <dsp:spPr>
        <a:xfrm rot="5400000">
          <a:off x="1466872" y="642974"/>
          <a:ext cx="848948" cy="1260897"/>
        </a:xfrm>
        <a:prstGeom prst="round1Rect">
          <a:avLst/>
        </a:prstGeom>
        <a:solidFill>
          <a:srgbClr val="FF1C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ptos ExtraBold" panose="020B0004020202020204" pitchFamily="34" charset="0"/>
            </a:rPr>
            <a:t>Officer</a:t>
          </a:r>
        </a:p>
      </dsp:txBody>
      <dsp:txXfrm rot="-5400000">
        <a:off x="1260897" y="1061185"/>
        <a:ext cx="1260897" cy="636711"/>
      </dsp:txXfrm>
    </dsp:sp>
    <dsp:sp modelId="{AF7235DF-6D6B-4E5E-9B07-DF4D32BF1A46}">
      <dsp:nvSpPr>
        <dsp:cNvPr id="0" name=""/>
        <dsp:cNvSpPr/>
      </dsp:nvSpPr>
      <dsp:spPr>
        <a:xfrm>
          <a:off x="882628" y="636711"/>
          <a:ext cx="756538" cy="42447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ptos ExtraBold" panose="020B0004020202020204" pitchFamily="34" charset="0"/>
            </a:rPr>
            <a:t>CISO</a:t>
          </a:r>
        </a:p>
      </dsp:txBody>
      <dsp:txXfrm>
        <a:off x="903349" y="657432"/>
        <a:ext cx="715096" cy="38303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3T19:59:03.593"/>
    </inkml:context>
    <inkml:brush xml:id="br0">
      <inkml:brushProperty name="width" value="0.05" units="cm"/>
      <inkml:brushProperty name="height" value="0.05" units="cm"/>
      <inkml:brushProperty name="color" value="#CC0066"/>
    </inkml:brush>
  </inkml:definitions>
  <inkml:trace contextRef="#ctx0" brushRef="#br0">0 0 1313,'0'0'4645,"0"0"-5094,0 0-191,0 3 544,0 5-1,0 2-928,0 2-1057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1T01:37:17.252"/>
    </inkml:context>
    <inkml:brush xml:id="br0">
      <inkml:brushProperty name="width" value="0.05" units="cm"/>
      <inkml:brushProperty name="height" value="0.05" units="cm"/>
    </inkml:brush>
  </inkml:definitions>
  <inkml:trace contextRef="#ctx0" brushRef="#br0">1 3 3972,'0'-3'-993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3T19:59:03.593"/>
    </inkml:context>
    <inkml:brush xml:id="br0">
      <inkml:brushProperty name="width" value="0.05" units="cm"/>
      <inkml:brushProperty name="height" value="0.05" units="cm"/>
      <inkml:brushProperty name="color" value="#CC0066"/>
    </inkml:brush>
  </inkml:definitions>
  <inkml:trace contextRef="#ctx0" brushRef="#br0">0 0 1313,'0'0'4645,"0"0"-5094,0 0-191,0 3 544,0 5-1,0 2-928,0 2-1057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5T19:52:25.537"/>
    </inkml:context>
    <inkml:brush xml:id="br0">
      <inkml:brushProperty name="width" value="0.05" units="cm"/>
      <inkml:brushProperty name="height" value="0.05" units="cm"/>
    </inkml:brush>
  </inkml:definitions>
  <inkml:trace contextRef="#ctx0" brushRef="#br0">16 7 1409,'-5'-3'961,"2"3"-256,3-4-161,-4 4 2211,0 0-2178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3T01:30:36.808"/>
    </inkml:context>
    <inkml:brush xml:id="br0">
      <inkml:brushProperty name="width" value="0.05" units="cm"/>
      <inkml:brushProperty name="height" value="0.05" units="cm"/>
    </inkml:brush>
  </inkml:definitions>
  <inkml:trace contextRef="#ctx0" brushRef="#br0">0 0 4901,'0'0'-1890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3T01:30:37.457"/>
    </inkml:context>
    <inkml:brush xml:id="br0">
      <inkml:brushProperty name="width" value="0.05" units="cm"/>
      <inkml:brushProperty name="height" value="0.05" units="cm"/>
    </inkml:brush>
  </inkml:definitions>
  <inkml:trace contextRef="#ctx0" brushRef="#br0">1 1 6630,'0'0'-1505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4T17:03:03.385"/>
    </inkml:context>
    <inkml:brush xml:id="br0">
      <inkml:brushProperty name="width" value="0.05" units="cm"/>
      <inkml:brushProperty name="height" value="0.05" units="cm"/>
    </inkml:brush>
  </inkml:definitions>
  <inkml:trace contextRef="#ctx0" brushRef="#br0">0 20 7687,'0'-5'96,"0"-6"-288,0 8-192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3T01:30:38.202"/>
    </inkml:context>
    <inkml:brush xml:id="br0">
      <inkml:brushProperty name="width" value="0.05" units="cm"/>
      <inkml:brushProperty name="height" value="0.05" units="cm"/>
    </inkml:brush>
  </inkml:definitions>
  <inkml:trace contextRef="#ctx0" brushRef="#br0">0 1 3171,'0'0'2050,"4"0"-513,-1 0-4451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7T20:27:20.851"/>
    </inkml:context>
    <inkml:brush xml:id="br0">
      <inkml:brushProperty name="width" value="0.05" units="cm"/>
      <inkml:brushProperty name="height" value="0.05" units="cm"/>
    </inkml:brush>
  </inkml:definitions>
  <inkml:trace contextRef="#ctx0" brushRef="#br0">0 20 7687,'0'-5'96,"0"-6"-288,0 8-192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7T22:17:44.536"/>
    </inkml:context>
    <inkml:brush xml:id="br0">
      <inkml:brushProperty name="width" value="0.05" units="cm"/>
      <inkml:brushProperty name="height" value="0.05" units="cm"/>
    </inkml:brush>
  </inkml:definitions>
  <inkml:trace contextRef="#ctx0" brushRef="#br0">0 1 3171,'0'0'2050,"4"0"-513,-1 0-4451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8A505-7228-4715-92D7-CBF23D4AFF12}" type="datetimeFigureOut">
              <a:rPr lang="en-US" smtClean="0"/>
              <a:t>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C63F9-AE46-4D1C-BB44-41C92F2D01CA}" type="slidenum">
              <a:rPr lang="en-US" smtClean="0"/>
              <a:t>‹#›</a:t>
            </a:fld>
            <a:endParaRPr lang="en-US"/>
          </a:p>
        </p:txBody>
      </p:sp>
    </p:spTree>
    <p:extLst>
      <p:ext uri="{BB962C8B-B14F-4D97-AF65-F5344CB8AC3E}">
        <p14:creationId xmlns:p14="http://schemas.microsoft.com/office/powerpoint/2010/main" val="107216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D543683-61DF-4FE5-95DC-D73197FDC1FE}"/>
              </a:ext>
            </a:extLst>
          </p:cNvPr>
          <p:cNvSpPr>
            <a:spLocks noGrp="1" noRot="1" noChangeAspect="1" noChangeArrowheads="1" noTextEdit="1"/>
          </p:cNvSpPr>
          <p:nvPr>
            <p:ph type="sldImg"/>
          </p:nvPr>
        </p:nvSpPr>
        <p:spPr>
          <a:xfrm>
            <a:off x="668338" y="612775"/>
            <a:ext cx="5532437" cy="3113088"/>
          </a:xfrm>
          <a:ln/>
        </p:spPr>
      </p:sp>
      <p:sp>
        <p:nvSpPr>
          <p:cNvPr id="7171" name="Rectangle 3">
            <a:extLst>
              <a:ext uri="{FF2B5EF4-FFF2-40B4-BE49-F238E27FC236}">
                <a16:creationId xmlns:a16="http://schemas.microsoft.com/office/drawing/2014/main" id="{225B9A1F-4D05-40A9-B6E9-B014CBBA8FCB}"/>
              </a:ext>
            </a:extLst>
          </p:cNvPr>
          <p:cNvSpPr>
            <a:spLocks noGrp="1" noChangeArrowheads="1"/>
          </p:cNvSpPr>
          <p:nvPr>
            <p:ph type="body" idx="1"/>
          </p:nvPr>
        </p:nvSpPr>
        <p:spPr>
          <a:xfrm>
            <a:off x="695183" y="3913188"/>
            <a:ext cx="5486400" cy="3600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baseline="0" dirty="0"/>
              <a:t>PRINT VERSION OF NARRATIVE</a:t>
            </a:r>
            <a:br>
              <a:rPr lang="en-US" baseline="0" dirty="0"/>
            </a:br>
            <a:endParaRPr lang="en-US" dirty="0"/>
          </a:p>
          <a:p>
            <a:pPr>
              <a:buNone/>
            </a:pPr>
            <a:r>
              <a:rPr lang="en-US" i="0" dirty="0"/>
              <a:t>This module addresses what</a:t>
            </a:r>
            <a:r>
              <a:rPr lang="en-US" i="0" baseline="0" dirty="0"/>
              <a:t> a Chief Information System Officer or CISO needs to know in order to work with</a:t>
            </a:r>
            <a:r>
              <a:rPr lang="en-US" i="0" dirty="0"/>
              <a:t> Automation and Control Systems (ACS). </a:t>
            </a:r>
          </a:p>
          <a:p>
            <a:pPr>
              <a:buNone/>
            </a:pPr>
            <a:endParaRPr lang="en-US" dirty="0"/>
          </a:p>
          <a:p>
            <a:pPr lvl="0">
              <a:buNone/>
              <a:defRPr/>
            </a:pPr>
            <a:r>
              <a:rPr lang="en-US" dirty="0"/>
              <a:t>Click the START button when you are ready to advance to the next slide.</a:t>
            </a:r>
            <a:br>
              <a:rPr lang="en-US" altLang="en-US" dirty="0"/>
            </a:b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90E978D-5459-4DBC-85E2-3737F6327F65}"/>
              </a:ext>
            </a:extLst>
          </p:cNvPr>
          <p:cNvSpPr>
            <a:spLocks noGrp="1" noRot="1" noChangeAspect="1" noChangeArrowheads="1" noTextEdit="1"/>
          </p:cNvSpPr>
          <p:nvPr>
            <p:ph type="sldImg"/>
          </p:nvPr>
        </p:nvSpPr>
        <p:spPr>
          <a:xfrm>
            <a:off x="685800" y="295275"/>
            <a:ext cx="5486400" cy="3086100"/>
          </a:xfrm>
          <a:ln/>
        </p:spPr>
      </p:sp>
      <p:sp>
        <p:nvSpPr>
          <p:cNvPr id="25603" name="Notes Placeholder 2">
            <a:extLst>
              <a:ext uri="{FF2B5EF4-FFF2-40B4-BE49-F238E27FC236}">
                <a16:creationId xmlns:a16="http://schemas.microsoft.com/office/drawing/2014/main" id="{8E3BCBAD-F5F7-4FEB-812C-220F56D13C7D}"/>
              </a:ext>
            </a:extLst>
          </p:cNvPr>
          <p:cNvSpPr>
            <a:spLocks noGrp="1" noChangeArrowheads="1"/>
          </p:cNvSpPr>
          <p:nvPr>
            <p:ph type="body" idx="1"/>
          </p:nvPr>
        </p:nvSpPr>
        <p:spPr>
          <a:xfrm>
            <a:off x="685800" y="3513859"/>
            <a:ext cx="5486400" cy="439708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endParaRPr lang="en-US" baseline="0" dirty="0"/>
          </a:p>
          <a:p>
            <a:pPr algn="ctr" defTabSz="937900">
              <a:defRPr/>
            </a:pPr>
            <a:r>
              <a:rPr lang="en-US" dirty="0"/>
              <a:t>PRINT VERSION OF NARRATIVE</a:t>
            </a:r>
          </a:p>
          <a:p>
            <a:pPr defTabSz="937900">
              <a:buNone/>
              <a:defRPr/>
            </a:pPr>
            <a:endParaRPr lang="en-US" dirty="0"/>
          </a:p>
          <a:p>
            <a:pPr defTabSz="937900">
              <a:buNone/>
              <a:defRPr/>
            </a:pPr>
            <a:r>
              <a:rPr lang="en-US" dirty="0"/>
              <a:t>Here are some Related MLMs and References.</a:t>
            </a:r>
          </a:p>
          <a:p>
            <a:pPr>
              <a:buNone/>
            </a:pPr>
            <a:endParaRPr lang="en-US" baseline="0" dirty="0"/>
          </a:p>
          <a:p>
            <a:pPr>
              <a:buNone/>
            </a:pPr>
            <a:r>
              <a:rPr lang="en-US" baseline="0" dirty="0"/>
              <a:t>Some people like to review the slides and written narrative after viewing the MLM video.  </a:t>
            </a:r>
            <a:r>
              <a:rPr lang="en-US" dirty="0"/>
              <a:t>Others</a:t>
            </a:r>
            <a:r>
              <a:rPr lang="en-US" baseline="0" dirty="0"/>
              <a:t> prefer to print this “book format” PDF and follow along as they listen to the video</a:t>
            </a:r>
            <a:r>
              <a:rPr lang="en-US" dirty="0"/>
              <a:t>.</a:t>
            </a:r>
            <a:r>
              <a:rPr lang="en-US" baseline="0" dirty="0"/>
              <a:t> It’s up to you.</a:t>
            </a:r>
            <a:br>
              <a:rPr lang="en-US" baseline="0" dirty="0"/>
            </a:br>
            <a:endParaRPr lang="en-US" baseline="0" dirty="0"/>
          </a:p>
          <a:p>
            <a:pPr algn="ctr">
              <a:buNone/>
            </a:pPr>
            <a:endParaRPr lang="en-US" baseline="0" dirty="0"/>
          </a:p>
        </p:txBody>
      </p:sp>
    </p:spTree>
    <p:extLst>
      <p:ext uri="{BB962C8B-B14F-4D97-AF65-F5344CB8AC3E}">
        <p14:creationId xmlns:p14="http://schemas.microsoft.com/office/powerpoint/2010/main" val="4213338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12788"/>
            <a:ext cx="5486400" cy="3086100"/>
          </a:xfrm>
        </p:spPr>
      </p:sp>
      <p:sp>
        <p:nvSpPr>
          <p:cNvPr id="3" name="Notes Placeholder 2"/>
          <p:cNvSpPr>
            <a:spLocks noGrp="1"/>
          </p:cNvSpPr>
          <p:nvPr>
            <p:ph type="body" idx="1"/>
          </p:nvPr>
        </p:nvSpPr>
        <p:spPr>
          <a:xfrm>
            <a:off x="685800" y="3971054"/>
            <a:ext cx="5486400" cy="4460157"/>
          </a:xfrm>
        </p:spPr>
        <p:txBody>
          <a:bodyPr/>
          <a:lstStyle/>
          <a:p>
            <a:endParaRPr lang="en-US" dirty="0"/>
          </a:p>
        </p:txBody>
      </p:sp>
    </p:spTree>
    <p:extLst>
      <p:ext uri="{BB962C8B-B14F-4D97-AF65-F5344CB8AC3E}">
        <p14:creationId xmlns:p14="http://schemas.microsoft.com/office/powerpoint/2010/main" val="276976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44525"/>
            <a:ext cx="5486400" cy="3086100"/>
          </a:xfrm>
        </p:spPr>
      </p:sp>
      <p:sp>
        <p:nvSpPr>
          <p:cNvPr id="3" name="Notes Placeholder 2"/>
          <p:cNvSpPr>
            <a:spLocks noGrp="1"/>
          </p:cNvSpPr>
          <p:nvPr>
            <p:ph type="body" idx="1"/>
          </p:nvPr>
        </p:nvSpPr>
        <p:spPr>
          <a:xfrm>
            <a:off x="685800" y="3887932"/>
            <a:ext cx="5486400" cy="3600450"/>
          </a:xfrm>
        </p:spPr>
        <p:txBody>
          <a:bodyPr/>
          <a:lstStyle/>
          <a:p>
            <a:pPr algn="ctr">
              <a:buNone/>
            </a:pPr>
            <a:r>
              <a:rPr lang="en-US" dirty="0"/>
              <a:t>PRINT VERSION OF NARRATIVE</a:t>
            </a:r>
          </a:p>
          <a:p>
            <a:pPr algn="ctr">
              <a:buNone/>
            </a:pPr>
            <a:endParaRPr lang="en-US" dirty="0"/>
          </a:p>
          <a:p>
            <a:pPr>
              <a:buNone/>
            </a:pPr>
            <a:r>
              <a:rPr lang="en-US" dirty="0"/>
              <a:t>What</a:t>
            </a:r>
            <a:r>
              <a:rPr lang="en-US" baseline="0" dirty="0"/>
              <a:t> may be missing for a CISO who works hard to protect data and information at the enterprise is an appreciation for safety. </a:t>
            </a:r>
          </a:p>
          <a:p>
            <a:pPr>
              <a:buNone/>
            </a:pPr>
            <a:endParaRPr lang="en-US" baseline="0" dirty="0"/>
          </a:p>
          <a:p>
            <a:pPr>
              <a:buNone/>
            </a:pPr>
            <a:r>
              <a:rPr lang="en-US" baseline="0" dirty="0"/>
              <a:t>This is how I had to prepare before visiting one of the pumping stations on an aviation fuel pipeline spanning 4 countries and extending for 5000 km. I had to dress up this way since I wanted to get up close to where physical processes governed by the laws of physics and chemistry were taking place behind me and below my feet. I found that my hosts who were the plant engineers were not so worried about losing data or information as they were about ensuring the pipeline performed its functions in a way that was safe for the operators and the surrounding public in addition to reliably and efficiently providing aviation fuel to military and civilian airbases. They performed these tasks with the help of industrial control systems and many other devices used to monitor and control the fuel flowing into, out of and down the pipeline.</a:t>
            </a:r>
            <a:endParaRPr lang="en-US" dirty="0"/>
          </a:p>
          <a:p>
            <a:endParaRPr lang="en-US" dirty="0"/>
          </a:p>
        </p:txBody>
      </p:sp>
    </p:spTree>
    <p:extLst>
      <p:ext uri="{BB962C8B-B14F-4D97-AF65-F5344CB8AC3E}">
        <p14:creationId xmlns:p14="http://schemas.microsoft.com/office/powerpoint/2010/main" val="406327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44525"/>
            <a:ext cx="5486400" cy="3086100"/>
          </a:xfrm>
        </p:spPr>
      </p:sp>
      <p:sp>
        <p:nvSpPr>
          <p:cNvPr id="3" name="Notes Placeholder 2"/>
          <p:cNvSpPr>
            <a:spLocks noGrp="1"/>
          </p:cNvSpPr>
          <p:nvPr>
            <p:ph type="body" idx="1"/>
          </p:nvPr>
        </p:nvSpPr>
        <p:spPr>
          <a:xfrm>
            <a:off x="685800" y="3838514"/>
            <a:ext cx="5486400" cy="4779013"/>
          </a:xfrm>
        </p:spPr>
        <p:txBody>
          <a:bodyPr/>
          <a:lstStyle/>
          <a:p>
            <a:pPr algn="ctr">
              <a:buNone/>
            </a:pPr>
            <a:r>
              <a:rPr lang="en-US" dirty="0"/>
              <a:t>PRINT VERSION OF NARRATIVE</a:t>
            </a:r>
          </a:p>
          <a:p>
            <a:pPr algn="ctr">
              <a:buNone/>
            </a:pPr>
            <a:endParaRPr lang="en-US" dirty="0"/>
          </a:p>
          <a:p>
            <a:pPr>
              <a:buNone/>
            </a:pPr>
            <a:r>
              <a:rPr lang="en-US" dirty="0"/>
              <a:t>The</a:t>
            </a:r>
            <a:r>
              <a:rPr lang="en-US" baseline="0" dirty="0"/>
              <a:t> film “Apollo 13” has an interesting scene where NASA engineers are proposing what needs to be done in order to save the crew of a crippled spacecraft that suffered an explosion. In the midst of a heated discussion, one engineer essentially yelled out “Wait a minute! None of these solutions will work, since in 18 hours the crew will no longer be alive. The battery power to run the spacecraft life support and navigation systems will run out well before the spacecraft returns to earth.” There was a knowledge-understanding gap to be bridged between what the problem </a:t>
            </a:r>
            <a:r>
              <a:rPr lang="en-US" dirty="0"/>
              <a:t>was and how best to solve it.</a:t>
            </a:r>
          </a:p>
          <a:p>
            <a:pPr>
              <a:buNone/>
            </a:pPr>
            <a:endParaRPr lang="en-US" dirty="0"/>
          </a:p>
          <a:p>
            <a:pPr>
              <a:buNone/>
            </a:pPr>
            <a:r>
              <a:rPr lang="en-US" dirty="0"/>
              <a:t>The purpose of this MLM is to bridge a</a:t>
            </a:r>
            <a:r>
              <a:rPr lang="en-US" baseline="0" dirty="0"/>
              <a:t> similar gap in understanding and objectives in ensuring the cybersecurity of an industrial enterprise, manufacturer, or utility. This should be of concern to the Chief Information Security Officer or CISO since many aspects of his work in protecting information and data are now colliding with the world of industrial operations, where the main emphasis is less on the importance of data security and more on monitoring and controlling a physical process governed by the laws of physics and chemistry. Some CISOs are now charged with ensuring the cybersecurity of industrial operations in addition to what some may think is their primary task of ensuring data confidentiality, integrity, and availability of their office-oriented information systems. </a:t>
            </a:r>
          </a:p>
          <a:p>
            <a:pPr>
              <a:buNone/>
            </a:pPr>
            <a:r>
              <a:rPr lang="en-US" baseline="0" dirty="0"/>
              <a:t>This MLM will provide an awareness for the CISO of the essential aspects that need to be understood before </a:t>
            </a:r>
            <a:r>
              <a:rPr lang="en-US" dirty="0"/>
              <a:t>implement</a:t>
            </a:r>
            <a:r>
              <a:rPr lang="en-US" baseline="0" dirty="0"/>
              <a:t>ing a cybersecurity policy in an industrial setting. </a:t>
            </a:r>
            <a:endParaRPr lang="en-US" dirty="0"/>
          </a:p>
          <a:p>
            <a:endParaRPr lang="en-US" dirty="0"/>
          </a:p>
        </p:txBody>
      </p:sp>
    </p:spTree>
    <p:extLst>
      <p:ext uri="{BB962C8B-B14F-4D97-AF65-F5344CB8AC3E}">
        <p14:creationId xmlns:p14="http://schemas.microsoft.com/office/powerpoint/2010/main" val="108404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650" y="590550"/>
            <a:ext cx="5410200" cy="3043238"/>
          </a:xfrm>
        </p:spPr>
      </p:sp>
      <p:sp>
        <p:nvSpPr>
          <p:cNvPr id="3" name="Notes Placeholder 2"/>
          <p:cNvSpPr>
            <a:spLocks noGrp="1"/>
          </p:cNvSpPr>
          <p:nvPr>
            <p:ph type="body" idx="1"/>
          </p:nvPr>
        </p:nvSpPr>
        <p:spPr>
          <a:xfrm>
            <a:off x="755650" y="3776422"/>
            <a:ext cx="5410200" cy="4702564"/>
          </a:xfrm>
        </p:spPr>
        <p:txBody>
          <a:bodyPr/>
          <a:lstStyle/>
          <a:p>
            <a:pPr algn="ctr" defTabSz="937900">
              <a:buNone/>
            </a:pPr>
            <a:r>
              <a:rPr lang="en-US" baseline="0" dirty="0"/>
              <a:t>PRINT VERSION OF NARRATIVE </a:t>
            </a:r>
          </a:p>
          <a:p>
            <a:pPr algn="ctr" defTabSz="937900">
              <a:buNone/>
            </a:pPr>
            <a:endParaRPr lang="en-US" baseline="0" dirty="0"/>
          </a:p>
          <a:p>
            <a:pPr defTabSz="937900">
              <a:buNone/>
            </a:pPr>
            <a:r>
              <a:rPr lang="en-US" dirty="0"/>
              <a:t>This is just one conversation I have had with a CISO during a visit to an industrial site:</a:t>
            </a:r>
            <a:br>
              <a:rPr lang="en-US" dirty="0"/>
            </a:br>
            <a:endParaRPr lang="en-US" dirty="0">
              <a:cs typeface="Arial" panose="020B0604020202020204" pitchFamily="34" charset="0"/>
            </a:endParaRPr>
          </a:p>
          <a:p>
            <a:pPr marL="766929" indent="-766929" defTabSz="386875">
              <a:spcBef>
                <a:spcPct val="20000"/>
              </a:spcBef>
              <a:buNone/>
            </a:pPr>
            <a:r>
              <a:rPr lang="en-US" dirty="0">
                <a:cs typeface="Arial" panose="020B0604020202020204" pitchFamily="34" charset="0"/>
              </a:rPr>
              <a:t>Visitor:	“Thanks for showing me the server room, would it be possible to meet with your senior plant engineers?”</a:t>
            </a:r>
          </a:p>
          <a:p>
            <a:pPr algn="just" defTabSz="386875">
              <a:spcBef>
                <a:spcPct val="20000"/>
              </a:spcBef>
            </a:pPr>
            <a:endParaRPr lang="en-US" dirty="0">
              <a:cs typeface="Arial" panose="020B0604020202020204" pitchFamily="34" charset="0"/>
            </a:endParaRPr>
          </a:p>
          <a:p>
            <a:pPr algn="just" defTabSz="386875">
              <a:spcBef>
                <a:spcPct val="20000"/>
              </a:spcBef>
              <a:buNone/>
            </a:pPr>
            <a:r>
              <a:rPr lang="en-US" dirty="0">
                <a:cs typeface="Arial" panose="020B0604020202020204" pitchFamily="34" charset="0"/>
              </a:rPr>
              <a:t>CISO:	“Yes, it can be arranged, but I never met them before….”</a:t>
            </a:r>
          </a:p>
          <a:p>
            <a:pPr marL="0" indent="0" defTabSz="386875">
              <a:spcBef>
                <a:spcPct val="20000"/>
              </a:spcBef>
              <a:buNone/>
            </a:pPr>
            <a:endParaRPr lang="en-US" dirty="0">
              <a:cs typeface="Arial" panose="020B0604020202020204" pitchFamily="34" charset="0"/>
            </a:endParaRPr>
          </a:p>
        </p:txBody>
      </p:sp>
      <p:sp>
        <p:nvSpPr>
          <p:cNvPr id="5" name="Slide Number Placeholder 4"/>
          <p:cNvSpPr>
            <a:spLocks noGrp="1"/>
          </p:cNvSpPr>
          <p:nvPr>
            <p:ph type="sldNum" sz="quarter" idx="11"/>
          </p:nvPr>
        </p:nvSpPr>
        <p:spPr/>
        <p:txBody>
          <a:bodyPr lIns="93790" tIns="46895" rIns="93790" bIns="46895"/>
          <a:lstStyle/>
          <a:p>
            <a:pPr algn="r" defTabSz="468950" eaLnBrk="1" fontAlgn="auto" hangingPunct="1">
              <a:spcBef>
                <a:spcPts val="0"/>
              </a:spcBef>
              <a:spcAft>
                <a:spcPts val="0"/>
              </a:spcAft>
              <a:defRPr/>
            </a:pPr>
            <a:fld id="{3160BA79-C7D8-4535-81DD-D495D61362A6}" type="slidenum">
              <a:rPr lang="en-US" sz="1200">
                <a:solidFill>
                  <a:prstClr val="black"/>
                </a:solidFill>
                <a:latin typeface="Calibri" panose="020F0502020204030204"/>
              </a:rPr>
              <a:pPr algn="r" defTabSz="468950" eaLnBrk="1" fontAlgn="auto" hangingPunct="1">
                <a:spcBef>
                  <a:spcPts val="0"/>
                </a:spcBef>
                <a:spcAft>
                  <a:spcPts val="0"/>
                </a:spcAft>
                <a:defRPr/>
              </a:pPr>
              <a:t>4</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81062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17538"/>
            <a:ext cx="5480050" cy="3082925"/>
          </a:xfrm>
        </p:spPr>
      </p:sp>
      <p:sp>
        <p:nvSpPr>
          <p:cNvPr id="3" name="Notes Placeholder 2"/>
          <p:cNvSpPr>
            <a:spLocks noGrp="1"/>
          </p:cNvSpPr>
          <p:nvPr>
            <p:ph type="body" idx="1"/>
          </p:nvPr>
        </p:nvSpPr>
        <p:spPr>
          <a:xfrm>
            <a:off x="688975" y="3817981"/>
            <a:ext cx="5480050" cy="4227514"/>
          </a:xfrm>
        </p:spPr>
        <p:txBody>
          <a:bodyPr/>
          <a:lstStyle/>
          <a:p>
            <a:pPr algn="ctr" defTabSz="937900">
              <a:buNone/>
            </a:pPr>
            <a:r>
              <a:rPr lang="en-US" baseline="0" dirty="0"/>
              <a:t>PRINT VERSION OF NARRATIVE </a:t>
            </a:r>
          </a:p>
          <a:p>
            <a:pPr algn="ctr" defTabSz="937900">
              <a:buNone/>
            </a:pPr>
            <a:endParaRPr lang="en-US" baseline="0" dirty="0"/>
          </a:p>
          <a:p>
            <a:pPr defTabSz="937900">
              <a:buNone/>
            </a:pPr>
            <a:r>
              <a:rPr lang="en-US" dirty="0"/>
              <a:t>Another conversation I had:</a:t>
            </a:r>
            <a:endParaRPr lang="en-US" baseline="0" dirty="0"/>
          </a:p>
          <a:p>
            <a:pPr marL="1172375" indent="-1172375" defTabSz="386875">
              <a:spcBef>
                <a:spcPct val="20000"/>
              </a:spcBef>
            </a:pPr>
            <a:endParaRPr lang="en-US" dirty="0">
              <a:cs typeface="Arial" panose="020B0604020202020204" pitchFamily="34" charset="0"/>
            </a:endParaRPr>
          </a:p>
          <a:p>
            <a:pPr marL="700168" indent="-700168" defTabSz="386875">
              <a:spcBef>
                <a:spcPct val="20000"/>
              </a:spcBef>
              <a:buNone/>
            </a:pPr>
            <a:r>
              <a:rPr lang="en-US" dirty="0">
                <a:cs typeface="Arial" panose="020B0604020202020204" pitchFamily="34" charset="0"/>
              </a:rPr>
              <a:t>CISO:	“I am a new CISO and I am having trouble talking with my engineers, could you advise me on how to speak their language?”</a:t>
            </a:r>
          </a:p>
          <a:p>
            <a:pPr algn="just" defTabSz="386875">
              <a:spcBef>
                <a:spcPct val="20000"/>
              </a:spcBef>
              <a:buNone/>
            </a:pPr>
            <a:r>
              <a:rPr lang="en-US" sz="1400" dirty="0">
                <a:cs typeface="Arial" panose="020B0604020202020204" pitchFamily="34" charset="0"/>
              </a:rPr>
              <a:t>							</a:t>
            </a:r>
            <a:r>
              <a:rPr lang="en-US" sz="1100" i="1" dirty="0">
                <a:cs typeface="Arial" panose="020B0604020202020204" pitchFamily="34" charset="0"/>
              </a:rPr>
              <a:t>-Newly-appointed CISO of an oil company</a:t>
            </a:r>
          </a:p>
          <a:p>
            <a:pPr>
              <a:buNone/>
            </a:pPr>
            <a:endParaRPr lang="en-US" dirty="0"/>
          </a:p>
          <a:p>
            <a:pPr>
              <a:buNone/>
            </a:pPr>
            <a:r>
              <a:rPr lang="en-US" dirty="0"/>
              <a:t>This is why I wrote these three MLMs for the CISO – to educate new CISOs about the unique challenges of implementing cybersecurity measures in an industrial environment. A deep knowledge of office cybersecurity is not enough to understand how to protect the process. </a:t>
            </a:r>
          </a:p>
        </p:txBody>
      </p:sp>
      <p:sp>
        <p:nvSpPr>
          <p:cNvPr id="5" name="Slide Number Placeholder 4"/>
          <p:cNvSpPr>
            <a:spLocks noGrp="1"/>
          </p:cNvSpPr>
          <p:nvPr>
            <p:ph type="sldNum" sz="quarter" idx="11"/>
          </p:nvPr>
        </p:nvSpPr>
        <p:spPr/>
        <p:txBody>
          <a:bodyPr lIns="93790" tIns="46895" rIns="93790" bIns="46895"/>
          <a:lstStyle/>
          <a:p>
            <a:pPr algn="r" defTabSz="468950" eaLnBrk="1" fontAlgn="auto" hangingPunct="1">
              <a:spcBef>
                <a:spcPts val="0"/>
              </a:spcBef>
              <a:spcAft>
                <a:spcPts val="0"/>
              </a:spcAft>
              <a:defRPr/>
            </a:pPr>
            <a:fld id="{3160BA79-C7D8-4535-81DD-D495D61362A6}" type="slidenum">
              <a:rPr lang="en-US" sz="1200">
                <a:solidFill>
                  <a:prstClr val="black"/>
                </a:solidFill>
                <a:latin typeface="Calibri" panose="020F0502020204030204"/>
              </a:rPr>
              <a:pPr algn="r" defTabSz="468950" eaLnBrk="1" fontAlgn="auto" hangingPunct="1">
                <a:spcBef>
                  <a:spcPts val="0"/>
                </a:spcBef>
                <a:spcAft>
                  <a:spcPts val="0"/>
                </a:spcAft>
                <a:defRPr/>
              </a:pPr>
              <a:t>5</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59290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619125"/>
            <a:ext cx="5507037" cy="3097213"/>
          </a:xfrm>
        </p:spPr>
      </p:sp>
      <p:sp>
        <p:nvSpPr>
          <p:cNvPr id="3" name="Notes Placeholder 2"/>
          <p:cNvSpPr>
            <a:spLocks noGrp="1"/>
          </p:cNvSpPr>
          <p:nvPr>
            <p:ph type="body" idx="1"/>
          </p:nvPr>
        </p:nvSpPr>
        <p:spPr>
          <a:xfrm>
            <a:off x="646113" y="3832513"/>
            <a:ext cx="5486400" cy="4233573"/>
          </a:xfrm>
        </p:spPr>
        <p:txBody>
          <a:bodyPr/>
          <a:lstStyle/>
          <a:p>
            <a:pPr algn="ctr">
              <a:spcBef>
                <a:spcPts val="0"/>
              </a:spcBef>
              <a:spcAft>
                <a:spcPts val="0"/>
              </a:spcAft>
              <a:buNone/>
            </a:pPr>
            <a:r>
              <a:rPr lang="en-US" baseline="0" dirty="0"/>
              <a:t>PRINT VERSION OF NARRATIVE </a:t>
            </a:r>
          </a:p>
          <a:p>
            <a:pPr algn="ctr">
              <a:spcBef>
                <a:spcPts val="0"/>
              </a:spcBef>
              <a:spcAft>
                <a:spcPts val="0"/>
              </a:spcAft>
              <a:buNone/>
            </a:pPr>
            <a:endParaRPr lang="en-US" dirty="0">
              <a:effectLst/>
              <a:cs typeface="Arial" panose="020B0604020202020204" pitchFamily="34" charset="0"/>
            </a:endParaRPr>
          </a:p>
          <a:p>
            <a:pPr>
              <a:spcBef>
                <a:spcPts val="0"/>
              </a:spcBef>
              <a:spcAft>
                <a:spcPts val="0"/>
              </a:spcAft>
              <a:buNone/>
            </a:pPr>
            <a:r>
              <a:rPr lang="en-US" dirty="0">
                <a:effectLst/>
                <a:cs typeface="Arial" panose="020B0604020202020204" pitchFamily="34" charset="0"/>
              </a:rPr>
              <a:t>There is an IT and industrial cybersecurity understanding gap. This graphic is based upon the story of the blind monks meeting an elephant -- they are all touching different parts of the same object and they all </a:t>
            </a:r>
            <a:r>
              <a:rPr lang="en-US" dirty="0">
                <a:cs typeface="Arial" panose="020B0604020202020204" pitchFamily="34" charset="0"/>
              </a:rPr>
              <a:t>a</a:t>
            </a:r>
            <a:r>
              <a:rPr lang="en-US" dirty="0">
                <a:effectLst/>
                <a:cs typeface="Arial" panose="020B0604020202020204" pitchFamily="34" charset="0"/>
              </a:rPr>
              <a:t>ccuratel</a:t>
            </a:r>
            <a:r>
              <a:rPr lang="en-US" dirty="0">
                <a:cs typeface="Arial" panose="020B0604020202020204" pitchFamily="34" charset="0"/>
              </a:rPr>
              <a:t>y </a:t>
            </a:r>
            <a:r>
              <a:rPr lang="en-US" dirty="0">
                <a:effectLst/>
                <a:cs typeface="Arial" panose="020B0604020202020204" pitchFamily="34" charset="0"/>
              </a:rPr>
              <a:t>describe the part they touch </a:t>
            </a:r>
            <a:r>
              <a:rPr lang="en-US" dirty="0">
                <a:cs typeface="Arial" panose="020B0604020202020204" pitchFamily="34" charset="0"/>
              </a:rPr>
              <a:t>without truly describing the item as a whole.</a:t>
            </a:r>
            <a:endParaRPr lang="en-US" dirty="0">
              <a:effectLst/>
              <a:cs typeface="Arial" panose="020B0604020202020204" pitchFamily="34" charset="0"/>
            </a:endParaRPr>
          </a:p>
          <a:p>
            <a:pPr>
              <a:spcBef>
                <a:spcPts val="0"/>
              </a:spcBef>
              <a:spcAft>
                <a:spcPts val="0"/>
              </a:spcAft>
              <a:buNone/>
            </a:pPr>
            <a:endParaRPr lang="en-US" dirty="0">
              <a:effectLst/>
              <a:cs typeface="Arial" panose="020B0604020202020204" pitchFamily="34" charset="0"/>
            </a:endParaRPr>
          </a:p>
          <a:p>
            <a:pPr>
              <a:spcBef>
                <a:spcPts val="0"/>
              </a:spcBef>
              <a:spcAft>
                <a:spcPts val="0"/>
              </a:spcAft>
              <a:buNone/>
            </a:pPr>
            <a:r>
              <a:rPr lang="en-US" dirty="0">
                <a:effectLst/>
                <a:cs typeface="Arial" panose="020B0604020202020204" pitchFamily="34" charset="0"/>
              </a:rPr>
              <a:t>This was a conversation I had with someone studying the Stuxnet incident. He didn't know what a PLC (Programmable Logic Controller) was. This demonstrates the gap between the IT world and the industrial world.</a:t>
            </a:r>
          </a:p>
          <a:p>
            <a:pPr>
              <a:spcBef>
                <a:spcPts val="0"/>
              </a:spcBef>
              <a:spcAft>
                <a:spcPts val="0"/>
              </a:spcAft>
              <a:buNone/>
            </a:pPr>
            <a:endParaRPr lang="en-US" dirty="0">
              <a:effectLst/>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Pct val="100000"/>
              <a:buFontTx/>
              <a:buNone/>
              <a:tabLst/>
              <a:defRPr/>
            </a:pPr>
            <a:r>
              <a:rPr lang="en-US" dirty="0"/>
              <a:t>This</a:t>
            </a:r>
            <a:r>
              <a:rPr lang="en-US" baseline="0" dirty="0"/>
              <a:t> is a good example that illustrates the difficulty an information technology-oriented person or CISO familiar with the security issues behind the use of office data processing and communications devices when confronted with a device used to monitor and control a physical process found in an industrial setting. In researching the STUXNET malware, the IT-oriented security specialist ran into a problem in understanding what part of the malware code was supposed to do. The Windows OS vulnerabilities exploited in the malware were just a small part of the actual code used to disrupt an industrial operation that, by the way, did not use a Windows OS but a proprietary system used in a Program Logic Controller made by another manufacturer. </a:t>
            </a:r>
            <a:endParaRPr lang="en-US" dirty="0"/>
          </a:p>
          <a:p>
            <a:pPr>
              <a:spcBef>
                <a:spcPts val="0"/>
              </a:spcBef>
              <a:spcAft>
                <a:spcPts val="0"/>
              </a:spcAft>
              <a:buNone/>
            </a:pPr>
            <a:endParaRPr lang="en-US" dirty="0">
              <a:effectLst/>
              <a:cs typeface="Arial" panose="020B0604020202020204" pitchFamily="34" charset="0"/>
            </a:endParaRPr>
          </a:p>
          <a:p>
            <a:endParaRPr lang="en-US" dirty="0"/>
          </a:p>
        </p:txBody>
      </p:sp>
      <p:sp>
        <p:nvSpPr>
          <p:cNvPr id="4" name="Slide Number Placeholder 3"/>
          <p:cNvSpPr>
            <a:spLocks noGrp="1"/>
          </p:cNvSpPr>
          <p:nvPr>
            <p:ph type="sldNum" idx="10"/>
          </p:nvPr>
        </p:nvSpPr>
        <p:spPr/>
        <p:txBody>
          <a:bodyPr lIns="93790" tIns="46895" rIns="93790" bIns="46895"/>
          <a:lstStyle/>
          <a:p>
            <a:pPr algn="r" defTabSz="937900" eaLnBrk="1" fontAlgn="auto" hangingPunct="1">
              <a:spcBef>
                <a:spcPts val="0"/>
              </a:spcBef>
              <a:spcAft>
                <a:spcPts val="0"/>
              </a:spcAft>
              <a:defRPr/>
            </a:pPr>
            <a:fld id="{42A4412A-6D09-446C-882C-B4807473C74B}" type="slidenum">
              <a:rPr lang="en-US" sz="1400" spc="-1">
                <a:solidFill>
                  <a:prstClr val="black"/>
                </a:solidFill>
                <a:latin typeface="Times New Roman"/>
              </a:rPr>
              <a:pPr algn="r" defTabSz="937900" eaLnBrk="1" fontAlgn="auto" hangingPunct="1">
                <a:spcBef>
                  <a:spcPts val="0"/>
                </a:spcBef>
                <a:spcAft>
                  <a:spcPts val="0"/>
                </a:spcAft>
                <a:defRPr/>
              </a:pPr>
              <a:t>6</a:t>
            </a:fld>
            <a:endParaRPr lang="en-US" sz="1400" spc="-1">
              <a:solidFill>
                <a:prstClr val="black"/>
              </a:solidFill>
              <a:latin typeface="Times New Roman"/>
            </a:endParaRPr>
          </a:p>
        </p:txBody>
      </p:sp>
    </p:spTree>
    <p:extLst>
      <p:ext uri="{BB962C8B-B14F-4D97-AF65-F5344CB8AC3E}">
        <p14:creationId xmlns:p14="http://schemas.microsoft.com/office/powerpoint/2010/main" val="421600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36287"/>
            <a:ext cx="5486400" cy="4210185"/>
          </a:xfrm>
        </p:spPr>
        <p:txBody>
          <a:bodyPr/>
          <a:lstStyle/>
          <a:p>
            <a:pPr algn="ctr">
              <a:spcBef>
                <a:spcPts val="0"/>
              </a:spcBef>
              <a:spcAft>
                <a:spcPts val="600"/>
              </a:spcAft>
              <a:buNone/>
            </a:pPr>
            <a:r>
              <a:rPr lang="en-US" baseline="0" dirty="0"/>
              <a:t>PRINT VERSION OF NARRATIVE</a:t>
            </a:r>
            <a:endParaRPr lang="en-US" dirty="0">
              <a:effectLst/>
              <a:cs typeface="Arial" panose="020B0604020202020204" pitchFamily="34" charset="0"/>
            </a:endParaRPr>
          </a:p>
          <a:p>
            <a:pPr>
              <a:spcBef>
                <a:spcPts val="0"/>
              </a:spcBef>
              <a:spcAft>
                <a:spcPts val="0"/>
              </a:spcAft>
              <a:buNone/>
            </a:pPr>
            <a:r>
              <a:rPr lang="en-US" dirty="0">
                <a:effectLst/>
                <a:cs typeface="Arial" panose="020B0604020202020204" pitchFamily="34" charset="0"/>
              </a:rPr>
              <a:t>Something else I've heard in my conversations about patching and updates. If you're an IT cybersecurity person, you know how important patching is. But you may run into something that I ran into, which is an engineer who told me  "we consider patching to be an unacceptable industrial risk". </a:t>
            </a:r>
          </a:p>
          <a:p>
            <a:pPr>
              <a:spcBef>
                <a:spcPts val="0"/>
              </a:spcBef>
              <a:spcAft>
                <a:spcPts val="0"/>
              </a:spcAft>
              <a:buNone/>
            </a:pPr>
            <a:r>
              <a:rPr lang="en-US" dirty="0">
                <a:effectLst/>
                <a:cs typeface="Arial" panose="020B0604020202020204" pitchFamily="34" charset="0"/>
              </a:rPr>
              <a:t>I understand now why patching can be a problem in an industrial operation. You don't like to change things unless there's a very good reason. Things are set to run in advance in a certain way, and a patch can cause problems.</a:t>
            </a:r>
          </a:p>
          <a:p>
            <a:pPr marL="0" marR="0" lvl="0" indent="0" algn="l" defTabSz="914400" rtl="0" eaLnBrk="0" fontAlgn="base" latinLnBrk="0" hangingPunct="0">
              <a:lnSpc>
                <a:spcPct val="100000"/>
              </a:lnSpc>
              <a:spcBef>
                <a:spcPct val="30000"/>
              </a:spcBef>
              <a:spcAft>
                <a:spcPct val="0"/>
              </a:spcAft>
              <a:buClrTx/>
              <a:buSzPct val="100000"/>
              <a:buFontTx/>
              <a:buNone/>
              <a:tabLst/>
              <a:defRPr/>
            </a:pPr>
            <a:r>
              <a:rPr lang="en-US" dirty="0"/>
              <a:t>To</a:t>
            </a:r>
            <a:r>
              <a:rPr lang="en-US" baseline="0" dirty="0"/>
              <a:t> the CISO, patching and updating is a long-standing, accepted best practice to ensure the cybersecurity of the computers, servers and routers found in an office or enterprise environment. However, </a:t>
            </a:r>
            <a:r>
              <a:rPr lang="en-US" dirty="0"/>
              <a:t>p</a:t>
            </a:r>
            <a:r>
              <a:rPr lang="en-US" baseline="0" dirty="0"/>
              <a:t>atches and updates </a:t>
            </a:r>
            <a:r>
              <a:rPr lang="en-US" dirty="0"/>
              <a:t>for</a:t>
            </a:r>
            <a:r>
              <a:rPr lang="en-US" baseline="0" dirty="0"/>
              <a:t> an industrial environment must be tested in a laboratory-safe setting before being applied to what may be a time-sensitive and specially-tuned environment. A patch that turns out to be faulty in the office environment can quickly be remedied by uninstalling it on the computer and the work can proceed along without disruption. On the other hand, an untested patch applied to an industrial operation could result in degraded or malfunctioning equipment that can result in loss of life, damage to property and environment. </a:t>
            </a:r>
            <a:endParaRPr lang="en-US" dirty="0"/>
          </a:p>
          <a:p>
            <a:pPr marL="0" marR="0" lvl="0" indent="0" algn="l" defTabSz="914400" rtl="0" eaLnBrk="0" fontAlgn="base" latinLnBrk="0" hangingPunct="0">
              <a:lnSpc>
                <a:spcPct val="100000"/>
              </a:lnSpc>
              <a:spcBef>
                <a:spcPct val="30000"/>
              </a:spcBef>
              <a:spcAft>
                <a:spcPct val="0"/>
              </a:spcAft>
              <a:buClrTx/>
              <a:buSzPct val="100000"/>
              <a:buFontTx/>
              <a:buNone/>
              <a:tabLst/>
              <a:defRPr/>
            </a:pPr>
            <a:r>
              <a:rPr lang="en-US" baseline="0" dirty="0"/>
              <a:t>For this reason, the CISO should not be surprised at the reaction of his or her plant engineers to a proposed cybersecurity procedure.</a:t>
            </a:r>
            <a:endParaRPr lang="en-US" dirty="0"/>
          </a:p>
          <a:p>
            <a:pPr>
              <a:buNone/>
            </a:pPr>
            <a:endParaRPr lang="en-US" dirty="0"/>
          </a:p>
        </p:txBody>
      </p:sp>
    </p:spTree>
    <p:extLst>
      <p:ext uri="{BB962C8B-B14F-4D97-AF65-F5344CB8AC3E}">
        <p14:creationId xmlns:p14="http://schemas.microsoft.com/office/powerpoint/2010/main" val="243442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7075"/>
            <a:ext cx="5486400" cy="3086100"/>
          </a:xfrm>
        </p:spPr>
      </p:sp>
      <p:sp>
        <p:nvSpPr>
          <p:cNvPr id="3" name="Notes Placeholder 2"/>
          <p:cNvSpPr>
            <a:spLocks noGrp="1"/>
          </p:cNvSpPr>
          <p:nvPr>
            <p:ph type="body" idx="1"/>
          </p:nvPr>
        </p:nvSpPr>
        <p:spPr>
          <a:xfrm>
            <a:off x="685800" y="3915639"/>
            <a:ext cx="5486400" cy="4501285"/>
          </a:xfrm>
        </p:spPr>
        <p:txBody>
          <a:bodyPr/>
          <a:lstStyle/>
          <a:p>
            <a:pPr algn="ctr">
              <a:spcBef>
                <a:spcPts val="0"/>
              </a:spcBef>
              <a:spcAft>
                <a:spcPts val="0"/>
              </a:spcAft>
              <a:buNone/>
            </a:pPr>
            <a:r>
              <a:rPr lang="en-US" baseline="0" dirty="0"/>
              <a:t>PRINT VERSION OF NARRATIVE </a:t>
            </a:r>
          </a:p>
          <a:p>
            <a:pPr algn="ctr">
              <a:spcBef>
                <a:spcPts val="0"/>
              </a:spcBef>
              <a:spcAft>
                <a:spcPts val="0"/>
              </a:spcAft>
              <a:buNone/>
            </a:pPr>
            <a:endParaRPr lang="en-US" dirty="0">
              <a:effectLst/>
              <a:cs typeface="Arial" panose="020B0604020202020204" pitchFamily="34" charset="0"/>
            </a:endParaRPr>
          </a:p>
          <a:p>
            <a:pPr>
              <a:spcBef>
                <a:spcPts val="0"/>
              </a:spcBef>
              <a:spcAft>
                <a:spcPts val="0"/>
              </a:spcAft>
              <a:buNone/>
            </a:pPr>
            <a:r>
              <a:rPr lang="en-US" dirty="0">
                <a:effectLst/>
                <a:cs typeface="Arial" panose="020B0604020202020204" pitchFamily="34" charset="0"/>
              </a:rPr>
              <a:t>What, then, is Industrial Cybersecurity?</a:t>
            </a:r>
          </a:p>
          <a:p>
            <a:pPr>
              <a:spcBef>
                <a:spcPts val="0"/>
              </a:spcBef>
              <a:spcAft>
                <a:spcPts val="0"/>
              </a:spcAft>
              <a:buNone/>
            </a:pPr>
            <a:endParaRPr lang="en-US" dirty="0">
              <a:effectLst/>
              <a:cs typeface="Arial" panose="020B0604020202020204" pitchFamily="34" charset="0"/>
            </a:endParaRPr>
          </a:p>
          <a:p>
            <a:pPr>
              <a:spcBef>
                <a:spcPts val="0"/>
              </a:spcBef>
              <a:spcAft>
                <a:spcPts val="0"/>
              </a:spcAft>
              <a:buNone/>
            </a:pPr>
            <a:r>
              <a:rPr lang="en-US" dirty="0">
                <a:effectLst/>
                <a:cs typeface="Arial" panose="020B0604020202020204" pitchFamily="34" charset="0"/>
              </a:rPr>
              <a:t>It refers to the enterprise-wide security polices, and capabilities employed to ensure </a:t>
            </a:r>
            <a:r>
              <a:rPr lang="en-US" dirty="0">
                <a:cs typeface="Arial" panose="020B0604020202020204" pitchFamily="34" charset="0"/>
              </a:rPr>
              <a:t>the </a:t>
            </a:r>
            <a:r>
              <a:rPr lang="en-US" dirty="0">
                <a:effectLst/>
                <a:cs typeface="Arial" panose="020B0604020202020204" pitchFamily="34" charset="0"/>
              </a:rPr>
              <a:t>safety, reliability, and desired performance of the physical processes being monitored and controlled.</a:t>
            </a:r>
          </a:p>
          <a:p>
            <a:pPr>
              <a:spcBef>
                <a:spcPts val="0"/>
              </a:spcBef>
              <a:spcAft>
                <a:spcPts val="0"/>
              </a:spcAft>
            </a:pPr>
            <a:endParaRPr lang="en-US" dirty="0">
              <a:effectLst/>
              <a:cs typeface="Arial" panose="020B0604020202020204" pitchFamily="34" charset="0"/>
            </a:endParaRPr>
          </a:p>
          <a:p>
            <a:pPr>
              <a:spcBef>
                <a:spcPts val="0"/>
              </a:spcBef>
              <a:spcAft>
                <a:spcPts val="0"/>
              </a:spcAft>
              <a:buNone/>
            </a:pPr>
            <a:r>
              <a:rPr lang="en-US" dirty="0">
                <a:effectLst/>
                <a:cs typeface="Arial" panose="020B0604020202020204" pitchFamily="34" charset="0"/>
              </a:rPr>
              <a:t>The goal is to protect the control system process, people, environment and equipment.</a:t>
            </a:r>
          </a:p>
          <a:p>
            <a:pPr>
              <a:spcBef>
                <a:spcPts val="0"/>
              </a:spcBef>
              <a:spcAft>
                <a:spcPts val="0"/>
              </a:spcAft>
              <a:buNone/>
            </a:pPr>
            <a:r>
              <a:rPr lang="en-US" dirty="0">
                <a:effectLst/>
                <a:cs typeface="Arial" panose="020B0604020202020204" pitchFamily="34" charset="0"/>
              </a:rPr>
              <a:t> </a:t>
            </a:r>
          </a:p>
          <a:p>
            <a:pPr>
              <a:spcBef>
                <a:spcPts val="0"/>
              </a:spcBef>
              <a:spcAft>
                <a:spcPts val="0"/>
              </a:spcAft>
              <a:buNone/>
            </a:pPr>
            <a:r>
              <a:rPr lang="en-US" dirty="0">
                <a:effectLst/>
                <a:cs typeface="Arial" panose="020B0604020202020204" pitchFamily="34" charset="0"/>
              </a:rPr>
              <a:t>I'll be talking about the differences between this and IT. In IT, you are worried about the information, but here you are worried about the physical process, to make sure it </a:t>
            </a:r>
            <a:r>
              <a:rPr lang="en-US" dirty="0">
                <a:cs typeface="Arial" panose="020B0604020202020204" pitchFamily="34" charset="0"/>
              </a:rPr>
              <a:t>operates safely and </a:t>
            </a:r>
            <a:r>
              <a:rPr lang="en-US" dirty="0">
                <a:effectLst/>
                <a:cs typeface="Arial" panose="020B0604020202020204" pitchFamily="34" charset="0"/>
              </a:rPr>
              <a:t>within set bounds.</a:t>
            </a:r>
          </a:p>
          <a:p>
            <a:endParaRPr lang="en-US" dirty="0"/>
          </a:p>
        </p:txBody>
      </p:sp>
    </p:spTree>
    <p:extLst>
      <p:ext uri="{BB962C8B-B14F-4D97-AF65-F5344CB8AC3E}">
        <p14:creationId xmlns:p14="http://schemas.microsoft.com/office/powerpoint/2010/main" val="120263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90E978D-5459-4DBC-85E2-3737F6327F65}"/>
              </a:ext>
            </a:extLst>
          </p:cNvPr>
          <p:cNvSpPr>
            <a:spLocks noGrp="1" noRot="1" noChangeAspect="1" noChangeArrowheads="1" noTextEdit="1"/>
          </p:cNvSpPr>
          <p:nvPr>
            <p:ph type="sldImg"/>
          </p:nvPr>
        </p:nvSpPr>
        <p:spPr>
          <a:xfrm>
            <a:off x="685800" y="581025"/>
            <a:ext cx="5510213" cy="3098800"/>
          </a:xfrm>
          <a:ln/>
        </p:spPr>
      </p:sp>
      <p:sp>
        <p:nvSpPr>
          <p:cNvPr id="25603" name="Notes Placeholder 2">
            <a:extLst>
              <a:ext uri="{FF2B5EF4-FFF2-40B4-BE49-F238E27FC236}">
                <a16:creationId xmlns:a16="http://schemas.microsoft.com/office/drawing/2014/main" id="{8E3BCBAD-F5F7-4FEB-812C-220F56D13C7D}"/>
              </a:ext>
            </a:extLst>
          </p:cNvPr>
          <p:cNvSpPr>
            <a:spLocks noGrp="1" noChangeArrowheads="1"/>
          </p:cNvSpPr>
          <p:nvPr>
            <p:ph type="body" idx="1"/>
          </p:nvPr>
        </p:nvSpPr>
        <p:spPr>
          <a:xfrm>
            <a:off x="712644" y="3790949"/>
            <a:ext cx="5486400" cy="3600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baseline="0" dirty="0"/>
              <a:t>PRINT VERSION OF NARRATIVE</a:t>
            </a:r>
          </a:p>
          <a:p>
            <a:pPr algn="ctr">
              <a:buNone/>
            </a:pPr>
            <a:endParaRPr lang="en-US" baseline="0" dirty="0"/>
          </a:p>
          <a:p>
            <a:pPr>
              <a:buNone/>
            </a:pPr>
            <a:r>
              <a:rPr lang="en-US" dirty="0"/>
              <a:t>The information technology environment of the office is not the same as an industrial environment, which is governed by the laws of physics and chemistry</a:t>
            </a:r>
          </a:p>
          <a:p>
            <a:pPr>
              <a:buNone/>
            </a:pPr>
            <a:r>
              <a:rPr lang="en-US" dirty="0"/>
              <a:t>Care must be taken when applying a cybersecurity policy to an industrial environment.</a:t>
            </a:r>
            <a:br>
              <a:rPr lang="en-US" baseline="0" dirty="0"/>
            </a:br>
            <a:endParaRPr lang="en-US" baseline="0" dirty="0"/>
          </a:p>
          <a:p>
            <a:pPr algn="ctr">
              <a:buNone/>
            </a:pPr>
            <a:endParaRPr lang="en-US" baseline="0" dirty="0"/>
          </a:p>
        </p:txBody>
      </p:sp>
    </p:spTree>
    <p:extLst>
      <p:ext uri="{BB962C8B-B14F-4D97-AF65-F5344CB8AC3E}">
        <p14:creationId xmlns:p14="http://schemas.microsoft.com/office/powerpoint/2010/main" val="1421124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419" name="Rectangle 3"/>
          <p:cNvSpPr>
            <a:spLocks noGrp="1" noChangeArrowheads="1"/>
          </p:cNvSpPr>
          <p:nvPr>
            <p:ph type="ctrTitle"/>
          </p:nvPr>
        </p:nvSpPr>
        <p:spPr bwMode="auto">
          <a:xfrm>
            <a:off x="3879273" y="3115236"/>
            <a:ext cx="7048501" cy="1371320"/>
          </a:xfrm>
        </p:spPr>
        <p:txBody>
          <a:bodyPr/>
          <a:lstStyle>
            <a:lvl1pPr>
              <a:defRPr sz="3177">
                <a:solidFill>
                  <a:schemeClr val="tx1"/>
                </a:solidFill>
              </a:defRPr>
            </a:lvl1pPr>
          </a:lstStyle>
          <a:p>
            <a:pPr lvl="0"/>
            <a:r>
              <a:rPr lang="en-US" altLang="en-US" noProof="0" dirty="0"/>
              <a:t>Click to edit Master title style</a:t>
            </a:r>
          </a:p>
        </p:txBody>
      </p:sp>
      <p:sp>
        <p:nvSpPr>
          <p:cNvPr id="60420" name="Rectangle 4"/>
          <p:cNvSpPr>
            <a:spLocks noGrp="1" noChangeArrowheads="1"/>
          </p:cNvSpPr>
          <p:nvPr>
            <p:ph type="subTitle" idx="1"/>
          </p:nvPr>
        </p:nvSpPr>
        <p:spPr bwMode="auto">
          <a:xfrm>
            <a:off x="3879273" y="4496361"/>
            <a:ext cx="7048501" cy="1294279"/>
          </a:xfrm>
        </p:spPr>
        <p:txBody>
          <a:bodyPr/>
          <a:lstStyle>
            <a:lvl1pPr marL="0" indent="0">
              <a:buFontTx/>
              <a:buNone/>
              <a:defRPr/>
            </a:lvl1pPr>
          </a:lstStyle>
          <a:p>
            <a:pPr lvl="0"/>
            <a:r>
              <a:rPr lang="en-US" altLang="en-US" noProof="0" dirty="0"/>
              <a:t>Click to edit Master subtitle style</a:t>
            </a:r>
          </a:p>
        </p:txBody>
      </p:sp>
      <p:sp>
        <p:nvSpPr>
          <p:cNvPr id="5" name="Date Placeholder 5">
            <a:extLst>
              <a:ext uri="{FF2B5EF4-FFF2-40B4-BE49-F238E27FC236}">
                <a16:creationId xmlns:a16="http://schemas.microsoft.com/office/drawing/2014/main" id="{F415BB7A-1662-4831-80E2-75EDF4639B6F}"/>
              </a:ext>
            </a:extLst>
          </p:cNvPr>
          <p:cNvSpPr>
            <a:spLocks noGrp="1" noChangeArrowheads="1"/>
          </p:cNvSpPr>
          <p:nvPr>
            <p:ph type="dt" sz="half" idx="10"/>
          </p:nvPr>
        </p:nvSpPr>
        <p:spPr bwMode="auto">
          <a:xfrm>
            <a:off x="3879273" y="6256274"/>
            <a:ext cx="2540000" cy="458041"/>
          </a:xfrm>
          <a:prstGeom prst="rect">
            <a:avLst/>
          </a:prstGeom>
        </p:spPr>
        <p:txBody>
          <a:bodyPr vert="horz" wrap="square" lIns="101870" tIns="50935" rIns="101870" bIns="50935" numCol="1" anchor="t" anchorCtr="0" compatLnSpc="1">
            <a:prstTxWarp prst="textNoShape">
              <a:avLst/>
            </a:prstTxWarp>
          </a:bodyPr>
          <a:lstStyle>
            <a:lvl1pPr defTabSz="899320">
              <a:defRPr lang="en-US" altLang="en-US" sz="1059" kern="1200" dirty="0">
                <a:solidFill>
                  <a:schemeClr val="tx1"/>
                </a:solidFill>
                <a:latin typeface="+mn-lt"/>
                <a:ea typeface="+mn-ea"/>
                <a:cs typeface="+mn-cs"/>
              </a:defRPr>
            </a:lvl1pPr>
          </a:lstStyle>
          <a:p>
            <a:pPr>
              <a:defRPr/>
            </a:pPr>
            <a:endParaRPr lang="en-US" dirty="0"/>
          </a:p>
        </p:txBody>
      </p:sp>
      <p:sp>
        <p:nvSpPr>
          <p:cNvPr id="6" name="Slide Number Placeholder 6">
            <a:extLst>
              <a:ext uri="{FF2B5EF4-FFF2-40B4-BE49-F238E27FC236}">
                <a16:creationId xmlns:a16="http://schemas.microsoft.com/office/drawing/2014/main" id="{609B4D88-08EA-41F5-A2BD-84F92E54B182}"/>
              </a:ext>
            </a:extLst>
          </p:cNvPr>
          <p:cNvSpPr>
            <a:spLocks noGrp="1" noChangeArrowheads="1"/>
          </p:cNvSpPr>
          <p:nvPr>
            <p:ph type="sldNum" sz="quarter" idx="11"/>
          </p:nvPr>
        </p:nvSpPr>
        <p:spPr bwMode="black">
          <a:xfrm>
            <a:off x="8927577" y="6266890"/>
            <a:ext cx="2540000" cy="458041"/>
          </a:xfrm>
          <a:prstGeom prst="rect">
            <a:avLst/>
          </a:prstGeom>
        </p:spPr>
        <p:txBody>
          <a:bodyPr vert="horz" wrap="square" lIns="101870" tIns="50935" rIns="101870" bIns="50935" numCol="1" anchor="t" anchorCtr="0" compatLnSpc="1">
            <a:prstTxWarp prst="textNoShape">
              <a:avLst/>
            </a:prstTxWarp>
          </a:bodyPr>
          <a:lstStyle>
            <a:lvl1pPr algn="r" defTabSz="899320">
              <a:defRPr sz="971">
                <a:latin typeface="Arial" panose="020B0604020202020204" pitchFamily="34" charset="0"/>
              </a:defRPr>
            </a:lvl1pPr>
          </a:lstStyle>
          <a:p>
            <a:pPr>
              <a:defRPr/>
            </a:pPr>
            <a:fld id="{3F9BFECF-A7EE-41A2-85EB-1E98BD6C3CFB}" type="slidenum">
              <a:rPr lang="en-US" altLang="en-US"/>
              <a:pPr>
                <a:defRPr/>
              </a:pPr>
              <a:t>‹#›</a:t>
            </a:fld>
            <a:endParaRPr lang="en-US" altLang="en-US" dirty="0"/>
          </a:p>
        </p:txBody>
      </p:sp>
      <p:pic>
        <p:nvPicPr>
          <p:cNvPr id="3" name="Picture 2" descr="A diagram of a diagram&#10;&#10;Description automatically generated with medium confidence">
            <a:extLst>
              <a:ext uri="{FF2B5EF4-FFF2-40B4-BE49-F238E27FC236}">
                <a16:creationId xmlns:a16="http://schemas.microsoft.com/office/drawing/2014/main" id="{461098F5-F551-793F-7B9D-0D40E9E4A7F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27030" y="261016"/>
            <a:ext cx="953000" cy="893414"/>
          </a:xfrm>
          <a:prstGeom prst="rect">
            <a:avLst/>
          </a:prstGeom>
        </p:spPr>
      </p:pic>
    </p:spTree>
    <p:custDataLst>
      <p:tags r:id="rId1"/>
    </p:custDataLst>
    <p:extLst>
      <p:ext uri="{BB962C8B-B14F-4D97-AF65-F5344CB8AC3E}">
        <p14:creationId xmlns:p14="http://schemas.microsoft.com/office/powerpoint/2010/main" val="362391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6278" y="268941"/>
            <a:ext cx="7898202" cy="605118"/>
          </a:xfrm>
        </p:spPr>
        <p:txBody>
          <a:bodyPr anchor="b"/>
          <a:lstStyle>
            <a:lvl1pPr>
              <a:defRPr sz="2824"/>
            </a:lvl1pPr>
          </a:lstStyle>
          <a:p>
            <a:r>
              <a:rPr lang="en-US" dirty="0"/>
              <a:t>Click to edit Master title style</a:t>
            </a:r>
          </a:p>
        </p:txBody>
      </p:sp>
      <p:sp>
        <p:nvSpPr>
          <p:cNvPr id="3" name="Content Placeholder 2"/>
          <p:cNvSpPr>
            <a:spLocks noGrp="1"/>
          </p:cNvSpPr>
          <p:nvPr>
            <p:ph idx="1"/>
          </p:nvPr>
        </p:nvSpPr>
        <p:spPr>
          <a:xfrm>
            <a:off x="5183910" y="1479176"/>
            <a:ext cx="6171046" cy="4571999"/>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13980" y="1479176"/>
            <a:ext cx="3933152" cy="4572000"/>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11665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105" y="301887"/>
            <a:ext cx="9938713" cy="537882"/>
          </a:xfrm>
        </p:spPr>
        <p:txBody>
          <a:bodyPr/>
          <a:lstStyle/>
          <a:p>
            <a:r>
              <a:rPr lang="en-US" dirty="0"/>
              <a:t>Click to edit Master title style</a:t>
            </a:r>
          </a:p>
        </p:txBody>
      </p:sp>
      <p:sp>
        <p:nvSpPr>
          <p:cNvPr id="3" name="Content Placeholder 2"/>
          <p:cNvSpPr>
            <a:spLocks noGrp="1"/>
          </p:cNvSpPr>
          <p:nvPr>
            <p:ph idx="1"/>
          </p:nvPr>
        </p:nvSpPr>
        <p:spPr>
          <a:xfrm>
            <a:off x="683107" y="1344706"/>
            <a:ext cx="10776247" cy="46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8246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7942" y="251460"/>
            <a:ext cx="10228057" cy="908350"/>
          </a:xfrm>
        </p:spPr>
        <p:txBody>
          <a:bodyPr/>
          <a:lstStyle/>
          <a:p>
            <a:r>
              <a:rPr lang="en-US" dirty="0"/>
              <a:t>Click to edit Master title style</a:t>
            </a:r>
          </a:p>
        </p:txBody>
      </p:sp>
      <p:sp>
        <p:nvSpPr>
          <p:cNvPr id="3" name="Text Placeholder 2"/>
          <p:cNvSpPr>
            <a:spLocks noGrp="1"/>
          </p:cNvSpPr>
          <p:nvPr>
            <p:ph type="body" idx="1"/>
          </p:nvPr>
        </p:nvSpPr>
        <p:spPr>
          <a:xfrm>
            <a:off x="947942" y="1503111"/>
            <a:ext cx="5049922"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a:t>Click to edit Master text styles</a:t>
            </a:r>
          </a:p>
        </p:txBody>
      </p:sp>
      <p:sp>
        <p:nvSpPr>
          <p:cNvPr id="4" name="Content Placeholder 3"/>
          <p:cNvSpPr>
            <a:spLocks noGrp="1"/>
          </p:cNvSpPr>
          <p:nvPr>
            <p:ph sz="half" idx="2" hasCustomPrompt="1"/>
          </p:nvPr>
        </p:nvSpPr>
        <p:spPr>
          <a:xfrm>
            <a:off x="947942" y="2326744"/>
            <a:ext cx="5049922"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970" y="1503111"/>
            <a:ext cx="5181985"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hasCustomPrompt="1"/>
          </p:nvPr>
        </p:nvSpPr>
        <p:spPr>
          <a:xfrm>
            <a:off x="6172970" y="2326744"/>
            <a:ext cx="5181985"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09080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9585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6278" y="268941"/>
            <a:ext cx="7898202" cy="605118"/>
          </a:xfrm>
        </p:spPr>
        <p:txBody>
          <a:bodyPr anchor="b"/>
          <a:lstStyle>
            <a:lvl1pPr>
              <a:defRPr sz="2824"/>
            </a:lvl1pPr>
          </a:lstStyle>
          <a:p>
            <a:r>
              <a:rPr lang="en-US" dirty="0"/>
              <a:t>Click to edit Master title style</a:t>
            </a:r>
          </a:p>
        </p:txBody>
      </p:sp>
      <p:sp>
        <p:nvSpPr>
          <p:cNvPr id="3" name="Content Placeholder 2"/>
          <p:cNvSpPr>
            <a:spLocks noGrp="1"/>
          </p:cNvSpPr>
          <p:nvPr>
            <p:ph idx="1"/>
          </p:nvPr>
        </p:nvSpPr>
        <p:spPr>
          <a:xfrm>
            <a:off x="5183910" y="1479176"/>
            <a:ext cx="6171046" cy="4571999"/>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13980" y="1479176"/>
            <a:ext cx="3933152" cy="4572000"/>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05757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419" name="Rectangle 3"/>
          <p:cNvSpPr>
            <a:spLocks noGrp="1" noChangeArrowheads="1"/>
          </p:cNvSpPr>
          <p:nvPr>
            <p:ph type="ctrTitle"/>
          </p:nvPr>
        </p:nvSpPr>
        <p:spPr bwMode="auto">
          <a:xfrm>
            <a:off x="3879273" y="3115236"/>
            <a:ext cx="7048501" cy="1371320"/>
          </a:xfrm>
        </p:spPr>
        <p:txBody>
          <a:bodyPr/>
          <a:lstStyle>
            <a:lvl1pPr>
              <a:defRPr sz="3177">
                <a:solidFill>
                  <a:schemeClr val="tx1"/>
                </a:solidFill>
              </a:defRPr>
            </a:lvl1pPr>
          </a:lstStyle>
          <a:p>
            <a:pPr lvl="0"/>
            <a:r>
              <a:rPr lang="en-US" altLang="en-US" noProof="0" dirty="0"/>
              <a:t>Click to edit Master title style</a:t>
            </a:r>
          </a:p>
        </p:txBody>
      </p:sp>
      <p:sp>
        <p:nvSpPr>
          <p:cNvPr id="60420" name="Rectangle 4"/>
          <p:cNvSpPr>
            <a:spLocks noGrp="1" noChangeArrowheads="1"/>
          </p:cNvSpPr>
          <p:nvPr>
            <p:ph type="subTitle" idx="1"/>
          </p:nvPr>
        </p:nvSpPr>
        <p:spPr bwMode="auto">
          <a:xfrm>
            <a:off x="3879273" y="4496361"/>
            <a:ext cx="7048501" cy="1294279"/>
          </a:xfrm>
        </p:spPr>
        <p:txBody>
          <a:bodyPr/>
          <a:lstStyle>
            <a:lvl1pPr marL="0" indent="0">
              <a:buFontTx/>
              <a:buNone/>
              <a:defRPr/>
            </a:lvl1pPr>
          </a:lstStyle>
          <a:p>
            <a:pPr lvl="0"/>
            <a:r>
              <a:rPr lang="en-US" altLang="en-US" noProof="0" dirty="0"/>
              <a:t>Click to edit Master subtitle style</a:t>
            </a:r>
          </a:p>
        </p:txBody>
      </p:sp>
      <p:sp>
        <p:nvSpPr>
          <p:cNvPr id="5" name="Date Placeholder 5">
            <a:extLst>
              <a:ext uri="{FF2B5EF4-FFF2-40B4-BE49-F238E27FC236}">
                <a16:creationId xmlns:a16="http://schemas.microsoft.com/office/drawing/2014/main" id="{F415BB7A-1662-4831-80E2-75EDF4639B6F}"/>
              </a:ext>
            </a:extLst>
          </p:cNvPr>
          <p:cNvSpPr>
            <a:spLocks noGrp="1" noChangeArrowheads="1"/>
          </p:cNvSpPr>
          <p:nvPr>
            <p:ph type="dt" sz="half" idx="10"/>
          </p:nvPr>
        </p:nvSpPr>
        <p:spPr bwMode="auto">
          <a:xfrm>
            <a:off x="3879273" y="6256274"/>
            <a:ext cx="2540000" cy="458041"/>
          </a:xfrm>
          <a:prstGeom prst="rect">
            <a:avLst/>
          </a:prstGeom>
        </p:spPr>
        <p:txBody>
          <a:bodyPr vert="horz" wrap="square" lIns="101870" tIns="50935" rIns="101870" bIns="50935" numCol="1" anchor="t" anchorCtr="0" compatLnSpc="1">
            <a:prstTxWarp prst="textNoShape">
              <a:avLst/>
            </a:prstTxWarp>
          </a:bodyPr>
          <a:lstStyle>
            <a:lvl1pPr defTabSz="899320">
              <a:defRPr lang="en-US" altLang="en-US" sz="1059" kern="1200" dirty="0">
                <a:solidFill>
                  <a:schemeClr val="tx1"/>
                </a:solidFill>
                <a:latin typeface="+mn-lt"/>
                <a:ea typeface="+mn-ea"/>
                <a:cs typeface="+mn-cs"/>
              </a:defRPr>
            </a:lvl1pPr>
          </a:lstStyle>
          <a:p>
            <a:pPr>
              <a:defRPr/>
            </a:pPr>
            <a:endParaRPr lang="en-US" dirty="0"/>
          </a:p>
        </p:txBody>
      </p:sp>
      <p:sp>
        <p:nvSpPr>
          <p:cNvPr id="6" name="Slide Number Placeholder 6">
            <a:extLst>
              <a:ext uri="{FF2B5EF4-FFF2-40B4-BE49-F238E27FC236}">
                <a16:creationId xmlns:a16="http://schemas.microsoft.com/office/drawing/2014/main" id="{609B4D88-08EA-41F5-A2BD-84F92E54B182}"/>
              </a:ext>
            </a:extLst>
          </p:cNvPr>
          <p:cNvSpPr>
            <a:spLocks noGrp="1" noChangeArrowheads="1"/>
          </p:cNvSpPr>
          <p:nvPr>
            <p:ph type="sldNum" sz="quarter" idx="11"/>
          </p:nvPr>
        </p:nvSpPr>
        <p:spPr bwMode="black">
          <a:xfrm>
            <a:off x="8927577" y="6266890"/>
            <a:ext cx="2540000" cy="458041"/>
          </a:xfrm>
          <a:prstGeom prst="rect">
            <a:avLst/>
          </a:prstGeom>
        </p:spPr>
        <p:txBody>
          <a:bodyPr vert="horz" wrap="square" lIns="101870" tIns="50935" rIns="101870" bIns="50935" numCol="1" anchor="t" anchorCtr="0" compatLnSpc="1">
            <a:prstTxWarp prst="textNoShape">
              <a:avLst/>
            </a:prstTxWarp>
          </a:bodyPr>
          <a:lstStyle>
            <a:lvl1pPr algn="r" defTabSz="899320">
              <a:defRPr sz="971">
                <a:latin typeface="Arial" panose="020B0604020202020204" pitchFamily="34" charset="0"/>
              </a:defRPr>
            </a:lvl1pPr>
          </a:lstStyle>
          <a:p>
            <a:pPr>
              <a:defRPr/>
            </a:pPr>
            <a:fld id="{3F9BFECF-A7EE-41A2-85EB-1E98BD6C3CFB}" type="slidenum">
              <a:rPr lang="en-US" altLang="en-US"/>
              <a:pPr>
                <a:defRPr/>
              </a:pPr>
              <a:t>‹#›</a:t>
            </a:fld>
            <a:endParaRPr lang="en-US" altLang="en-US" dirty="0"/>
          </a:p>
        </p:txBody>
      </p:sp>
      <p:pic>
        <p:nvPicPr>
          <p:cNvPr id="3" name="Picture 2" descr="A diagram of a diagram&#10;&#10;Description automatically generated with medium confidence">
            <a:extLst>
              <a:ext uri="{FF2B5EF4-FFF2-40B4-BE49-F238E27FC236}">
                <a16:creationId xmlns:a16="http://schemas.microsoft.com/office/drawing/2014/main" id="{461098F5-F551-793F-7B9D-0D40E9E4A7F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27030" y="261016"/>
            <a:ext cx="953000" cy="893414"/>
          </a:xfrm>
          <a:prstGeom prst="rect">
            <a:avLst/>
          </a:prstGeom>
        </p:spPr>
      </p:pic>
    </p:spTree>
    <p:custDataLst>
      <p:tags r:id="rId1"/>
    </p:custDataLst>
    <p:extLst>
      <p:ext uri="{BB962C8B-B14F-4D97-AF65-F5344CB8AC3E}">
        <p14:creationId xmlns:p14="http://schemas.microsoft.com/office/powerpoint/2010/main" val="389710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105" y="301887"/>
            <a:ext cx="9938713" cy="537882"/>
          </a:xfrm>
        </p:spPr>
        <p:txBody>
          <a:bodyPr/>
          <a:lstStyle/>
          <a:p>
            <a:r>
              <a:rPr lang="en-US" dirty="0"/>
              <a:t>Click to edit Master title style</a:t>
            </a:r>
          </a:p>
        </p:txBody>
      </p:sp>
      <p:sp>
        <p:nvSpPr>
          <p:cNvPr id="3" name="Content Placeholder 2"/>
          <p:cNvSpPr>
            <a:spLocks noGrp="1"/>
          </p:cNvSpPr>
          <p:nvPr>
            <p:ph idx="1"/>
          </p:nvPr>
        </p:nvSpPr>
        <p:spPr>
          <a:xfrm>
            <a:off x="683107" y="1344706"/>
            <a:ext cx="10776247" cy="46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66488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7942" y="251460"/>
            <a:ext cx="10228057" cy="908350"/>
          </a:xfrm>
        </p:spPr>
        <p:txBody>
          <a:bodyPr/>
          <a:lstStyle/>
          <a:p>
            <a:r>
              <a:rPr lang="en-US" dirty="0"/>
              <a:t>Click to edit Master title style</a:t>
            </a:r>
          </a:p>
        </p:txBody>
      </p:sp>
      <p:sp>
        <p:nvSpPr>
          <p:cNvPr id="3" name="Text Placeholder 2"/>
          <p:cNvSpPr>
            <a:spLocks noGrp="1"/>
          </p:cNvSpPr>
          <p:nvPr>
            <p:ph type="body" idx="1"/>
          </p:nvPr>
        </p:nvSpPr>
        <p:spPr>
          <a:xfrm>
            <a:off x="947942" y="1503111"/>
            <a:ext cx="5049922"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a:t>Click to edit Master text styles</a:t>
            </a:r>
          </a:p>
        </p:txBody>
      </p:sp>
      <p:sp>
        <p:nvSpPr>
          <p:cNvPr id="4" name="Content Placeholder 3"/>
          <p:cNvSpPr>
            <a:spLocks noGrp="1"/>
          </p:cNvSpPr>
          <p:nvPr>
            <p:ph sz="half" idx="2" hasCustomPrompt="1"/>
          </p:nvPr>
        </p:nvSpPr>
        <p:spPr>
          <a:xfrm>
            <a:off x="947942" y="2326744"/>
            <a:ext cx="5049922"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970" y="1503111"/>
            <a:ext cx="5181985"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hasCustomPrompt="1"/>
          </p:nvPr>
        </p:nvSpPr>
        <p:spPr>
          <a:xfrm>
            <a:off x="6172970" y="2326744"/>
            <a:ext cx="5181985"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14506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150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slideLayout" Target="../slideLayouts/slideLayout3.xml"/><Relationship Id="rId7" Type="http://schemas.openxmlformats.org/officeDocument/2006/relationships/tags" Target="../tags/tag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hyperlink" Target="https://creativecommons.org/share-your-work/cclicenses/" TargetMode="External"/><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slideLayout" Target="../slideLayouts/slideLayout8.xml"/><Relationship Id="rId7" Type="http://schemas.openxmlformats.org/officeDocument/2006/relationships/tags" Target="../tags/tag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image" Target="../media/image1.gif"/><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6F6C7780-C851-4520-B02E-3053AE2CF5CD}"/>
              </a:ext>
            </a:extLst>
          </p:cNvPr>
          <p:cNvSpPr>
            <a:spLocks noGrp="1" noChangeArrowheads="1"/>
          </p:cNvSpPr>
          <p:nvPr>
            <p:ph type="title"/>
          </p:nvPr>
        </p:nvSpPr>
        <p:spPr bwMode="black">
          <a:xfrm>
            <a:off x="993072" y="293711"/>
            <a:ext cx="9536383" cy="53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BFE21187-D957-4EBC-A84A-B0E3991B5A2F}"/>
              </a:ext>
            </a:extLst>
          </p:cNvPr>
          <p:cNvSpPr>
            <a:spLocks noGrp="1" noChangeArrowheads="1"/>
          </p:cNvSpPr>
          <p:nvPr>
            <p:ph type="body" idx="1"/>
          </p:nvPr>
        </p:nvSpPr>
        <p:spPr bwMode="black">
          <a:xfrm>
            <a:off x="993071" y="1371320"/>
            <a:ext cx="10484779" cy="46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ext Box 6">
            <a:extLst>
              <a:ext uri="{FF2B5EF4-FFF2-40B4-BE49-F238E27FC236}">
                <a16:creationId xmlns:a16="http://schemas.microsoft.com/office/drawing/2014/main" id="{F0633E3E-D016-4AD1-BB78-764691151E7F}"/>
              </a:ext>
            </a:extLst>
          </p:cNvPr>
          <p:cNvSpPr txBox="1">
            <a:spLocks noChangeArrowheads="1"/>
          </p:cNvSpPr>
          <p:nvPr userDrawn="1"/>
        </p:nvSpPr>
        <p:spPr bwMode="auto">
          <a:xfrm>
            <a:off x="11144593" y="6367321"/>
            <a:ext cx="711970" cy="309637"/>
          </a:xfrm>
          <a:prstGeom prst="rect">
            <a:avLst/>
          </a:prstGeom>
          <a:noFill/>
          <a:ln>
            <a:noFill/>
          </a:ln>
          <a:effec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defRPr/>
            </a:pPr>
            <a:fld id="{64458543-3D9D-4BFB-95C3-772B1AA483AD}" type="slidenum">
              <a:rPr lang="en-US" altLang="en-US" sz="1412" smtClean="0">
                <a:latin typeface="+mn-lt"/>
              </a:rPr>
              <a:pPr>
                <a:spcBef>
                  <a:spcPct val="50000"/>
                </a:spcBef>
                <a:defRPr/>
              </a:pPr>
              <a:t>‹#›</a:t>
            </a:fld>
            <a:endParaRPr lang="en-US" altLang="en-US" sz="1412" dirty="0">
              <a:latin typeface="+mn-lt"/>
            </a:endParaRP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5D474127-0F43-42B8-9839-50D8980947E6}"/>
                  </a:ext>
                </a:extLst>
              </p14:cNvPr>
              <p14:cNvContentPartPr/>
              <p14:nvPr userDrawn="1"/>
            </p14:nvContentPartPr>
            <p14:xfrm>
              <a:off x="12740325" y="5479562"/>
              <a:ext cx="436" cy="12071"/>
            </p14:xfrm>
          </p:contentPart>
        </mc:Choice>
        <mc:Fallback xmlns="">
          <p:pic>
            <p:nvPicPr>
              <p:cNvPr id="3" name="Ink 2">
                <a:extLst>
                  <a:ext uri="{FF2B5EF4-FFF2-40B4-BE49-F238E27FC236}">
                    <a16:creationId xmlns:a16="http://schemas.microsoft.com/office/drawing/2014/main" id="{5D474127-0F43-42B8-9839-50D8980947E6}"/>
                  </a:ext>
                </a:extLst>
              </p:cNvPr>
              <p:cNvPicPr/>
              <p:nvPr/>
            </p:nvPicPr>
            <p:blipFill>
              <a:blip r:embed="rId9"/>
              <a:stretch>
                <a:fillRect/>
              </a:stretch>
            </p:blipFill>
            <p:spPr>
              <a:xfrm>
                <a:off x="12729425" y="5470686"/>
                <a:ext cx="21800" cy="29467"/>
              </a:xfrm>
              <a:prstGeom prst="rect">
                <a:avLst/>
              </a:prstGeom>
            </p:spPr>
          </p:pic>
        </mc:Fallback>
      </mc:AlternateContent>
      <p:pic>
        <p:nvPicPr>
          <p:cNvPr id="4" name="Picture 3" descr="A diagram of a diagram&#10;&#10;Description automatically generated with medium confidence">
            <a:extLst>
              <a:ext uri="{FF2B5EF4-FFF2-40B4-BE49-F238E27FC236}">
                <a16:creationId xmlns:a16="http://schemas.microsoft.com/office/drawing/2014/main" id="{BA3C8928-4A64-E0FA-EB17-4FCB55402E93}"/>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10529455" y="261015"/>
            <a:ext cx="950575" cy="961991"/>
          </a:xfrm>
          <a:prstGeom prst="rect">
            <a:avLst/>
          </a:prstGeom>
        </p:spPr>
      </p:pic>
      <p:cxnSp>
        <p:nvCxnSpPr>
          <p:cNvPr id="5" name="Straight Connector 4">
            <a:extLst>
              <a:ext uri="{FF2B5EF4-FFF2-40B4-BE49-F238E27FC236}">
                <a16:creationId xmlns:a16="http://schemas.microsoft.com/office/drawing/2014/main" id="{762467E6-E784-6337-5855-14FFEAA4CADD}"/>
              </a:ext>
            </a:extLst>
          </p:cNvPr>
          <p:cNvCxnSpPr/>
          <p:nvPr userDrawn="1"/>
        </p:nvCxnSpPr>
        <p:spPr bwMode="auto">
          <a:xfrm flipH="1">
            <a:off x="993072" y="1169518"/>
            <a:ext cx="9226417"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CC BY SA image">
            <a:hlinkClick r:id="rId11"/>
            <a:extLst>
              <a:ext uri="{FF2B5EF4-FFF2-40B4-BE49-F238E27FC236}">
                <a16:creationId xmlns:a16="http://schemas.microsoft.com/office/drawing/2014/main" id="{9AA145BA-F87D-D462-EEB8-8BE224154350}"/>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05433" y="6252259"/>
            <a:ext cx="1570518" cy="400136"/>
          </a:xfrm>
          <a:prstGeom prst="rect">
            <a:avLst/>
          </a:prstGeom>
          <a:noFill/>
          <a:ln>
            <a:noFill/>
          </a:ln>
        </p:spPr>
      </p:pic>
    </p:spTree>
    <p:custDataLst>
      <p:tags r:id="rId7"/>
    </p:custDataLst>
    <p:extLst>
      <p:ext uri="{BB962C8B-B14F-4D97-AF65-F5344CB8AC3E}">
        <p14:creationId xmlns:p14="http://schemas.microsoft.com/office/powerpoint/2010/main" val="359175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899320" rtl="0" eaLnBrk="0" fontAlgn="base" hangingPunct="0">
        <a:spcBef>
          <a:spcPct val="0"/>
        </a:spcBef>
        <a:spcAft>
          <a:spcPct val="0"/>
        </a:spcAft>
        <a:defRPr sz="2471" b="1" kern="1200">
          <a:solidFill>
            <a:srgbClr val="072B5F"/>
          </a:solidFill>
          <a:latin typeface="+mj-lt"/>
          <a:ea typeface="+mj-ea"/>
          <a:cs typeface="+mj-cs"/>
        </a:defRPr>
      </a:lvl1pPr>
      <a:lvl2pPr algn="l" defTabSz="899320" rtl="0" eaLnBrk="0" fontAlgn="base" hangingPunct="0">
        <a:spcBef>
          <a:spcPct val="0"/>
        </a:spcBef>
        <a:spcAft>
          <a:spcPct val="0"/>
        </a:spcAft>
        <a:defRPr sz="2471" b="1">
          <a:solidFill>
            <a:srgbClr val="072B5F"/>
          </a:solidFill>
          <a:latin typeface="Arial" panose="020B0604020202020204" pitchFamily="34" charset="0"/>
        </a:defRPr>
      </a:lvl2pPr>
      <a:lvl3pPr algn="l" defTabSz="899320" rtl="0" eaLnBrk="0" fontAlgn="base" hangingPunct="0">
        <a:spcBef>
          <a:spcPct val="0"/>
        </a:spcBef>
        <a:spcAft>
          <a:spcPct val="0"/>
        </a:spcAft>
        <a:defRPr sz="2471" b="1">
          <a:solidFill>
            <a:srgbClr val="072B5F"/>
          </a:solidFill>
          <a:latin typeface="Arial" panose="020B0604020202020204" pitchFamily="34" charset="0"/>
        </a:defRPr>
      </a:lvl3pPr>
      <a:lvl4pPr algn="l" defTabSz="899320" rtl="0" eaLnBrk="0" fontAlgn="base" hangingPunct="0">
        <a:spcBef>
          <a:spcPct val="0"/>
        </a:spcBef>
        <a:spcAft>
          <a:spcPct val="0"/>
        </a:spcAft>
        <a:defRPr sz="2471" b="1">
          <a:solidFill>
            <a:srgbClr val="072B5F"/>
          </a:solidFill>
          <a:latin typeface="Arial" panose="020B0604020202020204" pitchFamily="34" charset="0"/>
        </a:defRPr>
      </a:lvl4pPr>
      <a:lvl5pPr algn="l" defTabSz="899320" rtl="0" eaLnBrk="0" fontAlgn="base" hangingPunct="0">
        <a:spcBef>
          <a:spcPct val="0"/>
        </a:spcBef>
        <a:spcAft>
          <a:spcPct val="0"/>
        </a:spcAft>
        <a:defRPr sz="2471" b="1">
          <a:solidFill>
            <a:srgbClr val="072B5F"/>
          </a:solidFill>
          <a:latin typeface="Arial" panose="020B0604020202020204" pitchFamily="34" charset="0"/>
        </a:defRPr>
      </a:lvl5pPr>
      <a:lvl6pPr marL="403433" algn="l" defTabSz="899320" rtl="0" fontAlgn="base">
        <a:spcBef>
          <a:spcPct val="0"/>
        </a:spcBef>
        <a:spcAft>
          <a:spcPct val="0"/>
        </a:spcAft>
        <a:defRPr sz="2471" b="1">
          <a:solidFill>
            <a:srgbClr val="072B5F"/>
          </a:solidFill>
          <a:latin typeface="Arial" panose="020B0604020202020204" pitchFamily="34" charset="0"/>
        </a:defRPr>
      </a:lvl6pPr>
      <a:lvl7pPr marL="806867" algn="l" defTabSz="899320" rtl="0" fontAlgn="base">
        <a:spcBef>
          <a:spcPct val="0"/>
        </a:spcBef>
        <a:spcAft>
          <a:spcPct val="0"/>
        </a:spcAft>
        <a:defRPr sz="2471" b="1">
          <a:solidFill>
            <a:srgbClr val="072B5F"/>
          </a:solidFill>
          <a:latin typeface="Arial" panose="020B0604020202020204" pitchFamily="34" charset="0"/>
        </a:defRPr>
      </a:lvl7pPr>
      <a:lvl8pPr marL="1210300" algn="l" defTabSz="899320" rtl="0" fontAlgn="base">
        <a:spcBef>
          <a:spcPct val="0"/>
        </a:spcBef>
        <a:spcAft>
          <a:spcPct val="0"/>
        </a:spcAft>
        <a:defRPr sz="2471" b="1">
          <a:solidFill>
            <a:srgbClr val="072B5F"/>
          </a:solidFill>
          <a:latin typeface="Arial" panose="020B0604020202020204" pitchFamily="34" charset="0"/>
        </a:defRPr>
      </a:lvl8pPr>
      <a:lvl9pPr marL="1613733" algn="l" defTabSz="899320" rtl="0" fontAlgn="base">
        <a:spcBef>
          <a:spcPct val="0"/>
        </a:spcBef>
        <a:spcAft>
          <a:spcPct val="0"/>
        </a:spcAft>
        <a:defRPr sz="2471" b="1">
          <a:solidFill>
            <a:srgbClr val="072B5F"/>
          </a:solidFill>
          <a:latin typeface="Arial" panose="020B0604020202020204" pitchFamily="34" charset="0"/>
        </a:defRPr>
      </a:lvl9pPr>
    </p:titleStyle>
    <p:bodyStyle>
      <a:lvl1pPr marL="337596" indent="-337596" algn="l" defTabSz="899320" rtl="0" eaLnBrk="0" fontAlgn="base" hangingPunct="0">
        <a:spcBef>
          <a:spcPct val="20000"/>
        </a:spcBef>
        <a:spcAft>
          <a:spcPct val="0"/>
        </a:spcAft>
        <a:buChar char="•"/>
        <a:defRPr sz="2118" kern="1200">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1765" kern="1200">
          <a:solidFill>
            <a:schemeClr val="tx1"/>
          </a:solidFill>
          <a:latin typeface="+mn-lt"/>
          <a:ea typeface="+mn-ea"/>
          <a:cs typeface="+mn-cs"/>
        </a:defRPr>
      </a:lvl2pPr>
      <a:lvl3pPr marL="1123450" indent="-224130" algn="l" defTabSz="899320" rtl="0" eaLnBrk="0" fontAlgn="base" hangingPunct="0">
        <a:spcBef>
          <a:spcPct val="20000"/>
        </a:spcBef>
        <a:spcAft>
          <a:spcPct val="0"/>
        </a:spcAft>
        <a:buChar char="–"/>
        <a:defRPr kern="1200">
          <a:solidFill>
            <a:schemeClr val="tx1"/>
          </a:solidFill>
          <a:latin typeface="+mn-lt"/>
          <a:ea typeface="+mn-ea"/>
          <a:cs typeface="+mn-cs"/>
        </a:defRPr>
      </a:lvl3pPr>
      <a:lvl4pPr marL="1573110" indent="-224130" algn="l" defTabSz="899320" rtl="0" eaLnBrk="0" fontAlgn="base" hangingPunct="0">
        <a:spcBef>
          <a:spcPct val="20000"/>
        </a:spcBef>
        <a:spcAft>
          <a:spcPct val="0"/>
        </a:spcAft>
        <a:buChar char="–"/>
        <a:defRPr kern="1200">
          <a:solidFill>
            <a:schemeClr val="tx1"/>
          </a:solidFill>
          <a:latin typeface="+mn-lt"/>
          <a:ea typeface="+mn-ea"/>
          <a:cs typeface="+mn-cs"/>
        </a:defRPr>
      </a:lvl4pPr>
      <a:lvl5pPr marL="2022770" indent="-224130" algn="l" defTabSz="899320" rtl="0" eaLnBrk="0" fontAlgn="base" hangingPunct="0">
        <a:spcBef>
          <a:spcPct val="20000"/>
        </a:spcBef>
        <a:spcAft>
          <a:spcPct val="0"/>
        </a:spcAft>
        <a:buChar char="–"/>
        <a:defRPr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6F6C7780-C851-4520-B02E-3053AE2CF5CD}"/>
              </a:ext>
            </a:extLst>
          </p:cNvPr>
          <p:cNvSpPr>
            <a:spLocks noGrp="1" noChangeArrowheads="1"/>
          </p:cNvSpPr>
          <p:nvPr>
            <p:ph type="title"/>
          </p:nvPr>
        </p:nvSpPr>
        <p:spPr bwMode="black">
          <a:xfrm>
            <a:off x="993072" y="293711"/>
            <a:ext cx="9536383" cy="53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BFE21187-D957-4EBC-A84A-B0E3991B5A2F}"/>
              </a:ext>
            </a:extLst>
          </p:cNvPr>
          <p:cNvSpPr>
            <a:spLocks noGrp="1" noChangeArrowheads="1"/>
          </p:cNvSpPr>
          <p:nvPr>
            <p:ph type="body" idx="1"/>
          </p:nvPr>
        </p:nvSpPr>
        <p:spPr bwMode="black">
          <a:xfrm>
            <a:off x="993071" y="1371320"/>
            <a:ext cx="10484779" cy="46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ext Box 6">
            <a:extLst>
              <a:ext uri="{FF2B5EF4-FFF2-40B4-BE49-F238E27FC236}">
                <a16:creationId xmlns:a16="http://schemas.microsoft.com/office/drawing/2014/main" id="{F0633E3E-D016-4AD1-BB78-764691151E7F}"/>
              </a:ext>
            </a:extLst>
          </p:cNvPr>
          <p:cNvSpPr txBox="1">
            <a:spLocks noChangeArrowheads="1"/>
          </p:cNvSpPr>
          <p:nvPr userDrawn="1"/>
        </p:nvSpPr>
        <p:spPr bwMode="auto">
          <a:xfrm>
            <a:off x="11144593" y="6367321"/>
            <a:ext cx="711970" cy="309637"/>
          </a:xfrm>
          <a:prstGeom prst="rect">
            <a:avLst/>
          </a:prstGeom>
          <a:noFill/>
          <a:ln>
            <a:noFill/>
          </a:ln>
          <a:effec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defRPr/>
            </a:pPr>
            <a:fld id="{64458543-3D9D-4BFB-95C3-772B1AA483AD}" type="slidenum">
              <a:rPr lang="en-US" altLang="en-US" sz="1412" smtClean="0">
                <a:latin typeface="+mn-lt"/>
              </a:rPr>
              <a:pPr>
                <a:spcBef>
                  <a:spcPct val="50000"/>
                </a:spcBef>
                <a:defRPr/>
              </a:pPr>
              <a:t>‹#›</a:t>
            </a:fld>
            <a:endParaRPr lang="en-US" altLang="en-US" sz="1412" dirty="0">
              <a:latin typeface="+mn-lt"/>
            </a:endParaRP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5D474127-0F43-42B8-9839-50D8980947E6}"/>
                  </a:ext>
                </a:extLst>
              </p14:cNvPr>
              <p14:cNvContentPartPr/>
              <p14:nvPr userDrawn="1"/>
            </p14:nvContentPartPr>
            <p14:xfrm>
              <a:off x="12740325" y="5479562"/>
              <a:ext cx="436" cy="12071"/>
            </p14:xfrm>
          </p:contentPart>
        </mc:Choice>
        <mc:Fallback xmlns="">
          <p:pic>
            <p:nvPicPr>
              <p:cNvPr id="3" name="Ink 2">
                <a:extLst>
                  <a:ext uri="{FF2B5EF4-FFF2-40B4-BE49-F238E27FC236}">
                    <a16:creationId xmlns:a16="http://schemas.microsoft.com/office/drawing/2014/main" id="{5D474127-0F43-42B8-9839-50D8980947E6}"/>
                  </a:ext>
                </a:extLst>
              </p:cNvPr>
              <p:cNvPicPr/>
              <p:nvPr/>
            </p:nvPicPr>
            <p:blipFill>
              <a:blip r:embed="rId9"/>
              <a:stretch>
                <a:fillRect/>
              </a:stretch>
            </p:blipFill>
            <p:spPr>
              <a:xfrm>
                <a:off x="12729425" y="5470686"/>
                <a:ext cx="21800" cy="29467"/>
              </a:xfrm>
              <a:prstGeom prst="rect">
                <a:avLst/>
              </a:prstGeom>
            </p:spPr>
          </p:pic>
        </mc:Fallback>
      </mc:AlternateContent>
      <p:pic>
        <p:nvPicPr>
          <p:cNvPr id="4" name="Picture 3" descr="A diagram of a diagram&#10;&#10;Description automatically generated with medium confidence">
            <a:extLst>
              <a:ext uri="{FF2B5EF4-FFF2-40B4-BE49-F238E27FC236}">
                <a16:creationId xmlns:a16="http://schemas.microsoft.com/office/drawing/2014/main" id="{BA3C8928-4A64-E0FA-EB17-4FCB55402E93}"/>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10529455" y="261015"/>
            <a:ext cx="950575" cy="961991"/>
          </a:xfrm>
          <a:prstGeom prst="rect">
            <a:avLst/>
          </a:prstGeom>
        </p:spPr>
      </p:pic>
      <p:cxnSp>
        <p:nvCxnSpPr>
          <p:cNvPr id="5" name="Straight Connector 4">
            <a:extLst>
              <a:ext uri="{FF2B5EF4-FFF2-40B4-BE49-F238E27FC236}">
                <a16:creationId xmlns:a16="http://schemas.microsoft.com/office/drawing/2014/main" id="{762467E6-E784-6337-5855-14FFEAA4CADD}"/>
              </a:ext>
            </a:extLst>
          </p:cNvPr>
          <p:cNvCxnSpPr/>
          <p:nvPr userDrawn="1"/>
        </p:nvCxnSpPr>
        <p:spPr bwMode="auto">
          <a:xfrm flipH="1">
            <a:off x="993072" y="1169518"/>
            <a:ext cx="9226417"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7"/>
    </p:custDataLst>
    <p:extLst>
      <p:ext uri="{BB962C8B-B14F-4D97-AF65-F5344CB8AC3E}">
        <p14:creationId xmlns:p14="http://schemas.microsoft.com/office/powerpoint/2010/main" val="28252482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899320" rtl="0" eaLnBrk="0" fontAlgn="base" hangingPunct="0">
        <a:spcBef>
          <a:spcPct val="0"/>
        </a:spcBef>
        <a:spcAft>
          <a:spcPct val="0"/>
        </a:spcAft>
        <a:defRPr sz="2471" b="1" kern="1200">
          <a:solidFill>
            <a:srgbClr val="072B5F"/>
          </a:solidFill>
          <a:latin typeface="+mj-lt"/>
          <a:ea typeface="+mj-ea"/>
          <a:cs typeface="+mj-cs"/>
        </a:defRPr>
      </a:lvl1pPr>
      <a:lvl2pPr algn="l" defTabSz="899320" rtl="0" eaLnBrk="0" fontAlgn="base" hangingPunct="0">
        <a:spcBef>
          <a:spcPct val="0"/>
        </a:spcBef>
        <a:spcAft>
          <a:spcPct val="0"/>
        </a:spcAft>
        <a:defRPr sz="2471" b="1">
          <a:solidFill>
            <a:srgbClr val="072B5F"/>
          </a:solidFill>
          <a:latin typeface="Arial" panose="020B0604020202020204" pitchFamily="34" charset="0"/>
        </a:defRPr>
      </a:lvl2pPr>
      <a:lvl3pPr algn="l" defTabSz="899320" rtl="0" eaLnBrk="0" fontAlgn="base" hangingPunct="0">
        <a:spcBef>
          <a:spcPct val="0"/>
        </a:spcBef>
        <a:spcAft>
          <a:spcPct val="0"/>
        </a:spcAft>
        <a:defRPr sz="2471" b="1">
          <a:solidFill>
            <a:srgbClr val="072B5F"/>
          </a:solidFill>
          <a:latin typeface="Arial" panose="020B0604020202020204" pitchFamily="34" charset="0"/>
        </a:defRPr>
      </a:lvl3pPr>
      <a:lvl4pPr algn="l" defTabSz="899320" rtl="0" eaLnBrk="0" fontAlgn="base" hangingPunct="0">
        <a:spcBef>
          <a:spcPct val="0"/>
        </a:spcBef>
        <a:spcAft>
          <a:spcPct val="0"/>
        </a:spcAft>
        <a:defRPr sz="2471" b="1">
          <a:solidFill>
            <a:srgbClr val="072B5F"/>
          </a:solidFill>
          <a:latin typeface="Arial" panose="020B0604020202020204" pitchFamily="34" charset="0"/>
        </a:defRPr>
      </a:lvl4pPr>
      <a:lvl5pPr algn="l" defTabSz="899320" rtl="0" eaLnBrk="0" fontAlgn="base" hangingPunct="0">
        <a:spcBef>
          <a:spcPct val="0"/>
        </a:spcBef>
        <a:spcAft>
          <a:spcPct val="0"/>
        </a:spcAft>
        <a:defRPr sz="2471" b="1">
          <a:solidFill>
            <a:srgbClr val="072B5F"/>
          </a:solidFill>
          <a:latin typeface="Arial" panose="020B0604020202020204" pitchFamily="34" charset="0"/>
        </a:defRPr>
      </a:lvl5pPr>
      <a:lvl6pPr marL="403433" algn="l" defTabSz="899320" rtl="0" fontAlgn="base">
        <a:spcBef>
          <a:spcPct val="0"/>
        </a:spcBef>
        <a:spcAft>
          <a:spcPct val="0"/>
        </a:spcAft>
        <a:defRPr sz="2471" b="1">
          <a:solidFill>
            <a:srgbClr val="072B5F"/>
          </a:solidFill>
          <a:latin typeface="Arial" panose="020B0604020202020204" pitchFamily="34" charset="0"/>
        </a:defRPr>
      </a:lvl6pPr>
      <a:lvl7pPr marL="806867" algn="l" defTabSz="899320" rtl="0" fontAlgn="base">
        <a:spcBef>
          <a:spcPct val="0"/>
        </a:spcBef>
        <a:spcAft>
          <a:spcPct val="0"/>
        </a:spcAft>
        <a:defRPr sz="2471" b="1">
          <a:solidFill>
            <a:srgbClr val="072B5F"/>
          </a:solidFill>
          <a:latin typeface="Arial" panose="020B0604020202020204" pitchFamily="34" charset="0"/>
        </a:defRPr>
      </a:lvl7pPr>
      <a:lvl8pPr marL="1210300" algn="l" defTabSz="899320" rtl="0" fontAlgn="base">
        <a:spcBef>
          <a:spcPct val="0"/>
        </a:spcBef>
        <a:spcAft>
          <a:spcPct val="0"/>
        </a:spcAft>
        <a:defRPr sz="2471" b="1">
          <a:solidFill>
            <a:srgbClr val="072B5F"/>
          </a:solidFill>
          <a:latin typeface="Arial" panose="020B0604020202020204" pitchFamily="34" charset="0"/>
        </a:defRPr>
      </a:lvl8pPr>
      <a:lvl9pPr marL="1613733" algn="l" defTabSz="899320" rtl="0" fontAlgn="base">
        <a:spcBef>
          <a:spcPct val="0"/>
        </a:spcBef>
        <a:spcAft>
          <a:spcPct val="0"/>
        </a:spcAft>
        <a:defRPr sz="2471" b="1">
          <a:solidFill>
            <a:srgbClr val="072B5F"/>
          </a:solidFill>
          <a:latin typeface="Arial" panose="020B0604020202020204" pitchFamily="34" charset="0"/>
        </a:defRPr>
      </a:lvl9pPr>
    </p:titleStyle>
    <p:bodyStyle>
      <a:lvl1pPr marL="337596" indent="-337596" algn="l" defTabSz="899320" rtl="0" eaLnBrk="0" fontAlgn="base" hangingPunct="0">
        <a:spcBef>
          <a:spcPct val="20000"/>
        </a:spcBef>
        <a:spcAft>
          <a:spcPct val="0"/>
        </a:spcAft>
        <a:buChar char="•"/>
        <a:defRPr sz="2118" kern="1200">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1765" kern="1200">
          <a:solidFill>
            <a:schemeClr val="tx1"/>
          </a:solidFill>
          <a:latin typeface="+mn-lt"/>
          <a:ea typeface="+mn-ea"/>
          <a:cs typeface="+mn-cs"/>
        </a:defRPr>
      </a:lvl2pPr>
      <a:lvl3pPr marL="1123450" indent="-224130" algn="l" defTabSz="899320" rtl="0" eaLnBrk="0" fontAlgn="base" hangingPunct="0">
        <a:spcBef>
          <a:spcPct val="20000"/>
        </a:spcBef>
        <a:spcAft>
          <a:spcPct val="0"/>
        </a:spcAft>
        <a:buChar char="–"/>
        <a:defRPr kern="1200">
          <a:solidFill>
            <a:schemeClr val="tx1"/>
          </a:solidFill>
          <a:latin typeface="+mn-lt"/>
          <a:ea typeface="+mn-ea"/>
          <a:cs typeface="+mn-cs"/>
        </a:defRPr>
      </a:lvl3pPr>
      <a:lvl4pPr marL="1573110" indent="-224130" algn="l" defTabSz="899320" rtl="0" eaLnBrk="0" fontAlgn="base" hangingPunct="0">
        <a:spcBef>
          <a:spcPct val="20000"/>
        </a:spcBef>
        <a:spcAft>
          <a:spcPct val="0"/>
        </a:spcAft>
        <a:buChar char="–"/>
        <a:defRPr kern="1200">
          <a:solidFill>
            <a:schemeClr val="tx1"/>
          </a:solidFill>
          <a:latin typeface="+mn-lt"/>
          <a:ea typeface="+mn-ea"/>
          <a:cs typeface="+mn-cs"/>
        </a:defRPr>
      </a:lvl4pPr>
      <a:lvl5pPr marL="2022770" indent="-224130" algn="l" defTabSz="899320" rtl="0" eaLnBrk="0" fontAlgn="base" hangingPunct="0">
        <a:spcBef>
          <a:spcPct val="20000"/>
        </a:spcBef>
        <a:spcAft>
          <a:spcPct val="0"/>
        </a:spcAft>
        <a:buChar char="–"/>
        <a:defRPr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diagramData" Target="../diagrams/data1.xml"/><Relationship Id="rId18" Type="http://schemas.openxmlformats.org/officeDocument/2006/relationships/customXml" Target="../ink/ink7.xml"/><Relationship Id="rId3" Type="http://schemas.openxmlformats.org/officeDocument/2006/relationships/notesSlide" Target="../notesSlides/notesSlide1.xml"/><Relationship Id="rId7" Type="http://schemas.openxmlformats.org/officeDocument/2006/relationships/customXml" Target="../ink/ink4.xml"/><Relationship Id="rId12" Type="http://schemas.openxmlformats.org/officeDocument/2006/relationships/image" Target="../media/image7.png"/><Relationship Id="rId17" Type="http://schemas.microsoft.com/office/2007/relationships/diagramDrawing" Target="../diagrams/drawing1.xml"/><Relationship Id="rId2" Type="http://schemas.openxmlformats.org/officeDocument/2006/relationships/slideLayout" Target="../slideLayouts/slideLayout1.xml"/><Relationship Id="rId16" Type="http://schemas.openxmlformats.org/officeDocument/2006/relationships/diagramColors" Target="../diagrams/colors1.xml"/><Relationship Id="rId1" Type="http://schemas.openxmlformats.org/officeDocument/2006/relationships/tags" Target="../tags/tag13.xml"/><Relationship Id="rId6" Type="http://schemas.openxmlformats.org/officeDocument/2006/relationships/image" Target="../media/image4.png"/><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diagramQuickStyle" Target="../diagrams/quickStyle1.xml"/><Relationship Id="rId10" Type="http://schemas.openxmlformats.org/officeDocument/2006/relationships/image" Target="../media/image6.png"/><Relationship Id="rId19"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5.png"/><Relationship Id="rId1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tripwire.com/-/media/tripwiredotcom/files/feature/industrial_cybersecurity_tips_for_cisos.pdf" TargetMode="External"/><Relationship Id="rId13" Type="http://schemas.openxmlformats.org/officeDocument/2006/relationships/image" Target="../media/image41.png"/><Relationship Id="rId3" Type="http://schemas.openxmlformats.org/officeDocument/2006/relationships/notesSlide" Target="../notesSlides/notesSlide10.xml"/><Relationship Id="rId7" Type="http://schemas.openxmlformats.org/officeDocument/2006/relationships/hyperlink" Target="https://www.hybridcoe.fi/publications/hybrid-coe-working-paper-18-defending-critical-infrastructure-the-challenge-of-securing-industrial-control-systems/" TargetMode="Externa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s://scadamag.infracritical.com/index.php/2017/08/21/1984/" TargetMode="External"/><Relationship Id="rId5" Type="http://schemas.openxmlformats.org/officeDocument/2006/relationships/hyperlink" Target="https://www.pera.net/MLMs/MLM-050-C.html" TargetMode="External"/><Relationship Id="rId10" Type="http://schemas.openxmlformats.org/officeDocument/2006/relationships/customXml" Target="../ink/ink10.xml"/><Relationship Id="rId4" Type="http://schemas.openxmlformats.org/officeDocument/2006/relationships/hyperlink" Target="https://www.pera.net/MLMs/MLM-050-B.html" TargetMode="External"/><Relationship Id="rId9" Type="http://schemas.openxmlformats.org/officeDocument/2006/relationships/hyperlink" Target="mailto:%20gary.rathwell@pera.net"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32.jpeg"/><Relationship Id="rId4" Type="http://schemas.openxmlformats.org/officeDocument/2006/relationships/hyperlink" Target="https://creativecommons.org/licenses/by-sa/4.0/" TargetMode="Externa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customXml" Target="../ink/ink9.xml"/><Relationship Id="rId3" Type="http://schemas.openxmlformats.org/officeDocument/2006/relationships/notesSlide" Target="../notesSlides/notesSlide2.xml"/><Relationship Id="rId7" Type="http://schemas.openxmlformats.org/officeDocument/2006/relationships/image" Target="../media/image7.png"/><Relationship Id="rId12"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customXml" Target="../ink/ink8.xml"/><Relationship Id="rId11" Type="http://schemas.openxmlformats.org/officeDocument/2006/relationships/diagramColors" Target="../diagrams/colors2.xml"/><Relationship Id="rId5" Type="http://schemas.openxmlformats.org/officeDocument/2006/relationships/hyperlink" Target="https://creativecommons.org/licenses/by-sa/4.0/" TargetMode="External"/><Relationship Id="rId15" Type="http://schemas.openxmlformats.org/officeDocument/2006/relationships/image" Target="../media/image8.png"/><Relationship Id="rId10" Type="http://schemas.openxmlformats.org/officeDocument/2006/relationships/diagramQuickStyle" Target="../diagrams/quickStyle2.xml"/><Relationship Id="rId4" Type="http://schemas.openxmlformats.org/officeDocument/2006/relationships/image" Target="../media/image9.jpeg"/><Relationship Id="rId9" Type="http://schemas.openxmlformats.org/officeDocument/2006/relationships/diagramLayout" Target="../diagrams/layout2.xml"/><Relationship Id="rId1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notesSlide" Target="../notesSlides/notesSlide9.xml"/><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9461A8D-0E61-4366-9FFA-22D4B84868ED}"/>
              </a:ext>
            </a:extLst>
          </p:cNvPr>
          <p:cNvSpPr>
            <a:spLocks noGrp="1" noChangeArrowheads="1"/>
          </p:cNvSpPr>
          <p:nvPr>
            <p:ph type="ctrTitle"/>
          </p:nvPr>
        </p:nvSpPr>
        <p:spPr>
          <a:xfrm>
            <a:off x="1789664" y="431308"/>
            <a:ext cx="7983306" cy="892260"/>
          </a:xfrm>
        </p:spPr>
        <p:txBody>
          <a:bodyPr/>
          <a:lstStyle/>
          <a:p>
            <a:pPr algn="ctr" eaLnBrk="1" hangingPunct="1"/>
            <a:r>
              <a:rPr lang="en-US" altLang="en-US" sz="2471" dirty="0">
                <a:solidFill>
                  <a:schemeClr val="tx2"/>
                </a:solidFill>
              </a:rPr>
              <a:t>Industrial Cybersecurity for the CISO Part 1</a:t>
            </a:r>
            <a:br>
              <a:rPr lang="en-US" altLang="en-US" sz="2471" dirty="0">
                <a:solidFill>
                  <a:schemeClr val="tx2"/>
                </a:solidFill>
              </a:rPr>
            </a:br>
            <a:r>
              <a:rPr lang="en-US" altLang="en-US" sz="2118" b="0" i="1" dirty="0">
                <a:solidFill>
                  <a:schemeClr val="tx2"/>
                </a:solidFill>
              </a:rPr>
              <a:t>What is industrial cybersecurity?</a:t>
            </a:r>
            <a:endParaRPr lang="en-US" altLang="en-US" sz="2118" dirty="0"/>
          </a:p>
        </p:txBody>
      </p:sp>
      <p:sp>
        <p:nvSpPr>
          <p:cNvPr id="16" name="Rectangle 15">
            <a:extLst>
              <a:ext uri="{FF2B5EF4-FFF2-40B4-BE49-F238E27FC236}">
                <a16:creationId xmlns:a16="http://schemas.microsoft.com/office/drawing/2014/main" id="{0CC0D852-17CC-422F-BBF6-74173FD900A5}"/>
              </a:ext>
            </a:extLst>
          </p:cNvPr>
          <p:cNvSpPr/>
          <p:nvPr/>
        </p:nvSpPr>
        <p:spPr>
          <a:xfrm>
            <a:off x="9232291" y="2414938"/>
            <a:ext cx="911843" cy="309637"/>
          </a:xfrm>
          <a:prstGeom prst="rect">
            <a:avLst/>
          </a:prstGeom>
        </p:spPr>
        <p:txBody>
          <a:bodyPr wrap="square">
            <a:spAutoFit/>
          </a:bodyPr>
          <a:lstStyle/>
          <a:p>
            <a:pPr algn="ctr"/>
            <a:r>
              <a:rPr lang="en-US" sz="1412" i="1" dirty="0"/>
              <a:t>Author</a:t>
            </a:r>
            <a:endParaRPr lang="en-US" sz="2471" dirty="0"/>
          </a:p>
        </p:txBody>
      </p:sp>
      <p:sp>
        <p:nvSpPr>
          <p:cNvPr id="11" name="Rectangle 10">
            <a:extLst>
              <a:ext uri="{FF2B5EF4-FFF2-40B4-BE49-F238E27FC236}">
                <a16:creationId xmlns:a16="http://schemas.microsoft.com/office/drawing/2014/main" id="{32B78E42-9E54-40B9-AF20-418F9C494FB4}"/>
              </a:ext>
            </a:extLst>
          </p:cNvPr>
          <p:cNvSpPr/>
          <p:nvPr/>
        </p:nvSpPr>
        <p:spPr>
          <a:xfrm>
            <a:off x="8861763" y="4383642"/>
            <a:ext cx="1697479" cy="309637"/>
          </a:xfrm>
          <a:prstGeom prst="rect">
            <a:avLst/>
          </a:prstGeom>
        </p:spPr>
        <p:txBody>
          <a:bodyPr wrap="square">
            <a:spAutoFit/>
          </a:bodyPr>
          <a:lstStyle/>
          <a:p>
            <a:pPr algn="ctr"/>
            <a:r>
              <a:rPr lang="en-US" sz="1412" i="1" dirty="0"/>
              <a:t>Vytautas Butrimas</a:t>
            </a:r>
            <a:endParaRPr lang="en-US" sz="2471" dirty="0"/>
          </a:p>
        </p:txBody>
      </p:sp>
      <p:sp>
        <p:nvSpPr>
          <p:cNvPr id="6" name="Rectangle 5">
            <a:extLst>
              <a:ext uri="{FF2B5EF4-FFF2-40B4-BE49-F238E27FC236}">
                <a16:creationId xmlns:a16="http://schemas.microsoft.com/office/drawing/2014/main" id="{7368767B-AB08-418E-BEB7-A0911B565699}"/>
              </a:ext>
            </a:extLst>
          </p:cNvPr>
          <p:cNvSpPr/>
          <p:nvPr/>
        </p:nvSpPr>
        <p:spPr>
          <a:xfrm>
            <a:off x="4031915" y="1544459"/>
            <a:ext cx="3658374" cy="472565"/>
          </a:xfrm>
          <a:prstGeom prst="rect">
            <a:avLst/>
          </a:prstGeom>
        </p:spPr>
        <p:txBody>
          <a:bodyPr wrap="none">
            <a:spAutoFit/>
          </a:bodyPr>
          <a:lstStyle/>
          <a:p>
            <a:r>
              <a:rPr lang="en-US" altLang="en-US" sz="2471" b="1" dirty="0">
                <a:solidFill>
                  <a:srgbClr val="000000"/>
                </a:solidFill>
                <a:latin typeface="Arial"/>
                <a:ea typeface="+mj-ea"/>
                <a:cs typeface="+mj-cs"/>
              </a:rPr>
              <a:t>Micro Learning Module</a:t>
            </a:r>
            <a:endParaRPr lang="en-US" sz="1588" dirty="0"/>
          </a:p>
        </p:txBody>
      </p:sp>
      <p:sp>
        <p:nvSpPr>
          <p:cNvPr id="15" name="Rectangle 14">
            <a:extLst>
              <a:ext uri="{FF2B5EF4-FFF2-40B4-BE49-F238E27FC236}">
                <a16:creationId xmlns:a16="http://schemas.microsoft.com/office/drawing/2014/main" id="{AC78FCE3-EDF3-4D97-B344-9C28F652BC05}"/>
              </a:ext>
            </a:extLst>
          </p:cNvPr>
          <p:cNvSpPr/>
          <p:nvPr/>
        </p:nvSpPr>
        <p:spPr>
          <a:xfrm>
            <a:off x="8427316" y="4699230"/>
            <a:ext cx="2482121" cy="581057"/>
          </a:xfrm>
          <a:prstGeom prst="rect">
            <a:avLst/>
          </a:prstGeom>
        </p:spPr>
        <p:txBody>
          <a:bodyPr wrap="square">
            <a:spAutoFit/>
          </a:bodyPr>
          <a:lstStyle/>
          <a:p>
            <a:pPr algn="ctr"/>
            <a:r>
              <a:rPr lang="en-US" sz="1588" i="1" dirty="0">
                <a:latin typeface="+mj-lt"/>
              </a:rPr>
              <a:t>Author’s presented views are his own</a:t>
            </a:r>
          </a:p>
        </p:txBody>
      </p:sp>
      <p:pic>
        <p:nvPicPr>
          <p:cNvPr id="9" name="Picture 8" descr="A person speaking to a group of people&#10;&#10;Description automatically generated with low confidence">
            <a:extLst>
              <a:ext uri="{FF2B5EF4-FFF2-40B4-BE49-F238E27FC236}">
                <a16:creationId xmlns:a16="http://schemas.microsoft.com/office/drawing/2014/main" id="{3AC1EB77-E137-4FCF-A878-246AF5F20E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13728" y="2843586"/>
            <a:ext cx="1545513" cy="1469029"/>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D4B498C-E6E9-44D3-8A71-1F045BAB7DCC}"/>
                  </a:ext>
                </a:extLst>
              </p14:cNvPr>
              <p14:cNvContentPartPr/>
              <p14:nvPr/>
            </p14:nvContentPartPr>
            <p14:xfrm>
              <a:off x="9804097" y="3298159"/>
              <a:ext cx="5718" cy="2859"/>
            </p14:xfrm>
          </p:contentPart>
        </mc:Choice>
        <mc:Fallback xmlns="">
          <p:pic>
            <p:nvPicPr>
              <p:cNvPr id="5" name="Ink 4">
                <a:extLst>
                  <a:ext uri="{FF2B5EF4-FFF2-40B4-BE49-F238E27FC236}">
                    <a16:creationId xmlns:a16="http://schemas.microsoft.com/office/drawing/2014/main" id="{BD4B498C-E6E9-44D3-8A71-1F045BAB7DCC}"/>
                  </a:ext>
                </a:extLst>
              </p:cNvPr>
              <p:cNvPicPr/>
              <p:nvPr/>
            </p:nvPicPr>
            <p:blipFill>
              <a:blip r:embed="rId6"/>
              <a:stretch>
                <a:fillRect/>
              </a:stretch>
            </p:blipFill>
            <p:spPr>
              <a:xfrm>
                <a:off x="9795688" y="3289225"/>
                <a:ext cx="22199" cy="203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A6FD5206-324F-4FDC-AF01-2153B4475C81}"/>
                  </a:ext>
                </a:extLst>
              </p14:cNvPr>
              <p14:cNvContentPartPr/>
              <p14:nvPr/>
            </p14:nvContentPartPr>
            <p14:xfrm>
              <a:off x="5657809" y="2666424"/>
              <a:ext cx="318" cy="318"/>
            </p14:xfrm>
          </p:contentPart>
        </mc:Choice>
        <mc:Fallback xmlns="">
          <p:pic>
            <p:nvPicPr>
              <p:cNvPr id="8" name="Ink 7">
                <a:extLst>
                  <a:ext uri="{FF2B5EF4-FFF2-40B4-BE49-F238E27FC236}">
                    <a16:creationId xmlns:a16="http://schemas.microsoft.com/office/drawing/2014/main" id="{A6FD5206-324F-4FDC-AF01-2153B4475C81}"/>
                  </a:ext>
                </a:extLst>
              </p:cNvPr>
              <p:cNvPicPr/>
              <p:nvPr/>
            </p:nvPicPr>
            <p:blipFill>
              <a:blip r:embed="rId6"/>
              <a:stretch>
                <a:fillRect/>
              </a:stretch>
            </p:blipFill>
            <p:spPr>
              <a:xfrm>
                <a:off x="5649859" y="2658474"/>
                <a:ext cx="15900" cy="159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72A27667-BF21-42A3-A869-47FD493DBEF6}"/>
                  </a:ext>
                </a:extLst>
              </p14:cNvPr>
              <p14:cNvContentPartPr/>
              <p14:nvPr/>
            </p14:nvContentPartPr>
            <p14:xfrm>
              <a:off x="6118715" y="2696918"/>
              <a:ext cx="318" cy="318"/>
            </p14:xfrm>
          </p:contentPart>
        </mc:Choice>
        <mc:Fallback xmlns="">
          <p:pic>
            <p:nvPicPr>
              <p:cNvPr id="13" name="Ink 12">
                <a:extLst>
                  <a:ext uri="{FF2B5EF4-FFF2-40B4-BE49-F238E27FC236}">
                    <a16:creationId xmlns:a16="http://schemas.microsoft.com/office/drawing/2014/main" id="{72A27667-BF21-42A3-A869-47FD493DBEF6}"/>
                  </a:ext>
                </a:extLst>
              </p:cNvPr>
              <p:cNvPicPr/>
              <p:nvPr/>
            </p:nvPicPr>
            <p:blipFill>
              <a:blip r:embed="rId6"/>
              <a:stretch>
                <a:fillRect/>
              </a:stretch>
            </p:blipFill>
            <p:spPr>
              <a:xfrm>
                <a:off x="6110765" y="2688968"/>
                <a:ext cx="15900" cy="15900"/>
              </a:xfrm>
              <a:prstGeom prst="rect">
                <a:avLst/>
              </a:prstGeom>
            </p:spPr>
          </p:pic>
        </mc:Fallback>
      </mc:AlternateContent>
      <p:sp>
        <p:nvSpPr>
          <p:cNvPr id="14" name="TextBox 13">
            <a:extLst>
              <a:ext uri="{FF2B5EF4-FFF2-40B4-BE49-F238E27FC236}">
                <a16:creationId xmlns:a16="http://schemas.microsoft.com/office/drawing/2014/main" id="{6468A2BB-B40D-0595-C93F-E902FB7258BC}"/>
              </a:ext>
            </a:extLst>
          </p:cNvPr>
          <p:cNvSpPr txBox="1"/>
          <p:nvPr/>
        </p:nvSpPr>
        <p:spPr>
          <a:xfrm>
            <a:off x="1167852" y="3191076"/>
            <a:ext cx="3653935" cy="1444498"/>
          </a:xfrm>
          <a:prstGeom prst="rect">
            <a:avLst/>
          </a:prstGeom>
          <a:noFill/>
        </p:spPr>
        <p:txBody>
          <a:bodyPr wrap="square" lIns="0" tIns="0" rIns="0" bIns="0" rtlCol="0">
            <a:spAutoFit/>
          </a:bodyPr>
          <a:lstStyle/>
          <a:p>
            <a:pPr algn="ctr"/>
            <a:r>
              <a:rPr lang="en-US"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rPr>
              <a:t>MLM-050-A</a:t>
            </a:r>
          </a:p>
          <a:p>
            <a:r>
              <a:rPr lang="en-US" sz="1588" dirty="0">
                <a:solidFill>
                  <a:schemeClr val="tx2"/>
                </a:solidFill>
                <a:latin typeface="Arial" panose="020B0604020202020204" pitchFamily="34" charset="0"/>
                <a:ea typeface="Open Sans Extrabold" panose="020B0906030804020204" pitchFamily="34" charset="0"/>
                <a:cs typeface="Arial" panose="020B0604020202020204" pitchFamily="34" charset="0"/>
              </a:rPr>
              <a:t>Industry 		–  Process</a:t>
            </a:r>
          </a:p>
          <a:p>
            <a:r>
              <a:rPr lang="en-US" sz="1588" dirty="0">
                <a:solidFill>
                  <a:schemeClr val="tx2"/>
                </a:solidFill>
                <a:latin typeface="Arial" panose="020B0604020202020204" pitchFamily="34" charset="0"/>
                <a:ea typeface="Open Sans Extrabold" panose="020B0906030804020204" pitchFamily="34" charset="0"/>
                <a:cs typeface="Arial" panose="020B0604020202020204" pitchFamily="34" charset="0"/>
              </a:rPr>
              <a:t>Principal Role 	–  Owner</a:t>
            </a:r>
          </a:p>
          <a:p>
            <a:r>
              <a:rPr lang="en-US" sz="1588" dirty="0">
                <a:solidFill>
                  <a:schemeClr val="tx2"/>
                </a:solidFill>
                <a:latin typeface="Arial" panose="020B0604020202020204" pitchFamily="34" charset="0"/>
                <a:ea typeface="Open Sans Extrabold" panose="020B0906030804020204" pitchFamily="34" charset="0"/>
                <a:cs typeface="Arial" panose="020B0604020202020204" pitchFamily="34" charset="0"/>
              </a:rPr>
              <a:t>Professional Role	–  CISO</a:t>
            </a:r>
          </a:p>
          <a:p>
            <a:r>
              <a:rPr lang="en-US" sz="1588" dirty="0">
                <a:solidFill>
                  <a:schemeClr val="tx2"/>
                </a:solidFill>
                <a:latin typeface="Arial" panose="020B0604020202020204" pitchFamily="34" charset="0"/>
                <a:ea typeface="Open Sans Extrabold" panose="020B0906030804020204" pitchFamily="34" charset="0"/>
                <a:cs typeface="Arial" panose="020B0604020202020204" pitchFamily="34" charset="0"/>
              </a:rPr>
              <a:t>Enterprise Phase 	–  All</a:t>
            </a:r>
          </a:p>
          <a:p>
            <a:endParaRPr lang="en-US" sz="1235" dirty="0">
              <a:solidFill>
                <a:schemeClr val="tx2"/>
              </a:solidFill>
            </a:endParaRPr>
          </a:p>
        </p:txBody>
      </p:sp>
      <p:pic>
        <p:nvPicPr>
          <p:cNvPr id="19" name="Picture 18" descr="Icon&#10;&#10;Description automatically generated">
            <a:extLst>
              <a:ext uri="{FF2B5EF4-FFF2-40B4-BE49-F238E27FC236}">
                <a16:creationId xmlns:a16="http://schemas.microsoft.com/office/drawing/2014/main" id="{0268B70C-B0F9-1A52-D328-7785BF6E195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64041" y="5616591"/>
            <a:ext cx="516357" cy="471607"/>
          </a:xfrm>
          <a:prstGeom prst="rect">
            <a:avLst/>
          </a:prstGeom>
        </p:spPr>
      </p:pic>
      <p:sp>
        <p:nvSpPr>
          <p:cNvPr id="20" name="TextBox 19">
            <a:extLst>
              <a:ext uri="{FF2B5EF4-FFF2-40B4-BE49-F238E27FC236}">
                <a16:creationId xmlns:a16="http://schemas.microsoft.com/office/drawing/2014/main" id="{B1F96924-ED16-3B26-BB8C-0E28BC212E0E}"/>
              </a:ext>
            </a:extLst>
          </p:cNvPr>
          <p:cNvSpPr txBox="1"/>
          <p:nvPr/>
        </p:nvSpPr>
        <p:spPr>
          <a:xfrm>
            <a:off x="1856116" y="5632994"/>
            <a:ext cx="2175799" cy="488724"/>
          </a:xfrm>
          <a:prstGeom prst="rect">
            <a:avLst/>
          </a:prstGeom>
          <a:noFill/>
        </p:spPr>
        <p:txBody>
          <a:bodyPr wrap="square" lIns="0" tIns="0" rIns="0" bIns="0" rtlCol="0">
            <a:spAutoFit/>
          </a:bodyPr>
          <a:lstStyle/>
          <a:p>
            <a:r>
              <a:rPr lang="en-US" sz="1588" dirty="0">
                <a:latin typeface="Arial" panose="020B0604020202020204" pitchFamily="34" charset="0"/>
                <a:cs typeface="Arial" panose="020B0604020202020204" pitchFamily="34" charset="0"/>
              </a:rPr>
              <a:t>Turn on your audio and click start to begin video</a:t>
            </a:r>
          </a:p>
        </p:txBody>
      </p:sp>
      <p:pic>
        <p:nvPicPr>
          <p:cNvPr id="22" name="Picture 21">
            <a:extLst>
              <a:ext uri="{FF2B5EF4-FFF2-40B4-BE49-F238E27FC236}">
                <a16:creationId xmlns:a16="http://schemas.microsoft.com/office/drawing/2014/main" id="{EC8B6DB1-105F-C2F8-2720-5AB5C053669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62352" y="5707360"/>
            <a:ext cx="936031" cy="449295"/>
          </a:xfrm>
          <a:prstGeom prst="rect">
            <a:avLst/>
          </a:prstGeom>
        </p:spPr>
      </p:pic>
      <p:grpSp>
        <p:nvGrpSpPr>
          <p:cNvPr id="10" name="Group 9">
            <a:extLst>
              <a:ext uri="{FF2B5EF4-FFF2-40B4-BE49-F238E27FC236}">
                <a16:creationId xmlns:a16="http://schemas.microsoft.com/office/drawing/2014/main" id="{5C4F51BA-BF14-BC45-3993-A2E6CE618469}"/>
              </a:ext>
            </a:extLst>
          </p:cNvPr>
          <p:cNvGrpSpPr/>
          <p:nvPr/>
        </p:nvGrpSpPr>
        <p:grpSpPr>
          <a:xfrm>
            <a:off x="5153561" y="3397201"/>
            <a:ext cx="2521795" cy="1697897"/>
            <a:chOff x="2032002" y="1663004"/>
            <a:chExt cx="2521795" cy="1697897"/>
          </a:xfrm>
        </p:grpSpPr>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6750316E-870A-47B6-BE77-405BAD1DFBB2}"/>
                    </a:ext>
                  </a:extLst>
                </p14:cNvPr>
                <p14:cNvContentPartPr/>
                <p14:nvPr/>
              </p14:nvContentPartPr>
              <p14:xfrm>
                <a:off x="3641606" y="1672494"/>
                <a:ext cx="318" cy="7624"/>
              </p14:xfrm>
            </p:contentPart>
          </mc:Choice>
          <mc:Fallback xmlns="">
            <p:pic>
              <p:nvPicPr>
                <p:cNvPr id="4" name="Ink 3">
                  <a:extLst>
                    <a:ext uri="{FF2B5EF4-FFF2-40B4-BE49-F238E27FC236}">
                      <a16:creationId xmlns:a16="http://schemas.microsoft.com/office/drawing/2014/main" id="{6750316E-870A-47B6-BE77-405BAD1DFBB2}"/>
                    </a:ext>
                  </a:extLst>
                </p:cNvPr>
                <p:cNvPicPr/>
                <p:nvPr/>
              </p:nvPicPr>
              <p:blipFill>
                <a:blip r:embed="rId12"/>
                <a:stretch>
                  <a:fillRect/>
                </a:stretch>
              </p:blipFill>
              <p:spPr>
                <a:xfrm>
                  <a:off x="3633656" y="1662964"/>
                  <a:ext cx="15900" cy="26303"/>
                </a:xfrm>
                <a:prstGeom prst="rect">
                  <a:avLst/>
                </a:prstGeom>
              </p:spPr>
            </p:pic>
          </mc:Fallback>
        </mc:AlternateContent>
        <p:graphicFrame>
          <p:nvGraphicFramePr>
            <p:cNvPr id="2" name="Diagram 1">
              <a:extLst>
                <a:ext uri="{FF2B5EF4-FFF2-40B4-BE49-F238E27FC236}">
                  <a16:creationId xmlns:a16="http://schemas.microsoft.com/office/drawing/2014/main" id="{53213242-526C-9E4C-A289-7A1894307309}"/>
                </a:ext>
              </a:extLst>
            </p:cNvPr>
            <p:cNvGraphicFramePr/>
            <p:nvPr>
              <p:extLst>
                <p:ext uri="{D42A27DB-BD31-4B8C-83A1-F6EECF244321}">
                  <p14:modId xmlns:p14="http://schemas.microsoft.com/office/powerpoint/2010/main" val="1720248513"/>
                </p:ext>
              </p:extLst>
            </p:nvPr>
          </p:nvGraphicFramePr>
          <p:xfrm>
            <a:off x="2032002" y="1663004"/>
            <a:ext cx="2521795" cy="16978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27" name="Group 26">
            <a:extLst>
              <a:ext uri="{FF2B5EF4-FFF2-40B4-BE49-F238E27FC236}">
                <a16:creationId xmlns:a16="http://schemas.microsoft.com/office/drawing/2014/main" id="{CB1E4493-F6F8-299B-5967-757E72D553F2}"/>
              </a:ext>
            </a:extLst>
          </p:cNvPr>
          <p:cNvGrpSpPr/>
          <p:nvPr/>
        </p:nvGrpSpPr>
        <p:grpSpPr>
          <a:xfrm>
            <a:off x="5611140" y="2814765"/>
            <a:ext cx="1567225" cy="818339"/>
            <a:chOff x="5001543" y="2530988"/>
            <a:chExt cx="1567225" cy="818339"/>
          </a:xfrm>
        </p:grpSpPr>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D39E71FC-6C8B-4649-A6F4-FDB29C3809AF}"/>
                    </a:ext>
                  </a:extLst>
                </p14:cNvPr>
                <p14:cNvContentPartPr/>
                <p14:nvPr/>
              </p14:nvContentPartPr>
              <p14:xfrm>
                <a:off x="5718765" y="2530988"/>
                <a:ext cx="2859" cy="318"/>
              </p14:xfrm>
            </p:contentPart>
          </mc:Choice>
          <mc:Fallback xmlns="">
            <p:pic>
              <p:nvPicPr>
                <p:cNvPr id="17" name="Ink 16">
                  <a:extLst>
                    <a:ext uri="{FF2B5EF4-FFF2-40B4-BE49-F238E27FC236}">
                      <a16:creationId xmlns:a16="http://schemas.microsoft.com/office/drawing/2014/main" id="{D39E71FC-6C8B-4649-A6F4-FDB29C3809AF}"/>
                    </a:ext>
                  </a:extLst>
                </p:cNvPr>
                <p:cNvPicPr/>
                <p:nvPr/>
              </p:nvPicPr>
              <p:blipFill>
                <a:blip r:embed="rId6"/>
                <a:stretch>
                  <a:fillRect/>
                </a:stretch>
              </p:blipFill>
              <p:spPr>
                <a:xfrm>
                  <a:off x="5709831" y="2523038"/>
                  <a:ext cx="20370" cy="15900"/>
                </a:xfrm>
                <a:prstGeom prst="rect">
                  <a:avLst/>
                </a:prstGeom>
              </p:spPr>
            </p:pic>
          </mc:Fallback>
        </mc:AlternateContent>
        <p:sp>
          <p:nvSpPr>
            <p:cNvPr id="21" name="Block Arc 20">
              <a:extLst>
                <a:ext uri="{FF2B5EF4-FFF2-40B4-BE49-F238E27FC236}">
                  <a16:creationId xmlns:a16="http://schemas.microsoft.com/office/drawing/2014/main" id="{349B0C07-E166-FF19-F7D2-F53443EDE87C}"/>
                </a:ext>
              </a:extLst>
            </p:cNvPr>
            <p:cNvSpPr/>
            <p:nvPr/>
          </p:nvSpPr>
          <p:spPr bwMode="auto">
            <a:xfrm>
              <a:off x="5113910" y="2711207"/>
              <a:ext cx="1334814" cy="638120"/>
            </a:xfrm>
            <a:prstGeom prst="blockArc">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3" name="Rectangle: Rounded Corners 22">
              <a:extLst>
                <a:ext uri="{FF2B5EF4-FFF2-40B4-BE49-F238E27FC236}">
                  <a16:creationId xmlns:a16="http://schemas.microsoft.com/office/drawing/2014/main" id="{91374B6B-C615-E8B8-4467-64A301808DE4}"/>
                </a:ext>
              </a:extLst>
            </p:cNvPr>
            <p:cNvSpPr/>
            <p:nvPr/>
          </p:nvSpPr>
          <p:spPr bwMode="auto">
            <a:xfrm>
              <a:off x="5001543" y="3023893"/>
              <a:ext cx="362672" cy="117847"/>
            </a:xfrm>
            <a:prstGeom prst="round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pic>
          <p:nvPicPr>
            <p:cNvPr id="24" name="Picture 23">
              <a:extLst>
                <a:ext uri="{FF2B5EF4-FFF2-40B4-BE49-F238E27FC236}">
                  <a16:creationId xmlns:a16="http://schemas.microsoft.com/office/drawing/2014/main" id="{1C74BB38-6F48-8BD7-63F5-C62647C18DA6}"/>
                </a:ext>
              </a:extLst>
            </p:cNvPr>
            <p:cNvPicPr>
              <a:picLocks noChangeAspect="1"/>
            </p:cNvPicPr>
            <p:nvPr/>
          </p:nvPicPr>
          <p:blipFill>
            <a:blip r:embed="rId19"/>
            <a:stretch>
              <a:fillRect/>
            </a:stretch>
          </p:blipFill>
          <p:spPr>
            <a:xfrm>
              <a:off x="6190783" y="2997126"/>
              <a:ext cx="377985" cy="128027"/>
            </a:xfrm>
            <a:prstGeom prst="rect">
              <a:avLst/>
            </a:prstGeom>
          </p:spPr>
        </p:pic>
      </p:grpSp>
      <p:sp>
        <p:nvSpPr>
          <p:cNvPr id="26" name="TextBox 25">
            <a:extLst>
              <a:ext uri="{FF2B5EF4-FFF2-40B4-BE49-F238E27FC236}">
                <a16:creationId xmlns:a16="http://schemas.microsoft.com/office/drawing/2014/main" id="{716FF626-0F3B-F7E7-A29F-C4857335F66C}"/>
              </a:ext>
            </a:extLst>
          </p:cNvPr>
          <p:cNvSpPr txBox="1"/>
          <p:nvPr/>
        </p:nvSpPr>
        <p:spPr>
          <a:xfrm>
            <a:off x="5239964" y="2586087"/>
            <a:ext cx="2521795" cy="369332"/>
          </a:xfrm>
          <a:prstGeom prst="rect">
            <a:avLst/>
          </a:prstGeom>
          <a:noFill/>
        </p:spPr>
        <p:txBody>
          <a:bodyPr wrap="square">
            <a:spAutoFit/>
          </a:bodyPr>
          <a:lstStyle/>
          <a:p>
            <a:r>
              <a:rPr lang="en-US" sz="1800" dirty="0">
                <a:solidFill>
                  <a:schemeClr val="tx2"/>
                </a:solidFill>
                <a:latin typeface="Aptos ExtraBold" panose="020B0004020202020204" pitchFamily="34" charset="0"/>
                <a:ea typeface="Open Sans Extrabold" panose="020B0906030804020204" pitchFamily="34" charset="0"/>
                <a:cs typeface="Arial" panose="020B0604020202020204" pitchFamily="34" charset="0"/>
              </a:rPr>
              <a:t>Corporate Portfolio</a:t>
            </a:r>
            <a:endParaRPr lang="en-US" dirty="0">
              <a:latin typeface="Aptos ExtraBold" panose="020B000402020202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26F0204-E415-4A70-824F-C36CA7B82559}"/>
              </a:ext>
            </a:extLst>
          </p:cNvPr>
          <p:cNvSpPr>
            <a:spLocks noGrp="1" noChangeArrowheads="1"/>
          </p:cNvSpPr>
          <p:nvPr>
            <p:ph type="title"/>
          </p:nvPr>
        </p:nvSpPr>
        <p:spPr>
          <a:xfrm>
            <a:off x="2450188" y="327145"/>
            <a:ext cx="6759656" cy="537882"/>
          </a:xfrm>
        </p:spPr>
        <p:txBody>
          <a:bodyPr/>
          <a:lstStyle/>
          <a:p>
            <a:pPr algn="ctr"/>
            <a:r>
              <a:rPr lang="en-US" altLang="en-US" dirty="0"/>
              <a:t>Further Information</a:t>
            </a:r>
          </a:p>
        </p:txBody>
      </p:sp>
      <p:sp>
        <p:nvSpPr>
          <p:cNvPr id="24579" name="Content Placeholder 2">
            <a:extLst>
              <a:ext uri="{FF2B5EF4-FFF2-40B4-BE49-F238E27FC236}">
                <a16:creationId xmlns:a16="http://schemas.microsoft.com/office/drawing/2014/main" id="{E7B1CEC1-A8C8-4CF3-8E21-64273F06003C}"/>
              </a:ext>
            </a:extLst>
          </p:cNvPr>
          <p:cNvSpPr>
            <a:spLocks noGrp="1" noChangeArrowheads="1"/>
          </p:cNvSpPr>
          <p:nvPr>
            <p:ph idx="1"/>
          </p:nvPr>
        </p:nvSpPr>
        <p:spPr>
          <a:xfrm>
            <a:off x="998483" y="1589649"/>
            <a:ext cx="9963807" cy="4521440"/>
          </a:xfrm>
        </p:spPr>
        <p:txBody>
          <a:bodyPr/>
          <a:lstStyle/>
          <a:p>
            <a:pPr eaLnBrk="1" hangingPunct="1">
              <a:spcBef>
                <a:spcPts val="441"/>
              </a:spcBef>
              <a:spcAft>
                <a:spcPts val="1059"/>
              </a:spcAft>
            </a:pPr>
            <a:r>
              <a:rPr lang="en-US" altLang="en-US" b="1" dirty="0"/>
              <a:t>Related MLMs </a:t>
            </a:r>
          </a:p>
          <a:p>
            <a:pPr lvl="1" eaLnBrk="1" hangingPunct="1">
              <a:spcBef>
                <a:spcPts val="441"/>
              </a:spcBef>
              <a:spcAft>
                <a:spcPts val="1059"/>
              </a:spcAft>
            </a:pPr>
            <a:r>
              <a:rPr lang="en-US" dirty="0">
                <a:hlinkClick r:id="rId4"/>
              </a:rPr>
              <a:t>MLM-050-B</a:t>
            </a:r>
            <a:r>
              <a:rPr lang="en-US" dirty="0"/>
              <a:t> Industrial Cybersecurity for the CISO, Part 2</a:t>
            </a:r>
          </a:p>
          <a:p>
            <a:pPr lvl="1" eaLnBrk="1" hangingPunct="1">
              <a:spcBef>
                <a:spcPts val="441"/>
              </a:spcBef>
              <a:spcAft>
                <a:spcPts val="1059"/>
              </a:spcAft>
            </a:pPr>
            <a:r>
              <a:rPr lang="en-US" dirty="0">
                <a:hlinkClick r:id="rId5"/>
              </a:rPr>
              <a:t>MLM-050-C</a:t>
            </a:r>
            <a:r>
              <a:rPr lang="en-US" dirty="0"/>
              <a:t> Industrial Cybersecurity for the CISO, Part 3</a:t>
            </a:r>
          </a:p>
          <a:p>
            <a:pPr>
              <a:spcAft>
                <a:spcPts val="1059"/>
              </a:spcAft>
            </a:pPr>
            <a:r>
              <a:rPr lang="en-US" b="1" dirty="0"/>
              <a:t>References: </a:t>
            </a:r>
          </a:p>
          <a:p>
            <a:pPr lvl="1">
              <a:spcAft>
                <a:spcPts val="1059"/>
              </a:spcAft>
            </a:pPr>
            <a:r>
              <a:rPr lang="en-US" dirty="0"/>
              <a:t>Butrimas, V., IT and ICS cybersecurity: a “Tale of Two Cities”, </a:t>
            </a:r>
            <a:r>
              <a:rPr lang="en-US" sz="1588" dirty="0">
                <a:hlinkClick r:id="rId6"/>
              </a:rPr>
              <a:t>https://scadamag.infracritical.com/index.php/2017/08/21/1984/</a:t>
            </a:r>
            <a:endParaRPr lang="en-US" sz="1588" dirty="0"/>
          </a:p>
          <a:p>
            <a:pPr lvl="1">
              <a:spcAft>
                <a:spcPts val="1059"/>
              </a:spcAft>
            </a:pPr>
            <a:r>
              <a:rPr lang="en-US" sz="1588" dirty="0"/>
              <a:t>Butrimas, V., </a:t>
            </a:r>
            <a:r>
              <a:rPr lang="en-GB" sz="1588" dirty="0"/>
              <a:t>Hybrid CoE Working Paper 18: Defending critical infrastructure: The challenge of securing industrial control systems, Hybrid CoE, June 2022, </a:t>
            </a:r>
            <a:r>
              <a:rPr lang="en-GB" sz="1588" dirty="0">
                <a:hlinkClick r:id="rId7"/>
              </a:rPr>
              <a:t>https://www.hybridcoe.fi/publications/hybrid-coe-working-paper-18-defending-critical-infrastructure-the-challenge-of-securing-industrial-control-systems/</a:t>
            </a:r>
            <a:r>
              <a:rPr lang="en-GB" sz="1588" dirty="0"/>
              <a:t> </a:t>
            </a:r>
            <a:endParaRPr lang="en-US" sz="1588" dirty="0"/>
          </a:p>
          <a:p>
            <a:pPr lvl="1">
              <a:spcAft>
                <a:spcPts val="1059"/>
              </a:spcAft>
            </a:pPr>
            <a:r>
              <a:rPr lang="en-US" dirty="0"/>
              <a:t>Industrial Cybersecurity Tips for CISOs, Tripwire, accessed 2021-07-01 </a:t>
            </a:r>
            <a:r>
              <a:rPr lang="en-US" sz="1412" dirty="0">
                <a:hlinkClick r:id="rId8"/>
              </a:rPr>
              <a:t>https://www.tripwire.com/-/media/tripwiredotcom/files/feature/industrial_cybersecurity_tips_for_cisos.pdf</a:t>
            </a:r>
            <a:endParaRPr lang="en-US" sz="1412" dirty="0"/>
          </a:p>
          <a:p>
            <a:pPr marL="0" indent="0" algn="ctr">
              <a:spcAft>
                <a:spcPts val="1059"/>
              </a:spcAft>
              <a:buNone/>
            </a:pPr>
            <a:r>
              <a:rPr lang="en-US" altLang="en-US" sz="2000" dirty="0"/>
              <a:t>Please click </a:t>
            </a:r>
            <a:r>
              <a:rPr lang="en-US" altLang="en-US" sz="2000" dirty="0">
                <a:hlinkClick r:id="rId9"/>
              </a:rPr>
              <a:t>here</a:t>
            </a:r>
            <a:r>
              <a:rPr lang="en-US" altLang="en-US" sz="2000" dirty="0"/>
              <a:t> to provide feedback on this MLM.</a:t>
            </a:r>
          </a:p>
          <a:p>
            <a:pPr marL="0" indent="0">
              <a:spcAft>
                <a:spcPts val="1059"/>
              </a:spcAft>
              <a:buNone/>
            </a:pPr>
            <a:endParaRPr lang="en-US" altLang="en-US" dirty="0"/>
          </a:p>
        </p:txBody>
      </p:sp>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0E24A6BD-CF4D-4D6C-A2CD-F44F5B2C4433}"/>
                  </a:ext>
                </a:extLst>
              </p14:cNvPr>
              <p14:cNvContentPartPr/>
              <p14:nvPr/>
            </p14:nvContentPartPr>
            <p14:xfrm>
              <a:off x="3197385" y="5061355"/>
              <a:ext cx="318" cy="1271"/>
            </p14:xfrm>
          </p:contentPart>
        </mc:Choice>
        <mc:Fallback xmlns="">
          <p:pic>
            <p:nvPicPr>
              <p:cNvPr id="3" name="Ink 2">
                <a:extLst>
                  <a:ext uri="{FF2B5EF4-FFF2-40B4-BE49-F238E27FC236}">
                    <a16:creationId xmlns:a16="http://schemas.microsoft.com/office/drawing/2014/main" id="{0E24A6BD-CF4D-4D6C-A2CD-F44F5B2C4433}"/>
                  </a:ext>
                </a:extLst>
              </p:cNvPr>
              <p:cNvPicPr/>
              <p:nvPr/>
            </p:nvPicPr>
            <p:blipFill>
              <a:blip r:embed="rId13"/>
              <a:stretch>
                <a:fillRect/>
              </a:stretch>
            </p:blipFill>
            <p:spPr>
              <a:xfrm>
                <a:off x="3189435" y="5053411"/>
                <a:ext cx="15900" cy="16841"/>
              </a:xfrm>
              <a:prstGeom prst="rect">
                <a:avLst/>
              </a:prstGeom>
            </p:spPr>
          </p:pic>
        </mc:Fallback>
      </mc:AlternateContent>
    </p:spTree>
    <p:custDataLst>
      <p:tags r:id="rId1"/>
    </p:custDataLst>
    <p:extLst>
      <p:ext uri="{BB962C8B-B14F-4D97-AF65-F5344CB8AC3E}">
        <p14:creationId xmlns:p14="http://schemas.microsoft.com/office/powerpoint/2010/main" val="29293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DBBF-E539-4CF5-BE3F-5130527A502F}"/>
              </a:ext>
            </a:extLst>
          </p:cNvPr>
          <p:cNvSpPr txBox="1">
            <a:spLocks/>
          </p:cNvSpPr>
          <p:nvPr/>
        </p:nvSpPr>
        <p:spPr>
          <a:xfrm>
            <a:off x="2756997" y="381416"/>
            <a:ext cx="6201703" cy="557611"/>
          </a:xfrm>
          <a:prstGeom prst="rect">
            <a:avLst/>
          </a:prstGeom>
          <a:solidFill>
            <a:schemeClr val="accent3">
              <a:lumMod val="20000"/>
              <a:lumOff val="80000"/>
            </a:schemeClr>
          </a:solidFill>
        </p:spPr>
        <p:txBody>
          <a:bodyPr/>
          <a:lstStyle>
            <a:lvl1pPr algn="l" defTabSz="1019175" rtl="0" eaLnBrk="0" fontAlgn="base" hangingPunct="0">
              <a:spcBef>
                <a:spcPct val="0"/>
              </a:spcBef>
              <a:spcAft>
                <a:spcPct val="0"/>
              </a:spcAft>
              <a:defRPr sz="2800" b="1" kern="1200">
                <a:solidFill>
                  <a:srgbClr val="072B5F"/>
                </a:solidFill>
                <a:latin typeface="+mj-lt"/>
                <a:ea typeface="+mj-ea"/>
                <a:cs typeface="+mj-cs"/>
              </a:defRPr>
            </a:lvl1pPr>
            <a:lvl2pPr algn="l" defTabSz="1019175" rtl="0" eaLnBrk="0" fontAlgn="base" hangingPunct="0">
              <a:spcBef>
                <a:spcPct val="0"/>
              </a:spcBef>
              <a:spcAft>
                <a:spcPct val="0"/>
              </a:spcAft>
              <a:defRPr sz="2800" b="1">
                <a:solidFill>
                  <a:srgbClr val="072B5F"/>
                </a:solidFill>
                <a:latin typeface="Arial" panose="020B0604020202020204" pitchFamily="34" charset="0"/>
              </a:defRPr>
            </a:lvl2pPr>
            <a:lvl3pPr algn="l" defTabSz="1019175" rtl="0" eaLnBrk="0" fontAlgn="base" hangingPunct="0">
              <a:spcBef>
                <a:spcPct val="0"/>
              </a:spcBef>
              <a:spcAft>
                <a:spcPct val="0"/>
              </a:spcAft>
              <a:defRPr sz="2800" b="1">
                <a:solidFill>
                  <a:srgbClr val="072B5F"/>
                </a:solidFill>
                <a:latin typeface="Arial" panose="020B0604020202020204" pitchFamily="34" charset="0"/>
              </a:defRPr>
            </a:lvl3pPr>
            <a:lvl4pPr algn="l" defTabSz="1019175" rtl="0" eaLnBrk="0" fontAlgn="base" hangingPunct="0">
              <a:spcBef>
                <a:spcPct val="0"/>
              </a:spcBef>
              <a:spcAft>
                <a:spcPct val="0"/>
              </a:spcAft>
              <a:defRPr sz="2800" b="1">
                <a:solidFill>
                  <a:srgbClr val="072B5F"/>
                </a:solidFill>
                <a:latin typeface="Arial" panose="020B0604020202020204" pitchFamily="34" charset="0"/>
              </a:defRPr>
            </a:lvl4pPr>
            <a:lvl5pPr algn="l" defTabSz="1019175" rtl="0" eaLnBrk="0" fontAlgn="base" hangingPunct="0">
              <a:spcBef>
                <a:spcPct val="0"/>
              </a:spcBef>
              <a:spcAft>
                <a:spcPct val="0"/>
              </a:spcAft>
              <a:defRPr sz="2800" b="1">
                <a:solidFill>
                  <a:srgbClr val="072B5F"/>
                </a:solidFill>
                <a:latin typeface="Arial" panose="020B0604020202020204" pitchFamily="34" charset="0"/>
              </a:defRPr>
            </a:lvl5pPr>
            <a:lvl6pPr marL="457200" algn="l" defTabSz="1019175" rtl="0" fontAlgn="base">
              <a:spcBef>
                <a:spcPct val="0"/>
              </a:spcBef>
              <a:spcAft>
                <a:spcPct val="0"/>
              </a:spcAft>
              <a:defRPr sz="2800" b="1">
                <a:solidFill>
                  <a:srgbClr val="072B5F"/>
                </a:solidFill>
                <a:latin typeface="Arial" panose="020B0604020202020204" pitchFamily="34" charset="0"/>
              </a:defRPr>
            </a:lvl6pPr>
            <a:lvl7pPr marL="914400" algn="l" defTabSz="1019175" rtl="0" fontAlgn="base">
              <a:spcBef>
                <a:spcPct val="0"/>
              </a:spcBef>
              <a:spcAft>
                <a:spcPct val="0"/>
              </a:spcAft>
              <a:defRPr sz="2800" b="1">
                <a:solidFill>
                  <a:srgbClr val="072B5F"/>
                </a:solidFill>
                <a:latin typeface="Arial" panose="020B0604020202020204" pitchFamily="34" charset="0"/>
              </a:defRPr>
            </a:lvl7pPr>
            <a:lvl8pPr marL="1371600" algn="l" defTabSz="1019175" rtl="0" fontAlgn="base">
              <a:spcBef>
                <a:spcPct val="0"/>
              </a:spcBef>
              <a:spcAft>
                <a:spcPct val="0"/>
              </a:spcAft>
              <a:defRPr sz="2800" b="1">
                <a:solidFill>
                  <a:srgbClr val="072B5F"/>
                </a:solidFill>
                <a:latin typeface="Arial" panose="020B0604020202020204" pitchFamily="34" charset="0"/>
              </a:defRPr>
            </a:lvl8pPr>
            <a:lvl9pPr marL="1828800" algn="l" defTabSz="1019175" rtl="0" fontAlgn="base">
              <a:spcBef>
                <a:spcPct val="0"/>
              </a:spcBef>
              <a:spcAft>
                <a:spcPct val="0"/>
              </a:spcAft>
              <a:defRPr sz="2800" b="1">
                <a:solidFill>
                  <a:srgbClr val="072B5F"/>
                </a:solidFill>
                <a:latin typeface="Arial" panose="020B0604020202020204" pitchFamily="34" charset="0"/>
              </a:defRPr>
            </a:lvl9pPr>
          </a:lstStyle>
          <a:p>
            <a:pPr algn="ctr"/>
            <a:r>
              <a:rPr lang="en-US" dirty="0">
                <a:solidFill>
                  <a:srgbClr val="003F6B"/>
                </a:solidFill>
              </a:rPr>
              <a:t>Author – Vytautas Butrimas</a:t>
            </a:r>
          </a:p>
        </p:txBody>
      </p:sp>
      <p:sp>
        <p:nvSpPr>
          <p:cNvPr id="7" name="TextBox 6">
            <a:extLst>
              <a:ext uri="{FF2B5EF4-FFF2-40B4-BE49-F238E27FC236}">
                <a16:creationId xmlns:a16="http://schemas.microsoft.com/office/drawing/2014/main" id="{CD51850B-8613-F126-7929-260211D0FC30}"/>
              </a:ext>
            </a:extLst>
          </p:cNvPr>
          <p:cNvSpPr txBox="1"/>
          <p:nvPr/>
        </p:nvSpPr>
        <p:spPr>
          <a:xfrm>
            <a:off x="2645162" y="6338084"/>
            <a:ext cx="4139447" cy="276999"/>
          </a:xfrm>
          <a:prstGeom prst="rect">
            <a:avLst/>
          </a:prstGeom>
          <a:noFill/>
        </p:spPr>
        <p:txBody>
          <a:bodyPr wrap="square">
            <a:spAutoFit/>
          </a:bodyPr>
          <a:lstStyle/>
          <a:p>
            <a:pPr marL="0" indent="0">
              <a:spcAft>
                <a:spcPts val="1059"/>
              </a:spcAft>
              <a:buNone/>
            </a:pPr>
            <a:r>
              <a:rPr lang="en-US" altLang="en-US" sz="1200" b="1" dirty="0">
                <a:solidFill>
                  <a:srgbClr val="00B050"/>
                </a:solidFill>
                <a:hlinkClick r:id="rId4"/>
              </a:rPr>
              <a:t>https://creativecommons.org/licenses/by-sa/4.0/</a:t>
            </a:r>
            <a:r>
              <a:rPr lang="en-US" altLang="en-US" sz="1200" b="1" dirty="0">
                <a:solidFill>
                  <a:srgbClr val="00B050"/>
                </a:solidFill>
              </a:rPr>
              <a:t> </a:t>
            </a:r>
          </a:p>
        </p:txBody>
      </p:sp>
      <p:pic>
        <p:nvPicPr>
          <p:cNvPr id="14" name="Picture 13" descr="A person speaking to a group of people&#10;&#10;Description automatically generated with low confidence">
            <a:extLst>
              <a:ext uri="{FF2B5EF4-FFF2-40B4-BE49-F238E27FC236}">
                <a16:creationId xmlns:a16="http://schemas.microsoft.com/office/drawing/2014/main" id="{FE186135-4062-435F-92D9-46EAB1520B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1037065" y="2461235"/>
            <a:ext cx="2154008" cy="2484053"/>
          </a:xfrm>
          <a:prstGeom prst="rect">
            <a:avLst/>
          </a:prstGeom>
        </p:spPr>
      </p:pic>
      <p:sp>
        <p:nvSpPr>
          <p:cNvPr id="9" name="Content Placeholder 2">
            <a:extLst>
              <a:ext uri="{FF2B5EF4-FFF2-40B4-BE49-F238E27FC236}">
                <a16:creationId xmlns:a16="http://schemas.microsoft.com/office/drawing/2014/main" id="{52361032-5532-248E-9458-6B19AD248D15}"/>
              </a:ext>
            </a:extLst>
          </p:cNvPr>
          <p:cNvSpPr txBox="1">
            <a:spLocks/>
          </p:cNvSpPr>
          <p:nvPr/>
        </p:nvSpPr>
        <p:spPr>
          <a:xfrm>
            <a:off x="3586822" y="1861793"/>
            <a:ext cx="8081156" cy="4254146"/>
          </a:xfrm>
          <a:prstGeom prst="rect">
            <a:avLst/>
          </a:prstGeom>
        </p:spPr>
        <p:txBody>
          <a:bodyPr/>
          <a:lstStyle>
            <a:lvl1pPr marL="337596" indent="-337596" algn="l" defTabSz="899320" rtl="0" eaLnBrk="0" fontAlgn="base" hangingPunct="0">
              <a:spcBef>
                <a:spcPct val="20000"/>
              </a:spcBef>
              <a:spcAft>
                <a:spcPct val="0"/>
              </a:spcAft>
              <a:buChar char="•"/>
              <a:defRPr sz="2118" kern="1200">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1765" kern="1200">
                <a:solidFill>
                  <a:schemeClr val="tx1"/>
                </a:solidFill>
                <a:latin typeface="+mn-lt"/>
                <a:ea typeface="+mn-ea"/>
                <a:cs typeface="+mn-cs"/>
              </a:defRPr>
            </a:lvl2pPr>
            <a:lvl3pPr marL="1123450" indent="-224130" algn="l" defTabSz="899320" rtl="0" eaLnBrk="0" fontAlgn="base" hangingPunct="0">
              <a:spcBef>
                <a:spcPct val="20000"/>
              </a:spcBef>
              <a:spcAft>
                <a:spcPct val="0"/>
              </a:spcAft>
              <a:buChar char="–"/>
              <a:defRPr kern="1200">
                <a:solidFill>
                  <a:schemeClr val="tx1"/>
                </a:solidFill>
                <a:latin typeface="+mn-lt"/>
                <a:ea typeface="+mn-ea"/>
                <a:cs typeface="+mn-cs"/>
              </a:defRPr>
            </a:lvl3pPr>
            <a:lvl4pPr marL="1573110" indent="-224130" algn="l" defTabSz="899320" rtl="0" eaLnBrk="0" fontAlgn="base" hangingPunct="0">
              <a:spcBef>
                <a:spcPct val="20000"/>
              </a:spcBef>
              <a:spcAft>
                <a:spcPct val="0"/>
              </a:spcAft>
              <a:buChar char="–"/>
              <a:defRPr kern="1200">
                <a:solidFill>
                  <a:schemeClr val="tx1"/>
                </a:solidFill>
                <a:latin typeface="+mn-lt"/>
                <a:ea typeface="+mn-ea"/>
                <a:cs typeface="+mn-cs"/>
              </a:defRPr>
            </a:lvl4pPr>
            <a:lvl5pPr marL="2022770" indent="-224130" algn="l" defTabSz="899320" rtl="0" eaLnBrk="0" fontAlgn="base" hangingPunct="0">
              <a:spcBef>
                <a:spcPct val="20000"/>
              </a:spcBef>
              <a:spcAft>
                <a:spcPct val="0"/>
              </a:spcAft>
              <a:buChar char="–"/>
              <a:defRPr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a:lstStyle>
          <a:p>
            <a:r>
              <a:rPr lang="en-US" sz="1588" dirty="0"/>
              <a:t>Vice-minister at the Ministry of Communications and Informatics, Republic of Lithuania responsible for Information Society programs. </a:t>
            </a:r>
          </a:p>
          <a:p>
            <a:r>
              <a:rPr lang="en-US" sz="1588" dirty="0"/>
              <a:t>Defense Policy and Planning Director, Lithuanian Ministry of National Defense (</a:t>
            </a:r>
            <a:r>
              <a:rPr lang="en-US" sz="1588" dirty="0" err="1"/>
              <a:t>MoND</a:t>
            </a:r>
            <a:r>
              <a:rPr lang="en-US" sz="1588" dirty="0"/>
              <a:t>) responsible for preparing the first Military Defense Strategy.</a:t>
            </a:r>
          </a:p>
          <a:p>
            <a:r>
              <a:rPr lang="en-US" sz="1588" dirty="0"/>
              <a:t>Deputy Director responsible for IT security at the Communications and Information System Service (CISS) responsible for preparing the first National Defense System Cybersecurity Strategy</a:t>
            </a:r>
          </a:p>
          <a:p>
            <a:r>
              <a:rPr lang="en-US" sz="1588" dirty="0"/>
              <a:t>Chief Adviser for the </a:t>
            </a:r>
            <a:r>
              <a:rPr lang="en-US" sz="1588" dirty="0" err="1"/>
              <a:t>MoND</a:t>
            </a:r>
            <a:r>
              <a:rPr lang="en-US" sz="1588" dirty="0"/>
              <a:t> of Lithuania with a focus on cybersecurity policy, including the national task force that wrote the Lithuanian Law on Cybersecurity</a:t>
            </a:r>
          </a:p>
          <a:p>
            <a:r>
              <a:rPr lang="en-US" sz="1588" dirty="0"/>
              <a:t>Member (Presidential appointee) of the National Communications Regulatory Service’s Council  (RTT-Council)</a:t>
            </a:r>
          </a:p>
          <a:p>
            <a:r>
              <a:rPr lang="en-US" sz="1588" dirty="0"/>
              <a:t>Cybersecurity Subject Matter Expert for the NATO Energy Security Center of Excellence (NATO ENSECCOE) who performed a Cyber Risk Study of the ICS Used in the NATO Central Europe Pipeline System (CEPS)</a:t>
            </a:r>
          </a:p>
          <a:p>
            <a:r>
              <a:rPr lang="en-US" sz="1588" dirty="0"/>
              <a:t>Member of ISA 99 Workgroup 14  (Substation security profiles))</a:t>
            </a:r>
          </a:p>
          <a:p>
            <a:r>
              <a:rPr lang="en-US" sz="1588" dirty="0"/>
              <a:t>Former Co-chair ISA 99 Workgroup 16 (Incident management), WG 13 (MLM)</a:t>
            </a:r>
          </a:p>
        </p:txBody>
      </p:sp>
      <p:sp>
        <p:nvSpPr>
          <p:cNvPr id="4" name="TextBox 3">
            <a:extLst>
              <a:ext uri="{FF2B5EF4-FFF2-40B4-BE49-F238E27FC236}">
                <a16:creationId xmlns:a16="http://schemas.microsoft.com/office/drawing/2014/main" id="{457D3A61-EF8F-3CAE-EFD8-BC56E1196388}"/>
              </a:ext>
            </a:extLst>
          </p:cNvPr>
          <p:cNvSpPr txBox="1"/>
          <p:nvPr/>
        </p:nvSpPr>
        <p:spPr>
          <a:xfrm>
            <a:off x="957682" y="1318634"/>
            <a:ext cx="9972915" cy="646331"/>
          </a:xfrm>
          <a:prstGeom prst="rect">
            <a:avLst/>
          </a:prstGeom>
          <a:noFill/>
        </p:spPr>
        <p:txBody>
          <a:bodyPr wrap="square">
            <a:spAutoFit/>
          </a:bodyPr>
          <a:lstStyle/>
          <a:p>
            <a:pPr marL="0" indent="0">
              <a:buFontTx/>
              <a:buNone/>
            </a:pPr>
            <a:r>
              <a:rPr lang="en-US" sz="1800" b="1" dirty="0"/>
              <a:t>Vytautas Butrimas  has been working in defense and cyber security roles for over 30 years including:</a:t>
            </a:r>
          </a:p>
        </p:txBody>
      </p:sp>
    </p:spTree>
    <p:custDataLst>
      <p:tags r:id="rId1"/>
    </p:custDataLst>
    <p:extLst>
      <p:ext uri="{BB962C8B-B14F-4D97-AF65-F5344CB8AC3E}">
        <p14:creationId xmlns:p14="http://schemas.microsoft.com/office/powerpoint/2010/main" val="295545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Down 16">
            <a:extLst>
              <a:ext uri="{FF2B5EF4-FFF2-40B4-BE49-F238E27FC236}">
                <a16:creationId xmlns:a16="http://schemas.microsoft.com/office/drawing/2014/main" id="{27A6A78D-3D06-4272-E8D9-D0A861DD5FD0}"/>
              </a:ext>
            </a:extLst>
          </p:cNvPr>
          <p:cNvSpPr/>
          <p:nvPr/>
        </p:nvSpPr>
        <p:spPr bwMode="auto">
          <a:xfrm rot="1911174">
            <a:off x="2790688" y="3867046"/>
            <a:ext cx="714704" cy="859980"/>
          </a:xfrm>
          <a:prstGeom prst="downArrow">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 name="Title 1">
            <a:extLst>
              <a:ext uri="{FF2B5EF4-FFF2-40B4-BE49-F238E27FC236}">
                <a16:creationId xmlns:a16="http://schemas.microsoft.com/office/drawing/2014/main" id="{CDCF1980-C143-4CF6-8A3E-65BF66B8C6E3}"/>
              </a:ext>
            </a:extLst>
          </p:cNvPr>
          <p:cNvSpPr>
            <a:spLocks noGrp="1"/>
          </p:cNvSpPr>
          <p:nvPr>
            <p:ph type="title"/>
          </p:nvPr>
        </p:nvSpPr>
        <p:spPr>
          <a:xfrm>
            <a:off x="1735047" y="193010"/>
            <a:ext cx="7794956" cy="537882"/>
          </a:xfrm>
        </p:spPr>
        <p:txBody>
          <a:bodyPr/>
          <a:lstStyle/>
          <a:p>
            <a:pPr algn="ctr"/>
            <a:r>
              <a:rPr lang="en-US" dirty="0"/>
              <a:t>What’s Different about Industrial Cybersecurity? </a:t>
            </a:r>
          </a:p>
        </p:txBody>
      </p:sp>
      <p:pic>
        <p:nvPicPr>
          <p:cNvPr id="4" name="Content Placeholder 5">
            <a:extLst>
              <a:ext uri="{FF2B5EF4-FFF2-40B4-BE49-F238E27FC236}">
                <a16:creationId xmlns:a16="http://schemas.microsoft.com/office/drawing/2014/main" id="{D15B1D9E-B3D2-4D78-A5ED-46583E5268BD}"/>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7325710" y="1647265"/>
            <a:ext cx="1713898" cy="3563471"/>
          </a:xfrm>
        </p:spPr>
      </p:pic>
      <p:sp>
        <p:nvSpPr>
          <p:cNvPr id="6" name="TextBox 5">
            <a:extLst>
              <a:ext uri="{FF2B5EF4-FFF2-40B4-BE49-F238E27FC236}">
                <a16:creationId xmlns:a16="http://schemas.microsoft.com/office/drawing/2014/main" id="{E1BD6011-9125-4C19-B0A7-9EA9BE09553B}"/>
              </a:ext>
            </a:extLst>
          </p:cNvPr>
          <p:cNvSpPr txBox="1"/>
          <p:nvPr/>
        </p:nvSpPr>
        <p:spPr>
          <a:xfrm>
            <a:off x="6485519" y="5316841"/>
            <a:ext cx="3549369" cy="961545"/>
          </a:xfrm>
          <a:prstGeom prst="rect">
            <a:avLst/>
          </a:prstGeom>
          <a:noFill/>
        </p:spPr>
        <p:txBody>
          <a:bodyPr wrap="none" rtlCol="0">
            <a:spAutoFit/>
          </a:bodyPr>
          <a:lstStyle/>
          <a:p>
            <a:pPr algn="ctr"/>
            <a:r>
              <a:rPr lang="en-US" sz="1412" b="1" dirty="0"/>
              <a:t>Photo of the author during plant visit</a:t>
            </a:r>
          </a:p>
          <a:p>
            <a:pPr algn="ctr"/>
            <a:r>
              <a:rPr lang="en-US" sz="1412" i="1" dirty="0"/>
              <a:t>Unless otherwise indicated photos are </a:t>
            </a:r>
          </a:p>
          <a:p>
            <a:pPr algn="ctr"/>
            <a:r>
              <a:rPr lang="en-US" sz="1412" i="1" dirty="0"/>
              <a:t>provided by the author under </a:t>
            </a:r>
          </a:p>
          <a:p>
            <a:pPr algn="ctr"/>
            <a:r>
              <a:rPr lang="en-US" sz="1412" dirty="0">
                <a:hlinkClick r:id="rId5"/>
              </a:rPr>
              <a:t>Creative Commons </a:t>
            </a:r>
            <a:endParaRPr lang="en-US" sz="1412" dirty="0"/>
          </a:p>
        </p:txBody>
      </p:sp>
      <p:grpSp>
        <p:nvGrpSpPr>
          <p:cNvPr id="3" name="Group 2">
            <a:extLst>
              <a:ext uri="{FF2B5EF4-FFF2-40B4-BE49-F238E27FC236}">
                <a16:creationId xmlns:a16="http://schemas.microsoft.com/office/drawing/2014/main" id="{E0D413F5-FD22-0DCD-3219-B711E3AEDFF1}"/>
              </a:ext>
            </a:extLst>
          </p:cNvPr>
          <p:cNvGrpSpPr/>
          <p:nvPr/>
        </p:nvGrpSpPr>
        <p:grpSpPr>
          <a:xfrm>
            <a:off x="2845018" y="2335658"/>
            <a:ext cx="2521795" cy="1697897"/>
            <a:chOff x="2032002" y="1663004"/>
            <a:chExt cx="2521795" cy="1697897"/>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7395B73-A7A6-A595-CCB6-2B6B552E093B}"/>
                    </a:ext>
                  </a:extLst>
                </p14:cNvPr>
                <p14:cNvContentPartPr/>
                <p14:nvPr/>
              </p14:nvContentPartPr>
              <p14:xfrm>
                <a:off x="3641606" y="1672494"/>
                <a:ext cx="318" cy="7624"/>
              </p14:xfrm>
            </p:contentPart>
          </mc:Choice>
          <mc:Fallback xmlns="">
            <p:pic>
              <p:nvPicPr>
                <p:cNvPr id="7" name="Ink 6">
                  <a:extLst>
                    <a:ext uri="{FF2B5EF4-FFF2-40B4-BE49-F238E27FC236}">
                      <a16:creationId xmlns:a16="http://schemas.microsoft.com/office/drawing/2014/main" id="{F7395B73-A7A6-A595-CCB6-2B6B552E093B}"/>
                    </a:ext>
                  </a:extLst>
                </p:cNvPr>
                <p:cNvPicPr/>
                <p:nvPr/>
              </p:nvPicPr>
              <p:blipFill>
                <a:blip r:embed="rId7"/>
                <a:stretch>
                  <a:fillRect/>
                </a:stretch>
              </p:blipFill>
              <p:spPr>
                <a:xfrm>
                  <a:off x="3633656" y="1662964"/>
                  <a:ext cx="15900" cy="26303"/>
                </a:xfrm>
                <a:prstGeom prst="rect">
                  <a:avLst/>
                </a:prstGeom>
              </p:spPr>
            </p:pic>
          </mc:Fallback>
        </mc:AlternateContent>
        <p:graphicFrame>
          <p:nvGraphicFramePr>
            <p:cNvPr id="9" name="Diagram 8">
              <a:extLst>
                <a:ext uri="{FF2B5EF4-FFF2-40B4-BE49-F238E27FC236}">
                  <a16:creationId xmlns:a16="http://schemas.microsoft.com/office/drawing/2014/main" id="{DE32B502-746F-3489-142F-B6246A27704D}"/>
                </a:ext>
              </a:extLst>
            </p:cNvPr>
            <p:cNvGraphicFramePr/>
            <p:nvPr>
              <p:extLst>
                <p:ext uri="{D42A27DB-BD31-4B8C-83A1-F6EECF244321}">
                  <p14:modId xmlns:p14="http://schemas.microsoft.com/office/powerpoint/2010/main" val="2667002407"/>
                </p:ext>
              </p:extLst>
            </p:nvPr>
          </p:nvGraphicFramePr>
          <p:xfrm>
            <a:off x="2032002" y="1663004"/>
            <a:ext cx="2521795" cy="169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0" name="Rectangle: Rounded Corners 9">
            <a:extLst>
              <a:ext uri="{FF2B5EF4-FFF2-40B4-BE49-F238E27FC236}">
                <a16:creationId xmlns:a16="http://schemas.microsoft.com/office/drawing/2014/main" id="{0E4C2215-4568-3BB3-23FC-B3AC20F4A3DE}"/>
              </a:ext>
            </a:extLst>
          </p:cNvPr>
          <p:cNvSpPr/>
          <p:nvPr/>
        </p:nvSpPr>
        <p:spPr bwMode="auto">
          <a:xfrm>
            <a:off x="1910531" y="4633906"/>
            <a:ext cx="1868973" cy="979042"/>
          </a:xfrm>
          <a:prstGeom prst="roundRect">
            <a:avLst/>
          </a:prstGeom>
          <a:solidFill>
            <a:srgbClr val="4FE84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ptos Black" panose="020B0004020202020204" pitchFamily="34" charset="0"/>
              </a:rPr>
              <a:t>Process Safety</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latin typeface="Aptos Black" panose="020B0004020202020204" pitchFamily="34" charset="0"/>
              </a:rPr>
              <a:t>Is the highest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ptos Black" panose="020B0004020202020204" pitchFamily="34" charset="0"/>
              </a:rPr>
              <a:t>Security Priority</a:t>
            </a:r>
          </a:p>
        </p:txBody>
      </p:sp>
      <p:sp>
        <p:nvSpPr>
          <p:cNvPr id="18" name="TextBox 17">
            <a:extLst>
              <a:ext uri="{FF2B5EF4-FFF2-40B4-BE49-F238E27FC236}">
                <a16:creationId xmlns:a16="http://schemas.microsoft.com/office/drawing/2014/main" id="{8719C721-46E7-9A41-8E93-E8E7E5AE8019}"/>
              </a:ext>
            </a:extLst>
          </p:cNvPr>
          <p:cNvSpPr txBox="1"/>
          <p:nvPr/>
        </p:nvSpPr>
        <p:spPr>
          <a:xfrm>
            <a:off x="2062830" y="5612948"/>
            <a:ext cx="1868974" cy="369332"/>
          </a:xfrm>
          <a:prstGeom prst="rect">
            <a:avLst/>
          </a:prstGeom>
          <a:noFill/>
        </p:spPr>
        <p:txBody>
          <a:bodyPr wrap="square">
            <a:spAutoFit/>
          </a:bodyPr>
          <a:lstStyle/>
          <a:p>
            <a:r>
              <a:rPr lang="en-US" sz="1800" dirty="0">
                <a:solidFill>
                  <a:schemeClr val="tx2"/>
                </a:solidFill>
                <a:latin typeface="Aptos ExtraBold" panose="020B0004020202020204" pitchFamily="34" charset="0"/>
                <a:ea typeface="Open Sans Extrabold" panose="020B0906030804020204" pitchFamily="34" charset="0"/>
                <a:cs typeface="Arial" panose="020B0604020202020204" pitchFamily="34" charset="0"/>
              </a:rPr>
              <a:t>Plant Remit</a:t>
            </a:r>
            <a:endParaRPr lang="en-US" dirty="0">
              <a:latin typeface="Aptos ExtraBold" panose="020B0004020202020204" pitchFamily="34" charset="0"/>
            </a:endParaRPr>
          </a:p>
        </p:txBody>
      </p:sp>
      <p:grpSp>
        <p:nvGrpSpPr>
          <p:cNvPr id="19" name="Group 18">
            <a:extLst>
              <a:ext uri="{FF2B5EF4-FFF2-40B4-BE49-F238E27FC236}">
                <a16:creationId xmlns:a16="http://schemas.microsoft.com/office/drawing/2014/main" id="{05FA9439-FBFE-0090-5099-B5828EE97D3E}"/>
              </a:ext>
            </a:extLst>
          </p:cNvPr>
          <p:cNvGrpSpPr/>
          <p:nvPr/>
        </p:nvGrpSpPr>
        <p:grpSpPr>
          <a:xfrm>
            <a:off x="3322302" y="1754647"/>
            <a:ext cx="1567225" cy="818339"/>
            <a:chOff x="5001543" y="2530988"/>
            <a:chExt cx="1567225" cy="818339"/>
          </a:xfrm>
        </p:grpSpPr>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318BD61D-2696-611C-A48B-05DC4D7911A3}"/>
                    </a:ext>
                  </a:extLst>
                </p14:cNvPr>
                <p14:cNvContentPartPr/>
                <p14:nvPr/>
              </p14:nvContentPartPr>
              <p14:xfrm>
                <a:off x="5718765" y="2530988"/>
                <a:ext cx="2859" cy="318"/>
              </p14:xfrm>
            </p:contentPart>
          </mc:Choice>
          <mc:Fallback xmlns="">
            <p:pic>
              <p:nvPicPr>
                <p:cNvPr id="20" name="Ink 19">
                  <a:extLst>
                    <a:ext uri="{FF2B5EF4-FFF2-40B4-BE49-F238E27FC236}">
                      <a16:creationId xmlns:a16="http://schemas.microsoft.com/office/drawing/2014/main" id="{318BD61D-2696-611C-A48B-05DC4D7911A3}"/>
                    </a:ext>
                  </a:extLst>
                </p:cNvPr>
                <p:cNvPicPr/>
                <p:nvPr/>
              </p:nvPicPr>
              <p:blipFill>
                <a:blip r:embed="rId14"/>
                <a:stretch>
                  <a:fillRect/>
                </a:stretch>
              </p:blipFill>
              <p:spPr>
                <a:xfrm>
                  <a:off x="5709831" y="2523038"/>
                  <a:ext cx="20370" cy="15900"/>
                </a:xfrm>
                <a:prstGeom prst="rect">
                  <a:avLst/>
                </a:prstGeom>
              </p:spPr>
            </p:pic>
          </mc:Fallback>
        </mc:AlternateContent>
        <p:sp>
          <p:nvSpPr>
            <p:cNvPr id="21" name="Block Arc 20">
              <a:extLst>
                <a:ext uri="{FF2B5EF4-FFF2-40B4-BE49-F238E27FC236}">
                  <a16:creationId xmlns:a16="http://schemas.microsoft.com/office/drawing/2014/main" id="{B026C8E5-8C20-5DC8-66D1-E6B03FA252A7}"/>
                </a:ext>
              </a:extLst>
            </p:cNvPr>
            <p:cNvSpPr/>
            <p:nvPr/>
          </p:nvSpPr>
          <p:spPr bwMode="auto">
            <a:xfrm>
              <a:off x="5113910" y="2711207"/>
              <a:ext cx="1334814" cy="638120"/>
            </a:xfrm>
            <a:prstGeom prst="blockArc">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2" name="Rectangle: Rounded Corners 21">
              <a:extLst>
                <a:ext uri="{FF2B5EF4-FFF2-40B4-BE49-F238E27FC236}">
                  <a16:creationId xmlns:a16="http://schemas.microsoft.com/office/drawing/2014/main" id="{FB405F54-EA2A-4790-825D-4EC152116AF0}"/>
                </a:ext>
              </a:extLst>
            </p:cNvPr>
            <p:cNvSpPr/>
            <p:nvPr/>
          </p:nvSpPr>
          <p:spPr bwMode="auto">
            <a:xfrm>
              <a:off x="5001543" y="3023893"/>
              <a:ext cx="362672" cy="117847"/>
            </a:xfrm>
            <a:prstGeom prst="round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pic>
          <p:nvPicPr>
            <p:cNvPr id="23" name="Picture 22">
              <a:extLst>
                <a:ext uri="{FF2B5EF4-FFF2-40B4-BE49-F238E27FC236}">
                  <a16:creationId xmlns:a16="http://schemas.microsoft.com/office/drawing/2014/main" id="{68C35A2B-66EE-6499-B9AC-65580768E0C6}"/>
                </a:ext>
              </a:extLst>
            </p:cNvPr>
            <p:cNvPicPr>
              <a:picLocks noChangeAspect="1"/>
            </p:cNvPicPr>
            <p:nvPr/>
          </p:nvPicPr>
          <p:blipFill>
            <a:blip r:embed="rId15"/>
            <a:stretch>
              <a:fillRect/>
            </a:stretch>
          </p:blipFill>
          <p:spPr>
            <a:xfrm>
              <a:off x="6190783" y="2997126"/>
              <a:ext cx="377985" cy="128027"/>
            </a:xfrm>
            <a:prstGeom prst="rect">
              <a:avLst/>
            </a:prstGeom>
          </p:spPr>
        </p:pic>
      </p:grpSp>
      <p:sp>
        <p:nvSpPr>
          <p:cNvPr id="24" name="TextBox 23">
            <a:extLst>
              <a:ext uri="{FF2B5EF4-FFF2-40B4-BE49-F238E27FC236}">
                <a16:creationId xmlns:a16="http://schemas.microsoft.com/office/drawing/2014/main" id="{BA886084-0692-655F-434C-52341040522F}"/>
              </a:ext>
            </a:extLst>
          </p:cNvPr>
          <p:cNvSpPr txBox="1"/>
          <p:nvPr/>
        </p:nvSpPr>
        <p:spPr>
          <a:xfrm>
            <a:off x="3030812" y="1546598"/>
            <a:ext cx="2521795" cy="369332"/>
          </a:xfrm>
          <a:prstGeom prst="rect">
            <a:avLst/>
          </a:prstGeom>
          <a:noFill/>
        </p:spPr>
        <p:txBody>
          <a:bodyPr wrap="square">
            <a:spAutoFit/>
          </a:bodyPr>
          <a:lstStyle/>
          <a:p>
            <a:r>
              <a:rPr lang="en-US" sz="1800" dirty="0">
                <a:solidFill>
                  <a:schemeClr val="tx2"/>
                </a:solidFill>
                <a:latin typeface="Aptos ExtraBold" panose="020B0004020202020204" pitchFamily="34" charset="0"/>
                <a:ea typeface="Open Sans Extrabold" panose="020B0906030804020204" pitchFamily="34" charset="0"/>
                <a:cs typeface="Arial" panose="020B0604020202020204" pitchFamily="34" charset="0"/>
              </a:rPr>
              <a:t>Corporate Portfolio</a:t>
            </a:r>
            <a:endParaRPr lang="en-US" dirty="0">
              <a:latin typeface="Aptos ExtraBold" panose="020B0004020202020204" pitchFamily="34" charset="0"/>
            </a:endParaRPr>
          </a:p>
        </p:txBody>
      </p:sp>
    </p:spTree>
    <p:custDataLst>
      <p:tags r:id="rId1"/>
    </p:custDataLst>
    <p:extLst>
      <p:ext uri="{BB962C8B-B14F-4D97-AF65-F5344CB8AC3E}">
        <p14:creationId xmlns:p14="http://schemas.microsoft.com/office/powerpoint/2010/main" val="246647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A1539-4F4B-4CD2-8DD3-C513AB5DD404}"/>
              </a:ext>
            </a:extLst>
          </p:cNvPr>
          <p:cNvSpPr>
            <a:spLocks noGrp="1"/>
          </p:cNvSpPr>
          <p:nvPr>
            <p:ph type="title"/>
          </p:nvPr>
        </p:nvSpPr>
        <p:spPr>
          <a:xfrm>
            <a:off x="2183447" y="441216"/>
            <a:ext cx="7234798" cy="537882"/>
          </a:xfrm>
        </p:spPr>
        <p:txBody>
          <a:bodyPr/>
          <a:lstStyle/>
          <a:p>
            <a:pPr algn="ctr"/>
            <a:r>
              <a:rPr lang="en-US" dirty="0"/>
              <a:t>“Houston, we have a problem”</a:t>
            </a:r>
          </a:p>
        </p:txBody>
      </p:sp>
      <p:sp>
        <p:nvSpPr>
          <p:cNvPr id="3" name="Content Placeholder 2">
            <a:extLst>
              <a:ext uri="{FF2B5EF4-FFF2-40B4-BE49-F238E27FC236}">
                <a16:creationId xmlns:a16="http://schemas.microsoft.com/office/drawing/2014/main" id="{0BF67103-84D4-418C-A9D9-CAA206FBB8E8}"/>
              </a:ext>
            </a:extLst>
          </p:cNvPr>
          <p:cNvSpPr>
            <a:spLocks noGrp="1"/>
          </p:cNvSpPr>
          <p:nvPr>
            <p:ph idx="1"/>
          </p:nvPr>
        </p:nvSpPr>
        <p:spPr>
          <a:xfrm>
            <a:off x="1024865" y="1754841"/>
            <a:ext cx="9551962" cy="3348318"/>
          </a:xfrm>
        </p:spPr>
        <p:txBody>
          <a:bodyPr/>
          <a:lstStyle/>
          <a:p>
            <a:r>
              <a:rPr lang="en-US" dirty="0"/>
              <a:t>There is a knowledge/understanding gap.</a:t>
            </a:r>
          </a:p>
          <a:p>
            <a:endParaRPr lang="en-US" dirty="0"/>
          </a:p>
          <a:p>
            <a:r>
              <a:rPr lang="en-US" dirty="0"/>
              <a:t>Those responsible for office or enterprise information systems </a:t>
            </a:r>
            <a:r>
              <a:rPr lang="en-US" i="1" dirty="0"/>
              <a:t>approach cybersecurity in a different way </a:t>
            </a:r>
            <a:r>
              <a:rPr lang="en-US" dirty="0"/>
              <a:t>than those responsible for monitoring and controlling a physical process.</a:t>
            </a:r>
          </a:p>
          <a:p>
            <a:endParaRPr lang="en-US" dirty="0"/>
          </a:p>
          <a:p>
            <a:r>
              <a:rPr lang="en-US" dirty="0"/>
              <a:t>Both groups do not necessarily have the same security objectives.</a:t>
            </a:r>
          </a:p>
          <a:p>
            <a:endParaRPr lang="en-US" dirty="0"/>
          </a:p>
        </p:txBody>
      </p:sp>
    </p:spTree>
    <p:custDataLst>
      <p:tags r:id="rId1"/>
    </p:custDataLst>
    <p:extLst>
      <p:ext uri="{BB962C8B-B14F-4D97-AF65-F5344CB8AC3E}">
        <p14:creationId xmlns:p14="http://schemas.microsoft.com/office/powerpoint/2010/main" val="371843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6CF16B9-8D90-1E31-B9FE-8C0C0BBD0A9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23538" y="1522058"/>
            <a:ext cx="2884295" cy="2667805"/>
          </a:xfrm>
          <a:prstGeom prst="rect">
            <a:avLst/>
          </a:prstGeom>
        </p:spPr>
      </p:pic>
      <p:sp>
        <p:nvSpPr>
          <p:cNvPr id="5" name="Subtitle 1"/>
          <p:cNvSpPr txBox="1">
            <a:spLocks/>
          </p:cNvSpPr>
          <p:nvPr/>
        </p:nvSpPr>
        <p:spPr>
          <a:xfrm>
            <a:off x="2167150" y="266375"/>
            <a:ext cx="7798231" cy="557056"/>
          </a:xfrm>
          <a:prstGeom prst="rect">
            <a:avLst/>
          </a:prstGeom>
          <a:ln w="28575">
            <a:noFill/>
          </a:ln>
        </p:spPr>
        <p:txBody>
          <a:bodyPr vert="horz" lIns="66563" tIns="33281" rIns="66563" bIns="3328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GB" sz="2471" b="1" dirty="0">
                <a:solidFill>
                  <a:srgbClr val="072B5F"/>
                </a:solidFill>
                <a:latin typeface="+mj-lt"/>
                <a:ea typeface="+mj-ea"/>
                <a:cs typeface="+mj-cs"/>
              </a:rPr>
              <a:t>Dialogues with CISOs of Industrial Facilities</a:t>
            </a:r>
          </a:p>
        </p:txBody>
      </p:sp>
      <p:sp>
        <p:nvSpPr>
          <p:cNvPr id="18" name="Speech Bubble: Rectangle with Corners Rounded 17">
            <a:extLst>
              <a:ext uri="{FF2B5EF4-FFF2-40B4-BE49-F238E27FC236}">
                <a16:creationId xmlns:a16="http://schemas.microsoft.com/office/drawing/2014/main" id="{92D35BCF-513E-4DE5-AE36-AFCF82290C5B}"/>
              </a:ext>
            </a:extLst>
          </p:cNvPr>
          <p:cNvSpPr/>
          <p:nvPr/>
        </p:nvSpPr>
        <p:spPr bwMode="auto">
          <a:xfrm>
            <a:off x="4532779" y="1420116"/>
            <a:ext cx="5328397" cy="1278969"/>
          </a:xfrm>
          <a:prstGeom prst="wedgeRoundRectCallout">
            <a:avLst>
              <a:gd name="adj1" fmla="val -72413"/>
              <a:gd name="adj2" fmla="val 35350"/>
              <a:gd name="adj3" fmla="val 16667"/>
            </a:avLst>
          </a:prstGeom>
          <a:solidFill>
            <a:schemeClr val="accent5"/>
          </a:solidFill>
          <a:ln w="19050" cap="flat" cmpd="sng" algn="ctr">
            <a:solidFill>
              <a:schemeClr val="accent1">
                <a:lumMod val="5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algn="ctr"/>
            <a:r>
              <a:rPr lang="en-US" sz="2118" dirty="0"/>
              <a:t>Thanks for showing me the server room, would it be possible to meet with your senior plant engineers?</a:t>
            </a:r>
          </a:p>
        </p:txBody>
      </p:sp>
      <p:sp>
        <p:nvSpPr>
          <p:cNvPr id="9" name="Speech Bubble: Rectangle with Corners Rounded 8">
            <a:extLst>
              <a:ext uri="{FF2B5EF4-FFF2-40B4-BE49-F238E27FC236}">
                <a16:creationId xmlns:a16="http://schemas.microsoft.com/office/drawing/2014/main" id="{5746BC1F-4F0C-4BEE-AAC5-8FBB902D2FC2}"/>
              </a:ext>
            </a:extLst>
          </p:cNvPr>
          <p:cNvSpPr/>
          <p:nvPr/>
        </p:nvSpPr>
        <p:spPr bwMode="auto">
          <a:xfrm>
            <a:off x="4076990" y="5020874"/>
            <a:ext cx="3345681" cy="1230654"/>
          </a:xfrm>
          <a:prstGeom prst="wedgeRoundRectCallout">
            <a:avLst>
              <a:gd name="adj1" fmla="val 67784"/>
              <a:gd name="adj2" fmla="val -98726"/>
              <a:gd name="adj3" fmla="val 16667"/>
            </a:avLst>
          </a:prstGeom>
          <a:solidFill>
            <a:schemeClr val="accent5"/>
          </a:solidFill>
          <a:ln w="19050" cap="flat" cmpd="sng" algn="ctr">
            <a:solidFill>
              <a:schemeClr val="accent1">
                <a:lumMod val="5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algn="ctr"/>
            <a:r>
              <a:rPr lang="en-US" sz="2118" dirty="0"/>
              <a:t>Yes, that can be arranged; but I have never met them before.</a:t>
            </a:r>
          </a:p>
        </p:txBody>
      </p:sp>
      <p:sp>
        <p:nvSpPr>
          <p:cNvPr id="10" name="Rectangle 9">
            <a:extLst>
              <a:ext uri="{FF2B5EF4-FFF2-40B4-BE49-F238E27FC236}">
                <a16:creationId xmlns:a16="http://schemas.microsoft.com/office/drawing/2014/main" id="{0E253104-3358-4004-BEE2-2A1C4DD9B3CE}"/>
              </a:ext>
            </a:extLst>
          </p:cNvPr>
          <p:cNvSpPr/>
          <p:nvPr/>
        </p:nvSpPr>
        <p:spPr>
          <a:xfrm>
            <a:off x="8599405" y="6296997"/>
            <a:ext cx="956741" cy="336695"/>
          </a:xfrm>
          <a:prstGeom prst="rect">
            <a:avLst/>
          </a:prstGeom>
        </p:spPr>
        <p:txBody>
          <a:bodyPr wrap="square">
            <a:spAutoFit/>
          </a:bodyPr>
          <a:lstStyle/>
          <a:p>
            <a:pPr algn="just" defTabSz="332825">
              <a:spcBef>
                <a:spcPct val="20000"/>
              </a:spcBef>
            </a:pPr>
            <a:r>
              <a:rPr lang="en-US" sz="1588" b="1" i="1" dirty="0">
                <a:latin typeface="+mj-lt"/>
                <a:cs typeface="Times New Roman" panose="02020603050405020304" pitchFamily="18" charset="0"/>
              </a:rPr>
              <a:t>CISO</a:t>
            </a:r>
          </a:p>
        </p:txBody>
      </p:sp>
      <p:sp>
        <p:nvSpPr>
          <p:cNvPr id="11" name="Rectangle 10">
            <a:extLst>
              <a:ext uri="{FF2B5EF4-FFF2-40B4-BE49-F238E27FC236}">
                <a16:creationId xmlns:a16="http://schemas.microsoft.com/office/drawing/2014/main" id="{115DE025-0D89-453B-8731-9EBD2AECFF8E}"/>
              </a:ext>
            </a:extLst>
          </p:cNvPr>
          <p:cNvSpPr/>
          <p:nvPr/>
        </p:nvSpPr>
        <p:spPr>
          <a:xfrm>
            <a:off x="2226414" y="4437021"/>
            <a:ext cx="1078541" cy="336695"/>
          </a:xfrm>
          <a:prstGeom prst="rect">
            <a:avLst/>
          </a:prstGeom>
        </p:spPr>
        <p:txBody>
          <a:bodyPr wrap="square">
            <a:spAutoFit/>
          </a:bodyPr>
          <a:lstStyle/>
          <a:p>
            <a:pPr algn="just" defTabSz="332825">
              <a:spcBef>
                <a:spcPct val="20000"/>
              </a:spcBef>
            </a:pPr>
            <a:r>
              <a:rPr lang="en-US" sz="1588" b="1" i="1" dirty="0">
                <a:latin typeface="+mj-lt"/>
                <a:cs typeface="Times New Roman" panose="02020603050405020304" pitchFamily="18" charset="0"/>
              </a:rPr>
              <a:t>Visitor</a:t>
            </a:r>
          </a:p>
        </p:txBody>
      </p:sp>
      <p:pic>
        <p:nvPicPr>
          <p:cNvPr id="3" name="Picture 2" descr="Young businessman hand on head">
            <a:extLst>
              <a:ext uri="{FF2B5EF4-FFF2-40B4-BE49-F238E27FC236}">
                <a16:creationId xmlns:a16="http://schemas.microsoft.com/office/drawing/2014/main" id="{0100C346-7255-1544-3D89-E2549F97CA0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635627" y="3003532"/>
            <a:ext cx="2884295" cy="3247996"/>
          </a:xfrm>
          <a:prstGeom prst="rect">
            <a:avLst/>
          </a:prstGeom>
        </p:spPr>
      </p:pic>
      <p:sp>
        <p:nvSpPr>
          <p:cNvPr id="2" name="TextBox 1">
            <a:extLst>
              <a:ext uri="{FF2B5EF4-FFF2-40B4-BE49-F238E27FC236}">
                <a16:creationId xmlns:a16="http://schemas.microsoft.com/office/drawing/2014/main" id="{2A23811C-6F5C-7859-00E0-BF9E3DA6D8E9}"/>
              </a:ext>
            </a:extLst>
          </p:cNvPr>
          <p:cNvSpPr txBox="1"/>
          <p:nvPr/>
        </p:nvSpPr>
        <p:spPr>
          <a:xfrm>
            <a:off x="9861176" y="3851030"/>
            <a:ext cx="1273164" cy="461665"/>
          </a:xfrm>
          <a:prstGeom prst="rect">
            <a:avLst/>
          </a:prstGeom>
          <a:noFill/>
        </p:spPr>
        <p:txBody>
          <a:bodyPr wrap="square">
            <a:spAutoFit/>
          </a:bodyPr>
          <a:lstStyle/>
          <a:p>
            <a:pPr algn="ctr"/>
            <a:r>
              <a:rPr lang="en-US" sz="1200" dirty="0">
                <a:latin typeface="Aptos" panose="020B0004020202020204" pitchFamily="34" charset="0"/>
              </a:rPr>
              <a:t>PowerPoint </a:t>
            </a:r>
          </a:p>
          <a:p>
            <a:pPr algn="ctr"/>
            <a:r>
              <a:rPr lang="en-US" sz="1200" dirty="0">
                <a:latin typeface="Aptos" panose="020B0004020202020204" pitchFamily="34" charset="0"/>
              </a:rPr>
              <a:t>Stock Image</a:t>
            </a:r>
          </a:p>
        </p:txBody>
      </p:sp>
    </p:spTree>
    <p:custDataLst>
      <p:tags r:id="rId1"/>
    </p:custDataLst>
    <p:extLst>
      <p:ext uri="{BB962C8B-B14F-4D97-AF65-F5344CB8AC3E}">
        <p14:creationId xmlns:p14="http://schemas.microsoft.com/office/powerpoint/2010/main" val="150326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0" grpId="0" build="p"/>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1800664" y="282123"/>
            <a:ext cx="8028955" cy="557056"/>
          </a:xfrm>
          <a:prstGeom prst="rect">
            <a:avLst/>
          </a:prstGeom>
          <a:ln w="28575">
            <a:noFill/>
          </a:ln>
        </p:spPr>
        <p:txBody>
          <a:bodyPr vert="horz" lIns="66563" tIns="33281" rIns="66563" bIns="3328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GB" sz="2471" b="1" dirty="0">
                <a:solidFill>
                  <a:srgbClr val="072B5F"/>
                </a:solidFill>
                <a:latin typeface="+mj-lt"/>
                <a:ea typeface="+mj-ea"/>
                <a:cs typeface="+mj-cs"/>
              </a:rPr>
              <a:t>Dialogues with CISOs of Industrial Facilities</a:t>
            </a:r>
          </a:p>
        </p:txBody>
      </p:sp>
      <p:sp>
        <p:nvSpPr>
          <p:cNvPr id="6" name="Rectangle 5"/>
          <p:cNvSpPr/>
          <p:nvPr/>
        </p:nvSpPr>
        <p:spPr>
          <a:xfrm>
            <a:off x="3004872" y="5626167"/>
            <a:ext cx="2972847" cy="629916"/>
          </a:xfrm>
          <a:prstGeom prst="rect">
            <a:avLst/>
          </a:prstGeom>
        </p:spPr>
        <p:txBody>
          <a:bodyPr wrap="square">
            <a:spAutoFit/>
          </a:bodyPr>
          <a:lstStyle/>
          <a:p>
            <a:pPr algn="ctr" defTabSz="332825">
              <a:spcBef>
                <a:spcPct val="20000"/>
              </a:spcBef>
            </a:pPr>
            <a:r>
              <a:rPr lang="en-US" sz="1588" b="1" i="1" dirty="0">
                <a:latin typeface="+mj-lt"/>
                <a:cs typeface="Times New Roman" panose="02020603050405020304" pitchFamily="18" charset="0"/>
              </a:rPr>
              <a:t>Newly-appointed CISO</a:t>
            </a:r>
          </a:p>
          <a:p>
            <a:pPr algn="ctr" defTabSz="332825">
              <a:spcBef>
                <a:spcPct val="20000"/>
              </a:spcBef>
            </a:pPr>
            <a:r>
              <a:rPr lang="en-US" sz="1588" b="1" i="1" dirty="0">
                <a:latin typeface="+mj-lt"/>
                <a:cs typeface="Times New Roman" panose="02020603050405020304" pitchFamily="18" charset="0"/>
              </a:rPr>
              <a:t> of an oil company</a:t>
            </a:r>
          </a:p>
        </p:txBody>
      </p:sp>
      <p:sp>
        <p:nvSpPr>
          <p:cNvPr id="9" name="Speech Bubble: Rectangle with Corners Rounded 8">
            <a:extLst>
              <a:ext uri="{FF2B5EF4-FFF2-40B4-BE49-F238E27FC236}">
                <a16:creationId xmlns:a16="http://schemas.microsoft.com/office/drawing/2014/main" id="{5746BC1F-4F0C-4BEE-AAC5-8FBB902D2FC2}"/>
              </a:ext>
            </a:extLst>
          </p:cNvPr>
          <p:cNvSpPr/>
          <p:nvPr/>
        </p:nvSpPr>
        <p:spPr bwMode="auto">
          <a:xfrm>
            <a:off x="5869196" y="1418847"/>
            <a:ext cx="4707819" cy="1592770"/>
          </a:xfrm>
          <a:prstGeom prst="wedgeRoundRectCallout">
            <a:avLst>
              <a:gd name="adj1" fmla="val -68490"/>
              <a:gd name="adj2" fmla="val 33336"/>
              <a:gd name="adj3" fmla="val 16667"/>
            </a:avLst>
          </a:prstGeom>
          <a:solidFill>
            <a:schemeClr val="accent5"/>
          </a:solidFill>
          <a:ln w="12700" cap="flat" cmpd="sng" algn="ctr">
            <a:solidFill>
              <a:schemeClr val="accent1">
                <a:lumMod val="50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r>
              <a:rPr lang="en-US" sz="2118" dirty="0"/>
              <a:t>I am a new CISO and I am having trouble talking with my engineers. Could you advise me on how to speak their language?</a:t>
            </a:r>
            <a:endParaRPr lang="en-US" sz="2118" dirty="0">
              <a:latin typeface="Times" panose="02020603050405020304" pitchFamily="18" charset="0"/>
            </a:endParaRPr>
          </a:p>
        </p:txBody>
      </p:sp>
      <p:pic>
        <p:nvPicPr>
          <p:cNvPr id="7" name="Picture 6" descr="Young businessman hands together">
            <a:extLst>
              <a:ext uri="{FF2B5EF4-FFF2-40B4-BE49-F238E27FC236}">
                <a16:creationId xmlns:a16="http://schemas.microsoft.com/office/drawing/2014/main" id="{D72775DA-80FD-FC1D-9389-CCA4B6CCCDA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122599" y="1774209"/>
            <a:ext cx="3332792" cy="3664944"/>
          </a:xfrm>
          <a:prstGeom prst="rect">
            <a:avLst/>
          </a:prstGeom>
        </p:spPr>
      </p:pic>
      <p:sp>
        <p:nvSpPr>
          <p:cNvPr id="2" name="TextBox 1">
            <a:extLst>
              <a:ext uri="{FF2B5EF4-FFF2-40B4-BE49-F238E27FC236}">
                <a16:creationId xmlns:a16="http://schemas.microsoft.com/office/drawing/2014/main" id="{AEBADFEE-BEB6-6D70-2729-9495848DA0EB}"/>
              </a:ext>
            </a:extLst>
          </p:cNvPr>
          <p:cNvSpPr txBox="1"/>
          <p:nvPr/>
        </p:nvSpPr>
        <p:spPr>
          <a:xfrm>
            <a:off x="5977719" y="3763719"/>
            <a:ext cx="1273164" cy="461665"/>
          </a:xfrm>
          <a:prstGeom prst="rect">
            <a:avLst/>
          </a:prstGeom>
          <a:noFill/>
        </p:spPr>
        <p:txBody>
          <a:bodyPr wrap="square">
            <a:spAutoFit/>
          </a:bodyPr>
          <a:lstStyle/>
          <a:p>
            <a:pPr algn="ctr"/>
            <a:r>
              <a:rPr lang="en-US" sz="1200" dirty="0">
                <a:latin typeface="Aptos" panose="020B0004020202020204" pitchFamily="34" charset="0"/>
              </a:rPr>
              <a:t>PowerPoint </a:t>
            </a:r>
          </a:p>
          <a:p>
            <a:pPr algn="ctr"/>
            <a:r>
              <a:rPr lang="en-US" sz="1200" dirty="0">
                <a:latin typeface="Aptos" panose="020B0004020202020204" pitchFamily="34" charset="0"/>
              </a:rPr>
              <a:t>Stock Image</a:t>
            </a:r>
          </a:p>
        </p:txBody>
      </p:sp>
    </p:spTree>
    <p:custDataLst>
      <p:tags r:id="rId1"/>
    </p:custDataLst>
    <p:extLst>
      <p:ext uri="{BB962C8B-B14F-4D97-AF65-F5344CB8AC3E}">
        <p14:creationId xmlns:p14="http://schemas.microsoft.com/office/powerpoint/2010/main" val="74644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0702F20-CC4B-A335-30A1-799B5F4C7ECF}"/>
              </a:ext>
            </a:extLst>
          </p:cNvPr>
          <p:cNvSpPr txBox="1"/>
          <p:nvPr/>
        </p:nvSpPr>
        <p:spPr>
          <a:xfrm>
            <a:off x="1289501" y="2465248"/>
            <a:ext cx="2612906" cy="738664"/>
          </a:xfrm>
          <a:prstGeom prst="rect">
            <a:avLst/>
          </a:prstGeom>
          <a:noFill/>
        </p:spPr>
        <p:txBody>
          <a:bodyPr wrap="square">
            <a:spAutoFit/>
          </a:bodyPr>
          <a:lstStyle/>
          <a:p>
            <a:r>
              <a:rPr lang="en-US" sz="1400" dirty="0"/>
              <a:t>Image created by Gary Rathwell on Oct 27, 2025 using GROK.</a:t>
            </a:r>
          </a:p>
        </p:txBody>
      </p:sp>
      <p:sp>
        <p:nvSpPr>
          <p:cNvPr id="1895" name="CustomShape 1"/>
          <p:cNvSpPr/>
          <p:nvPr/>
        </p:nvSpPr>
        <p:spPr>
          <a:xfrm>
            <a:off x="1167619" y="158786"/>
            <a:ext cx="8855434" cy="806993"/>
          </a:xfrm>
          <a:prstGeom prst="rect">
            <a:avLst/>
          </a:prstGeom>
          <a:noFill/>
          <a:ln w="0">
            <a:noFill/>
          </a:ln>
        </p:spPr>
        <p:style>
          <a:lnRef idx="0">
            <a:scrgbClr r="0" g="0" b="0"/>
          </a:lnRef>
          <a:fillRef idx="0">
            <a:scrgbClr r="0" g="0" b="0"/>
          </a:fillRef>
          <a:effectRef idx="0">
            <a:scrgbClr r="0" g="0" b="0"/>
          </a:effectRef>
          <a:fontRef idx="minor"/>
        </p:style>
        <p:txBody>
          <a:bodyPr lIns="65515" tIns="32757" rIns="65515" bIns="32757" anchor="ctr">
            <a:noAutofit/>
          </a:bodyPr>
          <a:lstStyle/>
          <a:p>
            <a:pPr algn="ctr">
              <a:defRPr/>
            </a:pPr>
            <a:r>
              <a:rPr lang="en-US" sz="2471" b="1" dirty="0">
                <a:solidFill>
                  <a:srgbClr val="072B5F"/>
                </a:solidFill>
                <a:latin typeface="+mj-lt"/>
                <a:ea typeface="+mj-ea"/>
                <a:cs typeface="+mj-cs"/>
              </a:rPr>
              <a:t>The IT - Industrial Cybersecurity Understanding Gap</a:t>
            </a:r>
          </a:p>
        </p:txBody>
      </p:sp>
      <p:sp>
        <p:nvSpPr>
          <p:cNvPr id="1897" name="CustomShape 3"/>
          <p:cNvSpPr/>
          <p:nvPr/>
        </p:nvSpPr>
        <p:spPr>
          <a:xfrm>
            <a:off x="8281001" y="5790937"/>
            <a:ext cx="784080" cy="332291"/>
          </a:xfrm>
          <a:prstGeom prst="rect">
            <a:avLst/>
          </a:prstGeom>
          <a:noFill/>
          <a:ln w="9360">
            <a:noFill/>
          </a:ln>
        </p:spPr>
        <p:style>
          <a:lnRef idx="0">
            <a:scrgbClr r="0" g="0" b="0"/>
          </a:lnRef>
          <a:fillRef idx="0">
            <a:scrgbClr r="0" g="0" b="0"/>
          </a:fillRef>
          <a:effectRef idx="0">
            <a:scrgbClr r="0" g="0" b="0"/>
          </a:effectRef>
          <a:fontRef idx="minor"/>
        </p:style>
        <p:txBody>
          <a:bodyPr lIns="65515" tIns="32757" rIns="65515" bIns="32757">
            <a:noAutofit/>
          </a:bodyPr>
          <a:lstStyle/>
          <a:p>
            <a:pPr algn="r">
              <a:defRPr/>
            </a:pPr>
            <a:fld id="{518FEDD3-2B19-48F1-BC8E-7C3C421940A9}" type="slidenum">
              <a:rPr lang="en-US" sz="1019" spc="-1">
                <a:solidFill>
                  <a:srgbClr val="FFFFFF"/>
                </a:solidFill>
                <a:latin typeface="Times New Roman"/>
              </a:rPr>
              <a:pPr algn="r">
                <a:defRPr/>
              </a:pPr>
              <a:t>6</a:t>
            </a:fld>
            <a:endParaRPr lang="en-US" sz="1019" spc="-1">
              <a:solidFill>
                <a:prstClr val="black"/>
              </a:solidFill>
              <a:latin typeface="Arial"/>
            </a:endParaRPr>
          </a:p>
        </p:txBody>
      </p:sp>
      <p:sp>
        <p:nvSpPr>
          <p:cNvPr id="2" name="Rectangle 1"/>
          <p:cNvSpPr/>
          <p:nvPr/>
        </p:nvSpPr>
        <p:spPr>
          <a:xfrm>
            <a:off x="7942815" y="5506677"/>
            <a:ext cx="3060695" cy="363946"/>
          </a:xfrm>
          <a:prstGeom prst="rect">
            <a:avLst/>
          </a:prstGeom>
        </p:spPr>
        <p:txBody>
          <a:bodyPr wrap="square">
            <a:spAutoFit/>
          </a:bodyPr>
          <a:lstStyle/>
          <a:p>
            <a:pPr>
              <a:defRPr/>
            </a:pPr>
            <a:r>
              <a:rPr lang="en-US" sz="1765" b="1" i="1" dirty="0"/>
              <a:t>Software security analyst</a:t>
            </a:r>
          </a:p>
        </p:txBody>
      </p:sp>
      <p:sp>
        <p:nvSpPr>
          <p:cNvPr id="12" name="Speech Bubble: Rectangle with Corners Rounded 11">
            <a:extLst>
              <a:ext uri="{FF2B5EF4-FFF2-40B4-BE49-F238E27FC236}">
                <a16:creationId xmlns:a16="http://schemas.microsoft.com/office/drawing/2014/main" id="{D5F346CD-286B-4D51-BE85-390C8F5C2B85}"/>
              </a:ext>
            </a:extLst>
          </p:cNvPr>
          <p:cNvSpPr/>
          <p:nvPr/>
        </p:nvSpPr>
        <p:spPr bwMode="auto">
          <a:xfrm>
            <a:off x="4695794" y="4425740"/>
            <a:ext cx="2273065" cy="857742"/>
          </a:xfrm>
          <a:prstGeom prst="wedgeRoundRectCallout">
            <a:avLst>
              <a:gd name="adj1" fmla="val 124019"/>
              <a:gd name="adj2" fmla="val -176288"/>
              <a:gd name="adj3" fmla="val 16667"/>
            </a:avLst>
          </a:prstGeom>
          <a:solidFill>
            <a:schemeClr val="accent5"/>
          </a:solidFill>
          <a:ln w="12700" cap="flat" cmpd="sng" algn="ctr">
            <a:solidFill>
              <a:schemeClr val="accent1">
                <a:lumMod val="5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a:defRPr/>
            </a:pPr>
            <a:r>
              <a:rPr lang="en-US" sz="2000" dirty="0"/>
              <a:t>I had to google: “What is a PLC?” </a:t>
            </a:r>
          </a:p>
        </p:txBody>
      </p:sp>
      <p:sp>
        <p:nvSpPr>
          <p:cNvPr id="7" name="Speech Bubble: Rectangle with Corners Rounded 6">
            <a:extLst>
              <a:ext uri="{FF2B5EF4-FFF2-40B4-BE49-F238E27FC236}">
                <a16:creationId xmlns:a16="http://schemas.microsoft.com/office/drawing/2014/main" id="{A7FC932F-2E6E-4B28-AD6E-958CB33F96D8}"/>
              </a:ext>
            </a:extLst>
          </p:cNvPr>
          <p:cNvSpPr/>
          <p:nvPr/>
        </p:nvSpPr>
        <p:spPr bwMode="auto">
          <a:xfrm>
            <a:off x="4400906" y="1919708"/>
            <a:ext cx="4656302" cy="480312"/>
          </a:xfrm>
          <a:prstGeom prst="wedgeRoundRectCallout">
            <a:avLst>
              <a:gd name="adj1" fmla="val 37029"/>
              <a:gd name="adj2" fmla="val 161038"/>
              <a:gd name="adj3" fmla="val 16667"/>
            </a:avLst>
          </a:prstGeom>
          <a:solidFill>
            <a:schemeClr val="accent5"/>
          </a:solidFill>
          <a:ln w="12700" cap="flat" cmpd="sng" algn="ctr">
            <a:solidFill>
              <a:schemeClr val="accent1">
                <a:lumMod val="5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a:defRPr/>
            </a:pPr>
            <a:r>
              <a:rPr lang="en-US" sz="2000" dirty="0"/>
              <a:t>I didn’t even know what a PLC was.</a:t>
            </a:r>
            <a:endParaRPr lang="en-US" sz="2000" dirty="0">
              <a:latin typeface="Times" panose="02020603050405020304" pitchFamily="18" charset="0"/>
            </a:endParaRPr>
          </a:p>
        </p:txBody>
      </p:sp>
      <p:sp>
        <p:nvSpPr>
          <p:cNvPr id="13" name="Speech Bubble: Rectangle with Corners Rounded 12">
            <a:extLst>
              <a:ext uri="{FF2B5EF4-FFF2-40B4-BE49-F238E27FC236}">
                <a16:creationId xmlns:a16="http://schemas.microsoft.com/office/drawing/2014/main" id="{9952B0C3-3B29-45AA-971B-947F2918621A}"/>
              </a:ext>
            </a:extLst>
          </p:cNvPr>
          <p:cNvSpPr/>
          <p:nvPr/>
        </p:nvSpPr>
        <p:spPr bwMode="auto">
          <a:xfrm>
            <a:off x="4400906" y="2879766"/>
            <a:ext cx="3179515" cy="857742"/>
          </a:xfrm>
          <a:prstGeom prst="wedgeRoundRectCallout">
            <a:avLst>
              <a:gd name="adj1" fmla="val 80634"/>
              <a:gd name="adj2" fmla="val -16349"/>
              <a:gd name="adj3" fmla="val 16667"/>
            </a:avLst>
          </a:prstGeom>
          <a:solidFill>
            <a:schemeClr val="accent5"/>
          </a:solidFill>
          <a:ln w="12700" cap="flat" cmpd="sng" algn="ctr">
            <a:solidFill>
              <a:schemeClr val="accent1">
                <a:lumMod val="5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algn="ctr">
              <a:defRPr/>
            </a:pPr>
            <a:r>
              <a:rPr lang="en-US" sz="2000" dirty="0"/>
              <a:t>We just didn’t have that baseline knowledge.</a:t>
            </a:r>
            <a:endParaRPr lang="en-US" sz="2000" dirty="0">
              <a:latin typeface="Times" panose="02020603050405020304" pitchFamily="18" charset="0"/>
            </a:endParaRPr>
          </a:p>
        </p:txBody>
      </p:sp>
      <p:pic>
        <p:nvPicPr>
          <p:cNvPr id="8" name="Picture 7" descr="created by Gary Rathwell using GROK on October 27, 2025">
            <a:extLst>
              <a:ext uri="{FF2B5EF4-FFF2-40B4-BE49-F238E27FC236}">
                <a16:creationId xmlns:a16="http://schemas.microsoft.com/office/drawing/2014/main" id="{67FBABA6-FA01-57FC-A6EA-79E9C7F622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3939" y="1463034"/>
            <a:ext cx="2865465" cy="4268959"/>
          </a:xfrm>
          <a:prstGeom prst="rect">
            <a:avLst/>
          </a:prstGeom>
        </p:spPr>
      </p:pic>
      <p:pic>
        <p:nvPicPr>
          <p:cNvPr id="4" name="Picture 3" descr="Young businessman explaining">
            <a:extLst>
              <a:ext uri="{FF2B5EF4-FFF2-40B4-BE49-F238E27FC236}">
                <a16:creationId xmlns:a16="http://schemas.microsoft.com/office/drawing/2014/main" id="{09DC035E-CC76-D18D-E636-1DF12D7459A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129747" y="2303267"/>
            <a:ext cx="3736412" cy="3096070"/>
          </a:xfrm>
          <a:prstGeom prst="rect">
            <a:avLst/>
          </a:prstGeom>
        </p:spPr>
      </p:pic>
      <p:sp>
        <p:nvSpPr>
          <p:cNvPr id="5" name="TextBox 4">
            <a:extLst>
              <a:ext uri="{FF2B5EF4-FFF2-40B4-BE49-F238E27FC236}">
                <a16:creationId xmlns:a16="http://schemas.microsoft.com/office/drawing/2014/main" id="{ED364A32-35B7-EB6D-3059-EBB6FF045F9F}"/>
              </a:ext>
            </a:extLst>
          </p:cNvPr>
          <p:cNvSpPr txBox="1"/>
          <p:nvPr/>
        </p:nvSpPr>
        <p:spPr>
          <a:xfrm>
            <a:off x="924568" y="5731994"/>
            <a:ext cx="2865465" cy="276999"/>
          </a:xfrm>
          <a:prstGeom prst="rect">
            <a:avLst/>
          </a:prstGeom>
          <a:noFill/>
        </p:spPr>
        <p:txBody>
          <a:bodyPr wrap="square">
            <a:spAutoFit/>
          </a:bodyPr>
          <a:lstStyle/>
          <a:p>
            <a:pPr algn="ctr"/>
            <a:r>
              <a:rPr lang="en-US" sz="1200" dirty="0">
                <a:latin typeface="Aptos" panose="020B0004020202020204" pitchFamily="34" charset="0"/>
              </a:rPr>
              <a:t>Image Created by G. Rathwell and Grok</a:t>
            </a:r>
          </a:p>
        </p:txBody>
      </p:sp>
      <p:sp>
        <p:nvSpPr>
          <p:cNvPr id="6" name="TextBox 5">
            <a:extLst>
              <a:ext uri="{FF2B5EF4-FFF2-40B4-BE49-F238E27FC236}">
                <a16:creationId xmlns:a16="http://schemas.microsoft.com/office/drawing/2014/main" id="{1AB908B1-D89C-2B6E-392A-8D23F8114339}"/>
              </a:ext>
            </a:extLst>
          </p:cNvPr>
          <p:cNvSpPr txBox="1"/>
          <p:nvPr/>
        </p:nvSpPr>
        <p:spPr>
          <a:xfrm>
            <a:off x="10229577" y="3429000"/>
            <a:ext cx="1273164" cy="461665"/>
          </a:xfrm>
          <a:prstGeom prst="rect">
            <a:avLst/>
          </a:prstGeom>
          <a:noFill/>
        </p:spPr>
        <p:txBody>
          <a:bodyPr wrap="square">
            <a:spAutoFit/>
          </a:bodyPr>
          <a:lstStyle/>
          <a:p>
            <a:pPr algn="ctr"/>
            <a:r>
              <a:rPr lang="en-US" sz="1200" dirty="0">
                <a:latin typeface="Aptos" panose="020B0004020202020204" pitchFamily="34" charset="0"/>
              </a:rPr>
              <a:t>PowerPoint </a:t>
            </a:r>
          </a:p>
          <a:p>
            <a:pPr algn="ctr"/>
            <a:r>
              <a:rPr lang="en-US" sz="1200" dirty="0">
                <a:latin typeface="Aptos" panose="020B0004020202020204" pitchFamily="34" charset="0"/>
              </a:rPr>
              <a:t>Stock Image</a:t>
            </a:r>
          </a:p>
        </p:txBody>
      </p:sp>
    </p:spTree>
    <p:custDataLst>
      <p:tags r:id="rId1"/>
    </p:custDataLst>
    <p:extLst>
      <p:ext uri="{BB962C8B-B14F-4D97-AF65-F5344CB8AC3E}">
        <p14:creationId xmlns:p14="http://schemas.microsoft.com/office/powerpoint/2010/main" val="2273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7"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 name="CustomShape 1"/>
          <p:cNvSpPr/>
          <p:nvPr/>
        </p:nvSpPr>
        <p:spPr>
          <a:xfrm>
            <a:off x="8140321" y="5903476"/>
            <a:ext cx="783818" cy="332029"/>
          </a:xfrm>
          <a:prstGeom prst="rect">
            <a:avLst/>
          </a:prstGeom>
          <a:noFill/>
          <a:ln w="9360">
            <a:noFill/>
          </a:ln>
        </p:spPr>
        <p:style>
          <a:lnRef idx="0">
            <a:scrgbClr r="0" g="0" b="0"/>
          </a:lnRef>
          <a:fillRef idx="0">
            <a:scrgbClr r="0" g="0" b="0"/>
          </a:fillRef>
          <a:effectRef idx="0">
            <a:scrgbClr r="0" g="0" b="0"/>
          </a:effectRef>
          <a:fontRef idx="minor"/>
        </p:style>
        <p:txBody>
          <a:bodyPr lIns="65515" tIns="32757" rIns="65515" bIns="32757">
            <a:noAutofit/>
          </a:bodyPr>
          <a:lstStyle/>
          <a:p>
            <a:pPr algn="r" defTabSz="806867" eaLnBrk="0" fontAlgn="base" hangingPunct="0">
              <a:spcBef>
                <a:spcPct val="0"/>
              </a:spcBef>
              <a:spcAft>
                <a:spcPct val="0"/>
              </a:spcAft>
              <a:tabLst>
                <a:tab pos="0" algn="l"/>
              </a:tabLst>
              <a:defRPr/>
            </a:pPr>
            <a:fld id="{E2AC3C4B-BC4E-476C-8C4A-3A5B69281DFC}" type="slidenum">
              <a:rPr lang="en-US" sz="764" spc="-1">
                <a:solidFill>
                  <a:srgbClr val="FFFFFF"/>
                </a:solidFill>
                <a:latin typeface="Times New Roman"/>
                <a:ea typeface="DejaVu Sans"/>
              </a:rPr>
              <a:pPr algn="r" defTabSz="806867" eaLnBrk="0" fontAlgn="base" hangingPunct="0">
                <a:spcBef>
                  <a:spcPct val="0"/>
                </a:spcBef>
                <a:spcAft>
                  <a:spcPct val="0"/>
                </a:spcAft>
                <a:tabLst>
                  <a:tab pos="0" algn="l"/>
                </a:tabLst>
                <a:defRPr/>
              </a:pPr>
              <a:t>7</a:t>
            </a:fld>
            <a:endParaRPr lang="en-US" sz="764" spc="-1">
              <a:solidFill>
                <a:prstClr val="black"/>
              </a:solidFill>
              <a:latin typeface="Arial"/>
            </a:endParaRPr>
          </a:p>
        </p:txBody>
      </p:sp>
      <p:sp>
        <p:nvSpPr>
          <p:cNvPr id="2376" name="CustomShape 2"/>
          <p:cNvSpPr/>
          <p:nvPr/>
        </p:nvSpPr>
        <p:spPr>
          <a:xfrm>
            <a:off x="1658471" y="222055"/>
            <a:ext cx="8206621" cy="775225"/>
          </a:xfrm>
          <a:prstGeom prst="rect">
            <a:avLst/>
          </a:prstGeom>
          <a:noFill/>
          <a:ln w="0">
            <a:noFill/>
          </a:ln>
        </p:spPr>
        <p:style>
          <a:lnRef idx="0">
            <a:scrgbClr r="0" g="0" b="0"/>
          </a:lnRef>
          <a:fillRef idx="0">
            <a:scrgbClr r="0" g="0" b="0"/>
          </a:fillRef>
          <a:effectRef idx="0">
            <a:scrgbClr r="0" g="0" b="0"/>
          </a:effectRef>
          <a:fontRef idx="minor"/>
        </p:style>
        <p:txBody>
          <a:bodyPr lIns="65515" tIns="32757" rIns="65515" bIns="32757">
            <a:noAutofit/>
          </a:bodyPr>
          <a:lstStyle/>
          <a:p>
            <a:pPr algn="ctr" defTabSz="806867" eaLnBrk="0" fontAlgn="base" hangingPunct="0">
              <a:spcBef>
                <a:spcPct val="0"/>
              </a:spcBef>
              <a:spcAft>
                <a:spcPct val="0"/>
              </a:spcAft>
              <a:tabLst>
                <a:tab pos="0" algn="l"/>
              </a:tabLst>
              <a:defRPr/>
            </a:pPr>
            <a:r>
              <a:rPr lang="en-US" sz="2471" b="1" dirty="0">
                <a:solidFill>
                  <a:srgbClr val="072B5F"/>
                </a:solidFill>
                <a:latin typeface="+mj-lt"/>
                <a:ea typeface="+mj-ea"/>
                <a:cs typeface="+mj-cs"/>
              </a:rPr>
              <a:t>Patching and Updates: The Engineering View</a:t>
            </a:r>
          </a:p>
        </p:txBody>
      </p:sp>
      <p:sp>
        <p:nvSpPr>
          <p:cNvPr id="9" name="Speech Bubble: Rectangle with Corners Rounded 8">
            <a:extLst>
              <a:ext uri="{FF2B5EF4-FFF2-40B4-BE49-F238E27FC236}">
                <a16:creationId xmlns:a16="http://schemas.microsoft.com/office/drawing/2014/main" id="{9A1498D8-2E19-43D5-9A30-162767F3A044}"/>
              </a:ext>
            </a:extLst>
          </p:cNvPr>
          <p:cNvSpPr/>
          <p:nvPr/>
        </p:nvSpPr>
        <p:spPr bwMode="auto">
          <a:xfrm>
            <a:off x="4239919" y="1683874"/>
            <a:ext cx="3043724" cy="903476"/>
          </a:xfrm>
          <a:prstGeom prst="wedgeRoundRectCallout">
            <a:avLst>
              <a:gd name="adj1" fmla="val -70368"/>
              <a:gd name="adj2" fmla="val 69830"/>
              <a:gd name="adj3" fmla="val 16667"/>
            </a:avLst>
          </a:prstGeom>
          <a:solidFill>
            <a:schemeClr val="accent5"/>
          </a:solidFill>
          <a:ln w="19050" cap="flat" cmpd="sng" algn="ctr">
            <a:solidFill>
              <a:schemeClr val="accent1">
                <a:lumMod val="5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r>
              <a:rPr lang="en-US" sz="2000" dirty="0"/>
              <a:t>Can you tell me about your patching policy?</a:t>
            </a:r>
          </a:p>
        </p:txBody>
      </p:sp>
      <p:sp>
        <p:nvSpPr>
          <p:cNvPr id="10" name="Speech Bubble: Rectangle with Corners Rounded 9">
            <a:extLst>
              <a:ext uri="{FF2B5EF4-FFF2-40B4-BE49-F238E27FC236}">
                <a16:creationId xmlns:a16="http://schemas.microsoft.com/office/drawing/2014/main" id="{42240870-EA8E-49F2-BF39-FADB957C3045}"/>
              </a:ext>
            </a:extLst>
          </p:cNvPr>
          <p:cNvSpPr/>
          <p:nvPr/>
        </p:nvSpPr>
        <p:spPr bwMode="auto">
          <a:xfrm>
            <a:off x="4859435" y="3075507"/>
            <a:ext cx="2436229" cy="1621066"/>
          </a:xfrm>
          <a:prstGeom prst="wedgeRoundRectCallout">
            <a:avLst>
              <a:gd name="adj1" fmla="val 69609"/>
              <a:gd name="adj2" fmla="val 26594"/>
              <a:gd name="adj3" fmla="val 16667"/>
            </a:avLst>
          </a:prstGeom>
          <a:solidFill>
            <a:schemeClr val="accent5"/>
          </a:solidFill>
          <a:ln w="19050" cap="flat" cmpd="sng" algn="ctr">
            <a:solidFill>
              <a:schemeClr val="accent1">
                <a:lumMod val="50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a:r>
              <a:rPr lang="en-US" sz="2000" dirty="0"/>
              <a:t>We consider patching to be an unacceptable industrial risk.</a:t>
            </a:r>
          </a:p>
        </p:txBody>
      </p:sp>
      <p:sp>
        <p:nvSpPr>
          <p:cNvPr id="12" name="Rectangle 11">
            <a:extLst>
              <a:ext uri="{FF2B5EF4-FFF2-40B4-BE49-F238E27FC236}">
                <a16:creationId xmlns:a16="http://schemas.microsoft.com/office/drawing/2014/main" id="{FAA4A285-E999-4C51-8C4D-DB80C7E37325}"/>
              </a:ext>
            </a:extLst>
          </p:cNvPr>
          <p:cNvSpPr/>
          <p:nvPr/>
        </p:nvSpPr>
        <p:spPr>
          <a:xfrm>
            <a:off x="2136741" y="5221170"/>
            <a:ext cx="1953701" cy="581057"/>
          </a:xfrm>
          <a:prstGeom prst="rect">
            <a:avLst/>
          </a:prstGeom>
        </p:spPr>
        <p:txBody>
          <a:bodyPr wrap="square">
            <a:spAutoFit/>
          </a:bodyPr>
          <a:lstStyle/>
          <a:p>
            <a:pPr algn="ctr" defTabSz="332825">
              <a:spcBef>
                <a:spcPct val="20000"/>
              </a:spcBef>
            </a:pPr>
            <a:r>
              <a:rPr lang="en-US" sz="1588" b="1" i="1" dirty="0">
                <a:latin typeface="+mj-lt"/>
                <a:cs typeface="Times New Roman" panose="02020603050405020304" pitchFamily="18" charset="0"/>
              </a:rPr>
              <a:t>Software Security Analyst</a:t>
            </a:r>
          </a:p>
        </p:txBody>
      </p:sp>
      <p:pic>
        <p:nvPicPr>
          <p:cNvPr id="6" name="Tony">
            <a:extLst>
              <a:ext uri="{FF2B5EF4-FFF2-40B4-BE49-F238E27FC236}">
                <a16:creationId xmlns:a16="http://schemas.microsoft.com/office/drawing/2014/main" id="{F6C59089-7DFE-442B-85A7-7D72EDA0C909}"/>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rcRect/>
          <a:stretch/>
        </p:blipFill>
        <p:spPr>
          <a:xfrm>
            <a:off x="7785323" y="2911143"/>
            <a:ext cx="1760890" cy="2538374"/>
          </a:xfrm>
          <a:prstGeom prst="rect">
            <a:avLst/>
          </a:prstGeom>
        </p:spPr>
      </p:pic>
      <p:sp>
        <p:nvSpPr>
          <p:cNvPr id="3" name="Rectangle 2">
            <a:extLst>
              <a:ext uri="{FF2B5EF4-FFF2-40B4-BE49-F238E27FC236}">
                <a16:creationId xmlns:a16="http://schemas.microsoft.com/office/drawing/2014/main" id="{6B00DA5E-6115-FA49-BB8D-5DA6DC9F3F86}"/>
              </a:ext>
            </a:extLst>
          </p:cNvPr>
          <p:cNvSpPr/>
          <p:nvPr/>
        </p:nvSpPr>
        <p:spPr>
          <a:xfrm>
            <a:off x="7690729" y="5511699"/>
            <a:ext cx="1855484" cy="336695"/>
          </a:xfrm>
          <a:prstGeom prst="rect">
            <a:avLst/>
          </a:prstGeom>
        </p:spPr>
        <p:txBody>
          <a:bodyPr wrap="square">
            <a:spAutoFit/>
          </a:bodyPr>
          <a:lstStyle/>
          <a:p>
            <a:pPr algn="just" defTabSz="332825">
              <a:spcBef>
                <a:spcPct val="20000"/>
              </a:spcBef>
            </a:pPr>
            <a:r>
              <a:rPr lang="en-US" sz="1588" b="1" i="1" dirty="0">
                <a:latin typeface="+mj-lt"/>
                <a:cs typeface="Times New Roman" panose="02020603050405020304" pitchFamily="18" charset="0"/>
              </a:rPr>
              <a:t>Plant Engineer</a:t>
            </a:r>
          </a:p>
        </p:txBody>
      </p:sp>
      <p:pic>
        <p:nvPicPr>
          <p:cNvPr id="5" name="Picture 4">
            <a:extLst>
              <a:ext uri="{FF2B5EF4-FFF2-40B4-BE49-F238E27FC236}">
                <a16:creationId xmlns:a16="http://schemas.microsoft.com/office/drawing/2014/main" id="{CAAD6520-16C0-A777-059A-6B459DD7F6C2}"/>
              </a:ext>
            </a:extLst>
          </p:cNvPr>
          <p:cNvPicPr>
            <a:picLocks noChangeAspect="1"/>
          </p:cNvPicPr>
          <p:nvPr/>
        </p:nvPicPr>
        <p:blipFill>
          <a:blip r:embed="rId6"/>
          <a:stretch>
            <a:fillRect/>
          </a:stretch>
        </p:blipFill>
        <p:spPr>
          <a:xfrm>
            <a:off x="1803459" y="1769985"/>
            <a:ext cx="2918861" cy="3329005"/>
          </a:xfrm>
          <a:prstGeom prst="rect">
            <a:avLst/>
          </a:prstGeom>
        </p:spPr>
      </p:pic>
      <p:sp>
        <p:nvSpPr>
          <p:cNvPr id="8" name="TextBox 7">
            <a:extLst>
              <a:ext uri="{FF2B5EF4-FFF2-40B4-BE49-F238E27FC236}">
                <a16:creationId xmlns:a16="http://schemas.microsoft.com/office/drawing/2014/main" id="{9BCFC4F4-1CA7-DAA5-42F8-080CDE7C57A6}"/>
              </a:ext>
            </a:extLst>
          </p:cNvPr>
          <p:cNvSpPr txBox="1"/>
          <p:nvPr/>
        </p:nvSpPr>
        <p:spPr>
          <a:xfrm>
            <a:off x="9546214" y="3886040"/>
            <a:ext cx="1760890" cy="461665"/>
          </a:xfrm>
          <a:prstGeom prst="rect">
            <a:avLst/>
          </a:prstGeom>
          <a:noFill/>
        </p:spPr>
        <p:txBody>
          <a:bodyPr wrap="square">
            <a:spAutoFit/>
          </a:bodyPr>
          <a:lstStyle/>
          <a:p>
            <a:pPr algn="ctr"/>
            <a:r>
              <a:rPr lang="en-US" sz="1200" dirty="0">
                <a:latin typeface="Aptos" panose="020B0004020202020204" pitchFamily="34" charset="0"/>
              </a:rPr>
              <a:t>Image by G. Rathwell and  Adobe Firefly</a:t>
            </a:r>
          </a:p>
        </p:txBody>
      </p:sp>
      <p:sp>
        <p:nvSpPr>
          <p:cNvPr id="11" name="TextBox 10">
            <a:extLst>
              <a:ext uri="{FF2B5EF4-FFF2-40B4-BE49-F238E27FC236}">
                <a16:creationId xmlns:a16="http://schemas.microsoft.com/office/drawing/2014/main" id="{AE281D64-29B6-9C5B-6607-D6999ED03F47}"/>
              </a:ext>
            </a:extLst>
          </p:cNvPr>
          <p:cNvSpPr txBox="1"/>
          <p:nvPr/>
        </p:nvSpPr>
        <p:spPr>
          <a:xfrm>
            <a:off x="530295" y="3949497"/>
            <a:ext cx="1273164" cy="461665"/>
          </a:xfrm>
          <a:prstGeom prst="rect">
            <a:avLst/>
          </a:prstGeom>
          <a:noFill/>
        </p:spPr>
        <p:txBody>
          <a:bodyPr wrap="square">
            <a:spAutoFit/>
          </a:bodyPr>
          <a:lstStyle/>
          <a:p>
            <a:pPr algn="ctr"/>
            <a:r>
              <a:rPr lang="en-US" sz="1200" dirty="0">
                <a:latin typeface="Aptos" panose="020B0004020202020204" pitchFamily="34" charset="0"/>
              </a:rPr>
              <a:t>PowerPoint </a:t>
            </a:r>
          </a:p>
          <a:p>
            <a:pPr algn="ctr"/>
            <a:r>
              <a:rPr lang="en-US" sz="1200" dirty="0">
                <a:latin typeface="Aptos" panose="020B0004020202020204" pitchFamily="34" charset="0"/>
              </a:rPr>
              <a:t>Stock Image</a:t>
            </a:r>
          </a:p>
        </p:txBody>
      </p:sp>
    </p:spTree>
    <p:custDataLst>
      <p:tags r:id="rId1"/>
    </p:custDataLst>
    <p:extLst>
      <p:ext uri="{BB962C8B-B14F-4D97-AF65-F5344CB8AC3E}">
        <p14:creationId xmlns:p14="http://schemas.microsoft.com/office/powerpoint/2010/main" val="9711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 name="CustomShape 1"/>
          <p:cNvSpPr/>
          <p:nvPr/>
        </p:nvSpPr>
        <p:spPr>
          <a:xfrm>
            <a:off x="2035628" y="249374"/>
            <a:ext cx="7542752" cy="667466"/>
          </a:xfrm>
          <a:prstGeom prst="rect">
            <a:avLst/>
          </a:prstGeom>
          <a:noFill/>
          <a:ln w="0">
            <a:noFill/>
          </a:ln>
        </p:spPr>
        <p:style>
          <a:lnRef idx="0">
            <a:scrgbClr r="0" g="0" b="0"/>
          </a:lnRef>
          <a:fillRef idx="0">
            <a:scrgbClr r="0" g="0" b="0"/>
          </a:fillRef>
          <a:effectRef idx="0">
            <a:scrgbClr r="0" g="0" b="0"/>
          </a:effectRef>
          <a:fontRef idx="minor"/>
        </p:style>
        <p:txBody>
          <a:bodyPr lIns="87353" tIns="43676" rIns="87353" bIns="43676" anchor="ctr">
            <a:noAutofit/>
          </a:bodyPr>
          <a:lstStyle/>
          <a:p>
            <a:pPr algn="ctr">
              <a:lnSpc>
                <a:spcPct val="100000"/>
              </a:lnSpc>
            </a:pPr>
            <a:r>
              <a:rPr lang="en-US" sz="2471" b="1" dirty="0">
                <a:solidFill>
                  <a:srgbClr val="072B5F"/>
                </a:solidFill>
                <a:latin typeface="+mj-lt"/>
                <a:ea typeface="+mj-ea"/>
                <a:cs typeface="+mj-cs"/>
              </a:rPr>
              <a:t>What, then, is Industrial Cybersecurity?</a:t>
            </a:r>
          </a:p>
        </p:txBody>
      </p:sp>
      <p:sp>
        <p:nvSpPr>
          <p:cNvPr id="1883" name="CustomShape 2"/>
          <p:cNvSpPr/>
          <p:nvPr/>
        </p:nvSpPr>
        <p:spPr>
          <a:xfrm>
            <a:off x="872681" y="1350781"/>
            <a:ext cx="10240795" cy="1448103"/>
          </a:xfrm>
          <a:prstGeom prst="rect">
            <a:avLst/>
          </a:prstGeom>
          <a:noFill/>
          <a:ln w="0">
            <a:noFill/>
          </a:ln>
        </p:spPr>
        <p:style>
          <a:lnRef idx="0">
            <a:scrgbClr r="0" g="0" b="0"/>
          </a:lnRef>
          <a:fillRef idx="0">
            <a:scrgbClr r="0" g="0" b="0"/>
          </a:fillRef>
          <a:effectRef idx="0">
            <a:scrgbClr r="0" g="0" b="0"/>
          </a:effectRef>
          <a:fontRef idx="minor"/>
        </p:style>
        <p:txBody>
          <a:bodyPr lIns="87353" tIns="43676" rIns="87353" bIns="43676">
            <a:noAutofit/>
          </a:bodyPr>
          <a:lstStyle/>
          <a:p>
            <a:pPr marL="1048">
              <a:spcBef>
                <a:spcPts val="622"/>
              </a:spcBef>
              <a:buClr>
                <a:srgbClr val="FFFFFF"/>
              </a:buClr>
            </a:pPr>
            <a:r>
              <a:rPr lang="en-US" spc="-1" dirty="0">
                <a:ea typeface="DejaVu Sans"/>
              </a:rPr>
              <a:t>It includes enterprise-wide security policies and capabilities, employed to ensure the </a:t>
            </a:r>
            <a:r>
              <a:rPr lang="en-US" b="1" spc="-1" dirty="0">
                <a:ea typeface="DejaVu Sans"/>
              </a:rPr>
              <a:t>safety</a:t>
            </a:r>
            <a:r>
              <a:rPr lang="en-US" spc="-1" dirty="0">
                <a:ea typeface="DejaVu Sans"/>
              </a:rPr>
              <a:t>, reliability, and desired performance of the physical processes being monitored and controlled.</a:t>
            </a:r>
          </a:p>
          <a:p>
            <a:pPr marL="1048">
              <a:spcBef>
                <a:spcPts val="622"/>
              </a:spcBef>
              <a:buClr>
                <a:srgbClr val="FFFFFF"/>
              </a:buClr>
            </a:pPr>
            <a:endParaRPr lang="en-US" spc="-1" dirty="0"/>
          </a:p>
          <a:p>
            <a:pPr marL="1048">
              <a:spcBef>
                <a:spcPts val="622"/>
              </a:spcBef>
              <a:buClr>
                <a:srgbClr val="FFFFFF"/>
              </a:buClr>
            </a:pPr>
            <a:r>
              <a:rPr lang="en-US" spc="-1" dirty="0">
                <a:ea typeface="DejaVu Sans"/>
              </a:rPr>
              <a:t>The goal is to protect the control system </a:t>
            </a:r>
            <a:r>
              <a:rPr lang="en-US" i="1" spc="-1" dirty="0">
                <a:ea typeface="DejaVu Sans"/>
              </a:rPr>
              <a:t>process, people, equipment, and environment.</a:t>
            </a:r>
            <a:endParaRPr lang="en-US" i="1" spc="-1" dirty="0"/>
          </a:p>
        </p:txBody>
      </p:sp>
      <p:pic>
        <p:nvPicPr>
          <p:cNvPr id="3" name="Picture 2">
            <a:extLst>
              <a:ext uri="{FF2B5EF4-FFF2-40B4-BE49-F238E27FC236}">
                <a16:creationId xmlns:a16="http://schemas.microsoft.com/office/drawing/2014/main" id="{1C2B8205-0CE8-BD82-2AF8-262807558CEB}"/>
              </a:ext>
            </a:extLst>
          </p:cNvPr>
          <p:cNvPicPr>
            <a:picLocks noChangeAspect="1"/>
          </p:cNvPicPr>
          <p:nvPr/>
        </p:nvPicPr>
        <p:blipFill>
          <a:blip r:embed="rId4"/>
          <a:stretch>
            <a:fillRect/>
          </a:stretch>
        </p:blipFill>
        <p:spPr>
          <a:xfrm>
            <a:off x="7872023" y="2977504"/>
            <a:ext cx="1491339" cy="1965435"/>
          </a:xfrm>
          <a:prstGeom prst="rect">
            <a:avLst/>
          </a:prstGeom>
        </p:spPr>
      </p:pic>
      <p:pic>
        <p:nvPicPr>
          <p:cNvPr id="5" name="Picture 4" descr="A large factory with smokestacks">
            <a:extLst>
              <a:ext uri="{FF2B5EF4-FFF2-40B4-BE49-F238E27FC236}">
                <a16:creationId xmlns:a16="http://schemas.microsoft.com/office/drawing/2014/main" id="{BA3A75B6-1983-C862-15F2-A27169AEC7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612" y="2947140"/>
            <a:ext cx="2649117" cy="3239649"/>
          </a:xfrm>
          <a:prstGeom prst="rect">
            <a:avLst/>
          </a:prstGeom>
        </p:spPr>
      </p:pic>
      <p:sp>
        <p:nvSpPr>
          <p:cNvPr id="6" name="TextBox 5">
            <a:extLst>
              <a:ext uri="{FF2B5EF4-FFF2-40B4-BE49-F238E27FC236}">
                <a16:creationId xmlns:a16="http://schemas.microsoft.com/office/drawing/2014/main" id="{7740E603-7257-B579-3D1D-A635D30A3A14}"/>
              </a:ext>
            </a:extLst>
          </p:cNvPr>
          <p:cNvSpPr txBox="1"/>
          <p:nvPr/>
        </p:nvSpPr>
        <p:spPr>
          <a:xfrm>
            <a:off x="872682" y="5728137"/>
            <a:ext cx="2974937" cy="338554"/>
          </a:xfrm>
          <a:prstGeom prst="rect">
            <a:avLst/>
          </a:prstGeom>
          <a:noFill/>
        </p:spPr>
        <p:txBody>
          <a:bodyPr wrap="square" rtlCol="0">
            <a:spAutoFit/>
          </a:bodyPr>
          <a:lstStyle/>
          <a:p>
            <a:r>
              <a:rPr lang="en-US" sz="1600" dirty="0"/>
              <a:t>Responsible for data security</a:t>
            </a:r>
          </a:p>
        </p:txBody>
      </p:sp>
      <p:sp>
        <p:nvSpPr>
          <p:cNvPr id="7" name="TextBox 6">
            <a:extLst>
              <a:ext uri="{FF2B5EF4-FFF2-40B4-BE49-F238E27FC236}">
                <a16:creationId xmlns:a16="http://schemas.microsoft.com/office/drawing/2014/main" id="{D75BF1DF-F061-F03C-7225-E95EA29F4154}"/>
              </a:ext>
            </a:extLst>
          </p:cNvPr>
          <p:cNvSpPr txBox="1"/>
          <p:nvPr/>
        </p:nvSpPr>
        <p:spPr>
          <a:xfrm>
            <a:off x="7451205" y="5312639"/>
            <a:ext cx="2974937" cy="830997"/>
          </a:xfrm>
          <a:prstGeom prst="rect">
            <a:avLst/>
          </a:prstGeom>
          <a:noFill/>
        </p:spPr>
        <p:txBody>
          <a:bodyPr wrap="square" rtlCol="0">
            <a:spAutoFit/>
          </a:bodyPr>
          <a:lstStyle/>
          <a:p>
            <a:r>
              <a:rPr lang="en-US" sz="1600" dirty="0"/>
              <a:t>Responsible for plant safety</a:t>
            </a:r>
          </a:p>
          <a:p>
            <a:r>
              <a:rPr lang="en-US" sz="1600" dirty="0"/>
              <a:t>Production Rate and Quality</a:t>
            </a:r>
          </a:p>
          <a:p>
            <a:r>
              <a:rPr lang="en-US" sz="1600" dirty="0"/>
              <a:t>Environmental Protection</a:t>
            </a:r>
          </a:p>
        </p:txBody>
      </p:sp>
      <p:sp>
        <p:nvSpPr>
          <p:cNvPr id="8" name="TextBox 7">
            <a:extLst>
              <a:ext uri="{FF2B5EF4-FFF2-40B4-BE49-F238E27FC236}">
                <a16:creationId xmlns:a16="http://schemas.microsoft.com/office/drawing/2014/main" id="{367D30B1-9D8B-17B9-63B7-A942AC39DCBE}"/>
              </a:ext>
            </a:extLst>
          </p:cNvPr>
          <p:cNvSpPr txBox="1"/>
          <p:nvPr/>
        </p:nvSpPr>
        <p:spPr>
          <a:xfrm>
            <a:off x="4077701" y="6186789"/>
            <a:ext cx="2974937" cy="523220"/>
          </a:xfrm>
          <a:prstGeom prst="rect">
            <a:avLst/>
          </a:prstGeom>
          <a:noFill/>
        </p:spPr>
        <p:txBody>
          <a:bodyPr wrap="square" rtlCol="0">
            <a:spAutoFit/>
          </a:bodyPr>
          <a:lstStyle/>
          <a:p>
            <a:pPr algn="ctr"/>
            <a:r>
              <a:rPr lang="en-US" sz="1400" dirty="0">
                <a:latin typeface="Aptos" panose="020B0004020202020204" pitchFamily="34" charset="0"/>
              </a:rPr>
              <a:t>Photo by Paul Harrop, Wikimedia, CC BY-SA 2.0</a:t>
            </a:r>
          </a:p>
        </p:txBody>
      </p:sp>
      <p:pic>
        <p:nvPicPr>
          <p:cNvPr id="11" name="Picture 10" descr="Young businessman talking">
            <a:extLst>
              <a:ext uri="{FF2B5EF4-FFF2-40B4-BE49-F238E27FC236}">
                <a16:creationId xmlns:a16="http://schemas.microsoft.com/office/drawing/2014/main" id="{AB446706-EE95-C67D-C6AC-6BC344CF04C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219770" y="2977504"/>
            <a:ext cx="2307221" cy="2645531"/>
          </a:xfrm>
          <a:prstGeom prst="rect">
            <a:avLst/>
          </a:prstGeom>
        </p:spPr>
      </p:pic>
      <p:sp>
        <p:nvSpPr>
          <p:cNvPr id="2" name="TextBox 1">
            <a:extLst>
              <a:ext uri="{FF2B5EF4-FFF2-40B4-BE49-F238E27FC236}">
                <a16:creationId xmlns:a16="http://schemas.microsoft.com/office/drawing/2014/main" id="{865E4288-2050-22CD-1A95-EE2412396B9C}"/>
              </a:ext>
            </a:extLst>
          </p:cNvPr>
          <p:cNvSpPr txBox="1"/>
          <p:nvPr/>
        </p:nvSpPr>
        <p:spPr>
          <a:xfrm>
            <a:off x="9546214" y="3886040"/>
            <a:ext cx="1285910" cy="461665"/>
          </a:xfrm>
          <a:prstGeom prst="rect">
            <a:avLst/>
          </a:prstGeom>
          <a:noFill/>
        </p:spPr>
        <p:txBody>
          <a:bodyPr wrap="square">
            <a:spAutoFit/>
          </a:bodyPr>
          <a:lstStyle/>
          <a:p>
            <a:pPr algn="ctr"/>
            <a:r>
              <a:rPr lang="en-US" sz="1200" dirty="0">
                <a:latin typeface="Aptos" panose="020B0004020202020204" pitchFamily="34" charset="0"/>
              </a:rPr>
              <a:t>Image by </a:t>
            </a:r>
          </a:p>
          <a:p>
            <a:pPr algn="ctr"/>
            <a:r>
              <a:rPr lang="en-US" sz="1200" dirty="0">
                <a:latin typeface="Aptos" panose="020B0004020202020204" pitchFamily="34" charset="0"/>
              </a:rPr>
              <a:t>Adobe Firefly</a:t>
            </a:r>
          </a:p>
        </p:txBody>
      </p:sp>
      <p:sp>
        <p:nvSpPr>
          <p:cNvPr id="4" name="TextBox 3">
            <a:extLst>
              <a:ext uri="{FF2B5EF4-FFF2-40B4-BE49-F238E27FC236}">
                <a16:creationId xmlns:a16="http://schemas.microsoft.com/office/drawing/2014/main" id="{BFE61355-6559-43EB-2DFB-7754B7B603F6}"/>
              </a:ext>
            </a:extLst>
          </p:cNvPr>
          <p:cNvSpPr txBox="1"/>
          <p:nvPr/>
        </p:nvSpPr>
        <p:spPr>
          <a:xfrm>
            <a:off x="658294" y="3729388"/>
            <a:ext cx="1273164" cy="461665"/>
          </a:xfrm>
          <a:prstGeom prst="rect">
            <a:avLst/>
          </a:prstGeom>
          <a:noFill/>
        </p:spPr>
        <p:txBody>
          <a:bodyPr wrap="square">
            <a:spAutoFit/>
          </a:bodyPr>
          <a:lstStyle/>
          <a:p>
            <a:pPr algn="ctr"/>
            <a:r>
              <a:rPr lang="en-US" sz="1200" dirty="0">
                <a:latin typeface="Aptos" panose="020B0004020202020204" pitchFamily="34" charset="0"/>
              </a:rPr>
              <a:t>PowerPoint </a:t>
            </a:r>
          </a:p>
          <a:p>
            <a:pPr algn="ctr"/>
            <a:r>
              <a:rPr lang="en-US" sz="1200" dirty="0">
                <a:latin typeface="Aptos" panose="020B0004020202020204" pitchFamily="34" charset="0"/>
              </a:rPr>
              <a:t>Stock Image</a:t>
            </a:r>
          </a:p>
        </p:txBody>
      </p:sp>
    </p:spTree>
    <p:custDataLst>
      <p:tags r:id="rId1"/>
    </p:custDataLst>
    <p:extLst>
      <p:ext uri="{BB962C8B-B14F-4D97-AF65-F5344CB8AC3E}">
        <p14:creationId xmlns:p14="http://schemas.microsoft.com/office/powerpoint/2010/main" val="193853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26F0204-E415-4A70-824F-C36CA7B82559}"/>
              </a:ext>
            </a:extLst>
          </p:cNvPr>
          <p:cNvSpPr>
            <a:spLocks noGrp="1" noChangeArrowheads="1"/>
          </p:cNvSpPr>
          <p:nvPr>
            <p:ph type="title"/>
          </p:nvPr>
        </p:nvSpPr>
        <p:spPr>
          <a:xfrm>
            <a:off x="2527642" y="311950"/>
            <a:ext cx="6759656" cy="537882"/>
          </a:xfrm>
        </p:spPr>
        <p:txBody>
          <a:bodyPr/>
          <a:lstStyle/>
          <a:p>
            <a:pPr algn="ctr"/>
            <a:r>
              <a:rPr lang="en-US" altLang="en-US" dirty="0"/>
              <a:t>Key Messages</a:t>
            </a:r>
          </a:p>
        </p:txBody>
      </p:sp>
      <p:sp>
        <p:nvSpPr>
          <p:cNvPr id="24579" name="Content Placeholder 2">
            <a:extLst>
              <a:ext uri="{FF2B5EF4-FFF2-40B4-BE49-F238E27FC236}">
                <a16:creationId xmlns:a16="http://schemas.microsoft.com/office/drawing/2014/main" id="{E7B1CEC1-A8C8-4CF3-8E21-64273F06003C}"/>
              </a:ext>
            </a:extLst>
          </p:cNvPr>
          <p:cNvSpPr>
            <a:spLocks noGrp="1" noChangeArrowheads="1"/>
          </p:cNvSpPr>
          <p:nvPr>
            <p:ph idx="1"/>
          </p:nvPr>
        </p:nvSpPr>
        <p:spPr>
          <a:xfrm>
            <a:off x="1041009" y="1406769"/>
            <a:ext cx="9425354" cy="1918002"/>
          </a:xfrm>
        </p:spPr>
        <p:txBody>
          <a:bodyPr/>
          <a:lstStyle/>
          <a:p>
            <a:pPr marL="0" indent="0">
              <a:spcAft>
                <a:spcPts val="1059"/>
              </a:spcAft>
              <a:buNone/>
            </a:pPr>
            <a:r>
              <a:rPr lang="en-US" altLang="en-US" dirty="0"/>
              <a:t>The information technology environment of the office is not the same as an industrial environment, governed by the laws of physics and chemistry.</a:t>
            </a:r>
          </a:p>
          <a:p>
            <a:pPr marL="0" indent="0">
              <a:spcAft>
                <a:spcPts val="1059"/>
              </a:spcAft>
              <a:buNone/>
            </a:pPr>
            <a:r>
              <a:rPr lang="en-US" altLang="en-US" dirty="0"/>
              <a:t>Care must be taken when applying a cybersecurity policy to an industrial environment.</a:t>
            </a:r>
          </a:p>
        </p:txBody>
      </p:sp>
      <p:pic>
        <p:nvPicPr>
          <p:cNvPr id="6" name="Graphic 5" descr="Factory outline">
            <a:extLst>
              <a:ext uri="{FF2B5EF4-FFF2-40B4-BE49-F238E27FC236}">
                <a16:creationId xmlns:a16="http://schemas.microsoft.com/office/drawing/2014/main" id="{2ED73495-F213-4314-8E9E-CB10BC3F30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3610" y="4371303"/>
            <a:ext cx="1661999" cy="1661999"/>
          </a:xfrm>
          <a:prstGeom prst="rect">
            <a:avLst/>
          </a:prstGeom>
        </p:spPr>
      </p:pic>
      <p:pic>
        <p:nvPicPr>
          <p:cNvPr id="10" name="Graphic 9" descr="City outline">
            <a:extLst>
              <a:ext uri="{FF2B5EF4-FFF2-40B4-BE49-F238E27FC236}">
                <a16:creationId xmlns:a16="http://schemas.microsoft.com/office/drawing/2014/main" id="{E440BFD7-BA72-4B2F-AB13-509251A6E0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68941" y="4227922"/>
            <a:ext cx="1924338" cy="1924338"/>
          </a:xfrm>
          <a:prstGeom prst="rect">
            <a:avLst/>
          </a:prstGeom>
        </p:spPr>
      </p:pic>
      <p:sp>
        <p:nvSpPr>
          <p:cNvPr id="18" name="Rectangle 17">
            <a:extLst>
              <a:ext uri="{FF2B5EF4-FFF2-40B4-BE49-F238E27FC236}">
                <a16:creationId xmlns:a16="http://schemas.microsoft.com/office/drawing/2014/main" id="{3B908F34-296E-4CB8-BE34-DB15A2AA7E1B}"/>
              </a:ext>
            </a:extLst>
          </p:cNvPr>
          <p:cNvSpPr/>
          <p:nvPr/>
        </p:nvSpPr>
        <p:spPr bwMode="auto">
          <a:xfrm>
            <a:off x="5253500" y="5326581"/>
            <a:ext cx="795024" cy="139094"/>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sp>
        <p:nvSpPr>
          <p:cNvPr id="19" name="Rectangle 18">
            <a:extLst>
              <a:ext uri="{FF2B5EF4-FFF2-40B4-BE49-F238E27FC236}">
                <a16:creationId xmlns:a16="http://schemas.microsoft.com/office/drawing/2014/main" id="{2E0C8CBA-5B73-4B2D-A07A-D044858E8805}"/>
              </a:ext>
            </a:extLst>
          </p:cNvPr>
          <p:cNvSpPr/>
          <p:nvPr/>
        </p:nvSpPr>
        <p:spPr bwMode="auto">
          <a:xfrm>
            <a:off x="5248325" y="5554148"/>
            <a:ext cx="795024" cy="139094"/>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pic>
        <p:nvPicPr>
          <p:cNvPr id="17" name="Graphic 16" descr="Atom outline">
            <a:extLst>
              <a:ext uri="{FF2B5EF4-FFF2-40B4-BE49-F238E27FC236}">
                <a16:creationId xmlns:a16="http://schemas.microsoft.com/office/drawing/2014/main" id="{3E3C8EE2-B149-4B5F-8AE7-DA64BA66FB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76542" y="3386192"/>
            <a:ext cx="1181178" cy="1181178"/>
          </a:xfrm>
          <a:prstGeom prst="rect">
            <a:avLst/>
          </a:prstGeom>
        </p:spPr>
      </p:pic>
      <p:pic>
        <p:nvPicPr>
          <p:cNvPr id="22" name="Graphic 21" descr="Beaker outline">
            <a:extLst>
              <a:ext uri="{FF2B5EF4-FFF2-40B4-BE49-F238E27FC236}">
                <a16:creationId xmlns:a16="http://schemas.microsoft.com/office/drawing/2014/main" id="{A1FA61F6-335B-4E4F-9039-CC01D79F1ED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21297" y="3286975"/>
            <a:ext cx="1181178" cy="1181178"/>
          </a:xfrm>
          <a:prstGeom prst="rect">
            <a:avLst/>
          </a:prstGeom>
        </p:spPr>
      </p:pic>
      <p:pic>
        <p:nvPicPr>
          <p:cNvPr id="24" name="Graphic 23" descr="Close with solid fill">
            <a:extLst>
              <a:ext uri="{FF2B5EF4-FFF2-40B4-BE49-F238E27FC236}">
                <a16:creationId xmlns:a16="http://schemas.microsoft.com/office/drawing/2014/main" id="{FE79B239-1369-4CC7-985D-AC83E0F1CFA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65093" y="4906315"/>
            <a:ext cx="1181178" cy="1181178"/>
          </a:xfrm>
          <a:prstGeom prst="rect">
            <a:avLst/>
          </a:prstGeom>
        </p:spPr>
      </p:pic>
      <p:pic>
        <p:nvPicPr>
          <p:cNvPr id="26" name="Graphic 25" descr="Merger outline">
            <a:extLst>
              <a:ext uri="{FF2B5EF4-FFF2-40B4-BE49-F238E27FC236}">
                <a16:creationId xmlns:a16="http://schemas.microsoft.com/office/drawing/2014/main" id="{A1ACA3A8-7C80-45F9-B52E-258DE8641F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6200000">
            <a:off x="6739159" y="3905333"/>
            <a:ext cx="1181178" cy="1181178"/>
          </a:xfrm>
          <a:prstGeom prst="rect">
            <a:avLst/>
          </a:prstGeom>
        </p:spPr>
      </p:pic>
      <p:sp>
        <p:nvSpPr>
          <p:cNvPr id="2" name="TextBox 1">
            <a:extLst>
              <a:ext uri="{FF2B5EF4-FFF2-40B4-BE49-F238E27FC236}">
                <a16:creationId xmlns:a16="http://schemas.microsoft.com/office/drawing/2014/main" id="{6C453121-A54A-F3A8-BB6A-CC327D267483}"/>
              </a:ext>
            </a:extLst>
          </p:cNvPr>
          <p:cNvSpPr txBox="1"/>
          <p:nvPr/>
        </p:nvSpPr>
        <p:spPr>
          <a:xfrm>
            <a:off x="3401036" y="6012645"/>
            <a:ext cx="1020324" cy="369332"/>
          </a:xfrm>
          <a:prstGeom prst="rect">
            <a:avLst/>
          </a:prstGeom>
          <a:noFill/>
        </p:spPr>
        <p:txBody>
          <a:bodyPr wrap="square" rtlCol="0">
            <a:spAutoFit/>
          </a:bodyPr>
          <a:lstStyle/>
          <a:p>
            <a:r>
              <a:rPr lang="en-US" b="1" dirty="0"/>
              <a:t>Office</a:t>
            </a:r>
          </a:p>
        </p:txBody>
      </p:sp>
      <p:sp>
        <p:nvSpPr>
          <p:cNvPr id="3" name="TextBox 2">
            <a:extLst>
              <a:ext uri="{FF2B5EF4-FFF2-40B4-BE49-F238E27FC236}">
                <a16:creationId xmlns:a16="http://schemas.microsoft.com/office/drawing/2014/main" id="{ED111AF3-A5BB-2E35-68E7-1411FA306181}"/>
              </a:ext>
            </a:extLst>
          </p:cNvPr>
          <p:cNvSpPr txBox="1"/>
          <p:nvPr/>
        </p:nvSpPr>
        <p:spPr>
          <a:xfrm>
            <a:off x="6597944" y="6033302"/>
            <a:ext cx="1181179" cy="369332"/>
          </a:xfrm>
          <a:prstGeom prst="rect">
            <a:avLst/>
          </a:prstGeom>
          <a:noFill/>
        </p:spPr>
        <p:txBody>
          <a:bodyPr wrap="square" rtlCol="0">
            <a:spAutoFit/>
          </a:bodyPr>
          <a:lstStyle/>
          <a:p>
            <a:r>
              <a:rPr lang="en-US" b="1" dirty="0"/>
              <a:t>Factory</a:t>
            </a:r>
          </a:p>
        </p:txBody>
      </p:sp>
      <p:sp>
        <p:nvSpPr>
          <p:cNvPr id="4" name="TextBox 3">
            <a:extLst>
              <a:ext uri="{FF2B5EF4-FFF2-40B4-BE49-F238E27FC236}">
                <a16:creationId xmlns:a16="http://schemas.microsoft.com/office/drawing/2014/main" id="{188AAE66-26C6-9EE6-7054-107D8827CFC5}"/>
              </a:ext>
            </a:extLst>
          </p:cNvPr>
          <p:cNvSpPr txBox="1"/>
          <p:nvPr/>
        </p:nvSpPr>
        <p:spPr>
          <a:xfrm>
            <a:off x="8382776" y="4606148"/>
            <a:ext cx="1273164" cy="461665"/>
          </a:xfrm>
          <a:prstGeom prst="rect">
            <a:avLst/>
          </a:prstGeom>
          <a:noFill/>
        </p:spPr>
        <p:txBody>
          <a:bodyPr wrap="square">
            <a:spAutoFit/>
          </a:bodyPr>
          <a:lstStyle/>
          <a:p>
            <a:pPr algn="ctr"/>
            <a:r>
              <a:rPr lang="en-US" sz="1200" dirty="0">
                <a:latin typeface="Aptos" panose="020B0004020202020204" pitchFamily="34" charset="0"/>
              </a:rPr>
              <a:t>PowerPoint </a:t>
            </a:r>
          </a:p>
          <a:p>
            <a:pPr algn="ctr"/>
            <a:r>
              <a:rPr lang="en-US" sz="1200" dirty="0">
                <a:latin typeface="Aptos" panose="020B0004020202020204" pitchFamily="34" charset="0"/>
              </a:rPr>
              <a:t>Stock Image</a:t>
            </a:r>
          </a:p>
        </p:txBody>
      </p:sp>
    </p:spTree>
    <p:custDataLst>
      <p:tags r:id="rId1"/>
    </p:custDataLst>
    <p:extLst>
      <p:ext uri="{BB962C8B-B14F-4D97-AF65-F5344CB8AC3E}">
        <p14:creationId xmlns:p14="http://schemas.microsoft.com/office/powerpoint/2010/main" val="59679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16.418"/>
  <p:tag name="ISPRING_CUSTOM_TIMING_USED" val="1"/>
  <p:tag name="ISPRING_PRESENTER_ID" val="{BCE13B5E-BA03-4DAA-BA63-D97BEDD51C9D}"/>
  <p:tag name="GENSWF_SLIDE_UID" val="{C3857868-495A-4039-B984-5CC8C52AEA10}:274"/>
  <p:tag name="ARTICULATE_SLIDE_THUMBNAIL_REFRESH" val="1"/>
  <p:tag name="ISPRING_SLIDE_ID_2" val="{B485424B-56EF-49D9-90B0-F92398E08B35}"/>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7.858"/>
  <p:tag name="TIMING" val="|46.233|20.907"/>
  <p:tag name="GENSWF_SLIDE_UID" val="{6B57A776-099D-449D-A74C-07E0AD350131}:427"/>
  <p:tag name="ARTICULATE_SLIDE_THUMBNAIL_REFRESH" val="1"/>
  <p:tag name="ISPRING_SLIDE_ID_2" val="{190D9B58-8EBB-42EE-9CB4-C273B07C97B8}"/>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9.738"/>
  <p:tag name="TIMING" val="|59.246|5.593|6.908"/>
  <p:tag name="GENSWF_SLIDE_UID" val="{384BDD60-53BB-4E58-8264-FECBF2CCC567}:429"/>
  <p:tag name="ARTICULATE_SLIDE_THUMBNAIL_REFRESH" val="1"/>
  <p:tag name="ISPRING_SLIDE_ID_2" val="{1E69F480-426F-436F-9325-EB292D610939}"/>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Dialogues with CISOs of Industrial Facilities"/>
  <p:tag name="ARTICULATE_SLIDE_THUMBNAIL_REFRESH" val="1"/>
  <p:tag name="GENSWF_ADVANCE_TIME" val="52.140"/>
  <p:tag name="GENSWF_SLIDE_UID" val="{B0B0D0A0-24D0-4A94-967D-098083275B56}:431"/>
  <p:tag name="TIMING" val="|14.125|10.705"/>
  <p:tag name="ISPRING_SLIDE_ID_2" val="{B10D8A1A-9F67-4F47-8668-98EFDF7DA55C}"/>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Dialogues with CISOs of Industrial Facilities"/>
  <p:tag name="ARTICULATE_SLIDE_THUMBNAIL_REFRESH" val="1"/>
  <p:tag name="GENSWF_ADVANCE_TIME" val="46.560"/>
  <p:tag name="TIMING" val="|5.115|4.374"/>
  <p:tag name="GENSWF_SLIDE_UID" val="{35FA28A5-C58E-4FAC-B600-7850A648AFE7}:432"/>
  <p:tag name="ISPRING_SLIDE_ID_2" val="{AB904054-4BD6-494B-BC00-C0872C014733}"/>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he IT - Industrial Cybersecurity Understanding Gap"/>
  <p:tag name="GENSWF_SLIDE_UID" val="{8BE6CCBC-FDE0-411E-B008-CEEBC1A8696C}:389"/>
  <p:tag name="ARTICULATE_SLIDE_THUMBNAIL_REFRESH" val="1"/>
  <p:tag name="GENSWF_ADVANCE_TIME" val="82.480"/>
  <p:tag name="TIMING" val="|21.576|23.187|5.846|3.953|8.703"/>
  <p:tag name="ISPRING_SLIDE_ID_2" val="{789ADF2D-3A0B-409B-8B39-4F1BC465EFB7}"/>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Patching and Updates: The Engineering View"/>
  <p:tag name="GENSWF_SLIDE_UID" val="{56C00336-B19D-4C8B-A581-B7735948DFF8}:414"/>
  <p:tag name="GENSWF_ADVANCE_TIME" val="66.312"/>
  <p:tag name="ARTICULATE_SLIDE_THUMBNAIL_REFRESH" val="1"/>
  <p:tag name="ISPRING_SLIDE_ID_2" val="{F3C82A43-07C4-47C6-9A86-9864030D4F8C}"/>
  <p:tag name="TIMING" val="|13.765|6.34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male-00039"/>
  <p:tag name="ARTICULATE_CHARACTER_CROP" val="171"/>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What is Industrial Cybersecurity?"/>
  <p:tag name="GENSWF_SLIDE_UID" val="{4A1AED12-DBD4-4FB8-A4FD-514E123FF232}:425"/>
  <p:tag name="ARTICULATE_SLIDE_THUMBNAIL_REFRESH" val="1"/>
  <p:tag name="GENSWF_ADVANCE_TIME" val="61.262"/>
  <p:tag name="ISPRING_SLIDE_ID_2" val="{87120868-1018-4807-B795-6349C6BFF13E}"/>
  <p:tag name="TIMING" val="|13.469|24.767|1.248|2.781|3.297|1.204"/>
</p:tagLst>
</file>

<file path=ppt/tags/tag2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ISPRING_PRESENTER_ID" val="{BCE13B5E-BA03-4DAA-BA63-D97BEDD51C9D}"/>
  <p:tag name="GENSWF_SLIDE_UID" val="{E26185E7-3B88-4A50-ACDF-E7BAE99DCEB0}:421"/>
  <p:tag name="ARTICULATE_SLIDE_THUMBNAIL_REFRESH" val="1"/>
  <p:tag name="GENSWF_ADVANCE_TIME" val="23.434"/>
  <p:tag name="TIMING" val="|6.392|2.719|1.594|2.25|0.624|4.969"/>
  <p:tag name="ISPRING_SLIDE_ID_2" val="{A769D059-7BA3-4CC4-A726-0328B7EDF7E1}"/>
</p:tagLst>
</file>

<file path=ppt/tags/tag2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ISPRING_PRESENTER_ID" val="{BCE13B5E-BA03-4DAA-BA63-D97BEDD51C9D}"/>
  <p:tag name="GENSWF_ADVANCE_TIME" val="19.295"/>
  <p:tag name="GENSWF_SLIDE_UID" val="{095777A0-636E-4967-B9EC-54A4F667E50D}:430"/>
  <p:tag name="ISPRING_SLIDE_ID_2" val="{6C9BC149-FF6B-4C3A-98DB-216E4E97C474}"/>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MAC_Blue">
  <a:themeElements>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MAC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MAC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MAC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MAC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MAC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MAC_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MAC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MAC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MAC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MAC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MAC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MAC_Blue">
  <a:themeElements>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MAC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MAC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MAC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MAC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MAC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MAC_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MAC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MAC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MAC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MAC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MAC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3184</TotalTime>
  <Words>2181</Words>
  <Application>Microsoft Office PowerPoint</Application>
  <PresentationFormat>Widescreen</PresentationFormat>
  <Paragraphs>177</Paragraphs>
  <Slides>11</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Aptos</vt:lpstr>
      <vt:lpstr>Aptos Black</vt:lpstr>
      <vt:lpstr>Aptos ExtraBold</vt:lpstr>
      <vt:lpstr>Arial</vt:lpstr>
      <vt:lpstr>Arial Black</vt:lpstr>
      <vt:lpstr>Calibri</vt:lpstr>
      <vt:lpstr>DejaVu Sans</vt:lpstr>
      <vt:lpstr>Montserrat</vt:lpstr>
      <vt:lpstr>Open Sans</vt:lpstr>
      <vt:lpstr>Times</vt:lpstr>
      <vt:lpstr>Times New Roman</vt:lpstr>
      <vt:lpstr>OMAC_Blue</vt:lpstr>
      <vt:lpstr>1_OMAC_Blue</vt:lpstr>
      <vt:lpstr>Industrial Cybersecurity for the CISO Part 1 What is industrial cybersecurity?</vt:lpstr>
      <vt:lpstr>What’s Different about Industrial Cybersecurity? </vt:lpstr>
      <vt:lpstr>“Houston, we have a problem”</vt:lpstr>
      <vt:lpstr>PowerPoint Presentation</vt:lpstr>
      <vt:lpstr>PowerPoint Presentation</vt:lpstr>
      <vt:lpstr>PowerPoint Presentation</vt:lpstr>
      <vt:lpstr>PowerPoint Presentation</vt:lpstr>
      <vt:lpstr>PowerPoint Presentation</vt:lpstr>
      <vt:lpstr>Key Messages</vt:lpstr>
      <vt:lpstr>Further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Gary Rathwell</dc:creator>
  <cp:lastModifiedBy>Gary Rathwell</cp:lastModifiedBy>
  <cp:revision>28</cp:revision>
  <dcterms:created xsi:type="dcterms:W3CDTF">2024-08-05T20:06:21Z</dcterms:created>
  <dcterms:modified xsi:type="dcterms:W3CDTF">2025-11-09T16:37:23Z</dcterms:modified>
</cp:coreProperties>
</file>