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ink/ink1.xml" ContentType="application/inkml+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ink/ink2.xml" ContentType="application/inkml+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3.xml" ContentType="application/vnd.openxmlformats-officedocument.theme+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notesSlides/notesSlide2.xml" ContentType="application/vnd.openxmlformats-officedocument.presentationml.notesSlide+xml"/>
  <Override PartName="/ppt/ink/ink3.xml" ContentType="application/inkml+xml"/>
  <Override PartName="/ppt/ink/ink4.xml" ContentType="application/inkml+xml"/>
  <Override PartName="/ppt/tags/tag15.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13"/>
  </p:notesMasterIdLst>
  <p:sldIdLst>
    <p:sldId id="415" r:id="rId3"/>
    <p:sldId id="390" r:id="rId4"/>
    <p:sldId id="441" r:id="rId5"/>
    <p:sldId id="444" r:id="rId6"/>
    <p:sldId id="417" r:id="rId7"/>
    <p:sldId id="445" r:id="rId8"/>
    <p:sldId id="423" r:id="rId9"/>
    <p:sldId id="446" r:id="rId10"/>
    <p:sldId id="443" r:id="rId11"/>
    <p:sldId id="38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5" autoAdjust="0"/>
    <p:restoredTop sz="75960" autoAdjust="0"/>
  </p:normalViewPr>
  <p:slideViewPr>
    <p:cSldViewPr snapToGrid="0">
      <p:cViewPr varScale="1">
        <p:scale>
          <a:sx n="62" d="100"/>
          <a:sy n="62" d="100"/>
        </p:scale>
        <p:origin x="1410" y="282"/>
      </p:cViewPr>
      <p:guideLst/>
    </p:cSldViewPr>
  </p:slideViewPr>
  <p:notesTextViewPr>
    <p:cViewPr>
      <p:scale>
        <a:sx n="1" d="1"/>
        <a:sy n="1" d="1"/>
      </p:scale>
      <p:origin x="0" y="0"/>
    </p:cViewPr>
  </p:notesTextViewPr>
  <p:notesViewPr>
    <p:cSldViewPr snapToGrid="0">
      <p:cViewPr varScale="1">
        <p:scale>
          <a:sx n="81" d="100"/>
          <a:sy n="81" d="100"/>
        </p:scale>
        <p:origin x="2910"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E56817-8578-4607-BEAB-2A20A3E00A4C}" type="doc">
      <dgm:prSet loTypeId="urn:microsoft.com/office/officeart/2005/8/layout/pyramid1" loCatId="pyramid" qsTypeId="urn:microsoft.com/office/officeart/2005/8/quickstyle/simple1" qsCatId="simple" csTypeId="urn:microsoft.com/office/officeart/2005/8/colors/accent1_4" csCatId="accent1" phldr="1"/>
      <dgm:spPr/>
    </dgm:pt>
    <dgm:pt modelId="{6F0F5E97-881B-4BC0-B4D1-60237DA8C2CD}">
      <dgm:prSet phldrT="[Text]" custT="1"/>
      <dgm:spPr>
        <a:solidFill>
          <a:schemeClr val="accent1">
            <a:lumMod val="50000"/>
          </a:schemeClr>
        </a:solidFill>
      </dgm:spPr>
      <dgm:t>
        <a:bodyPr lIns="22860"/>
        <a:lstStyle/>
        <a:p>
          <a:pPr>
            <a:lnSpc>
              <a:spcPct val="200000"/>
            </a:lnSpc>
            <a:spcBef>
              <a:spcPts val="600"/>
            </a:spcBef>
            <a:spcAft>
              <a:spcPts val="0"/>
            </a:spcAft>
          </a:pPr>
          <a:r>
            <a:rPr lang="en-US" sz="1800" b="1" dirty="0">
              <a:solidFill>
                <a:schemeClr val="tx1">
                  <a:lumMod val="85000"/>
                  <a:lumOff val="15000"/>
                </a:schemeClr>
              </a:solidFill>
            </a:rPr>
            <a:t>HMIs</a:t>
          </a:r>
        </a:p>
      </dgm:t>
    </dgm:pt>
    <dgm:pt modelId="{F6A96A74-8A88-4730-BA2E-89D8C1EE30A6}" type="parTrans" cxnId="{0CE43D42-ACAE-4ED6-BC71-E9BF9CBB1589}">
      <dgm:prSet/>
      <dgm:spPr/>
      <dgm:t>
        <a:bodyPr/>
        <a:lstStyle/>
        <a:p>
          <a:endParaRPr lang="en-US" sz="1400" b="1">
            <a:solidFill>
              <a:schemeClr val="tx1">
                <a:lumMod val="85000"/>
                <a:lumOff val="15000"/>
              </a:schemeClr>
            </a:solidFill>
          </a:endParaRPr>
        </a:p>
      </dgm:t>
    </dgm:pt>
    <dgm:pt modelId="{E9720E65-C864-4F28-B55E-23E477F08882}" type="sibTrans" cxnId="{0CE43D42-ACAE-4ED6-BC71-E9BF9CBB1589}">
      <dgm:prSet/>
      <dgm:spPr/>
      <dgm:t>
        <a:bodyPr/>
        <a:lstStyle/>
        <a:p>
          <a:endParaRPr lang="en-US" sz="1400" b="1">
            <a:solidFill>
              <a:schemeClr val="tx1">
                <a:lumMod val="85000"/>
                <a:lumOff val="15000"/>
              </a:schemeClr>
            </a:solidFill>
          </a:endParaRPr>
        </a:p>
      </dgm:t>
    </dgm:pt>
    <dgm:pt modelId="{8C718A26-CF4F-4E79-B4D3-60E999C470B8}">
      <dgm:prSet phldrT="[Text]" custT="1"/>
      <dgm:spPr>
        <a:solidFill>
          <a:schemeClr val="accent1">
            <a:lumMod val="75000"/>
          </a:schemeClr>
        </a:solidFill>
      </dgm:spPr>
      <dgm:t>
        <a:bodyPr/>
        <a:lstStyle/>
        <a:p>
          <a:r>
            <a:rPr lang="en-US" sz="1800" b="1" dirty="0">
              <a:solidFill>
                <a:schemeClr val="tx1">
                  <a:lumMod val="85000"/>
                  <a:lumOff val="15000"/>
                </a:schemeClr>
              </a:solidFill>
            </a:rPr>
            <a:t>PLCs</a:t>
          </a:r>
        </a:p>
      </dgm:t>
    </dgm:pt>
    <dgm:pt modelId="{8B2B10A1-C238-4987-86C0-9C181C88FC6A}" type="parTrans" cxnId="{BCC89157-0062-49FA-987B-90B1E1C7DFB6}">
      <dgm:prSet/>
      <dgm:spPr/>
      <dgm:t>
        <a:bodyPr/>
        <a:lstStyle/>
        <a:p>
          <a:endParaRPr lang="en-US" sz="1400" b="1">
            <a:solidFill>
              <a:schemeClr val="tx1">
                <a:lumMod val="85000"/>
                <a:lumOff val="15000"/>
              </a:schemeClr>
            </a:solidFill>
          </a:endParaRPr>
        </a:p>
      </dgm:t>
    </dgm:pt>
    <dgm:pt modelId="{BD71C6AE-35AE-4DFD-B4B0-D0694503FEBA}" type="sibTrans" cxnId="{BCC89157-0062-49FA-987B-90B1E1C7DFB6}">
      <dgm:prSet/>
      <dgm:spPr/>
      <dgm:t>
        <a:bodyPr/>
        <a:lstStyle/>
        <a:p>
          <a:endParaRPr lang="en-US" sz="1400" b="1">
            <a:solidFill>
              <a:schemeClr val="tx1">
                <a:lumMod val="85000"/>
                <a:lumOff val="15000"/>
              </a:schemeClr>
            </a:solidFill>
          </a:endParaRPr>
        </a:p>
      </dgm:t>
    </dgm:pt>
    <dgm:pt modelId="{6C0D1958-1889-449F-976A-19BB332567F2}">
      <dgm:prSet phldrT="[Text]" custT="1"/>
      <dgm:spPr>
        <a:solidFill>
          <a:schemeClr val="accent1"/>
        </a:solidFill>
      </dgm:spPr>
      <dgm:t>
        <a:bodyPr/>
        <a:lstStyle/>
        <a:p>
          <a:r>
            <a:rPr lang="en-US" sz="1800" b="1" dirty="0">
              <a:solidFill>
                <a:schemeClr val="tx1">
                  <a:lumMod val="85000"/>
                  <a:lumOff val="15000"/>
                </a:schemeClr>
              </a:solidFill>
            </a:rPr>
            <a:t>Field devices: </a:t>
          </a:r>
          <a:r>
            <a:rPr lang="en-US" sz="1600" b="1" dirty="0">
              <a:solidFill>
                <a:schemeClr val="tx1">
                  <a:lumMod val="85000"/>
                  <a:lumOff val="15000"/>
                </a:schemeClr>
              </a:solidFill>
            </a:rPr>
            <a:t>sensors, actuators, transmitters, etc.</a:t>
          </a:r>
          <a:endParaRPr lang="en-US" sz="1800" b="1" dirty="0">
            <a:solidFill>
              <a:schemeClr val="tx1">
                <a:lumMod val="85000"/>
                <a:lumOff val="15000"/>
              </a:schemeClr>
            </a:solidFill>
          </a:endParaRPr>
        </a:p>
      </dgm:t>
    </dgm:pt>
    <dgm:pt modelId="{DB86563D-BA67-41C5-8A68-3935C989E08E}" type="parTrans" cxnId="{F7FC84EB-D437-44AF-81F4-EF8BD1B1F9EA}">
      <dgm:prSet/>
      <dgm:spPr/>
      <dgm:t>
        <a:bodyPr/>
        <a:lstStyle/>
        <a:p>
          <a:endParaRPr lang="en-US" sz="1400" b="1">
            <a:solidFill>
              <a:schemeClr val="tx1">
                <a:lumMod val="85000"/>
                <a:lumOff val="15000"/>
              </a:schemeClr>
            </a:solidFill>
          </a:endParaRPr>
        </a:p>
      </dgm:t>
    </dgm:pt>
    <dgm:pt modelId="{EE60AD27-B66E-4AD4-8042-61481BED43E1}" type="sibTrans" cxnId="{F7FC84EB-D437-44AF-81F4-EF8BD1B1F9EA}">
      <dgm:prSet/>
      <dgm:spPr/>
      <dgm:t>
        <a:bodyPr/>
        <a:lstStyle/>
        <a:p>
          <a:endParaRPr lang="en-US" sz="1400" b="1">
            <a:solidFill>
              <a:schemeClr val="tx1">
                <a:lumMod val="85000"/>
                <a:lumOff val="15000"/>
              </a:schemeClr>
            </a:solidFill>
          </a:endParaRPr>
        </a:p>
      </dgm:t>
    </dgm:pt>
    <dgm:pt modelId="{199EF8F4-4C30-4EDA-8F8E-20FAF1C60FD8}" type="pres">
      <dgm:prSet presAssocID="{CDE56817-8578-4607-BEAB-2A20A3E00A4C}" presName="Name0" presStyleCnt="0">
        <dgm:presLayoutVars>
          <dgm:dir/>
          <dgm:animLvl val="lvl"/>
          <dgm:resizeHandles val="exact"/>
        </dgm:presLayoutVars>
      </dgm:prSet>
      <dgm:spPr/>
    </dgm:pt>
    <dgm:pt modelId="{D1DD5A90-7F20-4F13-B3BE-AFF786B0DBE1}" type="pres">
      <dgm:prSet presAssocID="{6F0F5E97-881B-4BC0-B4D1-60237DA8C2CD}" presName="Name8" presStyleCnt="0"/>
      <dgm:spPr/>
    </dgm:pt>
    <dgm:pt modelId="{A69B2452-F719-4E55-8DB1-8CBC22A2C8E5}" type="pres">
      <dgm:prSet presAssocID="{6F0F5E97-881B-4BC0-B4D1-60237DA8C2CD}" presName="level" presStyleLbl="node1" presStyleIdx="0" presStyleCnt="3">
        <dgm:presLayoutVars>
          <dgm:chMax val="1"/>
          <dgm:bulletEnabled val="1"/>
        </dgm:presLayoutVars>
      </dgm:prSet>
      <dgm:spPr/>
    </dgm:pt>
    <dgm:pt modelId="{AC18477F-F213-459B-B768-DDFB23DADA22}" type="pres">
      <dgm:prSet presAssocID="{6F0F5E97-881B-4BC0-B4D1-60237DA8C2CD}" presName="levelTx" presStyleLbl="revTx" presStyleIdx="0" presStyleCnt="0">
        <dgm:presLayoutVars>
          <dgm:chMax val="1"/>
          <dgm:bulletEnabled val="1"/>
        </dgm:presLayoutVars>
      </dgm:prSet>
      <dgm:spPr/>
    </dgm:pt>
    <dgm:pt modelId="{05A0F40E-D938-44DD-9ECB-7DCB10E3EE4C}" type="pres">
      <dgm:prSet presAssocID="{8C718A26-CF4F-4E79-B4D3-60E999C470B8}" presName="Name8" presStyleCnt="0"/>
      <dgm:spPr/>
    </dgm:pt>
    <dgm:pt modelId="{BEF69992-1C82-4A59-90E0-DBBFFE38618F}" type="pres">
      <dgm:prSet presAssocID="{8C718A26-CF4F-4E79-B4D3-60E999C470B8}" presName="level" presStyleLbl="node1" presStyleIdx="1" presStyleCnt="3">
        <dgm:presLayoutVars>
          <dgm:chMax val="1"/>
          <dgm:bulletEnabled val="1"/>
        </dgm:presLayoutVars>
      </dgm:prSet>
      <dgm:spPr/>
    </dgm:pt>
    <dgm:pt modelId="{4C2D5BC9-0AF0-44E5-9250-42D200C20F2D}" type="pres">
      <dgm:prSet presAssocID="{8C718A26-CF4F-4E79-B4D3-60E999C470B8}" presName="levelTx" presStyleLbl="revTx" presStyleIdx="0" presStyleCnt="0">
        <dgm:presLayoutVars>
          <dgm:chMax val="1"/>
          <dgm:bulletEnabled val="1"/>
        </dgm:presLayoutVars>
      </dgm:prSet>
      <dgm:spPr/>
    </dgm:pt>
    <dgm:pt modelId="{66345928-4F9D-4289-9BEC-8F6ACFD73725}" type="pres">
      <dgm:prSet presAssocID="{6C0D1958-1889-449F-976A-19BB332567F2}" presName="Name8" presStyleCnt="0"/>
      <dgm:spPr/>
    </dgm:pt>
    <dgm:pt modelId="{F2AF057E-A860-4E1F-B6B1-CD2452B66892}" type="pres">
      <dgm:prSet presAssocID="{6C0D1958-1889-449F-976A-19BB332567F2}" presName="level" presStyleLbl="node1" presStyleIdx="2" presStyleCnt="3">
        <dgm:presLayoutVars>
          <dgm:chMax val="1"/>
          <dgm:bulletEnabled val="1"/>
        </dgm:presLayoutVars>
      </dgm:prSet>
      <dgm:spPr/>
    </dgm:pt>
    <dgm:pt modelId="{40C6C8C5-851F-4273-A992-C7C5F11C7350}" type="pres">
      <dgm:prSet presAssocID="{6C0D1958-1889-449F-976A-19BB332567F2}" presName="levelTx" presStyleLbl="revTx" presStyleIdx="0" presStyleCnt="0">
        <dgm:presLayoutVars>
          <dgm:chMax val="1"/>
          <dgm:bulletEnabled val="1"/>
        </dgm:presLayoutVars>
      </dgm:prSet>
      <dgm:spPr/>
    </dgm:pt>
  </dgm:ptLst>
  <dgm:cxnLst>
    <dgm:cxn modelId="{0CE43D42-ACAE-4ED6-BC71-E9BF9CBB1589}" srcId="{CDE56817-8578-4607-BEAB-2A20A3E00A4C}" destId="{6F0F5E97-881B-4BC0-B4D1-60237DA8C2CD}" srcOrd="0" destOrd="0" parTransId="{F6A96A74-8A88-4730-BA2E-89D8C1EE30A6}" sibTransId="{E9720E65-C864-4F28-B55E-23E477F08882}"/>
    <dgm:cxn modelId="{27607950-E796-4DBB-8139-B03D6D744B76}" type="presOf" srcId="{6C0D1958-1889-449F-976A-19BB332567F2}" destId="{F2AF057E-A860-4E1F-B6B1-CD2452B66892}" srcOrd="0" destOrd="0" presId="urn:microsoft.com/office/officeart/2005/8/layout/pyramid1"/>
    <dgm:cxn modelId="{AAFF1E52-B6E0-4B08-9DCD-887A6F1529F6}" type="presOf" srcId="{CDE56817-8578-4607-BEAB-2A20A3E00A4C}" destId="{199EF8F4-4C30-4EDA-8F8E-20FAF1C60FD8}" srcOrd="0" destOrd="0" presId="urn:microsoft.com/office/officeart/2005/8/layout/pyramid1"/>
    <dgm:cxn modelId="{BCC89157-0062-49FA-987B-90B1E1C7DFB6}" srcId="{CDE56817-8578-4607-BEAB-2A20A3E00A4C}" destId="{8C718A26-CF4F-4E79-B4D3-60E999C470B8}" srcOrd="1" destOrd="0" parTransId="{8B2B10A1-C238-4987-86C0-9C181C88FC6A}" sibTransId="{BD71C6AE-35AE-4DFD-B4B0-D0694503FEBA}"/>
    <dgm:cxn modelId="{3A6BC47A-F407-410E-8C03-872A0C93D63E}" type="presOf" srcId="{8C718A26-CF4F-4E79-B4D3-60E999C470B8}" destId="{4C2D5BC9-0AF0-44E5-9250-42D200C20F2D}" srcOrd="1" destOrd="0" presId="urn:microsoft.com/office/officeart/2005/8/layout/pyramid1"/>
    <dgm:cxn modelId="{B072619A-39B4-435C-A2D0-9EB8979A6DB2}" type="presOf" srcId="{6C0D1958-1889-449F-976A-19BB332567F2}" destId="{40C6C8C5-851F-4273-A992-C7C5F11C7350}" srcOrd="1" destOrd="0" presId="urn:microsoft.com/office/officeart/2005/8/layout/pyramid1"/>
    <dgm:cxn modelId="{C39A66B6-E181-407D-9C72-E9A71F939EE4}" type="presOf" srcId="{8C718A26-CF4F-4E79-B4D3-60E999C470B8}" destId="{BEF69992-1C82-4A59-90E0-DBBFFE38618F}" srcOrd="0" destOrd="0" presId="urn:microsoft.com/office/officeart/2005/8/layout/pyramid1"/>
    <dgm:cxn modelId="{57EF9DD0-138C-43F3-9DE3-FDF2E1FA84BF}" type="presOf" srcId="{6F0F5E97-881B-4BC0-B4D1-60237DA8C2CD}" destId="{A69B2452-F719-4E55-8DB1-8CBC22A2C8E5}" srcOrd="0" destOrd="0" presId="urn:microsoft.com/office/officeart/2005/8/layout/pyramid1"/>
    <dgm:cxn modelId="{F7FC84EB-D437-44AF-81F4-EF8BD1B1F9EA}" srcId="{CDE56817-8578-4607-BEAB-2A20A3E00A4C}" destId="{6C0D1958-1889-449F-976A-19BB332567F2}" srcOrd="2" destOrd="0" parTransId="{DB86563D-BA67-41C5-8A68-3935C989E08E}" sibTransId="{EE60AD27-B66E-4AD4-8042-61481BED43E1}"/>
    <dgm:cxn modelId="{9DE1F1EF-6822-45C2-A708-BFB29D28AA0E}" type="presOf" srcId="{6F0F5E97-881B-4BC0-B4D1-60237DA8C2CD}" destId="{AC18477F-F213-459B-B768-DDFB23DADA22}" srcOrd="1" destOrd="0" presId="urn:microsoft.com/office/officeart/2005/8/layout/pyramid1"/>
    <dgm:cxn modelId="{2638B2F0-508E-4315-9C59-96D15AF019D6}" type="presParOf" srcId="{199EF8F4-4C30-4EDA-8F8E-20FAF1C60FD8}" destId="{D1DD5A90-7F20-4F13-B3BE-AFF786B0DBE1}" srcOrd="0" destOrd="0" presId="urn:microsoft.com/office/officeart/2005/8/layout/pyramid1"/>
    <dgm:cxn modelId="{796E239D-BD7C-4071-89D5-352F82F860C4}" type="presParOf" srcId="{D1DD5A90-7F20-4F13-B3BE-AFF786B0DBE1}" destId="{A69B2452-F719-4E55-8DB1-8CBC22A2C8E5}" srcOrd="0" destOrd="0" presId="urn:microsoft.com/office/officeart/2005/8/layout/pyramid1"/>
    <dgm:cxn modelId="{D56DC40A-7B07-4D2F-BE10-CDAFF054E19C}" type="presParOf" srcId="{D1DD5A90-7F20-4F13-B3BE-AFF786B0DBE1}" destId="{AC18477F-F213-459B-B768-DDFB23DADA22}" srcOrd="1" destOrd="0" presId="urn:microsoft.com/office/officeart/2005/8/layout/pyramid1"/>
    <dgm:cxn modelId="{3C3B7925-676A-4086-9B20-27B98FBF8939}" type="presParOf" srcId="{199EF8F4-4C30-4EDA-8F8E-20FAF1C60FD8}" destId="{05A0F40E-D938-44DD-9ECB-7DCB10E3EE4C}" srcOrd="1" destOrd="0" presId="urn:microsoft.com/office/officeart/2005/8/layout/pyramid1"/>
    <dgm:cxn modelId="{331214A7-8401-4795-9EBC-16D56EF0994A}" type="presParOf" srcId="{05A0F40E-D938-44DD-9ECB-7DCB10E3EE4C}" destId="{BEF69992-1C82-4A59-90E0-DBBFFE38618F}" srcOrd="0" destOrd="0" presId="urn:microsoft.com/office/officeart/2005/8/layout/pyramid1"/>
    <dgm:cxn modelId="{8D6EBD48-659F-4E78-A033-8FF3DA41A3BA}" type="presParOf" srcId="{05A0F40E-D938-44DD-9ECB-7DCB10E3EE4C}" destId="{4C2D5BC9-0AF0-44E5-9250-42D200C20F2D}" srcOrd="1" destOrd="0" presId="urn:microsoft.com/office/officeart/2005/8/layout/pyramid1"/>
    <dgm:cxn modelId="{1E3AEB58-2307-4FE8-93EB-7E7F0AAD8A2C}" type="presParOf" srcId="{199EF8F4-4C30-4EDA-8F8E-20FAF1C60FD8}" destId="{66345928-4F9D-4289-9BEC-8F6ACFD73725}" srcOrd="2" destOrd="0" presId="urn:microsoft.com/office/officeart/2005/8/layout/pyramid1"/>
    <dgm:cxn modelId="{CF91FE7A-CC0F-460E-AFA2-800A73CC4ADE}" type="presParOf" srcId="{66345928-4F9D-4289-9BEC-8F6ACFD73725}" destId="{F2AF057E-A860-4E1F-B6B1-CD2452B66892}" srcOrd="0" destOrd="0" presId="urn:microsoft.com/office/officeart/2005/8/layout/pyramid1"/>
    <dgm:cxn modelId="{1AFBCF46-8998-4441-B6BE-BFCC2BFA051D}" type="presParOf" srcId="{66345928-4F9D-4289-9BEC-8F6ACFD73725}" destId="{40C6C8C5-851F-4273-A992-C7C5F11C7350}" srcOrd="1" destOrd="0" presId="urn:microsoft.com/office/officeart/2005/8/layout/pyramid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9B2452-F719-4E55-8DB1-8CBC22A2C8E5}">
      <dsp:nvSpPr>
        <dsp:cNvPr id="0" name=""/>
        <dsp:cNvSpPr/>
      </dsp:nvSpPr>
      <dsp:spPr>
        <a:xfrm>
          <a:off x="1105006" y="0"/>
          <a:ext cx="1105006" cy="781038"/>
        </a:xfrm>
        <a:prstGeom prst="trapezoid">
          <a:avLst>
            <a:gd name="adj" fmla="val 7074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200000"/>
            </a:lnSpc>
            <a:spcBef>
              <a:spcPts val="600"/>
            </a:spcBef>
            <a:spcAft>
              <a:spcPts val="0"/>
            </a:spcAft>
            <a:buNone/>
          </a:pPr>
          <a:r>
            <a:rPr lang="en-US" sz="1800" b="1" kern="1200" dirty="0">
              <a:solidFill>
                <a:schemeClr val="tx1">
                  <a:lumMod val="85000"/>
                  <a:lumOff val="15000"/>
                </a:schemeClr>
              </a:solidFill>
            </a:rPr>
            <a:t>HMIs</a:t>
          </a:r>
        </a:p>
      </dsp:txBody>
      <dsp:txXfrm>
        <a:off x="1105006" y="0"/>
        <a:ext cx="1105006" cy="781038"/>
      </dsp:txXfrm>
    </dsp:sp>
    <dsp:sp modelId="{BEF69992-1C82-4A59-90E0-DBBFFE38618F}">
      <dsp:nvSpPr>
        <dsp:cNvPr id="0" name=""/>
        <dsp:cNvSpPr/>
      </dsp:nvSpPr>
      <dsp:spPr>
        <a:xfrm>
          <a:off x="552503" y="781038"/>
          <a:ext cx="2210012" cy="781038"/>
        </a:xfrm>
        <a:prstGeom prst="trapezoid">
          <a:avLst>
            <a:gd name="adj" fmla="val 7074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lumMod val="85000"/>
                  <a:lumOff val="15000"/>
                </a:schemeClr>
              </a:solidFill>
            </a:rPr>
            <a:t>PLCs</a:t>
          </a:r>
        </a:p>
      </dsp:txBody>
      <dsp:txXfrm>
        <a:off x="939255" y="781038"/>
        <a:ext cx="1436508" cy="781038"/>
      </dsp:txXfrm>
    </dsp:sp>
    <dsp:sp modelId="{F2AF057E-A860-4E1F-B6B1-CD2452B66892}">
      <dsp:nvSpPr>
        <dsp:cNvPr id="0" name=""/>
        <dsp:cNvSpPr/>
      </dsp:nvSpPr>
      <dsp:spPr>
        <a:xfrm>
          <a:off x="0" y="1562076"/>
          <a:ext cx="3315018" cy="781038"/>
        </a:xfrm>
        <a:prstGeom prst="trapezoid">
          <a:avLst>
            <a:gd name="adj" fmla="val 7074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lumMod val="85000"/>
                  <a:lumOff val="15000"/>
                </a:schemeClr>
              </a:solidFill>
            </a:rPr>
            <a:t>Field devices: </a:t>
          </a:r>
          <a:r>
            <a:rPr lang="en-US" sz="1600" b="1" kern="1200" dirty="0">
              <a:solidFill>
                <a:schemeClr val="tx1">
                  <a:lumMod val="85000"/>
                  <a:lumOff val="15000"/>
                </a:schemeClr>
              </a:solidFill>
            </a:rPr>
            <a:t>sensors, actuators, transmitters, etc.</a:t>
          </a:r>
          <a:endParaRPr lang="en-US" sz="1800" b="1" kern="1200" dirty="0">
            <a:solidFill>
              <a:schemeClr val="tx1">
                <a:lumMod val="85000"/>
                <a:lumOff val="15000"/>
              </a:schemeClr>
            </a:solidFill>
          </a:endParaRPr>
        </a:p>
      </dsp:txBody>
      <dsp:txXfrm>
        <a:off x="580128" y="1562076"/>
        <a:ext cx="2154762" cy="78103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3T19:59:03.593"/>
    </inkml:context>
    <inkml:brush xml:id="br0">
      <inkml:brushProperty name="width" value="0.05" units="cm"/>
      <inkml:brushProperty name="height" value="0.05" units="cm"/>
      <inkml:brushProperty name="color" value="#CC0066"/>
    </inkml:brush>
  </inkml:definitions>
  <inkml:trace contextRef="#ctx0" brushRef="#br0">0 0 1313,'0'0'4645,"0"0"-5094,0 0-191,0 3 544,0 5-1,0 2-928,0 2-1057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3T19:59:03.593"/>
    </inkml:context>
    <inkml:brush xml:id="br0">
      <inkml:brushProperty name="width" value="0.05" units="cm"/>
      <inkml:brushProperty name="height" value="0.05" units="cm"/>
      <inkml:brushProperty name="color" value="#CC0066"/>
    </inkml:brush>
  </inkml:definitions>
  <inkml:trace contextRef="#ctx0" brushRef="#br0">0 0 1313,'0'0'4645,"0"0"-5094,0 0-191,0 3 544,0 5-1,0 2-928,0 2-1057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35:10.202"/>
    </inkml:context>
    <inkml:brush xml:id="br0">
      <inkml:brushProperty name="width" value="0.05" units="cm"/>
      <inkml:brushProperty name="height" value="0.05" units="cm"/>
    </inkml:brush>
  </inkml:definitions>
  <inkml:trace contextRef="#ctx0" brushRef="#br0">1 1 160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37:27.926"/>
    </inkml:context>
    <inkml:brush xml:id="br0">
      <inkml:brushProperty name="width" value="0.05" units="cm"/>
      <inkml:brushProperty name="height" value="0.05" units="cm"/>
    </inkml:brush>
  </inkml:definitions>
  <inkml:trace contextRef="#ctx0" brushRef="#br0">1 1 8776,'3'0'-448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8A505-7228-4715-92D7-CBF23D4AFF12}"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91592" y="8455818"/>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694608" y="8455819"/>
            <a:ext cx="2971800" cy="458787"/>
          </a:xfrm>
          <a:prstGeom prst="rect">
            <a:avLst/>
          </a:prstGeom>
        </p:spPr>
        <p:txBody>
          <a:bodyPr vert="horz" lIns="91440" tIns="45720" rIns="91440" bIns="45720" rtlCol="0" anchor="b"/>
          <a:lstStyle>
            <a:lvl1pPr algn="r">
              <a:defRPr sz="1200"/>
            </a:lvl1pPr>
          </a:lstStyle>
          <a:p>
            <a:fld id="{0FDC63F9-AE46-4D1C-BB44-41C92F2D01CA}" type="slidenum">
              <a:rPr lang="en-US" smtClean="0"/>
              <a:t>‹#›</a:t>
            </a:fld>
            <a:endParaRPr lang="en-US"/>
          </a:p>
        </p:txBody>
      </p:sp>
    </p:spTree>
    <p:extLst>
      <p:ext uri="{BB962C8B-B14F-4D97-AF65-F5344CB8AC3E}">
        <p14:creationId xmlns:p14="http://schemas.microsoft.com/office/powerpoint/2010/main" val="1072161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customXml" Target="../ink/ink4.xml"/><Relationship Id="rId4" Type="http://schemas.openxmlformats.org/officeDocument/2006/relationships/image" Target="../media/image80.png"/></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D543683-61DF-4FE5-95DC-D73197FDC1FE}"/>
              </a:ext>
            </a:extLst>
          </p:cNvPr>
          <p:cNvSpPr>
            <a:spLocks noGrp="1" noRot="1" noChangeAspect="1" noChangeArrowheads="1" noTextEdit="1"/>
          </p:cNvSpPr>
          <p:nvPr>
            <p:ph type="sldImg"/>
          </p:nvPr>
        </p:nvSpPr>
        <p:spPr>
          <a:xfrm>
            <a:off x="660400" y="557213"/>
            <a:ext cx="5491163" cy="3089275"/>
          </a:xfrm>
          <a:ln/>
        </p:spPr>
      </p:sp>
      <p:sp>
        <p:nvSpPr>
          <p:cNvPr id="7171" name="Rectangle 3">
            <a:extLst>
              <a:ext uri="{FF2B5EF4-FFF2-40B4-BE49-F238E27FC236}">
                <a16:creationId xmlns:a16="http://schemas.microsoft.com/office/drawing/2014/main" id="{225B9A1F-4D05-40A9-B6E9-B014CBBA8FCB}"/>
              </a:ext>
            </a:extLst>
          </p:cNvPr>
          <p:cNvSpPr>
            <a:spLocks noGrp="1" noChangeArrowheads="1"/>
          </p:cNvSpPr>
          <p:nvPr>
            <p:ph type="body" idx="1"/>
          </p:nvPr>
        </p:nvSpPr>
        <p:spPr>
          <a:xfrm>
            <a:off x="660400" y="3712763"/>
            <a:ext cx="5491163" cy="378227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buNone/>
            </a:pPr>
            <a:r>
              <a:rPr lang="en-US" baseline="0" dirty="0"/>
              <a:t> </a:t>
            </a:r>
            <a:endParaRPr lang="en-US" dirty="0"/>
          </a:p>
          <a:p>
            <a:pPr>
              <a:buNone/>
            </a:pPr>
            <a:r>
              <a:rPr lang="en-US" i="0" dirty="0"/>
              <a:t>This module addresses what</a:t>
            </a:r>
            <a:r>
              <a:rPr lang="en-US" i="0" baseline="0" dirty="0"/>
              <a:t> a Chief Information System/Security Officer (the CISO) needs to know to work with</a:t>
            </a:r>
            <a:r>
              <a:rPr lang="en-US" i="0" dirty="0"/>
              <a:t> </a:t>
            </a:r>
            <a:r>
              <a:rPr lang="en-US" dirty="0"/>
              <a:t>Automation and Control Systems (ACS). It will shed</a:t>
            </a:r>
            <a:r>
              <a:rPr lang="en-US" baseline="0" dirty="0"/>
              <a:t> some light on the importance of defining what it is that needs to be protected in an industrial or manufacturing environment where the focus is more on protecting the physical process rather than the data or information used in the office or business part of the enterprise.</a:t>
            </a:r>
            <a:endParaRPr lang="en-US" dirty="0"/>
          </a:p>
          <a:p>
            <a:pPr lvl="0">
              <a:buNone/>
              <a:defRPr/>
            </a:pPr>
            <a:endParaRPr lang="en-US" dirty="0"/>
          </a:p>
          <a:p>
            <a:pPr lvl="0">
              <a:buNone/>
              <a:defRPr/>
            </a:pPr>
            <a:r>
              <a:rPr lang="en-US" dirty="0"/>
              <a:t>Click the NEXT button when you are ready to advance to the next slide.</a:t>
            </a:r>
            <a:br>
              <a:rPr lang="en-US" altLang="en-US" dirty="0"/>
            </a:br>
            <a:endParaRPr lang="en-US" altLang="en-US" dirty="0"/>
          </a:p>
        </p:txBody>
      </p:sp>
    </p:spTree>
    <p:extLst>
      <p:ext uri="{BB962C8B-B14F-4D97-AF65-F5344CB8AC3E}">
        <p14:creationId xmlns:p14="http://schemas.microsoft.com/office/powerpoint/2010/main" val="2302752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596900"/>
            <a:ext cx="5391150" cy="3032125"/>
          </a:xfrm>
        </p:spPr>
      </p:sp>
      <p:sp>
        <p:nvSpPr>
          <p:cNvPr id="3" name="Notes Placeholder 2"/>
          <p:cNvSpPr>
            <a:spLocks noGrp="1"/>
          </p:cNvSpPr>
          <p:nvPr>
            <p:ph type="body" idx="1"/>
          </p:nvPr>
        </p:nvSpPr>
        <p:spPr>
          <a:xfrm>
            <a:off x="781050" y="3832225"/>
            <a:ext cx="5391150" cy="3600450"/>
          </a:xfrm>
        </p:spPr>
        <p:txBody>
          <a:bodyPr/>
          <a:lstStyle/>
          <a:p>
            <a:endParaRPr lang="en-US" dirty="0"/>
          </a:p>
        </p:txBody>
      </p:sp>
    </p:spTree>
    <p:extLst>
      <p:ext uri="{BB962C8B-B14F-4D97-AF65-F5344CB8AC3E}">
        <p14:creationId xmlns:p14="http://schemas.microsoft.com/office/powerpoint/2010/main" val="2769761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4" name="PlaceHolder 1"/>
          <p:cNvSpPr>
            <a:spLocks noGrp="1" noRot="1" noChangeAspect="1"/>
          </p:cNvSpPr>
          <p:nvPr>
            <p:ph type="sldImg"/>
          </p:nvPr>
        </p:nvSpPr>
        <p:spPr>
          <a:xfrm>
            <a:off x="666750" y="601663"/>
            <a:ext cx="5519738" cy="3105150"/>
          </a:xfrm>
          <a:prstGeom prst="rect">
            <a:avLst/>
          </a:prstGeom>
        </p:spPr>
      </p:sp>
      <p:sp>
        <p:nvSpPr>
          <p:cNvPr id="2515" name="PlaceHolder 2"/>
          <p:cNvSpPr>
            <a:spLocks noGrp="1"/>
          </p:cNvSpPr>
          <p:nvPr>
            <p:ph type="body"/>
          </p:nvPr>
        </p:nvSpPr>
        <p:spPr>
          <a:xfrm>
            <a:off x="676382" y="3833235"/>
            <a:ext cx="5519737" cy="3997080"/>
          </a:xfrm>
          <a:prstGeom prst="rect">
            <a:avLst/>
          </a:prstGeom>
        </p:spPr>
        <p:txBody>
          <a:bodyPr lIns="0" tIns="0" rIns="0" bIns="0">
            <a:noAutofit/>
          </a:bodyPr>
          <a:lstStyle/>
          <a:p>
            <a:pPr>
              <a:lnSpc>
                <a:spcPct val="80000"/>
              </a:lnSpc>
              <a:buNone/>
              <a:tabLst>
                <a:tab pos="0" algn="l"/>
              </a:tabLst>
            </a:pPr>
            <a:endParaRPr lang="en-US" sz="1100" spc="-1" dirty="0">
              <a:latin typeface="Arial"/>
            </a:endParaRPr>
          </a:p>
          <a:p>
            <a:pPr>
              <a:lnSpc>
                <a:spcPct val="80000"/>
              </a:lnSpc>
              <a:buNone/>
              <a:tabLst>
                <a:tab pos="0" algn="l"/>
              </a:tabLst>
            </a:pPr>
            <a:r>
              <a:rPr lang="en-US" sz="1100" spc="-1" dirty="0">
                <a:latin typeface="Arial"/>
              </a:rPr>
              <a:t>As CISOs, we need</a:t>
            </a:r>
            <a:r>
              <a:rPr lang="en-US" sz="1100" spc="-1" baseline="0" dirty="0">
                <a:latin typeface="Arial"/>
              </a:rPr>
              <a:t> to understand what we are talking about if we are to communicate with our plant engineers and control room operators who may not have much time to stop and explain things to us. On the other hand, there are differing interpretations of what terms like Information Technology (IT), Automation &amp; Control Systems (ACS), Industrial Control Systems (ICS) and Industrial Automation and Control System (ACS) mean. Of all these terms. you may find your engineers will understand you best if you use the latter two terms (ACS and ICS). I will focus on trying to explain IT, ACS and ICS. While ACS is similar to ICS, it is the term used in the ISA/IEC 62443 Standards, which some may not be familiar with. To get a further explanation of ACS and ICS I recommend looking at MLM-014-A that is specifically devoted to ACS Definitions.</a:t>
            </a:r>
          </a:p>
          <a:p>
            <a:pPr>
              <a:lnSpc>
                <a:spcPct val="80000"/>
              </a:lnSpc>
              <a:buNone/>
              <a:tabLst>
                <a:tab pos="0" algn="l"/>
              </a:tabLst>
            </a:pPr>
            <a:endParaRPr lang="en-US" sz="1100" spc="-1" baseline="0" dirty="0">
              <a:latin typeface="Arial"/>
            </a:endParaRPr>
          </a:p>
          <a:p>
            <a:pPr>
              <a:lnSpc>
                <a:spcPct val="80000"/>
              </a:lnSpc>
              <a:buNone/>
              <a:tabLst>
                <a:tab pos="0" algn="l"/>
              </a:tabLst>
            </a:pPr>
            <a:r>
              <a:rPr lang="en-US" sz="1100" spc="-1" baseline="0" dirty="0">
                <a:latin typeface="Arial"/>
              </a:rPr>
              <a:t>For the purposes of this MLM, I refer to IT as what happens in your office, accounting, billing or the business administration part of your enterprise. The focus here is on the processing of information and trying to protect the confidentiality, integrity, and availability of the information that are vitally needed to administer the enterprise.</a:t>
            </a:r>
          </a:p>
          <a:p>
            <a:pPr>
              <a:lnSpc>
                <a:spcPct val="80000"/>
              </a:lnSpc>
              <a:buNone/>
              <a:tabLst>
                <a:tab pos="0" algn="l"/>
              </a:tabLst>
            </a:pPr>
            <a:r>
              <a:rPr lang="en-US" sz="1100" spc="-1" baseline="0" dirty="0">
                <a:latin typeface="Arial"/>
              </a:rPr>
              <a:t>Automation &amp; Control Systems(ACS) is the hardware and software used to monitor and control a physical process. The physical process is not found in your office near the meeting or server room but is at some other separate location (perhaps in a control room.) The state of these physical processes are visualized with the help of a Human Machine Interface </a:t>
            </a:r>
            <a:r>
              <a:rPr lang="en-US" sz="1100" spc="-1" dirty="0">
                <a:latin typeface="Arial"/>
              </a:rPr>
              <a:t>(</a:t>
            </a:r>
            <a:r>
              <a:rPr lang="en-US" sz="1100" spc="-1" baseline="0" dirty="0">
                <a:latin typeface="Arial"/>
              </a:rPr>
              <a:t>HMI). It is usually a Windows OS PC with a screen similar to what you are looking at right now or it might use some other OS. Essentially, it is showing what the intelligent electronic devices closely monitoring and controlling devices are telling us about the state of a physical process (such processes </a:t>
            </a:r>
            <a:r>
              <a:rPr lang="en-US" sz="1100" spc="-1" dirty="0">
                <a:latin typeface="Arial"/>
              </a:rPr>
              <a:t>could be</a:t>
            </a:r>
            <a:r>
              <a:rPr lang="en-US" sz="1100" spc="-1" baseline="0" dirty="0">
                <a:latin typeface="Arial"/>
              </a:rPr>
              <a:t> fuel being pumped through a pipeline or a turbine generating electricity.) The devices that closely monitor and control a physical process are part of an Industrial Control Systems (ICS).</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E09753E3-43AC-424A-A66A-DB29C9440ABF}"/>
                  </a:ext>
                </a:extLst>
              </p14:cNvPr>
              <p14:cNvContentPartPr/>
              <p14:nvPr/>
            </p14:nvContentPartPr>
            <p14:xfrm>
              <a:off x="3436251" y="5067411"/>
              <a:ext cx="360" cy="360"/>
            </p14:xfrm>
          </p:contentPart>
        </mc:Choice>
        <mc:Fallback xmlns="">
          <p:pic>
            <p:nvPicPr>
              <p:cNvPr id="2" name="Ink 1">
                <a:extLst>
                  <a:ext uri="{FF2B5EF4-FFF2-40B4-BE49-F238E27FC236}">
                    <a16:creationId xmlns:a16="http://schemas.microsoft.com/office/drawing/2014/main" id="{E09753E3-43AC-424A-A66A-DB29C9440ABF}"/>
                  </a:ext>
                </a:extLst>
              </p:cNvPr>
              <p:cNvPicPr/>
              <p:nvPr/>
            </p:nvPicPr>
            <p:blipFill>
              <a:blip r:embed="rId4"/>
              <a:stretch>
                <a:fillRect/>
              </a:stretch>
            </p:blipFill>
            <p:spPr>
              <a:xfrm>
                <a:off x="3427611" y="505877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E555FC66-8629-4E29-954F-F4E984736B72}"/>
                  </a:ext>
                </a:extLst>
              </p14:cNvPr>
              <p14:cNvContentPartPr/>
              <p14:nvPr/>
            </p14:nvContentPartPr>
            <p14:xfrm>
              <a:off x="4307451" y="2331411"/>
              <a:ext cx="1440" cy="360"/>
            </p14:xfrm>
          </p:contentPart>
        </mc:Choice>
        <mc:Fallback xmlns="">
          <p:pic>
            <p:nvPicPr>
              <p:cNvPr id="4" name="Ink 3">
                <a:extLst>
                  <a:ext uri="{FF2B5EF4-FFF2-40B4-BE49-F238E27FC236}">
                    <a16:creationId xmlns:a16="http://schemas.microsoft.com/office/drawing/2014/main" id="{E555FC66-8629-4E29-954F-F4E984736B72}"/>
                  </a:ext>
                </a:extLst>
              </p:cNvPr>
              <p:cNvPicPr/>
              <p:nvPr/>
            </p:nvPicPr>
            <p:blipFill>
              <a:blip r:embed="rId4"/>
              <a:stretch>
                <a:fillRect/>
              </a:stretch>
            </p:blipFill>
            <p:spPr>
              <a:xfrm>
                <a:off x="4298811" y="2322771"/>
                <a:ext cx="19080" cy="18000"/>
              </a:xfrm>
              <a:prstGeom prst="rect">
                <a:avLst/>
              </a:prstGeom>
            </p:spPr>
          </p:pic>
        </mc:Fallback>
      </mc:AlternateContent>
    </p:spTree>
    <p:extLst>
      <p:ext uri="{BB962C8B-B14F-4D97-AF65-F5344CB8AC3E}">
        <p14:creationId xmlns:p14="http://schemas.microsoft.com/office/powerpoint/2010/main" val="2552653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6" name="PlaceHolder 1"/>
          <p:cNvSpPr>
            <a:spLocks noGrp="1" noRot="1" noChangeAspect="1"/>
          </p:cNvSpPr>
          <p:nvPr>
            <p:ph type="sldImg"/>
          </p:nvPr>
        </p:nvSpPr>
        <p:spPr>
          <a:xfrm>
            <a:off x="709613" y="588963"/>
            <a:ext cx="5453062" cy="3068637"/>
          </a:xfrm>
          <a:prstGeom prst="rect">
            <a:avLst/>
          </a:prstGeom>
        </p:spPr>
      </p:sp>
      <p:sp>
        <p:nvSpPr>
          <p:cNvPr id="2517" name="PlaceHolder 2"/>
          <p:cNvSpPr>
            <a:spLocks noGrp="1"/>
          </p:cNvSpPr>
          <p:nvPr>
            <p:ph type="body"/>
          </p:nvPr>
        </p:nvSpPr>
        <p:spPr>
          <a:xfrm>
            <a:off x="709106" y="3755071"/>
            <a:ext cx="5453569" cy="4628907"/>
          </a:xfrm>
          <a:prstGeom prst="rect">
            <a:avLst/>
          </a:prstGeom>
        </p:spPr>
        <p:txBody>
          <a:bodyPr lIns="0" tIns="0" rIns="0" bIns="0">
            <a:noAutofit/>
          </a:bodyPr>
          <a:lstStyle/>
          <a:p>
            <a:pPr marL="117475">
              <a:lnSpc>
                <a:spcPct val="80000"/>
              </a:lnSpc>
              <a:spcBef>
                <a:spcPts val="405"/>
              </a:spcBef>
              <a:buSzPts val="1200"/>
              <a:tabLst>
                <a:tab pos="0" algn="l"/>
              </a:tabLst>
            </a:pPr>
            <a:endParaRPr lang="en-US" dirty="0">
              <a:sym typeface=""/>
            </a:endParaRPr>
          </a:p>
          <a:p>
            <a:pPr marL="117475">
              <a:lnSpc>
                <a:spcPct val="80000"/>
              </a:lnSpc>
              <a:spcBef>
                <a:spcPts val="405"/>
              </a:spcBef>
              <a:buSzPts val="1200"/>
              <a:tabLst>
                <a:tab pos="0" algn="l"/>
              </a:tabLst>
            </a:pPr>
            <a:r>
              <a:rPr lang="en-US" dirty="0">
                <a:sym typeface=""/>
              </a:rPr>
              <a:t>Industrial control systems (ICS) are mostly computer-based, used by infrastructures and industries to monitor and control sensitive processes and physical functions. </a:t>
            </a:r>
          </a:p>
          <a:p>
            <a:pPr marL="234950" indent="-117475">
              <a:lnSpc>
                <a:spcPct val="80000"/>
              </a:lnSpc>
              <a:spcBef>
                <a:spcPts val="405"/>
              </a:spcBef>
              <a:buSzPts val="1200"/>
              <a:buFont typeface=""/>
              <a:buChar char="•"/>
              <a:tabLst>
                <a:tab pos="0" algn="l"/>
              </a:tabLst>
            </a:pPr>
            <a:endParaRPr lang="en-US" dirty="0">
              <a:sym typeface=""/>
            </a:endParaRPr>
          </a:p>
          <a:p>
            <a:pPr marL="117475">
              <a:lnSpc>
                <a:spcPct val="80000"/>
              </a:lnSpc>
              <a:spcBef>
                <a:spcPts val="405"/>
              </a:spcBef>
              <a:buSzPts val="1200"/>
              <a:tabLst>
                <a:tab pos="0" algn="l"/>
              </a:tabLst>
            </a:pPr>
            <a:r>
              <a:rPr lang="en-US" dirty="0">
                <a:sym typeface=""/>
              </a:rPr>
              <a:t>They collect sensor measurements and operational data from the field, process and display this information, and relay control commands to local or remote equipment. </a:t>
            </a:r>
          </a:p>
          <a:p>
            <a:pPr marL="234950" indent="-117475">
              <a:lnSpc>
                <a:spcPct val="80000"/>
              </a:lnSpc>
              <a:spcBef>
                <a:spcPts val="405"/>
              </a:spcBef>
              <a:buClr>
                <a:srgbClr val="000000"/>
              </a:buClr>
              <a:buSzPts val="1200"/>
              <a:buFont typeface="Arial" panose="020B0604020202020204" pitchFamily="34" charset="0"/>
              <a:buChar char="•"/>
              <a:tabLst>
                <a:tab pos="0" algn="l"/>
              </a:tabLst>
            </a:pPr>
            <a:endParaRPr lang="en-US" dirty="0">
              <a:sym typeface=""/>
            </a:endParaRPr>
          </a:p>
          <a:p>
            <a:pPr marL="117475">
              <a:lnSpc>
                <a:spcPct val="80000"/>
              </a:lnSpc>
              <a:spcBef>
                <a:spcPts val="405"/>
              </a:spcBef>
              <a:buSzPts val="1200"/>
              <a:tabLst>
                <a:tab pos="0" algn="l"/>
              </a:tabLst>
            </a:pPr>
            <a:r>
              <a:rPr lang="en-US" dirty="0">
                <a:sym typeface=""/>
              </a:rPr>
              <a:t>They refer to the hardware and software closest to the actual physical process, such as RTUs, PLCs, actuators, drives, sensors, and field devices. </a:t>
            </a:r>
          </a:p>
          <a:p>
            <a:pPr marL="234950" indent="-117475">
              <a:lnSpc>
                <a:spcPct val="80000"/>
              </a:lnSpc>
              <a:spcBef>
                <a:spcPts val="405"/>
              </a:spcBef>
              <a:buClr>
                <a:srgbClr val="000000"/>
              </a:buClr>
              <a:buSzPts val="1200"/>
              <a:buFont typeface=""/>
              <a:buChar char="•"/>
              <a:tabLst>
                <a:tab pos="0" algn="l"/>
              </a:tabLst>
            </a:pPr>
            <a:endParaRPr lang="en-US" dirty="0">
              <a:sym typeface=""/>
            </a:endParaRPr>
          </a:p>
          <a:p>
            <a:pPr marL="117475">
              <a:lnSpc>
                <a:spcPct val="80000"/>
              </a:lnSpc>
              <a:spcBef>
                <a:spcPts val="405"/>
              </a:spcBef>
              <a:buSzPts val="1200"/>
              <a:tabLst>
                <a:tab pos="0" algn="l"/>
              </a:tabLst>
            </a:pPr>
            <a:r>
              <a:rPr lang="en-US" dirty="0">
                <a:sym typeface=""/>
              </a:rPr>
              <a:t>The photos are of:</a:t>
            </a:r>
          </a:p>
          <a:p>
            <a:pPr marL="288925" indent="-171450">
              <a:lnSpc>
                <a:spcPct val="80000"/>
              </a:lnSpc>
              <a:buSzPts val="1200"/>
              <a:buFont typeface="Arial" panose="020B0604020202020204" pitchFamily="34" charset="0"/>
              <a:buChar char="•"/>
              <a:tabLst>
                <a:tab pos="0" algn="l"/>
                <a:tab pos="457200" algn="l"/>
              </a:tabLst>
            </a:pPr>
            <a:r>
              <a:rPr lang="en-US" spc="-1" dirty="0">
                <a:sym typeface=""/>
              </a:rPr>
              <a:t>PLCs</a:t>
            </a:r>
          </a:p>
          <a:p>
            <a:pPr marL="288925" indent="-171450">
              <a:lnSpc>
                <a:spcPct val="80000"/>
              </a:lnSpc>
              <a:buSzPts val="1200"/>
              <a:buFont typeface="Arial" panose="020B0604020202020204" pitchFamily="34" charset="0"/>
              <a:buChar char="•"/>
              <a:tabLst>
                <a:tab pos="0" algn="l"/>
                <a:tab pos="457200" algn="l"/>
              </a:tabLst>
            </a:pPr>
            <a:r>
              <a:rPr lang="en-US" spc="-1" dirty="0">
                <a:sym typeface=""/>
              </a:rPr>
              <a:t>Gas leak detection</a:t>
            </a:r>
          </a:p>
          <a:p>
            <a:pPr marL="288925" indent="-171450">
              <a:lnSpc>
                <a:spcPct val="80000"/>
              </a:lnSpc>
              <a:buSzPts val="1200"/>
              <a:buFont typeface="Arial" panose="020B0604020202020204" pitchFamily="34" charset="0"/>
              <a:buChar char="•"/>
              <a:tabLst>
                <a:tab pos="0" algn="l"/>
                <a:tab pos="457200" algn="l"/>
              </a:tabLst>
            </a:pPr>
            <a:r>
              <a:rPr lang="en-US" spc="-1" dirty="0">
                <a:sym typeface=""/>
              </a:rPr>
              <a:t>Photo of turbine at large hydroelectric power plant</a:t>
            </a:r>
          </a:p>
          <a:p>
            <a:pPr marL="288925" indent="-171450">
              <a:lnSpc>
                <a:spcPct val="80000"/>
              </a:lnSpc>
              <a:buSzPts val="1200"/>
              <a:buFont typeface="Arial" panose="020B0604020202020204" pitchFamily="34" charset="0"/>
              <a:buChar char="•"/>
              <a:tabLst>
                <a:tab pos="0" algn="l"/>
                <a:tab pos="457200" algn="l"/>
              </a:tabLst>
            </a:pPr>
            <a:r>
              <a:rPr lang="en-US" spc="-1" dirty="0">
                <a:sym typeface=""/>
              </a:rPr>
              <a:t>Doppler sensors on a pipeline measuring rate of flow</a:t>
            </a:r>
          </a:p>
          <a:p>
            <a:pPr marL="288925" indent="-171450">
              <a:lnSpc>
                <a:spcPct val="80000"/>
              </a:lnSpc>
              <a:buSzPts val="1200"/>
              <a:buFont typeface="Arial" panose="020B0604020202020204" pitchFamily="34" charset="0"/>
              <a:buChar char="•"/>
              <a:tabLst>
                <a:tab pos="0" algn="l"/>
                <a:tab pos="457200" algn="l"/>
              </a:tabLst>
            </a:pPr>
            <a:r>
              <a:rPr lang="en-US" spc="-1" dirty="0">
                <a:sym typeface=""/>
              </a:rPr>
              <a:t>Actuator to start a boiler at a thermal plant for a municipality</a:t>
            </a:r>
          </a:p>
          <a:p>
            <a:pPr>
              <a:lnSpc>
                <a:spcPct val="80000"/>
              </a:lnSpc>
              <a:tabLst>
                <a:tab pos="0" algn="l"/>
              </a:tabLst>
            </a:pPr>
            <a:endParaRPr lang="en-US" spc="-1" dirty="0">
              <a:latin typeface="Arial"/>
            </a:endParaRPr>
          </a:p>
        </p:txBody>
      </p:sp>
    </p:spTree>
    <p:extLst>
      <p:ext uri="{BB962C8B-B14F-4D97-AF65-F5344CB8AC3E}">
        <p14:creationId xmlns:p14="http://schemas.microsoft.com/office/powerpoint/2010/main" val="2153764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3A88-FC88-CB43-4BB2-C958A85D02E3}"/>
            </a:ext>
          </a:extLst>
        </p:cNvPr>
        <p:cNvGrpSpPr/>
        <p:nvPr/>
      </p:nvGrpSpPr>
      <p:grpSpPr>
        <a:xfrm>
          <a:off x="0" y="0"/>
          <a:ext cx="0" cy="0"/>
          <a:chOff x="0" y="0"/>
          <a:chExt cx="0" cy="0"/>
        </a:xfrm>
      </p:grpSpPr>
      <p:sp>
        <p:nvSpPr>
          <p:cNvPr id="2516" name="PlaceHolder 1">
            <a:extLst>
              <a:ext uri="{FF2B5EF4-FFF2-40B4-BE49-F238E27FC236}">
                <a16:creationId xmlns:a16="http://schemas.microsoft.com/office/drawing/2014/main" id="{601FC2E7-62EA-6054-8207-45438B70DC58}"/>
              </a:ext>
            </a:extLst>
          </p:cNvPr>
          <p:cNvSpPr>
            <a:spLocks noGrp="1" noRot="1" noChangeAspect="1"/>
          </p:cNvSpPr>
          <p:nvPr>
            <p:ph type="sldImg"/>
          </p:nvPr>
        </p:nvSpPr>
        <p:spPr>
          <a:xfrm>
            <a:off x="709613" y="588963"/>
            <a:ext cx="5453062" cy="3068637"/>
          </a:xfrm>
          <a:prstGeom prst="rect">
            <a:avLst/>
          </a:prstGeom>
        </p:spPr>
      </p:sp>
      <p:sp>
        <p:nvSpPr>
          <p:cNvPr id="2517" name="PlaceHolder 2">
            <a:extLst>
              <a:ext uri="{FF2B5EF4-FFF2-40B4-BE49-F238E27FC236}">
                <a16:creationId xmlns:a16="http://schemas.microsoft.com/office/drawing/2014/main" id="{E6532D8B-0F8B-F517-4AEC-5DB05936464A}"/>
              </a:ext>
            </a:extLst>
          </p:cNvPr>
          <p:cNvSpPr>
            <a:spLocks noGrp="1"/>
          </p:cNvSpPr>
          <p:nvPr>
            <p:ph type="body"/>
          </p:nvPr>
        </p:nvSpPr>
        <p:spPr>
          <a:xfrm>
            <a:off x="709106" y="3755071"/>
            <a:ext cx="5453569" cy="4628907"/>
          </a:xfrm>
          <a:prstGeom prst="rect">
            <a:avLst/>
          </a:prstGeom>
        </p:spPr>
        <p:txBody>
          <a:bodyPr lIns="0" tIns="0" rIns="0" bIns="0">
            <a:noAutofit/>
          </a:bodyPr>
          <a:lstStyle/>
          <a:p>
            <a:pPr marL="117475">
              <a:lnSpc>
                <a:spcPct val="80000"/>
              </a:lnSpc>
              <a:spcBef>
                <a:spcPts val="405"/>
              </a:spcBef>
              <a:buSzPts val="1200"/>
              <a:tabLst>
                <a:tab pos="0" algn="l"/>
              </a:tabLst>
            </a:pPr>
            <a:endParaRPr lang="en-US" dirty="0">
              <a:sym typeface=""/>
            </a:endParaRPr>
          </a:p>
          <a:p>
            <a:pPr marL="117475">
              <a:lnSpc>
                <a:spcPct val="80000"/>
              </a:lnSpc>
              <a:spcBef>
                <a:spcPts val="405"/>
              </a:spcBef>
              <a:buSzPts val="1200"/>
              <a:tabLst>
                <a:tab pos="0" algn="l"/>
              </a:tabLst>
            </a:pPr>
            <a:r>
              <a:rPr lang="en-US" dirty="0">
                <a:sym typeface=""/>
              </a:rPr>
              <a:t>The key thing to remember about Industrial Control System space as opposed to office IT space is that the laws of physics and chemistry operate here and can be used for wonderful benefits but unfortunately can accidentally (or through malicious intent) cause great harm.</a:t>
            </a:r>
          </a:p>
          <a:p>
            <a:pPr marL="117475">
              <a:lnSpc>
                <a:spcPct val="80000"/>
              </a:lnSpc>
              <a:spcBef>
                <a:spcPts val="405"/>
              </a:spcBef>
              <a:buSzPts val="1200"/>
              <a:tabLst>
                <a:tab pos="0" algn="l"/>
              </a:tabLst>
            </a:pPr>
            <a:endParaRPr lang="en-US" dirty="0">
              <a:sym typeface=""/>
            </a:endParaRPr>
          </a:p>
          <a:p>
            <a:pPr marL="117475">
              <a:lnSpc>
                <a:spcPct val="80000"/>
              </a:lnSpc>
              <a:spcBef>
                <a:spcPts val="405"/>
              </a:spcBef>
              <a:buSzPts val="1200"/>
              <a:tabLst>
                <a:tab pos="0" algn="l"/>
              </a:tabLst>
            </a:pPr>
            <a:r>
              <a:rPr lang="en-US" dirty="0">
                <a:sym typeface=""/>
              </a:rPr>
              <a:t>Chernobyl nuclear accident and disaster of 1986 is a good example of what can go wrong in the monitoring and control of a physical process. There was no malicious intention at play, but operators did not realize the potential dangers of their actions. In disabling some safety systems to allow a special test of the reactor control systems, a tragic incident resulted.</a:t>
            </a:r>
          </a:p>
          <a:p>
            <a:pPr>
              <a:lnSpc>
                <a:spcPct val="80000"/>
              </a:lnSpc>
              <a:tabLst>
                <a:tab pos="0" algn="l"/>
              </a:tabLst>
            </a:pPr>
            <a:endParaRPr lang="en-US" spc="-1" dirty="0">
              <a:latin typeface="Arial"/>
            </a:endParaRPr>
          </a:p>
        </p:txBody>
      </p:sp>
    </p:spTree>
    <p:extLst>
      <p:ext uri="{BB962C8B-B14F-4D97-AF65-F5344CB8AC3E}">
        <p14:creationId xmlns:p14="http://schemas.microsoft.com/office/powerpoint/2010/main" val="377410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2" name="PlaceHolder 1"/>
          <p:cNvSpPr>
            <a:spLocks noGrp="1" noRot="1" noChangeAspect="1"/>
          </p:cNvSpPr>
          <p:nvPr>
            <p:ph type="sldImg"/>
          </p:nvPr>
        </p:nvSpPr>
        <p:spPr>
          <a:xfrm>
            <a:off x="674688" y="655638"/>
            <a:ext cx="5508625" cy="3098800"/>
          </a:xfrm>
          <a:prstGeom prst="rect">
            <a:avLst/>
          </a:prstGeom>
        </p:spPr>
      </p:sp>
      <p:sp>
        <p:nvSpPr>
          <p:cNvPr id="2553" name="PlaceHolder 2"/>
          <p:cNvSpPr>
            <a:spLocks noGrp="1"/>
          </p:cNvSpPr>
          <p:nvPr>
            <p:ph type="body"/>
          </p:nvPr>
        </p:nvSpPr>
        <p:spPr>
          <a:xfrm>
            <a:off x="674688" y="3839883"/>
            <a:ext cx="5508920" cy="4401591"/>
          </a:xfrm>
          <a:prstGeom prst="rect">
            <a:avLst/>
          </a:prstGeom>
        </p:spPr>
        <p:txBody>
          <a:bodyPr lIns="0" tIns="0" rIns="0" bIns="0">
            <a:noAutofit/>
          </a:bodyPr>
          <a:lstStyle/>
          <a:p>
            <a:pPr marL="738" marR="0" lvl="0" indent="0" defTabSz="914400" rtl="0" eaLnBrk="0" fontAlgn="base" latinLnBrk="0" hangingPunct="0">
              <a:buClrTx/>
              <a:buSzPct val="100000"/>
              <a:buFontTx/>
              <a:buNone/>
              <a:tabLst>
                <a:tab pos="0" algn="l"/>
              </a:tabLst>
              <a:defRPr/>
            </a:pPr>
            <a:endParaRPr lang="en-US" dirty="0">
              <a:solidFill>
                <a:srgbClr val="000000"/>
              </a:solidFill>
              <a:sym typeface=""/>
            </a:endParaRPr>
          </a:p>
          <a:p>
            <a:pPr marL="738" marR="0" lvl="0" indent="0" defTabSz="914400" rtl="0" eaLnBrk="0" fontAlgn="base" latinLnBrk="0" hangingPunct="0">
              <a:buClrTx/>
              <a:buSzPct val="100000"/>
              <a:buFontTx/>
              <a:buNone/>
              <a:tabLst>
                <a:tab pos="0" algn="l"/>
              </a:tabLst>
              <a:defRPr/>
            </a:pPr>
            <a:r>
              <a:rPr lang="en-US" dirty="0">
                <a:solidFill>
                  <a:srgbClr val="000000"/>
                </a:solidFill>
                <a:sym typeface=""/>
              </a:rPr>
              <a:t>Industrial Control Systems (ICS) rely on people, information and intelligent devices to keep operations safe and reliable. </a:t>
            </a:r>
          </a:p>
          <a:p>
            <a:pPr marL="738" marR="0" lvl="0" indent="0" defTabSz="914400" rtl="0" eaLnBrk="0" fontAlgn="base" latinLnBrk="0" hangingPunct="0">
              <a:buClrTx/>
              <a:buSzPct val="100000"/>
              <a:buFontTx/>
              <a:buNone/>
              <a:tabLst>
                <a:tab pos="0" algn="l"/>
              </a:tabLst>
              <a:defRPr/>
            </a:pPr>
            <a:r>
              <a:rPr lang="en-US" dirty="0">
                <a:solidFill>
                  <a:srgbClr val="000000"/>
                </a:solidFill>
                <a:sym typeface=""/>
              </a:rPr>
              <a:t>The basic process control system (BPCS) is the main computer system of the operating process that receives information about the process (including pressure, temperature, flow, and level) and transmits signals to manipulate the positions of the control valves to ensure the system continues to operate under the desired operating conditions. It is a central processing unit and a computer that controls everything in the installation.</a:t>
            </a:r>
          </a:p>
          <a:p>
            <a:pPr marL="738" marR="0" lvl="0" indent="0" defTabSz="914400" rtl="0" eaLnBrk="0" fontAlgn="base" latinLnBrk="0" hangingPunct="0">
              <a:buClrTx/>
              <a:buSzPct val="100000"/>
              <a:buFontTx/>
              <a:buNone/>
              <a:tabLst>
                <a:tab pos="0" algn="l"/>
              </a:tabLst>
              <a:defRPr/>
            </a:pPr>
            <a:r>
              <a:rPr lang="en-US" dirty="0">
                <a:solidFill>
                  <a:srgbClr val="000000"/>
                </a:solidFill>
                <a:sym typeface=""/>
              </a:rPr>
              <a:t>Safety Instrumented Systems (SIS) are independent safety systems that are pre-programmed to immediately react to a monitored physical process that strays beyond preset bounds. They are programmed to bring the physical process back to a safe state, thus avoiding a catastrophic event and allowing the operator to attend to the problem and make any repairs. When an SIS fails to do its job, we have unpleasant events like the Deep Water Horizon disaster where the SIS failed to perform its primary function of bringing the drilling operation back to a safe state.</a:t>
            </a:r>
          </a:p>
          <a:p>
            <a:pPr marL="221551" indent="-220813">
              <a:tabLst>
                <a:tab pos="0" algn="l"/>
              </a:tabLst>
            </a:pPr>
            <a:endParaRPr lang="en-US" dirty="0">
              <a:solidFill>
                <a:srgbClr val="000000"/>
              </a:solidFill>
              <a:sym typeface=""/>
            </a:endParaRPr>
          </a:p>
        </p:txBody>
      </p:sp>
    </p:spTree>
    <p:extLst>
      <p:ext uri="{BB962C8B-B14F-4D97-AF65-F5344CB8AC3E}">
        <p14:creationId xmlns:p14="http://schemas.microsoft.com/office/powerpoint/2010/main" val="4221690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E5A34-FD37-7AAC-F053-39168DAD587E}"/>
            </a:ext>
          </a:extLst>
        </p:cNvPr>
        <p:cNvGrpSpPr/>
        <p:nvPr/>
      </p:nvGrpSpPr>
      <p:grpSpPr>
        <a:xfrm>
          <a:off x="0" y="0"/>
          <a:ext cx="0" cy="0"/>
          <a:chOff x="0" y="0"/>
          <a:chExt cx="0" cy="0"/>
        </a:xfrm>
      </p:grpSpPr>
      <p:sp>
        <p:nvSpPr>
          <p:cNvPr id="2552" name="PlaceHolder 1">
            <a:extLst>
              <a:ext uri="{FF2B5EF4-FFF2-40B4-BE49-F238E27FC236}">
                <a16:creationId xmlns:a16="http://schemas.microsoft.com/office/drawing/2014/main" id="{621896EB-BD09-9F69-0785-4CF96518B815}"/>
              </a:ext>
            </a:extLst>
          </p:cNvPr>
          <p:cNvSpPr>
            <a:spLocks noGrp="1" noRot="1" noChangeAspect="1"/>
          </p:cNvSpPr>
          <p:nvPr>
            <p:ph type="sldImg"/>
          </p:nvPr>
        </p:nvSpPr>
        <p:spPr>
          <a:xfrm>
            <a:off x="674688" y="655638"/>
            <a:ext cx="5508625" cy="3098800"/>
          </a:xfrm>
          <a:prstGeom prst="rect">
            <a:avLst/>
          </a:prstGeom>
        </p:spPr>
      </p:sp>
      <p:sp>
        <p:nvSpPr>
          <p:cNvPr id="2553" name="PlaceHolder 2">
            <a:extLst>
              <a:ext uri="{FF2B5EF4-FFF2-40B4-BE49-F238E27FC236}">
                <a16:creationId xmlns:a16="http://schemas.microsoft.com/office/drawing/2014/main" id="{18DDA2C3-99D2-6A81-B041-FECD313A97A6}"/>
              </a:ext>
            </a:extLst>
          </p:cNvPr>
          <p:cNvSpPr>
            <a:spLocks noGrp="1"/>
          </p:cNvSpPr>
          <p:nvPr>
            <p:ph type="body"/>
          </p:nvPr>
        </p:nvSpPr>
        <p:spPr>
          <a:xfrm>
            <a:off x="674688" y="3839883"/>
            <a:ext cx="5508920" cy="4401591"/>
          </a:xfrm>
          <a:prstGeom prst="rect">
            <a:avLst/>
          </a:prstGeom>
        </p:spPr>
        <p:txBody>
          <a:bodyPr lIns="0" tIns="0" rIns="0" bIns="0">
            <a:noAutofit/>
          </a:bodyPr>
          <a:lstStyle/>
          <a:p>
            <a:pPr marL="738" marR="0" lvl="0" indent="0" defTabSz="914400" rtl="0" eaLnBrk="0" fontAlgn="base" latinLnBrk="0" hangingPunct="0">
              <a:buClrTx/>
              <a:buSzPct val="100000"/>
              <a:buFontTx/>
              <a:buNone/>
              <a:tabLst>
                <a:tab pos="0" algn="l"/>
              </a:tabLst>
              <a:defRPr/>
            </a:pPr>
            <a:endParaRPr lang="en-US" dirty="0">
              <a:solidFill>
                <a:srgbClr val="000000"/>
              </a:solidFill>
              <a:sym typeface=""/>
            </a:endParaRPr>
          </a:p>
          <a:p>
            <a:pPr marL="738" marR="0" lvl="0" indent="0" defTabSz="914400" rtl="0" eaLnBrk="0" fontAlgn="base" latinLnBrk="0" hangingPunct="0">
              <a:buClrTx/>
              <a:buSzPct val="100000"/>
              <a:buFontTx/>
              <a:buNone/>
              <a:tabLst>
                <a:tab pos="0" algn="l"/>
              </a:tabLst>
              <a:defRPr/>
            </a:pPr>
            <a:r>
              <a:rPr lang="en-US" dirty="0">
                <a:solidFill>
                  <a:srgbClr val="000000"/>
                </a:solidFill>
                <a:sym typeface=""/>
              </a:rPr>
              <a:t>In IT cybersecurity, the goal is to protect the data. For an enterprise, this can be the billing and accounting information needed to manage the business transactions of a pipeline. </a:t>
            </a:r>
          </a:p>
          <a:p>
            <a:pPr marL="738" marR="0" lvl="0" indent="0" defTabSz="914400" rtl="0" eaLnBrk="0" fontAlgn="base" latinLnBrk="0" hangingPunct="0">
              <a:buClrTx/>
              <a:buSzPct val="100000"/>
              <a:buFontTx/>
              <a:buNone/>
              <a:tabLst>
                <a:tab pos="0" algn="l"/>
              </a:tabLst>
              <a:defRPr/>
            </a:pPr>
            <a:r>
              <a:rPr lang="en-US" dirty="0">
                <a:solidFill>
                  <a:srgbClr val="000000"/>
                </a:solidFill>
                <a:sym typeface=""/>
              </a:rPr>
              <a:t>When you work in IT, you have passwords like the above because they need to be secure (confidentiality.) You also want to make sure the information is accurate, not corrupted (integrity). Getting to data when you need it is last in IT (availability.)</a:t>
            </a:r>
          </a:p>
          <a:p>
            <a:pPr marL="738" marR="0" lvl="0" indent="0" defTabSz="914400" rtl="0" eaLnBrk="0" fontAlgn="base" latinLnBrk="0" hangingPunct="0">
              <a:buClrTx/>
              <a:buSzPct val="100000"/>
              <a:buFontTx/>
              <a:buNone/>
              <a:tabLst>
                <a:tab pos="0" algn="l"/>
              </a:tabLst>
              <a:defRPr/>
            </a:pPr>
            <a:r>
              <a:rPr lang="en-US" dirty="0">
                <a:solidFill>
                  <a:srgbClr val="000000"/>
                </a:solidFill>
                <a:sym typeface=""/>
              </a:rPr>
              <a:t>In ICS, the operation is to keep a physical process within pre-set bounds.  </a:t>
            </a:r>
          </a:p>
          <a:p>
            <a:pPr marL="738" marR="0" lvl="0" indent="0" defTabSz="914400" rtl="0" eaLnBrk="0" fontAlgn="base" latinLnBrk="0" hangingPunct="0">
              <a:buClrTx/>
              <a:buSzPct val="100000"/>
              <a:buFontTx/>
              <a:buNone/>
              <a:tabLst>
                <a:tab pos="0" algn="l"/>
              </a:tabLst>
              <a:defRPr/>
            </a:pPr>
            <a:r>
              <a:rPr lang="en-US" dirty="0">
                <a:solidFill>
                  <a:srgbClr val="000000"/>
                </a:solidFill>
                <a:sym typeface=""/>
              </a:rPr>
              <a:t>Safety is the main driver for operations in an industrial environment. Safety is a key feature of an industrial environment as opposed to the environment found in the office. </a:t>
            </a:r>
          </a:p>
          <a:p>
            <a:pPr marL="738" marR="0" lvl="0" indent="0" defTabSz="914400" rtl="0" eaLnBrk="0" fontAlgn="base" latinLnBrk="0" hangingPunct="0">
              <a:buClrTx/>
              <a:buSzPct val="100000"/>
              <a:buFontTx/>
              <a:buNone/>
              <a:tabLst>
                <a:tab pos="0" algn="l"/>
              </a:tabLst>
              <a:defRPr/>
            </a:pPr>
            <a:r>
              <a:rPr lang="en-US" dirty="0">
                <a:solidFill>
                  <a:srgbClr val="000000"/>
                </a:solidFill>
                <a:sym typeface=""/>
              </a:rPr>
              <a:t>On the ACS side, you might have passwords which are 1234. And we can understand the reason for sharing passwords or having simple passwords; you need to have a password you can remember in an emergency to get into a piece of equipment or a system quickly to avoid a problem (availability is the most important.)</a:t>
            </a:r>
          </a:p>
          <a:p>
            <a:pPr marL="221551" indent="-220813">
              <a:tabLst>
                <a:tab pos="0" algn="l"/>
              </a:tabLst>
            </a:pPr>
            <a:endParaRPr lang="en-US" dirty="0">
              <a:solidFill>
                <a:srgbClr val="000000"/>
              </a:solidFill>
              <a:sym typeface=""/>
            </a:endParaRPr>
          </a:p>
        </p:txBody>
      </p:sp>
    </p:spTree>
    <p:extLst>
      <p:ext uri="{BB962C8B-B14F-4D97-AF65-F5344CB8AC3E}">
        <p14:creationId xmlns:p14="http://schemas.microsoft.com/office/powerpoint/2010/main" val="2158632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590E978D-5459-4DBC-85E2-3737F6327F65}"/>
              </a:ext>
            </a:extLst>
          </p:cNvPr>
          <p:cNvSpPr>
            <a:spLocks noGrp="1" noRot="1" noChangeAspect="1" noChangeArrowheads="1" noTextEdit="1"/>
          </p:cNvSpPr>
          <p:nvPr>
            <p:ph type="sldImg"/>
          </p:nvPr>
        </p:nvSpPr>
        <p:spPr>
          <a:xfrm>
            <a:off x="660400" y="655638"/>
            <a:ext cx="5562600" cy="3128962"/>
          </a:xfrm>
          <a:ln/>
        </p:spPr>
      </p:sp>
      <p:sp>
        <p:nvSpPr>
          <p:cNvPr id="25603" name="Notes Placeholder 2">
            <a:extLst>
              <a:ext uri="{FF2B5EF4-FFF2-40B4-BE49-F238E27FC236}">
                <a16:creationId xmlns:a16="http://schemas.microsoft.com/office/drawing/2014/main" id="{8E3BCBAD-F5F7-4FEB-812C-220F56D13C7D}"/>
              </a:ext>
            </a:extLst>
          </p:cNvPr>
          <p:cNvSpPr>
            <a:spLocks noGrp="1" noChangeArrowheads="1"/>
          </p:cNvSpPr>
          <p:nvPr>
            <p:ph type="body" idx="1"/>
          </p:nvPr>
        </p:nvSpPr>
        <p:spPr>
          <a:xfrm>
            <a:off x="660400" y="3821131"/>
            <a:ext cx="5562600" cy="458410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None/>
            </a:pPr>
            <a:endParaRPr lang="en-US" dirty="0"/>
          </a:p>
          <a:p>
            <a:pPr marL="739">
              <a:buNone/>
              <a:tabLst>
                <a:tab pos="0" algn="l"/>
              </a:tabLst>
            </a:pPr>
            <a:r>
              <a:rPr lang="en-US" spc="-1" dirty="0">
                <a:latin typeface="Arial"/>
              </a:rPr>
              <a:t>The consequences of failure in IT and ACS systems are very different.</a:t>
            </a:r>
          </a:p>
          <a:p>
            <a:pPr marL="739">
              <a:buNone/>
              <a:tabLst>
                <a:tab pos="0" algn="l"/>
              </a:tabLst>
            </a:pPr>
            <a:r>
              <a:rPr lang="en-US" spc="-1" dirty="0">
                <a:latin typeface="Arial"/>
              </a:rPr>
              <a:t>If the IT systems fail in an office, you stop working and wait for someone to get things back on-line again. You can go out for coffee in the meantime. </a:t>
            </a:r>
            <a:r>
              <a:rPr kumimoji="0" lang="en-GB" sz="1200" b="0" i="0" u="none" strike="noStrike" kern="1200" cap="none" spc="-1" normalizeH="0" baseline="0" noProof="0" dirty="0">
                <a:ln>
                  <a:noFill/>
                </a:ln>
                <a:solidFill>
                  <a:srgbClr val="000000"/>
                </a:solidFill>
                <a:effectLst/>
                <a:uLnTx/>
                <a:uFillTx/>
                <a:cs typeface="Arial" panose="020B0604020202020204" pitchFamily="34" charset="0"/>
              </a:rPr>
              <a:t>The physical processes taking place on the ICS side should not be affected by an IT failure in the office, Examples include a computer </a:t>
            </a:r>
            <a:r>
              <a:rPr lang="en-GB" spc="-1" dirty="0">
                <a:solidFill>
                  <a:srgbClr val="000000"/>
                </a:solidFill>
                <a:cs typeface="Arial" panose="020B0604020202020204" pitchFamily="34" charset="0"/>
              </a:rPr>
              <a:t>being</a:t>
            </a:r>
            <a:r>
              <a:rPr kumimoji="0" lang="en-GB" sz="1200" b="0" i="0" u="none" strike="noStrike" kern="1200" cap="none" spc="-1" normalizeH="0" baseline="0" noProof="0" dirty="0">
                <a:ln>
                  <a:noFill/>
                </a:ln>
                <a:solidFill>
                  <a:srgbClr val="000000"/>
                </a:solidFill>
                <a:effectLst/>
                <a:uLnTx/>
                <a:uFillTx/>
                <a:cs typeface="Arial" panose="020B0604020202020204" pitchFamily="34" charset="0"/>
              </a:rPr>
              <a:t> disconnected, a connection to a website being lost, the internet slowing down, or an email server malfunctioning. Hopefully, if there was no ransomware incident, things should go back to normal quickly and you can return to the work you were doing. </a:t>
            </a:r>
          </a:p>
          <a:p>
            <a:pPr marL="739">
              <a:buNone/>
              <a:tabLst>
                <a:tab pos="0" algn="l"/>
              </a:tabLst>
            </a:pPr>
            <a:endParaRPr kumimoji="0" lang="en-GB" sz="1200" b="0" i="0" u="none" strike="noStrike" kern="1200" cap="none" spc="-1" normalizeH="0" baseline="0" noProof="0" dirty="0">
              <a:ln>
                <a:noFill/>
              </a:ln>
              <a:solidFill>
                <a:srgbClr val="000000"/>
              </a:solidFill>
              <a:effectLst/>
              <a:uLnTx/>
              <a:uFillTx/>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0" algn="l"/>
              </a:tabLst>
              <a:defRPr/>
            </a:pPr>
            <a:r>
              <a:rPr kumimoji="0" lang="en-GB" sz="1200" b="0" i="0" u="none" strike="noStrike" kern="1200" cap="none" spc="-1" normalizeH="0" baseline="0" noProof="0" dirty="0">
                <a:ln>
                  <a:noFill/>
                </a:ln>
                <a:solidFill>
                  <a:srgbClr val="000000"/>
                </a:solidFill>
                <a:effectLst/>
                <a:uLnTx/>
                <a:uFillTx/>
                <a:cs typeface="Arial" panose="020B0604020202020204" pitchFamily="34" charset="0"/>
              </a:rPr>
              <a:t>In an ICS environment, where the monitoring and control of a physical process is the main task, the consequences of failure can result in loss of life, damage to property or to the environment. </a:t>
            </a:r>
            <a:r>
              <a:rPr kumimoji="0" lang="en-US" sz="1200" b="0" i="0" u="none" strike="noStrike" kern="1200" cap="none" spc="-1" normalizeH="0" baseline="0" noProof="0" dirty="0">
                <a:ln>
                  <a:noFill/>
                </a:ln>
                <a:solidFill>
                  <a:srgbClr val="000000"/>
                </a:solidFill>
                <a:effectLst/>
                <a:uLnTx/>
                <a:uFillTx/>
                <a:latin typeface="Arial"/>
                <a:cs typeface="Arial" panose="020B0604020202020204" pitchFamily="34" charset="0"/>
              </a:rPr>
              <a:t>If an ICS stops, t</a:t>
            </a:r>
            <a:r>
              <a:rPr lang="en-US" spc="-1" dirty="0">
                <a:latin typeface="Arial"/>
              </a:rPr>
              <a:t>he physical process will still go on, but it might do something unexpected. You might have to call fire and rescue. People could be injured, you could have a fire or have chemicals seeping into a river from your plant.</a:t>
            </a:r>
            <a:r>
              <a:rPr kumimoji="0" lang="en-GB" sz="1200" b="0" i="0" u="none" strike="noStrike" kern="1200" cap="none" spc="-1" normalizeH="0" baseline="0" noProof="0" dirty="0">
                <a:ln>
                  <a:noFill/>
                </a:ln>
                <a:solidFill>
                  <a:srgbClr val="000000"/>
                </a:solidFill>
                <a:effectLst/>
                <a:uLnTx/>
                <a:uFillTx/>
                <a:cs typeface="Arial" panose="020B0604020202020204" pitchFamily="34" charset="0"/>
              </a:rPr>
              <a:t> A lot of time, effort, and resources may need to be expended to bring things back to normal. </a:t>
            </a:r>
            <a:endParaRPr lang="en-US" spc="-1" dirty="0">
              <a:latin typeface="Arial"/>
            </a:endParaRPr>
          </a:p>
          <a:p>
            <a:pPr marL="739">
              <a:buNone/>
              <a:tabLst>
                <a:tab pos="0" algn="l"/>
              </a:tabLst>
            </a:pPr>
            <a:r>
              <a:rPr lang="en-US" spc="-1" dirty="0">
                <a:latin typeface="Arial"/>
              </a:rPr>
              <a:t>The risk profile is completely different for these systems. </a:t>
            </a:r>
          </a:p>
          <a:p>
            <a:pPr marL="739">
              <a:buNone/>
              <a:tabLst>
                <a:tab pos="0" algn="l"/>
              </a:tabLst>
            </a:pPr>
            <a:endParaRPr lang="en-US" spc="-1" dirty="0">
              <a:latin typeface="Arial"/>
            </a:endParaRPr>
          </a:p>
          <a:p>
            <a:pPr marL="739">
              <a:buNone/>
              <a:tabLst>
                <a:tab pos="0" algn="l"/>
              </a:tabLst>
            </a:pPr>
            <a:r>
              <a:rPr lang="en-US" spc="-1" dirty="0">
                <a:latin typeface="Arial"/>
              </a:rPr>
              <a:t>Even if plant equipment is not damaged, management may choose to stop production out of caution. This occurred in the Colonial Pipeline incident causing major economic losses that could have been avoided with clear separation of IT and ACS systems.</a:t>
            </a:r>
          </a:p>
          <a:p>
            <a:pPr marL="0" marR="0">
              <a:spcBef>
                <a:spcPts val="0"/>
              </a:spcBef>
              <a:spcAft>
                <a:spcPts val="0"/>
              </a:spcAft>
              <a:buNone/>
            </a:pPr>
            <a:endParaRPr lang="en-US" dirty="0"/>
          </a:p>
          <a:p>
            <a:pPr algn="ctr">
              <a:buNone/>
            </a:pPr>
            <a:endParaRPr lang="en-US" baseline="0" dirty="0"/>
          </a:p>
        </p:txBody>
      </p:sp>
    </p:spTree>
    <p:extLst>
      <p:ext uri="{BB962C8B-B14F-4D97-AF65-F5344CB8AC3E}">
        <p14:creationId xmlns:p14="http://schemas.microsoft.com/office/powerpoint/2010/main" val="2218317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110DC-A8A6-5751-4F3C-9C7F53356F4F}"/>
            </a:ext>
          </a:extLst>
        </p:cNvPr>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AB852F1B-4D3E-45D8-63F8-3C3335FAFAA4}"/>
              </a:ext>
            </a:extLst>
          </p:cNvPr>
          <p:cNvSpPr>
            <a:spLocks noGrp="1" noRot="1" noChangeAspect="1" noChangeArrowheads="1" noTextEdit="1"/>
          </p:cNvSpPr>
          <p:nvPr>
            <p:ph type="sldImg"/>
          </p:nvPr>
        </p:nvSpPr>
        <p:spPr>
          <a:xfrm>
            <a:off x="660400" y="655638"/>
            <a:ext cx="5562600" cy="3128962"/>
          </a:xfrm>
          <a:ln/>
        </p:spPr>
      </p:sp>
      <p:sp>
        <p:nvSpPr>
          <p:cNvPr id="25603" name="Notes Placeholder 2">
            <a:extLst>
              <a:ext uri="{FF2B5EF4-FFF2-40B4-BE49-F238E27FC236}">
                <a16:creationId xmlns:a16="http://schemas.microsoft.com/office/drawing/2014/main" id="{C2A13299-2878-083E-8658-23637257B9DC}"/>
              </a:ext>
            </a:extLst>
          </p:cNvPr>
          <p:cNvSpPr>
            <a:spLocks noGrp="1" noChangeArrowheads="1"/>
          </p:cNvSpPr>
          <p:nvPr>
            <p:ph type="body" idx="1"/>
          </p:nvPr>
        </p:nvSpPr>
        <p:spPr>
          <a:xfrm>
            <a:off x="660400" y="3904256"/>
            <a:ext cx="5562600" cy="413894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None/>
            </a:pPr>
            <a:endParaRPr lang="en-US" dirty="0"/>
          </a:p>
          <a:p>
            <a:pPr>
              <a:buNone/>
            </a:pPr>
            <a:r>
              <a:rPr lang="en-US" dirty="0"/>
              <a:t>Understanding industrial cybersecurity terminology is a vital step in developing a cybersecurity program for the enterprise.</a:t>
            </a:r>
          </a:p>
          <a:p>
            <a:pPr>
              <a:buNone/>
            </a:pPr>
            <a:endParaRPr lang="en-US" dirty="0"/>
          </a:p>
          <a:p>
            <a:pPr>
              <a:buNone/>
            </a:pPr>
            <a:r>
              <a:rPr lang="en-US" dirty="0"/>
              <a:t>We need to understand what it is we are trying to protect and their particular functions and security requirements before we can develop effective policies to protect them.</a:t>
            </a:r>
          </a:p>
          <a:p>
            <a:pPr>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Knowledge of threats and risks that the owner wants to avoid should also be part of the process.  For example, IT risks that may impact ACS (like ransomware) and measures to prevent this,  </a:t>
            </a:r>
          </a:p>
          <a:p>
            <a:pPr>
              <a:buNone/>
            </a:pPr>
            <a:endParaRPr lang="en-US" dirty="0"/>
          </a:p>
          <a:p>
            <a:pPr>
              <a:buNone/>
            </a:pPr>
            <a:br>
              <a:rPr lang="en-US" baseline="0" dirty="0"/>
            </a:br>
            <a:endParaRPr lang="en-US" baseline="0" dirty="0"/>
          </a:p>
          <a:p>
            <a:pPr algn="ctr">
              <a:buNone/>
            </a:pPr>
            <a:endParaRPr lang="en-US" baseline="0" dirty="0"/>
          </a:p>
        </p:txBody>
      </p:sp>
    </p:spTree>
    <p:extLst>
      <p:ext uri="{BB962C8B-B14F-4D97-AF65-F5344CB8AC3E}">
        <p14:creationId xmlns:p14="http://schemas.microsoft.com/office/powerpoint/2010/main" val="2679458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590E978D-5459-4DBC-85E2-3737F6327F65}"/>
              </a:ext>
            </a:extLst>
          </p:cNvPr>
          <p:cNvSpPr>
            <a:spLocks noGrp="1" noRot="1" noChangeAspect="1" noChangeArrowheads="1" noTextEdit="1"/>
          </p:cNvSpPr>
          <p:nvPr>
            <p:ph type="sldImg"/>
          </p:nvPr>
        </p:nvSpPr>
        <p:spPr>
          <a:xfrm>
            <a:off x="700088" y="522288"/>
            <a:ext cx="5456237" cy="3070225"/>
          </a:xfrm>
          <a:ln/>
        </p:spPr>
      </p:sp>
      <p:sp>
        <p:nvSpPr>
          <p:cNvPr id="25603" name="Notes Placeholder 2">
            <a:extLst>
              <a:ext uri="{FF2B5EF4-FFF2-40B4-BE49-F238E27FC236}">
                <a16:creationId xmlns:a16="http://schemas.microsoft.com/office/drawing/2014/main" id="{8E3BCBAD-F5F7-4FEB-812C-220F56D13C7D}"/>
              </a:ext>
            </a:extLst>
          </p:cNvPr>
          <p:cNvSpPr>
            <a:spLocks noGrp="1" noChangeArrowheads="1"/>
          </p:cNvSpPr>
          <p:nvPr>
            <p:ph type="body" idx="1"/>
          </p:nvPr>
        </p:nvSpPr>
        <p:spPr>
          <a:xfrm>
            <a:off x="700088" y="3896690"/>
            <a:ext cx="5456237" cy="426165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37900">
              <a:buNone/>
              <a:defRPr/>
            </a:pPr>
            <a:r>
              <a:rPr lang="en-US" dirty="0"/>
              <a:t>Thank you for taking the time to interact with this MLM.</a:t>
            </a:r>
          </a:p>
          <a:p>
            <a:pPr>
              <a:buNone/>
            </a:pPr>
            <a:r>
              <a:rPr lang="en-US" baseline="0" dirty="0"/>
              <a:t>Select the Resources tab (at the top of the screen) to view and/or print this MLM, including the speaker notes. Some people like to review the slides and written narrative after listening to the micro learning module.  Some like to print them and follow along as they are listening to the video</a:t>
            </a:r>
            <a:r>
              <a:rPr lang="en-US" dirty="0"/>
              <a:t>.</a:t>
            </a:r>
            <a:r>
              <a:rPr lang="en-US" baseline="0" dirty="0"/>
              <a:t> It’s up to you.</a:t>
            </a:r>
          </a:p>
          <a:p>
            <a:pPr>
              <a:buNone/>
            </a:pPr>
            <a:r>
              <a:rPr lang="en-US" dirty="0"/>
              <a:t>The last link gathers feedback on ISA Workbench about this particular MLM.</a:t>
            </a:r>
            <a:endParaRPr lang="en-US" altLang="en-US" baseline="0" dirty="0"/>
          </a:p>
          <a:p>
            <a:pPr>
              <a:buNone/>
            </a:pPr>
            <a:br>
              <a:rPr lang="en-US" baseline="0" dirty="0"/>
            </a:br>
            <a:endParaRPr lang="en-US" baseline="0" dirty="0"/>
          </a:p>
          <a:p>
            <a:pPr algn="ctr">
              <a:buNone/>
            </a:pPr>
            <a:endParaRPr lang="en-US" baseline="0" dirty="0"/>
          </a:p>
        </p:txBody>
      </p:sp>
    </p:spTree>
    <p:extLst>
      <p:ext uri="{BB962C8B-B14F-4D97-AF65-F5344CB8AC3E}">
        <p14:creationId xmlns:p14="http://schemas.microsoft.com/office/powerpoint/2010/main" val="29533512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0419" name="Rectangle 3"/>
          <p:cNvSpPr>
            <a:spLocks noGrp="1" noChangeArrowheads="1"/>
          </p:cNvSpPr>
          <p:nvPr>
            <p:ph type="ctrTitle"/>
          </p:nvPr>
        </p:nvSpPr>
        <p:spPr bwMode="auto">
          <a:xfrm>
            <a:off x="3879273" y="3115236"/>
            <a:ext cx="7048501" cy="1371320"/>
          </a:xfrm>
        </p:spPr>
        <p:txBody>
          <a:bodyPr/>
          <a:lstStyle>
            <a:lvl1pPr>
              <a:defRPr sz="3177">
                <a:solidFill>
                  <a:schemeClr val="tx1"/>
                </a:solidFill>
              </a:defRPr>
            </a:lvl1pPr>
          </a:lstStyle>
          <a:p>
            <a:pPr lvl="0"/>
            <a:r>
              <a:rPr lang="en-US" altLang="en-US" noProof="0" dirty="0"/>
              <a:t>Click to edit Master title style</a:t>
            </a:r>
          </a:p>
        </p:txBody>
      </p:sp>
      <p:sp>
        <p:nvSpPr>
          <p:cNvPr id="60420" name="Rectangle 4"/>
          <p:cNvSpPr>
            <a:spLocks noGrp="1" noChangeArrowheads="1"/>
          </p:cNvSpPr>
          <p:nvPr>
            <p:ph type="subTitle" idx="1"/>
          </p:nvPr>
        </p:nvSpPr>
        <p:spPr bwMode="auto">
          <a:xfrm>
            <a:off x="3879273" y="4496361"/>
            <a:ext cx="7048501" cy="1294279"/>
          </a:xfrm>
        </p:spPr>
        <p:txBody>
          <a:bodyPr/>
          <a:lstStyle>
            <a:lvl1pPr marL="0" indent="0">
              <a:buFontTx/>
              <a:buNone/>
              <a:defRPr/>
            </a:lvl1pPr>
          </a:lstStyle>
          <a:p>
            <a:pPr lvl="0"/>
            <a:r>
              <a:rPr lang="en-US" altLang="en-US" noProof="0" dirty="0"/>
              <a:t>Click to edit Master subtitle style</a:t>
            </a:r>
          </a:p>
        </p:txBody>
      </p:sp>
      <p:sp>
        <p:nvSpPr>
          <p:cNvPr id="5" name="Date Placeholder 5">
            <a:extLst>
              <a:ext uri="{FF2B5EF4-FFF2-40B4-BE49-F238E27FC236}">
                <a16:creationId xmlns:a16="http://schemas.microsoft.com/office/drawing/2014/main" id="{F415BB7A-1662-4831-80E2-75EDF4639B6F}"/>
              </a:ext>
            </a:extLst>
          </p:cNvPr>
          <p:cNvSpPr>
            <a:spLocks noGrp="1" noChangeArrowheads="1"/>
          </p:cNvSpPr>
          <p:nvPr>
            <p:ph type="dt" sz="half" idx="10"/>
          </p:nvPr>
        </p:nvSpPr>
        <p:spPr bwMode="auto">
          <a:xfrm>
            <a:off x="3879273" y="6256274"/>
            <a:ext cx="2540000" cy="458041"/>
          </a:xfrm>
          <a:prstGeom prst="rect">
            <a:avLst/>
          </a:prstGeom>
        </p:spPr>
        <p:txBody>
          <a:bodyPr vert="horz" wrap="square" lIns="101870" tIns="50935" rIns="101870" bIns="50935" numCol="1" anchor="t" anchorCtr="0" compatLnSpc="1">
            <a:prstTxWarp prst="textNoShape">
              <a:avLst/>
            </a:prstTxWarp>
          </a:bodyPr>
          <a:lstStyle>
            <a:lvl1pPr defTabSz="899320">
              <a:defRPr lang="en-US" altLang="en-US" sz="1059" kern="1200" dirty="0">
                <a:solidFill>
                  <a:schemeClr val="tx1"/>
                </a:solidFill>
                <a:latin typeface="+mn-lt"/>
                <a:ea typeface="+mn-ea"/>
                <a:cs typeface="+mn-cs"/>
              </a:defRPr>
            </a:lvl1pPr>
          </a:lstStyle>
          <a:p>
            <a:pPr>
              <a:defRPr/>
            </a:pPr>
            <a:endParaRPr lang="en-US" dirty="0"/>
          </a:p>
        </p:txBody>
      </p:sp>
      <p:sp>
        <p:nvSpPr>
          <p:cNvPr id="6" name="Slide Number Placeholder 6">
            <a:extLst>
              <a:ext uri="{FF2B5EF4-FFF2-40B4-BE49-F238E27FC236}">
                <a16:creationId xmlns:a16="http://schemas.microsoft.com/office/drawing/2014/main" id="{609B4D88-08EA-41F5-A2BD-84F92E54B182}"/>
              </a:ext>
            </a:extLst>
          </p:cNvPr>
          <p:cNvSpPr>
            <a:spLocks noGrp="1" noChangeArrowheads="1"/>
          </p:cNvSpPr>
          <p:nvPr>
            <p:ph type="sldNum" sz="quarter" idx="11"/>
          </p:nvPr>
        </p:nvSpPr>
        <p:spPr bwMode="black">
          <a:xfrm>
            <a:off x="8927577" y="6266890"/>
            <a:ext cx="2540000" cy="458041"/>
          </a:xfrm>
          <a:prstGeom prst="rect">
            <a:avLst/>
          </a:prstGeom>
        </p:spPr>
        <p:txBody>
          <a:bodyPr vert="horz" wrap="square" lIns="101870" tIns="50935" rIns="101870" bIns="50935" numCol="1" anchor="t" anchorCtr="0" compatLnSpc="1">
            <a:prstTxWarp prst="textNoShape">
              <a:avLst/>
            </a:prstTxWarp>
          </a:bodyPr>
          <a:lstStyle>
            <a:lvl1pPr algn="r" defTabSz="899320">
              <a:defRPr sz="971">
                <a:latin typeface="Arial" panose="020B0604020202020204" pitchFamily="34" charset="0"/>
              </a:defRPr>
            </a:lvl1pPr>
          </a:lstStyle>
          <a:p>
            <a:pPr>
              <a:defRPr/>
            </a:pPr>
            <a:fld id="{3F9BFECF-A7EE-41A2-85EB-1E98BD6C3CFB}" type="slidenum">
              <a:rPr lang="en-US" altLang="en-US"/>
              <a:pPr>
                <a:defRPr/>
              </a:pPr>
              <a:t>‹#›</a:t>
            </a:fld>
            <a:endParaRPr lang="en-US" altLang="en-US" dirty="0"/>
          </a:p>
        </p:txBody>
      </p:sp>
      <p:pic>
        <p:nvPicPr>
          <p:cNvPr id="3" name="Picture 2" descr="A diagram of a diagram&#10;&#10;Description automatically generated with medium confidence">
            <a:extLst>
              <a:ext uri="{FF2B5EF4-FFF2-40B4-BE49-F238E27FC236}">
                <a16:creationId xmlns:a16="http://schemas.microsoft.com/office/drawing/2014/main" id="{461098F5-F551-793F-7B9D-0D40E9E4A7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27030" y="261016"/>
            <a:ext cx="953000" cy="893414"/>
          </a:xfrm>
          <a:prstGeom prst="rect">
            <a:avLst/>
          </a:prstGeom>
        </p:spPr>
      </p:pic>
    </p:spTree>
    <p:custDataLst>
      <p:tags r:id="rId1"/>
    </p:custDataLst>
    <p:extLst>
      <p:ext uri="{BB962C8B-B14F-4D97-AF65-F5344CB8AC3E}">
        <p14:creationId xmlns:p14="http://schemas.microsoft.com/office/powerpoint/2010/main" val="3623914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6278" y="268941"/>
            <a:ext cx="7898202" cy="605118"/>
          </a:xfrm>
        </p:spPr>
        <p:txBody>
          <a:bodyPr anchor="b"/>
          <a:lstStyle>
            <a:lvl1pPr>
              <a:defRPr sz="2824"/>
            </a:lvl1pPr>
          </a:lstStyle>
          <a:p>
            <a:r>
              <a:rPr lang="en-US" dirty="0"/>
              <a:t>Click to edit Master title style</a:t>
            </a:r>
          </a:p>
        </p:txBody>
      </p:sp>
      <p:sp>
        <p:nvSpPr>
          <p:cNvPr id="3" name="Content Placeholder 2"/>
          <p:cNvSpPr>
            <a:spLocks noGrp="1"/>
          </p:cNvSpPr>
          <p:nvPr>
            <p:ph idx="1"/>
          </p:nvPr>
        </p:nvSpPr>
        <p:spPr>
          <a:xfrm>
            <a:off x="5183910" y="1479176"/>
            <a:ext cx="6171046" cy="4571999"/>
          </a:xfr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13980" y="1479176"/>
            <a:ext cx="3933152" cy="4572000"/>
          </a:xfrm>
        </p:spPr>
        <p:txBody>
          <a:bodyPr/>
          <a:lstStyle>
            <a:lvl1pPr marL="0" indent="0">
              <a:buNone/>
              <a:defRPr sz="1412"/>
            </a:lvl1pPr>
            <a:lvl2pPr marL="403433" indent="0">
              <a:buNone/>
              <a:defRPr sz="1235"/>
            </a:lvl2pPr>
            <a:lvl3pPr marL="806867" indent="0">
              <a:buNone/>
              <a:defRPr sz="1059"/>
            </a:lvl3pPr>
            <a:lvl4pPr marL="1210300" indent="0">
              <a:buNone/>
              <a:defRPr sz="882"/>
            </a:lvl4pPr>
            <a:lvl5pPr marL="1613733" indent="0">
              <a:buNone/>
              <a:defRPr sz="882"/>
            </a:lvl5pPr>
            <a:lvl6pPr marL="2017166" indent="0">
              <a:buNone/>
              <a:defRPr sz="882"/>
            </a:lvl6pPr>
            <a:lvl7pPr marL="2420600" indent="0">
              <a:buNone/>
              <a:defRPr sz="882"/>
            </a:lvl7pPr>
            <a:lvl8pPr marL="2824033" indent="0">
              <a:buNone/>
              <a:defRPr sz="882"/>
            </a:lvl8pPr>
            <a:lvl9pPr marL="3227466" indent="0">
              <a:buNone/>
              <a:defRPr sz="882"/>
            </a:lvl9pPr>
          </a:lstStyle>
          <a:p>
            <a:pPr lvl="0"/>
            <a:r>
              <a:rPr lang="en-US" dirty="0"/>
              <a:t>Click to edit Master text styles</a:t>
            </a:r>
          </a:p>
        </p:txBody>
      </p:sp>
    </p:spTree>
    <p:custDataLst>
      <p:tags r:id="rId1"/>
    </p:custDataLst>
    <p:extLst>
      <p:ext uri="{BB962C8B-B14F-4D97-AF65-F5344CB8AC3E}">
        <p14:creationId xmlns:p14="http://schemas.microsoft.com/office/powerpoint/2010/main" val="3116657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3105" y="301887"/>
            <a:ext cx="9938713" cy="537882"/>
          </a:xfrm>
        </p:spPr>
        <p:txBody>
          <a:bodyPr/>
          <a:lstStyle/>
          <a:p>
            <a:r>
              <a:rPr lang="en-US" dirty="0"/>
              <a:t>Click to edit Master title style</a:t>
            </a:r>
          </a:p>
        </p:txBody>
      </p:sp>
      <p:sp>
        <p:nvSpPr>
          <p:cNvPr id="3" name="Content Placeholder 2"/>
          <p:cNvSpPr>
            <a:spLocks noGrp="1"/>
          </p:cNvSpPr>
          <p:nvPr>
            <p:ph idx="1"/>
          </p:nvPr>
        </p:nvSpPr>
        <p:spPr>
          <a:xfrm>
            <a:off x="683107" y="1344706"/>
            <a:ext cx="10776247" cy="4649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682468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7942" y="251460"/>
            <a:ext cx="10228057" cy="908350"/>
          </a:xfrm>
        </p:spPr>
        <p:txBody>
          <a:bodyPr/>
          <a:lstStyle/>
          <a:p>
            <a:r>
              <a:rPr lang="en-US" dirty="0"/>
              <a:t>Click to edit Master title style</a:t>
            </a:r>
          </a:p>
        </p:txBody>
      </p:sp>
      <p:sp>
        <p:nvSpPr>
          <p:cNvPr id="3" name="Text Placeholder 2"/>
          <p:cNvSpPr>
            <a:spLocks noGrp="1"/>
          </p:cNvSpPr>
          <p:nvPr>
            <p:ph type="body" idx="1"/>
          </p:nvPr>
        </p:nvSpPr>
        <p:spPr>
          <a:xfrm>
            <a:off x="947942" y="1503111"/>
            <a:ext cx="5049922" cy="82363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dirty="0"/>
              <a:t>Click to edit Master text styles</a:t>
            </a:r>
          </a:p>
        </p:txBody>
      </p:sp>
      <p:sp>
        <p:nvSpPr>
          <p:cNvPr id="4" name="Content Placeholder 3"/>
          <p:cNvSpPr>
            <a:spLocks noGrp="1"/>
          </p:cNvSpPr>
          <p:nvPr>
            <p:ph sz="half" idx="2" hasCustomPrompt="1"/>
          </p:nvPr>
        </p:nvSpPr>
        <p:spPr>
          <a:xfrm>
            <a:off x="947942" y="2326744"/>
            <a:ext cx="5049922" cy="3685335"/>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970" y="1503111"/>
            <a:ext cx="5181985" cy="82363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a:t>Click to edit Master text styles</a:t>
            </a:r>
          </a:p>
        </p:txBody>
      </p:sp>
      <p:sp>
        <p:nvSpPr>
          <p:cNvPr id="6" name="Content Placeholder 5"/>
          <p:cNvSpPr>
            <a:spLocks noGrp="1"/>
          </p:cNvSpPr>
          <p:nvPr>
            <p:ph sz="quarter" idx="4" hasCustomPrompt="1"/>
          </p:nvPr>
        </p:nvSpPr>
        <p:spPr>
          <a:xfrm>
            <a:off x="6172970" y="2326744"/>
            <a:ext cx="5181985" cy="3685335"/>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090809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895852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6278" y="268941"/>
            <a:ext cx="7898202" cy="605118"/>
          </a:xfrm>
        </p:spPr>
        <p:txBody>
          <a:bodyPr anchor="b"/>
          <a:lstStyle>
            <a:lvl1pPr>
              <a:defRPr sz="2824"/>
            </a:lvl1pPr>
          </a:lstStyle>
          <a:p>
            <a:r>
              <a:rPr lang="en-US" dirty="0"/>
              <a:t>Click to edit Master title style</a:t>
            </a:r>
          </a:p>
        </p:txBody>
      </p:sp>
      <p:sp>
        <p:nvSpPr>
          <p:cNvPr id="3" name="Content Placeholder 2"/>
          <p:cNvSpPr>
            <a:spLocks noGrp="1"/>
          </p:cNvSpPr>
          <p:nvPr>
            <p:ph idx="1"/>
          </p:nvPr>
        </p:nvSpPr>
        <p:spPr>
          <a:xfrm>
            <a:off x="5183910" y="1479176"/>
            <a:ext cx="6171046" cy="4571999"/>
          </a:xfr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13980" y="1479176"/>
            <a:ext cx="3933152" cy="4572000"/>
          </a:xfrm>
        </p:spPr>
        <p:txBody>
          <a:bodyPr/>
          <a:lstStyle>
            <a:lvl1pPr marL="0" indent="0">
              <a:buNone/>
              <a:defRPr sz="1412"/>
            </a:lvl1pPr>
            <a:lvl2pPr marL="403433" indent="0">
              <a:buNone/>
              <a:defRPr sz="1235"/>
            </a:lvl2pPr>
            <a:lvl3pPr marL="806867" indent="0">
              <a:buNone/>
              <a:defRPr sz="1059"/>
            </a:lvl3pPr>
            <a:lvl4pPr marL="1210300" indent="0">
              <a:buNone/>
              <a:defRPr sz="882"/>
            </a:lvl4pPr>
            <a:lvl5pPr marL="1613733" indent="0">
              <a:buNone/>
              <a:defRPr sz="882"/>
            </a:lvl5pPr>
            <a:lvl6pPr marL="2017166" indent="0">
              <a:buNone/>
              <a:defRPr sz="882"/>
            </a:lvl6pPr>
            <a:lvl7pPr marL="2420600" indent="0">
              <a:buNone/>
              <a:defRPr sz="882"/>
            </a:lvl7pPr>
            <a:lvl8pPr marL="2824033" indent="0">
              <a:buNone/>
              <a:defRPr sz="882"/>
            </a:lvl8pPr>
            <a:lvl9pPr marL="3227466" indent="0">
              <a:buNone/>
              <a:defRPr sz="882"/>
            </a:lvl9pPr>
          </a:lstStyle>
          <a:p>
            <a:pPr lvl="0"/>
            <a:r>
              <a:rPr lang="en-US" dirty="0"/>
              <a:t>Click to edit Master text styles</a:t>
            </a:r>
          </a:p>
        </p:txBody>
      </p:sp>
    </p:spTree>
    <p:custDataLst>
      <p:tags r:id="rId1"/>
    </p:custDataLst>
    <p:extLst>
      <p:ext uri="{BB962C8B-B14F-4D97-AF65-F5344CB8AC3E}">
        <p14:creationId xmlns:p14="http://schemas.microsoft.com/office/powerpoint/2010/main" val="1057579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0419" name="Rectangle 3"/>
          <p:cNvSpPr>
            <a:spLocks noGrp="1" noChangeArrowheads="1"/>
          </p:cNvSpPr>
          <p:nvPr>
            <p:ph type="ctrTitle"/>
          </p:nvPr>
        </p:nvSpPr>
        <p:spPr bwMode="auto">
          <a:xfrm>
            <a:off x="3879273" y="3115236"/>
            <a:ext cx="7048501" cy="1371320"/>
          </a:xfrm>
        </p:spPr>
        <p:txBody>
          <a:bodyPr/>
          <a:lstStyle>
            <a:lvl1pPr>
              <a:defRPr sz="3177">
                <a:solidFill>
                  <a:schemeClr val="tx1"/>
                </a:solidFill>
              </a:defRPr>
            </a:lvl1pPr>
          </a:lstStyle>
          <a:p>
            <a:pPr lvl="0"/>
            <a:r>
              <a:rPr lang="en-US" altLang="en-US" noProof="0" dirty="0"/>
              <a:t>Click to edit Master title style</a:t>
            </a:r>
          </a:p>
        </p:txBody>
      </p:sp>
      <p:sp>
        <p:nvSpPr>
          <p:cNvPr id="60420" name="Rectangle 4"/>
          <p:cNvSpPr>
            <a:spLocks noGrp="1" noChangeArrowheads="1"/>
          </p:cNvSpPr>
          <p:nvPr>
            <p:ph type="subTitle" idx="1"/>
          </p:nvPr>
        </p:nvSpPr>
        <p:spPr bwMode="auto">
          <a:xfrm>
            <a:off x="3879273" y="4496361"/>
            <a:ext cx="7048501" cy="1294279"/>
          </a:xfrm>
        </p:spPr>
        <p:txBody>
          <a:bodyPr/>
          <a:lstStyle>
            <a:lvl1pPr marL="0" indent="0">
              <a:buFontTx/>
              <a:buNone/>
              <a:defRPr/>
            </a:lvl1pPr>
          </a:lstStyle>
          <a:p>
            <a:pPr lvl="0"/>
            <a:r>
              <a:rPr lang="en-US" altLang="en-US" noProof="0" dirty="0"/>
              <a:t>Click to edit Master subtitle style</a:t>
            </a:r>
          </a:p>
        </p:txBody>
      </p:sp>
      <p:sp>
        <p:nvSpPr>
          <p:cNvPr id="5" name="Date Placeholder 5">
            <a:extLst>
              <a:ext uri="{FF2B5EF4-FFF2-40B4-BE49-F238E27FC236}">
                <a16:creationId xmlns:a16="http://schemas.microsoft.com/office/drawing/2014/main" id="{F415BB7A-1662-4831-80E2-75EDF4639B6F}"/>
              </a:ext>
            </a:extLst>
          </p:cNvPr>
          <p:cNvSpPr>
            <a:spLocks noGrp="1" noChangeArrowheads="1"/>
          </p:cNvSpPr>
          <p:nvPr>
            <p:ph type="dt" sz="half" idx="10"/>
          </p:nvPr>
        </p:nvSpPr>
        <p:spPr bwMode="auto">
          <a:xfrm>
            <a:off x="3879273" y="6256274"/>
            <a:ext cx="2540000" cy="458041"/>
          </a:xfrm>
          <a:prstGeom prst="rect">
            <a:avLst/>
          </a:prstGeom>
        </p:spPr>
        <p:txBody>
          <a:bodyPr vert="horz" wrap="square" lIns="101870" tIns="50935" rIns="101870" bIns="50935" numCol="1" anchor="t" anchorCtr="0" compatLnSpc="1">
            <a:prstTxWarp prst="textNoShape">
              <a:avLst/>
            </a:prstTxWarp>
          </a:bodyPr>
          <a:lstStyle>
            <a:lvl1pPr defTabSz="899320">
              <a:defRPr lang="en-US" altLang="en-US" sz="1059" kern="1200" dirty="0">
                <a:solidFill>
                  <a:schemeClr val="tx1"/>
                </a:solidFill>
                <a:latin typeface="+mn-lt"/>
                <a:ea typeface="+mn-ea"/>
                <a:cs typeface="+mn-cs"/>
              </a:defRPr>
            </a:lvl1pPr>
          </a:lstStyle>
          <a:p>
            <a:pPr>
              <a:defRPr/>
            </a:pPr>
            <a:endParaRPr lang="en-US" dirty="0"/>
          </a:p>
        </p:txBody>
      </p:sp>
      <p:sp>
        <p:nvSpPr>
          <p:cNvPr id="6" name="Slide Number Placeholder 6">
            <a:extLst>
              <a:ext uri="{FF2B5EF4-FFF2-40B4-BE49-F238E27FC236}">
                <a16:creationId xmlns:a16="http://schemas.microsoft.com/office/drawing/2014/main" id="{609B4D88-08EA-41F5-A2BD-84F92E54B182}"/>
              </a:ext>
            </a:extLst>
          </p:cNvPr>
          <p:cNvSpPr>
            <a:spLocks noGrp="1" noChangeArrowheads="1"/>
          </p:cNvSpPr>
          <p:nvPr>
            <p:ph type="sldNum" sz="quarter" idx="11"/>
          </p:nvPr>
        </p:nvSpPr>
        <p:spPr bwMode="black">
          <a:xfrm>
            <a:off x="8927577" y="6266890"/>
            <a:ext cx="2540000" cy="458041"/>
          </a:xfrm>
          <a:prstGeom prst="rect">
            <a:avLst/>
          </a:prstGeom>
        </p:spPr>
        <p:txBody>
          <a:bodyPr vert="horz" wrap="square" lIns="101870" tIns="50935" rIns="101870" bIns="50935" numCol="1" anchor="t" anchorCtr="0" compatLnSpc="1">
            <a:prstTxWarp prst="textNoShape">
              <a:avLst/>
            </a:prstTxWarp>
          </a:bodyPr>
          <a:lstStyle>
            <a:lvl1pPr algn="r" defTabSz="899320">
              <a:defRPr sz="971">
                <a:latin typeface="Arial" panose="020B0604020202020204" pitchFamily="34" charset="0"/>
              </a:defRPr>
            </a:lvl1pPr>
          </a:lstStyle>
          <a:p>
            <a:pPr>
              <a:defRPr/>
            </a:pPr>
            <a:fld id="{3F9BFECF-A7EE-41A2-85EB-1E98BD6C3CFB}" type="slidenum">
              <a:rPr lang="en-US" altLang="en-US"/>
              <a:pPr>
                <a:defRPr/>
              </a:pPr>
              <a:t>‹#›</a:t>
            </a:fld>
            <a:endParaRPr lang="en-US" altLang="en-US" dirty="0"/>
          </a:p>
        </p:txBody>
      </p:sp>
      <p:pic>
        <p:nvPicPr>
          <p:cNvPr id="3" name="Picture 2" descr="A diagram of a diagram&#10;&#10;Description automatically generated with medium confidence">
            <a:extLst>
              <a:ext uri="{FF2B5EF4-FFF2-40B4-BE49-F238E27FC236}">
                <a16:creationId xmlns:a16="http://schemas.microsoft.com/office/drawing/2014/main" id="{461098F5-F551-793F-7B9D-0D40E9E4A7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27030" y="261016"/>
            <a:ext cx="953000" cy="893414"/>
          </a:xfrm>
          <a:prstGeom prst="rect">
            <a:avLst/>
          </a:prstGeom>
        </p:spPr>
      </p:pic>
    </p:spTree>
    <p:custDataLst>
      <p:tags r:id="rId1"/>
    </p:custDataLst>
    <p:extLst>
      <p:ext uri="{BB962C8B-B14F-4D97-AF65-F5344CB8AC3E}">
        <p14:creationId xmlns:p14="http://schemas.microsoft.com/office/powerpoint/2010/main" val="3897102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3105" y="301887"/>
            <a:ext cx="9938713" cy="537882"/>
          </a:xfrm>
        </p:spPr>
        <p:txBody>
          <a:bodyPr/>
          <a:lstStyle/>
          <a:p>
            <a:r>
              <a:rPr lang="en-US" dirty="0"/>
              <a:t>Click to edit Master title style</a:t>
            </a:r>
          </a:p>
        </p:txBody>
      </p:sp>
      <p:sp>
        <p:nvSpPr>
          <p:cNvPr id="3" name="Content Placeholder 2"/>
          <p:cNvSpPr>
            <a:spLocks noGrp="1"/>
          </p:cNvSpPr>
          <p:nvPr>
            <p:ph idx="1"/>
          </p:nvPr>
        </p:nvSpPr>
        <p:spPr>
          <a:xfrm>
            <a:off x="683107" y="1344706"/>
            <a:ext cx="10776247" cy="4649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664881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7942" y="251460"/>
            <a:ext cx="10228057" cy="908350"/>
          </a:xfrm>
        </p:spPr>
        <p:txBody>
          <a:bodyPr/>
          <a:lstStyle/>
          <a:p>
            <a:r>
              <a:rPr lang="en-US" dirty="0"/>
              <a:t>Click to edit Master title style</a:t>
            </a:r>
          </a:p>
        </p:txBody>
      </p:sp>
      <p:sp>
        <p:nvSpPr>
          <p:cNvPr id="3" name="Text Placeholder 2"/>
          <p:cNvSpPr>
            <a:spLocks noGrp="1"/>
          </p:cNvSpPr>
          <p:nvPr>
            <p:ph type="body" idx="1"/>
          </p:nvPr>
        </p:nvSpPr>
        <p:spPr>
          <a:xfrm>
            <a:off x="947942" y="1503111"/>
            <a:ext cx="5049922" cy="82363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dirty="0"/>
              <a:t>Click to edit Master text styles</a:t>
            </a:r>
          </a:p>
        </p:txBody>
      </p:sp>
      <p:sp>
        <p:nvSpPr>
          <p:cNvPr id="4" name="Content Placeholder 3"/>
          <p:cNvSpPr>
            <a:spLocks noGrp="1"/>
          </p:cNvSpPr>
          <p:nvPr>
            <p:ph sz="half" idx="2" hasCustomPrompt="1"/>
          </p:nvPr>
        </p:nvSpPr>
        <p:spPr>
          <a:xfrm>
            <a:off x="947942" y="2326744"/>
            <a:ext cx="5049922" cy="3685335"/>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970" y="1503111"/>
            <a:ext cx="5181985" cy="82363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a:t>Click to edit Master text styles</a:t>
            </a:r>
          </a:p>
        </p:txBody>
      </p:sp>
      <p:sp>
        <p:nvSpPr>
          <p:cNvPr id="6" name="Content Placeholder 5"/>
          <p:cNvSpPr>
            <a:spLocks noGrp="1"/>
          </p:cNvSpPr>
          <p:nvPr>
            <p:ph sz="quarter" idx="4" hasCustomPrompt="1"/>
          </p:nvPr>
        </p:nvSpPr>
        <p:spPr>
          <a:xfrm>
            <a:off x="6172970" y="2326744"/>
            <a:ext cx="5181985" cy="3685335"/>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145069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21500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slideLayout" Target="../slideLayouts/slideLayout3.xml"/><Relationship Id="rId7" Type="http://schemas.openxmlformats.org/officeDocument/2006/relationships/tags" Target="../tags/tag1.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hyperlink" Target="https://creativecommons.org/share-your-work/cclicenses/" TargetMode="External"/><Relationship Id="rId5" Type="http://schemas.openxmlformats.org/officeDocument/2006/relationships/slideLayout" Target="../slideLayouts/slideLayout5.xml"/><Relationship Id="rId10" Type="http://schemas.openxmlformats.org/officeDocument/2006/relationships/image" Target="../media/image1.gif"/><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slideLayout" Target="../slideLayouts/slideLayout8.xml"/><Relationship Id="rId7" Type="http://schemas.openxmlformats.org/officeDocument/2006/relationships/tags" Target="../tags/tag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image" Target="../media/image1.gif"/><Relationship Id="rId4" Type="http://schemas.openxmlformats.org/officeDocument/2006/relationships/slideLayout" Target="../slideLayouts/slideLayout9.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6F6C7780-C851-4520-B02E-3053AE2CF5CD}"/>
              </a:ext>
            </a:extLst>
          </p:cNvPr>
          <p:cNvSpPr>
            <a:spLocks noGrp="1" noChangeArrowheads="1"/>
          </p:cNvSpPr>
          <p:nvPr>
            <p:ph type="title"/>
          </p:nvPr>
        </p:nvSpPr>
        <p:spPr bwMode="black">
          <a:xfrm>
            <a:off x="993072" y="293711"/>
            <a:ext cx="9536383" cy="537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70" tIns="50935" rIns="101870" bIns="50935" numCol="1" anchor="t" anchorCtr="0" compatLnSpc="1">
            <a:prstTxWarp prst="textNoShape">
              <a:avLst/>
            </a:prstTxWarp>
          </a:bodyPr>
          <a:lstStyle/>
          <a:p>
            <a:pPr lvl="0"/>
            <a:r>
              <a:rPr lang="en-US" altLang="en-US" dirty="0"/>
              <a:t>Click to edit Master title style</a:t>
            </a:r>
          </a:p>
        </p:txBody>
      </p:sp>
      <p:sp>
        <p:nvSpPr>
          <p:cNvPr id="1028" name="Rectangle 4">
            <a:extLst>
              <a:ext uri="{FF2B5EF4-FFF2-40B4-BE49-F238E27FC236}">
                <a16:creationId xmlns:a16="http://schemas.microsoft.com/office/drawing/2014/main" id="{BFE21187-D957-4EBC-A84A-B0E3991B5A2F}"/>
              </a:ext>
            </a:extLst>
          </p:cNvPr>
          <p:cNvSpPr>
            <a:spLocks noGrp="1" noChangeArrowheads="1"/>
          </p:cNvSpPr>
          <p:nvPr>
            <p:ph type="body" idx="1"/>
          </p:nvPr>
        </p:nvSpPr>
        <p:spPr bwMode="black">
          <a:xfrm>
            <a:off x="993071" y="1371320"/>
            <a:ext cx="10484779" cy="46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70" tIns="50935" rIns="101870" bIns="50935"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Text Box 6">
            <a:extLst>
              <a:ext uri="{FF2B5EF4-FFF2-40B4-BE49-F238E27FC236}">
                <a16:creationId xmlns:a16="http://schemas.microsoft.com/office/drawing/2014/main" id="{F0633E3E-D016-4AD1-BB78-764691151E7F}"/>
              </a:ext>
            </a:extLst>
          </p:cNvPr>
          <p:cNvSpPr txBox="1">
            <a:spLocks noChangeArrowheads="1"/>
          </p:cNvSpPr>
          <p:nvPr userDrawn="1"/>
        </p:nvSpPr>
        <p:spPr bwMode="auto">
          <a:xfrm>
            <a:off x="11144593" y="6367321"/>
            <a:ext cx="711970" cy="309637"/>
          </a:xfrm>
          <a:prstGeom prst="rect">
            <a:avLst/>
          </a:prstGeom>
          <a:noFill/>
          <a:ln>
            <a:noFill/>
          </a:ln>
          <a:effectLst/>
        </p:spPr>
        <p:txBody>
          <a:bodyPr wrap="squar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spcBef>
                <a:spcPct val="50000"/>
              </a:spcBef>
              <a:defRPr/>
            </a:pPr>
            <a:fld id="{64458543-3D9D-4BFB-95C3-772B1AA483AD}" type="slidenum">
              <a:rPr lang="en-US" altLang="en-US" sz="1412" smtClean="0">
                <a:latin typeface="+mn-lt"/>
              </a:rPr>
              <a:pPr>
                <a:spcBef>
                  <a:spcPct val="50000"/>
                </a:spcBef>
                <a:defRPr/>
              </a:pPr>
              <a:t>‹#›</a:t>
            </a:fld>
            <a:endParaRPr lang="en-US" altLang="en-US" sz="1412" dirty="0">
              <a:latin typeface="+mn-lt"/>
            </a:endParaRPr>
          </a:p>
        </p:txBody>
      </p:sp>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5D474127-0F43-42B8-9839-50D8980947E6}"/>
                  </a:ext>
                </a:extLst>
              </p14:cNvPr>
              <p14:cNvContentPartPr/>
              <p14:nvPr userDrawn="1"/>
            </p14:nvContentPartPr>
            <p14:xfrm>
              <a:off x="12740325" y="5479562"/>
              <a:ext cx="436" cy="12071"/>
            </p14:xfrm>
          </p:contentPart>
        </mc:Choice>
        <mc:Fallback xmlns="">
          <p:pic>
            <p:nvPicPr>
              <p:cNvPr id="3" name="Ink 2">
                <a:extLst>
                  <a:ext uri="{FF2B5EF4-FFF2-40B4-BE49-F238E27FC236}">
                    <a16:creationId xmlns:a16="http://schemas.microsoft.com/office/drawing/2014/main" id="{5D474127-0F43-42B8-9839-50D8980947E6}"/>
                  </a:ext>
                </a:extLst>
              </p:cNvPr>
              <p:cNvPicPr/>
              <p:nvPr/>
            </p:nvPicPr>
            <p:blipFill>
              <a:blip r:embed="rId9"/>
              <a:stretch>
                <a:fillRect/>
              </a:stretch>
            </p:blipFill>
            <p:spPr>
              <a:xfrm>
                <a:off x="12729425" y="5470686"/>
                <a:ext cx="21800" cy="29467"/>
              </a:xfrm>
              <a:prstGeom prst="rect">
                <a:avLst/>
              </a:prstGeom>
            </p:spPr>
          </p:pic>
        </mc:Fallback>
      </mc:AlternateContent>
      <p:pic>
        <p:nvPicPr>
          <p:cNvPr id="4" name="Picture 3" descr="A diagram of a diagram&#10;&#10;Description automatically generated with medium confidence">
            <a:extLst>
              <a:ext uri="{FF2B5EF4-FFF2-40B4-BE49-F238E27FC236}">
                <a16:creationId xmlns:a16="http://schemas.microsoft.com/office/drawing/2014/main" id="{BA3C8928-4A64-E0FA-EB17-4FCB55402E9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529455" y="261015"/>
            <a:ext cx="950575" cy="961991"/>
          </a:xfrm>
          <a:prstGeom prst="rect">
            <a:avLst/>
          </a:prstGeom>
        </p:spPr>
      </p:pic>
      <p:cxnSp>
        <p:nvCxnSpPr>
          <p:cNvPr id="5" name="Straight Connector 4">
            <a:extLst>
              <a:ext uri="{FF2B5EF4-FFF2-40B4-BE49-F238E27FC236}">
                <a16:creationId xmlns:a16="http://schemas.microsoft.com/office/drawing/2014/main" id="{762467E6-E784-6337-5855-14FFEAA4CADD}"/>
              </a:ext>
            </a:extLst>
          </p:cNvPr>
          <p:cNvCxnSpPr/>
          <p:nvPr userDrawn="1"/>
        </p:nvCxnSpPr>
        <p:spPr bwMode="auto">
          <a:xfrm flipH="1">
            <a:off x="993072" y="1169518"/>
            <a:ext cx="9226417"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5" descr="CC BY SA image">
            <a:hlinkClick r:id="rId11"/>
            <a:extLst>
              <a:ext uri="{FF2B5EF4-FFF2-40B4-BE49-F238E27FC236}">
                <a16:creationId xmlns:a16="http://schemas.microsoft.com/office/drawing/2014/main" id="{9AA145BA-F87D-D462-EEB8-8BE22415435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005433" y="6252259"/>
            <a:ext cx="1570518" cy="400136"/>
          </a:xfrm>
          <a:prstGeom prst="rect">
            <a:avLst/>
          </a:prstGeom>
          <a:noFill/>
          <a:ln>
            <a:noFill/>
          </a:ln>
        </p:spPr>
      </p:pic>
    </p:spTree>
    <p:custDataLst>
      <p:tags r:id="rId7"/>
    </p:custDataLst>
    <p:extLst>
      <p:ext uri="{BB962C8B-B14F-4D97-AF65-F5344CB8AC3E}">
        <p14:creationId xmlns:p14="http://schemas.microsoft.com/office/powerpoint/2010/main" val="3591750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899320" rtl="0" eaLnBrk="0" fontAlgn="base" hangingPunct="0">
        <a:spcBef>
          <a:spcPct val="0"/>
        </a:spcBef>
        <a:spcAft>
          <a:spcPct val="0"/>
        </a:spcAft>
        <a:defRPr sz="2471" b="1" kern="1200">
          <a:solidFill>
            <a:srgbClr val="072B5F"/>
          </a:solidFill>
          <a:latin typeface="+mj-lt"/>
          <a:ea typeface="+mj-ea"/>
          <a:cs typeface="+mj-cs"/>
        </a:defRPr>
      </a:lvl1pPr>
      <a:lvl2pPr algn="l" defTabSz="899320" rtl="0" eaLnBrk="0" fontAlgn="base" hangingPunct="0">
        <a:spcBef>
          <a:spcPct val="0"/>
        </a:spcBef>
        <a:spcAft>
          <a:spcPct val="0"/>
        </a:spcAft>
        <a:defRPr sz="2471" b="1">
          <a:solidFill>
            <a:srgbClr val="072B5F"/>
          </a:solidFill>
          <a:latin typeface="Arial" panose="020B0604020202020204" pitchFamily="34" charset="0"/>
        </a:defRPr>
      </a:lvl2pPr>
      <a:lvl3pPr algn="l" defTabSz="899320" rtl="0" eaLnBrk="0" fontAlgn="base" hangingPunct="0">
        <a:spcBef>
          <a:spcPct val="0"/>
        </a:spcBef>
        <a:spcAft>
          <a:spcPct val="0"/>
        </a:spcAft>
        <a:defRPr sz="2471" b="1">
          <a:solidFill>
            <a:srgbClr val="072B5F"/>
          </a:solidFill>
          <a:latin typeface="Arial" panose="020B0604020202020204" pitchFamily="34" charset="0"/>
        </a:defRPr>
      </a:lvl3pPr>
      <a:lvl4pPr algn="l" defTabSz="899320" rtl="0" eaLnBrk="0" fontAlgn="base" hangingPunct="0">
        <a:spcBef>
          <a:spcPct val="0"/>
        </a:spcBef>
        <a:spcAft>
          <a:spcPct val="0"/>
        </a:spcAft>
        <a:defRPr sz="2471" b="1">
          <a:solidFill>
            <a:srgbClr val="072B5F"/>
          </a:solidFill>
          <a:latin typeface="Arial" panose="020B0604020202020204" pitchFamily="34" charset="0"/>
        </a:defRPr>
      </a:lvl4pPr>
      <a:lvl5pPr algn="l" defTabSz="899320" rtl="0" eaLnBrk="0" fontAlgn="base" hangingPunct="0">
        <a:spcBef>
          <a:spcPct val="0"/>
        </a:spcBef>
        <a:spcAft>
          <a:spcPct val="0"/>
        </a:spcAft>
        <a:defRPr sz="2471" b="1">
          <a:solidFill>
            <a:srgbClr val="072B5F"/>
          </a:solidFill>
          <a:latin typeface="Arial" panose="020B0604020202020204" pitchFamily="34" charset="0"/>
        </a:defRPr>
      </a:lvl5pPr>
      <a:lvl6pPr marL="403433" algn="l" defTabSz="899320" rtl="0" fontAlgn="base">
        <a:spcBef>
          <a:spcPct val="0"/>
        </a:spcBef>
        <a:spcAft>
          <a:spcPct val="0"/>
        </a:spcAft>
        <a:defRPr sz="2471" b="1">
          <a:solidFill>
            <a:srgbClr val="072B5F"/>
          </a:solidFill>
          <a:latin typeface="Arial" panose="020B0604020202020204" pitchFamily="34" charset="0"/>
        </a:defRPr>
      </a:lvl6pPr>
      <a:lvl7pPr marL="806867" algn="l" defTabSz="899320" rtl="0" fontAlgn="base">
        <a:spcBef>
          <a:spcPct val="0"/>
        </a:spcBef>
        <a:spcAft>
          <a:spcPct val="0"/>
        </a:spcAft>
        <a:defRPr sz="2471" b="1">
          <a:solidFill>
            <a:srgbClr val="072B5F"/>
          </a:solidFill>
          <a:latin typeface="Arial" panose="020B0604020202020204" pitchFamily="34" charset="0"/>
        </a:defRPr>
      </a:lvl7pPr>
      <a:lvl8pPr marL="1210300" algn="l" defTabSz="899320" rtl="0" fontAlgn="base">
        <a:spcBef>
          <a:spcPct val="0"/>
        </a:spcBef>
        <a:spcAft>
          <a:spcPct val="0"/>
        </a:spcAft>
        <a:defRPr sz="2471" b="1">
          <a:solidFill>
            <a:srgbClr val="072B5F"/>
          </a:solidFill>
          <a:latin typeface="Arial" panose="020B0604020202020204" pitchFamily="34" charset="0"/>
        </a:defRPr>
      </a:lvl8pPr>
      <a:lvl9pPr marL="1613733" algn="l" defTabSz="899320" rtl="0" fontAlgn="base">
        <a:spcBef>
          <a:spcPct val="0"/>
        </a:spcBef>
        <a:spcAft>
          <a:spcPct val="0"/>
        </a:spcAft>
        <a:defRPr sz="2471" b="1">
          <a:solidFill>
            <a:srgbClr val="072B5F"/>
          </a:solidFill>
          <a:latin typeface="Arial" panose="020B0604020202020204" pitchFamily="34" charset="0"/>
        </a:defRPr>
      </a:lvl9pPr>
    </p:titleStyle>
    <p:bodyStyle>
      <a:lvl1pPr marL="337596" indent="-337596" algn="l" defTabSz="899320" rtl="0" eaLnBrk="0" fontAlgn="base" hangingPunct="0">
        <a:spcBef>
          <a:spcPct val="20000"/>
        </a:spcBef>
        <a:spcAft>
          <a:spcPct val="0"/>
        </a:spcAft>
        <a:buChar char="•"/>
        <a:defRPr sz="2118" kern="1200">
          <a:solidFill>
            <a:schemeClr val="tx1"/>
          </a:solidFill>
          <a:latin typeface="+mn-lt"/>
          <a:ea typeface="+mn-ea"/>
          <a:cs typeface="+mn-cs"/>
        </a:defRPr>
      </a:lvl1pPr>
      <a:lvl2pPr marL="729822" indent="-280162" algn="l" defTabSz="899320" rtl="0" eaLnBrk="0" fontAlgn="base" hangingPunct="0">
        <a:spcBef>
          <a:spcPct val="20000"/>
        </a:spcBef>
        <a:spcAft>
          <a:spcPct val="0"/>
        </a:spcAft>
        <a:buChar char="–"/>
        <a:defRPr sz="1765" kern="1200">
          <a:solidFill>
            <a:schemeClr val="tx1"/>
          </a:solidFill>
          <a:latin typeface="+mn-lt"/>
          <a:ea typeface="+mn-ea"/>
          <a:cs typeface="+mn-cs"/>
        </a:defRPr>
      </a:lvl2pPr>
      <a:lvl3pPr marL="1123450" indent="-224130" algn="l" defTabSz="899320" rtl="0" eaLnBrk="0" fontAlgn="base" hangingPunct="0">
        <a:spcBef>
          <a:spcPct val="20000"/>
        </a:spcBef>
        <a:spcAft>
          <a:spcPct val="0"/>
        </a:spcAft>
        <a:buChar char="–"/>
        <a:defRPr kern="1200">
          <a:solidFill>
            <a:schemeClr val="tx1"/>
          </a:solidFill>
          <a:latin typeface="+mn-lt"/>
          <a:ea typeface="+mn-ea"/>
          <a:cs typeface="+mn-cs"/>
        </a:defRPr>
      </a:lvl3pPr>
      <a:lvl4pPr marL="1573110" indent="-224130" algn="l" defTabSz="899320" rtl="0" eaLnBrk="0" fontAlgn="base" hangingPunct="0">
        <a:spcBef>
          <a:spcPct val="20000"/>
        </a:spcBef>
        <a:spcAft>
          <a:spcPct val="0"/>
        </a:spcAft>
        <a:buChar char="–"/>
        <a:defRPr kern="1200">
          <a:solidFill>
            <a:schemeClr val="tx1"/>
          </a:solidFill>
          <a:latin typeface="+mn-lt"/>
          <a:ea typeface="+mn-ea"/>
          <a:cs typeface="+mn-cs"/>
        </a:defRPr>
      </a:lvl4pPr>
      <a:lvl5pPr marL="2022770" indent="-224130" algn="l" defTabSz="899320" rtl="0" eaLnBrk="0" fontAlgn="base" hangingPunct="0">
        <a:spcBef>
          <a:spcPct val="20000"/>
        </a:spcBef>
        <a:spcAft>
          <a:spcPct val="0"/>
        </a:spcAft>
        <a:buChar char="–"/>
        <a:defRPr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6F6C7780-C851-4520-B02E-3053AE2CF5CD}"/>
              </a:ext>
            </a:extLst>
          </p:cNvPr>
          <p:cNvSpPr>
            <a:spLocks noGrp="1" noChangeArrowheads="1"/>
          </p:cNvSpPr>
          <p:nvPr>
            <p:ph type="title"/>
          </p:nvPr>
        </p:nvSpPr>
        <p:spPr bwMode="black">
          <a:xfrm>
            <a:off x="993072" y="293711"/>
            <a:ext cx="9536383" cy="537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70" tIns="50935" rIns="101870" bIns="50935" numCol="1" anchor="t" anchorCtr="0" compatLnSpc="1">
            <a:prstTxWarp prst="textNoShape">
              <a:avLst/>
            </a:prstTxWarp>
          </a:bodyPr>
          <a:lstStyle/>
          <a:p>
            <a:pPr lvl="0"/>
            <a:r>
              <a:rPr lang="en-US" altLang="en-US" dirty="0"/>
              <a:t>Click to edit Master title style</a:t>
            </a:r>
          </a:p>
        </p:txBody>
      </p:sp>
      <p:sp>
        <p:nvSpPr>
          <p:cNvPr id="1028" name="Rectangle 4">
            <a:extLst>
              <a:ext uri="{FF2B5EF4-FFF2-40B4-BE49-F238E27FC236}">
                <a16:creationId xmlns:a16="http://schemas.microsoft.com/office/drawing/2014/main" id="{BFE21187-D957-4EBC-A84A-B0E3991B5A2F}"/>
              </a:ext>
            </a:extLst>
          </p:cNvPr>
          <p:cNvSpPr>
            <a:spLocks noGrp="1" noChangeArrowheads="1"/>
          </p:cNvSpPr>
          <p:nvPr>
            <p:ph type="body" idx="1"/>
          </p:nvPr>
        </p:nvSpPr>
        <p:spPr bwMode="black">
          <a:xfrm>
            <a:off x="993071" y="1371320"/>
            <a:ext cx="10484779" cy="46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70" tIns="50935" rIns="101870" bIns="50935"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Text Box 6">
            <a:extLst>
              <a:ext uri="{FF2B5EF4-FFF2-40B4-BE49-F238E27FC236}">
                <a16:creationId xmlns:a16="http://schemas.microsoft.com/office/drawing/2014/main" id="{F0633E3E-D016-4AD1-BB78-764691151E7F}"/>
              </a:ext>
            </a:extLst>
          </p:cNvPr>
          <p:cNvSpPr txBox="1">
            <a:spLocks noChangeArrowheads="1"/>
          </p:cNvSpPr>
          <p:nvPr userDrawn="1"/>
        </p:nvSpPr>
        <p:spPr bwMode="auto">
          <a:xfrm>
            <a:off x="11144593" y="6367321"/>
            <a:ext cx="711970" cy="309637"/>
          </a:xfrm>
          <a:prstGeom prst="rect">
            <a:avLst/>
          </a:prstGeom>
          <a:noFill/>
          <a:ln>
            <a:noFill/>
          </a:ln>
          <a:effectLst/>
        </p:spPr>
        <p:txBody>
          <a:bodyPr wrap="squar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spcBef>
                <a:spcPct val="50000"/>
              </a:spcBef>
              <a:defRPr/>
            </a:pPr>
            <a:fld id="{64458543-3D9D-4BFB-95C3-772B1AA483AD}" type="slidenum">
              <a:rPr lang="en-US" altLang="en-US" sz="1412" smtClean="0">
                <a:latin typeface="+mn-lt"/>
              </a:rPr>
              <a:pPr>
                <a:spcBef>
                  <a:spcPct val="50000"/>
                </a:spcBef>
                <a:defRPr/>
              </a:pPr>
              <a:t>‹#›</a:t>
            </a:fld>
            <a:endParaRPr lang="en-US" altLang="en-US" sz="1412" dirty="0">
              <a:latin typeface="+mn-lt"/>
            </a:endParaRPr>
          </a:p>
        </p:txBody>
      </p:sp>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5D474127-0F43-42B8-9839-50D8980947E6}"/>
                  </a:ext>
                </a:extLst>
              </p14:cNvPr>
              <p14:cNvContentPartPr/>
              <p14:nvPr userDrawn="1"/>
            </p14:nvContentPartPr>
            <p14:xfrm>
              <a:off x="12740325" y="5479562"/>
              <a:ext cx="436" cy="12071"/>
            </p14:xfrm>
          </p:contentPart>
        </mc:Choice>
        <mc:Fallback xmlns="">
          <p:pic>
            <p:nvPicPr>
              <p:cNvPr id="3" name="Ink 2">
                <a:extLst>
                  <a:ext uri="{FF2B5EF4-FFF2-40B4-BE49-F238E27FC236}">
                    <a16:creationId xmlns:a16="http://schemas.microsoft.com/office/drawing/2014/main" id="{5D474127-0F43-42B8-9839-50D8980947E6}"/>
                  </a:ext>
                </a:extLst>
              </p:cNvPr>
              <p:cNvPicPr/>
              <p:nvPr/>
            </p:nvPicPr>
            <p:blipFill>
              <a:blip r:embed="rId9"/>
              <a:stretch>
                <a:fillRect/>
              </a:stretch>
            </p:blipFill>
            <p:spPr>
              <a:xfrm>
                <a:off x="12729425" y="5470686"/>
                <a:ext cx="21800" cy="29467"/>
              </a:xfrm>
              <a:prstGeom prst="rect">
                <a:avLst/>
              </a:prstGeom>
            </p:spPr>
          </p:pic>
        </mc:Fallback>
      </mc:AlternateContent>
      <p:pic>
        <p:nvPicPr>
          <p:cNvPr id="4" name="Picture 3" descr="A diagram of a diagram&#10;&#10;Description automatically generated with medium confidence">
            <a:extLst>
              <a:ext uri="{FF2B5EF4-FFF2-40B4-BE49-F238E27FC236}">
                <a16:creationId xmlns:a16="http://schemas.microsoft.com/office/drawing/2014/main" id="{BA3C8928-4A64-E0FA-EB17-4FCB55402E9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529455" y="261015"/>
            <a:ext cx="950575" cy="961991"/>
          </a:xfrm>
          <a:prstGeom prst="rect">
            <a:avLst/>
          </a:prstGeom>
        </p:spPr>
      </p:pic>
      <p:cxnSp>
        <p:nvCxnSpPr>
          <p:cNvPr id="5" name="Straight Connector 4">
            <a:extLst>
              <a:ext uri="{FF2B5EF4-FFF2-40B4-BE49-F238E27FC236}">
                <a16:creationId xmlns:a16="http://schemas.microsoft.com/office/drawing/2014/main" id="{762467E6-E784-6337-5855-14FFEAA4CADD}"/>
              </a:ext>
            </a:extLst>
          </p:cNvPr>
          <p:cNvCxnSpPr/>
          <p:nvPr userDrawn="1"/>
        </p:nvCxnSpPr>
        <p:spPr bwMode="auto">
          <a:xfrm flipH="1">
            <a:off x="993072" y="1169518"/>
            <a:ext cx="9226417"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7"/>
    </p:custDataLst>
    <p:extLst>
      <p:ext uri="{BB962C8B-B14F-4D97-AF65-F5344CB8AC3E}">
        <p14:creationId xmlns:p14="http://schemas.microsoft.com/office/powerpoint/2010/main" val="282524826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899320" rtl="0" eaLnBrk="0" fontAlgn="base" hangingPunct="0">
        <a:spcBef>
          <a:spcPct val="0"/>
        </a:spcBef>
        <a:spcAft>
          <a:spcPct val="0"/>
        </a:spcAft>
        <a:defRPr sz="2471" b="1" kern="1200">
          <a:solidFill>
            <a:srgbClr val="072B5F"/>
          </a:solidFill>
          <a:latin typeface="+mj-lt"/>
          <a:ea typeface="+mj-ea"/>
          <a:cs typeface="+mj-cs"/>
        </a:defRPr>
      </a:lvl1pPr>
      <a:lvl2pPr algn="l" defTabSz="899320" rtl="0" eaLnBrk="0" fontAlgn="base" hangingPunct="0">
        <a:spcBef>
          <a:spcPct val="0"/>
        </a:spcBef>
        <a:spcAft>
          <a:spcPct val="0"/>
        </a:spcAft>
        <a:defRPr sz="2471" b="1">
          <a:solidFill>
            <a:srgbClr val="072B5F"/>
          </a:solidFill>
          <a:latin typeface="Arial" panose="020B0604020202020204" pitchFamily="34" charset="0"/>
        </a:defRPr>
      </a:lvl2pPr>
      <a:lvl3pPr algn="l" defTabSz="899320" rtl="0" eaLnBrk="0" fontAlgn="base" hangingPunct="0">
        <a:spcBef>
          <a:spcPct val="0"/>
        </a:spcBef>
        <a:spcAft>
          <a:spcPct val="0"/>
        </a:spcAft>
        <a:defRPr sz="2471" b="1">
          <a:solidFill>
            <a:srgbClr val="072B5F"/>
          </a:solidFill>
          <a:latin typeface="Arial" panose="020B0604020202020204" pitchFamily="34" charset="0"/>
        </a:defRPr>
      </a:lvl3pPr>
      <a:lvl4pPr algn="l" defTabSz="899320" rtl="0" eaLnBrk="0" fontAlgn="base" hangingPunct="0">
        <a:spcBef>
          <a:spcPct val="0"/>
        </a:spcBef>
        <a:spcAft>
          <a:spcPct val="0"/>
        </a:spcAft>
        <a:defRPr sz="2471" b="1">
          <a:solidFill>
            <a:srgbClr val="072B5F"/>
          </a:solidFill>
          <a:latin typeface="Arial" panose="020B0604020202020204" pitchFamily="34" charset="0"/>
        </a:defRPr>
      </a:lvl4pPr>
      <a:lvl5pPr algn="l" defTabSz="899320" rtl="0" eaLnBrk="0" fontAlgn="base" hangingPunct="0">
        <a:spcBef>
          <a:spcPct val="0"/>
        </a:spcBef>
        <a:spcAft>
          <a:spcPct val="0"/>
        </a:spcAft>
        <a:defRPr sz="2471" b="1">
          <a:solidFill>
            <a:srgbClr val="072B5F"/>
          </a:solidFill>
          <a:latin typeface="Arial" panose="020B0604020202020204" pitchFamily="34" charset="0"/>
        </a:defRPr>
      </a:lvl5pPr>
      <a:lvl6pPr marL="403433" algn="l" defTabSz="899320" rtl="0" fontAlgn="base">
        <a:spcBef>
          <a:spcPct val="0"/>
        </a:spcBef>
        <a:spcAft>
          <a:spcPct val="0"/>
        </a:spcAft>
        <a:defRPr sz="2471" b="1">
          <a:solidFill>
            <a:srgbClr val="072B5F"/>
          </a:solidFill>
          <a:latin typeface="Arial" panose="020B0604020202020204" pitchFamily="34" charset="0"/>
        </a:defRPr>
      </a:lvl6pPr>
      <a:lvl7pPr marL="806867" algn="l" defTabSz="899320" rtl="0" fontAlgn="base">
        <a:spcBef>
          <a:spcPct val="0"/>
        </a:spcBef>
        <a:spcAft>
          <a:spcPct val="0"/>
        </a:spcAft>
        <a:defRPr sz="2471" b="1">
          <a:solidFill>
            <a:srgbClr val="072B5F"/>
          </a:solidFill>
          <a:latin typeface="Arial" panose="020B0604020202020204" pitchFamily="34" charset="0"/>
        </a:defRPr>
      </a:lvl7pPr>
      <a:lvl8pPr marL="1210300" algn="l" defTabSz="899320" rtl="0" fontAlgn="base">
        <a:spcBef>
          <a:spcPct val="0"/>
        </a:spcBef>
        <a:spcAft>
          <a:spcPct val="0"/>
        </a:spcAft>
        <a:defRPr sz="2471" b="1">
          <a:solidFill>
            <a:srgbClr val="072B5F"/>
          </a:solidFill>
          <a:latin typeface="Arial" panose="020B0604020202020204" pitchFamily="34" charset="0"/>
        </a:defRPr>
      </a:lvl8pPr>
      <a:lvl9pPr marL="1613733" algn="l" defTabSz="899320" rtl="0" fontAlgn="base">
        <a:spcBef>
          <a:spcPct val="0"/>
        </a:spcBef>
        <a:spcAft>
          <a:spcPct val="0"/>
        </a:spcAft>
        <a:defRPr sz="2471" b="1">
          <a:solidFill>
            <a:srgbClr val="072B5F"/>
          </a:solidFill>
          <a:latin typeface="Arial" panose="020B0604020202020204" pitchFamily="34" charset="0"/>
        </a:defRPr>
      </a:lvl9pPr>
    </p:titleStyle>
    <p:bodyStyle>
      <a:lvl1pPr marL="337596" indent="-337596" algn="l" defTabSz="899320" rtl="0" eaLnBrk="0" fontAlgn="base" hangingPunct="0">
        <a:spcBef>
          <a:spcPct val="20000"/>
        </a:spcBef>
        <a:spcAft>
          <a:spcPct val="0"/>
        </a:spcAft>
        <a:buChar char="•"/>
        <a:defRPr sz="2118" kern="1200">
          <a:solidFill>
            <a:schemeClr val="tx1"/>
          </a:solidFill>
          <a:latin typeface="+mn-lt"/>
          <a:ea typeface="+mn-ea"/>
          <a:cs typeface="+mn-cs"/>
        </a:defRPr>
      </a:lvl1pPr>
      <a:lvl2pPr marL="729822" indent="-280162" algn="l" defTabSz="899320" rtl="0" eaLnBrk="0" fontAlgn="base" hangingPunct="0">
        <a:spcBef>
          <a:spcPct val="20000"/>
        </a:spcBef>
        <a:spcAft>
          <a:spcPct val="0"/>
        </a:spcAft>
        <a:buChar char="–"/>
        <a:defRPr sz="1765" kern="1200">
          <a:solidFill>
            <a:schemeClr val="tx1"/>
          </a:solidFill>
          <a:latin typeface="+mn-lt"/>
          <a:ea typeface="+mn-ea"/>
          <a:cs typeface="+mn-cs"/>
        </a:defRPr>
      </a:lvl2pPr>
      <a:lvl3pPr marL="1123450" indent="-224130" algn="l" defTabSz="899320" rtl="0" eaLnBrk="0" fontAlgn="base" hangingPunct="0">
        <a:spcBef>
          <a:spcPct val="20000"/>
        </a:spcBef>
        <a:spcAft>
          <a:spcPct val="0"/>
        </a:spcAft>
        <a:buChar char="–"/>
        <a:defRPr kern="1200">
          <a:solidFill>
            <a:schemeClr val="tx1"/>
          </a:solidFill>
          <a:latin typeface="+mn-lt"/>
          <a:ea typeface="+mn-ea"/>
          <a:cs typeface="+mn-cs"/>
        </a:defRPr>
      </a:lvl3pPr>
      <a:lvl4pPr marL="1573110" indent="-224130" algn="l" defTabSz="899320" rtl="0" eaLnBrk="0" fontAlgn="base" hangingPunct="0">
        <a:spcBef>
          <a:spcPct val="20000"/>
        </a:spcBef>
        <a:spcAft>
          <a:spcPct val="0"/>
        </a:spcAft>
        <a:buChar char="–"/>
        <a:defRPr kern="1200">
          <a:solidFill>
            <a:schemeClr val="tx1"/>
          </a:solidFill>
          <a:latin typeface="+mn-lt"/>
          <a:ea typeface="+mn-ea"/>
          <a:cs typeface="+mn-cs"/>
        </a:defRPr>
      </a:lvl4pPr>
      <a:lvl5pPr marL="2022770" indent="-224130" algn="l" defTabSz="899320" rtl="0" eaLnBrk="0" fontAlgn="base" hangingPunct="0">
        <a:spcBef>
          <a:spcPct val="20000"/>
        </a:spcBef>
        <a:spcAft>
          <a:spcPct val="0"/>
        </a:spcAft>
        <a:buChar char="–"/>
        <a:defRPr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gif"/><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3.jpg"/><Relationship Id="rId5" Type="http://schemas.openxmlformats.org/officeDocument/2006/relationships/hyperlink" Target="mailto:%20gary.rathwell@pera.net" TargetMode="External"/><Relationship Id="rId4" Type="http://schemas.openxmlformats.org/officeDocument/2006/relationships/hyperlink" Target="https://creativecommons.org/licenses/by-sa/4.0/"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8.png"/><Relationship Id="rId5" Type="http://schemas.openxmlformats.org/officeDocument/2006/relationships/hyperlink" Target="https://www.pera.net/MLMs/MLM-014-A.pdf"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13.png"/><Relationship Id="rId3" Type="http://schemas.openxmlformats.org/officeDocument/2006/relationships/notesSlide" Target="../notesSlides/notesSlide3.xml"/><Relationship Id="rId7" Type="http://schemas.openxmlformats.org/officeDocument/2006/relationships/diagramLayout" Target="../diagrams/layout1.xml"/><Relationship Id="rId12" Type="http://schemas.openxmlformats.org/officeDocument/2006/relationships/image" Target="../media/image12.jpeg"/><Relationship Id="rId2" Type="http://schemas.openxmlformats.org/officeDocument/2006/relationships/slideLayout" Target="../slideLayouts/slideLayout4.xml"/><Relationship Id="rId16" Type="http://schemas.openxmlformats.org/officeDocument/2006/relationships/hyperlink" Target="https://commons.wikimedia.org/wiki/File:Generator_8_Tyssedal.JPG" TargetMode="External"/><Relationship Id="rId1" Type="http://schemas.openxmlformats.org/officeDocument/2006/relationships/tags" Target="../tags/tag15.xml"/><Relationship Id="rId6" Type="http://schemas.openxmlformats.org/officeDocument/2006/relationships/diagramData" Target="../diagrams/data1.xml"/><Relationship Id="rId11" Type="http://schemas.openxmlformats.org/officeDocument/2006/relationships/image" Target="../media/image11.png"/><Relationship Id="rId5" Type="http://schemas.openxmlformats.org/officeDocument/2006/relationships/image" Target="../media/image10.png"/><Relationship Id="rId15" Type="http://schemas.openxmlformats.org/officeDocument/2006/relationships/hyperlink" Target="https://commons.wikimedia.org/w/index.php?title=Special%3ASearch&amp;search=File%3AGas+detector.jpg&amp;wprov=acrw1_0" TargetMode="External"/><Relationship Id="rId10" Type="http://schemas.microsoft.com/office/2007/relationships/diagramDrawing" Target="../diagrams/drawing1.xml"/><Relationship Id="rId4" Type="http://schemas.openxmlformats.org/officeDocument/2006/relationships/image" Target="../media/image9.png"/><Relationship Id="rId9" Type="http://schemas.openxmlformats.org/officeDocument/2006/relationships/diagramColors" Target="../diagrams/colors1.xml"/><Relationship Id="rId14" Type="http://schemas.openxmlformats.org/officeDocument/2006/relationships/hyperlink" Target="https://commons.wikimedia.org/w/index.php?title=Special%3ASearch&amp;search=File%3APLC+Control+Panel.png&amp;wprov=acrw1_2"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hyperlink" Target="https://www.geograph.org.uk/photo/7703260" TargetMode="Externa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hyperlink" Target="https://commons.wikimedia.org/wiki/File:Valero_fire_2007.jpg" TargetMode="External"/><Relationship Id="rId5" Type="http://schemas.openxmlformats.org/officeDocument/2006/relationships/image" Target="../media/image15.pn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notesSlide" Target="../notesSlides/notesSlide5.xml"/><Relationship Id="rId7" Type="http://schemas.openxmlformats.org/officeDocument/2006/relationships/image" Target="../media/image18.jpg"/><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hyperlink" Target="https://www.geograph.org.uk/photo/5101869" TargetMode="External"/><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1.jp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7.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hyperlink" Target="https://www.csb.gov/assets/1/6/Fire_(1).PNG"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9.xml.rels><?xml version="1.0" encoding="UTF-8" standalone="yes"?>
<Relationships xmlns="http://schemas.openxmlformats.org/package/2006/relationships"><Relationship Id="rId8" Type="http://schemas.openxmlformats.org/officeDocument/2006/relationships/hyperlink" Target="https://www.tripwire.com/-/media/tripwiredotcom/files/feature/industrial_cybersecurity_tips_for_cisos.pdf" TargetMode="External"/><Relationship Id="rId3" Type="http://schemas.openxmlformats.org/officeDocument/2006/relationships/notesSlide" Target="../notesSlides/notesSlide9.xml"/><Relationship Id="rId7" Type="http://schemas.openxmlformats.org/officeDocument/2006/relationships/hyperlink" Target="https://scadamag.infracritical.com/index.php/2017/08/21/1984/" TargetMode="Externa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hyperlink" Target="https://www.pera.net/MLMs/MLM-001-A.pdf" TargetMode="External"/><Relationship Id="rId5" Type="http://schemas.openxmlformats.org/officeDocument/2006/relationships/hyperlink" Target="https://www.pera.net/MLMs/MLM-050-C.pdf" TargetMode="External"/><Relationship Id="rId4" Type="http://schemas.openxmlformats.org/officeDocument/2006/relationships/hyperlink" Target="https://www.pera.net/MLMs/MLM-014-A.pptx" TargetMode="External"/><Relationship Id="rId9" Type="http://schemas.openxmlformats.org/officeDocument/2006/relationships/hyperlink" Target="mailto:%20gary.rathwell@pera.n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9461A8D-0E61-4366-9FFA-22D4B84868ED}"/>
              </a:ext>
            </a:extLst>
          </p:cNvPr>
          <p:cNvSpPr>
            <a:spLocks noGrp="1" noChangeArrowheads="1"/>
          </p:cNvSpPr>
          <p:nvPr>
            <p:ph type="ctrTitle"/>
          </p:nvPr>
        </p:nvSpPr>
        <p:spPr>
          <a:xfrm>
            <a:off x="1506951" y="1003995"/>
            <a:ext cx="8284534" cy="1058677"/>
          </a:xfrm>
        </p:spPr>
        <p:txBody>
          <a:bodyPr/>
          <a:lstStyle/>
          <a:p>
            <a:pPr algn="ctr" eaLnBrk="1" hangingPunct="1"/>
            <a:r>
              <a:rPr lang="en-US" altLang="en-US" sz="2471" dirty="0">
                <a:solidFill>
                  <a:schemeClr val="tx2"/>
                </a:solidFill>
              </a:rPr>
              <a:t>Industrial Cybersecurity for the CISO – Part 2</a:t>
            </a:r>
            <a:br>
              <a:rPr lang="en-US" altLang="en-US" sz="2471" dirty="0">
                <a:solidFill>
                  <a:schemeClr val="tx2"/>
                </a:solidFill>
              </a:rPr>
            </a:br>
            <a:r>
              <a:rPr lang="en-US" altLang="en-US" sz="2118" b="0" i="1" dirty="0">
                <a:solidFill>
                  <a:schemeClr val="tx2"/>
                </a:solidFill>
              </a:rPr>
              <a:t>Why knowing industrial terms matters</a:t>
            </a:r>
            <a:endParaRPr lang="en-US" altLang="en-US" sz="2118" b="0" i="1" dirty="0"/>
          </a:p>
        </p:txBody>
      </p:sp>
      <p:sp>
        <p:nvSpPr>
          <p:cNvPr id="12" name="AutoShape 3">
            <a:extLst>
              <a:ext uri="{FF2B5EF4-FFF2-40B4-BE49-F238E27FC236}">
                <a16:creationId xmlns:a16="http://schemas.microsoft.com/office/drawing/2014/main" id="{5DF7CB5F-FC92-42B7-9E74-6E22E4C681F2}"/>
              </a:ext>
            </a:extLst>
          </p:cNvPr>
          <p:cNvSpPr>
            <a:spLocks noChangeAspect="1" noChangeArrowheads="1" noTextEdit="1"/>
          </p:cNvSpPr>
          <p:nvPr/>
        </p:nvSpPr>
        <p:spPr bwMode="auto">
          <a:xfrm>
            <a:off x="3787869" y="2209177"/>
            <a:ext cx="4616263" cy="4614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751" tIns="44375" rIns="88751" bIns="44375" numCol="1" anchor="t" anchorCtr="0" compatLnSpc="1">
            <a:prstTxWarp prst="textNoShape">
              <a:avLst/>
            </a:prstTxWarp>
          </a:bodyPr>
          <a:lstStyle/>
          <a:p>
            <a:pPr defTabSz="806867" eaLnBrk="0" fontAlgn="base" hangingPunct="0">
              <a:spcBef>
                <a:spcPct val="0"/>
              </a:spcBef>
              <a:spcAft>
                <a:spcPct val="0"/>
              </a:spcAft>
              <a:defRPr/>
            </a:pPr>
            <a:endParaRPr lang="en-US" sz="2330">
              <a:solidFill>
                <a:srgbClr val="000000"/>
              </a:solidFill>
              <a:latin typeface="Times" panose="02020603050405020304" pitchFamily="18" charset="0"/>
            </a:endParaRPr>
          </a:p>
        </p:txBody>
      </p:sp>
      <p:sp>
        <p:nvSpPr>
          <p:cNvPr id="16" name="Rectangle 15">
            <a:extLst>
              <a:ext uri="{FF2B5EF4-FFF2-40B4-BE49-F238E27FC236}">
                <a16:creationId xmlns:a16="http://schemas.microsoft.com/office/drawing/2014/main" id="{0CC0D852-17CC-422F-BBF6-74173FD900A5}"/>
              </a:ext>
            </a:extLst>
          </p:cNvPr>
          <p:cNvSpPr/>
          <p:nvPr/>
        </p:nvSpPr>
        <p:spPr>
          <a:xfrm>
            <a:off x="9300640" y="2756811"/>
            <a:ext cx="911843" cy="309637"/>
          </a:xfrm>
          <a:prstGeom prst="rect">
            <a:avLst/>
          </a:prstGeom>
        </p:spPr>
        <p:txBody>
          <a:bodyPr wrap="square">
            <a:spAutoFit/>
          </a:bodyPr>
          <a:lstStyle/>
          <a:p>
            <a:pPr algn="ctr" defTabSz="806867" eaLnBrk="0" fontAlgn="base" hangingPunct="0">
              <a:spcBef>
                <a:spcPct val="0"/>
              </a:spcBef>
              <a:spcAft>
                <a:spcPct val="0"/>
              </a:spcAft>
              <a:defRPr/>
            </a:pPr>
            <a:r>
              <a:rPr lang="en-US" sz="1412" i="1" dirty="0">
                <a:solidFill>
                  <a:srgbClr val="000000"/>
                </a:solidFill>
                <a:latin typeface="Times" panose="02020603050405020304" pitchFamily="18" charset="0"/>
              </a:rPr>
              <a:t>Author</a:t>
            </a:r>
            <a:endParaRPr lang="en-US" sz="2471" dirty="0">
              <a:solidFill>
                <a:srgbClr val="000000"/>
              </a:solidFill>
              <a:latin typeface="Times" panose="02020603050405020304" pitchFamily="18" charset="0"/>
            </a:endParaRPr>
          </a:p>
        </p:txBody>
      </p:sp>
      <p:sp>
        <p:nvSpPr>
          <p:cNvPr id="11" name="Rectangle 10">
            <a:extLst>
              <a:ext uri="{FF2B5EF4-FFF2-40B4-BE49-F238E27FC236}">
                <a16:creationId xmlns:a16="http://schemas.microsoft.com/office/drawing/2014/main" id="{32B78E42-9E54-40B9-AF20-418F9C494FB4}"/>
              </a:ext>
            </a:extLst>
          </p:cNvPr>
          <p:cNvSpPr/>
          <p:nvPr/>
        </p:nvSpPr>
        <p:spPr>
          <a:xfrm>
            <a:off x="8942746" y="4391687"/>
            <a:ext cx="1697479" cy="309637"/>
          </a:xfrm>
          <a:prstGeom prst="rect">
            <a:avLst/>
          </a:prstGeom>
        </p:spPr>
        <p:txBody>
          <a:bodyPr wrap="square">
            <a:spAutoFit/>
          </a:bodyPr>
          <a:lstStyle/>
          <a:p>
            <a:pPr algn="ctr" defTabSz="806867" eaLnBrk="0" fontAlgn="base" hangingPunct="0">
              <a:spcBef>
                <a:spcPct val="0"/>
              </a:spcBef>
              <a:spcAft>
                <a:spcPct val="0"/>
              </a:spcAft>
              <a:defRPr/>
            </a:pPr>
            <a:r>
              <a:rPr lang="en-US" sz="1412" i="1" dirty="0">
                <a:solidFill>
                  <a:srgbClr val="000000"/>
                </a:solidFill>
                <a:latin typeface="Times" panose="02020603050405020304" pitchFamily="18" charset="0"/>
              </a:rPr>
              <a:t>Vytautas Butrimas</a:t>
            </a:r>
            <a:endParaRPr lang="en-US" sz="2471" dirty="0">
              <a:solidFill>
                <a:srgbClr val="000000"/>
              </a:solidFill>
              <a:latin typeface="Times" panose="02020603050405020304" pitchFamily="18" charset="0"/>
            </a:endParaRPr>
          </a:p>
        </p:txBody>
      </p:sp>
      <p:sp>
        <p:nvSpPr>
          <p:cNvPr id="6" name="Rectangle 5">
            <a:extLst>
              <a:ext uri="{FF2B5EF4-FFF2-40B4-BE49-F238E27FC236}">
                <a16:creationId xmlns:a16="http://schemas.microsoft.com/office/drawing/2014/main" id="{7368767B-AB08-418E-BEB7-A0911B565699}"/>
              </a:ext>
            </a:extLst>
          </p:cNvPr>
          <p:cNvSpPr/>
          <p:nvPr/>
        </p:nvSpPr>
        <p:spPr>
          <a:xfrm>
            <a:off x="1190035" y="2309789"/>
            <a:ext cx="3658374" cy="472565"/>
          </a:xfrm>
          <a:prstGeom prst="rect">
            <a:avLst/>
          </a:prstGeom>
        </p:spPr>
        <p:txBody>
          <a:bodyPr wrap="none">
            <a:spAutoFit/>
          </a:bodyPr>
          <a:lstStyle/>
          <a:p>
            <a:pPr defTabSz="806867" eaLnBrk="0" fontAlgn="base" hangingPunct="0">
              <a:spcBef>
                <a:spcPct val="0"/>
              </a:spcBef>
              <a:spcAft>
                <a:spcPct val="0"/>
              </a:spcAft>
              <a:defRPr/>
            </a:pPr>
            <a:r>
              <a:rPr lang="en-US" altLang="en-US" sz="2471" b="1" dirty="0">
                <a:solidFill>
                  <a:srgbClr val="000000"/>
                </a:solidFill>
                <a:latin typeface="Arial"/>
              </a:rPr>
              <a:t>Micro Learning Module</a:t>
            </a:r>
            <a:endParaRPr lang="en-US" sz="2118" dirty="0">
              <a:solidFill>
                <a:srgbClr val="000000"/>
              </a:solidFill>
              <a:latin typeface="Times" panose="02020603050405020304" pitchFamily="18" charset="0"/>
            </a:endParaRPr>
          </a:p>
        </p:txBody>
      </p:sp>
      <p:sp>
        <p:nvSpPr>
          <p:cNvPr id="15" name="Rectangle 14">
            <a:extLst>
              <a:ext uri="{FF2B5EF4-FFF2-40B4-BE49-F238E27FC236}">
                <a16:creationId xmlns:a16="http://schemas.microsoft.com/office/drawing/2014/main" id="{4057E823-A235-40CC-A9C6-5EA066A8F0CF}"/>
              </a:ext>
            </a:extLst>
          </p:cNvPr>
          <p:cNvSpPr/>
          <p:nvPr/>
        </p:nvSpPr>
        <p:spPr>
          <a:xfrm>
            <a:off x="8516703" y="4673657"/>
            <a:ext cx="2482121" cy="825419"/>
          </a:xfrm>
          <a:prstGeom prst="rect">
            <a:avLst/>
          </a:prstGeom>
        </p:spPr>
        <p:txBody>
          <a:bodyPr wrap="square">
            <a:spAutoFit/>
          </a:bodyPr>
          <a:lstStyle/>
          <a:p>
            <a:pPr algn="ctr"/>
            <a:r>
              <a:rPr lang="en-US" sz="1588" i="1" dirty="0">
                <a:latin typeface="+mj-lt"/>
              </a:rPr>
              <a:t>Author’s presented views are his own.</a:t>
            </a:r>
          </a:p>
          <a:p>
            <a:pPr algn="ctr"/>
            <a:endParaRPr lang="en-US" sz="1588" i="1" dirty="0">
              <a:latin typeface="+mj-lt"/>
            </a:endParaRPr>
          </a:p>
        </p:txBody>
      </p:sp>
      <p:pic>
        <p:nvPicPr>
          <p:cNvPr id="7" name="Picture 6" descr="A person speaking to a group of people&#10;&#10;Description automatically generated with low confidence">
            <a:extLst>
              <a:ext uri="{FF2B5EF4-FFF2-40B4-BE49-F238E27FC236}">
                <a16:creationId xmlns:a16="http://schemas.microsoft.com/office/drawing/2014/main" id="{C608230B-64F2-422B-9AB5-16E53CB22EB7}"/>
              </a:ext>
            </a:extLst>
          </p:cNvPr>
          <p:cNvPicPr>
            <a:picLocks noChangeAspect="1"/>
          </p:cNvPicPr>
          <p:nvPr/>
        </p:nvPicPr>
        <p:blipFill rotWithShape="1">
          <a:blip r:embed="rId4">
            <a:extLst>
              <a:ext uri="{28A0092B-C50C-407E-A947-70E740481C1C}">
                <a14:useLocalDpi xmlns:a14="http://schemas.microsoft.com/office/drawing/2010/main" val="0"/>
              </a:ext>
            </a:extLst>
          </a:blip>
          <a:srcRect l="32354" t="6026" r="26362" b="42671"/>
          <a:stretch/>
        </p:blipFill>
        <p:spPr>
          <a:xfrm>
            <a:off x="9099347" y="3076339"/>
            <a:ext cx="1433019" cy="1285736"/>
          </a:xfrm>
          <a:prstGeom prst="rect">
            <a:avLst/>
          </a:prstGeom>
        </p:spPr>
      </p:pic>
      <p:sp>
        <p:nvSpPr>
          <p:cNvPr id="4" name="TextBox 3">
            <a:extLst>
              <a:ext uri="{FF2B5EF4-FFF2-40B4-BE49-F238E27FC236}">
                <a16:creationId xmlns:a16="http://schemas.microsoft.com/office/drawing/2014/main" id="{02EC8AF0-1113-C273-528B-AEE00AC05D21}"/>
              </a:ext>
            </a:extLst>
          </p:cNvPr>
          <p:cNvSpPr txBox="1"/>
          <p:nvPr/>
        </p:nvSpPr>
        <p:spPr>
          <a:xfrm>
            <a:off x="1221457" y="3354191"/>
            <a:ext cx="3653935" cy="1444498"/>
          </a:xfrm>
          <a:prstGeom prst="rect">
            <a:avLst/>
          </a:prstGeom>
          <a:noFill/>
        </p:spPr>
        <p:txBody>
          <a:bodyPr wrap="square" lIns="0" tIns="0" rIns="0" bIns="0" rtlCol="0">
            <a:spAutoFit/>
          </a:bodyPr>
          <a:lstStyle/>
          <a:p>
            <a:pPr algn="ctr"/>
            <a:r>
              <a:rPr lang="en-US" dirty="0">
                <a:solidFill>
                  <a:schemeClr val="tx2"/>
                </a:solidFill>
                <a:latin typeface="Arial Black" panose="020B0A04020102020204" pitchFamily="34" charset="0"/>
                <a:ea typeface="Open Sans Extrabold" panose="020B0906030804020204" pitchFamily="34" charset="0"/>
                <a:cs typeface="Open Sans Extrabold" panose="020B0906030804020204" pitchFamily="34" charset="0"/>
              </a:rPr>
              <a:t>MLM-050-B</a:t>
            </a:r>
          </a:p>
          <a:p>
            <a:r>
              <a:rPr lang="en-US" sz="1588" dirty="0">
                <a:solidFill>
                  <a:schemeClr val="tx2"/>
                </a:solidFill>
                <a:latin typeface="Arial" panose="020B0604020202020204" pitchFamily="34" charset="0"/>
                <a:ea typeface="Open Sans Extrabold" panose="020B0906030804020204" pitchFamily="34" charset="0"/>
                <a:cs typeface="Arial" panose="020B0604020202020204" pitchFamily="34" charset="0"/>
              </a:rPr>
              <a:t>Industry 		–  Process</a:t>
            </a:r>
          </a:p>
          <a:p>
            <a:r>
              <a:rPr lang="en-US" sz="1588" dirty="0">
                <a:solidFill>
                  <a:schemeClr val="tx2"/>
                </a:solidFill>
                <a:latin typeface="Arial" panose="020B0604020202020204" pitchFamily="34" charset="0"/>
                <a:ea typeface="Open Sans Extrabold" panose="020B0906030804020204" pitchFamily="34" charset="0"/>
                <a:cs typeface="Arial" panose="020B0604020202020204" pitchFamily="34" charset="0"/>
              </a:rPr>
              <a:t>Principal Role 	–  Owner</a:t>
            </a:r>
          </a:p>
          <a:p>
            <a:r>
              <a:rPr lang="en-US" sz="1588" dirty="0">
                <a:solidFill>
                  <a:schemeClr val="tx2"/>
                </a:solidFill>
                <a:latin typeface="Arial" panose="020B0604020202020204" pitchFamily="34" charset="0"/>
                <a:ea typeface="Open Sans Extrabold" panose="020B0906030804020204" pitchFamily="34" charset="0"/>
                <a:cs typeface="Arial" panose="020B0604020202020204" pitchFamily="34" charset="0"/>
              </a:rPr>
              <a:t>Professional Role	–  All</a:t>
            </a:r>
          </a:p>
          <a:p>
            <a:r>
              <a:rPr lang="en-US" sz="1588" dirty="0">
                <a:solidFill>
                  <a:schemeClr val="tx2"/>
                </a:solidFill>
                <a:latin typeface="Arial" panose="020B0604020202020204" pitchFamily="34" charset="0"/>
                <a:ea typeface="Open Sans Extrabold" panose="020B0906030804020204" pitchFamily="34" charset="0"/>
                <a:cs typeface="Arial" panose="020B0604020202020204" pitchFamily="34" charset="0"/>
              </a:rPr>
              <a:t>Enterprise Phase 	–  Master Planning</a:t>
            </a:r>
          </a:p>
          <a:p>
            <a:endParaRPr lang="en-US" sz="1235" dirty="0">
              <a:solidFill>
                <a:schemeClr val="tx2"/>
              </a:solidFill>
            </a:endParaRPr>
          </a:p>
        </p:txBody>
      </p:sp>
      <p:pic>
        <p:nvPicPr>
          <p:cNvPr id="5" name="Picture 4" descr="Icon&#10;&#10;Description automatically generated">
            <a:extLst>
              <a:ext uri="{FF2B5EF4-FFF2-40B4-BE49-F238E27FC236}">
                <a16:creationId xmlns:a16="http://schemas.microsoft.com/office/drawing/2014/main" id="{8AC927DA-84CB-EB94-5F98-4961EAA847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585" y="5495878"/>
            <a:ext cx="516357" cy="471607"/>
          </a:xfrm>
          <a:prstGeom prst="rect">
            <a:avLst/>
          </a:prstGeom>
        </p:spPr>
      </p:pic>
      <p:sp>
        <p:nvSpPr>
          <p:cNvPr id="9" name="TextBox 8">
            <a:extLst>
              <a:ext uri="{FF2B5EF4-FFF2-40B4-BE49-F238E27FC236}">
                <a16:creationId xmlns:a16="http://schemas.microsoft.com/office/drawing/2014/main" id="{19A5FCE4-9E02-2A2A-D7FA-BF0C57FDC735}"/>
              </a:ext>
            </a:extLst>
          </p:cNvPr>
          <p:cNvSpPr txBox="1"/>
          <p:nvPr/>
        </p:nvSpPr>
        <p:spPr>
          <a:xfrm>
            <a:off x="1809660" y="5512281"/>
            <a:ext cx="2175799" cy="488724"/>
          </a:xfrm>
          <a:prstGeom prst="rect">
            <a:avLst/>
          </a:prstGeom>
          <a:noFill/>
        </p:spPr>
        <p:txBody>
          <a:bodyPr wrap="square" lIns="0" tIns="0" rIns="0" bIns="0" rtlCol="0">
            <a:spAutoFit/>
          </a:bodyPr>
          <a:lstStyle/>
          <a:p>
            <a:r>
              <a:rPr lang="en-US" sz="1588" dirty="0">
                <a:latin typeface="Arial" panose="020B0604020202020204" pitchFamily="34" charset="0"/>
                <a:cs typeface="Arial" panose="020B0604020202020204" pitchFamily="34" charset="0"/>
              </a:rPr>
              <a:t>Turn on your audio and click start to begin video</a:t>
            </a:r>
          </a:p>
        </p:txBody>
      </p:sp>
      <p:pic>
        <p:nvPicPr>
          <p:cNvPr id="13" name="Picture 12">
            <a:extLst>
              <a:ext uri="{FF2B5EF4-FFF2-40B4-BE49-F238E27FC236}">
                <a16:creationId xmlns:a16="http://schemas.microsoft.com/office/drawing/2014/main" id="{3C8ED0B5-0B60-A9E6-6DB2-6E29DB56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5896" y="5586647"/>
            <a:ext cx="936031" cy="449295"/>
          </a:xfrm>
          <a:prstGeom prst="rect">
            <a:avLst/>
          </a:prstGeom>
        </p:spPr>
      </p:pic>
      <p:pic>
        <p:nvPicPr>
          <p:cNvPr id="3" name="Picture 2" descr="A logo of a computer">
            <a:extLst>
              <a:ext uri="{FF2B5EF4-FFF2-40B4-BE49-F238E27FC236}">
                <a16:creationId xmlns:a16="http://schemas.microsoft.com/office/drawing/2014/main" id="{964381C8-27F9-81AF-F624-004E9010AC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1766" y="2619215"/>
            <a:ext cx="1995822" cy="2291620"/>
          </a:xfrm>
          <a:prstGeom prst="rect">
            <a:avLst/>
          </a:prstGeom>
        </p:spPr>
      </p:pic>
    </p:spTree>
    <p:custDataLst>
      <p:tags r:id="rId1"/>
    </p:custDataLst>
    <p:extLst>
      <p:ext uri="{BB962C8B-B14F-4D97-AF65-F5344CB8AC3E}">
        <p14:creationId xmlns:p14="http://schemas.microsoft.com/office/powerpoint/2010/main" val="3076600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DBBF-E539-4CF5-BE3F-5130527A502F}"/>
              </a:ext>
            </a:extLst>
          </p:cNvPr>
          <p:cNvSpPr txBox="1">
            <a:spLocks/>
          </p:cNvSpPr>
          <p:nvPr/>
        </p:nvSpPr>
        <p:spPr>
          <a:xfrm>
            <a:off x="2788528" y="291520"/>
            <a:ext cx="6201703" cy="557611"/>
          </a:xfrm>
          <a:prstGeom prst="rect">
            <a:avLst/>
          </a:prstGeom>
          <a:solidFill>
            <a:schemeClr val="accent3">
              <a:lumMod val="20000"/>
              <a:lumOff val="80000"/>
            </a:schemeClr>
          </a:solidFill>
        </p:spPr>
        <p:txBody>
          <a:bodyPr/>
          <a:lstStyle>
            <a:lvl1pPr algn="l" defTabSz="1019175" rtl="0" eaLnBrk="0" fontAlgn="base" hangingPunct="0">
              <a:spcBef>
                <a:spcPct val="0"/>
              </a:spcBef>
              <a:spcAft>
                <a:spcPct val="0"/>
              </a:spcAft>
              <a:defRPr sz="2800" b="1" kern="1200">
                <a:solidFill>
                  <a:srgbClr val="072B5F"/>
                </a:solidFill>
                <a:latin typeface="+mj-lt"/>
                <a:ea typeface="+mj-ea"/>
                <a:cs typeface="+mj-cs"/>
              </a:defRPr>
            </a:lvl1pPr>
            <a:lvl2pPr algn="l" defTabSz="1019175" rtl="0" eaLnBrk="0" fontAlgn="base" hangingPunct="0">
              <a:spcBef>
                <a:spcPct val="0"/>
              </a:spcBef>
              <a:spcAft>
                <a:spcPct val="0"/>
              </a:spcAft>
              <a:defRPr sz="2800" b="1">
                <a:solidFill>
                  <a:srgbClr val="072B5F"/>
                </a:solidFill>
                <a:latin typeface="Arial" panose="020B0604020202020204" pitchFamily="34" charset="0"/>
              </a:defRPr>
            </a:lvl2pPr>
            <a:lvl3pPr algn="l" defTabSz="1019175" rtl="0" eaLnBrk="0" fontAlgn="base" hangingPunct="0">
              <a:spcBef>
                <a:spcPct val="0"/>
              </a:spcBef>
              <a:spcAft>
                <a:spcPct val="0"/>
              </a:spcAft>
              <a:defRPr sz="2800" b="1">
                <a:solidFill>
                  <a:srgbClr val="072B5F"/>
                </a:solidFill>
                <a:latin typeface="Arial" panose="020B0604020202020204" pitchFamily="34" charset="0"/>
              </a:defRPr>
            </a:lvl3pPr>
            <a:lvl4pPr algn="l" defTabSz="1019175" rtl="0" eaLnBrk="0" fontAlgn="base" hangingPunct="0">
              <a:spcBef>
                <a:spcPct val="0"/>
              </a:spcBef>
              <a:spcAft>
                <a:spcPct val="0"/>
              </a:spcAft>
              <a:defRPr sz="2800" b="1">
                <a:solidFill>
                  <a:srgbClr val="072B5F"/>
                </a:solidFill>
                <a:latin typeface="Arial" panose="020B0604020202020204" pitchFamily="34" charset="0"/>
              </a:defRPr>
            </a:lvl4pPr>
            <a:lvl5pPr algn="l" defTabSz="1019175" rtl="0" eaLnBrk="0" fontAlgn="base" hangingPunct="0">
              <a:spcBef>
                <a:spcPct val="0"/>
              </a:spcBef>
              <a:spcAft>
                <a:spcPct val="0"/>
              </a:spcAft>
              <a:defRPr sz="2800" b="1">
                <a:solidFill>
                  <a:srgbClr val="072B5F"/>
                </a:solidFill>
                <a:latin typeface="Arial" panose="020B0604020202020204" pitchFamily="34" charset="0"/>
              </a:defRPr>
            </a:lvl5pPr>
            <a:lvl6pPr marL="457200" algn="l" defTabSz="1019175" rtl="0" fontAlgn="base">
              <a:spcBef>
                <a:spcPct val="0"/>
              </a:spcBef>
              <a:spcAft>
                <a:spcPct val="0"/>
              </a:spcAft>
              <a:defRPr sz="2800" b="1">
                <a:solidFill>
                  <a:srgbClr val="072B5F"/>
                </a:solidFill>
                <a:latin typeface="Arial" panose="020B0604020202020204" pitchFamily="34" charset="0"/>
              </a:defRPr>
            </a:lvl6pPr>
            <a:lvl7pPr marL="914400" algn="l" defTabSz="1019175" rtl="0" fontAlgn="base">
              <a:spcBef>
                <a:spcPct val="0"/>
              </a:spcBef>
              <a:spcAft>
                <a:spcPct val="0"/>
              </a:spcAft>
              <a:defRPr sz="2800" b="1">
                <a:solidFill>
                  <a:srgbClr val="072B5F"/>
                </a:solidFill>
                <a:latin typeface="Arial" panose="020B0604020202020204" pitchFamily="34" charset="0"/>
              </a:defRPr>
            </a:lvl7pPr>
            <a:lvl8pPr marL="1371600" algn="l" defTabSz="1019175" rtl="0" fontAlgn="base">
              <a:spcBef>
                <a:spcPct val="0"/>
              </a:spcBef>
              <a:spcAft>
                <a:spcPct val="0"/>
              </a:spcAft>
              <a:defRPr sz="2800" b="1">
                <a:solidFill>
                  <a:srgbClr val="072B5F"/>
                </a:solidFill>
                <a:latin typeface="Arial" panose="020B0604020202020204" pitchFamily="34" charset="0"/>
              </a:defRPr>
            </a:lvl8pPr>
            <a:lvl9pPr marL="1828800" algn="l" defTabSz="1019175" rtl="0" fontAlgn="base">
              <a:spcBef>
                <a:spcPct val="0"/>
              </a:spcBef>
              <a:spcAft>
                <a:spcPct val="0"/>
              </a:spcAft>
              <a:defRPr sz="2800" b="1">
                <a:solidFill>
                  <a:srgbClr val="072B5F"/>
                </a:solidFill>
                <a:latin typeface="Arial" panose="020B0604020202020204" pitchFamily="34" charset="0"/>
              </a:defRPr>
            </a:lvl9pPr>
          </a:lstStyle>
          <a:p>
            <a:pPr algn="ctr"/>
            <a:r>
              <a:rPr lang="en-US" dirty="0">
                <a:solidFill>
                  <a:srgbClr val="003F6B"/>
                </a:solidFill>
              </a:rPr>
              <a:t>Author – Vytautas Butrimas</a:t>
            </a:r>
          </a:p>
        </p:txBody>
      </p:sp>
      <p:sp>
        <p:nvSpPr>
          <p:cNvPr id="7" name="TextBox 6">
            <a:extLst>
              <a:ext uri="{FF2B5EF4-FFF2-40B4-BE49-F238E27FC236}">
                <a16:creationId xmlns:a16="http://schemas.microsoft.com/office/drawing/2014/main" id="{CD51850B-8613-F126-7929-260211D0FC30}"/>
              </a:ext>
            </a:extLst>
          </p:cNvPr>
          <p:cNvSpPr txBox="1"/>
          <p:nvPr/>
        </p:nvSpPr>
        <p:spPr>
          <a:xfrm>
            <a:off x="924647" y="5907930"/>
            <a:ext cx="4139447" cy="276999"/>
          </a:xfrm>
          <a:prstGeom prst="rect">
            <a:avLst/>
          </a:prstGeom>
          <a:noFill/>
        </p:spPr>
        <p:txBody>
          <a:bodyPr wrap="square">
            <a:spAutoFit/>
          </a:bodyPr>
          <a:lstStyle/>
          <a:p>
            <a:pPr marL="0" indent="0">
              <a:spcAft>
                <a:spcPts val="1059"/>
              </a:spcAft>
              <a:buNone/>
            </a:pPr>
            <a:r>
              <a:rPr lang="en-US" altLang="en-US" sz="1200" b="1" dirty="0">
                <a:solidFill>
                  <a:srgbClr val="00B050"/>
                </a:solidFill>
                <a:hlinkClick r:id="rId4"/>
              </a:rPr>
              <a:t>https://creativecommons.org/licenses/by-sa/4.0/</a:t>
            </a:r>
            <a:r>
              <a:rPr lang="en-US" altLang="en-US" sz="1200" b="1" dirty="0">
                <a:solidFill>
                  <a:srgbClr val="00B050"/>
                </a:solidFill>
              </a:rPr>
              <a:t> </a:t>
            </a:r>
          </a:p>
        </p:txBody>
      </p:sp>
      <p:sp>
        <p:nvSpPr>
          <p:cNvPr id="8" name="TextBox 7">
            <a:extLst>
              <a:ext uri="{FF2B5EF4-FFF2-40B4-BE49-F238E27FC236}">
                <a16:creationId xmlns:a16="http://schemas.microsoft.com/office/drawing/2014/main" id="{34B09C74-3D3C-F076-4B37-10796C2691A8}"/>
              </a:ext>
            </a:extLst>
          </p:cNvPr>
          <p:cNvSpPr txBox="1"/>
          <p:nvPr/>
        </p:nvSpPr>
        <p:spPr>
          <a:xfrm>
            <a:off x="5064094" y="5861763"/>
            <a:ext cx="6395154" cy="369332"/>
          </a:xfrm>
          <a:prstGeom prst="rect">
            <a:avLst/>
          </a:prstGeom>
          <a:noFill/>
        </p:spPr>
        <p:txBody>
          <a:bodyPr wrap="square">
            <a:spAutoFit/>
          </a:bodyPr>
          <a:lstStyle/>
          <a:p>
            <a:pPr marL="449660" lvl="1" indent="0">
              <a:spcAft>
                <a:spcPts val="1059"/>
              </a:spcAft>
              <a:buNone/>
            </a:pPr>
            <a:r>
              <a:rPr lang="en-US" altLang="en-US" sz="1800" dirty="0"/>
              <a:t>Please click </a:t>
            </a:r>
            <a:r>
              <a:rPr lang="en-US" altLang="en-US" sz="1800" dirty="0">
                <a:hlinkClick r:id="rId5"/>
              </a:rPr>
              <a:t>here</a:t>
            </a:r>
            <a:r>
              <a:rPr lang="en-US" altLang="en-US" sz="1800" dirty="0"/>
              <a:t> to provide feedback on this MLM.</a:t>
            </a:r>
            <a:endParaRPr lang="en-US" altLang="en-US" dirty="0"/>
          </a:p>
        </p:txBody>
      </p:sp>
      <p:pic>
        <p:nvPicPr>
          <p:cNvPr id="14" name="Picture 13" descr="A person speaking to a group of people&#10;&#10;Description automatically generated with low confidence">
            <a:extLst>
              <a:ext uri="{FF2B5EF4-FFF2-40B4-BE49-F238E27FC236}">
                <a16:creationId xmlns:a16="http://schemas.microsoft.com/office/drawing/2014/main" id="{FE186135-4062-435F-92D9-46EAB1520B2F}"/>
              </a:ext>
            </a:extLst>
          </p:cNvPr>
          <p:cNvPicPr>
            <a:picLocks noChangeAspect="1"/>
          </p:cNvPicPr>
          <p:nvPr/>
        </p:nvPicPr>
        <p:blipFill rotWithShape="1">
          <a:blip r:embed="rId6">
            <a:extLst>
              <a:ext uri="{28A0092B-C50C-407E-A947-70E740481C1C}">
                <a14:useLocalDpi xmlns:a14="http://schemas.microsoft.com/office/drawing/2010/main" val="0"/>
              </a:ext>
            </a:extLst>
          </a:blip>
          <a:srcRect l="33319" t="7134" r="27938" b="42166"/>
          <a:stretch/>
        </p:blipFill>
        <p:spPr>
          <a:xfrm>
            <a:off x="957682" y="2430315"/>
            <a:ext cx="2629140" cy="2484053"/>
          </a:xfrm>
          <a:prstGeom prst="rect">
            <a:avLst/>
          </a:prstGeom>
        </p:spPr>
      </p:pic>
      <p:sp>
        <p:nvSpPr>
          <p:cNvPr id="9" name="Content Placeholder 2">
            <a:extLst>
              <a:ext uri="{FF2B5EF4-FFF2-40B4-BE49-F238E27FC236}">
                <a16:creationId xmlns:a16="http://schemas.microsoft.com/office/drawing/2014/main" id="{52361032-5532-248E-9458-6B19AD248D15}"/>
              </a:ext>
            </a:extLst>
          </p:cNvPr>
          <p:cNvSpPr txBox="1">
            <a:spLocks/>
          </p:cNvSpPr>
          <p:nvPr/>
        </p:nvSpPr>
        <p:spPr>
          <a:xfrm>
            <a:off x="3670852" y="1842693"/>
            <a:ext cx="8081156" cy="3933788"/>
          </a:xfrm>
          <a:prstGeom prst="rect">
            <a:avLst/>
          </a:prstGeom>
        </p:spPr>
        <p:txBody>
          <a:bodyPr/>
          <a:lstStyle>
            <a:lvl1pPr marL="337596" indent="-337596" algn="l" defTabSz="899320" rtl="0" eaLnBrk="0" fontAlgn="base" hangingPunct="0">
              <a:spcBef>
                <a:spcPct val="20000"/>
              </a:spcBef>
              <a:spcAft>
                <a:spcPct val="0"/>
              </a:spcAft>
              <a:buChar char="•"/>
              <a:defRPr sz="2118" kern="1200">
                <a:solidFill>
                  <a:schemeClr val="tx1"/>
                </a:solidFill>
                <a:latin typeface="+mn-lt"/>
                <a:ea typeface="+mn-ea"/>
                <a:cs typeface="+mn-cs"/>
              </a:defRPr>
            </a:lvl1pPr>
            <a:lvl2pPr marL="729822" indent="-280162" algn="l" defTabSz="899320" rtl="0" eaLnBrk="0" fontAlgn="base" hangingPunct="0">
              <a:spcBef>
                <a:spcPct val="20000"/>
              </a:spcBef>
              <a:spcAft>
                <a:spcPct val="0"/>
              </a:spcAft>
              <a:buChar char="–"/>
              <a:defRPr sz="1765" kern="1200">
                <a:solidFill>
                  <a:schemeClr val="tx1"/>
                </a:solidFill>
                <a:latin typeface="+mn-lt"/>
                <a:ea typeface="+mn-ea"/>
                <a:cs typeface="+mn-cs"/>
              </a:defRPr>
            </a:lvl2pPr>
            <a:lvl3pPr marL="1123450" indent="-224130" algn="l" defTabSz="899320" rtl="0" eaLnBrk="0" fontAlgn="base" hangingPunct="0">
              <a:spcBef>
                <a:spcPct val="20000"/>
              </a:spcBef>
              <a:spcAft>
                <a:spcPct val="0"/>
              </a:spcAft>
              <a:buChar char="–"/>
              <a:defRPr kern="1200">
                <a:solidFill>
                  <a:schemeClr val="tx1"/>
                </a:solidFill>
                <a:latin typeface="+mn-lt"/>
                <a:ea typeface="+mn-ea"/>
                <a:cs typeface="+mn-cs"/>
              </a:defRPr>
            </a:lvl3pPr>
            <a:lvl4pPr marL="1573110" indent="-224130" algn="l" defTabSz="899320" rtl="0" eaLnBrk="0" fontAlgn="base" hangingPunct="0">
              <a:spcBef>
                <a:spcPct val="20000"/>
              </a:spcBef>
              <a:spcAft>
                <a:spcPct val="0"/>
              </a:spcAft>
              <a:buChar char="–"/>
              <a:defRPr kern="1200">
                <a:solidFill>
                  <a:schemeClr val="tx1"/>
                </a:solidFill>
                <a:latin typeface="+mn-lt"/>
                <a:ea typeface="+mn-ea"/>
                <a:cs typeface="+mn-cs"/>
              </a:defRPr>
            </a:lvl4pPr>
            <a:lvl5pPr marL="2022770" indent="-224130" algn="l" defTabSz="899320" rtl="0" eaLnBrk="0" fontAlgn="base" hangingPunct="0">
              <a:spcBef>
                <a:spcPct val="20000"/>
              </a:spcBef>
              <a:spcAft>
                <a:spcPct val="0"/>
              </a:spcAft>
              <a:buChar char="–"/>
              <a:defRPr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a:lstStyle>
          <a:p>
            <a:r>
              <a:rPr lang="en-US" sz="1588" dirty="0"/>
              <a:t>Vice-minister at the Ministry of Communications and Informatics, Republic of Lithuania responsible for Information Society programs. </a:t>
            </a:r>
          </a:p>
          <a:p>
            <a:r>
              <a:rPr lang="en-US" sz="1588" dirty="0"/>
              <a:t>Defense Policy and Planning Director, Lithuanian Ministry of National Defense (</a:t>
            </a:r>
            <a:r>
              <a:rPr lang="en-US" sz="1588" dirty="0" err="1"/>
              <a:t>MoND</a:t>
            </a:r>
            <a:r>
              <a:rPr lang="en-US" sz="1588" dirty="0"/>
              <a:t>) responsible for preparing the first Military Defense Strategy.</a:t>
            </a:r>
          </a:p>
          <a:p>
            <a:r>
              <a:rPr lang="en-US" sz="1588" dirty="0"/>
              <a:t>Deputy Director responsible for IT security at the Communications and Information System Service (CISS) responsible for preparing the first National Defense System Cybersecurity Strategy</a:t>
            </a:r>
          </a:p>
          <a:p>
            <a:r>
              <a:rPr lang="en-US" sz="1588" dirty="0"/>
              <a:t>Chief Adviser for the </a:t>
            </a:r>
            <a:r>
              <a:rPr lang="en-US" sz="1588" dirty="0" err="1"/>
              <a:t>MoND</a:t>
            </a:r>
            <a:r>
              <a:rPr lang="en-US" sz="1588" dirty="0"/>
              <a:t> of Lithuania with a focus on cybersecurity policy, including the national task force that wrote the Lithuanian Law on Cybersecurity</a:t>
            </a:r>
          </a:p>
          <a:p>
            <a:r>
              <a:rPr lang="en-US" sz="1588" dirty="0"/>
              <a:t>Member (Presidential appointee) of the National Communications Regulatory Service’s Council  </a:t>
            </a:r>
            <a:r>
              <a:rPr lang="en-US" sz="1588"/>
              <a:t>(RTT-Council</a:t>
            </a:r>
            <a:r>
              <a:rPr lang="en-US" sz="1588" dirty="0"/>
              <a:t>)</a:t>
            </a:r>
          </a:p>
          <a:p>
            <a:r>
              <a:rPr lang="en-US" sz="1588" dirty="0"/>
              <a:t>Cybersecurity Subject Matter Expert for the NATO Energy Security Center of Excellence (NATO ENSECCOE) who performed a Cyber Risk Study of the ICS Used in the NATO Central Europe Pipeline System (CEPS) </a:t>
            </a:r>
          </a:p>
        </p:txBody>
      </p:sp>
      <p:sp>
        <p:nvSpPr>
          <p:cNvPr id="4" name="TextBox 3">
            <a:extLst>
              <a:ext uri="{FF2B5EF4-FFF2-40B4-BE49-F238E27FC236}">
                <a16:creationId xmlns:a16="http://schemas.microsoft.com/office/drawing/2014/main" id="{8F340FDB-E49E-B6C1-A127-CDFE93026608}"/>
              </a:ext>
            </a:extLst>
          </p:cNvPr>
          <p:cNvSpPr txBox="1"/>
          <p:nvPr/>
        </p:nvSpPr>
        <p:spPr>
          <a:xfrm>
            <a:off x="924646" y="1287203"/>
            <a:ext cx="9977815" cy="646331"/>
          </a:xfrm>
          <a:prstGeom prst="rect">
            <a:avLst/>
          </a:prstGeom>
          <a:noFill/>
        </p:spPr>
        <p:txBody>
          <a:bodyPr wrap="square">
            <a:spAutoFit/>
          </a:bodyPr>
          <a:lstStyle/>
          <a:p>
            <a:pPr marL="0" indent="0">
              <a:buFontTx/>
              <a:buNone/>
            </a:pPr>
            <a:r>
              <a:rPr lang="en-US" sz="1800" b="1" dirty="0"/>
              <a:t>Vytautas Butrimas  has been working in defense and cyber security roles for over 30 years including:</a:t>
            </a:r>
          </a:p>
        </p:txBody>
      </p:sp>
    </p:spTree>
    <p:custDataLst>
      <p:tags r:id="rId1"/>
    </p:custDataLst>
    <p:extLst>
      <p:ext uri="{BB962C8B-B14F-4D97-AF65-F5344CB8AC3E}">
        <p14:creationId xmlns:p14="http://schemas.microsoft.com/office/powerpoint/2010/main" val="2955458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6" name="CustomShape 1"/>
          <p:cNvSpPr/>
          <p:nvPr/>
        </p:nvSpPr>
        <p:spPr>
          <a:xfrm>
            <a:off x="3003045" y="334374"/>
            <a:ext cx="5657064" cy="522807"/>
          </a:xfrm>
          <a:prstGeom prst="rect">
            <a:avLst/>
          </a:prstGeom>
          <a:noFill/>
          <a:ln w="0">
            <a:noFill/>
          </a:ln>
        </p:spPr>
        <p:style>
          <a:lnRef idx="0">
            <a:scrgbClr r="0" g="0" b="0"/>
          </a:lnRef>
          <a:fillRef idx="0">
            <a:scrgbClr r="0" g="0" b="0"/>
          </a:fillRef>
          <a:effectRef idx="0">
            <a:scrgbClr r="0" g="0" b="0"/>
          </a:effectRef>
          <a:fontRef idx="minor"/>
        </p:style>
        <p:txBody>
          <a:bodyPr lIns="65515" tIns="32757" rIns="65515" bIns="32757" anchor="ctr">
            <a:noAutofit/>
          </a:bodyPr>
          <a:lstStyle/>
          <a:p>
            <a:pPr algn="ctr"/>
            <a:r>
              <a:rPr lang="en-US" sz="2471" b="1" dirty="0">
                <a:solidFill>
                  <a:srgbClr val="072B5F"/>
                </a:solidFill>
                <a:latin typeface="+mj-lt"/>
                <a:ea typeface="+mj-ea"/>
                <a:cs typeface="+mj-cs"/>
              </a:rPr>
              <a:t>Some Important Definitions</a:t>
            </a:r>
          </a:p>
        </p:txBody>
      </p:sp>
      <p:sp>
        <p:nvSpPr>
          <p:cNvPr id="1817" name="CustomShape 2"/>
          <p:cNvSpPr/>
          <p:nvPr/>
        </p:nvSpPr>
        <p:spPr>
          <a:xfrm>
            <a:off x="2603053" y="2047672"/>
            <a:ext cx="4663173" cy="1400003"/>
          </a:xfrm>
          <a:prstGeom prst="rect">
            <a:avLst/>
          </a:prstGeom>
          <a:noFill/>
          <a:ln w="0">
            <a:noFill/>
          </a:ln>
        </p:spPr>
        <p:style>
          <a:lnRef idx="0">
            <a:scrgbClr r="0" g="0" b="0"/>
          </a:lnRef>
          <a:fillRef idx="0">
            <a:scrgbClr r="0" g="0" b="0"/>
          </a:fillRef>
          <a:effectRef idx="0">
            <a:scrgbClr r="0" g="0" b="0"/>
          </a:effectRef>
          <a:fontRef idx="minor"/>
        </p:style>
        <p:txBody>
          <a:bodyPr lIns="65515" tIns="32757" rIns="65515" bIns="32757">
            <a:noAutofit/>
          </a:bodyPr>
          <a:lstStyle/>
          <a:p>
            <a:pPr marL="249749" indent="-248963" algn="r">
              <a:lnSpc>
                <a:spcPct val="80000"/>
              </a:lnSpc>
              <a:spcBef>
                <a:spcPts val="349"/>
              </a:spcBef>
              <a:buClr>
                <a:srgbClr val="FFFFFF"/>
              </a:buClr>
              <a:buFont typeface="Symbol"/>
              <a:buChar char=""/>
            </a:pPr>
            <a:r>
              <a:rPr lang="en-US" sz="1765" b="1" dirty="0"/>
              <a:t> Information Technology (IT)</a:t>
            </a:r>
          </a:p>
          <a:p>
            <a:pPr marL="249749" indent="-248963">
              <a:lnSpc>
                <a:spcPct val="80000"/>
              </a:lnSpc>
              <a:spcBef>
                <a:spcPts val="349"/>
              </a:spcBef>
              <a:buClr>
                <a:srgbClr val="FFFFFF"/>
              </a:buClr>
              <a:buFont typeface="Symbol"/>
              <a:buChar char=""/>
            </a:pPr>
            <a:endParaRPr lang="en-US" sz="1765" dirty="0"/>
          </a:p>
          <a:p>
            <a:pPr marL="333610" lvl="1" algn="r">
              <a:lnSpc>
                <a:spcPct val="80000"/>
              </a:lnSpc>
              <a:spcBef>
                <a:spcPts val="291"/>
              </a:spcBef>
              <a:buClr>
                <a:srgbClr val="FFFFFF"/>
              </a:buClr>
            </a:pPr>
            <a:r>
              <a:rPr lang="en-US" sz="1765" dirty="0"/>
              <a:t>Office-based (accounting, billing, etc.)</a:t>
            </a:r>
          </a:p>
          <a:p>
            <a:pPr marL="540904" lvl="1" indent="-207294">
              <a:lnSpc>
                <a:spcPct val="80000"/>
              </a:lnSpc>
              <a:spcBef>
                <a:spcPts val="291"/>
              </a:spcBef>
              <a:buClr>
                <a:srgbClr val="FFFFFF"/>
              </a:buClr>
              <a:buFont typeface="Symbol"/>
              <a:buChar char=""/>
            </a:pPr>
            <a:endParaRPr lang="en-US" sz="1765" dirty="0"/>
          </a:p>
          <a:p>
            <a:pPr marL="333610" lvl="1" algn="r">
              <a:lnSpc>
                <a:spcPct val="80000"/>
              </a:lnSpc>
              <a:spcBef>
                <a:spcPts val="291"/>
              </a:spcBef>
              <a:buClr>
                <a:srgbClr val="FFFFFF"/>
              </a:buClr>
            </a:pPr>
            <a:r>
              <a:rPr lang="en-US" sz="1765" dirty="0"/>
              <a:t>Focused on processing information</a:t>
            </a:r>
          </a:p>
          <a:p>
            <a:pPr marL="333611" lvl="1">
              <a:lnSpc>
                <a:spcPct val="80000"/>
              </a:lnSpc>
              <a:spcBef>
                <a:spcPts val="291"/>
              </a:spcBef>
              <a:buClr>
                <a:srgbClr val="FFFFFF"/>
              </a:buClr>
            </a:pPr>
            <a:endParaRPr lang="en-US" sz="1765" dirty="0"/>
          </a:p>
        </p:txBody>
      </p:sp>
      <p:pic>
        <p:nvPicPr>
          <p:cNvPr id="2" name="Picture 1"/>
          <p:cNvPicPr>
            <a:picLocks noChangeAspect="1"/>
          </p:cNvPicPr>
          <p:nvPr/>
        </p:nvPicPr>
        <p:blipFill>
          <a:blip r:embed="rId4"/>
          <a:stretch>
            <a:fillRect/>
          </a:stretch>
        </p:blipFill>
        <p:spPr>
          <a:xfrm>
            <a:off x="7418288" y="1552758"/>
            <a:ext cx="3479067" cy="2092223"/>
          </a:xfrm>
          <a:prstGeom prst="rect">
            <a:avLst/>
          </a:prstGeom>
        </p:spPr>
      </p:pic>
      <p:sp>
        <p:nvSpPr>
          <p:cNvPr id="5" name="TextBox 4"/>
          <p:cNvSpPr txBox="1"/>
          <p:nvPr/>
        </p:nvSpPr>
        <p:spPr>
          <a:xfrm>
            <a:off x="3003045" y="3790610"/>
            <a:ext cx="881780" cy="316369"/>
          </a:xfrm>
          <a:prstGeom prst="rect">
            <a:avLst/>
          </a:prstGeom>
          <a:noFill/>
        </p:spPr>
        <p:txBody>
          <a:bodyPr wrap="none" rtlCol="0">
            <a:spAutoFit/>
          </a:bodyPr>
          <a:lstStyle/>
          <a:p>
            <a:r>
              <a:rPr lang="en-US" sz="1456" dirty="0">
                <a:solidFill>
                  <a:schemeClr val="bg1"/>
                </a:solidFill>
                <a:latin typeface="Times New Roman" panose="02020603050405020304" pitchFamily="18" charset="0"/>
                <a:cs typeface="Times New Roman" panose="02020603050405020304" pitchFamily="18" charset="0"/>
              </a:rPr>
              <a:t>Office IT</a:t>
            </a:r>
          </a:p>
        </p:txBody>
      </p:sp>
      <p:sp>
        <p:nvSpPr>
          <p:cNvPr id="8" name="TextBox 7"/>
          <p:cNvSpPr txBox="1"/>
          <p:nvPr/>
        </p:nvSpPr>
        <p:spPr>
          <a:xfrm>
            <a:off x="8130001" y="3644981"/>
            <a:ext cx="1754006" cy="316369"/>
          </a:xfrm>
          <a:prstGeom prst="rect">
            <a:avLst/>
          </a:prstGeom>
          <a:noFill/>
        </p:spPr>
        <p:txBody>
          <a:bodyPr wrap="none" rtlCol="0">
            <a:spAutoFit/>
          </a:bodyPr>
          <a:lstStyle/>
          <a:p>
            <a:r>
              <a:rPr lang="en-US" sz="1456" dirty="0">
                <a:solidFill>
                  <a:schemeClr val="bg1"/>
                </a:solidFill>
                <a:latin typeface="Times New Roman" panose="02020603050405020304" pitchFamily="18" charset="0"/>
                <a:cs typeface="Times New Roman" panose="02020603050405020304" pitchFamily="18" charset="0"/>
              </a:rPr>
              <a:t>ACS in control room</a:t>
            </a:r>
          </a:p>
        </p:txBody>
      </p:sp>
      <p:sp>
        <p:nvSpPr>
          <p:cNvPr id="9" name="TextBox 8"/>
          <p:cNvSpPr txBox="1"/>
          <p:nvPr/>
        </p:nvSpPr>
        <p:spPr>
          <a:xfrm>
            <a:off x="5295876" y="3644981"/>
            <a:ext cx="1422184" cy="316369"/>
          </a:xfrm>
          <a:prstGeom prst="rect">
            <a:avLst/>
          </a:prstGeom>
          <a:noFill/>
        </p:spPr>
        <p:txBody>
          <a:bodyPr wrap="none" rtlCol="0">
            <a:spAutoFit/>
          </a:bodyPr>
          <a:lstStyle/>
          <a:p>
            <a:r>
              <a:rPr lang="en-US" sz="1456" dirty="0">
                <a:solidFill>
                  <a:schemeClr val="bg1"/>
                </a:solidFill>
                <a:latin typeface="Times New Roman" panose="02020603050405020304" pitchFamily="18" charset="0"/>
                <a:cs typeface="Times New Roman" panose="02020603050405020304" pitchFamily="18" charset="0"/>
              </a:rPr>
              <a:t>Physical process</a:t>
            </a:r>
          </a:p>
        </p:txBody>
      </p:sp>
      <p:sp>
        <p:nvSpPr>
          <p:cNvPr id="12" name="TextBox 11"/>
          <p:cNvSpPr txBox="1"/>
          <p:nvPr/>
        </p:nvSpPr>
        <p:spPr>
          <a:xfrm>
            <a:off x="7790894" y="3706024"/>
            <a:ext cx="2960277" cy="255326"/>
          </a:xfrm>
          <a:prstGeom prst="rect">
            <a:avLst/>
          </a:prstGeom>
          <a:noFill/>
        </p:spPr>
        <p:txBody>
          <a:bodyPr wrap="square" rtlCol="0">
            <a:spAutoFit/>
          </a:bodyPr>
          <a:lstStyle/>
          <a:p>
            <a:r>
              <a:rPr lang="en-US" sz="1059" dirty="0">
                <a:latin typeface="+mj-lt"/>
              </a:rPr>
              <a:t>Creative Commons by V. Butrimas</a:t>
            </a:r>
          </a:p>
        </p:txBody>
      </p:sp>
      <p:sp>
        <p:nvSpPr>
          <p:cNvPr id="11" name="CustomShape 2">
            <a:extLst>
              <a:ext uri="{FF2B5EF4-FFF2-40B4-BE49-F238E27FC236}">
                <a16:creationId xmlns:a16="http://schemas.microsoft.com/office/drawing/2014/main" id="{F1C92287-9868-426F-A369-A7F45775682C}"/>
              </a:ext>
            </a:extLst>
          </p:cNvPr>
          <p:cNvSpPr/>
          <p:nvPr/>
        </p:nvSpPr>
        <p:spPr>
          <a:xfrm>
            <a:off x="4508489" y="4005435"/>
            <a:ext cx="5819597" cy="2267301"/>
          </a:xfrm>
          <a:prstGeom prst="rect">
            <a:avLst/>
          </a:prstGeom>
          <a:noFill/>
          <a:ln w="0">
            <a:noFill/>
          </a:ln>
        </p:spPr>
        <p:style>
          <a:lnRef idx="0">
            <a:scrgbClr r="0" g="0" b="0"/>
          </a:lnRef>
          <a:fillRef idx="0">
            <a:scrgbClr r="0" g="0" b="0"/>
          </a:fillRef>
          <a:effectRef idx="0">
            <a:scrgbClr r="0" g="0" b="0"/>
          </a:effectRef>
          <a:fontRef idx="minor"/>
        </p:style>
        <p:txBody>
          <a:bodyPr lIns="65515" tIns="32757" rIns="65515" bIns="32757">
            <a:noAutofit/>
          </a:bodyPr>
          <a:lstStyle/>
          <a:p>
            <a:pPr marL="333611" lvl="1">
              <a:lnSpc>
                <a:spcPct val="80000"/>
              </a:lnSpc>
              <a:spcBef>
                <a:spcPts val="291"/>
              </a:spcBef>
              <a:buClr>
                <a:srgbClr val="FFFFFF"/>
              </a:buClr>
            </a:pPr>
            <a:endParaRPr lang="en-US" sz="1765" dirty="0"/>
          </a:p>
          <a:p>
            <a:pPr marL="404219" lvl="1">
              <a:lnSpc>
                <a:spcPct val="80000"/>
              </a:lnSpc>
              <a:spcBef>
                <a:spcPts val="349"/>
              </a:spcBef>
              <a:buClr>
                <a:srgbClr val="FFFFFF"/>
              </a:buClr>
            </a:pPr>
            <a:r>
              <a:rPr lang="en-US" sz="1765" b="1" dirty="0"/>
              <a:t>  Automation &amp; Control Systems (ACS)</a:t>
            </a:r>
          </a:p>
          <a:p>
            <a:pPr marL="249749" indent="-248963">
              <a:lnSpc>
                <a:spcPct val="80000"/>
              </a:lnSpc>
              <a:spcBef>
                <a:spcPts val="349"/>
              </a:spcBef>
              <a:buClr>
                <a:srgbClr val="FFFFFF"/>
              </a:buClr>
              <a:buFont typeface="Symbol"/>
              <a:buChar char=""/>
            </a:pPr>
            <a:endParaRPr lang="en-US" sz="1765" b="1" dirty="0"/>
          </a:p>
          <a:p>
            <a:pPr marL="540904" lvl="1" indent="-207294">
              <a:lnSpc>
                <a:spcPct val="80000"/>
              </a:lnSpc>
              <a:spcBef>
                <a:spcPts val="291"/>
              </a:spcBef>
              <a:buClr>
                <a:srgbClr val="FFFFFF"/>
              </a:buClr>
              <a:buFont typeface="Symbol"/>
              <a:buChar char=""/>
            </a:pPr>
            <a:r>
              <a:rPr lang="en-US" sz="1765" dirty="0"/>
              <a:t>Monitoring / controlling a physical process</a:t>
            </a:r>
          </a:p>
          <a:p>
            <a:pPr marL="540904" lvl="1" indent="-207294">
              <a:lnSpc>
                <a:spcPct val="80000"/>
              </a:lnSpc>
              <a:spcBef>
                <a:spcPts val="291"/>
              </a:spcBef>
              <a:buClr>
                <a:srgbClr val="FFFFFF"/>
              </a:buClr>
              <a:buFont typeface="Symbol"/>
              <a:buChar char=""/>
            </a:pPr>
            <a:endParaRPr lang="en-US" sz="1765" dirty="0"/>
          </a:p>
          <a:p>
            <a:pPr marL="540904" lvl="1" indent="-207294">
              <a:lnSpc>
                <a:spcPct val="80000"/>
              </a:lnSpc>
              <a:spcBef>
                <a:spcPts val="291"/>
              </a:spcBef>
              <a:buClr>
                <a:srgbClr val="FFFFFF"/>
              </a:buClr>
              <a:buFont typeface="Symbol"/>
              <a:buChar char=""/>
            </a:pPr>
            <a:r>
              <a:rPr lang="en-US" sz="1765" dirty="0"/>
              <a:t>Human machine interface (HMI) interacts with industrial control system (ACS)</a:t>
            </a:r>
          </a:p>
        </p:txBody>
      </p:sp>
      <p:sp>
        <p:nvSpPr>
          <p:cNvPr id="3" name="TextBox 2">
            <a:extLst>
              <a:ext uri="{FF2B5EF4-FFF2-40B4-BE49-F238E27FC236}">
                <a16:creationId xmlns:a16="http://schemas.microsoft.com/office/drawing/2014/main" id="{F061723A-4D5C-4E7E-A333-5F19691A630B}"/>
              </a:ext>
            </a:extLst>
          </p:cNvPr>
          <p:cNvSpPr txBox="1"/>
          <p:nvPr/>
        </p:nvSpPr>
        <p:spPr>
          <a:xfrm>
            <a:off x="1259681" y="1390542"/>
            <a:ext cx="4663173" cy="363946"/>
          </a:xfrm>
          <a:prstGeom prst="rect">
            <a:avLst/>
          </a:prstGeom>
          <a:noFill/>
        </p:spPr>
        <p:txBody>
          <a:bodyPr wrap="square" rtlCol="0">
            <a:spAutoFit/>
          </a:bodyPr>
          <a:lstStyle/>
          <a:p>
            <a:pPr marL="449660" lvl="1" indent="-404835" defTabSz="899320" fontAlgn="base">
              <a:spcBef>
                <a:spcPts val="441"/>
              </a:spcBef>
              <a:spcAft>
                <a:spcPts val="1059"/>
              </a:spcAft>
              <a:defRPr/>
            </a:pPr>
            <a:r>
              <a:rPr lang="en-US" sz="1588" b="1" dirty="0">
                <a:latin typeface="+mj-lt"/>
              </a:rPr>
              <a:t>ACS/ICS</a:t>
            </a:r>
            <a:r>
              <a:rPr lang="en-US" sz="1588" dirty="0">
                <a:latin typeface="+mj-lt"/>
              </a:rPr>
              <a:t> – see </a:t>
            </a:r>
            <a:r>
              <a:rPr lang="en-US" sz="1765" dirty="0">
                <a:solidFill>
                  <a:srgbClr val="000000"/>
                </a:solidFill>
                <a:latin typeface="Arial"/>
                <a:hlinkClick r:id="rId5"/>
              </a:rPr>
              <a:t>MLM-014-A</a:t>
            </a:r>
            <a:r>
              <a:rPr lang="en-US" sz="1765" dirty="0">
                <a:solidFill>
                  <a:srgbClr val="000000"/>
                </a:solidFill>
                <a:latin typeface="Arial"/>
              </a:rPr>
              <a:t>  Definitions</a:t>
            </a:r>
          </a:p>
        </p:txBody>
      </p:sp>
      <p:pic>
        <p:nvPicPr>
          <p:cNvPr id="6" name="Picture 5" descr="A person wearing a hard hat and gloves pointing at a computer screen">
            <a:extLst>
              <a:ext uri="{FF2B5EF4-FFF2-40B4-BE49-F238E27FC236}">
                <a16:creationId xmlns:a16="http://schemas.microsoft.com/office/drawing/2014/main" id="{478E8663-B8FC-E61E-5199-40C2176D2B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6789" y="3779951"/>
            <a:ext cx="3227404" cy="2245582"/>
          </a:xfrm>
          <a:prstGeom prst="rect">
            <a:avLst/>
          </a:prstGeom>
        </p:spPr>
      </p:pic>
      <p:sp>
        <p:nvSpPr>
          <p:cNvPr id="4" name="TextBox 3">
            <a:extLst>
              <a:ext uri="{FF2B5EF4-FFF2-40B4-BE49-F238E27FC236}">
                <a16:creationId xmlns:a16="http://schemas.microsoft.com/office/drawing/2014/main" id="{D0AB00CC-BEF5-A2DC-2B93-273BC8672428}"/>
              </a:ext>
            </a:extLst>
          </p:cNvPr>
          <p:cNvSpPr txBox="1"/>
          <p:nvPr/>
        </p:nvSpPr>
        <p:spPr>
          <a:xfrm>
            <a:off x="2306470" y="6061179"/>
            <a:ext cx="2634020" cy="646331"/>
          </a:xfrm>
          <a:prstGeom prst="rect">
            <a:avLst/>
          </a:prstGeom>
          <a:noFill/>
        </p:spPr>
        <p:txBody>
          <a:bodyPr wrap="square">
            <a:spAutoFit/>
          </a:bodyPr>
          <a:lstStyle/>
          <a:p>
            <a:pPr algn="ctr" fontAlgn="base">
              <a:spcBef>
                <a:spcPct val="0"/>
              </a:spcBef>
              <a:spcAft>
                <a:spcPct val="0"/>
              </a:spcAft>
              <a:defRPr/>
            </a:pPr>
            <a:r>
              <a:rPr lang="en-GB" sz="1200" dirty="0"/>
              <a:t>Creative Commons</a:t>
            </a:r>
          </a:p>
          <a:p>
            <a:pPr algn="ctr" fontAlgn="base">
              <a:spcBef>
                <a:spcPct val="0"/>
              </a:spcBef>
              <a:spcAft>
                <a:spcPct val="0"/>
              </a:spcAft>
              <a:defRPr/>
            </a:pPr>
            <a:r>
              <a:rPr lang="en-GB" sz="1200" dirty="0"/>
              <a:t> by </a:t>
            </a:r>
            <a:r>
              <a:rPr lang="en-GB" sz="1200" dirty="0" err="1"/>
              <a:t>G.A.Rathwell</a:t>
            </a:r>
            <a:r>
              <a:rPr lang="en-GB" sz="1200" dirty="0"/>
              <a:t> &amp; </a:t>
            </a:r>
          </a:p>
          <a:p>
            <a:pPr algn="ctr" fontAlgn="base">
              <a:spcBef>
                <a:spcPct val="0"/>
              </a:spcBef>
              <a:spcAft>
                <a:spcPct val="0"/>
              </a:spcAft>
              <a:defRPr/>
            </a:pPr>
            <a:r>
              <a:rPr lang="en-GB" sz="1200" dirty="0"/>
              <a:t>Adobe Firefly</a:t>
            </a:r>
          </a:p>
        </p:txBody>
      </p:sp>
    </p:spTree>
    <p:custDataLst>
      <p:tags r:id="rId1"/>
    </p:custDataLst>
    <p:extLst>
      <p:ext uri="{BB962C8B-B14F-4D97-AF65-F5344CB8AC3E}">
        <p14:creationId xmlns:p14="http://schemas.microsoft.com/office/powerpoint/2010/main" val="91657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17">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17">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1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7" grpId="0" uiExpand="1" build="p"/>
      <p:bldP spid="12" grpId="0"/>
      <p:bldP spid="11" grpId="0" uiExpand="1" build="p"/>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8" name="CustomShape 1"/>
          <p:cNvSpPr/>
          <p:nvPr/>
        </p:nvSpPr>
        <p:spPr>
          <a:xfrm>
            <a:off x="1745473" y="231811"/>
            <a:ext cx="7811519" cy="725696"/>
          </a:xfrm>
          <a:prstGeom prst="rect">
            <a:avLst/>
          </a:prstGeom>
          <a:noFill/>
          <a:ln w="0">
            <a:noFill/>
          </a:ln>
        </p:spPr>
        <p:style>
          <a:lnRef idx="0">
            <a:scrgbClr r="0" g="0" b="0"/>
          </a:lnRef>
          <a:fillRef idx="0">
            <a:scrgbClr r="0" g="0" b="0"/>
          </a:fillRef>
          <a:effectRef idx="0">
            <a:scrgbClr r="0" g="0" b="0"/>
          </a:effectRef>
          <a:fontRef idx="minor"/>
        </p:style>
        <p:txBody>
          <a:bodyPr lIns="65515" tIns="32757" rIns="65515" bIns="32757" anchor="ctr">
            <a:noAutofit/>
          </a:bodyPr>
          <a:lstStyle/>
          <a:p>
            <a:pPr algn="ctr"/>
            <a:r>
              <a:rPr lang="en-US" sz="2471" b="1" dirty="0">
                <a:solidFill>
                  <a:srgbClr val="072B5F"/>
                </a:solidFill>
                <a:latin typeface="+mj-lt"/>
                <a:ea typeface="+mj-ea"/>
                <a:cs typeface="+mj-cs"/>
              </a:rPr>
              <a:t>Industrial Control Systems Act on the Process</a:t>
            </a:r>
          </a:p>
        </p:txBody>
      </p:sp>
      <p:sp>
        <p:nvSpPr>
          <p:cNvPr id="1819" name="CustomShape 2"/>
          <p:cNvSpPr/>
          <p:nvPr/>
        </p:nvSpPr>
        <p:spPr>
          <a:xfrm>
            <a:off x="1735042" y="1769811"/>
            <a:ext cx="4539536" cy="2040254"/>
          </a:xfrm>
          <a:prstGeom prst="rect">
            <a:avLst/>
          </a:prstGeom>
          <a:noFill/>
          <a:ln w="0">
            <a:noFill/>
          </a:ln>
        </p:spPr>
        <p:style>
          <a:lnRef idx="0">
            <a:scrgbClr r="0" g="0" b="0"/>
          </a:lnRef>
          <a:fillRef idx="0">
            <a:scrgbClr r="0" g="0" b="0"/>
          </a:fillRef>
          <a:effectRef idx="0">
            <a:scrgbClr r="0" g="0" b="0"/>
          </a:effectRef>
          <a:fontRef idx="minor"/>
        </p:style>
        <p:txBody>
          <a:bodyPr lIns="65515" tIns="32757" rIns="65515" bIns="32757">
            <a:noAutofit/>
          </a:bodyPr>
          <a:lstStyle/>
          <a:p>
            <a:pPr marL="262">
              <a:lnSpc>
                <a:spcPct val="80000"/>
              </a:lnSpc>
              <a:spcBef>
                <a:spcPts val="349"/>
              </a:spcBef>
            </a:pPr>
            <a:endParaRPr lang="en-US" sz="1456" spc="-1" dirty="0">
              <a:solidFill>
                <a:prstClr val="black"/>
              </a:solidFill>
              <a:latin typeface="Times New Roman" panose="02020603050405020304" pitchFamily="18" charset="0"/>
              <a:cs typeface="Times New Roman" panose="02020603050405020304" pitchFamily="18" charset="0"/>
            </a:endParaRPr>
          </a:p>
          <a:p>
            <a:pPr marL="250011" indent="-249225">
              <a:lnSpc>
                <a:spcPct val="80000"/>
              </a:lnSpc>
              <a:spcBef>
                <a:spcPts val="349"/>
              </a:spcBef>
              <a:buClr>
                <a:srgbClr val="FFFFFF"/>
              </a:buClr>
              <a:buFont typeface="Arial"/>
              <a:buChar char="•"/>
            </a:pPr>
            <a:r>
              <a:rPr lang="en-US" sz="1765" dirty="0"/>
              <a:t>Monitor and control physical processes…</a:t>
            </a:r>
          </a:p>
          <a:p>
            <a:pPr marL="786">
              <a:lnSpc>
                <a:spcPct val="80000"/>
              </a:lnSpc>
              <a:spcBef>
                <a:spcPts val="349"/>
              </a:spcBef>
              <a:buClr>
                <a:srgbClr val="FFFFFF"/>
              </a:buClr>
            </a:pPr>
            <a:endParaRPr lang="en-US" sz="1765" dirty="0"/>
          </a:p>
          <a:p>
            <a:pPr marL="250011" indent="-249225">
              <a:lnSpc>
                <a:spcPct val="80000"/>
              </a:lnSpc>
              <a:spcBef>
                <a:spcPts val="349"/>
              </a:spcBef>
              <a:buClr>
                <a:srgbClr val="FFFFFF"/>
              </a:buClr>
              <a:buFont typeface="Arial"/>
              <a:buChar char="•"/>
            </a:pPr>
            <a:r>
              <a:rPr lang="en-US" sz="1765" dirty="0"/>
              <a:t>..using the hardware and software closest to the physical process</a:t>
            </a:r>
          </a:p>
        </p:txBody>
      </p:sp>
      <p:pic>
        <p:nvPicPr>
          <p:cNvPr id="2" name="Picture 1"/>
          <p:cNvPicPr>
            <a:picLocks noChangeAspect="1"/>
          </p:cNvPicPr>
          <p:nvPr/>
        </p:nvPicPr>
        <p:blipFill rotWithShape="1">
          <a:blip r:embed="rId4"/>
          <a:srcRect r="20951"/>
          <a:stretch/>
        </p:blipFill>
        <p:spPr>
          <a:xfrm>
            <a:off x="8543581" y="4362146"/>
            <a:ext cx="1917221" cy="1451296"/>
          </a:xfrm>
          <a:prstGeom prst="rect">
            <a:avLst/>
          </a:prstGeom>
        </p:spPr>
      </p:pic>
      <p:pic>
        <p:nvPicPr>
          <p:cNvPr id="4" name="Picture 3"/>
          <p:cNvPicPr>
            <a:picLocks noChangeAspect="1"/>
          </p:cNvPicPr>
          <p:nvPr/>
        </p:nvPicPr>
        <p:blipFill>
          <a:blip r:embed="rId5"/>
          <a:stretch>
            <a:fillRect/>
          </a:stretch>
        </p:blipFill>
        <p:spPr>
          <a:xfrm>
            <a:off x="6849427" y="4362147"/>
            <a:ext cx="1505266" cy="1479636"/>
          </a:xfrm>
          <a:prstGeom prst="rect">
            <a:avLst/>
          </a:prstGeom>
        </p:spPr>
      </p:pic>
      <p:sp>
        <p:nvSpPr>
          <p:cNvPr id="10" name="TextBox 9"/>
          <p:cNvSpPr txBox="1"/>
          <p:nvPr/>
        </p:nvSpPr>
        <p:spPr>
          <a:xfrm>
            <a:off x="8556369" y="5841783"/>
            <a:ext cx="1778826" cy="461665"/>
          </a:xfrm>
          <a:prstGeom prst="rect">
            <a:avLst/>
          </a:prstGeom>
          <a:noFill/>
        </p:spPr>
        <p:txBody>
          <a:bodyPr wrap="square" rtlCol="0">
            <a:spAutoFit/>
          </a:bodyPr>
          <a:lstStyle/>
          <a:p>
            <a:r>
              <a:rPr lang="en-US" sz="1200" dirty="0">
                <a:latin typeface="+mj-lt"/>
              </a:rPr>
              <a:t>Creative Commons by </a:t>
            </a:r>
            <a:r>
              <a:rPr lang="en-US" sz="1200" dirty="0"/>
              <a:t>V. Butrimas</a:t>
            </a:r>
            <a:endParaRPr lang="en-US" sz="1200" dirty="0">
              <a:latin typeface="+mj-lt"/>
            </a:endParaRPr>
          </a:p>
        </p:txBody>
      </p:sp>
      <p:sp>
        <p:nvSpPr>
          <p:cNvPr id="13" name="TextBox 12"/>
          <p:cNvSpPr txBox="1"/>
          <p:nvPr/>
        </p:nvSpPr>
        <p:spPr>
          <a:xfrm>
            <a:off x="6765700" y="5843564"/>
            <a:ext cx="1778826" cy="461665"/>
          </a:xfrm>
          <a:prstGeom prst="rect">
            <a:avLst/>
          </a:prstGeom>
          <a:noFill/>
        </p:spPr>
        <p:txBody>
          <a:bodyPr wrap="square" rtlCol="0">
            <a:spAutoFit/>
          </a:bodyPr>
          <a:lstStyle/>
          <a:p>
            <a:r>
              <a:rPr lang="en-US" sz="1200" dirty="0">
                <a:latin typeface="+mj-lt"/>
              </a:rPr>
              <a:t>Creative Commons by </a:t>
            </a:r>
            <a:r>
              <a:rPr lang="en-US" sz="1200" dirty="0"/>
              <a:t>V. Butrimas</a:t>
            </a:r>
            <a:endParaRPr lang="en-US" sz="1200" dirty="0">
              <a:latin typeface="+mj-lt"/>
            </a:endParaRPr>
          </a:p>
        </p:txBody>
      </p:sp>
      <p:graphicFrame>
        <p:nvGraphicFramePr>
          <p:cNvPr id="7" name="Diagram 6">
            <a:extLst>
              <a:ext uri="{FF2B5EF4-FFF2-40B4-BE49-F238E27FC236}">
                <a16:creationId xmlns:a16="http://schemas.microsoft.com/office/drawing/2014/main" id="{05AA5A8E-6D23-40F4-A1EC-ED2C419A49EC}"/>
              </a:ext>
            </a:extLst>
          </p:cNvPr>
          <p:cNvGraphicFramePr/>
          <p:nvPr>
            <p:extLst>
              <p:ext uri="{D42A27DB-BD31-4B8C-83A1-F6EECF244321}">
                <p14:modId xmlns:p14="http://schemas.microsoft.com/office/powerpoint/2010/main" val="3619602852"/>
              </p:ext>
            </p:extLst>
          </p:nvPr>
        </p:nvGraphicFramePr>
        <p:xfrm>
          <a:off x="6710991" y="1399351"/>
          <a:ext cx="3315019" cy="23431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TextBox 14">
            <a:extLst>
              <a:ext uri="{FF2B5EF4-FFF2-40B4-BE49-F238E27FC236}">
                <a16:creationId xmlns:a16="http://schemas.microsoft.com/office/drawing/2014/main" id="{E2E585B1-ABB6-40AB-A02F-7C5A26CBB58A}"/>
              </a:ext>
            </a:extLst>
          </p:cNvPr>
          <p:cNvSpPr txBox="1"/>
          <p:nvPr/>
        </p:nvSpPr>
        <p:spPr>
          <a:xfrm>
            <a:off x="7376620" y="1379312"/>
            <a:ext cx="930063" cy="336695"/>
          </a:xfrm>
          <a:prstGeom prst="rect">
            <a:avLst/>
          </a:prstGeom>
          <a:noFill/>
        </p:spPr>
        <p:txBody>
          <a:bodyPr wrap="none" rtlCol="0">
            <a:spAutoFit/>
          </a:bodyPr>
          <a:lstStyle/>
          <a:p>
            <a:r>
              <a:rPr lang="en-US" sz="1588" dirty="0">
                <a:solidFill>
                  <a:schemeClr val="accent1">
                    <a:lumMod val="25000"/>
                  </a:schemeClr>
                </a:solidFill>
                <a:latin typeface="+mj-lt"/>
              </a:rPr>
              <a:t>Display</a:t>
            </a:r>
          </a:p>
        </p:txBody>
      </p:sp>
      <p:sp>
        <p:nvSpPr>
          <p:cNvPr id="21" name="TextBox 20">
            <a:extLst>
              <a:ext uri="{FF2B5EF4-FFF2-40B4-BE49-F238E27FC236}">
                <a16:creationId xmlns:a16="http://schemas.microsoft.com/office/drawing/2014/main" id="{9259F640-0117-4D44-A252-8F6921562804}"/>
              </a:ext>
            </a:extLst>
          </p:cNvPr>
          <p:cNvSpPr txBox="1"/>
          <p:nvPr/>
        </p:nvSpPr>
        <p:spPr>
          <a:xfrm>
            <a:off x="6033396" y="3129587"/>
            <a:ext cx="889987" cy="336695"/>
          </a:xfrm>
          <a:prstGeom prst="rect">
            <a:avLst/>
          </a:prstGeom>
          <a:noFill/>
        </p:spPr>
        <p:txBody>
          <a:bodyPr wrap="none" rtlCol="0">
            <a:spAutoFit/>
          </a:bodyPr>
          <a:lstStyle/>
          <a:p>
            <a:r>
              <a:rPr lang="en-US" sz="1588" dirty="0">
                <a:solidFill>
                  <a:schemeClr val="accent1">
                    <a:lumMod val="25000"/>
                  </a:schemeClr>
                </a:solidFill>
                <a:latin typeface="+mj-lt"/>
              </a:rPr>
              <a:t>Collect</a:t>
            </a:r>
          </a:p>
        </p:txBody>
      </p:sp>
      <p:sp>
        <p:nvSpPr>
          <p:cNvPr id="23" name="TextBox 22">
            <a:extLst>
              <a:ext uri="{FF2B5EF4-FFF2-40B4-BE49-F238E27FC236}">
                <a16:creationId xmlns:a16="http://schemas.microsoft.com/office/drawing/2014/main" id="{1A2AE784-D054-4667-870D-85B3E5490724}"/>
              </a:ext>
            </a:extLst>
          </p:cNvPr>
          <p:cNvSpPr txBox="1"/>
          <p:nvPr/>
        </p:nvSpPr>
        <p:spPr>
          <a:xfrm>
            <a:off x="9270034" y="1883841"/>
            <a:ext cx="1511952" cy="336695"/>
          </a:xfrm>
          <a:prstGeom prst="rect">
            <a:avLst/>
          </a:prstGeom>
          <a:noFill/>
        </p:spPr>
        <p:txBody>
          <a:bodyPr wrap="none" rtlCol="0">
            <a:spAutoFit/>
          </a:bodyPr>
          <a:lstStyle/>
          <a:p>
            <a:r>
              <a:rPr lang="en-US" sz="1588" b="1" dirty="0">
                <a:solidFill>
                  <a:schemeClr val="accent1">
                    <a:lumMod val="25000"/>
                  </a:schemeClr>
                </a:solidFill>
                <a:latin typeface="+mj-lt"/>
              </a:rPr>
              <a:t>COMMANDS</a:t>
            </a:r>
          </a:p>
        </p:txBody>
      </p:sp>
      <p:sp>
        <p:nvSpPr>
          <p:cNvPr id="24" name="TextBox 23">
            <a:extLst>
              <a:ext uri="{FF2B5EF4-FFF2-40B4-BE49-F238E27FC236}">
                <a16:creationId xmlns:a16="http://schemas.microsoft.com/office/drawing/2014/main" id="{E185D6AB-4F7C-461C-872A-DC15AC1AC87E}"/>
              </a:ext>
            </a:extLst>
          </p:cNvPr>
          <p:cNvSpPr txBox="1"/>
          <p:nvPr/>
        </p:nvSpPr>
        <p:spPr>
          <a:xfrm>
            <a:off x="6525862" y="1837104"/>
            <a:ext cx="790601" cy="336695"/>
          </a:xfrm>
          <a:prstGeom prst="rect">
            <a:avLst/>
          </a:prstGeom>
          <a:noFill/>
        </p:spPr>
        <p:txBody>
          <a:bodyPr wrap="none" rtlCol="0">
            <a:spAutoFit/>
          </a:bodyPr>
          <a:lstStyle/>
          <a:p>
            <a:r>
              <a:rPr lang="en-US" sz="1588" b="1" dirty="0">
                <a:solidFill>
                  <a:schemeClr val="accent1">
                    <a:lumMod val="25000"/>
                  </a:schemeClr>
                </a:solidFill>
                <a:latin typeface="+mj-lt"/>
              </a:rPr>
              <a:t>DATA</a:t>
            </a:r>
          </a:p>
        </p:txBody>
      </p:sp>
      <p:sp>
        <p:nvSpPr>
          <p:cNvPr id="16" name="Arrow: Right 15">
            <a:extLst>
              <a:ext uri="{FF2B5EF4-FFF2-40B4-BE49-F238E27FC236}">
                <a16:creationId xmlns:a16="http://schemas.microsoft.com/office/drawing/2014/main" id="{2C8D41B5-171B-4E4F-AAB7-10D547479AB4}"/>
              </a:ext>
            </a:extLst>
          </p:cNvPr>
          <p:cNvSpPr/>
          <p:nvPr/>
        </p:nvSpPr>
        <p:spPr bwMode="auto">
          <a:xfrm rot="18394718">
            <a:off x="6543876" y="2397727"/>
            <a:ext cx="1472648" cy="248215"/>
          </a:xfrm>
          <a:prstGeom prst="rightArrow">
            <a:avLst/>
          </a:prstGeom>
          <a:gradFill flip="none" rotWithShape="1">
            <a:gsLst>
              <a:gs pos="39000">
                <a:schemeClr val="accent1">
                  <a:lumMod val="90000"/>
                </a:schemeClr>
              </a:gs>
              <a:gs pos="0">
                <a:schemeClr val="accent1"/>
              </a:gs>
              <a:gs pos="69000">
                <a:schemeClr val="accent1">
                  <a:lumMod val="75000"/>
                </a:schemeClr>
              </a:gs>
              <a:gs pos="100000">
                <a:schemeClr val="accent1">
                  <a:lumMod val="50000"/>
                </a:schemeClr>
              </a:gs>
            </a:gsLst>
            <a:lin ang="0" scaled="1"/>
            <a:tileRect/>
          </a:gradFill>
          <a:ln w="12700" cap="flat" cmpd="sng" algn="ctr">
            <a:solidFill>
              <a:schemeClr val="accent1">
                <a:lumMod val="50000"/>
              </a:schemeClr>
            </a:solid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2118">
              <a:latin typeface="Times" panose="02020603050405020304" pitchFamily="18" charset="0"/>
            </a:endParaRPr>
          </a:p>
        </p:txBody>
      </p:sp>
      <p:sp>
        <p:nvSpPr>
          <p:cNvPr id="22" name="TextBox 21">
            <a:extLst>
              <a:ext uri="{FF2B5EF4-FFF2-40B4-BE49-F238E27FC236}">
                <a16:creationId xmlns:a16="http://schemas.microsoft.com/office/drawing/2014/main" id="{2FCF151D-E268-4C1D-81D1-1ECEAD5AD0FA}"/>
              </a:ext>
            </a:extLst>
          </p:cNvPr>
          <p:cNvSpPr txBox="1"/>
          <p:nvPr/>
        </p:nvSpPr>
        <p:spPr>
          <a:xfrm>
            <a:off x="6215256" y="2353486"/>
            <a:ext cx="978153" cy="336695"/>
          </a:xfrm>
          <a:prstGeom prst="rect">
            <a:avLst/>
          </a:prstGeom>
          <a:noFill/>
        </p:spPr>
        <p:txBody>
          <a:bodyPr wrap="none" rtlCol="0">
            <a:spAutoFit/>
          </a:bodyPr>
          <a:lstStyle/>
          <a:p>
            <a:r>
              <a:rPr lang="en-US" sz="1588" dirty="0">
                <a:solidFill>
                  <a:schemeClr val="accent1">
                    <a:lumMod val="25000"/>
                  </a:schemeClr>
                </a:solidFill>
                <a:latin typeface="+mj-lt"/>
              </a:rPr>
              <a:t>Process</a:t>
            </a:r>
          </a:p>
        </p:txBody>
      </p:sp>
      <p:sp>
        <p:nvSpPr>
          <p:cNvPr id="26" name="Arrow: Right 25">
            <a:extLst>
              <a:ext uri="{FF2B5EF4-FFF2-40B4-BE49-F238E27FC236}">
                <a16:creationId xmlns:a16="http://schemas.microsoft.com/office/drawing/2014/main" id="{77121F09-23D0-4092-85F2-EE9D9A649B4E}"/>
              </a:ext>
            </a:extLst>
          </p:cNvPr>
          <p:cNvSpPr/>
          <p:nvPr/>
        </p:nvSpPr>
        <p:spPr bwMode="auto">
          <a:xfrm rot="3303720">
            <a:off x="8772918" y="2464549"/>
            <a:ext cx="1472648" cy="248215"/>
          </a:xfrm>
          <a:prstGeom prst="rightArrow">
            <a:avLst/>
          </a:prstGeom>
          <a:gradFill flip="none" rotWithShape="1">
            <a:gsLst>
              <a:gs pos="39000">
                <a:schemeClr val="accent1">
                  <a:lumMod val="75000"/>
                </a:schemeClr>
              </a:gs>
              <a:gs pos="0">
                <a:schemeClr val="accent1">
                  <a:lumMod val="50000"/>
                </a:schemeClr>
              </a:gs>
              <a:gs pos="69000">
                <a:schemeClr val="accent1">
                  <a:lumMod val="90000"/>
                </a:schemeClr>
              </a:gs>
              <a:gs pos="100000">
                <a:schemeClr val="accent1"/>
              </a:gs>
            </a:gsLst>
            <a:lin ang="0" scaled="1"/>
            <a:tileRect/>
          </a:gradFill>
          <a:ln w="12700" cap="flat" cmpd="sng" algn="ctr">
            <a:solidFill>
              <a:schemeClr val="accent1">
                <a:lumMod val="50000"/>
              </a:schemeClr>
            </a:solid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2118">
              <a:latin typeface="Times" panose="02020603050405020304" pitchFamily="18" charset="0"/>
            </a:endParaRPr>
          </a:p>
        </p:txBody>
      </p:sp>
      <p:sp>
        <p:nvSpPr>
          <p:cNvPr id="20" name="TextBox 19">
            <a:extLst>
              <a:ext uri="{FF2B5EF4-FFF2-40B4-BE49-F238E27FC236}">
                <a16:creationId xmlns:a16="http://schemas.microsoft.com/office/drawing/2014/main" id="{FF6DB339-8936-43BD-B04A-7C18A312A309}"/>
              </a:ext>
            </a:extLst>
          </p:cNvPr>
          <p:cNvSpPr txBox="1"/>
          <p:nvPr/>
        </p:nvSpPr>
        <p:spPr>
          <a:xfrm>
            <a:off x="7720146" y="3860379"/>
            <a:ext cx="1079142" cy="307777"/>
          </a:xfrm>
          <a:prstGeom prst="rect">
            <a:avLst/>
          </a:prstGeom>
          <a:noFill/>
        </p:spPr>
        <p:txBody>
          <a:bodyPr wrap="none" rtlCol="0">
            <a:spAutoFit/>
          </a:bodyPr>
          <a:lstStyle/>
          <a:p>
            <a:r>
              <a:rPr lang="en-US" sz="1400" b="1" dirty="0">
                <a:solidFill>
                  <a:schemeClr val="accent1">
                    <a:lumMod val="25000"/>
                  </a:schemeClr>
                </a:solidFill>
                <a:latin typeface="+mj-lt"/>
              </a:rPr>
              <a:t>PROCESS</a:t>
            </a:r>
          </a:p>
        </p:txBody>
      </p:sp>
      <p:pic>
        <p:nvPicPr>
          <p:cNvPr id="8" name="Picture 7" descr="A close-up of a control box&#10;&#10;AI-generated content may be incorrect.">
            <a:extLst>
              <a:ext uri="{FF2B5EF4-FFF2-40B4-BE49-F238E27FC236}">
                <a16:creationId xmlns:a16="http://schemas.microsoft.com/office/drawing/2014/main" id="{43A896DE-5AC6-50B0-BBEE-59CB65C8D2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71412" y="4362146"/>
            <a:ext cx="1704349" cy="1403402"/>
          </a:xfrm>
          <a:prstGeom prst="rect">
            <a:avLst/>
          </a:prstGeom>
        </p:spPr>
      </p:pic>
      <p:pic>
        <p:nvPicPr>
          <p:cNvPr id="11" name="Picture 10" descr="A large blue machine with a metal ring&#10;&#10;AI-generated content may be incorrect.">
            <a:extLst>
              <a:ext uri="{FF2B5EF4-FFF2-40B4-BE49-F238E27FC236}">
                <a16:creationId xmlns:a16="http://schemas.microsoft.com/office/drawing/2014/main" id="{C0394855-B84F-F825-4902-C8AF5EB7A3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13715" y="4362146"/>
            <a:ext cx="1249854" cy="1451295"/>
          </a:xfrm>
          <a:prstGeom prst="rect">
            <a:avLst/>
          </a:prstGeom>
        </p:spPr>
      </p:pic>
      <p:pic>
        <p:nvPicPr>
          <p:cNvPr id="14" name="Picture 13" descr="A close-up of a machine&#10;&#10;AI-generated content may be incorrect.">
            <a:extLst>
              <a:ext uri="{FF2B5EF4-FFF2-40B4-BE49-F238E27FC236}">
                <a16:creationId xmlns:a16="http://schemas.microsoft.com/office/drawing/2014/main" id="{9B88580C-E23B-4334-E358-838ABEDF6D4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71553" y="4362012"/>
            <a:ext cx="1610026" cy="1374412"/>
          </a:xfrm>
          <a:prstGeom prst="rect">
            <a:avLst/>
          </a:prstGeom>
        </p:spPr>
      </p:pic>
      <p:sp>
        <p:nvSpPr>
          <p:cNvPr id="18" name="TextBox 17">
            <a:extLst>
              <a:ext uri="{FF2B5EF4-FFF2-40B4-BE49-F238E27FC236}">
                <a16:creationId xmlns:a16="http://schemas.microsoft.com/office/drawing/2014/main" id="{C8C7B5B4-667A-5095-A0D1-9069F6F7D5B9}"/>
              </a:ext>
            </a:extLst>
          </p:cNvPr>
          <p:cNvSpPr txBox="1"/>
          <p:nvPr/>
        </p:nvSpPr>
        <p:spPr>
          <a:xfrm>
            <a:off x="1712497" y="5749449"/>
            <a:ext cx="1505266" cy="461665"/>
          </a:xfrm>
          <a:prstGeom prst="rect">
            <a:avLst/>
          </a:prstGeom>
          <a:noFill/>
        </p:spPr>
        <p:txBody>
          <a:bodyPr wrap="square">
            <a:spAutoFit/>
          </a:bodyPr>
          <a:lstStyle/>
          <a:p>
            <a:pPr algn="ctr" fontAlgn="base">
              <a:spcBef>
                <a:spcPct val="0"/>
              </a:spcBef>
              <a:spcAft>
                <a:spcPct val="0"/>
              </a:spcAft>
              <a:defRPr/>
            </a:pPr>
            <a:r>
              <a:rPr lang="en-GB" sz="1200" dirty="0">
                <a:hlinkClick r:id="rId14"/>
              </a:rPr>
              <a:t>Public Domain </a:t>
            </a:r>
          </a:p>
          <a:p>
            <a:pPr algn="ctr" fontAlgn="base">
              <a:spcBef>
                <a:spcPct val="0"/>
              </a:spcBef>
              <a:spcAft>
                <a:spcPct val="0"/>
              </a:spcAft>
              <a:defRPr/>
            </a:pPr>
            <a:r>
              <a:rPr lang="en-GB" sz="1200" dirty="0">
                <a:hlinkClick r:id="rId14"/>
              </a:rPr>
              <a:t>from </a:t>
            </a:r>
            <a:r>
              <a:rPr lang="en-GB" sz="1200" dirty="0" err="1">
                <a:hlinkClick r:id="rId14"/>
              </a:rPr>
              <a:t>WikiMedia</a:t>
            </a:r>
            <a:endParaRPr lang="en-GB" sz="1200" dirty="0"/>
          </a:p>
        </p:txBody>
      </p:sp>
      <p:sp>
        <p:nvSpPr>
          <p:cNvPr id="19" name="TextBox 18">
            <a:extLst>
              <a:ext uri="{FF2B5EF4-FFF2-40B4-BE49-F238E27FC236}">
                <a16:creationId xmlns:a16="http://schemas.microsoft.com/office/drawing/2014/main" id="{72EB848A-7F6C-E391-8192-E93E0356BFDE}"/>
              </a:ext>
            </a:extLst>
          </p:cNvPr>
          <p:cNvSpPr txBox="1"/>
          <p:nvPr/>
        </p:nvSpPr>
        <p:spPr>
          <a:xfrm>
            <a:off x="3471412" y="5779017"/>
            <a:ext cx="1632019" cy="461665"/>
          </a:xfrm>
          <a:prstGeom prst="rect">
            <a:avLst/>
          </a:prstGeom>
          <a:noFill/>
        </p:spPr>
        <p:txBody>
          <a:bodyPr wrap="square">
            <a:spAutoFit/>
          </a:bodyPr>
          <a:lstStyle/>
          <a:p>
            <a:pPr algn="ctr" fontAlgn="base">
              <a:spcBef>
                <a:spcPct val="0"/>
              </a:spcBef>
              <a:spcAft>
                <a:spcPct val="0"/>
              </a:spcAft>
              <a:defRPr/>
            </a:pPr>
            <a:r>
              <a:rPr lang="en-GB" sz="1200" dirty="0">
                <a:hlinkClick r:id="rId15"/>
              </a:rPr>
              <a:t>Creative Commons </a:t>
            </a:r>
          </a:p>
          <a:p>
            <a:pPr algn="ctr" fontAlgn="base">
              <a:spcBef>
                <a:spcPct val="0"/>
              </a:spcBef>
              <a:spcAft>
                <a:spcPct val="0"/>
              </a:spcAft>
              <a:defRPr/>
            </a:pPr>
            <a:r>
              <a:rPr lang="en-GB" sz="1200" dirty="0">
                <a:hlinkClick r:id="rId15"/>
              </a:rPr>
              <a:t>from </a:t>
            </a:r>
            <a:r>
              <a:rPr lang="en-GB" sz="1200" dirty="0" err="1">
                <a:hlinkClick r:id="rId15"/>
              </a:rPr>
              <a:t>WikiMedia</a:t>
            </a:r>
            <a:endParaRPr lang="en-GB" sz="1200" dirty="0"/>
          </a:p>
        </p:txBody>
      </p:sp>
      <p:sp>
        <p:nvSpPr>
          <p:cNvPr id="25" name="TextBox 24">
            <a:extLst>
              <a:ext uri="{FF2B5EF4-FFF2-40B4-BE49-F238E27FC236}">
                <a16:creationId xmlns:a16="http://schemas.microsoft.com/office/drawing/2014/main" id="{C2A51D75-4DF0-2402-76C8-891822AA8C4D}"/>
              </a:ext>
            </a:extLst>
          </p:cNvPr>
          <p:cNvSpPr txBox="1"/>
          <p:nvPr/>
        </p:nvSpPr>
        <p:spPr>
          <a:xfrm>
            <a:off x="5216705" y="5833609"/>
            <a:ext cx="1592704" cy="461665"/>
          </a:xfrm>
          <a:prstGeom prst="rect">
            <a:avLst/>
          </a:prstGeom>
          <a:noFill/>
        </p:spPr>
        <p:txBody>
          <a:bodyPr wrap="square">
            <a:spAutoFit/>
          </a:bodyPr>
          <a:lstStyle/>
          <a:p>
            <a:pPr algn="ctr" fontAlgn="base">
              <a:spcBef>
                <a:spcPct val="0"/>
              </a:spcBef>
              <a:spcAft>
                <a:spcPct val="0"/>
              </a:spcAft>
              <a:defRPr/>
            </a:pPr>
            <a:r>
              <a:rPr lang="en-GB" sz="1200" dirty="0">
                <a:hlinkClick r:id="rId16"/>
              </a:rPr>
              <a:t>Creative Commons </a:t>
            </a:r>
          </a:p>
          <a:p>
            <a:pPr algn="ctr" fontAlgn="base">
              <a:spcBef>
                <a:spcPct val="0"/>
              </a:spcBef>
              <a:spcAft>
                <a:spcPct val="0"/>
              </a:spcAft>
              <a:defRPr/>
            </a:pPr>
            <a:r>
              <a:rPr lang="en-GB" sz="1200" dirty="0">
                <a:hlinkClick r:id="rId16"/>
              </a:rPr>
              <a:t>from </a:t>
            </a:r>
            <a:r>
              <a:rPr lang="en-GB" sz="1200" dirty="0" err="1">
                <a:hlinkClick r:id="rId16"/>
              </a:rPr>
              <a:t>WikiMedia</a:t>
            </a:r>
            <a:endParaRPr lang="en-GB" sz="1200" dirty="0"/>
          </a:p>
        </p:txBody>
      </p:sp>
    </p:spTree>
    <p:custDataLst>
      <p:tags r:id="rId1"/>
    </p:custDataLst>
    <p:extLst>
      <p:ext uri="{BB962C8B-B14F-4D97-AF65-F5344CB8AC3E}">
        <p14:creationId xmlns:p14="http://schemas.microsoft.com/office/powerpoint/2010/main" val="381711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5" grpId="0"/>
      <p:bldP spid="21" grpId="0"/>
      <p:bldP spid="23" grpId="0"/>
      <p:bldP spid="24" grpId="0"/>
      <p:bldP spid="16" grpId="0" animBg="1"/>
      <p:bldP spid="22" grpId="0"/>
      <p:bldP spid="26" grpId="0" animBg="1"/>
      <p:bldP spid="20" grpId="0"/>
      <p:bldP spid="18" grpId="0"/>
      <p:bldP spid="19"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D24D9-AE29-2B65-1680-EBEF62514ADA}"/>
            </a:ext>
          </a:extLst>
        </p:cNvPr>
        <p:cNvGrpSpPr/>
        <p:nvPr/>
      </p:nvGrpSpPr>
      <p:grpSpPr>
        <a:xfrm>
          <a:off x="0" y="0"/>
          <a:ext cx="0" cy="0"/>
          <a:chOff x="0" y="0"/>
          <a:chExt cx="0" cy="0"/>
        </a:xfrm>
      </p:grpSpPr>
      <p:sp>
        <p:nvSpPr>
          <p:cNvPr id="1818" name="CustomShape 1">
            <a:extLst>
              <a:ext uri="{FF2B5EF4-FFF2-40B4-BE49-F238E27FC236}">
                <a16:creationId xmlns:a16="http://schemas.microsoft.com/office/drawing/2014/main" id="{1746648A-6DD1-9919-6610-9095C525BD4E}"/>
              </a:ext>
            </a:extLst>
          </p:cNvPr>
          <p:cNvSpPr/>
          <p:nvPr/>
        </p:nvSpPr>
        <p:spPr>
          <a:xfrm>
            <a:off x="1745473" y="231811"/>
            <a:ext cx="7811519" cy="725696"/>
          </a:xfrm>
          <a:prstGeom prst="rect">
            <a:avLst/>
          </a:prstGeom>
          <a:noFill/>
          <a:ln w="0">
            <a:noFill/>
          </a:ln>
        </p:spPr>
        <p:style>
          <a:lnRef idx="0">
            <a:scrgbClr r="0" g="0" b="0"/>
          </a:lnRef>
          <a:fillRef idx="0">
            <a:scrgbClr r="0" g="0" b="0"/>
          </a:fillRef>
          <a:effectRef idx="0">
            <a:scrgbClr r="0" g="0" b="0"/>
          </a:effectRef>
          <a:fontRef idx="minor"/>
        </p:style>
        <p:txBody>
          <a:bodyPr lIns="65515" tIns="32757" rIns="65515" bIns="32757" anchor="ctr">
            <a:noAutofit/>
          </a:bodyPr>
          <a:lstStyle/>
          <a:p>
            <a:pPr algn="ctr">
              <a:defRPr/>
            </a:pPr>
            <a:r>
              <a:rPr lang="en-GB" sz="2471" b="1" dirty="0">
                <a:solidFill>
                  <a:srgbClr val="072B5F"/>
                </a:solidFill>
              </a:rPr>
              <a:t>Automated Control Systems (ACS)</a:t>
            </a:r>
          </a:p>
          <a:p>
            <a:pPr algn="ctr">
              <a:defRPr/>
            </a:pPr>
            <a:r>
              <a:rPr lang="en-GB" sz="2471" b="1" dirty="0">
                <a:solidFill>
                  <a:srgbClr val="072B5F"/>
                </a:solidFill>
              </a:rPr>
              <a:t>Versus Office IT</a:t>
            </a:r>
          </a:p>
        </p:txBody>
      </p:sp>
      <p:sp>
        <p:nvSpPr>
          <p:cNvPr id="3" name="TextShape 1">
            <a:extLst>
              <a:ext uri="{FF2B5EF4-FFF2-40B4-BE49-F238E27FC236}">
                <a16:creationId xmlns:a16="http://schemas.microsoft.com/office/drawing/2014/main" id="{1C202693-8434-C5BC-C4D6-6CC5A40374AF}"/>
              </a:ext>
            </a:extLst>
          </p:cNvPr>
          <p:cNvSpPr txBox="1"/>
          <p:nvPr/>
        </p:nvSpPr>
        <p:spPr>
          <a:xfrm>
            <a:off x="1350999" y="1218336"/>
            <a:ext cx="4647028" cy="1254545"/>
          </a:xfrm>
          <a:prstGeom prst="rect">
            <a:avLst/>
          </a:prstGeom>
          <a:noFill/>
          <a:ln>
            <a:noFill/>
          </a:ln>
        </p:spPr>
        <p:txBody>
          <a:bodyPr lIns="65515" tIns="34068" rIns="65515" bIns="34068" anchor="ctr"/>
          <a:lstStyle/>
          <a:p>
            <a:pPr algn="ctr" fontAlgn="base">
              <a:spcBef>
                <a:spcPct val="0"/>
              </a:spcBef>
              <a:spcAft>
                <a:spcPct val="0"/>
              </a:spcAft>
              <a:defRPr/>
            </a:pPr>
            <a:r>
              <a:rPr lang="en-GB" sz="2000" dirty="0"/>
              <a:t>The laws of physics and chemistry operate here and can be used for wonderful benefits… </a:t>
            </a:r>
          </a:p>
        </p:txBody>
      </p:sp>
      <p:sp>
        <p:nvSpPr>
          <p:cNvPr id="5" name="TextBox 4">
            <a:extLst>
              <a:ext uri="{FF2B5EF4-FFF2-40B4-BE49-F238E27FC236}">
                <a16:creationId xmlns:a16="http://schemas.microsoft.com/office/drawing/2014/main" id="{0A52B3A7-0CD0-B566-9245-645910A4CF0A}"/>
              </a:ext>
            </a:extLst>
          </p:cNvPr>
          <p:cNvSpPr txBox="1"/>
          <p:nvPr/>
        </p:nvSpPr>
        <p:spPr>
          <a:xfrm>
            <a:off x="6475530" y="2660284"/>
            <a:ext cx="4657572" cy="400110"/>
          </a:xfrm>
          <a:prstGeom prst="rect">
            <a:avLst/>
          </a:prstGeom>
          <a:noFill/>
        </p:spPr>
        <p:txBody>
          <a:bodyPr wrap="square">
            <a:spAutoFit/>
          </a:bodyPr>
          <a:lstStyle/>
          <a:p>
            <a:pPr algn="ctr" fontAlgn="base">
              <a:spcBef>
                <a:spcPct val="0"/>
              </a:spcBef>
              <a:spcAft>
                <a:spcPct val="0"/>
              </a:spcAft>
              <a:defRPr/>
            </a:pPr>
            <a:r>
              <a:rPr lang="en-GB" sz="2000" dirty="0"/>
              <a:t>…or for inflicting great harm</a:t>
            </a:r>
          </a:p>
        </p:txBody>
      </p:sp>
      <p:pic>
        <p:nvPicPr>
          <p:cNvPr id="6" name="Picture 5" descr="A fire at night with smoke coming out of the building&#10;&#10;AI-generated content may be incorrect.">
            <a:extLst>
              <a:ext uri="{FF2B5EF4-FFF2-40B4-BE49-F238E27FC236}">
                <a16:creationId xmlns:a16="http://schemas.microsoft.com/office/drawing/2014/main" id="{2CA3E2F5-668A-EA47-4BD6-8FCD302ABA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5877" y="3236633"/>
            <a:ext cx="4416879" cy="2944586"/>
          </a:xfrm>
          <a:prstGeom prst="rect">
            <a:avLst/>
          </a:prstGeom>
        </p:spPr>
      </p:pic>
      <p:pic>
        <p:nvPicPr>
          <p:cNvPr id="9" name="Picture 8">
            <a:extLst>
              <a:ext uri="{FF2B5EF4-FFF2-40B4-BE49-F238E27FC236}">
                <a16:creationId xmlns:a16="http://schemas.microsoft.com/office/drawing/2014/main" id="{3217F27E-D517-5E6A-4344-BA9690A9E3E9}"/>
              </a:ext>
            </a:extLst>
          </p:cNvPr>
          <p:cNvPicPr>
            <a:picLocks noChangeAspect="1"/>
          </p:cNvPicPr>
          <p:nvPr/>
        </p:nvPicPr>
        <p:blipFill>
          <a:blip r:embed="rId5"/>
          <a:srcRect b="6854"/>
          <a:stretch>
            <a:fillRect/>
          </a:stretch>
        </p:blipFill>
        <p:spPr>
          <a:xfrm>
            <a:off x="1406776" y="2456552"/>
            <a:ext cx="4416879" cy="2817577"/>
          </a:xfrm>
          <a:prstGeom prst="rect">
            <a:avLst/>
          </a:prstGeom>
        </p:spPr>
      </p:pic>
      <p:sp>
        <p:nvSpPr>
          <p:cNvPr id="12" name="TextBox 11">
            <a:extLst>
              <a:ext uri="{FF2B5EF4-FFF2-40B4-BE49-F238E27FC236}">
                <a16:creationId xmlns:a16="http://schemas.microsoft.com/office/drawing/2014/main" id="{6F982087-EFDA-B650-C5BC-AAD4ADF3CA2F}"/>
              </a:ext>
            </a:extLst>
          </p:cNvPr>
          <p:cNvSpPr txBox="1"/>
          <p:nvPr/>
        </p:nvSpPr>
        <p:spPr>
          <a:xfrm>
            <a:off x="6701050" y="6164775"/>
            <a:ext cx="4160227" cy="276999"/>
          </a:xfrm>
          <a:prstGeom prst="rect">
            <a:avLst/>
          </a:prstGeom>
          <a:noFill/>
        </p:spPr>
        <p:txBody>
          <a:bodyPr wrap="square">
            <a:spAutoFit/>
          </a:bodyPr>
          <a:lstStyle/>
          <a:p>
            <a:pPr algn="ctr" fontAlgn="base">
              <a:spcBef>
                <a:spcPct val="0"/>
              </a:spcBef>
              <a:spcAft>
                <a:spcPct val="0"/>
              </a:spcAft>
              <a:defRPr/>
            </a:pPr>
            <a:r>
              <a:rPr lang="en-GB" sz="1200" dirty="0">
                <a:hlinkClick r:id="rId6"/>
              </a:rPr>
              <a:t>Public Domain from US Government</a:t>
            </a:r>
            <a:endParaRPr lang="en-GB" sz="1200" dirty="0"/>
          </a:p>
        </p:txBody>
      </p:sp>
      <p:sp>
        <p:nvSpPr>
          <p:cNvPr id="17" name="TextBox 16">
            <a:extLst>
              <a:ext uri="{FF2B5EF4-FFF2-40B4-BE49-F238E27FC236}">
                <a16:creationId xmlns:a16="http://schemas.microsoft.com/office/drawing/2014/main" id="{6DD31386-796B-D253-B8D0-B9AADD3A355C}"/>
              </a:ext>
            </a:extLst>
          </p:cNvPr>
          <p:cNvSpPr txBox="1"/>
          <p:nvPr/>
        </p:nvSpPr>
        <p:spPr>
          <a:xfrm>
            <a:off x="1350999" y="5312168"/>
            <a:ext cx="3016285" cy="276999"/>
          </a:xfrm>
          <a:prstGeom prst="rect">
            <a:avLst/>
          </a:prstGeom>
          <a:noFill/>
        </p:spPr>
        <p:txBody>
          <a:bodyPr wrap="square">
            <a:spAutoFit/>
          </a:bodyPr>
          <a:lstStyle/>
          <a:p>
            <a:r>
              <a:rPr lang="en-US" sz="1200" u="sng" dirty="0">
                <a:hlinkClick r:id="rId7"/>
              </a:rPr>
              <a:t>Creative Commons by Andy Beecroft</a:t>
            </a:r>
            <a:endParaRPr lang="en-US" sz="1200" dirty="0"/>
          </a:p>
        </p:txBody>
      </p:sp>
    </p:spTree>
    <p:custDataLst>
      <p:tags r:id="rId1"/>
    </p:custDataLst>
    <p:extLst>
      <p:ext uri="{BB962C8B-B14F-4D97-AF65-F5344CB8AC3E}">
        <p14:creationId xmlns:p14="http://schemas.microsoft.com/office/powerpoint/2010/main" val="292145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 name="CustomShape 1"/>
          <p:cNvSpPr/>
          <p:nvPr/>
        </p:nvSpPr>
        <p:spPr>
          <a:xfrm>
            <a:off x="1252026" y="161229"/>
            <a:ext cx="8336064" cy="837802"/>
          </a:xfrm>
          <a:prstGeom prst="rect">
            <a:avLst/>
          </a:prstGeom>
          <a:noFill/>
          <a:ln w="0">
            <a:noFill/>
          </a:ln>
        </p:spPr>
        <p:style>
          <a:lnRef idx="0">
            <a:scrgbClr r="0" g="0" b="0"/>
          </a:lnRef>
          <a:fillRef idx="0">
            <a:scrgbClr r="0" g="0" b="0"/>
          </a:fillRef>
          <a:effectRef idx="0">
            <a:scrgbClr r="0" g="0" b="0"/>
          </a:effectRef>
          <a:fontRef idx="minor"/>
        </p:style>
        <p:txBody>
          <a:bodyPr lIns="65515" tIns="32757" rIns="65515" bIns="32757" anchor="ctr">
            <a:noAutofit/>
          </a:bodyPr>
          <a:lstStyle/>
          <a:p>
            <a:pPr algn="ctr" defTabSz="806867" eaLnBrk="0" fontAlgn="base" hangingPunct="0">
              <a:spcBef>
                <a:spcPct val="0"/>
              </a:spcBef>
              <a:spcAft>
                <a:spcPct val="0"/>
              </a:spcAft>
              <a:tabLst>
                <a:tab pos="0" algn="l"/>
              </a:tabLst>
              <a:defRPr/>
            </a:pPr>
            <a:r>
              <a:rPr lang="en-US" sz="2471" b="1" dirty="0">
                <a:solidFill>
                  <a:srgbClr val="072B5F"/>
                </a:solidFill>
                <a:latin typeface="+mj-lt"/>
                <a:ea typeface="+mj-ea"/>
                <a:cs typeface="+mj-cs"/>
              </a:rPr>
              <a:t>Industrial Control Systems safety depends on…</a:t>
            </a:r>
          </a:p>
        </p:txBody>
      </p:sp>
      <p:sp>
        <p:nvSpPr>
          <p:cNvPr id="1947" name="CustomShape 2"/>
          <p:cNvSpPr/>
          <p:nvPr/>
        </p:nvSpPr>
        <p:spPr>
          <a:xfrm>
            <a:off x="2206978" y="1368565"/>
            <a:ext cx="7762056" cy="2510669"/>
          </a:xfrm>
          <a:prstGeom prst="rect">
            <a:avLst/>
          </a:prstGeom>
          <a:noFill/>
          <a:ln w="0">
            <a:noFill/>
          </a:ln>
        </p:spPr>
        <p:style>
          <a:lnRef idx="0">
            <a:scrgbClr r="0" g="0" b="0"/>
          </a:lnRef>
          <a:fillRef idx="0">
            <a:scrgbClr r="0" g="0" b="0"/>
          </a:fillRef>
          <a:effectRef idx="0">
            <a:scrgbClr r="0" g="0" b="0"/>
          </a:effectRef>
          <a:fontRef idx="minor"/>
        </p:style>
        <p:txBody>
          <a:bodyPr wrap="square" lIns="65515" tIns="32757" rIns="65515" bIns="32757">
            <a:spAutoFit/>
          </a:bodyPr>
          <a:lstStyle/>
          <a:p>
            <a:pPr marL="249749" indent="-248963" defTabSz="806867" eaLnBrk="0" fontAlgn="base" hangingPunct="0">
              <a:spcBef>
                <a:spcPct val="0"/>
              </a:spcBef>
              <a:spcAft>
                <a:spcPct val="0"/>
              </a:spcAft>
              <a:buClr>
                <a:srgbClr val="FFFFFF"/>
              </a:buClr>
              <a:buFont typeface="Arial"/>
              <a:buChar char="•"/>
              <a:tabLst>
                <a:tab pos="0" algn="l"/>
              </a:tabLst>
              <a:defRPr/>
            </a:pPr>
            <a:r>
              <a:rPr lang="en-US" sz="1765" b="1" dirty="0"/>
              <a:t>Industrial Control Systems (ICS) depend on people, automation and intelligent devices to keep operations safe and reliable</a:t>
            </a:r>
          </a:p>
          <a:p>
            <a:pPr marL="249749" indent="-248963" defTabSz="806867" eaLnBrk="0" fontAlgn="base" hangingPunct="0">
              <a:spcBef>
                <a:spcPct val="0"/>
              </a:spcBef>
              <a:spcAft>
                <a:spcPct val="0"/>
              </a:spcAft>
              <a:buClr>
                <a:srgbClr val="FFFFFF"/>
              </a:buClr>
              <a:buFont typeface="Arial"/>
              <a:buChar char="•"/>
              <a:tabLst>
                <a:tab pos="0" algn="l"/>
              </a:tabLst>
              <a:defRPr/>
            </a:pPr>
            <a:endParaRPr lang="en-US" sz="1765" b="1" dirty="0"/>
          </a:p>
          <a:p>
            <a:pPr marL="249749" indent="-248963" defTabSz="806867" eaLnBrk="0" fontAlgn="base" hangingPunct="0">
              <a:spcBef>
                <a:spcPct val="0"/>
              </a:spcBef>
              <a:spcAft>
                <a:spcPct val="0"/>
              </a:spcAft>
              <a:buClr>
                <a:srgbClr val="FFFFFF"/>
              </a:buClr>
              <a:buFont typeface="Arial"/>
              <a:buChar char="•"/>
              <a:tabLst>
                <a:tab pos="0" algn="l"/>
              </a:tabLst>
              <a:defRPr/>
            </a:pPr>
            <a:r>
              <a:rPr lang="en-US" sz="1765" b="1" dirty="0"/>
              <a:t>Basic Process Control Systems (BPCS)</a:t>
            </a:r>
          </a:p>
          <a:p>
            <a:pPr marL="332825" defTabSz="806867" eaLnBrk="0" fontAlgn="base" hangingPunct="0">
              <a:spcBef>
                <a:spcPct val="0"/>
              </a:spcBef>
              <a:spcAft>
                <a:spcPct val="0"/>
              </a:spcAft>
              <a:tabLst>
                <a:tab pos="0" algn="l"/>
              </a:tabLst>
              <a:defRPr/>
            </a:pPr>
            <a:r>
              <a:rPr lang="en-US" sz="1765" dirty="0"/>
              <a:t>- Keep the process running normally, reacts to small changes</a:t>
            </a:r>
          </a:p>
          <a:p>
            <a:pPr marL="249749" indent="-248963" defTabSz="806867" eaLnBrk="0" fontAlgn="base" hangingPunct="0">
              <a:spcBef>
                <a:spcPct val="0"/>
              </a:spcBef>
              <a:spcAft>
                <a:spcPct val="0"/>
              </a:spcAft>
              <a:buClr>
                <a:srgbClr val="FFFFFF"/>
              </a:buClr>
              <a:buFont typeface="Arial"/>
              <a:buChar char="•"/>
              <a:tabLst>
                <a:tab pos="0" algn="l"/>
              </a:tabLst>
              <a:defRPr/>
            </a:pPr>
            <a:endParaRPr lang="en-US" sz="1765" b="1" dirty="0"/>
          </a:p>
          <a:p>
            <a:pPr marL="249749" indent="-248963" defTabSz="806867" eaLnBrk="0" fontAlgn="base" hangingPunct="0">
              <a:spcBef>
                <a:spcPct val="0"/>
              </a:spcBef>
              <a:spcAft>
                <a:spcPct val="0"/>
              </a:spcAft>
              <a:buClr>
                <a:srgbClr val="FFFFFF"/>
              </a:buClr>
              <a:buFont typeface="Arial"/>
              <a:buChar char="•"/>
              <a:tabLst>
                <a:tab pos="0" algn="l"/>
              </a:tabLst>
              <a:defRPr/>
            </a:pPr>
            <a:r>
              <a:rPr lang="en-US" sz="1765" b="1" dirty="0"/>
              <a:t>Safety Instrumented Systems (SIS)</a:t>
            </a:r>
          </a:p>
          <a:p>
            <a:pPr marL="333611" lvl="1" defTabSz="806867" eaLnBrk="0" fontAlgn="base" hangingPunct="0">
              <a:spcBef>
                <a:spcPct val="0"/>
              </a:spcBef>
              <a:spcAft>
                <a:spcPct val="0"/>
              </a:spcAft>
              <a:buClr>
                <a:srgbClr val="FFFFFF"/>
              </a:buClr>
              <a:tabLst>
                <a:tab pos="0" algn="l"/>
              </a:tabLst>
              <a:defRPr/>
            </a:pPr>
            <a:r>
              <a:rPr lang="en-US" sz="1765" dirty="0"/>
              <a:t>- Preset emergency actions to protect the facility and its people</a:t>
            </a:r>
          </a:p>
          <a:p>
            <a:pPr marL="333611" lvl="1" defTabSz="806867" eaLnBrk="0" fontAlgn="base" hangingPunct="0">
              <a:spcBef>
                <a:spcPct val="0"/>
              </a:spcBef>
              <a:spcAft>
                <a:spcPct val="0"/>
              </a:spcAft>
              <a:buClr>
                <a:srgbClr val="FFFFFF"/>
              </a:buClr>
              <a:tabLst>
                <a:tab pos="0" algn="l"/>
              </a:tabLst>
              <a:defRPr/>
            </a:pPr>
            <a:r>
              <a:rPr lang="en-US" sz="1765" dirty="0"/>
              <a:t>- Brings things back to a safe state</a:t>
            </a:r>
          </a:p>
        </p:txBody>
      </p:sp>
      <p:pic>
        <p:nvPicPr>
          <p:cNvPr id="2" name="Picture 1"/>
          <p:cNvPicPr>
            <a:picLocks noChangeAspect="1"/>
          </p:cNvPicPr>
          <p:nvPr/>
        </p:nvPicPr>
        <p:blipFill rotWithShape="1">
          <a:blip r:embed="rId4" cstate="hqprint">
            <a:extLst>
              <a:ext uri="{28A0092B-C50C-407E-A947-70E740481C1C}">
                <a14:useLocalDpi xmlns:a14="http://schemas.microsoft.com/office/drawing/2010/main" val="0"/>
              </a:ext>
            </a:extLst>
          </a:blip>
          <a:srcRect l="29393" b="8695"/>
          <a:stretch/>
        </p:blipFill>
        <p:spPr>
          <a:xfrm>
            <a:off x="3736826" y="4257642"/>
            <a:ext cx="2044477" cy="1481078"/>
          </a:xfrm>
          <a:prstGeom prst="rect">
            <a:avLst/>
          </a:prstGeom>
        </p:spPr>
      </p:pic>
      <p:sp>
        <p:nvSpPr>
          <p:cNvPr id="8" name="TextBox 7"/>
          <p:cNvSpPr txBox="1"/>
          <p:nvPr/>
        </p:nvSpPr>
        <p:spPr>
          <a:xfrm>
            <a:off x="4045597" y="5751610"/>
            <a:ext cx="1658216" cy="418320"/>
          </a:xfrm>
          <a:prstGeom prst="rect">
            <a:avLst/>
          </a:prstGeom>
          <a:noFill/>
        </p:spPr>
        <p:txBody>
          <a:bodyPr wrap="square" rtlCol="0">
            <a:spAutoFit/>
          </a:bodyPr>
          <a:lstStyle/>
          <a:p>
            <a:r>
              <a:rPr lang="en-US" sz="1059" dirty="0">
                <a:latin typeface="+mj-lt"/>
              </a:rPr>
              <a:t>Creative Commons</a:t>
            </a:r>
          </a:p>
          <a:p>
            <a:r>
              <a:rPr lang="en-US" sz="1059" dirty="0">
                <a:latin typeface="+mj-lt"/>
              </a:rPr>
              <a:t>by </a:t>
            </a:r>
            <a:r>
              <a:rPr lang="en-US" sz="1059" dirty="0"/>
              <a:t>V. Butrimas</a:t>
            </a:r>
            <a:endParaRPr lang="en-US" sz="1059" dirty="0">
              <a:latin typeface="+mj-lt"/>
            </a:endParaRPr>
          </a:p>
        </p:txBody>
      </p:sp>
      <p:pic>
        <p:nvPicPr>
          <p:cNvPr id="7" name="Picture 6" descr="An oil rig in the water">
            <a:extLst>
              <a:ext uri="{FF2B5EF4-FFF2-40B4-BE49-F238E27FC236}">
                <a16:creationId xmlns:a16="http://schemas.microsoft.com/office/drawing/2014/main" id="{B0D3AFE4-C3CE-D409-57D9-34BE03D269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0128" y="4257642"/>
            <a:ext cx="2238286" cy="1506856"/>
          </a:xfrm>
          <a:prstGeom prst="rect">
            <a:avLst/>
          </a:prstGeom>
        </p:spPr>
      </p:pic>
      <p:sp>
        <p:nvSpPr>
          <p:cNvPr id="3" name="TextBox 2">
            <a:extLst>
              <a:ext uri="{FF2B5EF4-FFF2-40B4-BE49-F238E27FC236}">
                <a16:creationId xmlns:a16="http://schemas.microsoft.com/office/drawing/2014/main" id="{C7CD46D2-E09C-1E5C-A1F8-23BB8F1DF541}"/>
              </a:ext>
            </a:extLst>
          </p:cNvPr>
          <p:cNvSpPr txBox="1"/>
          <p:nvPr/>
        </p:nvSpPr>
        <p:spPr>
          <a:xfrm>
            <a:off x="8345431" y="5777325"/>
            <a:ext cx="2238286" cy="461665"/>
          </a:xfrm>
          <a:prstGeom prst="rect">
            <a:avLst/>
          </a:prstGeom>
          <a:noFill/>
        </p:spPr>
        <p:txBody>
          <a:bodyPr wrap="square">
            <a:spAutoFit/>
          </a:bodyPr>
          <a:lstStyle/>
          <a:p>
            <a:pPr algn="ctr" fontAlgn="base">
              <a:spcBef>
                <a:spcPct val="0"/>
              </a:spcBef>
              <a:spcAft>
                <a:spcPct val="0"/>
              </a:spcAft>
              <a:defRPr/>
            </a:pPr>
            <a:r>
              <a:rPr lang="en-GB" sz="1200" dirty="0">
                <a:hlinkClick r:id="rId6"/>
              </a:rPr>
              <a:t>Creative Commons </a:t>
            </a:r>
            <a:br>
              <a:rPr lang="en-GB" sz="1200" dirty="0">
                <a:hlinkClick r:id="rId6"/>
              </a:rPr>
            </a:br>
            <a:r>
              <a:rPr lang="en-GB" sz="1200" dirty="0">
                <a:hlinkClick r:id="rId6"/>
              </a:rPr>
              <a:t>by David Dixon</a:t>
            </a:r>
            <a:endParaRPr lang="en-GB" sz="1200" dirty="0"/>
          </a:p>
        </p:txBody>
      </p:sp>
      <p:pic>
        <p:nvPicPr>
          <p:cNvPr id="9" name="Picture 8" descr="A large yellow and blue machine&#10;&#10;AI-generated content may be incorrect.">
            <a:extLst>
              <a:ext uri="{FF2B5EF4-FFF2-40B4-BE49-F238E27FC236}">
                <a16:creationId xmlns:a16="http://schemas.microsoft.com/office/drawing/2014/main" id="{E236761C-9905-AC07-44E2-CD668680B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8615" y="4257642"/>
            <a:ext cx="2044477" cy="1517860"/>
          </a:xfrm>
          <a:prstGeom prst="rect">
            <a:avLst/>
          </a:prstGeom>
        </p:spPr>
      </p:pic>
      <p:sp>
        <p:nvSpPr>
          <p:cNvPr id="10" name="Rectangle 9">
            <a:extLst>
              <a:ext uri="{FF2B5EF4-FFF2-40B4-BE49-F238E27FC236}">
                <a16:creationId xmlns:a16="http://schemas.microsoft.com/office/drawing/2014/main" id="{3E57EC66-5B2B-5603-DDC0-D3911A520440}"/>
              </a:ext>
            </a:extLst>
          </p:cNvPr>
          <p:cNvSpPr/>
          <p:nvPr/>
        </p:nvSpPr>
        <p:spPr>
          <a:xfrm>
            <a:off x="6122522" y="5803751"/>
            <a:ext cx="1627433" cy="472437"/>
          </a:xfrm>
          <a:prstGeom prst="rect">
            <a:avLst/>
          </a:prstGeom>
        </p:spPr>
        <p:txBody>
          <a:bodyPr wrap="none">
            <a:spAutoFit/>
          </a:bodyPr>
          <a:lstStyle/>
          <a:p>
            <a:r>
              <a:rPr lang="en-US" sz="1235" dirty="0"/>
              <a:t>Creative Commons </a:t>
            </a:r>
          </a:p>
          <a:p>
            <a:r>
              <a:rPr lang="en-US" sz="1235" dirty="0"/>
              <a:t>by G.A. Rathwell</a:t>
            </a:r>
          </a:p>
        </p:txBody>
      </p:sp>
      <p:pic>
        <p:nvPicPr>
          <p:cNvPr id="12" name="Picture 11" descr="A row of computers on a table&#10;&#10;AI-generated content may be incorrect.">
            <a:extLst>
              <a:ext uri="{FF2B5EF4-FFF2-40B4-BE49-F238E27FC236}">
                <a16:creationId xmlns:a16="http://schemas.microsoft.com/office/drawing/2014/main" id="{6862BA7D-E0C0-E60F-0A73-612E947E6E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3586" y="4257642"/>
            <a:ext cx="1883349" cy="1481078"/>
          </a:xfrm>
          <a:prstGeom prst="rect">
            <a:avLst/>
          </a:prstGeom>
        </p:spPr>
      </p:pic>
      <p:sp>
        <p:nvSpPr>
          <p:cNvPr id="13" name="Rectangle 12">
            <a:extLst>
              <a:ext uri="{FF2B5EF4-FFF2-40B4-BE49-F238E27FC236}">
                <a16:creationId xmlns:a16="http://schemas.microsoft.com/office/drawing/2014/main" id="{D7A344F2-60F3-9820-4347-4E16BA757D79}"/>
              </a:ext>
            </a:extLst>
          </p:cNvPr>
          <p:cNvSpPr/>
          <p:nvPr/>
        </p:nvSpPr>
        <p:spPr>
          <a:xfrm>
            <a:off x="1640273" y="5771939"/>
            <a:ext cx="1585755" cy="472437"/>
          </a:xfrm>
          <a:prstGeom prst="rect">
            <a:avLst/>
          </a:prstGeom>
        </p:spPr>
        <p:txBody>
          <a:bodyPr wrap="none">
            <a:spAutoFit/>
          </a:bodyPr>
          <a:lstStyle/>
          <a:p>
            <a:r>
              <a:rPr lang="en-US" sz="1235" dirty="0"/>
              <a:t>Creative Commons</a:t>
            </a:r>
          </a:p>
          <a:p>
            <a:r>
              <a:rPr lang="en-US" sz="1235" dirty="0"/>
              <a:t> by G.A. Rathwell</a:t>
            </a:r>
          </a:p>
        </p:txBody>
      </p:sp>
    </p:spTree>
    <p:custDataLst>
      <p:tags r:id="rId1"/>
    </p:custDataLst>
    <p:extLst>
      <p:ext uri="{BB962C8B-B14F-4D97-AF65-F5344CB8AC3E}">
        <p14:creationId xmlns:p14="http://schemas.microsoft.com/office/powerpoint/2010/main" val="188466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4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4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 grpId="0" uiExpand="1" build="p"/>
      <p:bldP spid="3" grpId="0"/>
      <p:bldP spid="1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FF61E-80D5-B29F-85CB-A4140F99458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456C676-2FCF-532A-143E-B21DE7F0294B}"/>
              </a:ext>
            </a:extLst>
          </p:cNvPr>
          <p:cNvSpPr txBox="1"/>
          <p:nvPr/>
        </p:nvSpPr>
        <p:spPr>
          <a:xfrm>
            <a:off x="2282589" y="157522"/>
            <a:ext cx="6393976" cy="830997"/>
          </a:xfrm>
          <a:prstGeom prst="rect">
            <a:avLst/>
          </a:prstGeom>
          <a:noFill/>
        </p:spPr>
        <p:txBody>
          <a:bodyPr wrap="square">
            <a:spAutoFit/>
          </a:bodyPr>
          <a:lstStyle/>
          <a:p>
            <a:pPr algn="ctr">
              <a:tabLst>
                <a:tab pos="0" algn="l"/>
              </a:tabLst>
            </a:pPr>
            <a:r>
              <a:rPr lang="en-GB" sz="2400" b="1" dirty="0">
                <a:solidFill>
                  <a:srgbClr val="072B5F"/>
                </a:solidFill>
                <a:latin typeface="+mj-lt"/>
                <a:ea typeface="+mj-ea"/>
                <a:cs typeface="+mj-cs"/>
              </a:rPr>
              <a:t>How does IT differ from the ACS/ICS found in industrial environments?</a:t>
            </a:r>
            <a:endParaRPr lang="en-US" sz="2400" b="1" dirty="0">
              <a:solidFill>
                <a:srgbClr val="072B5F"/>
              </a:solidFill>
              <a:latin typeface="+mj-lt"/>
              <a:ea typeface="+mj-ea"/>
              <a:cs typeface="+mj-cs"/>
            </a:endParaRPr>
          </a:p>
        </p:txBody>
      </p:sp>
      <p:sp>
        <p:nvSpPr>
          <p:cNvPr id="6" name="CustomShape 3">
            <a:extLst>
              <a:ext uri="{FF2B5EF4-FFF2-40B4-BE49-F238E27FC236}">
                <a16:creationId xmlns:a16="http://schemas.microsoft.com/office/drawing/2014/main" id="{87E3427F-F2C8-BFA3-CD1D-96A726FE4E06}"/>
              </a:ext>
            </a:extLst>
          </p:cNvPr>
          <p:cNvSpPr/>
          <p:nvPr/>
        </p:nvSpPr>
        <p:spPr>
          <a:xfrm>
            <a:off x="1097280" y="1346461"/>
            <a:ext cx="10110972" cy="1424218"/>
          </a:xfrm>
          <a:prstGeom prst="rect">
            <a:avLst/>
          </a:prstGeom>
          <a:noFill/>
          <a:ln w="0">
            <a:noFill/>
          </a:ln>
        </p:spPr>
        <p:style>
          <a:lnRef idx="0">
            <a:scrgbClr r="0" g="0" b="0"/>
          </a:lnRef>
          <a:fillRef idx="0">
            <a:scrgbClr r="0" g="0" b="0"/>
          </a:fillRef>
          <a:effectRef idx="0">
            <a:scrgbClr r="0" g="0" b="0"/>
          </a:effectRef>
          <a:fontRef idx="minor"/>
        </p:style>
        <p:txBody>
          <a:bodyPr lIns="65515" tIns="32757" rIns="65515" bIns="32757">
            <a:noAutofit/>
          </a:bodyPr>
          <a:lstStyle/>
          <a:p>
            <a:pPr>
              <a:tabLst>
                <a:tab pos="0" algn="l"/>
              </a:tabLst>
            </a:pPr>
            <a:r>
              <a:rPr lang="en-US" dirty="0"/>
              <a:t>In IT cybersecurity, the goal is to protect the data.</a:t>
            </a:r>
          </a:p>
          <a:p>
            <a:pPr>
              <a:tabLst>
                <a:tab pos="0" algn="l"/>
              </a:tabLst>
            </a:pPr>
            <a:endParaRPr lang="en-US" dirty="0"/>
          </a:p>
          <a:p>
            <a:pPr>
              <a:tabLst>
                <a:tab pos="0" algn="l"/>
              </a:tabLst>
            </a:pPr>
            <a:r>
              <a:rPr lang="en-US" dirty="0"/>
              <a:t>In ICS, the goal is to keep a physical process within pre-set bounds.</a:t>
            </a:r>
          </a:p>
          <a:p>
            <a:pPr>
              <a:tabLst>
                <a:tab pos="0" algn="l"/>
              </a:tabLst>
            </a:pPr>
            <a:endParaRPr lang="en-US" dirty="0"/>
          </a:p>
          <a:p>
            <a:pPr>
              <a:tabLst>
                <a:tab pos="0" algn="l"/>
              </a:tabLst>
            </a:pPr>
            <a:r>
              <a:rPr lang="en-US" dirty="0"/>
              <a:t>Safety is the main goal for operations in an industrial environment</a:t>
            </a:r>
            <a:r>
              <a:rPr lang="en-US" spc="-1" dirty="0">
                <a:latin typeface="Times New Roman"/>
              </a:rPr>
              <a:t>.</a:t>
            </a:r>
            <a:endParaRPr lang="en-US" spc="-1" dirty="0">
              <a:latin typeface="Arial"/>
            </a:endParaRPr>
          </a:p>
        </p:txBody>
      </p:sp>
      <p:pic>
        <p:nvPicPr>
          <p:cNvPr id="11" name="Picture 2">
            <a:extLst>
              <a:ext uri="{FF2B5EF4-FFF2-40B4-BE49-F238E27FC236}">
                <a16:creationId xmlns:a16="http://schemas.microsoft.com/office/drawing/2014/main" id="{ACB1E1C9-629A-904A-6003-49CC351EF9E4}"/>
              </a:ext>
            </a:extLst>
          </p:cNvPr>
          <p:cNvPicPr/>
          <p:nvPr/>
        </p:nvPicPr>
        <p:blipFill rotWithShape="1">
          <a:blip r:embed="rId4"/>
          <a:srcRect l="20415" r="8227"/>
          <a:stretch/>
        </p:blipFill>
        <p:spPr>
          <a:xfrm>
            <a:off x="3086260" y="4453080"/>
            <a:ext cx="2242120" cy="1911099"/>
          </a:xfrm>
          <a:prstGeom prst="rect">
            <a:avLst/>
          </a:prstGeom>
          <a:ln w="0">
            <a:noFill/>
          </a:ln>
        </p:spPr>
      </p:pic>
      <p:sp>
        <p:nvSpPr>
          <p:cNvPr id="14" name="CustomShape 5">
            <a:extLst>
              <a:ext uri="{FF2B5EF4-FFF2-40B4-BE49-F238E27FC236}">
                <a16:creationId xmlns:a16="http://schemas.microsoft.com/office/drawing/2014/main" id="{C76B5C0A-4539-4395-2B28-BDC8419B52BE}"/>
              </a:ext>
            </a:extLst>
          </p:cNvPr>
          <p:cNvSpPr/>
          <p:nvPr/>
        </p:nvSpPr>
        <p:spPr>
          <a:xfrm>
            <a:off x="6627771" y="2881493"/>
            <a:ext cx="2885359" cy="1424218"/>
          </a:xfrm>
          <a:prstGeom prst="rect">
            <a:avLst/>
          </a:prstGeom>
          <a:noFill/>
          <a:ln w="0">
            <a:noFill/>
          </a:ln>
        </p:spPr>
        <p:style>
          <a:lnRef idx="0">
            <a:scrgbClr r="0" g="0" b="0"/>
          </a:lnRef>
          <a:fillRef idx="0">
            <a:scrgbClr r="0" g="0" b="0"/>
          </a:fillRef>
          <a:effectRef idx="0">
            <a:scrgbClr r="0" g="0" b="0"/>
          </a:effectRef>
          <a:fontRef idx="minor"/>
        </p:style>
        <p:txBody>
          <a:bodyPr wrap="square" lIns="65515" tIns="32757" rIns="65515" bIns="32757">
            <a:spAutoFit/>
          </a:bodyPr>
          <a:lstStyle/>
          <a:p>
            <a:pPr algn="ctr">
              <a:tabLst>
                <a:tab pos="0" algn="l"/>
              </a:tabLst>
            </a:pPr>
            <a:r>
              <a:rPr lang="en-US" sz="1765" b="1" dirty="0">
                <a:solidFill>
                  <a:srgbClr val="C00000"/>
                </a:solidFill>
              </a:rPr>
              <a:t>Safety - AIC</a:t>
            </a:r>
          </a:p>
          <a:p>
            <a:pPr defTabSz="342900">
              <a:tabLst>
                <a:tab pos="0" algn="l"/>
              </a:tabLst>
            </a:pPr>
            <a:r>
              <a:rPr lang="en-US" sz="1765" b="1" dirty="0"/>
              <a:t>		A</a:t>
            </a:r>
            <a:r>
              <a:rPr lang="en-US" sz="1765" dirty="0"/>
              <a:t>vailability</a:t>
            </a:r>
          </a:p>
          <a:p>
            <a:pPr>
              <a:tabLst>
                <a:tab pos="0" algn="l"/>
              </a:tabLst>
            </a:pPr>
            <a:r>
              <a:rPr lang="en-US" sz="1765" b="1" dirty="0"/>
              <a:t>	      I</a:t>
            </a:r>
            <a:r>
              <a:rPr lang="en-US" sz="1765" dirty="0"/>
              <a:t>ntegrity</a:t>
            </a:r>
          </a:p>
          <a:p>
            <a:pPr>
              <a:tabLst>
                <a:tab pos="0" algn="l"/>
              </a:tabLst>
            </a:pPr>
            <a:r>
              <a:rPr lang="en-US" sz="1765" b="1" dirty="0"/>
              <a:t>	      C</a:t>
            </a:r>
            <a:r>
              <a:rPr lang="en-US" sz="1765" dirty="0"/>
              <a:t>onfidentiality</a:t>
            </a:r>
          </a:p>
          <a:p>
            <a:pPr algn="ctr">
              <a:tabLst>
                <a:tab pos="0" algn="l"/>
              </a:tabLst>
            </a:pPr>
            <a:r>
              <a:rPr lang="en-US" sz="1765" dirty="0"/>
              <a:t>Password is: 1234    </a:t>
            </a:r>
          </a:p>
        </p:txBody>
      </p:sp>
      <p:sp>
        <p:nvSpPr>
          <p:cNvPr id="15" name="CustomShape 6">
            <a:extLst>
              <a:ext uri="{FF2B5EF4-FFF2-40B4-BE49-F238E27FC236}">
                <a16:creationId xmlns:a16="http://schemas.microsoft.com/office/drawing/2014/main" id="{9B28DEBF-2909-84A4-973A-2719FACEC307}"/>
              </a:ext>
            </a:extLst>
          </p:cNvPr>
          <p:cNvSpPr/>
          <p:nvPr/>
        </p:nvSpPr>
        <p:spPr>
          <a:xfrm>
            <a:off x="2414718" y="2964771"/>
            <a:ext cx="3325748" cy="1424218"/>
          </a:xfrm>
          <a:prstGeom prst="rect">
            <a:avLst/>
          </a:prstGeom>
          <a:noFill/>
          <a:ln w="0">
            <a:noFill/>
          </a:ln>
        </p:spPr>
        <p:style>
          <a:lnRef idx="0">
            <a:scrgbClr r="0" g="0" b="0"/>
          </a:lnRef>
          <a:fillRef idx="0">
            <a:scrgbClr r="0" g="0" b="0"/>
          </a:fillRef>
          <a:effectRef idx="0">
            <a:scrgbClr r="0" g="0" b="0"/>
          </a:effectRef>
          <a:fontRef idx="minor"/>
        </p:style>
        <p:txBody>
          <a:bodyPr wrap="none" lIns="65515" tIns="32757" rIns="65515" bIns="32757">
            <a:spAutoFit/>
          </a:bodyPr>
          <a:lstStyle/>
          <a:p>
            <a:pPr algn="ctr">
              <a:tabLst>
                <a:tab pos="0" algn="l"/>
              </a:tabLst>
            </a:pPr>
            <a:r>
              <a:rPr lang="en-US" sz="1765" b="1" dirty="0">
                <a:solidFill>
                  <a:srgbClr val="C00000"/>
                </a:solidFill>
              </a:rPr>
              <a:t>CIA</a:t>
            </a:r>
          </a:p>
          <a:p>
            <a:pPr>
              <a:tabLst>
                <a:tab pos="0" algn="l"/>
              </a:tabLst>
            </a:pPr>
            <a:r>
              <a:rPr lang="en-US" sz="1765" b="1" dirty="0"/>
              <a:t>		C</a:t>
            </a:r>
            <a:r>
              <a:rPr lang="en-US" sz="1765" dirty="0"/>
              <a:t>onfidentiality</a:t>
            </a:r>
          </a:p>
          <a:p>
            <a:pPr>
              <a:tabLst>
                <a:tab pos="0" algn="l"/>
              </a:tabLst>
            </a:pPr>
            <a:r>
              <a:rPr lang="en-US" sz="1765" b="1" dirty="0"/>
              <a:t>		I</a:t>
            </a:r>
            <a:r>
              <a:rPr lang="en-US" sz="1765" dirty="0"/>
              <a:t>ntegrity</a:t>
            </a:r>
          </a:p>
          <a:p>
            <a:pPr>
              <a:tabLst>
                <a:tab pos="0" algn="l"/>
              </a:tabLst>
            </a:pPr>
            <a:r>
              <a:rPr lang="en-US" sz="1765" b="1" dirty="0"/>
              <a:t>		A</a:t>
            </a:r>
            <a:r>
              <a:rPr lang="en-US" sz="1765" dirty="0"/>
              <a:t>vailability</a:t>
            </a:r>
          </a:p>
          <a:p>
            <a:pPr algn="ctr">
              <a:tabLst>
                <a:tab pos="0" algn="l"/>
              </a:tabLst>
            </a:pPr>
            <a:r>
              <a:rPr lang="en-US" sz="1765" dirty="0"/>
              <a:t>Password is: c124g5df8s*/pdq</a:t>
            </a:r>
          </a:p>
        </p:txBody>
      </p:sp>
      <p:sp>
        <p:nvSpPr>
          <p:cNvPr id="16" name="CustomShape 7">
            <a:extLst>
              <a:ext uri="{FF2B5EF4-FFF2-40B4-BE49-F238E27FC236}">
                <a16:creationId xmlns:a16="http://schemas.microsoft.com/office/drawing/2014/main" id="{D1513055-F9B0-6DF3-F469-2CBF8155DFFA}"/>
              </a:ext>
            </a:extLst>
          </p:cNvPr>
          <p:cNvSpPr/>
          <p:nvPr/>
        </p:nvSpPr>
        <p:spPr>
          <a:xfrm>
            <a:off x="5704000" y="4746931"/>
            <a:ext cx="910984" cy="989483"/>
          </a:xfrm>
          <a:prstGeom prst="rect">
            <a:avLst/>
          </a:prstGeom>
          <a:noFill/>
          <a:ln w="0">
            <a:noFill/>
          </a:ln>
        </p:spPr>
        <p:style>
          <a:lnRef idx="0">
            <a:scrgbClr r="0" g="0" b="0"/>
          </a:lnRef>
          <a:fillRef idx="0">
            <a:scrgbClr r="0" g="0" b="0"/>
          </a:fillRef>
          <a:effectRef idx="0">
            <a:scrgbClr r="0" g="0" b="0"/>
          </a:effectRef>
          <a:fontRef idx="minor"/>
        </p:style>
        <p:txBody>
          <a:bodyPr wrap="none" lIns="65515" tIns="32757" rIns="65515" bIns="32757">
            <a:spAutoFit/>
          </a:bodyPr>
          <a:lstStyle/>
          <a:p>
            <a:pPr>
              <a:tabLst>
                <a:tab pos="0" algn="l"/>
              </a:tabLst>
            </a:pPr>
            <a:r>
              <a:rPr lang="en-US" sz="5241" spc="-1" dirty="0">
                <a:solidFill>
                  <a:srgbClr val="FFFFFF"/>
                </a:solidFill>
                <a:latin typeface="Times New Roman"/>
                <a:ea typeface="DejaVu Sans"/>
              </a:rPr>
              <a:t> </a:t>
            </a:r>
            <a:r>
              <a:rPr lang="en-US" sz="6000" spc="-1" dirty="0">
                <a:solidFill>
                  <a:srgbClr val="C00000"/>
                </a:solidFill>
                <a:latin typeface="+mj-lt"/>
                <a:ea typeface="DejaVu Sans"/>
              </a:rPr>
              <a:t>≠</a:t>
            </a:r>
            <a:r>
              <a:rPr lang="en-US" sz="5241" spc="-1" dirty="0">
                <a:latin typeface="Times New Roman"/>
                <a:ea typeface="DejaVu Sans"/>
              </a:rPr>
              <a:t> </a:t>
            </a:r>
            <a:endParaRPr lang="en-US" sz="5241" spc="-1" dirty="0">
              <a:latin typeface="Arial"/>
            </a:endParaRPr>
          </a:p>
        </p:txBody>
      </p:sp>
      <p:sp>
        <p:nvSpPr>
          <p:cNvPr id="17" name="Rectangle 16">
            <a:extLst>
              <a:ext uri="{FF2B5EF4-FFF2-40B4-BE49-F238E27FC236}">
                <a16:creationId xmlns:a16="http://schemas.microsoft.com/office/drawing/2014/main" id="{11D95365-2E87-2B1B-D686-60236ABF5CD1}"/>
              </a:ext>
            </a:extLst>
          </p:cNvPr>
          <p:cNvSpPr/>
          <p:nvPr/>
        </p:nvSpPr>
        <p:spPr>
          <a:xfrm>
            <a:off x="7333015" y="6340044"/>
            <a:ext cx="1585755" cy="472437"/>
          </a:xfrm>
          <a:prstGeom prst="rect">
            <a:avLst/>
          </a:prstGeom>
        </p:spPr>
        <p:txBody>
          <a:bodyPr wrap="none">
            <a:spAutoFit/>
          </a:bodyPr>
          <a:lstStyle/>
          <a:p>
            <a:r>
              <a:rPr lang="en-US" sz="1235" dirty="0"/>
              <a:t>Creative Commons</a:t>
            </a:r>
          </a:p>
          <a:p>
            <a:r>
              <a:rPr lang="en-US" sz="1235" dirty="0"/>
              <a:t> by G.A. Rathwell</a:t>
            </a:r>
          </a:p>
        </p:txBody>
      </p:sp>
      <p:sp>
        <p:nvSpPr>
          <p:cNvPr id="18" name="Rectangle 17">
            <a:extLst>
              <a:ext uri="{FF2B5EF4-FFF2-40B4-BE49-F238E27FC236}">
                <a16:creationId xmlns:a16="http://schemas.microsoft.com/office/drawing/2014/main" id="{FCBC9581-DD1B-36C9-636C-FB3315118313}"/>
              </a:ext>
            </a:extLst>
          </p:cNvPr>
          <p:cNvSpPr/>
          <p:nvPr/>
        </p:nvSpPr>
        <p:spPr>
          <a:xfrm>
            <a:off x="3307301" y="6373658"/>
            <a:ext cx="1627433" cy="497829"/>
          </a:xfrm>
          <a:prstGeom prst="rect">
            <a:avLst/>
          </a:prstGeom>
        </p:spPr>
        <p:txBody>
          <a:bodyPr wrap="none">
            <a:spAutoFit/>
          </a:bodyPr>
          <a:lstStyle/>
          <a:p>
            <a:r>
              <a:rPr lang="en-US" sz="1235" dirty="0"/>
              <a:t>Creative Commons </a:t>
            </a:r>
          </a:p>
          <a:p>
            <a:r>
              <a:rPr lang="en-US" sz="1235" dirty="0"/>
              <a:t>by </a:t>
            </a:r>
            <a:r>
              <a:rPr lang="en-US" sz="1400" dirty="0"/>
              <a:t>V. Butrimas</a:t>
            </a:r>
            <a:endParaRPr lang="en-US" sz="1235" dirty="0"/>
          </a:p>
        </p:txBody>
      </p:sp>
      <p:pic>
        <p:nvPicPr>
          <p:cNvPr id="19" name="Picture 18" descr="People in an office with several computers&#10;&#10;AI-generated content may be incorrect.">
            <a:extLst>
              <a:ext uri="{FF2B5EF4-FFF2-40B4-BE49-F238E27FC236}">
                <a16:creationId xmlns:a16="http://schemas.microsoft.com/office/drawing/2014/main" id="{6BE584B4-4B7F-B5DB-BA2B-40756A065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6930" y="4398787"/>
            <a:ext cx="2419678" cy="1937227"/>
          </a:xfrm>
          <a:prstGeom prst="rect">
            <a:avLst/>
          </a:prstGeom>
        </p:spPr>
      </p:pic>
    </p:spTree>
    <p:custDataLst>
      <p:tags r:id="rId1"/>
    </p:custDataLst>
    <p:extLst>
      <p:ext uri="{BB962C8B-B14F-4D97-AF65-F5344CB8AC3E}">
        <p14:creationId xmlns:p14="http://schemas.microsoft.com/office/powerpoint/2010/main" val="132987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4" grpId="0"/>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32B68B9E-308B-C4D7-D70A-D67B3E2E340F}"/>
              </a:ext>
            </a:extLst>
          </p:cNvPr>
          <p:cNvSpPr>
            <a:spLocks noGrp="1"/>
          </p:cNvSpPr>
          <p:nvPr>
            <p:ph type="title"/>
          </p:nvPr>
        </p:nvSpPr>
        <p:spPr>
          <a:xfrm>
            <a:off x="682625" y="301625"/>
            <a:ext cx="9939338" cy="538163"/>
          </a:xfrm>
          <a:prstGeom prst="rect">
            <a:avLst/>
          </a:prstGeom>
          <a:noFill/>
          <a:ln w="0">
            <a:noFill/>
          </a:ln>
        </p:spPr>
        <p:style>
          <a:lnRef idx="0">
            <a:scrgbClr r="0" g="0" b="0"/>
          </a:lnRef>
          <a:fillRef idx="0">
            <a:scrgbClr r="0" g="0" b="0"/>
          </a:fillRef>
          <a:effectRef idx="0">
            <a:scrgbClr r="0" g="0" b="0"/>
          </a:effectRef>
          <a:fontRef idx="minor"/>
        </p:style>
        <p:txBody>
          <a:bodyPr lIns="65515" tIns="34068" rIns="65515" bIns="34068" anchor="ctr">
            <a:noAutofit/>
          </a:bodyPr>
          <a:lstStyle/>
          <a:p>
            <a:pPr algn="ctr">
              <a:tabLst>
                <a:tab pos="0" algn="l"/>
              </a:tabLst>
            </a:pPr>
            <a:r>
              <a:rPr lang="en-GB" sz="2471" b="1" dirty="0">
                <a:solidFill>
                  <a:srgbClr val="072B5F"/>
                </a:solidFill>
                <a:latin typeface="+mj-lt"/>
                <a:ea typeface="+mj-ea"/>
                <a:cs typeface="+mj-cs"/>
              </a:rPr>
              <a:t>Consequences of Failure in IT Versus ACS</a:t>
            </a:r>
            <a:endParaRPr lang="en-US" sz="2471" b="1" dirty="0">
              <a:solidFill>
                <a:srgbClr val="072B5F"/>
              </a:solidFill>
              <a:latin typeface="+mj-lt"/>
              <a:ea typeface="+mj-ea"/>
              <a:cs typeface="+mj-cs"/>
            </a:endParaRPr>
          </a:p>
        </p:txBody>
      </p:sp>
      <p:pic>
        <p:nvPicPr>
          <p:cNvPr id="5" name="Picture 10">
            <a:extLst>
              <a:ext uri="{FF2B5EF4-FFF2-40B4-BE49-F238E27FC236}">
                <a16:creationId xmlns:a16="http://schemas.microsoft.com/office/drawing/2014/main" id="{E9EB303C-2A92-39AD-0379-ACA6C99A8BC6}"/>
              </a:ext>
            </a:extLst>
          </p:cNvPr>
          <p:cNvPicPr/>
          <p:nvPr/>
        </p:nvPicPr>
        <p:blipFill>
          <a:blip r:embed="rId4"/>
          <a:stretch/>
        </p:blipFill>
        <p:spPr>
          <a:xfrm>
            <a:off x="7424507" y="1337027"/>
            <a:ext cx="2652576" cy="2106158"/>
          </a:xfrm>
          <a:prstGeom prst="rect">
            <a:avLst/>
          </a:prstGeom>
          <a:ln w="0">
            <a:noFill/>
          </a:ln>
        </p:spPr>
      </p:pic>
      <p:pic>
        <p:nvPicPr>
          <p:cNvPr id="6" name="Graphic 5" descr="Latte Cup with solid fill">
            <a:extLst>
              <a:ext uri="{FF2B5EF4-FFF2-40B4-BE49-F238E27FC236}">
                <a16:creationId xmlns:a16="http://schemas.microsoft.com/office/drawing/2014/main" id="{E89ECD1B-6EF4-6B6C-779A-15853C950F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96000" y="2035798"/>
            <a:ext cx="1101450" cy="1101450"/>
          </a:xfrm>
          <a:prstGeom prst="rect">
            <a:avLst/>
          </a:prstGeom>
        </p:spPr>
      </p:pic>
      <p:sp>
        <p:nvSpPr>
          <p:cNvPr id="7" name="Arrow: Right 6">
            <a:extLst>
              <a:ext uri="{FF2B5EF4-FFF2-40B4-BE49-F238E27FC236}">
                <a16:creationId xmlns:a16="http://schemas.microsoft.com/office/drawing/2014/main" id="{EA2FF0A4-8CCF-5BAA-D4D6-5C0750B726BE}"/>
              </a:ext>
            </a:extLst>
          </p:cNvPr>
          <p:cNvSpPr/>
          <p:nvPr/>
        </p:nvSpPr>
        <p:spPr bwMode="auto">
          <a:xfrm>
            <a:off x="5916813" y="5086172"/>
            <a:ext cx="898508" cy="385075"/>
          </a:xfrm>
          <a:prstGeom prst="rightArrow">
            <a:avLst/>
          </a:prstGeom>
          <a:solidFill>
            <a:srgbClr val="00AAB4"/>
          </a:solidFill>
          <a:ln w="12700" cap="flat" cmpd="sng" algn="ctr">
            <a:solidFill>
              <a:schemeClr val="accent5">
                <a:lumMod val="25000"/>
              </a:schemeClr>
            </a:solid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2118">
              <a:latin typeface="Times" panose="02020603050405020304" pitchFamily="18" charset="0"/>
            </a:endParaRPr>
          </a:p>
        </p:txBody>
      </p:sp>
      <p:sp>
        <p:nvSpPr>
          <p:cNvPr id="8" name="TextBox 7">
            <a:extLst>
              <a:ext uri="{FF2B5EF4-FFF2-40B4-BE49-F238E27FC236}">
                <a16:creationId xmlns:a16="http://schemas.microsoft.com/office/drawing/2014/main" id="{EFF67833-0D48-DF27-D7FC-08CD002425FA}"/>
              </a:ext>
            </a:extLst>
          </p:cNvPr>
          <p:cNvSpPr txBox="1"/>
          <p:nvPr/>
        </p:nvSpPr>
        <p:spPr>
          <a:xfrm>
            <a:off x="2114917" y="2476524"/>
            <a:ext cx="4773706" cy="363946"/>
          </a:xfrm>
          <a:prstGeom prst="rect">
            <a:avLst/>
          </a:prstGeom>
          <a:noFill/>
        </p:spPr>
        <p:txBody>
          <a:bodyPr wrap="square">
            <a:spAutoFit/>
          </a:bodyPr>
          <a:lstStyle/>
          <a:p>
            <a:pPr marL="524">
              <a:buClr>
                <a:srgbClr val="FFFFFF"/>
              </a:buClr>
            </a:pPr>
            <a:r>
              <a:rPr lang="en-US" sz="1765" dirty="0">
                <a:latin typeface="+mj-lt"/>
              </a:rPr>
              <a:t>(You may go for a coffee.)</a:t>
            </a:r>
          </a:p>
        </p:txBody>
      </p:sp>
      <p:pic>
        <p:nvPicPr>
          <p:cNvPr id="9" name="Picture 8" descr="A person sitting at a desk with multiple screens&#10;&#10;AI-generated content may be incorrect.">
            <a:extLst>
              <a:ext uri="{FF2B5EF4-FFF2-40B4-BE49-F238E27FC236}">
                <a16:creationId xmlns:a16="http://schemas.microsoft.com/office/drawing/2014/main" id="{C19522CF-96C1-0436-567C-2794E98FA7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7743" y="4204011"/>
            <a:ext cx="3007254" cy="1947727"/>
          </a:xfrm>
          <a:prstGeom prst="rect">
            <a:avLst/>
          </a:prstGeom>
        </p:spPr>
      </p:pic>
      <p:pic>
        <p:nvPicPr>
          <p:cNvPr id="10" name="Picture 9">
            <a:extLst>
              <a:ext uri="{FF2B5EF4-FFF2-40B4-BE49-F238E27FC236}">
                <a16:creationId xmlns:a16="http://schemas.microsoft.com/office/drawing/2014/main" id="{CB67F313-7C2F-350E-EA7C-46EE3DC312E7}"/>
              </a:ext>
            </a:extLst>
          </p:cNvPr>
          <p:cNvPicPr>
            <a:picLocks noChangeAspect="1"/>
          </p:cNvPicPr>
          <p:nvPr/>
        </p:nvPicPr>
        <p:blipFill>
          <a:blip r:embed="rId8"/>
          <a:stretch>
            <a:fillRect/>
          </a:stretch>
        </p:blipFill>
        <p:spPr>
          <a:xfrm>
            <a:off x="6957137" y="4239281"/>
            <a:ext cx="3198984" cy="2016864"/>
          </a:xfrm>
          <a:prstGeom prst="rect">
            <a:avLst/>
          </a:prstGeom>
        </p:spPr>
      </p:pic>
      <p:sp>
        <p:nvSpPr>
          <p:cNvPr id="11" name="TextBox 10">
            <a:extLst>
              <a:ext uri="{FF2B5EF4-FFF2-40B4-BE49-F238E27FC236}">
                <a16:creationId xmlns:a16="http://schemas.microsoft.com/office/drawing/2014/main" id="{AF9DB6D9-4A91-7E75-7CDB-70CB923EF7DE}"/>
              </a:ext>
            </a:extLst>
          </p:cNvPr>
          <p:cNvSpPr txBox="1"/>
          <p:nvPr/>
        </p:nvSpPr>
        <p:spPr>
          <a:xfrm>
            <a:off x="1201006" y="4841821"/>
            <a:ext cx="1561402" cy="646331"/>
          </a:xfrm>
          <a:prstGeom prst="rect">
            <a:avLst/>
          </a:prstGeom>
          <a:noFill/>
        </p:spPr>
        <p:txBody>
          <a:bodyPr wrap="square">
            <a:spAutoFit/>
          </a:bodyPr>
          <a:lstStyle/>
          <a:p>
            <a:pPr algn="ctr" fontAlgn="base">
              <a:spcBef>
                <a:spcPct val="0"/>
              </a:spcBef>
              <a:spcAft>
                <a:spcPct val="0"/>
              </a:spcAft>
              <a:defRPr/>
            </a:pPr>
            <a:r>
              <a:rPr lang="en-GB" sz="1200" dirty="0"/>
              <a:t>Creative Commons</a:t>
            </a:r>
          </a:p>
          <a:p>
            <a:pPr algn="ctr" fontAlgn="base">
              <a:spcBef>
                <a:spcPct val="0"/>
              </a:spcBef>
              <a:spcAft>
                <a:spcPct val="0"/>
              </a:spcAft>
              <a:defRPr/>
            </a:pPr>
            <a:r>
              <a:rPr lang="en-GB" sz="1200" dirty="0"/>
              <a:t> by </a:t>
            </a:r>
            <a:r>
              <a:rPr lang="en-GB" sz="1200" dirty="0" err="1"/>
              <a:t>G.A.Rathwell</a:t>
            </a:r>
            <a:r>
              <a:rPr lang="en-GB" sz="1200" dirty="0"/>
              <a:t> &amp; </a:t>
            </a:r>
          </a:p>
          <a:p>
            <a:pPr algn="ctr" fontAlgn="base">
              <a:spcBef>
                <a:spcPct val="0"/>
              </a:spcBef>
              <a:spcAft>
                <a:spcPct val="0"/>
              </a:spcAft>
              <a:defRPr/>
            </a:pPr>
            <a:r>
              <a:rPr lang="en-GB" sz="1200" dirty="0"/>
              <a:t>Adobe Firefly</a:t>
            </a:r>
          </a:p>
        </p:txBody>
      </p:sp>
      <p:sp>
        <p:nvSpPr>
          <p:cNvPr id="12" name="TextBox 11">
            <a:extLst>
              <a:ext uri="{FF2B5EF4-FFF2-40B4-BE49-F238E27FC236}">
                <a16:creationId xmlns:a16="http://schemas.microsoft.com/office/drawing/2014/main" id="{7DFAB57B-6CD7-CF4E-BA67-86A189611274}"/>
              </a:ext>
            </a:extLst>
          </p:cNvPr>
          <p:cNvSpPr txBox="1"/>
          <p:nvPr/>
        </p:nvSpPr>
        <p:spPr>
          <a:xfrm>
            <a:off x="10155387" y="5059308"/>
            <a:ext cx="1622633" cy="646331"/>
          </a:xfrm>
          <a:prstGeom prst="rect">
            <a:avLst/>
          </a:prstGeom>
          <a:noFill/>
        </p:spPr>
        <p:txBody>
          <a:bodyPr wrap="square">
            <a:spAutoFit/>
          </a:bodyPr>
          <a:lstStyle/>
          <a:p>
            <a:pPr algn="ctr" fontAlgn="base">
              <a:spcBef>
                <a:spcPct val="0"/>
              </a:spcBef>
              <a:spcAft>
                <a:spcPct val="0"/>
              </a:spcAft>
              <a:defRPr/>
            </a:pPr>
            <a:r>
              <a:rPr lang="en-GB" sz="1200" dirty="0">
                <a:hlinkClick r:id="rId9"/>
              </a:rPr>
              <a:t>Public Domain </a:t>
            </a:r>
          </a:p>
          <a:p>
            <a:pPr algn="ctr" fontAlgn="base">
              <a:spcBef>
                <a:spcPct val="0"/>
              </a:spcBef>
              <a:spcAft>
                <a:spcPct val="0"/>
              </a:spcAft>
              <a:defRPr/>
            </a:pPr>
            <a:r>
              <a:rPr lang="en-GB" sz="1200" dirty="0">
                <a:hlinkClick r:id="rId9"/>
              </a:rPr>
              <a:t>From US Chemical Safety Board</a:t>
            </a:r>
            <a:endParaRPr lang="en-GB" sz="1200" dirty="0"/>
          </a:p>
        </p:txBody>
      </p:sp>
      <p:sp>
        <p:nvSpPr>
          <p:cNvPr id="13" name="CustomShape 3">
            <a:extLst>
              <a:ext uri="{FF2B5EF4-FFF2-40B4-BE49-F238E27FC236}">
                <a16:creationId xmlns:a16="http://schemas.microsoft.com/office/drawing/2014/main" id="{A53B5B5C-201D-F1A5-3041-823AFB9A1F56}"/>
              </a:ext>
            </a:extLst>
          </p:cNvPr>
          <p:cNvSpPr/>
          <p:nvPr/>
        </p:nvSpPr>
        <p:spPr>
          <a:xfrm>
            <a:off x="956604" y="1560696"/>
            <a:ext cx="9931790" cy="2980918"/>
          </a:xfrm>
          <a:prstGeom prst="rect">
            <a:avLst/>
          </a:prstGeom>
          <a:noFill/>
          <a:ln w="0">
            <a:noFill/>
          </a:ln>
        </p:spPr>
        <p:style>
          <a:lnRef idx="0">
            <a:scrgbClr r="0" g="0" b="0"/>
          </a:lnRef>
          <a:fillRef idx="0">
            <a:scrgbClr r="0" g="0" b="0"/>
          </a:fillRef>
          <a:effectRef idx="0">
            <a:scrgbClr r="0" g="0" b="0"/>
          </a:effectRef>
          <a:fontRef idx="minor"/>
        </p:style>
        <p:txBody>
          <a:bodyPr lIns="65515" tIns="32757" rIns="65515" bIns="32757">
            <a:noAutofit/>
          </a:bodyPr>
          <a:lstStyle/>
          <a:p>
            <a:pPr marL="524">
              <a:buClr>
                <a:srgbClr val="FFFFFF"/>
              </a:buClr>
            </a:pPr>
            <a:r>
              <a:rPr lang="en-US" b="1" dirty="0"/>
              <a:t>If the IT stops, the office stops:</a:t>
            </a:r>
            <a:br>
              <a:rPr lang="en-US" b="1" dirty="0"/>
            </a:br>
            <a:endParaRPr lang="en-US" b="1" dirty="0"/>
          </a:p>
          <a:p>
            <a:pPr marL="524">
              <a:buClr>
                <a:srgbClr val="FFFFFF"/>
              </a:buClr>
            </a:pPr>
            <a:r>
              <a:rPr lang="en-US" sz="1765" dirty="0"/>
              <a:t>	Re-boot the PC, tell the admin, wait.</a:t>
            </a:r>
          </a:p>
          <a:p>
            <a:pPr>
              <a:tabLst>
                <a:tab pos="0" algn="l"/>
              </a:tabLst>
            </a:pPr>
            <a:endParaRPr lang="en-US" sz="1765" dirty="0"/>
          </a:p>
          <a:p>
            <a:pPr>
              <a:tabLst>
                <a:tab pos="0" algn="l"/>
              </a:tabLst>
            </a:pPr>
            <a:endParaRPr lang="en-US" sz="1765" dirty="0"/>
          </a:p>
          <a:p>
            <a:pPr>
              <a:tabLst>
                <a:tab pos="0" algn="l"/>
              </a:tabLst>
            </a:pPr>
            <a:endParaRPr lang="en-US" sz="1765" dirty="0"/>
          </a:p>
          <a:p>
            <a:pPr marL="524">
              <a:buClr>
                <a:srgbClr val="FFFFFF"/>
              </a:buClr>
              <a:tabLst>
                <a:tab pos="0" algn="l"/>
              </a:tabLst>
            </a:pPr>
            <a:r>
              <a:rPr lang="en-US" sz="1765" b="1" dirty="0"/>
              <a:t>If ACS stops, the physical process will continue:</a:t>
            </a:r>
            <a:br>
              <a:rPr lang="en-US" sz="1765" b="1" dirty="0"/>
            </a:br>
            <a:endParaRPr lang="en-US" sz="1765" b="1" dirty="0"/>
          </a:p>
          <a:p>
            <a:pPr marL="524">
              <a:buClr>
                <a:srgbClr val="FFFFFF"/>
              </a:buClr>
              <a:tabLst>
                <a:tab pos="0" algn="l"/>
              </a:tabLst>
            </a:pPr>
            <a:r>
              <a:rPr lang="en-US" sz="1765" dirty="0"/>
              <a:t>	but it might do something unexpected (and you may need to call Fire &amp; Rescue). </a:t>
            </a:r>
          </a:p>
          <a:p>
            <a:pPr marL="524">
              <a:buClr>
                <a:srgbClr val="FFFFFF"/>
              </a:buClr>
              <a:tabLst>
                <a:tab pos="0" algn="l"/>
              </a:tabLst>
            </a:pPr>
            <a:r>
              <a:rPr lang="en-US" sz="1765" dirty="0"/>
              <a:t>	</a:t>
            </a:r>
          </a:p>
          <a:p>
            <a:pPr>
              <a:tabLst>
                <a:tab pos="0" algn="l"/>
              </a:tabLst>
            </a:pPr>
            <a:endParaRPr lang="en-US" sz="1456" spc="-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9144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p:bldP spid="12" grpId="0"/>
      <p:bldP spid="1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24648-F5CB-98D0-216E-0B0EA35E528E}"/>
            </a:ext>
          </a:extLst>
        </p:cNvPr>
        <p:cNvGrpSpPr/>
        <p:nvPr/>
      </p:nvGrpSpPr>
      <p:grpSpPr>
        <a:xfrm>
          <a:off x="0" y="0"/>
          <a:ext cx="0" cy="0"/>
          <a:chOff x="0" y="0"/>
          <a:chExt cx="0" cy="0"/>
        </a:xfrm>
      </p:grpSpPr>
      <p:sp>
        <p:nvSpPr>
          <p:cNvPr id="24578" name="Title 1">
            <a:extLst>
              <a:ext uri="{FF2B5EF4-FFF2-40B4-BE49-F238E27FC236}">
                <a16:creationId xmlns:a16="http://schemas.microsoft.com/office/drawing/2014/main" id="{E9A06CC1-00DD-5C66-A53C-96F610D543EB}"/>
              </a:ext>
            </a:extLst>
          </p:cNvPr>
          <p:cNvSpPr>
            <a:spLocks noGrp="1" noChangeArrowheads="1"/>
          </p:cNvSpPr>
          <p:nvPr>
            <p:ph type="title"/>
          </p:nvPr>
        </p:nvSpPr>
        <p:spPr>
          <a:xfrm>
            <a:off x="2373859" y="282032"/>
            <a:ext cx="6759656" cy="537882"/>
          </a:xfrm>
        </p:spPr>
        <p:txBody>
          <a:bodyPr/>
          <a:lstStyle/>
          <a:p>
            <a:pPr algn="ctr"/>
            <a:r>
              <a:rPr lang="en-US" altLang="en-US" dirty="0"/>
              <a:t>Key Messages</a:t>
            </a:r>
          </a:p>
        </p:txBody>
      </p:sp>
      <p:sp>
        <p:nvSpPr>
          <p:cNvPr id="24579" name="Content Placeholder 2">
            <a:extLst>
              <a:ext uri="{FF2B5EF4-FFF2-40B4-BE49-F238E27FC236}">
                <a16:creationId xmlns:a16="http://schemas.microsoft.com/office/drawing/2014/main" id="{0112DE24-DABD-D3A2-85BD-768BA04F31A8}"/>
              </a:ext>
            </a:extLst>
          </p:cNvPr>
          <p:cNvSpPr>
            <a:spLocks noGrp="1" noChangeArrowheads="1"/>
          </p:cNvSpPr>
          <p:nvPr>
            <p:ph idx="1"/>
          </p:nvPr>
        </p:nvSpPr>
        <p:spPr>
          <a:xfrm>
            <a:off x="1111349" y="1617784"/>
            <a:ext cx="9284676" cy="4441821"/>
          </a:xfrm>
        </p:spPr>
        <p:txBody>
          <a:bodyPr/>
          <a:lstStyle/>
          <a:p>
            <a:pPr marL="0" indent="0" eaLnBrk="1" hangingPunct="1">
              <a:spcBef>
                <a:spcPts val="441"/>
              </a:spcBef>
              <a:spcAft>
                <a:spcPts val="1059"/>
              </a:spcAft>
              <a:buNone/>
            </a:pPr>
            <a:r>
              <a:rPr lang="en-US" altLang="en-US" dirty="0"/>
              <a:t>Understanding industrial cybersecurity terminology is vital in developing a cybersecurity program for the enterprise.</a:t>
            </a:r>
          </a:p>
          <a:p>
            <a:pPr marL="0" indent="0" eaLnBrk="1" hangingPunct="1">
              <a:spcBef>
                <a:spcPts val="441"/>
              </a:spcBef>
              <a:spcAft>
                <a:spcPts val="1059"/>
              </a:spcAft>
              <a:buNone/>
            </a:pPr>
            <a:r>
              <a:rPr lang="en-US" altLang="en-US" dirty="0"/>
              <a:t>Before we can develop effective policies, we need to understand:</a:t>
            </a:r>
          </a:p>
          <a:p>
            <a:pPr eaLnBrk="1" hangingPunct="1">
              <a:spcBef>
                <a:spcPts val="441"/>
              </a:spcBef>
              <a:spcAft>
                <a:spcPts val="1059"/>
              </a:spcAft>
            </a:pPr>
            <a:r>
              <a:rPr lang="en-US" altLang="en-US" dirty="0"/>
              <a:t>What it is we are trying to protect </a:t>
            </a:r>
          </a:p>
          <a:p>
            <a:pPr eaLnBrk="1" hangingPunct="1">
              <a:spcBef>
                <a:spcPts val="441"/>
              </a:spcBef>
              <a:spcAft>
                <a:spcPts val="1059"/>
              </a:spcAft>
            </a:pPr>
            <a:r>
              <a:rPr lang="en-US" altLang="en-US" dirty="0"/>
              <a:t>The functions of equipment and Automation Systems that we wish to protect</a:t>
            </a:r>
          </a:p>
          <a:p>
            <a:pPr eaLnBrk="1" hangingPunct="1">
              <a:spcBef>
                <a:spcPts val="441"/>
              </a:spcBef>
              <a:spcAft>
                <a:spcPts val="1059"/>
              </a:spcAft>
            </a:pPr>
            <a:r>
              <a:rPr lang="en-US" altLang="en-US" dirty="0"/>
              <a:t>The security requirements of data and automation and Control Systems (ACS) that we wish to protect</a:t>
            </a:r>
          </a:p>
          <a:p>
            <a:pPr eaLnBrk="1" hangingPunct="1">
              <a:spcBef>
                <a:spcPts val="441"/>
              </a:spcBef>
              <a:spcAft>
                <a:spcPts val="1059"/>
              </a:spcAft>
            </a:pPr>
            <a:r>
              <a:rPr lang="en-US" altLang="en-US" dirty="0"/>
              <a:t>Potential threats and risks including IT risks that may impact ACS (and how to mitigate these).</a:t>
            </a:r>
            <a:br>
              <a:rPr lang="en-US" altLang="en-US" dirty="0"/>
            </a:br>
            <a:endParaRPr lang="en-US" altLang="en-US" dirty="0"/>
          </a:p>
          <a:p>
            <a:pPr marL="0" indent="0">
              <a:spcAft>
                <a:spcPts val="1059"/>
              </a:spcAft>
              <a:buNone/>
            </a:pPr>
            <a:endParaRPr lang="en-US" altLang="en-US" dirty="0"/>
          </a:p>
        </p:txBody>
      </p:sp>
    </p:spTree>
    <p:custDataLst>
      <p:tags r:id="rId1"/>
    </p:custDataLst>
    <p:extLst>
      <p:ext uri="{BB962C8B-B14F-4D97-AF65-F5344CB8AC3E}">
        <p14:creationId xmlns:p14="http://schemas.microsoft.com/office/powerpoint/2010/main" val="271180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5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F26F0204-E415-4A70-824F-C36CA7B82559}"/>
              </a:ext>
            </a:extLst>
          </p:cNvPr>
          <p:cNvSpPr>
            <a:spLocks noGrp="1" noChangeArrowheads="1"/>
          </p:cNvSpPr>
          <p:nvPr>
            <p:ph type="title"/>
          </p:nvPr>
        </p:nvSpPr>
        <p:spPr>
          <a:xfrm>
            <a:off x="2429167" y="309401"/>
            <a:ext cx="6759656" cy="537882"/>
          </a:xfrm>
        </p:spPr>
        <p:txBody>
          <a:bodyPr/>
          <a:lstStyle/>
          <a:p>
            <a:pPr algn="ctr"/>
            <a:r>
              <a:rPr lang="en-US" altLang="en-US" dirty="0"/>
              <a:t>Further Information</a:t>
            </a:r>
          </a:p>
        </p:txBody>
      </p:sp>
      <p:sp>
        <p:nvSpPr>
          <p:cNvPr id="24579" name="Content Placeholder 2">
            <a:extLst>
              <a:ext uri="{FF2B5EF4-FFF2-40B4-BE49-F238E27FC236}">
                <a16:creationId xmlns:a16="http://schemas.microsoft.com/office/drawing/2014/main" id="{E7B1CEC1-A8C8-4CF3-8E21-64273F06003C}"/>
              </a:ext>
            </a:extLst>
          </p:cNvPr>
          <p:cNvSpPr>
            <a:spLocks noGrp="1" noChangeArrowheads="1"/>
          </p:cNvSpPr>
          <p:nvPr>
            <p:ph idx="1"/>
          </p:nvPr>
        </p:nvSpPr>
        <p:spPr>
          <a:xfrm>
            <a:off x="878270" y="1601510"/>
            <a:ext cx="9861451" cy="4409207"/>
          </a:xfrm>
        </p:spPr>
        <p:txBody>
          <a:bodyPr/>
          <a:lstStyle/>
          <a:p>
            <a:pPr eaLnBrk="1" hangingPunct="1">
              <a:spcBef>
                <a:spcPts val="441"/>
              </a:spcBef>
              <a:spcAft>
                <a:spcPts val="1059"/>
              </a:spcAft>
            </a:pPr>
            <a:r>
              <a:rPr lang="en-US" altLang="en-US" dirty="0"/>
              <a:t>Related MLMs </a:t>
            </a:r>
          </a:p>
          <a:p>
            <a:pPr lvl="1" eaLnBrk="1" hangingPunct="1">
              <a:spcBef>
                <a:spcPts val="441"/>
              </a:spcBef>
              <a:spcAft>
                <a:spcPts val="1059"/>
              </a:spcAft>
            </a:pPr>
            <a:r>
              <a:rPr lang="en-US" dirty="0">
                <a:hlinkClick r:id="rId4"/>
              </a:rPr>
              <a:t>MLM-014-A</a:t>
            </a:r>
            <a:r>
              <a:rPr lang="en-US" dirty="0"/>
              <a:t> ACS Definitions</a:t>
            </a:r>
          </a:p>
          <a:p>
            <a:pPr lvl="1" eaLnBrk="1" hangingPunct="1">
              <a:spcBef>
                <a:spcPts val="441"/>
              </a:spcBef>
              <a:spcAft>
                <a:spcPts val="1059"/>
              </a:spcAft>
            </a:pPr>
            <a:r>
              <a:rPr lang="en-US" dirty="0">
                <a:hlinkClick r:id="rId5"/>
              </a:rPr>
              <a:t>MLM-050-C</a:t>
            </a:r>
            <a:r>
              <a:rPr lang="en-US" dirty="0"/>
              <a:t> Industrial Cybersecurity for the CISO, Part 3</a:t>
            </a:r>
          </a:p>
          <a:p>
            <a:pPr lvl="1" eaLnBrk="1" hangingPunct="1">
              <a:spcBef>
                <a:spcPts val="441"/>
              </a:spcBef>
              <a:spcAft>
                <a:spcPts val="1059"/>
              </a:spcAft>
            </a:pPr>
            <a:r>
              <a:rPr lang="en-US" dirty="0">
                <a:hlinkClick r:id="rId6"/>
              </a:rPr>
              <a:t>MLM-001-A</a:t>
            </a:r>
            <a:r>
              <a:rPr lang="en-US" dirty="0"/>
              <a:t> Principal Roles in ACS Cybersecurity</a:t>
            </a:r>
          </a:p>
          <a:p>
            <a:pPr>
              <a:spcAft>
                <a:spcPts val="1059"/>
              </a:spcAft>
            </a:pPr>
            <a:r>
              <a:rPr lang="en-US" dirty="0"/>
              <a:t>References: </a:t>
            </a:r>
          </a:p>
          <a:p>
            <a:pPr lvl="1">
              <a:spcAft>
                <a:spcPts val="1059"/>
              </a:spcAft>
            </a:pPr>
            <a:r>
              <a:rPr lang="en-US" dirty="0"/>
              <a:t>Butrimas, V., IT and ICS cybersecurity: a “Tale of Two Cities”, </a:t>
            </a:r>
            <a:r>
              <a:rPr lang="en-US" sz="1588" dirty="0">
                <a:hlinkClick r:id="rId7"/>
              </a:rPr>
              <a:t>https://scadamag.infracritical.com/index.php/2017/08/21/1984/</a:t>
            </a:r>
            <a:endParaRPr lang="en-US" sz="1588" dirty="0"/>
          </a:p>
          <a:p>
            <a:pPr lvl="1">
              <a:spcAft>
                <a:spcPts val="1059"/>
              </a:spcAft>
            </a:pPr>
            <a:r>
              <a:rPr lang="en-US" dirty="0"/>
              <a:t>Industrial Cybersecurity Tips for CISOs, Tripwire, accessed 2021-07-01 </a:t>
            </a:r>
            <a:r>
              <a:rPr lang="en-US" sz="1412" dirty="0">
                <a:hlinkClick r:id="rId8"/>
              </a:rPr>
              <a:t>https://www.tripwire.com/-/media/tripwiredotcom/files/feature/industrial_cybersecurity_tips_for_cisos.pdf</a:t>
            </a:r>
            <a:endParaRPr lang="en-US" sz="1412" dirty="0"/>
          </a:p>
          <a:p>
            <a:pPr marL="0" indent="0">
              <a:spcAft>
                <a:spcPts val="1059"/>
              </a:spcAft>
              <a:buNone/>
            </a:pPr>
            <a:r>
              <a:rPr lang="en-US" altLang="en-US" dirty="0"/>
              <a:t>Please click </a:t>
            </a:r>
            <a:r>
              <a:rPr lang="en-US" altLang="en-US" dirty="0">
                <a:hlinkClick r:id="rId9"/>
              </a:rPr>
              <a:t>here</a:t>
            </a:r>
            <a:r>
              <a:rPr lang="en-US" altLang="en-US" dirty="0"/>
              <a:t> to rate this learning module.</a:t>
            </a:r>
          </a:p>
          <a:p>
            <a:pPr marL="0" indent="0">
              <a:spcAft>
                <a:spcPts val="1059"/>
              </a:spcAft>
              <a:buNone/>
            </a:pPr>
            <a:br>
              <a:rPr lang="en-US" altLang="en-US" dirty="0"/>
            </a:br>
            <a:endParaRPr lang="en-US" altLang="en-US" dirty="0"/>
          </a:p>
          <a:p>
            <a:pPr marL="0" indent="0">
              <a:spcAft>
                <a:spcPts val="1059"/>
              </a:spcAft>
              <a:buNone/>
            </a:pPr>
            <a:endParaRPr lang="en-US" altLang="en-US" dirty="0"/>
          </a:p>
        </p:txBody>
      </p:sp>
    </p:spTree>
    <p:custDataLst>
      <p:tags r:id="rId1"/>
    </p:custDataLst>
    <p:extLst>
      <p:ext uri="{BB962C8B-B14F-4D97-AF65-F5344CB8AC3E}">
        <p14:creationId xmlns:p14="http://schemas.microsoft.com/office/powerpoint/2010/main" val="7297906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PRESENTER_ID" val="{BCE13B5E-BA03-4DAA-BA63-D97BEDD51C9D}"/>
  <p:tag name="GENSWF_SLIDE_UID" val="{00098527-B014-4A72-AB5F-42A9AD700F6D}:415"/>
  <p:tag name="GENSWF_ADVANCE_TIME" val="33.078"/>
  <p:tag name="ISPRING_SLIDE_ID_2" val="{9D2C50A3-D3EB-4315-8E4D-89D4240ACD0B}"/>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Some Important Definitions"/>
  <p:tag name="ISPRING_SLIDE_INDENT_LEVEL" val="0"/>
  <p:tag name="GENSWF_SLIDE_UID" val="{9C58C28B-EC0A-4D8C-B226-6A3C8824062D}:390"/>
  <p:tag name="GENSWF_ADVANCE_TIME" val="154.039"/>
  <p:tag name="TIMING" val="|29.436|40.844|1.422|7.486|10.514|1.594|23.391"/>
  <p:tag name="ISPRING_SLIDE_ID_2" val="{C34B8EB8-1EDB-499C-A05E-F1EEBE7FE775}"/>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Industrial Control Systems Act on the Process"/>
  <p:tag name="ISPRING_SLIDE_INDENT_LEVEL" val="0"/>
  <p:tag name="GENSWF_ADVANCE_TIME" val="62.012"/>
  <p:tag name="TIMING" val="|15.746|2.86|1.218|1.079|2.14|2.078"/>
  <p:tag name="ISPRING_SLIDE_ID_2" val="{FF6F9432-0108-4B8A-B582-DD6D282EFAA4}"/>
  <p:tag name="ARTICULATE_SLIDE_THUMBNAIL_REFRESH" val="1"/>
  <p:tag name="GENSWF_SLIDE_UID" val="{3AD52C91-6742-4BF7-9403-1ABF4C7785EE}:441"/>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Industrial Control Systems Act on the Process"/>
  <p:tag name="ISPRING_SLIDE_INDENT_LEVEL" val="0"/>
  <p:tag name="GENSWF_ADVANCE_TIME" val="62.012"/>
  <p:tag name="TIMING" val="|15.746|2.86|1.218|1.079|2.14|2.078"/>
  <p:tag name="ISPRING_SLIDE_ID_2" val="{FF6F9432-0108-4B8A-B582-DD6D282EFAA4}"/>
  <p:tag name="ARTICULATE_SLIDE_THUMBNAIL_REFRESH" val="1"/>
  <p:tag name="GENSWF_SLIDE_UID" val="{3AD52C91-6742-4BF7-9403-1ABF4C7785EE}:441"/>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ICS Safety Depends on..."/>
  <p:tag name="GENSWF_SLIDE_UID" val="{FB4D60CB-4994-4D57-A32E-712EC7298E52}:417"/>
  <p:tag name="GENSWF_ADVANCE_TIME" val="98.792"/>
  <p:tag name="ARTICULATE_SLIDE_THUMBNAIL_REFRESH" val="1"/>
  <p:tag name="ISPRING_SLIDE_ID_2" val="{C55DD9F8-0E8E-49E8-AA72-F5A25E264EF5}"/>
  <p:tag name="TIMING" val="|6.444|6.766|16.547|29.597|5.435|7.626"/>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ICS Safety Depends on..."/>
  <p:tag name="GENSWF_SLIDE_UID" val="{FB4D60CB-4994-4D57-A32E-712EC7298E52}:417"/>
  <p:tag name="GENSWF_ADVANCE_TIME" val="98.792"/>
  <p:tag name="ARTICULATE_SLIDE_THUMBNAIL_REFRESH" val="1"/>
  <p:tag name="ISPRING_SLIDE_ID_2" val="{C55DD9F8-0E8E-49E8-AA72-F5A25E264EF5}"/>
  <p:tag name="TIMING" val="|6.444|6.766|16.547|29.597|5.435|7.626"/>
</p:tagLst>
</file>

<file path=ppt/tags/tag1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PRESENTER_ID" val="{BCE13B5E-BA03-4DAA-BA63-D97BEDD51C9D}"/>
  <p:tag name="GENSWF_SLIDE_UID" val="{2A0F6CE3-1F12-4E2A-935F-6299A06BA554}:423"/>
  <p:tag name="ARTICULATE_SLIDE_THUMBNAIL_REFRESH" val="1"/>
  <p:tag name="GENSWF_ADVANCE_TIME" val="24.770"/>
  <p:tag name="TIMING" val="|7.484|6.377|1.607|1.657|2.25"/>
  <p:tag name="ISPRING_SLIDE_ID_2" val="{7D9C58EA-B137-45C8-845B-5E369D66D5CD}"/>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PRESENTER_ID" val="{BCE13B5E-BA03-4DAA-BA63-D97BEDD51C9D}"/>
  <p:tag name="GENSWF_SLIDE_UID" val="{2A0F6CE3-1F12-4E2A-935F-6299A06BA554}:423"/>
  <p:tag name="ARTICULATE_SLIDE_THUMBNAIL_REFRESH" val="1"/>
  <p:tag name="GENSWF_ADVANCE_TIME" val="24.770"/>
  <p:tag name="TIMING" val="|7.484|6.377|1.607|1.657|2.25"/>
  <p:tag name="ISPRING_SLIDE_ID_2" val="{7D9C58EA-B137-45C8-845B-5E369D66D5CD}"/>
</p:tagLst>
</file>

<file path=ppt/tags/tag2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PRESENTER_ID" val="{BCE13B5E-BA03-4DAA-BA63-D97BEDD51C9D}"/>
  <p:tag name="ARTICULATE_SLIDE_THUMBNAIL_REFRESH" val="1"/>
  <p:tag name="GENSWF_SLIDE_UID" val="{D7533D39-8121-4433-A995-739019EF644B}:428"/>
  <p:tag name="GENSWF_ADVANCE_TIME" val="24.188"/>
  <p:tag name="ISPRING_SLIDE_ID_2" val="{B08C451D-A3A4-4E3B-9560-BC1E8809200C}"/>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MAC_Blue">
  <a:themeElements>
    <a:clrScheme name="OMAC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OMAC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MAC_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MAC_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MAC_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MAC_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MAC_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MAC_Blu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MAC_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MAC_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MAC_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MAC_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MAC_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MAC_Blue">
  <a:themeElements>
    <a:clrScheme name="OMAC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OMAC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MAC_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MAC_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MAC_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MAC_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MAC_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MAC_Blu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MAC_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MAC_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MAC_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MAC_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MAC_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2289</TotalTime>
  <Words>2473</Words>
  <Application>Microsoft Office PowerPoint</Application>
  <PresentationFormat>Widescreen</PresentationFormat>
  <Paragraphs>194</Paragraphs>
  <Slides>10</Slides>
  <Notes>10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Aptos</vt:lpstr>
      <vt:lpstr>Arial</vt:lpstr>
      <vt:lpstr>Arial Black</vt:lpstr>
      <vt:lpstr>Montserrat</vt:lpstr>
      <vt:lpstr>Open Sans</vt:lpstr>
      <vt:lpstr>Symbol</vt:lpstr>
      <vt:lpstr>Times</vt:lpstr>
      <vt:lpstr>Times New Roman</vt:lpstr>
      <vt:lpstr>OMAC_Blue</vt:lpstr>
      <vt:lpstr>1_OMAC_Blue</vt:lpstr>
      <vt:lpstr>Industrial Cybersecurity for the CISO – Part 2 Why knowing industrial terms matters</vt:lpstr>
      <vt:lpstr>PowerPoint Presentation</vt:lpstr>
      <vt:lpstr>PowerPoint Presentation</vt:lpstr>
      <vt:lpstr>PowerPoint Presentation</vt:lpstr>
      <vt:lpstr>PowerPoint Presentation</vt:lpstr>
      <vt:lpstr>PowerPoint Presentation</vt:lpstr>
      <vt:lpstr>Consequences of Failure in IT Versus ACS</vt:lpstr>
      <vt:lpstr>Key Messages</vt:lpstr>
      <vt:lpstr>Further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Gary Rathwell</dc:creator>
  <cp:lastModifiedBy>Gary Rathwell</cp:lastModifiedBy>
  <cp:revision>21</cp:revision>
  <dcterms:created xsi:type="dcterms:W3CDTF">2024-08-05T20:06:21Z</dcterms:created>
  <dcterms:modified xsi:type="dcterms:W3CDTF">2025-11-08T03:24:19Z</dcterms:modified>
</cp:coreProperties>
</file>