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5"/>
  </p:notesMasterIdLst>
  <p:sldIdLst>
    <p:sldId id="415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38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5960" autoAdjust="0"/>
  </p:normalViewPr>
  <p:slideViewPr>
    <p:cSldViewPr snapToGrid="0">
      <p:cViewPr varScale="1">
        <p:scale>
          <a:sx n="72" d="100"/>
          <a:sy n="72" d="100"/>
        </p:scale>
        <p:origin x="13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3 544,0 5-1,0 2-928,0 2-1057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3 544,0 5-1,0 2-928,0 2-1057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88A505-7228-4715-92D7-CBF23D4AFF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DC63F9-AE46-4D1C-BB44-41C92F2D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543683-61DF-4FE5-95DC-D73197FDC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8738" y="585788"/>
            <a:ext cx="7920038" cy="44545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5B9A1F-4D05-40A9-B6E9-B014CBBA8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6832" y="5156445"/>
            <a:ext cx="6209216" cy="3971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module provides a selection of cybersecurity references and links that may be useful for CISOs:</a:t>
            </a:r>
          </a:p>
          <a:p>
            <a:pPr>
              <a:buNone/>
            </a:pPr>
            <a:endParaRPr lang="en-US" dirty="0"/>
          </a:p>
          <a:p>
            <a:pPr lvl="0">
              <a:buNone/>
              <a:defRPr/>
            </a:pPr>
            <a:r>
              <a:rPr lang="en-US"/>
              <a:t>Click </a:t>
            </a:r>
            <a:r>
              <a:rPr lang="en-US" dirty="0"/>
              <a:t>the NEXT button when you are ready to advance to the next slide.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5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6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6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1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3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4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9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4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5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74431F5E-0A33-44AD-B5B3-01C9EDF3326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879273" y="3115236"/>
            <a:ext cx="7048501" cy="137132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79273" y="4496361"/>
            <a:ext cx="7048501" cy="12942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15BB7A-1662-4831-80E2-75EDF46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79273" y="6256274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899320">
              <a:defRPr lang="en-US" altLang="en-US" sz="105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953000" cy="89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91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8" y="268941"/>
            <a:ext cx="7898202" cy="605118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1479176"/>
            <a:ext cx="6171046" cy="4571999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980" y="1479176"/>
            <a:ext cx="3933152" cy="45720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6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938713" cy="5378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42" y="251460"/>
            <a:ext cx="10228057" cy="9083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942" y="1503111"/>
            <a:ext cx="5049922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942" y="2326744"/>
            <a:ext cx="5049922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503111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970" y="2326744"/>
            <a:ext cx="5181985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958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8" y="268941"/>
            <a:ext cx="7898202" cy="605118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1479176"/>
            <a:ext cx="6171046" cy="4571999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980" y="1479176"/>
            <a:ext cx="3933152" cy="45720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5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879273" y="3115236"/>
            <a:ext cx="7048501" cy="137132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79273" y="4496361"/>
            <a:ext cx="7048501" cy="12942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15BB7A-1662-4831-80E2-75EDF46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79273" y="6256274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899320">
              <a:defRPr lang="en-US" altLang="en-US" sz="105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953000" cy="89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10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938713" cy="5378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8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42" y="251460"/>
            <a:ext cx="10228057" cy="9083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942" y="1503111"/>
            <a:ext cx="5049922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942" y="2326744"/>
            <a:ext cx="5049922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503111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970" y="2326744"/>
            <a:ext cx="5181985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06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150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creativecommons.org/share-your-work/cclicenses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2" y="293711"/>
            <a:ext cx="9536383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93071" y="1371320"/>
            <a:ext cx="10484779" cy="46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+mn-l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40325" y="5479562"/>
              <a:ext cx="436" cy="1207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9425" y="5470686"/>
                <a:ext cx="21800" cy="2946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169518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CC BY SA image">
            <a:hlinkClick r:id="rId11"/>
            <a:extLst>
              <a:ext uri="{FF2B5EF4-FFF2-40B4-BE49-F238E27FC236}">
                <a16:creationId xmlns:a16="http://schemas.microsoft.com/office/drawing/2014/main" id="{9AA145BA-F87D-D462-EEB8-8BE2241543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3" y="6252259"/>
            <a:ext cx="1570518" cy="40013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5917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2471" b="1" kern="1200">
          <a:solidFill>
            <a:srgbClr val="072B5F"/>
          </a:solidFill>
          <a:latin typeface="+mj-lt"/>
          <a:ea typeface="+mj-ea"/>
          <a:cs typeface="+mj-cs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2" y="293711"/>
            <a:ext cx="9536383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93071" y="1371320"/>
            <a:ext cx="10484779" cy="46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+mn-l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40325" y="5479562"/>
              <a:ext cx="436" cy="1207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9425" y="5470686"/>
                <a:ext cx="21800" cy="2946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169518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7"/>
    </p:custDataLst>
    <p:extLst>
      <p:ext uri="{BB962C8B-B14F-4D97-AF65-F5344CB8AC3E}">
        <p14:creationId xmlns:p14="http://schemas.microsoft.com/office/powerpoint/2010/main" val="28252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2471" b="1" kern="1200">
          <a:solidFill>
            <a:srgbClr val="072B5F"/>
          </a:solidFill>
          <a:latin typeface="+mj-lt"/>
          <a:ea typeface="+mj-ea"/>
          <a:cs typeface="+mj-cs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sb.gov/investigations/AccidentReports/Reports/RAR1002.pdf" TargetMode="External"/><Relationship Id="rId13" Type="http://schemas.openxmlformats.org/officeDocument/2006/relationships/hyperlink" Target="https://www.createdigital.org.au/measure-manufacturing-equipment-efficiency/" TargetMode="External"/><Relationship Id="rId18" Type="http://schemas.openxmlformats.org/officeDocument/2006/relationships/hyperlink" Target="https://www.csb.gov/file.aspx?DocumentId=5596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trid.trb.org/view/934283" TargetMode="External"/><Relationship Id="rId12" Type="http://schemas.openxmlformats.org/officeDocument/2006/relationships/hyperlink" Target="https://www.controleng.com/articles/top-10-tuning-tips-for-control-engineers/" TargetMode="External"/><Relationship Id="rId17" Type="http://schemas.openxmlformats.org/officeDocument/2006/relationships/hyperlink" Target="https://www.youtube.com/watch?v=c9JY3eT4cdM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auma.se/produkter/marknader/olja-gas/auma-sa072-162-med-ac012/" TargetMode="External"/><Relationship Id="rId1" Type="http://schemas.openxmlformats.org/officeDocument/2006/relationships/tags" Target="../tags/tag22.xml"/><Relationship Id="rId6" Type="http://schemas.openxmlformats.org/officeDocument/2006/relationships/hyperlink" Target="http://www.ntsb.gov/publictn/2010/RAR1002.pdf" TargetMode="External"/><Relationship Id="rId11" Type="http://schemas.openxmlformats.org/officeDocument/2006/relationships/hyperlink" Target="http://icsmodel.infracritical.com/" TargetMode="External"/><Relationship Id="rId5" Type="http://schemas.openxmlformats.org/officeDocument/2006/relationships/hyperlink" Target="https://www.connaissancedesenergies.org/sites/default/files/pdf-actualites/digitalizationandenergy3.pdf" TargetMode="External"/><Relationship Id="rId15" Type="http://schemas.openxmlformats.org/officeDocument/2006/relationships/hyperlink" Target="http://www.modbusbacnet.com/includes/pdf/MODBUS_2010Nov12.pdf" TargetMode="External"/><Relationship Id="rId10" Type="http://schemas.openxmlformats.org/officeDocument/2006/relationships/hyperlink" Target="https://www.bloomberg.com/news/articles/2014-12-10/mysterious-08-turkey-pipeline-blast-opened-new-cyberwar" TargetMode="External"/><Relationship Id="rId19" Type="http://schemas.openxmlformats.org/officeDocument/2006/relationships/hyperlink" Target="https://www.youtube.com/watch?v=goSEyGNfiPM" TargetMode="External"/><Relationship Id="rId4" Type="http://schemas.openxmlformats.org/officeDocument/2006/relationships/hyperlink" Target="https://www.controldesign.com/articles/2015/the-father-of-the-plc-explains-its-birth/" TargetMode="External"/><Relationship Id="rId9" Type="http://schemas.openxmlformats.org/officeDocument/2006/relationships/hyperlink" Target="https://ics.sans.org/media/Media-report-of-the-BTC-pipeline-Cyber-Attack.pdf" TargetMode="External"/><Relationship Id="rId14" Type="http://schemas.openxmlformats.org/officeDocument/2006/relationships/hyperlink" Target="https://www.csoonline.com/article/3262641/critical-infrastructure/8-questions-to-ask-about-your-industrial-control-systems-security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tre.org/sites/default/files/pdf/08_1145.pdf" TargetMode="External"/><Relationship Id="rId13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hyperlink" Target="https://www.bbc.com/news/business-34324772" TargetMode="External"/><Relationship Id="rId12" Type="http://schemas.openxmlformats.org/officeDocument/2006/relationships/hyperlink" Target="http://scadamag.infracritical.com/index.php/2017/07/27/how-a-process-works/" TargetMode="External"/><Relationship Id="rId2" Type="http://schemas.microsoft.com/office/2007/relationships/media" Target="../media/media1.m4a"/><Relationship Id="rId1" Type="http://schemas.openxmlformats.org/officeDocument/2006/relationships/tags" Target="../tags/tag23.xml"/><Relationship Id="rId6" Type="http://schemas.openxmlformats.org/officeDocument/2006/relationships/hyperlink" Target="https://transportation.house.gov/imo/media/doc/2020.09.15%20FINAL%20737%20MAX%20Report%20for%20Public%20Release.pdf" TargetMode="External"/><Relationship Id="rId11" Type="http://schemas.openxmlformats.org/officeDocument/2006/relationships/hyperlink" Target="http://www.pera.net/" TargetMode="External"/><Relationship Id="rId5" Type="http://schemas.openxmlformats.org/officeDocument/2006/relationships/notesSlide" Target="../notesSlides/notesSlide10.xml"/><Relationship Id="rId10" Type="http://schemas.openxmlformats.org/officeDocument/2006/relationships/hyperlink" Target="http://www.wired.com/2015/01/german-steel-mill-hack-destruction/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www.pbs.org/wgbh/nova/next/tech/cyber-attack-german-steel-mill-leads-massive-real-world-damag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3.jpg"/><Relationship Id="rId5" Type="http://schemas.openxmlformats.org/officeDocument/2006/relationships/hyperlink" Target="mailto:gary.rathwell@outlook.com" TargetMode="Externa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isa.europa.eu/publications/ncss-good-practice-guide" TargetMode="External"/><Relationship Id="rId3" Type="http://schemas.openxmlformats.org/officeDocument/2006/relationships/hyperlink" Target="https://perconcordiam.com/v3n4-eng/" TargetMode="External"/><Relationship Id="rId7" Type="http://schemas.openxmlformats.org/officeDocument/2006/relationships/hyperlink" Target="http://digital.olivesoftware.com/Olive/ODN/MissionCriticalArchive/default.aspx?olv-cache-ver=2018101802353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s://www.controlglobal.com/blogs/unfettered/are-the-good-guys-as-dangerous-as-the-bad-guys-an-almost-catastrophic-failure-of-the-transmission-grid/" TargetMode="External"/><Relationship Id="rId11" Type="http://schemas.openxmlformats.org/officeDocument/2006/relationships/hyperlink" Target="https://ccdcoe.org/library/publications/national-cyber-security-organisation-lithuania/" TargetMode="External"/><Relationship Id="rId5" Type="http://schemas.openxmlformats.org/officeDocument/2006/relationships/hyperlink" Target="http://scadamag.infracritical.com/index.php/2017/08/21/1984/" TargetMode="External"/><Relationship Id="rId10" Type="http://schemas.openxmlformats.org/officeDocument/2006/relationships/hyperlink" Target="https://ccdcoe.org/library/strategy-and-governance/" TargetMode="External"/><Relationship Id="rId4" Type="http://schemas.openxmlformats.org/officeDocument/2006/relationships/hyperlink" Target="http://www.homelandsecuritynewswire.com/cyber-mishap-causes-nuclear-power-plant-shutdown" TargetMode="External"/><Relationship Id="rId9" Type="http://schemas.openxmlformats.org/officeDocument/2006/relationships/hyperlink" Target="https://www.enisa.europa.eu/topics/national-cyber-security-strategies/national-cyber-security-strategies-guidelines-tool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ybergym.com/company/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kraftcert.no/english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s://us-cert.cisa.gov/ics" TargetMode="External"/><Relationship Id="rId11" Type="http://schemas.openxmlformats.org/officeDocument/2006/relationships/hyperlink" Target="https://www.osce.org/pc/227281?download=true" TargetMode="External"/><Relationship Id="rId5" Type="http://schemas.openxmlformats.org/officeDocument/2006/relationships/hyperlink" Target="https://www.microsoft.com/en-us/cybersecurity/content-hub/Cybersecurity-Policy-Framework" TargetMode="External"/><Relationship Id="rId10" Type="http://schemas.openxmlformats.org/officeDocument/2006/relationships/hyperlink" Target="http://www.irinnews.org/analysis/2017/11/15/bots-and-bombs-does-cyberspace-need-digital-geneva-convention" TargetMode="External"/><Relationship Id="rId4" Type="http://schemas.openxmlformats.org/officeDocument/2006/relationships/hyperlink" Target="http://scadamag.infracritical.com/index.php/2018/02/21/towards-cyber-safe-critical-infrastructure-answering-3-questions/" TargetMode="External"/><Relationship Id="rId9" Type="http://schemas.openxmlformats.org/officeDocument/2006/relationships/hyperlink" Target="https://www.microsoft.com/en-us/cybersecurity/content-hub/a-digital-geneva-convention-to-protect-cyberspa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s.sans.org/media/E-ISAC_SANS_Ukraine_DUC_5.pdf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ics.sans.org/media/ICS-CPPE-case-Study-2-German-Steelworks_Facility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s://www.langner.com/wp-content/uploads/2017/03/to-kill-a-centrifuge.pdf" TargetMode="External"/><Relationship Id="rId11" Type="http://schemas.openxmlformats.org/officeDocument/2006/relationships/hyperlink" Target="http://scadamag.infracritical.com/index.php/2018/08/28/targeting-control-and-safety-instrumented-systems-sis-new-escalation-of-cyber-threats-to-critical-energy-infrastructure/" TargetMode="External"/><Relationship Id="rId5" Type="http://schemas.openxmlformats.org/officeDocument/2006/relationships/hyperlink" Target="https://www.langner.com/to-kill-a-centrifuge/" TargetMode="External"/><Relationship Id="rId10" Type="http://schemas.openxmlformats.org/officeDocument/2006/relationships/hyperlink" Target="https://dragos.com/blog/trisis/TRISIS-01.pdf" TargetMode="External"/><Relationship Id="rId4" Type="http://schemas.openxmlformats.org/officeDocument/2006/relationships/hyperlink" Target="http://www.digitalbond.com/blog/2016/06/20/s4-classic-video-langners-stuxnet-deep-dive/" TargetMode="External"/><Relationship Id="rId9" Type="http://schemas.openxmlformats.org/officeDocument/2006/relationships/hyperlink" Target="https://ics-cert.us-cert.gov/sites/default/files/documents/MAR-17-352-01%20HatMan%E2%80%94Safety%20System%20Targeted%20Malware_S508C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et.com/int/industroyer/?source=newsroom&amp;campaign=industroyer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wired.com/story/notpetya-cyberattack-ukraine-russia-code-crashed-the-world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://www.darkreading.com/attacks-breaches/ransomware-attack-on-merck-caused-widespread-disruption-to-operations/d/d-id/1329503" TargetMode="External"/><Relationship Id="rId5" Type="http://schemas.openxmlformats.org/officeDocument/2006/relationships/hyperlink" Target="https://www.itnews.com.au/news/maersk-had-to-reinstall-all-it-systems-after-notpetya-infection-481815?eid=65&amp;edate=20180130&amp;utm_source=20180130&amp;utm_medium=newsletter&amp;utm_campaign=sc_weekly" TargetMode="External"/><Relationship Id="rId4" Type="http://schemas.openxmlformats.org/officeDocument/2006/relationships/hyperlink" Target="https://www.crowdstrike.com/blog/petrwrap-ransomware-technical-analysis-triple-threat-file-encryption-mft-encryption-credential-theft/" TargetMode="External"/><Relationship Id="rId9" Type="http://schemas.openxmlformats.org/officeDocument/2006/relationships/hyperlink" Target="https://www.wired.com/story/cryptojacking-critical-infrastructure/?mbid=email_onsiteshar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cadamag.infracritical.com/index.php/2017/03/17/good-news-for-ics-protection-isa-providing-new-isaiec-62443-based-industrial-cybersecurity-training/" TargetMode="External"/><Relationship Id="rId13" Type="http://schemas.openxmlformats.org/officeDocument/2006/relationships/hyperlink" Target="https://www.youtube.com/c/S4Events/videos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://isaeurope.com/iec62443/" TargetMode="External"/><Relationship Id="rId12" Type="http://schemas.openxmlformats.org/officeDocument/2006/relationships/hyperlink" Target="https://www.blackhat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hyperlink" Target="https://gca.isa.org/isagca-quick-start-guide-62443-standards" TargetMode="External"/><Relationship Id="rId11" Type="http://schemas.openxmlformats.org/officeDocument/2006/relationships/hyperlink" Target="https://www.isa.org/isa-training/online-training/" TargetMode="External"/><Relationship Id="rId5" Type="http://schemas.openxmlformats.org/officeDocument/2006/relationships/hyperlink" Target="https://www.isa.org/standards-and-publications/isa-standards/" TargetMode="External"/><Relationship Id="rId15" Type="http://schemas.openxmlformats.org/officeDocument/2006/relationships/hyperlink" Target="https://cs3sthlm.se/" TargetMode="External"/><Relationship Id="rId10" Type="http://schemas.openxmlformats.org/officeDocument/2006/relationships/hyperlink" Target="https://ics-cert.us-cert.gov/Training-Available-Through-ICS-CERT" TargetMode="External"/><Relationship Id="rId4" Type="http://schemas.openxmlformats.org/officeDocument/2006/relationships/hyperlink" Target="http://nvlpubs.nist.gov/nistpubs/SpecialPublications/NIST.SP.800-82r2.pdf" TargetMode="External"/><Relationship Id="rId9" Type="http://schemas.openxmlformats.org/officeDocument/2006/relationships/hyperlink" Target="https://en.wikipedia.org/wiki/IEC_61850" TargetMode="External"/><Relationship Id="rId14" Type="http://schemas.openxmlformats.org/officeDocument/2006/relationships/hyperlink" Target="http://www.ccc.de/e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Handbook-Control-Systems-Security-Second/dp/1498717071/ref=mt_hardcover?_encoding=UTF8&amp;me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isa.org/standards-and-publications/isa-publications/intech-magazine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hyperlink" Target="https://ics-cert.us-cert.gov/content/overview-cyber-vulnerabilities" TargetMode="External"/><Relationship Id="rId11" Type="http://schemas.openxmlformats.org/officeDocument/2006/relationships/hyperlink" Target="https://www.amazon.com/Protecting-Industrial-Control-Systems-Electronic/dp/1606501976/ref=sr_1_fkmr0_1?s=books&amp;ie=UTF8&amp;qid=1519289278&amp;sr=8-1-fkmr0&amp;keywords=Joe+Weiss+Electronic" TargetMode="External"/><Relationship Id="rId5" Type="http://schemas.openxmlformats.org/officeDocument/2006/relationships/hyperlink" Target="https://ics-cert.us-cert.gov/ICS-CERT-Feeds" TargetMode="External"/><Relationship Id="rId10" Type="http://schemas.openxmlformats.org/officeDocument/2006/relationships/hyperlink" Target="https://www.penguinrandomhouse.com/books/219931/countdown-to-zero-day-by-kim-zetter/" TargetMode="External"/><Relationship Id="rId4" Type="http://schemas.openxmlformats.org/officeDocument/2006/relationships/hyperlink" Target="https://ics-cert.us-cert.gov/" TargetMode="External"/><Relationship Id="rId9" Type="http://schemas.openxmlformats.org/officeDocument/2006/relationships/hyperlink" Target="https://www.amazon.com/Robust-Control-System-Networks-Langner/dp/160650300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DJb8WOJYdA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nvlpubs.nist.gov/nistpubs/SpecialPublications/NIST.SP.1500-20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hyperlink" Target="https://www.youtube.com/watch?v=ZrZKiy2KPCM" TargetMode="External"/><Relationship Id="rId5" Type="http://schemas.openxmlformats.org/officeDocument/2006/relationships/hyperlink" Target="https://www.acatech.de/wp-content/uploads/2018/03/Final_report__Industrie_4.0_accessible.pdf" TargetMode="External"/><Relationship Id="rId4" Type="http://schemas.openxmlformats.org/officeDocument/2006/relationships/hyperlink" Target="https://groups.io/g/scadasec" TargetMode="External"/><Relationship Id="rId9" Type="http://schemas.openxmlformats.org/officeDocument/2006/relationships/hyperlink" Target="https://scholarcommons.usf.edu/mca/vol3/iss1/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uc.ca.gov/uploadedFiles/CPUC_Public_Website/Content/Safety/Natural_Gas_Pipeline/News/AgendaStaffReportreOIIPGESanBrunoExplosion.pdf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perconcordiam.com/v3n4-en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s://cyberstability.org/" TargetMode="External"/><Relationship Id="rId11" Type="http://schemas.openxmlformats.org/officeDocument/2006/relationships/hyperlink" Target="https://web.archive.org/web/20080410164408/http:/www.ntsb.gov/publictn/2002/PAR0202.pdf" TargetMode="External"/><Relationship Id="rId5" Type="http://schemas.openxmlformats.org/officeDocument/2006/relationships/hyperlink" Target="https://www.hzscr.cz/hasicien/article/nato-annual-crisis-management-exercise-cmx-2012.aspx" TargetMode="External"/><Relationship Id="rId10" Type="http://schemas.openxmlformats.org/officeDocument/2006/relationships/hyperlink" Target="https://web.archive.org/web/20080509192228/http:/www.ntsb.gov/publictn/P_Acc.htm" TargetMode="External"/><Relationship Id="rId4" Type="http://schemas.openxmlformats.org/officeDocument/2006/relationships/hyperlink" Target="https://www.routledge.com/Routledge-Handbook-of-International-Cybersecurity-1st-Edition/Tikk-Kerttunen/p/book/9781138489011" TargetMode="External"/><Relationship Id="rId9" Type="http://schemas.openxmlformats.org/officeDocument/2006/relationships/hyperlink" Target="https://dms.ntsb.gov/public/57000-57499/57122/56974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9461A8D-0E61-4366-9FFA-22D4B84868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3942" y="683781"/>
            <a:ext cx="8284534" cy="1058677"/>
          </a:xfrm>
        </p:spPr>
        <p:txBody>
          <a:bodyPr/>
          <a:lstStyle/>
          <a:p>
            <a:pPr algn="ctr" defTabSz="914400" eaLnBrk="1" hangingPunct="1">
              <a:defRPr/>
            </a:pPr>
            <a:r>
              <a:rPr lang="en-US" altLang="en-US" sz="2471" dirty="0">
                <a:solidFill>
                  <a:srgbClr val="072B5F"/>
                </a:solidFill>
              </a:rPr>
              <a:t>Industrial Cybersecurity for the CISO </a:t>
            </a:r>
            <a:br>
              <a:rPr lang="en-US" altLang="en-US" sz="2471" dirty="0">
                <a:solidFill>
                  <a:srgbClr val="072B5F"/>
                </a:solidFill>
              </a:rPr>
            </a:br>
            <a:r>
              <a:rPr lang="en-US" altLang="en-US" sz="2471" dirty="0">
                <a:solidFill>
                  <a:srgbClr val="072B5F"/>
                </a:solidFill>
              </a:rPr>
              <a:t>Annex 1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5DF7CB5F-FC92-42B7-9E74-6E22E4C681F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87869" y="2209177"/>
            <a:ext cx="4616263" cy="46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3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C0D852-17CC-422F-BBF6-74173FD900A5}"/>
              </a:ext>
            </a:extLst>
          </p:cNvPr>
          <p:cNvSpPr/>
          <p:nvPr/>
        </p:nvSpPr>
        <p:spPr>
          <a:xfrm>
            <a:off x="9300640" y="2245825"/>
            <a:ext cx="911843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12" i="1" dirty="0">
                <a:solidFill>
                  <a:srgbClr val="000000"/>
                </a:solidFill>
                <a:latin typeface="Times" panose="02020603050405020304" pitchFamily="18" charset="0"/>
              </a:rPr>
              <a:t>Author</a:t>
            </a:r>
            <a:endParaRPr lang="en-US" sz="247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78E42-9E54-40B9-AF20-418F9C494FB4}"/>
              </a:ext>
            </a:extLst>
          </p:cNvPr>
          <p:cNvSpPr/>
          <p:nvPr/>
        </p:nvSpPr>
        <p:spPr>
          <a:xfrm>
            <a:off x="8942746" y="3880701"/>
            <a:ext cx="1697479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12" i="1" dirty="0">
                <a:solidFill>
                  <a:srgbClr val="000000"/>
                </a:solidFill>
                <a:latin typeface="Times" panose="02020603050405020304" pitchFamily="18" charset="0"/>
              </a:rPr>
              <a:t>Vytautas Butrimas</a:t>
            </a:r>
            <a:endParaRPr lang="en-US" sz="247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8767B-AB08-418E-BEB7-A0911B565699}"/>
              </a:ext>
            </a:extLst>
          </p:cNvPr>
          <p:cNvSpPr/>
          <p:nvPr/>
        </p:nvSpPr>
        <p:spPr>
          <a:xfrm>
            <a:off x="1263467" y="2296817"/>
            <a:ext cx="3658374" cy="472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71" b="1" dirty="0">
                <a:solidFill>
                  <a:srgbClr val="000000"/>
                </a:solidFill>
                <a:latin typeface="Arial"/>
              </a:rPr>
              <a:t>Micro Learning Module</a:t>
            </a:r>
            <a:endParaRPr lang="en-US" sz="2118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57E823-A235-40CC-A9C6-5EA066A8F0CF}"/>
              </a:ext>
            </a:extLst>
          </p:cNvPr>
          <p:cNvSpPr/>
          <p:nvPr/>
        </p:nvSpPr>
        <p:spPr>
          <a:xfrm>
            <a:off x="8516703" y="4162671"/>
            <a:ext cx="2482121" cy="106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88" i="1" dirty="0">
                <a:latin typeface="+mj-lt"/>
              </a:rPr>
              <a:t>Author’s presented views do not represent the official position of NATO</a:t>
            </a:r>
          </a:p>
        </p:txBody>
      </p:sp>
      <p:pic>
        <p:nvPicPr>
          <p:cNvPr id="7" name="Picture 6" descr="A person spea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C608230B-64F2-422B-9AB5-16E53CB22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4" t="6026" r="26362" b="42671"/>
          <a:stretch/>
        </p:blipFill>
        <p:spPr>
          <a:xfrm>
            <a:off x="9099347" y="2565353"/>
            <a:ext cx="1433019" cy="1285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EC8AF0-1113-C273-528B-AEE00AC05D21}"/>
              </a:ext>
            </a:extLst>
          </p:cNvPr>
          <p:cNvSpPr txBox="1"/>
          <p:nvPr/>
        </p:nvSpPr>
        <p:spPr>
          <a:xfrm>
            <a:off x="1221457" y="2843205"/>
            <a:ext cx="3653935" cy="1444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MLM-050-D</a:t>
            </a:r>
          </a:p>
          <a:p>
            <a:r>
              <a:rPr lang="en-US" sz="1588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Industry 		–  Process</a:t>
            </a:r>
          </a:p>
          <a:p>
            <a:r>
              <a:rPr lang="en-US" sz="1588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Principal Role 	–  Owner</a:t>
            </a:r>
          </a:p>
          <a:p>
            <a:r>
              <a:rPr lang="en-US" sz="1588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Professional Role	–  All</a:t>
            </a:r>
          </a:p>
          <a:p>
            <a:r>
              <a:rPr lang="en-US" sz="1588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Enterprise Phase 	–  Master Planning</a:t>
            </a:r>
          </a:p>
          <a:p>
            <a:endParaRPr lang="en-US" sz="1235" dirty="0">
              <a:solidFill>
                <a:schemeClr val="tx2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AC927DA-84CB-EB94-5F98-4961EAA84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5" y="5253832"/>
            <a:ext cx="516357" cy="471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5FCE4-9E02-2A2A-D7FA-BF0C57FDC735}"/>
              </a:ext>
            </a:extLst>
          </p:cNvPr>
          <p:cNvSpPr txBox="1"/>
          <p:nvPr/>
        </p:nvSpPr>
        <p:spPr>
          <a:xfrm>
            <a:off x="1809660" y="5270235"/>
            <a:ext cx="217579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Turn on your audio and click start to begin video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8ED0B5-0B60-A9E6-6DB2-6E29DB56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96" y="5344601"/>
            <a:ext cx="936031" cy="449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24CEFA-F1EB-FCB5-B3FE-641211F24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94" y="2245825"/>
            <a:ext cx="3126038" cy="2370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60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7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947" y="1254360"/>
            <a:ext cx="10260106" cy="497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XII-b. Last but not least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https://www.controldesign.com/articles/2015/the-father-of-the-plc-explains-its-birth/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  Richard “Dick” Morley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https://en.wikipedia.org/wiki/Taum_Sauk_Hydroelectric_Power_Station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IEA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Digitalisation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and Energy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https://www.connaissancedesenergies.org/sites/default/files/pdf-actualites/digitalizationandenergy3.pdf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Guidance on Improving Resilience of National and Cross-Border Energy Networks, 13 November 2017 NU AC/98-D(2017)0005  NATO Industrial Resources and Communication Services Group (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IRCSG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Industry)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DC Metro Crash 2009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http://www.ntsb.gov/publictn/2010/RAR1002.pdf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https://trid.trb.org/view/934283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https://www.ntsb.gov/investigations/AccidentReports/Reports/RAR1002.pdf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https://ics.sans.org/media/Media-report-of-the-BTC-pipeline-Cyber-Attack.pdf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more speculative from Bloomberg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https://www.bloomberg.com/news/articles/2014-12-10/mysterious-08-turkey-pipeline-blast-opened-new-cyberwar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IT vs OT vs ICS models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http://icsmodel.infracritical.com/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http://icsmodel.infracritical.com/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Top 10 tuning tips for control engineers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https://www.controleng.com/articles/top-10-tuning-tips-for-control-engineers/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https://www.createdigital.org.au/measure-manufacturing-equipment-efficiency/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Eight 8 questions to ask about your industrial control systems security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https://www.csoonline.com/article/3262641/critical-infrastructure/8-questions-to-ask-about-your-industrial-control-systems-security.html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Modbus guide for field technicians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http://www.modbusbacnet.com/includes/pdf/MODBUS_2010Nov12.pdf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https://www.controleng.com/articles/inside-the-competition-for-the-first-plc/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https://www.auma.se/produkter/marknader/olja-gas/auma-sa072-162-med-ac012/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Texas City refinery explosion 2005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https://www.youtube.com/watch?v=c9JY3eT4cdM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73685" lvl="2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https://www.csb.gov/file.aspx?DocumentId=5596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73685" lvl="2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https://www.youtube.com/watch?v=goSEyGNfiPM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396" y="1076420"/>
            <a:ext cx="4374136" cy="63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47" dirty="0">
                <a:solidFill>
                  <a:srgbClr val="FFFFFF"/>
                </a:solidFill>
                <a:latin typeface="Times New Roman"/>
              </a:rPr>
              <a:t>Selection of Selection of references for industrial cybersecurity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9613" y="4755215"/>
            <a:ext cx="3328147" cy="226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endParaRPr lang="en-US" sz="874" dirty="0">
              <a:solidFill>
                <a:srgbClr val="FFFFFF"/>
              </a:solidFill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0078" y="417059"/>
            <a:ext cx="8379963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18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0"/>
    </mc:Choice>
    <mc:Fallback xmlns="">
      <p:transition spd="slow" advTm="574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7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742" y="1228842"/>
            <a:ext cx="9735670" cy="487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XII-c. Last but not least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Boeing 737 Max Crash Report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https://transportation.house.gov/imo/media/doc/2020.09.15%20FINAL%20737%20MAX%20Report%20for%20Public%20Release.pdf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https://www.ntsb.gov/investigations/AccidentReports/Pages/PLD18MR003-preliminary-report.aspx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Diesel Gate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https://www.bbc.com/news/business-34324772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https://www.controlglobal.com/blogs/unfettered/diesel-cheat-scandal-affects-almost-12-million-vehicles-an-industrial-strength-cyber-event/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Maroochy Shire 2000 Case Study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https://www.mitre.org/sites/default/files/pdf/08_1145.pdf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http://www.pbs.org/wgbh/nova/next/tech/cyber-attack-german-steel-mill-leads-massive-real-world-damage/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https://www.pbs.org/wgbh/nova/article/cyber-attack-german-steel-mill-leads-massive-real-world-damage/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http://www.wired.com/2015/01/german-steel-mill-hack-destruction/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https://news.microsoft.com/transform/hackers-hit-norsk-hydro-ransomware-company-responded-transparency/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https://www.linkedin.com/pulse/how-search-icsscada-systems-using-shodan-muhammad-mesbah/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Purdue Model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http://www.pera.net/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Brodsky, J.,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http://scadamag.infracritical.com/index.php/2017/07/27/how-a-process-works/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https://dale-peterson.com/2019/02/14/ics-security-patching-never-next-now/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https://www.rockwellautomation.com/en-us/products/software/factorytalk.html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http://sccs.sourceforge.net/man/sccs.me.html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https://arstechnica.com/tech-policy/2014/05/photos-of-an-nsa-upgrade-factory-show-cisco-router-getting-implant/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https://www.nytimes.com/2019/02/12/us/politics/trump-china-wireless-networks.html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9613" y="4755215"/>
            <a:ext cx="3328147" cy="226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endParaRPr lang="en-US" sz="874" dirty="0">
              <a:solidFill>
                <a:srgbClr val="FFFFFF"/>
              </a:solidFill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9613" y="405570"/>
            <a:ext cx="8031561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18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24181" y="6169720"/>
            <a:ext cx="430025" cy="430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"/>
    </mc:Choice>
    <mc:Fallback xmlns="">
      <p:transition spd="slow" advTm="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DBBF-E539-4CF5-BE3F-5130527A502F}"/>
              </a:ext>
            </a:extLst>
          </p:cNvPr>
          <p:cNvSpPr txBox="1">
            <a:spLocks/>
          </p:cNvSpPr>
          <p:nvPr/>
        </p:nvSpPr>
        <p:spPr>
          <a:xfrm>
            <a:off x="2573375" y="408146"/>
            <a:ext cx="6201703" cy="557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72B5F"/>
                </a:solidFill>
                <a:latin typeface="+mj-lt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3F6B"/>
                </a:solidFill>
              </a:rPr>
              <a:t>Author – Vytautas Butrimas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1850B-8613-F126-7929-260211D0FC30}"/>
              </a:ext>
            </a:extLst>
          </p:cNvPr>
          <p:cNvSpPr txBox="1"/>
          <p:nvPr/>
        </p:nvSpPr>
        <p:spPr>
          <a:xfrm>
            <a:off x="924647" y="5907930"/>
            <a:ext cx="4139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059"/>
              </a:spcAft>
              <a:buNone/>
            </a:pPr>
            <a:r>
              <a:rPr lang="en-US" altLang="en-US" sz="1200" b="1" dirty="0">
                <a:solidFill>
                  <a:srgbClr val="00B050"/>
                </a:solidFill>
                <a:hlinkClick r:id="rId4"/>
              </a:rPr>
              <a:t>https://creativecommons.org/licenses/by-sa/4.0/</a:t>
            </a:r>
            <a:r>
              <a:rPr lang="en-US" altLang="en-US" sz="1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09C74-3D3C-F076-4B37-10796C2691A8}"/>
              </a:ext>
            </a:extLst>
          </p:cNvPr>
          <p:cNvSpPr txBox="1"/>
          <p:nvPr/>
        </p:nvSpPr>
        <p:spPr>
          <a:xfrm>
            <a:off x="5064094" y="5861763"/>
            <a:ext cx="6395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660" lvl="1" indent="0">
              <a:spcAft>
                <a:spcPts val="1059"/>
              </a:spcAft>
              <a:buNone/>
            </a:pPr>
            <a:r>
              <a:rPr lang="en-US" altLang="en-US" sz="1800" dirty="0"/>
              <a:t>Please click </a:t>
            </a:r>
            <a:r>
              <a:rPr lang="en-US" altLang="en-US" sz="1800" dirty="0">
                <a:hlinkClick r:id="rId5"/>
              </a:rPr>
              <a:t>here</a:t>
            </a:r>
            <a:r>
              <a:rPr lang="en-US" altLang="en-US" sz="1800" dirty="0"/>
              <a:t> to provide feedback on this MLM.</a:t>
            </a:r>
            <a:endParaRPr lang="en-US" altLang="en-US" dirty="0"/>
          </a:p>
        </p:txBody>
      </p:sp>
      <p:pic>
        <p:nvPicPr>
          <p:cNvPr id="14" name="Picture 13" descr="A person spea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FE186135-4062-435F-92D9-46EAB1520B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9" t="7134" r="27938" b="42166"/>
          <a:stretch/>
        </p:blipFill>
        <p:spPr>
          <a:xfrm>
            <a:off x="957682" y="2430315"/>
            <a:ext cx="2629140" cy="24840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361032-5532-248E-9458-6B19AD248D15}"/>
              </a:ext>
            </a:extLst>
          </p:cNvPr>
          <p:cNvSpPr txBox="1">
            <a:spLocks/>
          </p:cNvSpPr>
          <p:nvPr/>
        </p:nvSpPr>
        <p:spPr>
          <a:xfrm>
            <a:off x="3670852" y="1842693"/>
            <a:ext cx="8081156" cy="3933788"/>
          </a:xfrm>
          <a:prstGeom prst="rect">
            <a:avLst/>
          </a:prstGeom>
        </p:spPr>
        <p:txBody>
          <a:bodyPr/>
          <a:lstStyle>
            <a:lvl1pPr marL="337596" indent="-337596" algn="l" defTabSz="899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822" indent="-280162" algn="l" defTabSz="899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3450" indent="-224130" algn="l" defTabSz="899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3110" indent="-224130" algn="l" defTabSz="899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2770" indent="-224130" algn="l" defTabSz="899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883" indent="-201717" algn="l" defTabSz="806867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2316" indent="-201717" algn="l" defTabSz="806867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5750" indent="-201717" algn="l" defTabSz="806867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183" indent="-201717" algn="l" defTabSz="806867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88" dirty="0"/>
              <a:t>Vice-minister at the Ministry of Communications and Informatics, Republic of Lithuania responsible for Information Society programs. </a:t>
            </a:r>
          </a:p>
          <a:p>
            <a:r>
              <a:rPr lang="en-US" sz="1588" dirty="0"/>
              <a:t>Defense Policy and Planning Director, Lithuanian Ministry of National Defense (</a:t>
            </a:r>
            <a:r>
              <a:rPr lang="en-US" sz="1588" dirty="0" err="1"/>
              <a:t>MoND</a:t>
            </a:r>
            <a:r>
              <a:rPr lang="en-US" sz="1588" dirty="0"/>
              <a:t>) responsible for preparing the first Military Defense Strategy.</a:t>
            </a:r>
          </a:p>
          <a:p>
            <a:r>
              <a:rPr lang="en-US" sz="1588" dirty="0"/>
              <a:t>Deputy Director responsible for IT security at the Communications and Information System Service (CISS) responsible for preparing the first National Defense System Cybersecurity Strategy</a:t>
            </a:r>
          </a:p>
          <a:p>
            <a:r>
              <a:rPr lang="en-US" sz="1588" dirty="0"/>
              <a:t>Chief Adviser for the </a:t>
            </a:r>
            <a:r>
              <a:rPr lang="en-US" sz="1588" dirty="0" err="1"/>
              <a:t>MoND</a:t>
            </a:r>
            <a:r>
              <a:rPr lang="en-US" sz="1588" dirty="0"/>
              <a:t> of Lithuania with a focus on cybersecurity policy, including the national task force that wrote the Lithuanian Law on Cybersecurity</a:t>
            </a:r>
          </a:p>
          <a:p>
            <a:r>
              <a:rPr lang="en-US" sz="1588" dirty="0"/>
              <a:t>Member (Presidential appointee) of the National Communications Regulatory Service’s Council  (RTT-</a:t>
            </a:r>
            <a:r>
              <a:rPr lang="en-US" sz="1588" dirty="0" err="1"/>
              <a:t>Coucil</a:t>
            </a:r>
            <a:r>
              <a:rPr lang="en-US" sz="1588" dirty="0"/>
              <a:t>)</a:t>
            </a:r>
          </a:p>
          <a:p>
            <a:r>
              <a:rPr lang="en-US" sz="1588" dirty="0"/>
              <a:t>Cybersecurity Subject Matter Expert for the NATO Energy Security Center of Excellence (NATO ENSECCOE) who performed a Cyber Risk Study of the ICS Used in the NATO Central Europe Pipeline System (CEPS)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40FDB-E49E-B6C1-A127-CDFE93026608}"/>
              </a:ext>
            </a:extLst>
          </p:cNvPr>
          <p:cNvSpPr txBox="1"/>
          <p:nvPr/>
        </p:nvSpPr>
        <p:spPr>
          <a:xfrm>
            <a:off x="924646" y="1287203"/>
            <a:ext cx="997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sz="1800" b="1" dirty="0"/>
              <a:t>Vytautas Butrimas  has been working in defense and cyber security roles for over 30 years including: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45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674" y="1403442"/>
            <a:ext cx="10439540" cy="462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The following is a selection of cybersecurity references and links that may be useful for CISOs:</a:t>
            </a:r>
          </a:p>
          <a:p>
            <a:pPr marL="249625" indent="-249625">
              <a:lnSpc>
                <a:spcPct val="107000"/>
              </a:lnSpc>
              <a:spcAft>
                <a:spcPts val="582"/>
              </a:spcAft>
              <a:buFont typeface="+mj-lt"/>
              <a:buAutoNum type="romanU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Overview of industrial cybersecurity.  Video lecture “Cybersecurity of Critical [x] infrastructure”, Riga conference Oct 2019 </a:t>
            </a:r>
          </a:p>
          <a:p>
            <a:pPr marL="582457" lvl="1" indent="-249625">
              <a:lnSpc>
                <a:spcPct val="107000"/>
              </a:lnSpc>
              <a:spcAft>
                <a:spcPts val="582"/>
              </a:spcAft>
              <a:buFont typeface="+mj-lt"/>
              <a:buAutoNum type="romanU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 will also share a link to a presentation made to the DSS ITSEC 2019 Conference in Riga which will give you an idea of I start at the 1 hour 7 minute mark  https://www.facebook.com/DSSITSEC/videos/688528324963820/</a:t>
            </a:r>
          </a:p>
          <a:p>
            <a:pPr marL="249625" indent="-249625">
              <a:lnSpc>
                <a:spcPct val="107000"/>
              </a:lnSpc>
              <a:spcAft>
                <a:spcPts val="582"/>
              </a:spcAft>
              <a:buFont typeface="+mj-lt"/>
              <a:buAutoNum type="romanU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Information Technology vs Operational Technology issue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Butrimas, V. The Cybersecurity Dimension of Critical Energy Infrastructure,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perConcordiam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Vol 3-4  pp.12-17. 2012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https://perconcordiam.com/v3n4-eng/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Cyber mishap causes nuclear power plant shutdown Hatch,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http://www.homelandsecuritynewswire.com/cyber-mishap-causes-nuclear-power-plant-shutdown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IT and ICS cybersecurity: a “Tale of Two Cities” 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http://scadamag.infracritical.com/index.php/2017/08/21/1984/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Weiss, J., Are the Good Guys as Dangerous as the Bad Guys – an Almost Catastrophic Failure of the Transmission Grid, Control Global, 11/02/2017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https://www.controlglobal.com/blogs/unfettered/are-the-good-guys-as-dangerous-as-the-bad-guys-an-almost-catastrophic-failure-of-the-transmission-grid/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Horden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, N., Cybersecurity in Public-Safety Communications, Mission Critical Communications, September-October 2018 pp. 14-19.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http://digital.olivesoftware.com/Olive/ODN/MissionCriticalArchive/default.aspx?olv-cache-ver=20181018023533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49625" indent="-249625">
              <a:lnSpc>
                <a:spcPct val="107000"/>
              </a:lnSpc>
              <a:spcAft>
                <a:spcPts val="582"/>
              </a:spcAft>
              <a:buFont typeface="+mj-lt"/>
              <a:buAutoNum type="romanU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Cybersecurity capacity identification and  building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NCSS Good Practice Guide, ENISA 2016,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https://www.enisa.europa.eu/publications/ncss-good-practice-guide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National Cyber Security Strategies Guidelines &amp; tools, ENISA 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https://www.enisa.europa.eu/topics/national-cyber-security-strategies/national-cyber-security-strategies-guidelines-tools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List Cyber Security Strategy Documents, NATO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CCDCOE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https://ccdcoe.org/library/strategy-and-governance/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Butrimas, V., National Cyber Security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: Lithuania, NATO CCDCOE 2015,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https://ccdcoe.org/library/publications/national-cyber-security-organisation-lithuania/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3551" y="403047"/>
            <a:ext cx="8389131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71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Annex 1: 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7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04"/>
    </mc:Choice>
    <mc:Fallback xmlns="">
      <p:transition spd="slow" advTm="282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123671" y="5694645"/>
            <a:ext cx="287927" cy="20669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254636"/>
            <a:ext cx="10475259" cy="482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III. Importance of applying the correct </a:t>
            </a:r>
            <a:r>
              <a:rPr lang="en-US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CEIP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policies and strategies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Butrimas, V., Towards a Cyber Safe Critical Infrastructure: Answering the 3 questions,  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http://scadamag.infracritical.com/index.php/2018/02/21/towards-cyber-safe-critical-infrastructure-answering-3-questions/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February 21, 2018.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Microsoft Cybersecurity Policy Framework,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https://www.microsoft.com/en-us/cybersecurity/content-hub/Cybersecurity-Policy-Framework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</a:p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IV. Public Private Partnership best practice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US DHS Industrial Control System CERT (ICS-CERT)  ,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https://us-cert.cisa.gov/ics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KraftCERT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Norway’s ICS-CERT,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https://www.kraftcert.no/english/index.html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CyberGym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: Who We Are.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https://www.cybergym.com/company/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V. Multi-stakeholder cyber threat protection efforts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A Digital Geneva Convention to protect cyberspace, Microsoft,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https://www.microsoft.com/en-us/cybersecurity/content-hub/a-digital-geneva-convention-to-protect-cyberspace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2017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Parker, B. (2017) Bots and bombs: Does cyberspace need a ‘Digital Geneva Convention’?.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Irinnews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. Available from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http://www.irinnews.org/analysis/2017/11/15/bots-and-bombs-does-cyberspace-need-digital-geneva-convention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[Accessed 16th October 2018]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OSCE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OSCE CONFIDENCE-BUILDING MEASURES TO REDUCE THE RISKS OF CONFLICT STEMMING FROM THE USE OF INFORMATION AND COMMUNICATION TECHNOLOGIES 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https://www.osce.org/pc/227281?download=true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United Nations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United Nations General Assembly (2015) Report of the Group of Governmental Experts on Developments in the Field of Information and Telecommunications in the Context of International Security.  A/70/174 (22nd July)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Tikk, E. and Kerttunen, M. (2018)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Parabasis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. Cyber diplomacy in stalemate. Norwegian Institute of International Affairs. Available from https://www.nupi.no/Publkasjoner [Accessed 16th November 2018]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7368" y="307234"/>
            <a:ext cx="759726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71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9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9"/>
    </mc:Choice>
    <mc:Fallback xmlns="">
      <p:transition spd="slow" advTm="246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3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953" y="950325"/>
            <a:ext cx="10287000" cy="540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VI. Some noteworthy cyber-attacks against Industrial Control Systems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Stuxnet malware at nuclear enrichment facility</a:t>
            </a:r>
          </a:p>
          <a:p>
            <a:pPr marL="873685" lvl="2" indent="-208021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See Ralph Langer’s Deep Dive on Stuxnet lecture: https://www.youtube.com/watch?v=zBjmm48zwQU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http://www.digitalbond.com/blog/2016/06/20/s4-classic-video-langners-stuxnet-deep-dive/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https://www.langner.com/to-kill-a-centrifuge/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or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https://www.langner.com/wp-content/uploads/2017/03/to-kill-a-centrifuge.pdf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See Kim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Zetter’s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book on Stuxnet listed on page 6  (Books) of these references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Steel mill in Germany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https://ics.sans.org/media/ICS-CPPE-case-Study-2-German-Steelworks_Facility.pdf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https://www.bsi.bund.de/SharedDocs/Downloads/EN/BSI/Publications/Securitysituation/IT-Security-Situation-in-Germany-2014.pdf?__blob=publicationFile&amp;v=3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Against ICS in Ukraine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https://www.eset.com/int/industroyer/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https://ics.sans.org/media/E-ISAC_SANS_Ukraine_DUC_5.pdf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Slowik, J, Reassessing the 2016 Ukraine Electric Power Event as a Protection-Focused Attack   https://www.dragos.com/wp-content/uploads/CRASHOVERRIDE.pdf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Hatman/Triton malware compromises safety instrumented systems at energy facility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https://ics-cert.us-cert.gov/sites/default/files/documents/MAR-17-352-01%20HatMan%E2%80%94Safety%20System%20Targeted%20Malware_S508C.pdf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https://dragos.com/blog/trisis/TRISIS-01.pdf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http://scadamag.infracritical.com/index.php/2018/08/28/targeting-control-and-safety-instrumented-systems-sis-new-escalation-of-cyber-threats-to-critical-energy-infrastructure/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4765" y="435732"/>
            <a:ext cx="6999375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71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3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9"/>
    </mc:Choice>
    <mc:Fallback xmlns="">
      <p:transition spd="slow" advTm="288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18" y="1549931"/>
            <a:ext cx="10152530" cy="362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059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r>
              <a:rPr lang="en-US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Malware crafted to target ICS or which has indirectly affected ICS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NotPetya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https://www.us-cert.gov/ncas/alerts/TA17-181A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https://www.crowdstrike.com/blog/petrwrap-ransomware-technical-analysis-triple-threat-file-encryption-mft-encryption-credential-theft/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https://www.itnews.com.au/news/maersk-had-to-reinstall-all-it-systems-after-notpetya-infection-481815?eid=65&amp;edate=20180130&amp;utm_source=20180130&amp;utm_medium=newsletter&amp;utm_campaign=sc_weekly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http://www.darkreading.com/attacks-breaches/ransomware-attack-on-merck-caused-widespread-disruption-to-operations/d/d-id/1329503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https://www.wired.com/story/notpetya-cyberattack-ukraine-russia-code-crashed-the-world/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(nice story on implications of NotPetya by journalist Andy Greenberg and worth reading)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CrashOveride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industroyer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https://ics-cert.us-cert.gov/alerts/ICS-ALERT-17-206-01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https://www.eset.com/int/industroyer/?source=newsroom&amp;campaign=industroyer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https://ics.sans.org/media/E-ISAC_SANS_Ukraine_DUC_6.pdf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cyrpto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mining malware on ICS systems (new trend)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https://www.wired.com/story/cryptojacking-critical-infrastructure/?mbid=email_onsiteshare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8055" y="396089"/>
            <a:ext cx="6999375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71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0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2"/>
    </mc:Choice>
    <mc:Fallback xmlns="">
      <p:transition spd="slow" advTm="169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78967" y="5481357"/>
            <a:ext cx="312898" cy="33281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906" y="1238265"/>
            <a:ext cx="10421470" cy="480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VIII.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About ICS standards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ISO  standards for Petroleum and related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https://www.iso.org/ics/75/x/</a:t>
            </a:r>
            <a:endParaRPr lang="en-US" sz="1059" u="sng" dirty="0">
              <a:ea typeface="Calibri" panose="020F0502020204030204" pitchFamily="34" charset="0"/>
              <a:cs typeface="Times New Roman" panose="02020603050405020304" pitchFamily="18" charset="0"/>
              <a:hlinkClick r:id="" action="ppaction://noaction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htttp://nvlpubs.nist.gov/nistpubs/SpecialPublications/NIST.SP.800-82r2.pdf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About ISA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https://www.isa.org/standards-and-publications/isa-standards/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“Quick Start Guide: An Overview of the ISA/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IEC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62443 Standards”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https://gca.isa.org/isagca-quick-start-guide-62443-standards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ANSI/ISA-62443 Security for Industrial Automation and Control Systems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http://isaeurope.com/iec62443/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Good news for ICS protection: ISA providing new ISA/IEC 62443 based industrial cybersecurity training,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http://scadamag.infracritical.com/index.php/2017/03/17/good-news-for-ics-protection-isa-providing-new-isaiec-62443-based-industrial-cybersecurity-training/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IEC 61850 is a standard for vendor-agnostic engineering of the configuration of Intelligent Electronic Devices for electrical substation automation systems to be able to communicate with each other.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https://en.wikipedia.org/wiki/IEC_61850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https://www.api.org/~/media/Files/Policy/Cybersecurity/2018/Defense-in-Depth-Cybersecurity-in-the-Natural-Gas-and-Oil-Industry.pdf </a:t>
            </a:r>
          </a:p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IX. About conferences and trainings in cybersecurity of ICS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https://ics-cert.us-cert.gov/Training-Available-Through-ICS-CERT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https://www.isa.org/isa-training/online-training/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https://www.isa.org/events-conferences/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BlackHat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https://www.blackhat.com/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Dale Petersons S4 conference lectures 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https://www.youtube.com/c/S4Events/videos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Chaos Computer Club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http://www.ccc.de/en/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CS3STHLM – the Stockholm international summit on Cyber Security in SCADA and Industrial Control Systems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https://cs3sthlm.se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0146" y="344124"/>
            <a:ext cx="6178990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71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3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0"/>
    </mc:Choice>
    <mc:Fallback xmlns="">
      <p:transition spd="slow" advTm="242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6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354" y="1369943"/>
            <a:ext cx="10125634" cy="389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X.   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Selected sources for current information about ICS </a:t>
            </a:r>
            <a:r>
              <a:rPr lang="en-US" sz="1200" b="1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https://ics-cert.us-cert.gov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Subscribe to newsletters https://us-cert.cisa.gov/ics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https://ics-cert.us-cert.gov/ICS-CERT-Feeds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Overview of Cyber Vulnerabilities for ICS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https://ics-cert.us-cert.gov/content/overview-cyber-vulnerabilities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,accessed on October 23 2018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Professional Journals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https://www.isa.org/standards-and-publications/isa-publications/intech-magazine/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Robert Radvanovsky (Editor),‎ Jacob Brodsky (Editor) , Handbook of SCADA/Control Systems Security, Second Edition 2nd Edition,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https://www.amazon.com/Handbook-Control-Systems-Security-Second/dp/1498717071/ref=mt_hardcover?_encoding=UTF8&amp;me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Ralph Langner, Robust Control System Networks: How to achieve reliable control after Stuxnet.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https://www.amazon.com/Robust-Control-System-Networks-Langner/dp/1606503006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Greenberg, Andy, Sandworm A new era of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cyberware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 https://www.amazon.com/Sandworm-Cyberwar-Kremlins-Dangerous-Hackers/dp/0385544405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Zetter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, K., Countdown to Zero Day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Stuxnet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and launch of the worlds first cyber weapon,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https://www.penguinrandomhouse.com/books/219931/countdown-to-zero-day-by-kim-zetter/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Joe Weiss, Protecting Industrial Control Systems from Electronic Threats,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https://www.amazon.com/Protecting-Industrial-Control-Systems-Electronic/dp/1606501976/ref=sr_1_fkmr0_1?s=books&amp;ie=UTF8&amp;qid=1519289278&amp;sr=8-1-fkmr0&amp;keywords=Joe+Weiss+Electronic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7189" y="396688"/>
            <a:ext cx="6688142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18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0"/>
    </mc:Choice>
    <mc:Fallback xmlns="">
      <p:transition spd="slow" advTm="132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7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534" y="1391442"/>
            <a:ext cx="9496172" cy="331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XI. Strategy choices coming in the future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Butrimas, V.,  International Implications of securing our SCADA/control system environments   , Robert Radvanovsky (Editor),‎ Jacob Brodsky (Editor) , Handbook of SCADA/Control Systems Security, Second Edition 2nd Edition, pp.  82-104.  https://www.amazon.com/Handbook-Control-Systems-Security-Second/dp/1498717071/ref=mt_hardcover?_encoding=UTF8&amp;me=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SCADASEC List : Where to discuss industrial control systems with colleagues from all over the world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https://groups.io/g/scadasec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Industry 4.0 / Fourth Industrial Revolution is “Coming to a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Scada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near you.”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Recommendations for  implementing the strategic  initiative INDUSTRIE 4.0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https://www.acatech.de/wp-content/uploads/2018/03/Final_report__Industrie_4.0_accessible.pdf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Brave new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Industrie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4.0 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https://www.youtube.com/watch?v=ZrZKiy2KPCM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Cyber-Physical Systems: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http://nvlpubs.nist.gov/nistpubs/SpecialPublications/NIST.SP.1500-201.pdf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Rob Joyce, Chief, Tailored Access Operations, National Security Agency, USENIX Enigma 2016 Conference - Disrupting Nation State Hackers, 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https://www.youtube.com/watch?v=bDJb8WOJYdA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32081" lvl="2" indent="-166416">
              <a:lnSpc>
                <a:spcPct val="107000"/>
              </a:lnSpc>
              <a:spcAft>
                <a:spcPts val="582"/>
              </a:spcAft>
              <a:buFont typeface="+mj-lt"/>
              <a:buAutoNum type="romanLcPeriod"/>
              <a:defRPr/>
            </a:pP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Demchak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, Chris C. and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Shavitt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, Yuval (2018) "China’s Maxim – Leave No Access Point Unexploited: The Hidden Story of China Telecom’s BGP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Hijacking,"Military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Cyber Affairs: Vol. 3 :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Iss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. 1 , Article 7. DOI: https://doi.org/10.5038/2378-0789.3.1.1050 Available at: </a:t>
            </a:r>
            <a:r>
              <a:rPr lang="en-US" sz="1059" u="sng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https://scholarcommons.usf.edu/mca/vol3/iss1/7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9651" y="406290"/>
            <a:ext cx="8361626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18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7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6"/>
    </mc:Choice>
    <mc:Fallback xmlns="">
      <p:transition spd="slow" advTm="100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dirty="0">
                <a:solidFill>
                  <a:srgbClr val="FFFFFF"/>
                </a:solidFill>
                <a:latin typeface="Times New Roman" pitchFamily="18" charset="0"/>
              </a:rPr>
              <a:t>7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1294" y="1286307"/>
            <a:ext cx="10022261" cy="42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82"/>
              </a:spcAft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XII. Last but not least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Butrimas, V., Ensuring the security and availability of critical infrastructure in a changing cyber-threat environment: Living dangerously, Routledge Handbook of International Cybersecurity, T.,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Enekken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, Kerttunen, M., Ed., Routledge 2020.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https://www.routledge.com/Routledge-Handbook-of-International-Cybersecurity-1st-Edition/Tikk-Kerttunen/p/book/9781138489011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NATO CMX Exercises with cyber and critical infrastructure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https://www.hzscr.cz/hasicien/article/nato-annual-crisis-management-exercise-cmx-2012.aspx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https://enseccoe.org/en/newsroom/nato-ensec-coe-preparing-for-the-flagship-ttx-coherent-resilience-2019/399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International cyber norms for states: GCSC Global Commission on Stability of Cyberspace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https://cyberstability.org/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Butrimas, V., The Cybersecurity Dimension of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CEI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perConcoridam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page 12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https://perconcordiam.com/v3n4-eng/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2012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http://www.theguardian.com/uk-news/2014/jan/23/londons-victoria-line-suspended-after-control-room-is-flooded-with-cement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San Bruno pipeline rupture 2010  report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https://www.cpuc.ca.gov/uploadedFiles/CPUC_Public_Website/Content/Safety/Natural_Gas_Pipeline/News/AgendaStaffReportreOIIPGESanBrunoExplosion.pdf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http://www.ntsb.gov/doclib/reports/2002/PAR0202.pdf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Integrity Management of Gas Transmission Pipelines in High Consequence Areas 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https://dms.ntsb.gov/public/57000-57499/57122/569749.pdf</a:t>
            </a:r>
            <a:endParaRPr lang="en-US" sz="105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List of downloadable reports on pipeline accidents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https://web.archive.org/web/20080509192228/http://www.ntsb.gov/publictn/P_Acc.htm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853" lvl="1" indent="-208021">
              <a:lnSpc>
                <a:spcPct val="107000"/>
              </a:lnSpc>
              <a:spcAft>
                <a:spcPts val="582"/>
              </a:spcAft>
              <a:buFont typeface="+mj-lt"/>
              <a:buAutoNum type="alphaLcPeriod"/>
              <a:defRPr/>
            </a:pP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Title: Pipeline Accident Report: Pipeline Rupture and Release of Gasoline, Olympic Pipeline Company, Bellingham, Washington, June 10, 1999  NTSB Report Number: PAR-02-02, adopted on 10/8/2002 [Summary | PDF Document]</a:t>
            </a:r>
            <a:r>
              <a:rPr lang="en-US" sz="1059" dirty="0" err="1">
                <a:ea typeface="Calibri" panose="020F0502020204030204" pitchFamily="34" charset="0"/>
                <a:cs typeface="Times New Roman" panose="02020603050405020304" pitchFamily="18" charset="0"/>
              </a:rPr>
              <a:t>NTIS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Report Number: PB2002-916502 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https://web.archive.org/web/20080410164408/http://www.ntsb.gov/publictn/2002/PAR0202.pdf</a:t>
            </a:r>
            <a:r>
              <a:rPr lang="en-US" sz="105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5208" y="421547"/>
            <a:ext cx="7189146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18" b="1" dirty="0">
                <a:solidFill>
                  <a:srgbClr val="072B5F"/>
                </a:solidFill>
                <a:latin typeface="+mj-lt"/>
                <a:ea typeface="+mj-ea"/>
                <a:cs typeface="+mj-cs"/>
              </a:rPr>
              <a:t>Industrial Cybersecurity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4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4"/>
    </mc:Choice>
    <mc:Fallback xmlns="">
      <p:transition spd="slow" advTm="142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PRESENTER_ID" val="{BCE13B5E-BA03-4DAA-BA63-D97BEDD51C9D}"/>
  <p:tag name="GENSWF_SLIDE_UID" val="{00098527-B014-4A72-AB5F-42A9AD700F6D}:415"/>
  <p:tag name="GENSWF_ADVANCE_TIME" val="33.078"/>
  <p:tag name="ISPRING_SLIDE_ID_2" val="{9D2C50A3-D3EB-4315-8E4D-89D4240ACD0B}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3323</Words>
  <Application>Microsoft Office PowerPoint</Application>
  <PresentationFormat>Widescreen</PresentationFormat>
  <Paragraphs>200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Montserrat</vt:lpstr>
      <vt:lpstr>Open Sans</vt:lpstr>
      <vt:lpstr>Times</vt:lpstr>
      <vt:lpstr>Times New Roman</vt:lpstr>
      <vt:lpstr>OMAC_Blue</vt:lpstr>
      <vt:lpstr>1_OMAC_Blue</vt:lpstr>
      <vt:lpstr>Industrial Cybersecurity for the CISO  Annex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Rathwell</dc:creator>
  <cp:lastModifiedBy>Gary Rathwell</cp:lastModifiedBy>
  <cp:revision>14</cp:revision>
  <cp:lastPrinted>2026-02-23T04:25:39Z</cp:lastPrinted>
  <dcterms:created xsi:type="dcterms:W3CDTF">2024-08-05T20:06:21Z</dcterms:created>
  <dcterms:modified xsi:type="dcterms:W3CDTF">2026-02-23T04:26:09Z</dcterms:modified>
</cp:coreProperties>
</file>