
<file path=[Content_Types].xml><?xml version="1.0" encoding="utf-8"?>
<Types xmlns="http://schemas.openxmlformats.org/package/2006/content-types">
  <Default Extension="gif" ContentType="image/gi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8.xml" ContentType="application/vnd.openxmlformats-officedocument.presentationml.tags+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421" r:id="rId2"/>
    <p:sldId id="256"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388"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p:scale>
          <a:sx n="70" d="100"/>
          <a:sy n="70" d="100"/>
        </p:scale>
        <p:origin x="390" y="-30"/>
      </p:cViewPr>
      <p:guideLst/>
    </p:cSldViewPr>
  </p:slideViewPr>
  <p:notesTextViewPr>
    <p:cViewPr>
      <p:scale>
        <a:sx n="1" d="1"/>
        <a:sy n="1" d="1"/>
      </p:scale>
      <p:origin x="0" y="0"/>
    </p:cViewPr>
  </p:notesTextViewPr>
  <p:notesViewPr>
    <p:cSldViewPr snapToGrid="0">
      <p:cViewPr varScale="1">
        <p:scale>
          <a:sx n="65" d="100"/>
          <a:sy n="65" d="100"/>
        </p:scale>
        <p:origin x="229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ways to engineer Intelligent Industrial Devices at Level 1 and 2 of the PERA model using the ISA 108 standard and recommended data management practices.</a:t>
            </a:r>
          </a:p>
          <a:p>
            <a:r>
              <a:rPr lang="en-US" sz="13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12788"/>
            <a:ext cx="5759450" cy="3240087"/>
          </a:xfrm>
        </p:spPr>
      </p:sp>
      <p:sp>
        <p:nvSpPr>
          <p:cNvPr id="3" name="Notes Placeholder 2"/>
          <p:cNvSpPr>
            <a:spLocks noGrp="1"/>
          </p:cNvSpPr>
          <p:nvPr>
            <p:ph type="body" idx="1"/>
          </p:nvPr>
        </p:nvSpPr>
        <p:spPr>
          <a:xfrm>
            <a:off x="731520" y="4133880"/>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10</a:t>
            </a:fld>
            <a:endParaRPr lang="en-US"/>
          </a:p>
        </p:txBody>
      </p:sp>
    </p:spTree>
    <p:extLst>
      <p:ext uri="{BB962C8B-B14F-4D97-AF65-F5344CB8AC3E}">
        <p14:creationId xmlns:p14="http://schemas.microsoft.com/office/powerpoint/2010/main" val="4285554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42950"/>
            <a:ext cx="5759450" cy="3240088"/>
          </a:xfrm>
        </p:spPr>
      </p:sp>
      <p:sp>
        <p:nvSpPr>
          <p:cNvPr id="3" name="Notes Placeholder 2"/>
          <p:cNvSpPr>
            <a:spLocks noGrp="1"/>
          </p:cNvSpPr>
          <p:nvPr>
            <p:ph type="body" idx="1"/>
          </p:nvPr>
        </p:nvSpPr>
        <p:spPr>
          <a:xfrm>
            <a:off x="731520" y="4163377"/>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11</a:t>
            </a:fld>
            <a:endParaRPr lang="en-US"/>
          </a:p>
        </p:txBody>
      </p:sp>
    </p:spTree>
    <p:extLst>
      <p:ext uri="{BB962C8B-B14F-4D97-AF65-F5344CB8AC3E}">
        <p14:creationId xmlns:p14="http://schemas.microsoft.com/office/powerpoint/2010/main" val="386405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831850"/>
            <a:ext cx="5759450" cy="3240088"/>
          </a:xfrm>
        </p:spPr>
      </p:sp>
      <p:sp>
        <p:nvSpPr>
          <p:cNvPr id="3" name="Notes Placeholder 2"/>
          <p:cNvSpPr>
            <a:spLocks noGrp="1"/>
          </p:cNvSpPr>
          <p:nvPr>
            <p:ph type="body" idx="1"/>
          </p:nvPr>
        </p:nvSpPr>
        <p:spPr>
          <a:xfrm>
            <a:off x="731520" y="4251867"/>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12</a:t>
            </a:fld>
            <a:endParaRPr lang="en-US"/>
          </a:p>
        </p:txBody>
      </p:sp>
    </p:spTree>
    <p:extLst>
      <p:ext uri="{BB962C8B-B14F-4D97-AF65-F5344CB8AC3E}">
        <p14:creationId xmlns:p14="http://schemas.microsoft.com/office/powerpoint/2010/main" val="1773610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698500"/>
            <a:ext cx="5759450" cy="3240088"/>
          </a:xfrm>
        </p:spPr>
      </p:sp>
      <p:sp>
        <p:nvSpPr>
          <p:cNvPr id="3" name="Notes Placeholder 2"/>
          <p:cNvSpPr>
            <a:spLocks noGrp="1"/>
          </p:cNvSpPr>
          <p:nvPr>
            <p:ph type="body" idx="1"/>
          </p:nvPr>
        </p:nvSpPr>
        <p:spPr>
          <a:xfrm>
            <a:off x="731520" y="4119132"/>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13</a:t>
            </a:fld>
            <a:endParaRPr lang="en-US"/>
          </a:p>
        </p:txBody>
      </p:sp>
    </p:spTree>
    <p:extLst>
      <p:ext uri="{BB962C8B-B14F-4D97-AF65-F5344CB8AC3E}">
        <p14:creationId xmlns:p14="http://schemas.microsoft.com/office/powerpoint/2010/main" val="93603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12788"/>
            <a:ext cx="5759450" cy="3240087"/>
          </a:xfrm>
        </p:spPr>
      </p:sp>
      <p:sp>
        <p:nvSpPr>
          <p:cNvPr id="3" name="Notes Placeholder 2"/>
          <p:cNvSpPr>
            <a:spLocks noGrp="1"/>
          </p:cNvSpPr>
          <p:nvPr>
            <p:ph type="body" idx="1"/>
          </p:nvPr>
        </p:nvSpPr>
        <p:spPr>
          <a:xfrm>
            <a:off x="731520" y="4133880"/>
            <a:ext cx="5852160" cy="3780473"/>
          </a:xfrm>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14</a:t>
            </a:fld>
            <a:endParaRPr lang="en-US"/>
          </a:p>
        </p:txBody>
      </p:sp>
    </p:spTree>
    <p:extLst>
      <p:ext uri="{BB962C8B-B14F-4D97-AF65-F5344CB8AC3E}">
        <p14:creationId xmlns:p14="http://schemas.microsoft.com/office/powerpoint/2010/main" val="2984042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684213"/>
            <a:ext cx="5759450" cy="3240087"/>
          </a:xfrm>
        </p:spPr>
      </p:sp>
      <p:sp>
        <p:nvSpPr>
          <p:cNvPr id="3" name="Notes Placeholder 2"/>
          <p:cNvSpPr>
            <a:spLocks noGrp="1"/>
          </p:cNvSpPr>
          <p:nvPr>
            <p:ph type="body" idx="1"/>
          </p:nvPr>
        </p:nvSpPr>
        <p:spPr>
          <a:xfrm>
            <a:off x="731520" y="4104383"/>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15</a:t>
            </a:fld>
            <a:endParaRPr lang="en-US"/>
          </a:p>
        </p:txBody>
      </p:sp>
    </p:spTree>
    <p:extLst>
      <p:ext uri="{BB962C8B-B14F-4D97-AF65-F5344CB8AC3E}">
        <p14:creationId xmlns:p14="http://schemas.microsoft.com/office/powerpoint/2010/main" val="1828718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28663"/>
            <a:ext cx="5759450" cy="3240087"/>
          </a:xfrm>
        </p:spPr>
      </p:sp>
      <p:sp>
        <p:nvSpPr>
          <p:cNvPr id="3" name="Notes Placeholder 2"/>
          <p:cNvSpPr>
            <a:spLocks noGrp="1"/>
          </p:cNvSpPr>
          <p:nvPr>
            <p:ph type="body" idx="1"/>
          </p:nvPr>
        </p:nvSpPr>
        <p:spPr>
          <a:xfrm>
            <a:off x="731520" y="4148629"/>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16</a:t>
            </a:fld>
            <a:endParaRPr lang="en-US"/>
          </a:p>
        </p:txBody>
      </p:sp>
    </p:spTree>
    <p:extLst>
      <p:ext uri="{BB962C8B-B14F-4D97-AF65-F5344CB8AC3E}">
        <p14:creationId xmlns:p14="http://schemas.microsoft.com/office/powerpoint/2010/main" val="41615065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42950"/>
            <a:ext cx="5759450" cy="3240088"/>
          </a:xfrm>
        </p:spPr>
      </p:sp>
      <p:sp>
        <p:nvSpPr>
          <p:cNvPr id="3" name="Notes Placeholder 2"/>
          <p:cNvSpPr>
            <a:spLocks noGrp="1"/>
          </p:cNvSpPr>
          <p:nvPr>
            <p:ph type="body" idx="1"/>
          </p:nvPr>
        </p:nvSpPr>
        <p:spPr>
          <a:xfrm>
            <a:off x="731520" y="4163377"/>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17</a:t>
            </a:fld>
            <a:endParaRPr lang="en-US"/>
          </a:p>
        </p:txBody>
      </p:sp>
    </p:spTree>
    <p:extLst>
      <p:ext uri="{BB962C8B-B14F-4D97-AF65-F5344CB8AC3E}">
        <p14:creationId xmlns:p14="http://schemas.microsoft.com/office/powerpoint/2010/main" val="3102129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801688"/>
            <a:ext cx="5759450" cy="3240087"/>
          </a:xfrm>
        </p:spPr>
      </p:sp>
      <p:sp>
        <p:nvSpPr>
          <p:cNvPr id="3" name="Notes Placeholder 2"/>
          <p:cNvSpPr>
            <a:spLocks noGrp="1"/>
          </p:cNvSpPr>
          <p:nvPr>
            <p:ph type="body" idx="1"/>
          </p:nvPr>
        </p:nvSpPr>
        <p:spPr>
          <a:xfrm>
            <a:off x="731520" y="4222371"/>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18</a:t>
            </a:fld>
            <a:endParaRPr lang="en-US"/>
          </a:p>
        </p:txBody>
      </p:sp>
    </p:spTree>
    <p:extLst>
      <p:ext uri="{BB962C8B-B14F-4D97-AF65-F5344CB8AC3E}">
        <p14:creationId xmlns:p14="http://schemas.microsoft.com/office/powerpoint/2010/main" val="1399767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669925"/>
            <a:ext cx="5759450" cy="3240088"/>
          </a:xfrm>
        </p:spPr>
      </p:sp>
      <p:sp>
        <p:nvSpPr>
          <p:cNvPr id="3" name="Notes Placeholder 2"/>
          <p:cNvSpPr>
            <a:spLocks noGrp="1"/>
          </p:cNvSpPr>
          <p:nvPr>
            <p:ph type="body" idx="1"/>
          </p:nvPr>
        </p:nvSpPr>
        <p:spPr>
          <a:xfrm>
            <a:off x="731520" y="4089635"/>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2</a:t>
            </a:fld>
            <a:endParaRPr lang="en-US"/>
          </a:p>
        </p:txBody>
      </p:sp>
    </p:spTree>
    <p:extLst>
      <p:ext uri="{BB962C8B-B14F-4D97-AF65-F5344CB8AC3E}">
        <p14:creationId xmlns:p14="http://schemas.microsoft.com/office/powerpoint/2010/main" val="1478297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28663"/>
            <a:ext cx="5759450" cy="3240087"/>
          </a:xfrm>
        </p:spPr>
      </p:sp>
      <p:sp>
        <p:nvSpPr>
          <p:cNvPr id="3" name="Notes Placeholder 2"/>
          <p:cNvSpPr>
            <a:spLocks noGrp="1"/>
          </p:cNvSpPr>
          <p:nvPr>
            <p:ph type="body" idx="1"/>
          </p:nvPr>
        </p:nvSpPr>
        <p:spPr>
          <a:xfrm>
            <a:off x="731520" y="4148629"/>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3</a:t>
            </a:fld>
            <a:endParaRPr lang="en-US"/>
          </a:p>
        </p:txBody>
      </p:sp>
    </p:spTree>
    <p:extLst>
      <p:ext uri="{BB962C8B-B14F-4D97-AF65-F5344CB8AC3E}">
        <p14:creationId xmlns:p14="http://schemas.microsoft.com/office/powerpoint/2010/main" val="1751941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831850"/>
            <a:ext cx="5759450" cy="3240088"/>
          </a:xfrm>
        </p:spPr>
      </p:sp>
      <p:sp>
        <p:nvSpPr>
          <p:cNvPr id="3" name="Notes Placeholder 2"/>
          <p:cNvSpPr>
            <a:spLocks noGrp="1"/>
          </p:cNvSpPr>
          <p:nvPr>
            <p:ph type="body" idx="1"/>
          </p:nvPr>
        </p:nvSpPr>
        <p:spPr>
          <a:xfrm>
            <a:off x="731520" y="4251868"/>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4</a:t>
            </a:fld>
            <a:endParaRPr lang="en-US"/>
          </a:p>
        </p:txBody>
      </p:sp>
    </p:spTree>
    <p:extLst>
      <p:ext uri="{BB962C8B-B14F-4D97-AF65-F5344CB8AC3E}">
        <p14:creationId xmlns:p14="http://schemas.microsoft.com/office/powerpoint/2010/main" val="3172719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73113"/>
            <a:ext cx="5759450" cy="3240087"/>
          </a:xfrm>
        </p:spPr>
      </p:sp>
      <p:sp>
        <p:nvSpPr>
          <p:cNvPr id="3" name="Notes Placeholder 2"/>
          <p:cNvSpPr>
            <a:spLocks noGrp="1"/>
          </p:cNvSpPr>
          <p:nvPr>
            <p:ph type="body" idx="1"/>
          </p:nvPr>
        </p:nvSpPr>
        <p:spPr>
          <a:xfrm>
            <a:off x="731520" y="4192873"/>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5</a:t>
            </a:fld>
            <a:endParaRPr lang="en-US"/>
          </a:p>
        </p:txBody>
      </p:sp>
    </p:spTree>
    <p:extLst>
      <p:ext uri="{BB962C8B-B14F-4D97-AF65-F5344CB8AC3E}">
        <p14:creationId xmlns:p14="http://schemas.microsoft.com/office/powerpoint/2010/main" val="3662524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684213"/>
            <a:ext cx="5759450" cy="3240087"/>
          </a:xfrm>
        </p:spPr>
      </p:sp>
      <p:sp>
        <p:nvSpPr>
          <p:cNvPr id="3" name="Notes Placeholder 2"/>
          <p:cNvSpPr>
            <a:spLocks noGrp="1"/>
          </p:cNvSpPr>
          <p:nvPr>
            <p:ph type="body" idx="1"/>
          </p:nvPr>
        </p:nvSpPr>
        <p:spPr>
          <a:xfrm>
            <a:off x="731520" y="4104383"/>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6</a:t>
            </a:fld>
            <a:endParaRPr lang="en-US"/>
          </a:p>
        </p:txBody>
      </p:sp>
    </p:spTree>
    <p:extLst>
      <p:ext uri="{BB962C8B-B14F-4D97-AF65-F5344CB8AC3E}">
        <p14:creationId xmlns:p14="http://schemas.microsoft.com/office/powerpoint/2010/main" val="3387485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42950"/>
            <a:ext cx="5759450" cy="3240088"/>
          </a:xfrm>
        </p:spPr>
      </p:sp>
      <p:sp>
        <p:nvSpPr>
          <p:cNvPr id="3" name="Notes Placeholder 2"/>
          <p:cNvSpPr>
            <a:spLocks noGrp="1"/>
          </p:cNvSpPr>
          <p:nvPr>
            <p:ph type="body" idx="1"/>
          </p:nvPr>
        </p:nvSpPr>
        <p:spPr>
          <a:xfrm>
            <a:off x="731520" y="4163377"/>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7</a:t>
            </a:fld>
            <a:endParaRPr lang="en-US"/>
          </a:p>
        </p:txBody>
      </p:sp>
    </p:spTree>
    <p:extLst>
      <p:ext uri="{BB962C8B-B14F-4D97-AF65-F5344CB8AC3E}">
        <p14:creationId xmlns:p14="http://schemas.microsoft.com/office/powerpoint/2010/main" val="590207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801688"/>
            <a:ext cx="5759450" cy="3240087"/>
          </a:xfrm>
        </p:spPr>
      </p:sp>
      <p:sp>
        <p:nvSpPr>
          <p:cNvPr id="3" name="Notes Placeholder 2"/>
          <p:cNvSpPr>
            <a:spLocks noGrp="1"/>
          </p:cNvSpPr>
          <p:nvPr>
            <p:ph type="body" idx="1"/>
          </p:nvPr>
        </p:nvSpPr>
        <p:spPr>
          <a:xfrm>
            <a:off x="731520" y="4222370"/>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8</a:t>
            </a:fld>
            <a:endParaRPr lang="en-US"/>
          </a:p>
        </p:txBody>
      </p:sp>
    </p:spTree>
    <p:extLst>
      <p:ext uri="{BB962C8B-B14F-4D97-AF65-F5344CB8AC3E}">
        <p14:creationId xmlns:p14="http://schemas.microsoft.com/office/powerpoint/2010/main" val="1593301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28663"/>
            <a:ext cx="5759450" cy="3240087"/>
          </a:xfrm>
        </p:spPr>
      </p:sp>
      <p:sp>
        <p:nvSpPr>
          <p:cNvPr id="3" name="Notes Placeholder 2"/>
          <p:cNvSpPr>
            <a:spLocks noGrp="1"/>
          </p:cNvSpPr>
          <p:nvPr>
            <p:ph type="body" idx="1"/>
          </p:nvPr>
        </p:nvSpPr>
        <p:spPr>
          <a:xfrm>
            <a:off x="731520" y="4148629"/>
            <a:ext cx="5852160" cy="3780473"/>
          </a:xfrm>
        </p:spPr>
        <p:txBody>
          <a:bodyPr/>
          <a:lstStyle/>
          <a:p>
            <a:endParaRPr lang="en-US"/>
          </a:p>
        </p:txBody>
      </p:sp>
      <p:sp>
        <p:nvSpPr>
          <p:cNvPr id="4" name="Slide Number Placeholder 3"/>
          <p:cNvSpPr>
            <a:spLocks noGrp="1"/>
          </p:cNvSpPr>
          <p:nvPr>
            <p:ph type="sldNum" sz="quarter" idx="5"/>
          </p:nvPr>
        </p:nvSpPr>
        <p:spPr/>
        <p:txBody>
          <a:bodyPr/>
          <a:lstStyle/>
          <a:p>
            <a:fld id="{0FDC63F9-AE46-4D1C-BB44-41C92F2D01CA}" type="slidenum">
              <a:rPr lang="en-US" smtClean="0"/>
              <a:t>9</a:t>
            </a:fld>
            <a:endParaRPr lang="en-US"/>
          </a:p>
        </p:txBody>
      </p:sp>
    </p:spTree>
    <p:extLst>
      <p:ext uri="{BB962C8B-B14F-4D97-AF65-F5344CB8AC3E}">
        <p14:creationId xmlns:p14="http://schemas.microsoft.com/office/powerpoint/2010/main" val="4685634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95073" y="6391656"/>
            <a:ext cx="11777980" cy="309880"/>
          </a:xfrm>
          <a:custGeom>
            <a:avLst/>
            <a:gdLst/>
            <a:ahLst/>
            <a:cxnLst/>
            <a:rect l="l" t="t" r="r" b="b"/>
            <a:pathLst>
              <a:path w="8833485" h="309879">
                <a:moveTo>
                  <a:pt x="8833104" y="0"/>
                </a:moveTo>
                <a:lnTo>
                  <a:pt x="0" y="0"/>
                </a:lnTo>
                <a:lnTo>
                  <a:pt x="0" y="309372"/>
                </a:lnTo>
                <a:lnTo>
                  <a:pt x="8833104" y="309372"/>
                </a:lnTo>
                <a:lnTo>
                  <a:pt x="8833104" y="0"/>
                </a:lnTo>
                <a:close/>
              </a:path>
            </a:pathLst>
          </a:custGeom>
          <a:solidFill>
            <a:srgbClr val="1B577B"/>
          </a:solidFill>
        </p:spPr>
        <p:txBody>
          <a:bodyPr wrap="square" lIns="0" tIns="0" rIns="0" bIns="0" rtlCol="0"/>
          <a:lstStyle/>
          <a:p>
            <a:endParaRPr/>
          </a:p>
        </p:txBody>
      </p:sp>
      <p:sp>
        <p:nvSpPr>
          <p:cNvPr id="17" name="bg object 17"/>
          <p:cNvSpPr/>
          <p:nvPr/>
        </p:nvSpPr>
        <p:spPr>
          <a:xfrm>
            <a:off x="203201" y="158495"/>
            <a:ext cx="11777980" cy="6547484"/>
          </a:xfrm>
          <a:custGeom>
            <a:avLst/>
            <a:gdLst/>
            <a:ahLst/>
            <a:cxnLst/>
            <a:rect l="l" t="t" r="r" b="b"/>
            <a:pathLst>
              <a:path w="8833485" h="6547484">
                <a:moveTo>
                  <a:pt x="0" y="6547104"/>
                </a:moveTo>
                <a:lnTo>
                  <a:pt x="8833104" y="6547104"/>
                </a:lnTo>
                <a:lnTo>
                  <a:pt x="8833104" y="0"/>
                </a:lnTo>
                <a:lnTo>
                  <a:pt x="0" y="0"/>
                </a:lnTo>
                <a:lnTo>
                  <a:pt x="0" y="6547104"/>
                </a:lnTo>
                <a:close/>
              </a:path>
            </a:pathLst>
          </a:custGeom>
          <a:ln w="9143">
            <a:solidFill>
              <a:srgbClr val="164B6C"/>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rgbClr val="1B577B"/>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11/3/2025</a:t>
            </a:fld>
            <a:endParaRPr lang="en-US"/>
          </a:p>
        </p:txBody>
      </p:sp>
      <p:sp>
        <p:nvSpPr>
          <p:cNvPr id="5" name="Holder 5"/>
          <p:cNvSpPr>
            <a:spLocks noGrp="1"/>
          </p:cNvSpPr>
          <p:nvPr>
            <p:ph type="sldNum" sz="quarter" idx="7"/>
          </p:nvPr>
        </p:nvSpPr>
        <p:spPr/>
        <p:txBody>
          <a:bodyPr lIns="0" tIns="0" rIns="0" bIns="0"/>
          <a:lstStyle>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a:t>
            </a:fld>
            <a:endParaRPr spc="-50" dirty="0"/>
          </a:p>
        </p:txBody>
      </p:sp>
    </p:spTree>
    <p:extLst>
      <p:ext uri="{BB962C8B-B14F-4D97-AF65-F5344CB8AC3E}">
        <p14:creationId xmlns:p14="http://schemas.microsoft.com/office/powerpoint/2010/main" val="1129789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99137" y="6388608"/>
            <a:ext cx="11777980" cy="309880"/>
          </a:xfrm>
          <a:custGeom>
            <a:avLst/>
            <a:gdLst/>
            <a:ahLst/>
            <a:cxnLst/>
            <a:rect l="l" t="t" r="r" b="b"/>
            <a:pathLst>
              <a:path w="8833485" h="309879">
                <a:moveTo>
                  <a:pt x="8833104" y="0"/>
                </a:moveTo>
                <a:lnTo>
                  <a:pt x="0" y="0"/>
                </a:lnTo>
                <a:lnTo>
                  <a:pt x="0" y="309371"/>
                </a:lnTo>
                <a:lnTo>
                  <a:pt x="8833104" y="309371"/>
                </a:lnTo>
                <a:lnTo>
                  <a:pt x="8833104" y="0"/>
                </a:lnTo>
                <a:close/>
              </a:path>
            </a:pathLst>
          </a:custGeom>
          <a:solidFill>
            <a:srgbClr val="1B577B"/>
          </a:solidFill>
        </p:spPr>
        <p:txBody>
          <a:bodyPr wrap="square" lIns="0" tIns="0" rIns="0" bIns="0" rtlCol="0"/>
          <a:lstStyle/>
          <a:p>
            <a:endParaRPr/>
          </a:p>
        </p:txBody>
      </p:sp>
      <p:sp>
        <p:nvSpPr>
          <p:cNvPr id="17" name="bg object 17"/>
          <p:cNvSpPr/>
          <p:nvPr/>
        </p:nvSpPr>
        <p:spPr>
          <a:xfrm>
            <a:off x="203201" y="155448"/>
            <a:ext cx="11777980" cy="6547484"/>
          </a:xfrm>
          <a:custGeom>
            <a:avLst/>
            <a:gdLst/>
            <a:ahLst/>
            <a:cxnLst/>
            <a:rect l="l" t="t" r="r" b="b"/>
            <a:pathLst>
              <a:path w="8833485" h="6547484">
                <a:moveTo>
                  <a:pt x="0" y="6547104"/>
                </a:moveTo>
                <a:lnTo>
                  <a:pt x="8833104" y="6547104"/>
                </a:lnTo>
                <a:lnTo>
                  <a:pt x="8833104" y="0"/>
                </a:lnTo>
                <a:lnTo>
                  <a:pt x="0" y="0"/>
                </a:lnTo>
                <a:lnTo>
                  <a:pt x="0" y="6547104"/>
                </a:lnTo>
                <a:close/>
              </a:path>
            </a:pathLst>
          </a:custGeom>
          <a:ln w="9143">
            <a:solidFill>
              <a:srgbClr val="164B6C"/>
            </a:solidFill>
          </a:ln>
        </p:spPr>
        <p:txBody>
          <a:bodyPr wrap="square" lIns="0" tIns="0" rIns="0" bIns="0" rtlCol="0"/>
          <a:lstStyle/>
          <a:p>
            <a:endParaRPr/>
          </a:p>
        </p:txBody>
      </p:sp>
      <p:sp>
        <p:nvSpPr>
          <p:cNvPr id="18" name="bg object 18"/>
          <p:cNvSpPr/>
          <p:nvPr/>
        </p:nvSpPr>
        <p:spPr>
          <a:xfrm>
            <a:off x="203201" y="1277111"/>
            <a:ext cx="11777980" cy="0"/>
          </a:xfrm>
          <a:custGeom>
            <a:avLst/>
            <a:gdLst/>
            <a:ahLst/>
            <a:cxnLst/>
            <a:rect l="l" t="t" r="r" b="b"/>
            <a:pathLst>
              <a:path w="8833485">
                <a:moveTo>
                  <a:pt x="0" y="0"/>
                </a:moveTo>
                <a:lnTo>
                  <a:pt x="8833104" y="0"/>
                </a:lnTo>
              </a:path>
            </a:pathLst>
          </a:custGeom>
          <a:ln w="9144">
            <a:solidFill>
              <a:srgbClr val="164B6C"/>
            </a:solidFill>
            <a:prstDash val="sysDash"/>
          </a:ln>
        </p:spPr>
        <p:txBody>
          <a:bodyPr wrap="square" lIns="0" tIns="0" rIns="0" bIns="0" rtlCol="0"/>
          <a:lstStyle/>
          <a:p>
            <a:endParaRPr/>
          </a:p>
        </p:txBody>
      </p:sp>
      <p:sp>
        <p:nvSpPr>
          <p:cNvPr id="19" name="bg object 19"/>
          <p:cNvSpPr/>
          <p:nvPr/>
        </p:nvSpPr>
        <p:spPr>
          <a:xfrm>
            <a:off x="5689600" y="955547"/>
            <a:ext cx="812800" cy="609600"/>
          </a:xfrm>
          <a:custGeom>
            <a:avLst/>
            <a:gdLst/>
            <a:ahLst/>
            <a:cxnLst/>
            <a:rect l="l" t="t" r="r" b="b"/>
            <a:pathLst>
              <a:path w="609600" h="609600">
                <a:moveTo>
                  <a:pt x="609600" y="304800"/>
                </a:moveTo>
                <a:lnTo>
                  <a:pt x="605599" y="255384"/>
                </a:lnTo>
                <a:lnTo>
                  <a:pt x="594042" y="208483"/>
                </a:lnTo>
                <a:lnTo>
                  <a:pt x="575564" y="164757"/>
                </a:lnTo>
                <a:lnTo>
                  <a:pt x="550760" y="124815"/>
                </a:lnTo>
                <a:lnTo>
                  <a:pt x="520293" y="89306"/>
                </a:lnTo>
                <a:lnTo>
                  <a:pt x="484771" y="58826"/>
                </a:lnTo>
                <a:lnTo>
                  <a:pt x="444842" y="34036"/>
                </a:lnTo>
                <a:lnTo>
                  <a:pt x="401116" y="15544"/>
                </a:lnTo>
                <a:lnTo>
                  <a:pt x="354215" y="4000"/>
                </a:lnTo>
                <a:lnTo>
                  <a:pt x="304800" y="0"/>
                </a:lnTo>
                <a:lnTo>
                  <a:pt x="255371" y="4000"/>
                </a:lnTo>
                <a:lnTo>
                  <a:pt x="208470" y="15557"/>
                </a:lnTo>
                <a:lnTo>
                  <a:pt x="164744" y="34036"/>
                </a:lnTo>
                <a:lnTo>
                  <a:pt x="124815" y="58839"/>
                </a:lnTo>
                <a:lnTo>
                  <a:pt x="89293" y="89306"/>
                </a:lnTo>
                <a:lnTo>
                  <a:pt x="58826" y="124828"/>
                </a:lnTo>
                <a:lnTo>
                  <a:pt x="34023" y="164757"/>
                </a:lnTo>
                <a:lnTo>
                  <a:pt x="15544" y="208483"/>
                </a:lnTo>
                <a:lnTo>
                  <a:pt x="3987" y="255384"/>
                </a:lnTo>
                <a:lnTo>
                  <a:pt x="0" y="304800"/>
                </a:lnTo>
                <a:lnTo>
                  <a:pt x="3987" y="354228"/>
                </a:lnTo>
                <a:lnTo>
                  <a:pt x="15544" y="401129"/>
                </a:lnTo>
                <a:lnTo>
                  <a:pt x="34023" y="444855"/>
                </a:lnTo>
                <a:lnTo>
                  <a:pt x="58826" y="484797"/>
                </a:lnTo>
                <a:lnTo>
                  <a:pt x="89293" y="520306"/>
                </a:lnTo>
                <a:lnTo>
                  <a:pt x="124815" y="550773"/>
                </a:lnTo>
                <a:lnTo>
                  <a:pt x="164744" y="575576"/>
                </a:lnTo>
                <a:lnTo>
                  <a:pt x="208483" y="594055"/>
                </a:lnTo>
                <a:lnTo>
                  <a:pt x="255371" y="605612"/>
                </a:lnTo>
                <a:lnTo>
                  <a:pt x="304800" y="609600"/>
                </a:lnTo>
                <a:lnTo>
                  <a:pt x="354215" y="605612"/>
                </a:lnTo>
                <a:lnTo>
                  <a:pt x="401116" y="594055"/>
                </a:lnTo>
                <a:lnTo>
                  <a:pt x="444842" y="575576"/>
                </a:lnTo>
                <a:lnTo>
                  <a:pt x="484784" y="550773"/>
                </a:lnTo>
                <a:lnTo>
                  <a:pt x="520293" y="520306"/>
                </a:lnTo>
                <a:lnTo>
                  <a:pt x="550773" y="484784"/>
                </a:lnTo>
                <a:lnTo>
                  <a:pt x="575564" y="444855"/>
                </a:lnTo>
                <a:lnTo>
                  <a:pt x="594055" y="401116"/>
                </a:lnTo>
                <a:lnTo>
                  <a:pt x="605599" y="354228"/>
                </a:lnTo>
                <a:lnTo>
                  <a:pt x="609600" y="304800"/>
                </a:lnTo>
                <a:close/>
              </a:path>
            </a:pathLst>
          </a:custGeom>
          <a:solidFill>
            <a:srgbClr val="FFFFFF"/>
          </a:solidFill>
        </p:spPr>
        <p:txBody>
          <a:bodyPr wrap="square" lIns="0" tIns="0" rIns="0" bIns="0" rtlCol="0"/>
          <a:lstStyle/>
          <a:p>
            <a:endParaRPr/>
          </a:p>
        </p:txBody>
      </p:sp>
      <p:sp>
        <p:nvSpPr>
          <p:cNvPr id="20" name="bg object 20"/>
          <p:cNvSpPr/>
          <p:nvPr/>
        </p:nvSpPr>
        <p:spPr>
          <a:xfrm>
            <a:off x="5783071" y="1026667"/>
            <a:ext cx="628227" cy="469900"/>
          </a:xfrm>
          <a:custGeom>
            <a:avLst/>
            <a:gdLst/>
            <a:ahLst/>
            <a:cxnLst/>
            <a:rect l="l" t="t" r="r" b="b"/>
            <a:pathLst>
              <a:path w="471170" h="469900">
                <a:moveTo>
                  <a:pt x="258191" y="0"/>
                </a:moveTo>
                <a:lnTo>
                  <a:pt x="234187" y="0"/>
                </a:lnTo>
                <a:lnTo>
                  <a:pt x="210058" y="1270"/>
                </a:lnTo>
                <a:lnTo>
                  <a:pt x="164211" y="10160"/>
                </a:lnTo>
                <a:lnTo>
                  <a:pt x="122300" y="29210"/>
                </a:lnTo>
                <a:lnTo>
                  <a:pt x="84836" y="54610"/>
                </a:lnTo>
                <a:lnTo>
                  <a:pt x="52959" y="86360"/>
                </a:lnTo>
                <a:lnTo>
                  <a:pt x="27940" y="124460"/>
                </a:lnTo>
                <a:lnTo>
                  <a:pt x="10160" y="166370"/>
                </a:lnTo>
                <a:lnTo>
                  <a:pt x="1016" y="212089"/>
                </a:lnTo>
                <a:lnTo>
                  <a:pt x="106" y="233679"/>
                </a:lnTo>
                <a:lnTo>
                  <a:pt x="0" y="236220"/>
                </a:lnTo>
                <a:lnTo>
                  <a:pt x="5080" y="283210"/>
                </a:lnTo>
                <a:lnTo>
                  <a:pt x="19050" y="327660"/>
                </a:lnTo>
                <a:lnTo>
                  <a:pt x="40894" y="368300"/>
                </a:lnTo>
                <a:lnTo>
                  <a:pt x="69850" y="402589"/>
                </a:lnTo>
                <a:lnTo>
                  <a:pt x="104775" y="430529"/>
                </a:lnTo>
                <a:lnTo>
                  <a:pt x="145034" y="452120"/>
                </a:lnTo>
                <a:lnTo>
                  <a:pt x="189230" y="466089"/>
                </a:lnTo>
                <a:lnTo>
                  <a:pt x="212725" y="469900"/>
                </a:lnTo>
                <a:lnTo>
                  <a:pt x="236728" y="469900"/>
                </a:lnTo>
                <a:lnTo>
                  <a:pt x="260858" y="468629"/>
                </a:lnTo>
                <a:lnTo>
                  <a:pt x="284099" y="466089"/>
                </a:lnTo>
                <a:lnTo>
                  <a:pt x="306705" y="459739"/>
                </a:lnTo>
                <a:lnTo>
                  <a:pt x="324696" y="453389"/>
                </a:lnTo>
                <a:lnTo>
                  <a:pt x="213487" y="453389"/>
                </a:lnTo>
                <a:lnTo>
                  <a:pt x="191770" y="449579"/>
                </a:lnTo>
                <a:lnTo>
                  <a:pt x="150749" y="436879"/>
                </a:lnTo>
                <a:lnTo>
                  <a:pt x="113537" y="416560"/>
                </a:lnTo>
                <a:lnTo>
                  <a:pt x="81153" y="389889"/>
                </a:lnTo>
                <a:lnTo>
                  <a:pt x="54356" y="358139"/>
                </a:lnTo>
                <a:lnTo>
                  <a:pt x="34162" y="321310"/>
                </a:lnTo>
                <a:lnTo>
                  <a:pt x="21336" y="279400"/>
                </a:lnTo>
                <a:lnTo>
                  <a:pt x="16827" y="236220"/>
                </a:lnTo>
                <a:lnTo>
                  <a:pt x="16823" y="233679"/>
                </a:lnTo>
                <a:lnTo>
                  <a:pt x="17600" y="217170"/>
                </a:lnTo>
                <a:lnTo>
                  <a:pt x="17720" y="214629"/>
                </a:lnTo>
                <a:lnTo>
                  <a:pt x="26416" y="170179"/>
                </a:lnTo>
                <a:lnTo>
                  <a:pt x="43053" y="130810"/>
                </a:lnTo>
                <a:lnTo>
                  <a:pt x="66421" y="96520"/>
                </a:lnTo>
                <a:lnTo>
                  <a:pt x="96138" y="66039"/>
                </a:lnTo>
                <a:lnTo>
                  <a:pt x="130937" y="43179"/>
                </a:lnTo>
                <a:lnTo>
                  <a:pt x="170053" y="26670"/>
                </a:lnTo>
                <a:lnTo>
                  <a:pt x="212598" y="17779"/>
                </a:lnTo>
                <a:lnTo>
                  <a:pt x="235076" y="16510"/>
                </a:lnTo>
                <a:lnTo>
                  <a:pt x="322495" y="16510"/>
                </a:lnTo>
                <a:lnTo>
                  <a:pt x="304292" y="10160"/>
                </a:lnTo>
                <a:lnTo>
                  <a:pt x="281686" y="3810"/>
                </a:lnTo>
                <a:lnTo>
                  <a:pt x="258191" y="0"/>
                </a:lnTo>
                <a:close/>
              </a:path>
              <a:path w="471170" h="469900">
                <a:moveTo>
                  <a:pt x="322495" y="16510"/>
                </a:moveTo>
                <a:lnTo>
                  <a:pt x="235076" y="16510"/>
                </a:lnTo>
                <a:lnTo>
                  <a:pt x="257429" y="17779"/>
                </a:lnTo>
                <a:lnTo>
                  <a:pt x="279146" y="20320"/>
                </a:lnTo>
                <a:lnTo>
                  <a:pt x="320294" y="33020"/>
                </a:lnTo>
                <a:lnTo>
                  <a:pt x="357378" y="53339"/>
                </a:lnTo>
                <a:lnTo>
                  <a:pt x="389890" y="80010"/>
                </a:lnTo>
                <a:lnTo>
                  <a:pt x="416560" y="113029"/>
                </a:lnTo>
                <a:lnTo>
                  <a:pt x="436880" y="149860"/>
                </a:lnTo>
                <a:lnTo>
                  <a:pt x="449580" y="190500"/>
                </a:lnTo>
                <a:lnTo>
                  <a:pt x="454088" y="233679"/>
                </a:lnTo>
                <a:lnTo>
                  <a:pt x="454092" y="236220"/>
                </a:lnTo>
                <a:lnTo>
                  <a:pt x="453315" y="252729"/>
                </a:lnTo>
                <a:lnTo>
                  <a:pt x="453195" y="255270"/>
                </a:lnTo>
                <a:lnTo>
                  <a:pt x="444500" y="299720"/>
                </a:lnTo>
                <a:lnTo>
                  <a:pt x="427990" y="339089"/>
                </a:lnTo>
                <a:lnTo>
                  <a:pt x="404495" y="373379"/>
                </a:lnTo>
                <a:lnTo>
                  <a:pt x="374904" y="403860"/>
                </a:lnTo>
                <a:lnTo>
                  <a:pt x="340106" y="426720"/>
                </a:lnTo>
                <a:lnTo>
                  <a:pt x="300863" y="444500"/>
                </a:lnTo>
                <a:lnTo>
                  <a:pt x="258318" y="452120"/>
                </a:lnTo>
                <a:lnTo>
                  <a:pt x="235838" y="453389"/>
                </a:lnTo>
                <a:lnTo>
                  <a:pt x="324696" y="453389"/>
                </a:lnTo>
                <a:lnTo>
                  <a:pt x="368173" y="429260"/>
                </a:lnTo>
                <a:lnTo>
                  <a:pt x="402844" y="400050"/>
                </a:lnTo>
                <a:lnTo>
                  <a:pt x="431292" y="365760"/>
                </a:lnTo>
                <a:lnTo>
                  <a:pt x="452882" y="325120"/>
                </a:lnTo>
                <a:lnTo>
                  <a:pt x="466344" y="281939"/>
                </a:lnTo>
                <a:lnTo>
                  <a:pt x="470809" y="236220"/>
                </a:lnTo>
                <a:lnTo>
                  <a:pt x="470916" y="233679"/>
                </a:lnTo>
                <a:lnTo>
                  <a:pt x="465836" y="186689"/>
                </a:lnTo>
                <a:lnTo>
                  <a:pt x="451993" y="142239"/>
                </a:lnTo>
                <a:lnTo>
                  <a:pt x="430022" y="102870"/>
                </a:lnTo>
                <a:lnTo>
                  <a:pt x="401193" y="67310"/>
                </a:lnTo>
                <a:lnTo>
                  <a:pt x="366141" y="39370"/>
                </a:lnTo>
                <a:lnTo>
                  <a:pt x="326136" y="17779"/>
                </a:lnTo>
                <a:lnTo>
                  <a:pt x="322495" y="16510"/>
                </a:lnTo>
                <a:close/>
              </a:path>
              <a:path w="471170" h="469900">
                <a:moveTo>
                  <a:pt x="235838" y="33020"/>
                </a:moveTo>
                <a:lnTo>
                  <a:pt x="195199" y="36829"/>
                </a:lnTo>
                <a:lnTo>
                  <a:pt x="157225" y="49529"/>
                </a:lnTo>
                <a:lnTo>
                  <a:pt x="122936" y="67310"/>
                </a:lnTo>
                <a:lnTo>
                  <a:pt x="92963" y="92710"/>
                </a:lnTo>
                <a:lnTo>
                  <a:pt x="68199" y="121920"/>
                </a:lnTo>
                <a:lnTo>
                  <a:pt x="49530" y="156210"/>
                </a:lnTo>
                <a:lnTo>
                  <a:pt x="37719" y="194310"/>
                </a:lnTo>
                <a:lnTo>
                  <a:pt x="33591" y="233679"/>
                </a:lnTo>
                <a:lnTo>
                  <a:pt x="33583" y="236220"/>
                </a:lnTo>
                <a:lnTo>
                  <a:pt x="34305" y="252729"/>
                </a:lnTo>
                <a:lnTo>
                  <a:pt x="42418" y="294639"/>
                </a:lnTo>
                <a:lnTo>
                  <a:pt x="57785" y="331470"/>
                </a:lnTo>
                <a:lnTo>
                  <a:pt x="79375" y="363220"/>
                </a:lnTo>
                <a:lnTo>
                  <a:pt x="106680" y="391160"/>
                </a:lnTo>
                <a:lnTo>
                  <a:pt x="138937" y="412750"/>
                </a:lnTo>
                <a:lnTo>
                  <a:pt x="175006" y="427989"/>
                </a:lnTo>
                <a:lnTo>
                  <a:pt x="214375" y="435610"/>
                </a:lnTo>
                <a:lnTo>
                  <a:pt x="235076" y="436879"/>
                </a:lnTo>
                <a:lnTo>
                  <a:pt x="255650" y="435610"/>
                </a:lnTo>
                <a:lnTo>
                  <a:pt x="275717" y="433070"/>
                </a:lnTo>
                <a:lnTo>
                  <a:pt x="295148" y="427989"/>
                </a:lnTo>
                <a:lnTo>
                  <a:pt x="313690" y="421639"/>
                </a:lnTo>
                <a:lnTo>
                  <a:pt x="316211" y="420370"/>
                </a:lnTo>
                <a:lnTo>
                  <a:pt x="234187" y="420370"/>
                </a:lnTo>
                <a:lnTo>
                  <a:pt x="215137" y="419100"/>
                </a:lnTo>
                <a:lnTo>
                  <a:pt x="162306" y="405129"/>
                </a:lnTo>
                <a:lnTo>
                  <a:pt x="116712" y="377189"/>
                </a:lnTo>
                <a:lnTo>
                  <a:pt x="81153" y="337820"/>
                </a:lnTo>
                <a:lnTo>
                  <a:pt x="58166" y="289560"/>
                </a:lnTo>
                <a:lnTo>
                  <a:pt x="50393" y="236220"/>
                </a:lnTo>
                <a:lnTo>
                  <a:pt x="50292" y="233679"/>
                </a:lnTo>
                <a:lnTo>
                  <a:pt x="51308" y="214629"/>
                </a:lnTo>
                <a:lnTo>
                  <a:pt x="65278" y="162560"/>
                </a:lnTo>
                <a:lnTo>
                  <a:pt x="93345" y="116839"/>
                </a:lnTo>
                <a:lnTo>
                  <a:pt x="132969" y="81279"/>
                </a:lnTo>
                <a:lnTo>
                  <a:pt x="181737" y="57150"/>
                </a:lnTo>
                <a:lnTo>
                  <a:pt x="236728" y="49529"/>
                </a:lnTo>
                <a:lnTo>
                  <a:pt x="314451" y="49529"/>
                </a:lnTo>
                <a:lnTo>
                  <a:pt x="295910" y="41910"/>
                </a:lnTo>
                <a:lnTo>
                  <a:pt x="276606" y="36829"/>
                </a:lnTo>
                <a:lnTo>
                  <a:pt x="256540" y="34289"/>
                </a:lnTo>
                <a:lnTo>
                  <a:pt x="235838" y="33020"/>
                </a:lnTo>
                <a:close/>
              </a:path>
              <a:path w="471170" h="469900">
                <a:moveTo>
                  <a:pt x="314451" y="49529"/>
                </a:moveTo>
                <a:lnTo>
                  <a:pt x="236728" y="49529"/>
                </a:lnTo>
                <a:lnTo>
                  <a:pt x="255778" y="50800"/>
                </a:lnTo>
                <a:lnTo>
                  <a:pt x="273938" y="53339"/>
                </a:lnTo>
                <a:lnTo>
                  <a:pt x="324866" y="72389"/>
                </a:lnTo>
                <a:lnTo>
                  <a:pt x="367284" y="105410"/>
                </a:lnTo>
                <a:lnTo>
                  <a:pt x="398907" y="148589"/>
                </a:lnTo>
                <a:lnTo>
                  <a:pt x="417068" y="199389"/>
                </a:lnTo>
                <a:lnTo>
                  <a:pt x="420624" y="236220"/>
                </a:lnTo>
                <a:lnTo>
                  <a:pt x="419608" y="255270"/>
                </a:lnTo>
                <a:lnTo>
                  <a:pt x="405638" y="308610"/>
                </a:lnTo>
                <a:lnTo>
                  <a:pt x="377571" y="354329"/>
                </a:lnTo>
                <a:lnTo>
                  <a:pt x="338074" y="389889"/>
                </a:lnTo>
                <a:lnTo>
                  <a:pt x="289433" y="412750"/>
                </a:lnTo>
                <a:lnTo>
                  <a:pt x="234187" y="420370"/>
                </a:lnTo>
                <a:lnTo>
                  <a:pt x="316211" y="420370"/>
                </a:lnTo>
                <a:lnTo>
                  <a:pt x="363600" y="391160"/>
                </a:lnTo>
                <a:lnTo>
                  <a:pt x="391033" y="364489"/>
                </a:lnTo>
                <a:lnTo>
                  <a:pt x="412876" y="331470"/>
                </a:lnTo>
                <a:lnTo>
                  <a:pt x="428244" y="295910"/>
                </a:lnTo>
                <a:lnTo>
                  <a:pt x="436372" y="256539"/>
                </a:lnTo>
                <a:lnTo>
                  <a:pt x="437332" y="233679"/>
                </a:lnTo>
                <a:lnTo>
                  <a:pt x="436610" y="217170"/>
                </a:lnTo>
                <a:lnTo>
                  <a:pt x="428498" y="175260"/>
                </a:lnTo>
                <a:lnTo>
                  <a:pt x="413258" y="139700"/>
                </a:lnTo>
                <a:lnTo>
                  <a:pt x="391541" y="106679"/>
                </a:lnTo>
                <a:lnTo>
                  <a:pt x="364236" y="80010"/>
                </a:lnTo>
                <a:lnTo>
                  <a:pt x="332105" y="57150"/>
                </a:lnTo>
                <a:lnTo>
                  <a:pt x="314451" y="49529"/>
                </a:lnTo>
                <a:close/>
              </a:path>
            </a:pathLst>
          </a:custGeom>
          <a:solidFill>
            <a:srgbClr val="164B6C"/>
          </a:solidFill>
        </p:spPr>
        <p:txBody>
          <a:bodyPr wrap="square" lIns="0" tIns="0" rIns="0" bIns="0" rtlCol="0"/>
          <a:lstStyle/>
          <a:p>
            <a:endParaRPr/>
          </a:p>
        </p:txBody>
      </p:sp>
      <p:sp>
        <p:nvSpPr>
          <p:cNvPr id="21" name="bg object 21"/>
          <p:cNvSpPr/>
          <p:nvPr/>
        </p:nvSpPr>
        <p:spPr>
          <a:xfrm>
            <a:off x="1762760" y="2286761"/>
            <a:ext cx="3657600" cy="3124200"/>
          </a:xfrm>
          <a:custGeom>
            <a:avLst/>
            <a:gdLst/>
            <a:ahLst/>
            <a:cxnLst/>
            <a:rect l="l" t="t" r="r" b="b"/>
            <a:pathLst>
              <a:path w="2743200" h="3124200">
                <a:moveTo>
                  <a:pt x="2743200" y="0"/>
                </a:moveTo>
                <a:lnTo>
                  <a:pt x="0" y="0"/>
                </a:lnTo>
                <a:lnTo>
                  <a:pt x="0" y="3124200"/>
                </a:lnTo>
                <a:lnTo>
                  <a:pt x="2743200" y="3124200"/>
                </a:lnTo>
                <a:lnTo>
                  <a:pt x="2743200" y="0"/>
                </a:lnTo>
                <a:close/>
              </a:path>
            </a:pathLst>
          </a:custGeom>
          <a:solidFill>
            <a:srgbClr val="006FC0"/>
          </a:solidFill>
        </p:spPr>
        <p:txBody>
          <a:bodyPr wrap="square" lIns="0" tIns="0" rIns="0" bIns="0" rtlCol="0"/>
          <a:lstStyle/>
          <a:p>
            <a:endParaRPr/>
          </a:p>
        </p:txBody>
      </p:sp>
      <p:sp>
        <p:nvSpPr>
          <p:cNvPr id="22" name="bg object 22"/>
          <p:cNvSpPr/>
          <p:nvPr/>
        </p:nvSpPr>
        <p:spPr>
          <a:xfrm>
            <a:off x="1762760" y="2286761"/>
            <a:ext cx="3657600" cy="3124200"/>
          </a:xfrm>
          <a:custGeom>
            <a:avLst/>
            <a:gdLst/>
            <a:ahLst/>
            <a:cxnLst/>
            <a:rect l="l" t="t" r="r" b="b"/>
            <a:pathLst>
              <a:path w="2743200" h="3124200">
                <a:moveTo>
                  <a:pt x="0" y="3124200"/>
                </a:moveTo>
                <a:lnTo>
                  <a:pt x="2743200" y="3124200"/>
                </a:lnTo>
                <a:lnTo>
                  <a:pt x="2743200" y="0"/>
                </a:lnTo>
                <a:lnTo>
                  <a:pt x="0" y="0"/>
                </a:lnTo>
                <a:lnTo>
                  <a:pt x="0" y="3124200"/>
                </a:lnTo>
                <a:close/>
              </a:path>
            </a:pathLst>
          </a:custGeom>
          <a:ln w="10668">
            <a:solidFill>
              <a:srgbClr val="AF5C04"/>
            </a:solidFill>
            <a:prstDash val="sysDash"/>
          </a:ln>
        </p:spPr>
        <p:txBody>
          <a:bodyPr wrap="square" lIns="0" tIns="0" rIns="0" bIns="0" rtlCol="0"/>
          <a:lstStyle/>
          <a:p>
            <a:endParaRPr/>
          </a:p>
        </p:txBody>
      </p:sp>
      <p:sp>
        <p:nvSpPr>
          <p:cNvPr id="23" name="bg object 23"/>
          <p:cNvSpPr/>
          <p:nvPr/>
        </p:nvSpPr>
        <p:spPr>
          <a:xfrm>
            <a:off x="1762760" y="2286761"/>
            <a:ext cx="2975187" cy="2667000"/>
          </a:xfrm>
          <a:custGeom>
            <a:avLst/>
            <a:gdLst/>
            <a:ahLst/>
            <a:cxnLst/>
            <a:rect l="l" t="t" r="r" b="b"/>
            <a:pathLst>
              <a:path w="2231390" h="2667000">
                <a:moveTo>
                  <a:pt x="2231135" y="0"/>
                </a:moveTo>
                <a:lnTo>
                  <a:pt x="0" y="0"/>
                </a:lnTo>
                <a:lnTo>
                  <a:pt x="0" y="2667000"/>
                </a:lnTo>
                <a:lnTo>
                  <a:pt x="2231135" y="2667000"/>
                </a:lnTo>
                <a:lnTo>
                  <a:pt x="2231135" y="0"/>
                </a:lnTo>
                <a:close/>
              </a:path>
            </a:pathLst>
          </a:custGeom>
          <a:solidFill>
            <a:srgbClr val="4EA4D7"/>
          </a:solidFill>
        </p:spPr>
        <p:txBody>
          <a:bodyPr wrap="square" lIns="0" tIns="0" rIns="0" bIns="0" rtlCol="0"/>
          <a:lstStyle/>
          <a:p>
            <a:endParaRPr/>
          </a:p>
        </p:txBody>
      </p:sp>
      <p:sp>
        <p:nvSpPr>
          <p:cNvPr id="24" name="bg object 24"/>
          <p:cNvSpPr/>
          <p:nvPr/>
        </p:nvSpPr>
        <p:spPr>
          <a:xfrm>
            <a:off x="1762760" y="2286761"/>
            <a:ext cx="2975187" cy="2667000"/>
          </a:xfrm>
          <a:custGeom>
            <a:avLst/>
            <a:gdLst/>
            <a:ahLst/>
            <a:cxnLst/>
            <a:rect l="l" t="t" r="r" b="b"/>
            <a:pathLst>
              <a:path w="2231390" h="2667000">
                <a:moveTo>
                  <a:pt x="0" y="2667000"/>
                </a:moveTo>
                <a:lnTo>
                  <a:pt x="2231135" y="2667000"/>
                </a:lnTo>
                <a:lnTo>
                  <a:pt x="2231135" y="0"/>
                </a:lnTo>
                <a:lnTo>
                  <a:pt x="0" y="0"/>
                </a:lnTo>
                <a:lnTo>
                  <a:pt x="0" y="2667000"/>
                </a:lnTo>
                <a:close/>
              </a:path>
            </a:pathLst>
          </a:custGeom>
          <a:ln w="10668">
            <a:solidFill>
              <a:srgbClr val="AF5C04"/>
            </a:solidFill>
            <a:prstDash val="sysDash"/>
          </a:ln>
        </p:spPr>
        <p:txBody>
          <a:bodyPr wrap="square" lIns="0" tIns="0" rIns="0" bIns="0" rtlCol="0"/>
          <a:lstStyle/>
          <a:p>
            <a:endParaRPr/>
          </a:p>
        </p:txBody>
      </p:sp>
      <p:sp>
        <p:nvSpPr>
          <p:cNvPr id="25" name="bg object 25"/>
          <p:cNvSpPr/>
          <p:nvPr/>
        </p:nvSpPr>
        <p:spPr>
          <a:xfrm>
            <a:off x="1762761" y="2286761"/>
            <a:ext cx="2323252" cy="2056130"/>
          </a:xfrm>
          <a:custGeom>
            <a:avLst/>
            <a:gdLst/>
            <a:ahLst/>
            <a:cxnLst/>
            <a:rect l="l" t="t" r="r" b="b"/>
            <a:pathLst>
              <a:path w="1742439" h="2056129">
                <a:moveTo>
                  <a:pt x="1741932" y="0"/>
                </a:moveTo>
                <a:lnTo>
                  <a:pt x="0" y="0"/>
                </a:lnTo>
                <a:lnTo>
                  <a:pt x="0" y="2055876"/>
                </a:lnTo>
                <a:lnTo>
                  <a:pt x="1741932" y="2055876"/>
                </a:lnTo>
                <a:lnTo>
                  <a:pt x="1741932" y="0"/>
                </a:lnTo>
                <a:close/>
              </a:path>
            </a:pathLst>
          </a:custGeom>
          <a:solidFill>
            <a:srgbClr val="C4E0F1"/>
          </a:solidFill>
        </p:spPr>
        <p:txBody>
          <a:bodyPr wrap="square" lIns="0" tIns="0" rIns="0" bIns="0" rtlCol="0"/>
          <a:lstStyle/>
          <a:p>
            <a:endParaRPr/>
          </a:p>
        </p:txBody>
      </p:sp>
      <p:sp>
        <p:nvSpPr>
          <p:cNvPr id="26" name="bg object 26"/>
          <p:cNvSpPr/>
          <p:nvPr/>
        </p:nvSpPr>
        <p:spPr>
          <a:xfrm>
            <a:off x="1762761" y="2286761"/>
            <a:ext cx="2323252" cy="2056130"/>
          </a:xfrm>
          <a:custGeom>
            <a:avLst/>
            <a:gdLst/>
            <a:ahLst/>
            <a:cxnLst/>
            <a:rect l="l" t="t" r="r" b="b"/>
            <a:pathLst>
              <a:path w="1742439" h="2056129">
                <a:moveTo>
                  <a:pt x="0" y="2055876"/>
                </a:moveTo>
                <a:lnTo>
                  <a:pt x="1741932" y="2055876"/>
                </a:lnTo>
                <a:lnTo>
                  <a:pt x="1741932" y="0"/>
                </a:lnTo>
                <a:lnTo>
                  <a:pt x="0" y="0"/>
                </a:lnTo>
                <a:lnTo>
                  <a:pt x="0" y="2055876"/>
                </a:lnTo>
                <a:close/>
              </a:path>
            </a:pathLst>
          </a:custGeom>
          <a:ln w="10668">
            <a:solidFill>
              <a:srgbClr val="AF5C04"/>
            </a:solidFill>
            <a:prstDash val="sysDash"/>
          </a:ln>
        </p:spPr>
        <p:txBody>
          <a:bodyPr wrap="square" lIns="0" tIns="0" rIns="0" bIns="0" rtlCol="0"/>
          <a:lstStyle/>
          <a:p>
            <a:endParaRPr/>
          </a:p>
        </p:txBody>
      </p:sp>
      <p:sp>
        <p:nvSpPr>
          <p:cNvPr id="27" name="bg object 27"/>
          <p:cNvSpPr/>
          <p:nvPr/>
        </p:nvSpPr>
        <p:spPr>
          <a:xfrm>
            <a:off x="1770889" y="2286761"/>
            <a:ext cx="419100" cy="204470"/>
          </a:xfrm>
          <a:custGeom>
            <a:avLst/>
            <a:gdLst/>
            <a:ahLst/>
            <a:cxnLst/>
            <a:rect l="l" t="t" r="r" b="b"/>
            <a:pathLst>
              <a:path w="314325" h="204469">
                <a:moveTo>
                  <a:pt x="313944" y="0"/>
                </a:moveTo>
                <a:lnTo>
                  <a:pt x="0" y="0"/>
                </a:lnTo>
                <a:lnTo>
                  <a:pt x="0" y="204215"/>
                </a:lnTo>
                <a:lnTo>
                  <a:pt x="313944" y="204215"/>
                </a:lnTo>
                <a:lnTo>
                  <a:pt x="313944" y="0"/>
                </a:lnTo>
                <a:close/>
              </a:path>
            </a:pathLst>
          </a:custGeom>
          <a:solidFill>
            <a:srgbClr val="F1F1F1"/>
          </a:solidFill>
        </p:spPr>
        <p:txBody>
          <a:bodyPr wrap="square" lIns="0" tIns="0" rIns="0" bIns="0" rtlCol="0"/>
          <a:lstStyle/>
          <a:p>
            <a:endParaRPr/>
          </a:p>
        </p:txBody>
      </p:sp>
      <p:sp>
        <p:nvSpPr>
          <p:cNvPr id="28" name="bg object 28"/>
          <p:cNvSpPr/>
          <p:nvPr/>
        </p:nvSpPr>
        <p:spPr>
          <a:xfrm>
            <a:off x="1770889" y="2286761"/>
            <a:ext cx="419100" cy="204470"/>
          </a:xfrm>
          <a:custGeom>
            <a:avLst/>
            <a:gdLst/>
            <a:ahLst/>
            <a:cxnLst/>
            <a:rect l="l" t="t" r="r" b="b"/>
            <a:pathLst>
              <a:path w="314325" h="204469">
                <a:moveTo>
                  <a:pt x="0" y="204215"/>
                </a:moveTo>
                <a:lnTo>
                  <a:pt x="313944" y="204215"/>
                </a:lnTo>
                <a:lnTo>
                  <a:pt x="313944" y="0"/>
                </a:lnTo>
                <a:lnTo>
                  <a:pt x="0" y="0"/>
                </a:lnTo>
                <a:lnTo>
                  <a:pt x="0" y="204215"/>
                </a:lnTo>
                <a:close/>
              </a:path>
            </a:pathLst>
          </a:custGeom>
          <a:ln w="10668">
            <a:solidFill>
              <a:srgbClr val="000000"/>
            </a:solidFill>
            <a:prstDash val="sysDash"/>
          </a:ln>
        </p:spPr>
        <p:txBody>
          <a:bodyPr wrap="square" lIns="0" tIns="0" rIns="0" bIns="0" rtlCol="0"/>
          <a:lstStyle/>
          <a:p>
            <a:endParaRPr/>
          </a:p>
        </p:txBody>
      </p:sp>
      <p:sp>
        <p:nvSpPr>
          <p:cNvPr id="29" name="bg object 29"/>
          <p:cNvSpPr/>
          <p:nvPr/>
        </p:nvSpPr>
        <p:spPr>
          <a:xfrm>
            <a:off x="2189481" y="2286761"/>
            <a:ext cx="735753" cy="204470"/>
          </a:xfrm>
          <a:custGeom>
            <a:avLst/>
            <a:gdLst/>
            <a:ahLst/>
            <a:cxnLst/>
            <a:rect l="l" t="t" r="r" b="b"/>
            <a:pathLst>
              <a:path w="551814" h="204469">
                <a:moveTo>
                  <a:pt x="551688" y="0"/>
                </a:moveTo>
                <a:lnTo>
                  <a:pt x="0" y="0"/>
                </a:lnTo>
                <a:lnTo>
                  <a:pt x="0" y="204215"/>
                </a:lnTo>
                <a:lnTo>
                  <a:pt x="551688" y="204215"/>
                </a:lnTo>
                <a:lnTo>
                  <a:pt x="551688" y="0"/>
                </a:lnTo>
                <a:close/>
              </a:path>
            </a:pathLst>
          </a:custGeom>
          <a:solidFill>
            <a:srgbClr val="F1F1F1"/>
          </a:solidFill>
        </p:spPr>
        <p:txBody>
          <a:bodyPr wrap="square" lIns="0" tIns="0" rIns="0" bIns="0" rtlCol="0"/>
          <a:lstStyle/>
          <a:p>
            <a:endParaRPr/>
          </a:p>
        </p:txBody>
      </p:sp>
      <p:sp>
        <p:nvSpPr>
          <p:cNvPr id="30" name="bg object 30"/>
          <p:cNvSpPr/>
          <p:nvPr/>
        </p:nvSpPr>
        <p:spPr>
          <a:xfrm>
            <a:off x="2189481" y="2286761"/>
            <a:ext cx="735753" cy="204470"/>
          </a:xfrm>
          <a:custGeom>
            <a:avLst/>
            <a:gdLst/>
            <a:ahLst/>
            <a:cxnLst/>
            <a:rect l="l" t="t" r="r" b="b"/>
            <a:pathLst>
              <a:path w="551814" h="204469">
                <a:moveTo>
                  <a:pt x="0" y="204215"/>
                </a:moveTo>
                <a:lnTo>
                  <a:pt x="551688" y="204215"/>
                </a:lnTo>
                <a:lnTo>
                  <a:pt x="551688" y="0"/>
                </a:lnTo>
                <a:lnTo>
                  <a:pt x="0" y="0"/>
                </a:lnTo>
                <a:lnTo>
                  <a:pt x="0" y="204215"/>
                </a:lnTo>
                <a:close/>
              </a:path>
            </a:pathLst>
          </a:custGeom>
          <a:ln w="10667">
            <a:solidFill>
              <a:srgbClr val="000000"/>
            </a:solidFill>
            <a:prstDash val="sysDash"/>
          </a:ln>
        </p:spPr>
        <p:txBody>
          <a:bodyPr wrap="square" lIns="0" tIns="0" rIns="0" bIns="0" rtlCol="0"/>
          <a:lstStyle/>
          <a:p>
            <a:endParaRPr/>
          </a:p>
        </p:txBody>
      </p:sp>
      <p:sp>
        <p:nvSpPr>
          <p:cNvPr id="31" name="bg object 31"/>
          <p:cNvSpPr/>
          <p:nvPr/>
        </p:nvSpPr>
        <p:spPr>
          <a:xfrm>
            <a:off x="2925064" y="2286761"/>
            <a:ext cx="453813" cy="204470"/>
          </a:xfrm>
          <a:custGeom>
            <a:avLst/>
            <a:gdLst/>
            <a:ahLst/>
            <a:cxnLst/>
            <a:rect l="l" t="t" r="r" b="b"/>
            <a:pathLst>
              <a:path w="340360" h="204469">
                <a:moveTo>
                  <a:pt x="339851" y="0"/>
                </a:moveTo>
                <a:lnTo>
                  <a:pt x="0" y="0"/>
                </a:lnTo>
                <a:lnTo>
                  <a:pt x="0" y="204215"/>
                </a:lnTo>
                <a:lnTo>
                  <a:pt x="339851" y="204215"/>
                </a:lnTo>
                <a:lnTo>
                  <a:pt x="339851" y="0"/>
                </a:lnTo>
                <a:close/>
              </a:path>
            </a:pathLst>
          </a:custGeom>
          <a:solidFill>
            <a:srgbClr val="F1F1F1"/>
          </a:solidFill>
        </p:spPr>
        <p:txBody>
          <a:bodyPr wrap="square" lIns="0" tIns="0" rIns="0" bIns="0" rtlCol="0"/>
          <a:lstStyle/>
          <a:p>
            <a:endParaRPr/>
          </a:p>
        </p:txBody>
      </p:sp>
      <p:sp>
        <p:nvSpPr>
          <p:cNvPr id="32" name="bg object 32"/>
          <p:cNvSpPr/>
          <p:nvPr/>
        </p:nvSpPr>
        <p:spPr>
          <a:xfrm>
            <a:off x="1770889" y="2286761"/>
            <a:ext cx="1607820" cy="541020"/>
          </a:xfrm>
          <a:custGeom>
            <a:avLst/>
            <a:gdLst/>
            <a:ahLst/>
            <a:cxnLst/>
            <a:rect l="l" t="t" r="r" b="b"/>
            <a:pathLst>
              <a:path w="1205864" h="541019">
                <a:moveTo>
                  <a:pt x="865632" y="204215"/>
                </a:moveTo>
                <a:lnTo>
                  <a:pt x="1205484" y="204215"/>
                </a:lnTo>
                <a:lnTo>
                  <a:pt x="1205484" y="0"/>
                </a:lnTo>
                <a:lnTo>
                  <a:pt x="865632" y="0"/>
                </a:lnTo>
                <a:lnTo>
                  <a:pt x="865632" y="204215"/>
                </a:lnTo>
                <a:close/>
              </a:path>
              <a:path w="1205864" h="541019">
                <a:moveTo>
                  <a:pt x="0" y="541020"/>
                </a:moveTo>
                <a:lnTo>
                  <a:pt x="1205484" y="541020"/>
                </a:lnTo>
                <a:lnTo>
                  <a:pt x="1205484" y="204216"/>
                </a:lnTo>
                <a:lnTo>
                  <a:pt x="0" y="204216"/>
                </a:lnTo>
                <a:lnTo>
                  <a:pt x="0" y="541020"/>
                </a:lnTo>
                <a:close/>
              </a:path>
            </a:pathLst>
          </a:custGeom>
          <a:ln w="10668">
            <a:solidFill>
              <a:srgbClr val="000000"/>
            </a:solidFill>
            <a:prstDash val="sysDash"/>
          </a:ln>
        </p:spPr>
        <p:txBody>
          <a:bodyPr wrap="square" lIns="0" tIns="0" rIns="0" bIns="0" rtlCol="0"/>
          <a:lstStyle/>
          <a:p>
            <a:endParaRPr/>
          </a:p>
        </p:txBody>
      </p:sp>
      <p:sp>
        <p:nvSpPr>
          <p:cNvPr id="33" name="bg object 33"/>
          <p:cNvSpPr/>
          <p:nvPr/>
        </p:nvSpPr>
        <p:spPr>
          <a:xfrm>
            <a:off x="1770889" y="2827781"/>
            <a:ext cx="805180" cy="812800"/>
          </a:xfrm>
          <a:custGeom>
            <a:avLst/>
            <a:gdLst/>
            <a:ahLst/>
            <a:cxnLst/>
            <a:rect l="l" t="t" r="r" b="b"/>
            <a:pathLst>
              <a:path w="603885" h="812800">
                <a:moveTo>
                  <a:pt x="603504" y="0"/>
                </a:moveTo>
                <a:lnTo>
                  <a:pt x="0" y="0"/>
                </a:lnTo>
                <a:lnTo>
                  <a:pt x="0" y="812291"/>
                </a:lnTo>
                <a:lnTo>
                  <a:pt x="603504" y="812291"/>
                </a:lnTo>
                <a:lnTo>
                  <a:pt x="603504" y="0"/>
                </a:lnTo>
                <a:close/>
              </a:path>
            </a:pathLst>
          </a:custGeom>
          <a:solidFill>
            <a:srgbClr val="F1F1F1"/>
          </a:solidFill>
        </p:spPr>
        <p:txBody>
          <a:bodyPr wrap="square" lIns="0" tIns="0" rIns="0" bIns="0" rtlCol="0"/>
          <a:lstStyle/>
          <a:p>
            <a:endParaRPr/>
          </a:p>
        </p:txBody>
      </p:sp>
      <p:sp>
        <p:nvSpPr>
          <p:cNvPr id="34" name="bg object 34"/>
          <p:cNvSpPr/>
          <p:nvPr/>
        </p:nvSpPr>
        <p:spPr>
          <a:xfrm>
            <a:off x="1770889" y="2827781"/>
            <a:ext cx="805180" cy="812800"/>
          </a:xfrm>
          <a:custGeom>
            <a:avLst/>
            <a:gdLst/>
            <a:ahLst/>
            <a:cxnLst/>
            <a:rect l="l" t="t" r="r" b="b"/>
            <a:pathLst>
              <a:path w="603885" h="812800">
                <a:moveTo>
                  <a:pt x="0" y="812291"/>
                </a:moveTo>
                <a:lnTo>
                  <a:pt x="603504" y="812291"/>
                </a:lnTo>
                <a:lnTo>
                  <a:pt x="603504" y="0"/>
                </a:lnTo>
                <a:lnTo>
                  <a:pt x="0" y="0"/>
                </a:lnTo>
                <a:lnTo>
                  <a:pt x="0" y="812291"/>
                </a:lnTo>
                <a:close/>
              </a:path>
            </a:pathLst>
          </a:custGeom>
          <a:ln w="10667">
            <a:solidFill>
              <a:srgbClr val="000000"/>
            </a:solidFill>
            <a:prstDash val="sysDash"/>
          </a:ln>
        </p:spPr>
        <p:txBody>
          <a:bodyPr wrap="square" lIns="0" tIns="0" rIns="0" bIns="0" rtlCol="0"/>
          <a:lstStyle/>
          <a:p>
            <a:endParaRPr/>
          </a:p>
        </p:txBody>
      </p:sp>
      <p:sp>
        <p:nvSpPr>
          <p:cNvPr id="35" name="bg object 35"/>
          <p:cNvSpPr/>
          <p:nvPr/>
        </p:nvSpPr>
        <p:spPr>
          <a:xfrm>
            <a:off x="2575560" y="2827781"/>
            <a:ext cx="802640" cy="812800"/>
          </a:xfrm>
          <a:custGeom>
            <a:avLst/>
            <a:gdLst/>
            <a:ahLst/>
            <a:cxnLst/>
            <a:rect l="l" t="t" r="r" b="b"/>
            <a:pathLst>
              <a:path w="601980" h="812800">
                <a:moveTo>
                  <a:pt x="601980" y="0"/>
                </a:moveTo>
                <a:lnTo>
                  <a:pt x="0" y="0"/>
                </a:lnTo>
                <a:lnTo>
                  <a:pt x="0" y="812291"/>
                </a:lnTo>
                <a:lnTo>
                  <a:pt x="601980" y="812291"/>
                </a:lnTo>
                <a:lnTo>
                  <a:pt x="601980" y="0"/>
                </a:lnTo>
                <a:close/>
              </a:path>
            </a:pathLst>
          </a:custGeom>
          <a:solidFill>
            <a:srgbClr val="F1F1F1"/>
          </a:solidFill>
        </p:spPr>
        <p:txBody>
          <a:bodyPr wrap="square" lIns="0" tIns="0" rIns="0" bIns="0" rtlCol="0"/>
          <a:lstStyle/>
          <a:p>
            <a:endParaRPr/>
          </a:p>
        </p:txBody>
      </p:sp>
      <p:sp>
        <p:nvSpPr>
          <p:cNvPr id="36" name="bg object 36"/>
          <p:cNvSpPr/>
          <p:nvPr/>
        </p:nvSpPr>
        <p:spPr>
          <a:xfrm>
            <a:off x="2575560" y="2827781"/>
            <a:ext cx="802640" cy="812800"/>
          </a:xfrm>
          <a:custGeom>
            <a:avLst/>
            <a:gdLst/>
            <a:ahLst/>
            <a:cxnLst/>
            <a:rect l="l" t="t" r="r" b="b"/>
            <a:pathLst>
              <a:path w="601980" h="812800">
                <a:moveTo>
                  <a:pt x="0" y="812291"/>
                </a:moveTo>
                <a:lnTo>
                  <a:pt x="601980" y="812291"/>
                </a:lnTo>
                <a:lnTo>
                  <a:pt x="601980" y="0"/>
                </a:lnTo>
                <a:lnTo>
                  <a:pt x="0" y="0"/>
                </a:lnTo>
                <a:lnTo>
                  <a:pt x="0" y="812291"/>
                </a:lnTo>
                <a:close/>
              </a:path>
            </a:pathLst>
          </a:custGeom>
          <a:ln w="10668">
            <a:solidFill>
              <a:srgbClr val="000000"/>
            </a:solidFill>
            <a:prstDash val="sysDash"/>
          </a:ln>
        </p:spPr>
        <p:txBody>
          <a:bodyPr wrap="square" lIns="0" tIns="0" rIns="0" bIns="0" rtlCol="0"/>
          <a:lstStyle/>
          <a:p>
            <a:endParaRPr/>
          </a:p>
        </p:txBody>
      </p:sp>
      <p:sp>
        <p:nvSpPr>
          <p:cNvPr id="37" name="bg object 37"/>
          <p:cNvSpPr/>
          <p:nvPr/>
        </p:nvSpPr>
        <p:spPr>
          <a:xfrm>
            <a:off x="1770889" y="3633978"/>
            <a:ext cx="1607820" cy="253365"/>
          </a:xfrm>
          <a:custGeom>
            <a:avLst/>
            <a:gdLst/>
            <a:ahLst/>
            <a:cxnLst/>
            <a:rect l="l" t="t" r="r" b="b"/>
            <a:pathLst>
              <a:path w="1205864" h="253364">
                <a:moveTo>
                  <a:pt x="1205484" y="0"/>
                </a:moveTo>
                <a:lnTo>
                  <a:pt x="0" y="0"/>
                </a:lnTo>
                <a:lnTo>
                  <a:pt x="0" y="252984"/>
                </a:lnTo>
                <a:lnTo>
                  <a:pt x="1205484" y="252984"/>
                </a:lnTo>
                <a:lnTo>
                  <a:pt x="1205484" y="0"/>
                </a:lnTo>
                <a:close/>
              </a:path>
            </a:pathLst>
          </a:custGeom>
          <a:solidFill>
            <a:srgbClr val="F1F1F1"/>
          </a:solidFill>
        </p:spPr>
        <p:txBody>
          <a:bodyPr wrap="square" lIns="0" tIns="0" rIns="0" bIns="0" rtlCol="0"/>
          <a:lstStyle/>
          <a:p>
            <a:endParaRPr/>
          </a:p>
        </p:txBody>
      </p:sp>
      <p:sp>
        <p:nvSpPr>
          <p:cNvPr id="38" name="bg object 38"/>
          <p:cNvSpPr/>
          <p:nvPr/>
        </p:nvSpPr>
        <p:spPr>
          <a:xfrm>
            <a:off x="1770889" y="3633978"/>
            <a:ext cx="1607820" cy="253365"/>
          </a:xfrm>
          <a:custGeom>
            <a:avLst/>
            <a:gdLst/>
            <a:ahLst/>
            <a:cxnLst/>
            <a:rect l="l" t="t" r="r" b="b"/>
            <a:pathLst>
              <a:path w="1205864" h="253364">
                <a:moveTo>
                  <a:pt x="0" y="252984"/>
                </a:moveTo>
                <a:lnTo>
                  <a:pt x="1205484" y="252984"/>
                </a:lnTo>
                <a:lnTo>
                  <a:pt x="1205484" y="0"/>
                </a:lnTo>
                <a:lnTo>
                  <a:pt x="0" y="0"/>
                </a:lnTo>
                <a:lnTo>
                  <a:pt x="0" y="252984"/>
                </a:lnTo>
                <a:close/>
              </a:path>
            </a:pathLst>
          </a:custGeom>
          <a:ln w="10667">
            <a:solidFill>
              <a:srgbClr val="000000"/>
            </a:solidFill>
            <a:prstDash val="sysDash"/>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rgbClr val="1B577B"/>
                </a:solidFill>
                <a:latin typeface="Arial"/>
                <a:cs typeface="Arial"/>
              </a:defRPr>
            </a:lvl1pPr>
          </a:lstStyle>
          <a:p>
            <a:endParaRPr/>
          </a:p>
        </p:txBody>
      </p:sp>
      <p:sp>
        <p:nvSpPr>
          <p:cNvPr id="3" name="Holder 3"/>
          <p:cNvSpPr>
            <a:spLocks noGrp="1"/>
          </p:cNvSpPr>
          <p:nvPr>
            <p:ph sz="half" idx="2"/>
          </p:nvPr>
        </p:nvSpPr>
        <p:spPr>
          <a:xfrm>
            <a:off x="609600" y="1577340"/>
            <a:ext cx="5303520" cy="36933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36933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11/3/2025</a:t>
            </a:fld>
            <a:endParaRPr lang="en-US"/>
          </a:p>
        </p:txBody>
      </p:sp>
      <p:sp>
        <p:nvSpPr>
          <p:cNvPr id="7" name="Holder 7"/>
          <p:cNvSpPr>
            <a:spLocks noGrp="1"/>
          </p:cNvSpPr>
          <p:nvPr>
            <p:ph type="sldNum" sz="quarter" idx="7"/>
          </p:nvPr>
        </p:nvSpPr>
        <p:spPr/>
        <p:txBody>
          <a:bodyPr lIns="0" tIns="0" rIns="0" bIns="0"/>
          <a:lstStyle>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a:t>
            </a:fld>
            <a:endParaRPr spc="-50" dirty="0"/>
          </a:p>
        </p:txBody>
      </p:sp>
    </p:spTree>
    <p:extLst>
      <p:ext uri="{BB962C8B-B14F-4D97-AF65-F5344CB8AC3E}">
        <p14:creationId xmlns:p14="http://schemas.microsoft.com/office/powerpoint/2010/main" val="1534517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hyperlink" Target="https://creativecommons.org/share-your-work/cclicenses/"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customXml" Target="../ink/ink1.xml"/><Relationship Id="rId4" Type="http://schemas.openxmlformats.org/officeDocument/2006/relationships/slideLayout" Target="../slideLayouts/slideLayout4.xml"/><Relationship Id="rId9" Type="http://schemas.openxmlformats.org/officeDocument/2006/relationships/tags" Target="../tags/tag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10">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1"/>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3"/>
            <a:extLst>
              <a:ext uri="{FF2B5EF4-FFF2-40B4-BE49-F238E27FC236}">
                <a16:creationId xmlns:a16="http://schemas.microsoft.com/office/drawing/2014/main" id="{9AA145BA-F87D-D462-EEB8-8BE224154350}"/>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9"/>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image" Target="../media/image13.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120189" y="880725"/>
            <a:ext cx="7909511" cy="861774"/>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Level 1 &amp; 2 Field Device and Network Design</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6122200" cy="2036711"/>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MLM-078-B</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Owner, EPC, and Vendor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Design</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3284" y="2194562"/>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649665"/>
          </a:xfrm>
          <a:prstGeom prst="rect">
            <a:avLst/>
          </a:prstGeom>
        </p:spPr>
        <p:txBody>
          <a:bodyPr vert="horz" wrap="square" lIns="0" tIns="140462" rIns="0" bIns="0" rtlCol="0">
            <a:spAutoFit/>
          </a:bodyPr>
          <a:lstStyle/>
          <a:p>
            <a:pPr marL="229870">
              <a:spcBef>
                <a:spcPts val="100"/>
              </a:spcBef>
            </a:pPr>
            <a:r>
              <a:rPr sz="3300" dirty="0">
                <a:solidFill>
                  <a:srgbClr val="164B6C"/>
                </a:solidFill>
              </a:rPr>
              <a:t>Work</a:t>
            </a:r>
            <a:r>
              <a:rPr sz="3300" spc="-95" dirty="0">
                <a:solidFill>
                  <a:srgbClr val="164B6C"/>
                </a:solidFill>
              </a:rPr>
              <a:t> </a:t>
            </a:r>
            <a:r>
              <a:rPr sz="3300" dirty="0">
                <a:solidFill>
                  <a:srgbClr val="164B6C"/>
                </a:solidFill>
              </a:rPr>
              <a:t>Process</a:t>
            </a:r>
            <a:r>
              <a:rPr sz="3300" spc="-95" dirty="0">
                <a:solidFill>
                  <a:srgbClr val="164B6C"/>
                </a:solidFill>
              </a:rPr>
              <a:t> </a:t>
            </a:r>
            <a:r>
              <a:rPr sz="3300" dirty="0">
                <a:solidFill>
                  <a:srgbClr val="164B6C"/>
                </a:solidFill>
              </a:rPr>
              <a:t>Diagrams</a:t>
            </a:r>
            <a:r>
              <a:rPr sz="3300" spc="-85" dirty="0">
                <a:solidFill>
                  <a:srgbClr val="164B6C"/>
                </a:solidFill>
              </a:rPr>
              <a:t> </a:t>
            </a:r>
            <a:r>
              <a:rPr sz="3300" dirty="0">
                <a:solidFill>
                  <a:srgbClr val="164B6C"/>
                </a:solidFill>
              </a:rPr>
              <a:t>for</a:t>
            </a:r>
            <a:r>
              <a:rPr sz="3300" spc="-85" dirty="0">
                <a:solidFill>
                  <a:srgbClr val="164B6C"/>
                </a:solidFill>
              </a:rPr>
              <a:t> </a:t>
            </a:r>
            <a:r>
              <a:rPr sz="3300" spc="-10" dirty="0">
                <a:solidFill>
                  <a:srgbClr val="164B6C"/>
                </a:solidFill>
              </a:rPr>
              <a:t>Stakeholders</a:t>
            </a:r>
            <a:endParaRPr sz="3300"/>
          </a:p>
        </p:txBody>
      </p:sp>
      <p:sp>
        <p:nvSpPr>
          <p:cNvPr id="3" name="object 3"/>
          <p:cNvSpPr txBox="1"/>
          <p:nvPr/>
        </p:nvSpPr>
        <p:spPr>
          <a:xfrm>
            <a:off x="1907541" y="6440830"/>
            <a:ext cx="2999105" cy="197490"/>
          </a:xfrm>
          <a:prstGeom prst="rect">
            <a:avLst/>
          </a:prstGeom>
        </p:spPr>
        <p:txBody>
          <a:bodyPr vert="horz" wrap="square" lIns="0" tIns="12700" rIns="0" bIns="0" rtlCol="0">
            <a:spAutoFit/>
          </a:bodyPr>
          <a:lstStyle/>
          <a:p>
            <a:pPr marL="12700">
              <a:spcBef>
                <a:spcPts val="100"/>
              </a:spcBef>
            </a:pPr>
            <a:r>
              <a:rPr sz="1200" dirty="0">
                <a:solidFill>
                  <a:srgbClr val="FFFFFF"/>
                </a:solidFill>
                <a:latin typeface="Arial"/>
                <a:cs typeface="Arial"/>
              </a:rPr>
              <a:t>(c)</a:t>
            </a:r>
            <a:r>
              <a:rPr sz="1200" spc="-30" dirty="0">
                <a:solidFill>
                  <a:srgbClr val="FFFFFF"/>
                </a:solidFill>
                <a:latin typeface="Arial"/>
                <a:cs typeface="Arial"/>
              </a:rPr>
              <a:t> </a:t>
            </a:r>
            <a:r>
              <a:rPr sz="1200" dirty="0">
                <a:solidFill>
                  <a:srgbClr val="FFFFFF"/>
                </a:solidFill>
                <a:latin typeface="Arial"/>
                <a:cs typeface="Arial"/>
              </a:rPr>
              <a:t>Enterprise</a:t>
            </a:r>
            <a:r>
              <a:rPr sz="1200" spc="-60" dirty="0">
                <a:solidFill>
                  <a:srgbClr val="FFFFFF"/>
                </a:solidFill>
                <a:latin typeface="Arial"/>
                <a:cs typeface="Arial"/>
              </a:rPr>
              <a:t> </a:t>
            </a:r>
            <a:r>
              <a:rPr sz="1200" dirty="0">
                <a:solidFill>
                  <a:srgbClr val="FFFFFF"/>
                </a:solidFill>
                <a:latin typeface="Arial"/>
                <a:cs typeface="Arial"/>
              </a:rPr>
              <a:t>Consultants</a:t>
            </a:r>
            <a:r>
              <a:rPr sz="1200" spc="-60" dirty="0">
                <a:solidFill>
                  <a:srgbClr val="FFFFFF"/>
                </a:solidFill>
                <a:latin typeface="Arial"/>
                <a:cs typeface="Arial"/>
              </a:rPr>
              <a:t> </a:t>
            </a:r>
            <a:r>
              <a:rPr sz="1200" dirty="0">
                <a:solidFill>
                  <a:srgbClr val="FFFFFF"/>
                </a:solidFill>
                <a:latin typeface="Arial"/>
                <a:cs typeface="Arial"/>
              </a:rPr>
              <a:t>International,</a:t>
            </a:r>
            <a:r>
              <a:rPr sz="1200" spc="-65" dirty="0">
                <a:solidFill>
                  <a:srgbClr val="FFFFFF"/>
                </a:solidFill>
                <a:latin typeface="Arial"/>
                <a:cs typeface="Arial"/>
              </a:rPr>
              <a:t> </a:t>
            </a:r>
            <a:r>
              <a:rPr sz="1200" spc="-20" dirty="0">
                <a:solidFill>
                  <a:srgbClr val="FFFFFF"/>
                </a:solidFill>
                <a:latin typeface="Arial"/>
                <a:cs typeface="Arial"/>
              </a:rPr>
              <a:t>Ltd.</a:t>
            </a:r>
            <a:endParaRPr sz="1200">
              <a:latin typeface="Arial"/>
              <a:cs typeface="Arial"/>
            </a:endParaRPr>
          </a:p>
        </p:txBody>
      </p:sp>
      <p:pic>
        <p:nvPicPr>
          <p:cNvPr id="4" name="object 4"/>
          <p:cNvPicPr/>
          <p:nvPr/>
        </p:nvPicPr>
        <p:blipFill>
          <a:blip r:embed="rId3" cstate="print"/>
          <a:stretch>
            <a:fillRect/>
          </a:stretch>
        </p:blipFill>
        <p:spPr>
          <a:xfrm>
            <a:off x="1752600" y="166115"/>
            <a:ext cx="9220200" cy="604418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70304" y="153924"/>
            <a:ext cx="8844280" cy="6556375"/>
            <a:chOff x="146304" y="153923"/>
            <a:chExt cx="8844280" cy="6556375"/>
          </a:xfrm>
        </p:grpSpPr>
        <p:sp>
          <p:nvSpPr>
            <p:cNvPr id="3" name="object 3"/>
            <p:cNvSpPr/>
            <p:nvPr/>
          </p:nvSpPr>
          <p:spPr>
            <a:xfrm>
              <a:off x="146304" y="6391656"/>
              <a:ext cx="8833485" cy="309880"/>
            </a:xfrm>
            <a:custGeom>
              <a:avLst/>
              <a:gdLst/>
              <a:ahLst/>
              <a:cxnLst/>
              <a:rect l="l" t="t" r="r" b="b"/>
              <a:pathLst>
                <a:path w="8833485" h="309879">
                  <a:moveTo>
                    <a:pt x="8833104" y="0"/>
                  </a:moveTo>
                  <a:lnTo>
                    <a:pt x="0" y="0"/>
                  </a:lnTo>
                  <a:lnTo>
                    <a:pt x="0" y="309372"/>
                  </a:lnTo>
                  <a:lnTo>
                    <a:pt x="8833104" y="309372"/>
                  </a:lnTo>
                  <a:lnTo>
                    <a:pt x="8833104" y="0"/>
                  </a:lnTo>
                  <a:close/>
                </a:path>
              </a:pathLst>
            </a:custGeom>
            <a:solidFill>
              <a:srgbClr val="1B577B"/>
            </a:solidFill>
          </p:spPr>
          <p:txBody>
            <a:bodyPr wrap="square" lIns="0" tIns="0" rIns="0" bIns="0" rtlCol="0"/>
            <a:lstStyle/>
            <a:p>
              <a:endParaRPr/>
            </a:p>
          </p:txBody>
        </p:sp>
        <p:sp>
          <p:nvSpPr>
            <p:cNvPr id="4" name="object 4"/>
            <p:cNvSpPr/>
            <p:nvPr/>
          </p:nvSpPr>
          <p:spPr>
            <a:xfrm>
              <a:off x="152400" y="158495"/>
              <a:ext cx="8833485" cy="6547484"/>
            </a:xfrm>
            <a:custGeom>
              <a:avLst/>
              <a:gdLst/>
              <a:ahLst/>
              <a:cxnLst/>
              <a:rect l="l" t="t" r="r" b="b"/>
              <a:pathLst>
                <a:path w="8833485" h="6547484">
                  <a:moveTo>
                    <a:pt x="0" y="6547104"/>
                  </a:moveTo>
                  <a:lnTo>
                    <a:pt x="8833104" y="6547104"/>
                  </a:lnTo>
                  <a:lnTo>
                    <a:pt x="8833104" y="0"/>
                  </a:lnTo>
                  <a:lnTo>
                    <a:pt x="0" y="0"/>
                  </a:lnTo>
                  <a:lnTo>
                    <a:pt x="0" y="6547104"/>
                  </a:lnTo>
                  <a:close/>
                </a:path>
              </a:pathLst>
            </a:custGeom>
            <a:ln w="9143">
              <a:solidFill>
                <a:srgbClr val="164B6C"/>
              </a:solidFill>
            </a:ln>
          </p:spPr>
          <p:txBody>
            <a:bodyPr wrap="square" lIns="0" tIns="0" rIns="0" bIns="0" rtlCol="0"/>
            <a:lstStyle/>
            <a:p>
              <a:endParaRPr/>
            </a:p>
          </p:txBody>
        </p:sp>
      </p:grpSp>
      <p:sp>
        <p:nvSpPr>
          <p:cNvPr id="5" name="object 5"/>
          <p:cNvSpPr txBox="1">
            <a:spLocks noGrp="1"/>
          </p:cNvSpPr>
          <p:nvPr>
            <p:ph type="title"/>
          </p:nvPr>
        </p:nvSpPr>
        <p:spPr>
          <a:prstGeom prst="rect">
            <a:avLst/>
          </a:prstGeom>
        </p:spPr>
        <p:txBody>
          <a:bodyPr vert="horz" wrap="square" lIns="0" tIns="154432" rIns="0" bIns="0" rtlCol="0">
            <a:spAutoFit/>
          </a:bodyPr>
          <a:lstStyle/>
          <a:p>
            <a:pPr marL="346710">
              <a:spcBef>
                <a:spcPts val="95"/>
              </a:spcBef>
            </a:pPr>
            <a:r>
              <a:rPr dirty="0">
                <a:solidFill>
                  <a:srgbClr val="001F5F"/>
                </a:solidFill>
              </a:rPr>
              <a:t>Example</a:t>
            </a:r>
            <a:r>
              <a:rPr spc="-65" dirty="0">
                <a:solidFill>
                  <a:srgbClr val="001F5F"/>
                </a:solidFill>
              </a:rPr>
              <a:t> </a:t>
            </a:r>
            <a:r>
              <a:rPr dirty="0">
                <a:solidFill>
                  <a:srgbClr val="001F5F"/>
                </a:solidFill>
              </a:rPr>
              <a:t>Control</a:t>
            </a:r>
            <a:r>
              <a:rPr spc="-65" dirty="0">
                <a:solidFill>
                  <a:srgbClr val="001F5F"/>
                </a:solidFill>
              </a:rPr>
              <a:t> </a:t>
            </a:r>
            <a:r>
              <a:rPr dirty="0">
                <a:solidFill>
                  <a:srgbClr val="001F5F"/>
                </a:solidFill>
              </a:rPr>
              <a:t>System</a:t>
            </a:r>
            <a:r>
              <a:rPr spc="-60" dirty="0">
                <a:solidFill>
                  <a:srgbClr val="001F5F"/>
                </a:solidFill>
              </a:rPr>
              <a:t> </a:t>
            </a:r>
            <a:r>
              <a:rPr dirty="0">
                <a:solidFill>
                  <a:srgbClr val="3A6330"/>
                </a:solidFill>
              </a:rPr>
              <a:t>Procedures</a:t>
            </a:r>
            <a:r>
              <a:rPr spc="-50" dirty="0">
                <a:solidFill>
                  <a:srgbClr val="3A6330"/>
                </a:solidFill>
              </a:rPr>
              <a:t> </a:t>
            </a:r>
            <a:r>
              <a:rPr dirty="0">
                <a:solidFill>
                  <a:srgbClr val="001F5F"/>
                </a:solidFill>
              </a:rPr>
              <a:t>&amp;</a:t>
            </a:r>
            <a:r>
              <a:rPr spc="-80" dirty="0">
                <a:solidFill>
                  <a:srgbClr val="001F5F"/>
                </a:solidFill>
              </a:rPr>
              <a:t> </a:t>
            </a:r>
            <a:r>
              <a:rPr spc="-10" dirty="0">
                <a:solidFill>
                  <a:srgbClr val="000000"/>
                </a:solidFill>
              </a:rPr>
              <a:t>Deliverables</a:t>
            </a:r>
          </a:p>
        </p:txBody>
      </p:sp>
      <p:sp>
        <p:nvSpPr>
          <p:cNvPr id="15" name="object 15"/>
          <p:cNvSpPr txBox="1">
            <a:spLocks noGrp="1"/>
          </p:cNvSpPr>
          <p:nvPr>
            <p:ph type="sldNum" sz="quarter" idx="7"/>
          </p:nvPr>
        </p:nvSpPr>
        <p:spPr>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11</a:t>
            </a:fld>
            <a:endParaRPr spc="-25" dirty="0"/>
          </a:p>
        </p:txBody>
      </p:sp>
      <p:grpSp>
        <p:nvGrpSpPr>
          <p:cNvPr id="6" name="object 6"/>
          <p:cNvGrpSpPr/>
          <p:nvPr/>
        </p:nvGrpSpPr>
        <p:grpSpPr>
          <a:xfrm>
            <a:off x="1986637" y="990600"/>
            <a:ext cx="6028055" cy="5355590"/>
            <a:chOff x="462636" y="990600"/>
            <a:chExt cx="6028055" cy="5355590"/>
          </a:xfrm>
        </p:grpSpPr>
        <p:pic>
          <p:nvPicPr>
            <p:cNvPr id="7" name="object 7"/>
            <p:cNvPicPr/>
            <p:nvPr/>
          </p:nvPicPr>
          <p:blipFill>
            <a:blip r:embed="rId3" cstate="print"/>
            <a:stretch>
              <a:fillRect/>
            </a:stretch>
          </p:blipFill>
          <p:spPr>
            <a:xfrm>
              <a:off x="462636" y="990600"/>
              <a:ext cx="5512967" cy="5355336"/>
            </a:xfrm>
            <a:prstGeom prst="rect">
              <a:avLst/>
            </a:prstGeom>
          </p:spPr>
        </p:pic>
        <p:sp>
          <p:nvSpPr>
            <p:cNvPr id="8" name="object 8"/>
            <p:cNvSpPr/>
            <p:nvPr/>
          </p:nvSpPr>
          <p:spPr>
            <a:xfrm>
              <a:off x="1785365" y="3048761"/>
              <a:ext cx="1219200" cy="609600"/>
            </a:xfrm>
            <a:custGeom>
              <a:avLst/>
              <a:gdLst/>
              <a:ahLst/>
              <a:cxnLst/>
              <a:rect l="l" t="t" r="r" b="b"/>
              <a:pathLst>
                <a:path w="1219200" h="609600">
                  <a:moveTo>
                    <a:pt x="0" y="304800"/>
                  </a:moveTo>
                  <a:lnTo>
                    <a:pt x="12384" y="243389"/>
                  </a:lnTo>
                  <a:lnTo>
                    <a:pt x="47904" y="186183"/>
                  </a:lnTo>
                  <a:lnTo>
                    <a:pt x="104108" y="134410"/>
                  </a:lnTo>
                  <a:lnTo>
                    <a:pt x="139201" y="110944"/>
                  </a:lnTo>
                  <a:lnTo>
                    <a:pt x="178546" y="89296"/>
                  </a:lnTo>
                  <a:lnTo>
                    <a:pt x="221836" y="69621"/>
                  </a:lnTo>
                  <a:lnTo>
                    <a:pt x="268764" y="52071"/>
                  </a:lnTo>
                  <a:lnTo>
                    <a:pt x="319026" y="36800"/>
                  </a:lnTo>
                  <a:lnTo>
                    <a:pt x="372314" y="23961"/>
                  </a:lnTo>
                  <a:lnTo>
                    <a:pt x="428322" y="13708"/>
                  </a:lnTo>
                  <a:lnTo>
                    <a:pt x="486743" y="6194"/>
                  </a:lnTo>
                  <a:lnTo>
                    <a:pt x="547271" y="1574"/>
                  </a:lnTo>
                  <a:lnTo>
                    <a:pt x="609600" y="0"/>
                  </a:lnTo>
                  <a:lnTo>
                    <a:pt x="671928" y="1574"/>
                  </a:lnTo>
                  <a:lnTo>
                    <a:pt x="732456" y="6194"/>
                  </a:lnTo>
                  <a:lnTo>
                    <a:pt x="790877" y="13708"/>
                  </a:lnTo>
                  <a:lnTo>
                    <a:pt x="846885" y="23961"/>
                  </a:lnTo>
                  <a:lnTo>
                    <a:pt x="900173" y="36800"/>
                  </a:lnTo>
                  <a:lnTo>
                    <a:pt x="950435" y="52071"/>
                  </a:lnTo>
                  <a:lnTo>
                    <a:pt x="997363" y="69621"/>
                  </a:lnTo>
                  <a:lnTo>
                    <a:pt x="1040653" y="89296"/>
                  </a:lnTo>
                  <a:lnTo>
                    <a:pt x="1079998" y="110944"/>
                  </a:lnTo>
                  <a:lnTo>
                    <a:pt x="1115091" y="134410"/>
                  </a:lnTo>
                  <a:lnTo>
                    <a:pt x="1145625" y="159541"/>
                  </a:lnTo>
                  <a:lnTo>
                    <a:pt x="1191793" y="214184"/>
                  </a:lnTo>
                  <a:lnTo>
                    <a:pt x="1216052" y="273646"/>
                  </a:lnTo>
                  <a:lnTo>
                    <a:pt x="1219200" y="304800"/>
                  </a:lnTo>
                  <a:lnTo>
                    <a:pt x="1216052" y="335953"/>
                  </a:lnTo>
                  <a:lnTo>
                    <a:pt x="1191793" y="395415"/>
                  </a:lnTo>
                  <a:lnTo>
                    <a:pt x="1145625" y="450058"/>
                  </a:lnTo>
                  <a:lnTo>
                    <a:pt x="1115091" y="475189"/>
                  </a:lnTo>
                  <a:lnTo>
                    <a:pt x="1079998" y="498655"/>
                  </a:lnTo>
                  <a:lnTo>
                    <a:pt x="1040653" y="520303"/>
                  </a:lnTo>
                  <a:lnTo>
                    <a:pt x="997363" y="539978"/>
                  </a:lnTo>
                  <a:lnTo>
                    <a:pt x="950435" y="557528"/>
                  </a:lnTo>
                  <a:lnTo>
                    <a:pt x="900173" y="572799"/>
                  </a:lnTo>
                  <a:lnTo>
                    <a:pt x="846885" y="585638"/>
                  </a:lnTo>
                  <a:lnTo>
                    <a:pt x="790877" y="595891"/>
                  </a:lnTo>
                  <a:lnTo>
                    <a:pt x="732456" y="603405"/>
                  </a:lnTo>
                  <a:lnTo>
                    <a:pt x="671928" y="608025"/>
                  </a:lnTo>
                  <a:lnTo>
                    <a:pt x="609600" y="609600"/>
                  </a:lnTo>
                  <a:lnTo>
                    <a:pt x="547271" y="608025"/>
                  </a:lnTo>
                  <a:lnTo>
                    <a:pt x="486743" y="603405"/>
                  </a:lnTo>
                  <a:lnTo>
                    <a:pt x="428322" y="595891"/>
                  </a:lnTo>
                  <a:lnTo>
                    <a:pt x="372314" y="585638"/>
                  </a:lnTo>
                  <a:lnTo>
                    <a:pt x="319026" y="572799"/>
                  </a:lnTo>
                  <a:lnTo>
                    <a:pt x="268764" y="557528"/>
                  </a:lnTo>
                  <a:lnTo>
                    <a:pt x="221836" y="539978"/>
                  </a:lnTo>
                  <a:lnTo>
                    <a:pt x="178546" y="520303"/>
                  </a:lnTo>
                  <a:lnTo>
                    <a:pt x="139201" y="498655"/>
                  </a:lnTo>
                  <a:lnTo>
                    <a:pt x="104108" y="475189"/>
                  </a:lnTo>
                  <a:lnTo>
                    <a:pt x="73574" y="450058"/>
                  </a:lnTo>
                  <a:lnTo>
                    <a:pt x="27406" y="395415"/>
                  </a:lnTo>
                  <a:lnTo>
                    <a:pt x="3147" y="335953"/>
                  </a:lnTo>
                  <a:lnTo>
                    <a:pt x="0" y="304800"/>
                  </a:lnTo>
                  <a:close/>
                </a:path>
              </a:pathLst>
            </a:custGeom>
            <a:ln w="25908">
              <a:solidFill>
                <a:srgbClr val="3A6330"/>
              </a:solidFill>
            </a:ln>
          </p:spPr>
          <p:txBody>
            <a:bodyPr wrap="square" lIns="0" tIns="0" rIns="0" bIns="0" rtlCol="0"/>
            <a:lstStyle/>
            <a:p>
              <a:endParaRPr/>
            </a:p>
          </p:txBody>
        </p:sp>
        <p:sp>
          <p:nvSpPr>
            <p:cNvPr id="9" name="object 9"/>
            <p:cNvSpPr/>
            <p:nvPr/>
          </p:nvSpPr>
          <p:spPr>
            <a:xfrm>
              <a:off x="794765" y="1905761"/>
              <a:ext cx="5105400" cy="2667000"/>
            </a:xfrm>
            <a:custGeom>
              <a:avLst/>
              <a:gdLst/>
              <a:ahLst/>
              <a:cxnLst/>
              <a:rect l="l" t="t" r="r" b="b"/>
              <a:pathLst>
                <a:path w="5105400" h="2667000">
                  <a:moveTo>
                    <a:pt x="0" y="444500"/>
                  </a:moveTo>
                  <a:lnTo>
                    <a:pt x="2608" y="396066"/>
                  </a:lnTo>
                  <a:lnTo>
                    <a:pt x="10252" y="349144"/>
                  </a:lnTo>
                  <a:lnTo>
                    <a:pt x="22660" y="304003"/>
                  </a:lnTo>
                  <a:lnTo>
                    <a:pt x="39562" y="260915"/>
                  </a:lnTo>
                  <a:lnTo>
                    <a:pt x="60687" y="220152"/>
                  </a:lnTo>
                  <a:lnTo>
                    <a:pt x="85762" y="181983"/>
                  </a:lnTo>
                  <a:lnTo>
                    <a:pt x="114517" y="146682"/>
                  </a:lnTo>
                  <a:lnTo>
                    <a:pt x="146682" y="114517"/>
                  </a:lnTo>
                  <a:lnTo>
                    <a:pt x="181983" y="85762"/>
                  </a:lnTo>
                  <a:lnTo>
                    <a:pt x="220152" y="60687"/>
                  </a:lnTo>
                  <a:lnTo>
                    <a:pt x="260915" y="39562"/>
                  </a:lnTo>
                  <a:lnTo>
                    <a:pt x="304003" y="22660"/>
                  </a:lnTo>
                  <a:lnTo>
                    <a:pt x="349144" y="10252"/>
                  </a:lnTo>
                  <a:lnTo>
                    <a:pt x="396066" y="2608"/>
                  </a:lnTo>
                  <a:lnTo>
                    <a:pt x="444500" y="0"/>
                  </a:lnTo>
                  <a:lnTo>
                    <a:pt x="4660900" y="0"/>
                  </a:lnTo>
                  <a:lnTo>
                    <a:pt x="4709333" y="2608"/>
                  </a:lnTo>
                  <a:lnTo>
                    <a:pt x="4756255" y="10252"/>
                  </a:lnTo>
                  <a:lnTo>
                    <a:pt x="4801396" y="22660"/>
                  </a:lnTo>
                  <a:lnTo>
                    <a:pt x="4844484" y="39562"/>
                  </a:lnTo>
                  <a:lnTo>
                    <a:pt x="4885247" y="60687"/>
                  </a:lnTo>
                  <a:lnTo>
                    <a:pt x="4923416" y="85762"/>
                  </a:lnTo>
                  <a:lnTo>
                    <a:pt x="4958717" y="114517"/>
                  </a:lnTo>
                  <a:lnTo>
                    <a:pt x="4990882" y="146682"/>
                  </a:lnTo>
                  <a:lnTo>
                    <a:pt x="5019637" y="181983"/>
                  </a:lnTo>
                  <a:lnTo>
                    <a:pt x="5044712" y="220152"/>
                  </a:lnTo>
                  <a:lnTo>
                    <a:pt x="5065837" y="260915"/>
                  </a:lnTo>
                  <a:lnTo>
                    <a:pt x="5082739" y="304003"/>
                  </a:lnTo>
                  <a:lnTo>
                    <a:pt x="5095147" y="349144"/>
                  </a:lnTo>
                  <a:lnTo>
                    <a:pt x="5102791" y="396066"/>
                  </a:lnTo>
                  <a:lnTo>
                    <a:pt x="5105400" y="444500"/>
                  </a:lnTo>
                  <a:lnTo>
                    <a:pt x="5105400" y="2222500"/>
                  </a:lnTo>
                  <a:lnTo>
                    <a:pt x="5102791" y="2270933"/>
                  </a:lnTo>
                  <a:lnTo>
                    <a:pt x="5095147" y="2317855"/>
                  </a:lnTo>
                  <a:lnTo>
                    <a:pt x="5082739" y="2362996"/>
                  </a:lnTo>
                  <a:lnTo>
                    <a:pt x="5065837" y="2406084"/>
                  </a:lnTo>
                  <a:lnTo>
                    <a:pt x="5044712" y="2446847"/>
                  </a:lnTo>
                  <a:lnTo>
                    <a:pt x="5019637" y="2485016"/>
                  </a:lnTo>
                  <a:lnTo>
                    <a:pt x="4990882" y="2520317"/>
                  </a:lnTo>
                  <a:lnTo>
                    <a:pt x="4958717" y="2552482"/>
                  </a:lnTo>
                  <a:lnTo>
                    <a:pt x="4923416" y="2581237"/>
                  </a:lnTo>
                  <a:lnTo>
                    <a:pt x="4885247" y="2606312"/>
                  </a:lnTo>
                  <a:lnTo>
                    <a:pt x="4844484" y="2627437"/>
                  </a:lnTo>
                  <a:lnTo>
                    <a:pt x="4801396" y="2644339"/>
                  </a:lnTo>
                  <a:lnTo>
                    <a:pt x="4756255" y="2656747"/>
                  </a:lnTo>
                  <a:lnTo>
                    <a:pt x="4709333" y="2664391"/>
                  </a:lnTo>
                  <a:lnTo>
                    <a:pt x="4660900" y="2667000"/>
                  </a:lnTo>
                  <a:lnTo>
                    <a:pt x="444500" y="2667000"/>
                  </a:lnTo>
                  <a:lnTo>
                    <a:pt x="396066" y="2664391"/>
                  </a:lnTo>
                  <a:lnTo>
                    <a:pt x="349144" y="2656747"/>
                  </a:lnTo>
                  <a:lnTo>
                    <a:pt x="304003" y="2644339"/>
                  </a:lnTo>
                  <a:lnTo>
                    <a:pt x="260915" y="2627437"/>
                  </a:lnTo>
                  <a:lnTo>
                    <a:pt x="220152" y="2606312"/>
                  </a:lnTo>
                  <a:lnTo>
                    <a:pt x="181983" y="2581237"/>
                  </a:lnTo>
                  <a:lnTo>
                    <a:pt x="146682" y="2552482"/>
                  </a:lnTo>
                  <a:lnTo>
                    <a:pt x="114517" y="2520317"/>
                  </a:lnTo>
                  <a:lnTo>
                    <a:pt x="85762" y="2485016"/>
                  </a:lnTo>
                  <a:lnTo>
                    <a:pt x="60687" y="2446847"/>
                  </a:lnTo>
                  <a:lnTo>
                    <a:pt x="39562" y="2406084"/>
                  </a:lnTo>
                  <a:lnTo>
                    <a:pt x="22660" y="2362996"/>
                  </a:lnTo>
                  <a:lnTo>
                    <a:pt x="10252" y="2317855"/>
                  </a:lnTo>
                  <a:lnTo>
                    <a:pt x="2608" y="2270933"/>
                  </a:lnTo>
                  <a:lnTo>
                    <a:pt x="0" y="2222500"/>
                  </a:lnTo>
                  <a:lnTo>
                    <a:pt x="0" y="444500"/>
                  </a:lnTo>
                  <a:close/>
                </a:path>
              </a:pathLst>
            </a:custGeom>
            <a:ln w="44196">
              <a:solidFill>
                <a:srgbClr val="4EA4D7"/>
              </a:solidFill>
            </a:ln>
          </p:spPr>
          <p:txBody>
            <a:bodyPr wrap="square" lIns="0" tIns="0" rIns="0" bIns="0" rtlCol="0"/>
            <a:lstStyle/>
            <a:p>
              <a:endParaRPr/>
            </a:p>
          </p:txBody>
        </p:sp>
        <p:sp>
          <p:nvSpPr>
            <p:cNvPr id="10" name="object 10"/>
            <p:cNvSpPr/>
            <p:nvPr/>
          </p:nvSpPr>
          <p:spPr>
            <a:xfrm>
              <a:off x="5900166" y="2461894"/>
              <a:ext cx="581660" cy="218440"/>
            </a:xfrm>
            <a:custGeom>
              <a:avLst/>
              <a:gdLst/>
              <a:ahLst/>
              <a:cxnLst/>
              <a:rect l="l" t="t" r="r" b="b"/>
              <a:pathLst>
                <a:path w="581660" h="218439">
                  <a:moveTo>
                    <a:pt x="573151" y="0"/>
                  </a:moveTo>
                  <a:lnTo>
                    <a:pt x="474980" y="33019"/>
                  </a:lnTo>
                  <a:lnTo>
                    <a:pt x="483235" y="57657"/>
                  </a:lnTo>
                  <a:lnTo>
                    <a:pt x="581406" y="24637"/>
                  </a:lnTo>
                  <a:lnTo>
                    <a:pt x="573151" y="0"/>
                  </a:lnTo>
                  <a:close/>
                </a:path>
                <a:path w="581660" h="218439">
                  <a:moveTo>
                    <a:pt x="401320" y="57784"/>
                  </a:moveTo>
                  <a:lnTo>
                    <a:pt x="303022" y="90804"/>
                  </a:lnTo>
                  <a:lnTo>
                    <a:pt x="311276" y="115442"/>
                  </a:lnTo>
                  <a:lnTo>
                    <a:pt x="409575" y="82422"/>
                  </a:lnTo>
                  <a:lnTo>
                    <a:pt x="401320" y="57784"/>
                  </a:lnTo>
                  <a:close/>
                </a:path>
                <a:path w="581660" h="218439">
                  <a:moveTo>
                    <a:pt x="229362" y="115569"/>
                  </a:moveTo>
                  <a:lnTo>
                    <a:pt x="131191" y="148716"/>
                  </a:lnTo>
                  <a:lnTo>
                    <a:pt x="139446" y="173227"/>
                  </a:lnTo>
                  <a:lnTo>
                    <a:pt x="237617" y="140207"/>
                  </a:lnTo>
                  <a:lnTo>
                    <a:pt x="229362" y="115569"/>
                  </a:lnTo>
                  <a:close/>
                </a:path>
                <a:path w="581660" h="218439">
                  <a:moveTo>
                    <a:pt x="61341" y="144779"/>
                  </a:moveTo>
                  <a:lnTo>
                    <a:pt x="0" y="206375"/>
                  </a:lnTo>
                  <a:lnTo>
                    <a:pt x="86106" y="218439"/>
                  </a:lnTo>
                  <a:lnTo>
                    <a:pt x="79231" y="197992"/>
                  </a:lnTo>
                  <a:lnTo>
                    <a:pt x="65532" y="197992"/>
                  </a:lnTo>
                  <a:lnTo>
                    <a:pt x="57276" y="173481"/>
                  </a:lnTo>
                  <a:lnTo>
                    <a:pt x="70990" y="173481"/>
                  </a:lnTo>
                  <a:lnTo>
                    <a:pt x="61341" y="144779"/>
                  </a:lnTo>
                  <a:close/>
                </a:path>
                <a:path w="581660" h="218439">
                  <a:moveTo>
                    <a:pt x="57531" y="173481"/>
                  </a:moveTo>
                  <a:lnTo>
                    <a:pt x="57276" y="173481"/>
                  </a:lnTo>
                  <a:lnTo>
                    <a:pt x="65532" y="197992"/>
                  </a:lnTo>
                  <a:lnTo>
                    <a:pt x="65786" y="197992"/>
                  </a:lnTo>
                  <a:lnTo>
                    <a:pt x="57531" y="173481"/>
                  </a:lnTo>
                  <a:close/>
                </a:path>
                <a:path w="581660" h="218439">
                  <a:moveTo>
                    <a:pt x="70990" y="173481"/>
                  </a:moveTo>
                  <a:lnTo>
                    <a:pt x="57531" y="173481"/>
                  </a:lnTo>
                  <a:lnTo>
                    <a:pt x="65786" y="197992"/>
                  </a:lnTo>
                  <a:lnTo>
                    <a:pt x="79231" y="197992"/>
                  </a:lnTo>
                  <a:lnTo>
                    <a:pt x="70990" y="173481"/>
                  </a:lnTo>
                  <a:close/>
                </a:path>
              </a:pathLst>
            </a:custGeom>
            <a:solidFill>
              <a:srgbClr val="4EA4D7"/>
            </a:solidFill>
          </p:spPr>
          <p:txBody>
            <a:bodyPr wrap="square" lIns="0" tIns="0" rIns="0" bIns="0" rtlCol="0"/>
            <a:lstStyle/>
            <a:p>
              <a:endParaRPr/>
            </a:p>
          </p:txBody>
        </p:sp>
        <p:sp>
          <p:nvSpPr>
            <p:cNvPr id="11" name="object 11"/>
            <p:cNvSpPr/>
            <p:nvPr/>
          </p:nvSpPr>
          <p:spPr>
            <a:xfrm>
              <a:off x="3004565" y="3353561"/>
              <a:ext cx="3473450" cy="1313180"/>
            </a:xfrm>
            <a:custGeom>
              <a:avLst/>
              <a:gdLst/>
              <a:ahLst/>
              <a:cxnLst/>
              <a:rect l="l" t="t" r="r" b="b"/>
              <a:pathLst>
                <a:path w="3473450" h="1313179">
                  <a:moveTo>
                    <a:pt x="3472942" y="1312671"/>
                  </a:moveTo>
                  <a:lnTo>
                    <a:pt x="0" y="0"/>
                  </a:lnTo>
                </a:path>
              </a:pathLst>
            </a:custGeom>
            <a:ln w="25908">
              <a:solidFill>
                <a:srgbClr val="8EC182"/>
              </a:solidFill>
              <a:prstDash val="sysDash"/>
            </a:ln>
          </p:spPr>
          <p:txBody>
            <a:bodyPr wrap="square" lIns="0" tIns="0" rIns="0" bIns="0" rtlCol="0"/>
            <a:lstStyle/>
            <a:p>
              <a:endParaRPr/>
            </a:p>
          </p:txBody>
        </p:sp>
        <p:sp>
          <p:nvSpPr>
            <p:cNvPr id="12" name="object 12"/>
            <p:cNvSpPr/>
            <p:nvPr/>
          </p:nvSpPr>
          <p:spPr>
            <a:xfrm>
              <a:off x="4801362" y="2830448"/>
              <a:ext cx="1684020" cy="1459230"/>
            </a:xfrm>
            <a:custGeom>
              <a:avLst/>
              <a:gdLst/>
              <a:ahLst/>
              <a:cxnLst/>
              <a:rect l="l" t="t" r="r" b="b"/>
              <a:pathLst>
                <a:path w="1684020" h="1459229">
                  <a:moveTo>
                    <a:pt x="128778" y="1416431"/>
                  </a:moveTo>
                  <a:lnTo>
                    <a:pt x="115316" y="1384046"/>
                  </a:lnTo>
                  <a:lnTo>
                    <a:pt x="90347" y="1394409"/>
                  </a:lnTo>
                  <a:lnTo>
                    <a:pt x="76962" y="1362075"/>
                  </a:lnTo>
                  <a:lnTo>
                    <a:pt x="0" y="1450848"/>
                  </a:lnTo>
                  <a:lnTo>
                    <a:pt x="117221" y="1459230"/>
                  </a:lnTo>
                  <a:lnTo>
                    <a:pt x="106527" y="1433449"/>
                  </a:lnTo>
                  <a:lnTo>
                    <a:pt x="103759" y="1426781"/>
                  </a:lnTo>
                  <a:lnTo>
                    <a:pt x="128778" y="1416431"/>
                  </a:lnTo>
                  <a:close/>
                </a:path>
                <a:path w="1684020" h="1459229">
                  <a:moveTo>
                    <a:pt x="148590" y="52451"/>
                  </a:moveTo>
                  <a:lnTo>
                    <a:pt x="103098" y="32067"/>
                  </a:lnTo>
                  <a:lnTo>
                    <a:pt x="106311" y="24892"/>
                  </a:lnTo>
                  <a:lnTo>
                    <a:pt x="117475" y="0"/>
                  </a:lnTo>
                  <a:lnTo>
                    <a:pt x="0" y="4953"/>
                  </a:lnTo>
                  <a:lnTo>
                    <a:pt x="74422" y="96012"/>
                  </a:lnTo>
                  <a:lnTo>
                    <a:pt x="88785" y="63957"/>
                  </a:lnTo>
                  <a:lnTo>
                    <a:pt x="134239" y="84328"/>
                  </a:lnTo>
                  <a:lnTo>
                    <a:pt x="148590" y="52451"/>
                  </a:lnTo>
                  <a:close/>
                </a:path>
                <a:path w="1684020" h="1459229">
                  <a:moveTo>
                    <a:pt x="258318" y="1362837"/>
                  </a:moveTo>
                  <a:lnTo>
                    <a:pt x="244856" y="1330452"/>
                  </a:lnTo>
                  <a:lnTo>
                    <a:pt x="147701" y="1370711"/>
                  </a:lnTo>
                  <a:lnTo>
                    <a:pt x="161163" y="1403096"/>
                  </a:lnTo>
                  <a:lnTo>
                    <a:pt x="258318" y="1362837"/>
                  </a:lnTo>
                  <a:close/>
                </a:path>
                <a:path w="1684020" h="1459229">
                  <a:moveTo>
                    <a:pt x="276479" y="109855"/>
                  </a:moveTo>
                  <a:lnTo>
                    <a:pt x="180467" y="66802"/>
                  </a:lnTo>
                  <a:lnTo>
                    <a:pt x="166116" y="98679"/>
                  </a:lnTo>
                  <a:lnTo>
                    <a:pt x="262128" y="141732"/>
                  </a:lnTo>
                  <a:lnTo>
                    <a:pt x="276479" y="109855"/>
                  </a:lnTo>
                  <a:close/>
                </a:path>
                <a:path w="1684020" h="1459229">
                  <a:moveTo>
                    <a:pt x="387858" y="1309116"/>
                  </a:moveTo>
                  <a:lnTo>
                    <a:pt x="374396" y="1276731"/>
                  </a:lnTo>
                  <a:lnTo>
                    <a:pt x="277241" y="1316990"/>
                  </a:lnTo>
                  <a:lnTo>
                    <a:pt x="290703" y="1349375"/>
                  </a:lnTo>
                  <a:lnTo>
                    <a:pt x="387858" y="1309116"/>
                  </a:lnTo>
                  <a:close/>
                </a:path>
                <a:path w="1684020" h="1459229">
                  <a:moveTo>
                    <a:pt x="404368" y="167259"/>
                  </a:moveTo>
                  <a:lnTo>
                    <a:pt x="308483" y="124206"/>
                  </a:lnTo>
                  <a:lnTo>
                    <a:pt x="294132" y="156083"/>
                  </a:lnTo>
                  <a:lnTo>
                    <a:pt x="390017" y="199136"/>
                  </a:lnTo>
                  <a:lnTo>
                    <a:pt x="404368" y="167259"/>
                  </a:lnTo>
                  <a:close/>
                </a:path>
                <a:path w="1684020" h="1459229">
                  <a:moveTo>
                    <a:pt x="517398" y="1255522"/>
                  </a:moveTo>
                  <a:lnTo>
                    <a:pt x="503936" y="1223137"/>
                  </a:lnTo>
                  <a:lnTo>
                    <a:pt x="406781" y="1263396"/>
                  </a:lnTo>
                  <a:lnTo>
                    <a:pt x="420243" y="1295781"/>
                  </a:lnTo>
                  <a:lnTo>
                    <a:pt x="517398" y="1255522"/>
                  </a:lnTo>
                  <a:close/>
                </a:path>
                <a:path w="1684020" h="1459229">
                  <a:moveTo>
                    <a:pt x="532257" y="224663"/>
                  </a:moveTo>
                  <a:lnTo>
                    <a:pt x="436372" y="181610"/>
                  </a:lnTo>
                  <a:lnTo>
                    <a:pt x="422021" y="213487"/>
                  </a:lnTo>
                  <a:lnTo>
                    <a:pt x="517906" y="256540"/>
                  </a:lnTo>
                  <a:lnTo>
                    <a:pt x="532257" y="224663"/>
                  </a:lnTo>
                  <a:close/>
                </a:path>
                <a:path w="1684020" h="1459229">
                  <a:moveTo>
                    <a:pt x="646811" y="1201801"/>
                  </a:moveTo>
                  <a:lnTo>
                    <a:pt x="633476" y="1169416"/>
                  </a:lnTo>
                  <a:lnTo>
                    <a:pt x="536321" y="1209675"/>
                  </a:lnTo>
                  <a:lnTo>
                    <a:pt x="549783" y="1242060"/>
                  </a:lnTo>
                  <a:lnTo>
                    <a:pt x="646811" y="1201801"/>
                  </a:lnTo>
                  <a:close/>
                </a:path>
                <a:path w="1684020" h="1459229">
                  <a:moveTo>
                    <a:pt x="660273" y="282067"/>
                  </a:moveTo>
                  <a:lnTo>
                    <a:pt x="564261" y="239014"/>
                  </a:lnTo>
                  <a:lnTo>
                    <a:pt x="549910" y="270891"/>
                  </a:lnTo>
                  <a:lnTo>
                    <a:pt x="645922" y="313944"/>
                  </a:lnTo>
                  <a:lnTo>
                    <a:pt x="660273" y="282067"/>
                  </a:lnTo>
                  <a:close/>
                </a:path>
                <a:path w="1684020" h="1459229">
                  <a:moveTo>
                    <a:pt x="776351" y="1148207"/>
                  </a:moveTo>
                  <a:lnTo>
                    <a:pt x="763016" y="1115822"/>
                  </a:lnTo>
                  <a:lnTo>
                    <a:pt x="665861" y="1155954"/>
                  </a:lnTo>
                  <a:lnTo>
                    <a:pt x="679196" y="1188339"/>
                  </a:lnTo>
                  <a:lnTo>
                    <a:pt x="776351" y="1148207"/>
                  </a:lnTo>
                  <a:close/>
                </a:path>
                <a:path w="1684020" h="1459229">
                  <a:moveTo>
                    <a:pt x="788162" y="339471"/>
                  </a:moveTo>
                  <a:lnTo>
                    <a:pt x="692150" y="296418"/>
                  </a:lnTo>
                  <a:lnTo>
                    <a:pt x="677799" y="328295"/>
                  </a:lnTo>
                  <a:lnTo>
                    <a:pt x="773811" y="371348"/>
                  </a:lnTo>
                  <a:lnTo>
                    <a:pt x="788162" y="339471"/>
                  </a:lnTo>
                  <a:close/>
                </a:path>
                <a:path w="1684020" h="1459229">
                  <a:moveTo>
                    <a:pt x="905891" y="1094486"/>
                  </a:moveTo>
                  <a:lnTo>
                    <a:pt x="892556" y="1062101"/>
                  </a:lnTo>
                  <a:lnTo>
                    <a:pt x="795401" y="1102360"/>
                  </a:lnTo>
                  <a:lnTo>
                    <a:pt x="808736" y="1134745"/>
                  </a:lnTo>
                  <a:lnTo>
                    <a:pt x="905891" y="1094486"/>
                  </a:lnTo>
                  <a:close/>
                </a:path>
                <a:path w="1684020" h="1459229">
                  <a:moveTo>
                    <a:pt x="916051" y="396748"/>
                  </a:moveTo>
                  <a:lnTo>
                    <a:pt x="820166" y="353822"/>
                  </a:lnTo>
                  <a:lnTo>
                    <a:pt x="805815" y="385699"/>
                  </a:lnTo>
                  <a:lnTo>
                    <a:pt x="901700" y="428752"/>
                  </a:lnTo>
                  <a:lnTo>
                    <a:pt x="916051" y="396748"/>
                  </a:lnTo>
                  <a:close/>
                </a:path>
                <a:path w="1684020" h="1459229">
                  <a:moveTo>
                    <a:pt x="1035431" y="1040765"/>
                  </a:moveTo>
                  <a:lnTo>
                    <a:pt x="1022096" y="1008380"/>
                  </a:lnTo>
                  <a:lnTo>
                    <a:pt x="924941" y="1048639"/>
                  </a:lnTo>
                  <a:lnTo>
                    <a:pt x="938276" y="1081024"/>
                  </a:lnTo>
                  <a:lnTo>
                    <a:pt x="1035431" y="1040765"/>
                  </a:lnTo>
                  <a:close/>
                </a:path>
                <a:path w="1684020" h="1459229">
                  <a:moveTo>
                    <a:pt x="1043940" y="454152"/>
                  </a:moveTo>
                  <a:lnTo>
                    <a:pt x="948055" y="411099"/>
                  </a:lnTo>
                  <a:lnTo>
                    <a:pt x="933704" y="443103"/>
                  </a:lnTo>
                  <a:lnTo>
                    <a:pt x="1029589" y="486156"/>
                  </a:lnTo>
                  <a:lnTo>
                    <a:pt x="1043940" y="454152"/>
                  </a:lnTo>
                  <a:close/>
                </a:path>
                <a:path w="1684020" h="1459229">
                  <a:moveTo>
                    <a:pt x="1164971" y="987171"/>
                  </a:moveTo>
                  <a:lnTo>
                    <a:pt x="1151509" y="954786"/>
                  </a:lnTo>
                  <a:lnTo>
                    <a:pt x="1054481" y="995045"/>
                  </a:lnTo>
                  <a:lnTo>
                    <a:pt x="1067816" y="1027430"/>
                  </a:lnTo>
                  <a:lnTo>
                    <a:pt x="1164971" y="987171"/>
                  </a:lnTo>
                  <a:close/>
                </a:path>
                <a:path w="1684020" h="1459229">
                  <a:moveTo>
                    <a:pt x="1171956" y="511556"/>
                  </a:moveTo>
                  <a:lnTo>
                    <a:pt x="1075944" y="468503"/>
                  </a:lnTo>
                  <a:lnTo>
                    <a:pt x="1061593" y="500507"/>
                  </a:lnTo>
                  <a:lnTo>
                    <a:pt x="1157605" y="543560"/>
                  </a:lnTo>
                  <a:lnTo>
                    <a:pt x="1171956" y="511556"/>
                  </a:lnTo>
                  <a:close/>
                </a:path>
                <a:path w="1684020" h="1459229">
                  <a:moveTo>
                    <a:pt x="1294511" y="933450"/>
                  </a:moveTo>
                  <a:lnTo>
                    <a:pt x="1281049" y="901065"/>
                  </a:lnTo>
                  <a:lnTo>
                    <a:pt x="1183894" y="941324"/>
                  </a:lnTo>
                  <a:lnTo>
                    <a:pt x="1197356" y="973709"/>
                  </a:lnTo>
                  <a:lnTo>
                    <a:pt x="1294511" y="933450"/>
                  </a:lnTo>
                  <a:close/>
                </a:path>
                <a:path w="1684020" h="1459229">
                  <a:moveTo>
                    <a:pt x="1299845" y="568960"/>
                  </a:moveTo>
                  <a:lnTo>
                    <a:pt x="1203833" y="525907"/>
                  </a:lnTo>
                  <a:lnTo>
                    <a:pt x="1189482" y="557911"/>
                  </a:lnTo>
                  <a:lnTo>
                    <a:pt x="1285494" y="600964"/>
                  </a:lnTo>
                  <a:lnTo>
                    <a:pt x="1299845" y="568960"/>
                  </a:lnTo>
                  <a:close/>
                </a:path>
                <a:path w="1684020" h="1459229">
                  <a:moveTo>
                    <a:pt x="1424051" y="879856"/>
                  </a:moveTo>
                  <a:lnTo>
                    <a:pt x="1410589" y="847471"/>
                  </a:lnTo>
                  <a:lnTo>
                    <a:pt x="1313434" y="887730"/>
                  </a:lnTo>
                  <a:lnTo>
                    <a:pt x="1326896" y="920115"/>
                  </a:lnTo>
                  <a:lnTo>
                    <a:pt x="1424051" y="879856"/>
                  </a:lnTo>
                  <a:close/>
                </a:path>
                <a:path w="1684020" h="1459229">
                  <a:moveTo>
                    <a:pt x="1427734" y="626364"/>
                  </a:moveTo>
                  <a:lnTo>
                    <a:pt x="1331849" y="583311"/>
                  </a:lnTo>
                  <a:lnTo>
                    <a:pt x="1317498" y="615315"/>
                  </a:lnTo>
                  <a:lnTo>
                    <a:pt x="1413383" y="658368"/>
                  </a:lnTo>
                  <a:lnTo>
                    <a:pt x="1427734" y="626364"/>
                  </a:lnTo>
                  <a:close/>
                </a:path>
                <a:path w="1684020" h="1459229">
                  <a:moveTo>
                    <a:pt x="1553591" y="826135"/>
                  </a:moveTo>
                  <a:lnTo>
                    <a:pt x="1540129" y="793750"/>
                  </a:lnTo>
                  <a:lnTo>
                    <a:pt x="1442974" y="834009"/>
                  </a:lnTo>
                  <a:lnTo>
                    <a:pt x="1456436" y="866394"/>
                  </a:lnTo>
                  <a:lnTo>
                    <a:pt x="1553591" y="826135"/>
                  </a:lnTo>
                  <a:close/>
                </a:path>
                <a:path w="1684020" h="1459229">
                  <a:moveTo>
                    <a:pt x="1555623" y="683768"/>
                  </a:moveTo>
                  <a:lnTo>
                    <a:pt x="1459738" y="640715"/>
                  </a:lnTo>
                  <a:lnTo>
                    <a:pt x="1445387" y="672719"/>
                  </a:lnTo>
                  <a:lnTo>
                    <a:pt x="1541272" y="715784"/>
                  </a:lnTo>
                  <a:lnTo>
                    <a:pt x="1555623" y="683768"/>
                  </a:lnTo>
                  <a:close/>
                </a:path>
                <a:path w="1684020" h="1459229">
                  <a:moveTo>
                    <a:pt x="1683512" y="741184"/>
                  </a:moveTo>
                  <a:lnTo>
                    <a:pt x="1587627" y="698119"/>
                  </a:lnTo>
                  <a:lnTo>
                    <a:pt x="1573276" y="730123"/>
                  </a:lnTo>
                  <a:lnTo>
                    <a:pt x="1631048" y="756031"/>
                  </a:lnTo>
                  <a:lnTo>
                    <a:pt x="1572514" y="780288"/>
                  </a:lnTo>
                  <a:lnTo>
                    <a:pt x="1585976" y="812673"/>
                  </a:lnTo>
                  <a:lnTo>
                    <a:pt x="1683131" y="772414"/>
                  </a:lnTo>
                  <a:lnTo>
                    <a:pt x="1676603" y="756729"/>
                  </a:lnTo>
                  <a:lnTo>
                    <a:pt x="1683512" y="741184"/>
                  </a:lnTo>
                  <a:close/>
                </a:path>
              </a:pathLst>
            </a:custGeom>
            <a:solidFill>
              <a:srgbClr val="4EA4D7"/>
            </a:solidFill>
          </p:spPr>
          <p:txBody>
            <a:bodyPr wrap="square" lIns="0" tIns="0" rIns="0" bIns="0" rtlCol="0"/>
            <a:lstStyle/>
            <a:p>
              <a:endParaRPr/>
            </a:p>
          </p:txBody>
        </p:sp>
      </p:grpSp>
      <p:sp>
        <p:nvSpPr>
          <p:cNvPr id="13" name="object 13"/>
          <p:cNvSpPr txBox="1"/>
          <p:nvPr/>
        </p:nvSpPr>
        <p:spPr>
          <a:xfrm>
            <a:off x="7791959" y="2086483"/>
            <a:ext cx="2473325" cy="4015843"/>
          </a:xfrm>
          <a:prstGeom prst="rect">
            <a:avLst/>
          </a:prstGeom>
        </p:spPr>
        <p:txBody>
          <a:bodyPr vert="horz" wrap="square" lIns="0" tIns="12065" rIns="0" bIns="0" rtlCol="0">
            <a:spAutoFit/>
          </a:bodyPr>
          <a:lstStyle/>
          <a:p>
            <a:pPr marL="300990" marR="121285">
              <a:spcBef>
                <a:spcPts val="95"/>
              </a:spcBef>
            </a:pPr>
            <a:r>
              <a:rPr sz="1600" dirty="0">
                <a:solidFill>
                  <a:srgbClr val="006FC0"/>
                </a:solidFill>
                <a:latin typeface="Arial"/>
                <a:cs typeface="Arial"/>
              </a:rPr>
              <a:t>Control</a:t>
            </a:r>
            <a:r>
              <a:rPr sz="1600" spc="-60" dirty="0">
                <a:solidFill>
                  <a:srgbClr val="006FC0"/>
                </a:solidFill>
                <a:latin typeface="Arial"/>
                <a:cs typeface="Arial"/>
              </a:rPr>
              <a:t> </a:t>
            </a:r>
            <a:r>
              <a:rPr sz="1600" dirty="0">
                <a:solidFill>
                  <a:srgbClr val="006FC0"/>
                </a:solidFill>
                <a:latin typeface="Arial"/>
                <a:cs typeface="Arial"/>
              </a:rPr>
              <a:t>Systems</a:t>
            </a:r>
            <a:r>
              <a:rPr sz="1600" spc="-45" dirty="0">
                <a:solidFill>
                  <a:srgbClr val="006FC0"/>
                </a:solidFill>
                <a:latin typeface="Arial"/>
                <a:cs typeface="Arial"/>
              </a:rPr>
              <a:t> </a:t>
            </a:r>
            <a:r>
              <a:rPr sz="1600" spc="-20" dirty="0">
                <a:solidFill>
                  <a:srgbClr val="006FC0"/>
                </a:solidFill>
                <a:latin typeface="Arial"/>
                <a:cs typeface="Arial"/>
              </a:rPr>
              <a:t>Swim </a:t>
            </a:r>
            <a:r>
              <a:rPr sz="1600" dirty="0">
                <a:solidFill>
                  <a:srgbClr val="006FC0"/>
                </a:solidFill>
                <a:latin typeface="Arial"/>
                <a:cs typeface="Arial"/>
              </a:rPr>
              <a:t>Lane</a:t>
            </a:r>
            <a:r>
              <a:rPr sz="1600" spc="-10" dirty="0">
                <a:solidFill>
                  <a:srgbClr val="006FC0"/>
                </a:solidFill>
                <a:latin typeface="Arial"/>
                <a:cs typeface="Arial"/>
              </a:rPr>
              <a:t> </a:t>
            </a:r>
            <a:r>
              <a:rPr sz="1600" dirty="0">
                <a:solidFill>
                  <a:srgbClr val="006FC0"/>
                </a:solidFill>
                <a:latin typeface="Arial"/>
                <a:cs typeface="Arial"/>
              </a:rPr>
              <a:t>for</a:t>
            </a:r>
            <a:r>
              <a:rPr sz="1600" spc="5" dirty="0">
                <a:solidFill>
                  <a:srgbClr val="006FC0"/>
                </a:solidFill>
                <a:latin typeface="Arial"/>
                <a:cs typeface="Arial"/>
              </a:rPr>
              <a:t> </a:t>
            </a:r>
            <a:r>
              <a:rPr sz="1600" spc="-10" dirty="0">
                <a:solidFill>
                  <a:srgbClr val="006FC0"/>
                </a:solidFill>
                <a:latin typeface="Arial"/>
                <a:cs typeface="Arial"/>
              </a:rPr>
              <a:t>Preliminary Engineering</a:t>
            </a:r>
            <a:endParaRPr sz="1600">
              <a:latin typeface="Arial"/>
              <a:cs typeface="Arial"/>
            </a:endParaRPr>
          </a:p>
          <a:p>
            <a:pPr>
              <a:spcBef>
                <a:spcPts val="200"/>
              </a:spcBef>
            </a:pPr>
            <a:endParaRPr sz="1600">
              <a:latin typeface="Arial"/>
              <a:cs typeface="Arial"/>
            </a:endParaRPr>
          </a:p>
          <a:p>
            <a:pPr marL="300990" marR="524510"/>
            <a:r>
              <a:rPr sz="1600" dirty="0">
                <a:solidFill>
                  <a:srgbClr val="006FC0"/>
                </a:solidFill>
                <a:latin typeface="Arial"/>
                <a:cs typeface="Arial"/>
              </a:rPr>
              <a:t>Interfaces</a:t>
            </a:r>
            <a:r>
              <a:rPr sz="1600" spc="-25" dirty="0">
                <a:solidFill>
                  <a:srgbClr val="006FC0"/>
                </a:solidFill>
                <a:latin typeface="Arial"/>
                <a:cs typeface="Arial"/>
              </a:rPr>
              <a:t> </a:t>
            </a:r>
            <a:r>
              <a:rPr sz="1600" dirty="0">
                <a:solidFill>
                  <a:srgbClr val="006FC0"/>
                </a:solidFill>
                <a:latin typeface="Arial"/>
                <a:cs typeface="Arial"/>
              </a:rPr>
              <a:t>to</a:t>
            </a:r>
            <a:r>
              <a:rPr sz="1600" spc="-30" dirty="0">
                <a:solidFill>
                  <a:srgbClr val="006FC0"/>
                </a:solidFill>
                <a:latin typeface="Arial"/>
                <a:cs typeface="Arial"/>
              </a:rPr>
              <a:t> </a:t>
            </a:r>
            <a:r>
              <a:rPr sz="1600" spc="-10" dirty="0">
                <a:solidFill>
                  <a:srgbClr val="006FC0"/>
                </a:solidFill>
                <a:latin typeface="Arial"/>
                <a:cs typeface="Arial"/>
              </a:rPr>
              <a:t>other Swimlanes </a:t>
            </a:r>
            <a:r>
              <a:rPr sz="1600" dirty="0">
                <a:solidFill>
                  <a:srgbClr val="006FC0"/>
                </a:solidFill>
                <a:latin typeface="Arial"/>
                <a:cs typeface="Arial"/>
              </a:rPr>
              <a:t>(Process</a:t>
            </a:r>
            <a:r>
              <a:rPr sz="1600" spc="-45" dirty="0">
                <a:solidFill>
                  <a:srgbClr val="006FC0"/>
                </a:solidFill>
                <a:latin typeface="Arial"/>
                <a:cs typeface="Arial"/>
              </a:rPr>
              <a:t> </a:t>
            </a:r>
            <a:r>
              <a:rPr sz="1600" dirty="0">
                <a:solidFill>
                  <a:srgbClr val="006FC0"/>
                </a:solidFill>
                <a:latin typeface="Arial"/>
                <a:cs typeface="Arial"/>
              </a:rPr>
              <a:t>Engrg</a:t>
            </a:r>
            <a:r>
              <a:rPr sz="1600" spc="-60" dirty="0">
                <a:solidFill>
                  <a:srgbClr val="006FC0"/>
                </a:solidFill>
                <a:latin typeface="Arial"/>
                <a:cs typeface="Arial"/>
              </a:rPr>
              <a:t> </a:t>
            </a:r>
            <a:r>
              <a:rPr sz="1600" spc="-50" dirty="0">
                <a:solidFill>
                  <a:srgbClr val="006FC0"/>
                </a:solidFill>
                <a:latin typeface="Arial"/>
                <a:cs typeface="Arial"/>
              </a:rPr>
              <a:t>&amp;</a:t>
            </a:r>
            <a:endParaRPr sz="1600">
              <a:latin typeface="Arial"/>
              <a:cs typeface="Arial"/>
            </a:endParaRPr>
          </a:p>
          <a:p>
            <a:pPr marL="300990"/>
            <a:r>
              <a:rPr sz="1600" dirty="0">
                <a:solidFill>
                  <a:srgbClr val="006FC0"/>
                </a:solidFill>
                <a:latin typeface="Arial"/>
                <a:cs typeface="Arial"/>
              </a:rPr>
              <a:t>Project</a:t>
            </a:r>
            <a:r>
              <a:rPr sz="1600" spc="-50" dirty="0">
                <a:solidFill>
                  <a:srgbClr val="006FC0"/>
                </a:solidFill>
                <a:latin typeface="Arial"/>
                <a:cs typeface="Arial"/>
              </a:rPr>
              <a:t> </a:t>
            </a:r>
            <a:r>
              <a:rPr sz="1600" spc="-10" dirty="0">
                <a:solidFill>
                  <a:srgbClr val="006FC0"/>
                </a:solidFill>
                <a:latin typeface="Arial"/>
                <a:cs typeface="Arial"/>
              </a:rPr>
              <a:t>Management)</a:t>
            </a:r>
            <a:endParaRPr sz="1600">
              <a:latin typeface="Arial"/>
              <a:cs typeface="Arial"/>
            </a:endParaRPr>
          </a:p>
          <a:p>
            <a:pPr>
              <a:spcBef>
                <a:spcPts val="20"/>
              </a:spcBef>
            </a:pPr>
            <a:endParaRPr sz="1600">
              <a:latin typeface="Arial"/>
              <a:cs typeface="Arial"/>
            </a:endParaRPr>
          </a:p>
          <a:p>
            <a:pPr marL="300990" marR="10160"/>
            <a:r>
              <a:rPr sz="1600" dirty="0">
                <a:solidFill>
                  <a:srgbClr val="3A6330"/>
                </a:solidFill>
                <a:latin typeface="Arial"/>
                <a:cs typeface="Arial"/>
              </a:rPr>
              <a:t>Control</a:t>
            </a:r>
            <a:r>
              <a:rPr sz="1600" spc="-75" dirty="0">
                <a:solidFill>
                  <a:srgbClr val="3A6330"/>
                </a:solidFill>
                <a:latin typeface="Arial"/>
                <a:cs typeface="Arial"/>
              </a:rPr>
              <a:t> </a:t>
            </a:r>
            <a:r>
              <a:rPr sz="1600" spc="-10" dirty="0">
                <a:solidFill>
                  <a:srgbClr val="3A6330"/>
                </a:solidFill>
                <a:latin typeface="Arial"/>
                <a:cs typeface="Arial"/>
              </a:rPr>
              <a:t>Systems </a:t>
            </a:r>
            <a:r>
              <a:rPr sz="1600" dirty="0">
                <a:solidFill>
                  <a:srgbClr val="3A6330"/>
                </a:solidFill>
                <a:latin typeface="Arial"/>
                <a:cs typeface="Arial"/>
              </a:rPr>
              <a:t>Preliminary</a:t>
            </a:r>
            <a:r>
              <a:rPr sz="1600" spc="-75" dirty="0">
                <a:solidFill>
                  <a:srgbClr val="3A6330"/>
                </a:solidFill>
                <a:latin typeface="Arial"/>
                <a:cs typeface="Arial"/>
              </a:rPr>
              <a:t> </a:t>
            </a:r>
            <a:r>
              <a:rPr sz="1600" spc="-10" dirty="0">
                <a:solidFill>
                  <a:srgbClr val="3A6330"/>
                </a:solidFill>
                <a:latin typeface="Arial"/>
                <a:cs typeface="Arial"/>
              </a:rPr>
              <a:t>Engineering Procedure</a:t>
            </a:r>
            <a:endParaRPr sz="1600">
              <a:latin typeface="Arial"/>
              <a:cs typeface="Arial"/>
            </a:endParaRPr>
          </a:p>
          <a:p>
            <a:pPr>
              <a:spcBef>
                <a:spcPts val="285"/>
              </a:spcBef>
            </a:pPr>
            <a:endParaRPr sz="1600">
              <a:latin typeface="Arial"/>
              <a:cs typeface="Arial"/>
            </a:endParaRPr>
          </a:p>
          <a:p>
            <a:pPr marL="12700" marR="5080"/>
            <a:r>
              <a:rPr sz="1600" dirty="0">
                <a:solidFill>
                  <a:srgbClr val="771F28"/>
                </a:solidFill>
                <a:latin typeface="Arial"/>
                <a:cs typeface="Arial"/>
              </a:rPr>
              <a:t>Deliverables</a:t>
            </a:r>
            <a:r>
              <a:rPr sz="1600" spc="-60" dirty="0">
                <a:solidFill>
                  <a:srgbClr val="771F28"/>
                </a:solidFill>
                <a:latin typeface="Arial"/>
                <a:cs typeface="Arial"/>
              </a:rPr>
              <a:t> </a:t>
            </a:r>
            <a:r>
              <a:rPr sz="1600" dirty="0">
                <a:solidFill>
                  <a:srgbClr val="771F28"/>
                </a:solidFill>
                <a:latin typeface="Arial"/>
                <a:cs typeface="Arial"/>
              </a:rPr>
              <a:t>will</a:t>
            </a:r>
            <a:r>
              <a:rPr sz="1600" spc="-45" dirty="0">
                <a:solidFill>
                  <a:srgbClr val="771F28"/>
                </a:solidFill>
                <a:latin typeface="Arial"/>
                <a:cs typeface="Arial"/>
              </a:rPr>
              <a:t> </a:t>
            </a:r>
            <a:r>
              <a:rPr sz="1600" spc="-35" dirty="0">
                <a:solidFill>
                  <a:srgbClr val="771F28"/>
                </a:solidFill>
                <a:latin typeface="Arial"/>
                <a:cs typeface="Arial"/>
              </a:rPr>
              <a:t>be </a:t>
            </a:r>
            <a:r>
              <a:rPr sz="1600" dirty="0">
                <a:solidFill>
                  <a:srgbClr val="771F28"/>
                </a:solidFill>
                <a:latin typeface="Arial"/>
                <a:cs typeface="Arial"/>
              </a:rPr>
              <a:t>connected</a:t>
            </a:r>
            <a:r>
              <a:rPr sz="1600" spc="-60" dirty="0">
                <a:solidFill>
                  <a:srgbClr val="771F28"/>
                </a:solidFill>
                <a:latin typeface="Arial"/>
                <a:cs typeface="Arial"/>
              </a:rPr>
              <a:t> </a:t>
            </a:r>
            <a:r>
              <a:rPr sz="1600" dirty="0">
                <a:solidFill>
                  <a:srgbClr val="771F28"/>
                </a:solidFill>
                <a:latin typeface="Arial"/>
                <a:cs typeface="Arial"/>
              </a:rPr>
              <a:t>with</a:t>
            </a:r>
            <a:r>
              <a:rPr sz="1600" spc="-45" dirty="0">
                <a:solidFill>
                  <a:srgbClr val="771F28"/>
                </a:solidFill>
                <a:latin typeface="Arial"/>
                <a:cs typeface="Arial"/>
              </a:rPr>
              <a:t> </a:t>
            </a:r>
            <a:r>
              <a:rPr sz="1600" spc="-10" dirty="0">
                <a:solidFill>
                  <a:srgbClr val="771F28"/>
                </a:solidFill>
                <a:latin typeface="Arial"/>
                <a:cs typeface="Arial"/>
              </a:rPr>
              <a:t>Procedures </a:t>
            </a:r>
            <a:r>
              <a:rPr sz="1600" dirty="0">
                <a:solidFill>
                  <a:srgbClr val="771F28"/>
                </a:solidFill>
                <a:latin typeface="Arial"/>
                <a:cs typeface="Arial"/>
              </a:rPr>
              <a:t>and</a:t>
            </a:r>
            <a:r>
              <a:rPr sz="1600" spc="-40" dirty="0">
                <a:solidFill>
                  <a:srgbClr val="771F28"/>
                </a:solidFill>
                <a:latin typeface="Arial"/>
                <a:cs typeface="Arial"/>
              </a:rPr>
              <a:t> </a:t>
            </a:r>
            <a:r>
              <a:rPr sz="1600" dirty="0">
                <a:solidFill>
                  <a:srgbClr val="771F28"/>
                </a:solidFill>
                <a:latin typeface="Arial"/>
                <a:cs typeface="Arial"/>
              </a:rPr>
              <a:t>Work</a:t>
            </a:r>
            <a:r>
              <a:rPr sz="1600" spc="-25" dirty="0">
                <a:solidFill>
                  <a:srgbClr val="771F28"/>
                </a:solidFill>
                <a:latin typeface="Arial"/>
                <a:cs typeface="Arial"/>
              </a:rPr>
              <a:t> </a:t>
            </a:r>
            <a:r>
              <a:rPr sz="1600" spc="-10" dirty="0">
                <a:solidFill>
                  <a:srgbClr val="771F28"/>
                </a:solidFill>
                <a:latin typeface="Arial"/>
                <a:cs typeface="Arial"/>
              </a:rPr>
              <a:t>Processes.</a:t>
            </a:r>
            <a:endParaRPr sz="1600">
              <a:latin typeface="Arial"/>
              <a:cs typeface="Arial"/>
            </a:endParaRPr>
          </a:p>
        </p:txBody>
      </p:sp>
      <p:sp>
        <p:nvSpPr>
          <p:cNvPr id="14" name="object 14"/>
          <p:cNvSpPr/>
          <p:nvPr/>
        </p:nvSpPr>
        <p:spPr>
          <a:xfrm>
            <a:off x="6032754" y="5170296"/>
            <a:ext cx="1686560" cy="598170"/>
          </a:xfrm>
          <a:custGeom>
            <a:avLst/>
            <a:gdLst/>
            <a:ahLst/>
            <a:cxnLst/>
            <a:rect l="l" t="t" r="r" b="b"/>
            <a:pathLst>
              <a:path w="1686560" h="598170">
                <a:moveTo>
                  <a:pt x="138303" y="527939"/>
                </a:moveTo>
                <a:lnTo>
                  <a:pt x="105156" y="527939"/>
                </a:lnTo>
                <a:lnTo>
                  <a:pt x="105156" y="492887"/>
                </a:lnTo>
                <a:lnTo>
                  <a:pt x="0" y="545465"/>
                </a:lnTo>
                <a:lnTo>
                  <a:pt x="105156" y="598043"/>
                </a:lnTo>
                <a:lnTo>
                  <a:pt x="105156" y="562991"/>
                </a:lnTo>
                <a:lnTo>
                  <a:pt x="138303" y="562991"/>
                </a:lnTo>
                <a:lnTo>
                  <a:pt x="138303" y="527939"/>
                </a:lnTo>
                <a:close/>
              </a:path>
              <a:path w="1686560" h="598170">
                <a:moveTo>
                  <a:pt x="278511" y="527939"/>
                </a:moveTo>
                <a:lnTo>
                  <a:pt x="173355" y="527939"/>
                </a:lnTo>
                <a:lnTo>
                  <a:pt x="173355" y="562991"/>
                </a:lnTo>
                <a:lnTo>
                  <a:pt x="278511" y="562991"/>
                </a:lnTo>
                <a:lnTo>
                  <a:pt x="278511" y="527939"/>
                </a:lnTo>
                <a:close/>
              </a:path>
              <a:path w="1686560" h="598170">
                <a:moveTo>
                  <a:pt x="418719" y="527939"/>
                </a:moveTo>
                <a:lnTo>
                  <a:pt x="313563" y="527939"/>
                </a:lnTo>
                <a:lnTo>
                  <a:pt x="313563" y="562991"/>
                </a:lnTo>
                <a:lnTo>
                  <a:pt x="418719" y="562991"/>
                </a:lnTo>
                <a:lnTo>
                  <a:pt x="418719" y="527939"/>
                </a:lnTo>
                <a:close/>
              </a:path>
              <a:path w="1686560" h="598170">
                <a:moveTo>
                  <a:pt x="505714" y="44958"/>
                </a:moveTo>
                <a:lnTo>
                  <a:pt x="473405" y="32766"/>
                </a:lnTo>
                <a:lnTo>
                  <a:pt x="475754" y="26543"/>
                </a:lnTo>
                <a:lnTo>
                  <a:pt x="485775" y="0"/>
                </a:lnTo>
                <a:lnTo>
                  <a:pt x="368808" y="12065"/>
                </a:lnTo>
                <a:lnTo>
                  <a:pt x="448691" y="98298"/>
                </a:lnTo>
                <a:lnTo>
                  <a:pt x="461048" y="65519"/>
                </a:lnTo>
                <a:lnTo>
                  <a:pt x="493395" y="77724"/>
                </a:lnTo>
                <a:lnTo>
                  <a:pt x="505714" y="44958"/>
                </a:lnTo>
                <a:close/>
              </a:path>
              <a:path w="1686560" h="598170">
                <a:moveTo>
                  <a:pt x="558927" y="527939"/>
                </a:moveTo>
                <a:lnTo>
                  <a:pt x="453771" y="527939"/>
                </a:lnTo>
                <a:lnTo>
                  <a:pt x="453771" y="562991"/>
                </a:lnTo>
                <a:lnTo>
                  <a:pt x="558927" y="562991"/>
                </a:lnTo>
                <a:lnTo>
                  <a:pt x="558927" y="527939"/>
                </a:lnTo>
                <a:close/>
              </a:path>
              <a:path w="1686560" h="598170">
                <a:moveTo>
                  <a:pt x="636905" y="94361"/>
                </a:moveTo>
                <a:lnTo>
                  <a:pt x="538480" y="57277"/>
                </a:lnTo>
                <a:lnTo>
                  <a:pt x="526161" y="90043"/>
                </a:lnTo>
                <a:lnTo>
                  <a:pt x="624586" y="127127"/>
                </a:lnTo>
                <a:lnTo>
                  <a:pt x="636905" y="94361"/>
                </a:lnTo>
                <a:close/>
              </a:path>
              <a:path w="1686560" h="598170">
                <a:moveTo>
                  <a:pt x="699135" y="527939"/>
                </a:moveTo>
                <a:lnTo>
                  <a:pt x="593979" y="527939"/>
                </a:lnTo>
                <a:lnTo>
                  <a:pt x="593979" y="562991"/>
                </a:lnTo>
                <a:lnTo>
                  <a:pt x="699135" y="562991"/>
                </a:lnTo>
                <a:lnTo>
                  <a:pt x="699135" y="527939"/>
                </a:lnTo>
                <a:close/>
              </a:path>
              <a:path w="1686560" h="598170">
                <a:moveTo>
                  <a:pt x="768096" y="143764"/>
                </a:moveTo>
                <a:lnTo>
                  <a:pt x="669671" y="106680"/>
                </a:lnTo>
                <a:lnTo>
                  <a:pt x="657352" y="139573"/>
                </a:lnTo>
                <a:lnTo>
                  <a:pt x="755777" y="176657"/>
                </a:lnTo>
                <a:lnTo>
                  <a:pt x="768096" y="143764"/>
                </a:lnTo>
                <a:close/>
              </a:path>
              <a:path w="1686560" h="598170">
                <a:moveTo>
                  <a:pt x="839343" y="527939"/>
                </a:moveTo>
                <a:lnTo>
                  <a:pt x="734187" y="527939"/>
                </a:lnTo>
                <a:lnTo>
                  <a:pt x="734187" y="562991"/>
                </a:lnTo>
                <a:lnTo>
                  <a:pt x="839343" y="562991"/>
                </a:lnTo>
                <a:lnTo>
                  <a:pt x="839343" y="527939"/>
                </a:lnTo>
                <a:close/>
              </a:path>
              <a:path w="1686560" h="598170">
                <a:moveTo>
                  <a:pt x="899287" y="193294"/>
                </a:moveTo>
                <a:lnTo>
                  <a:pt x="800862" y="156210"/>
                </a:lnTo>
                <a:lnTo>
                  <a:pt x="788543" y="188976"/>
                </a:lnTo>
                <a:lnTo>
                  <a:pt x="886968" y="226060"/>
                </a:lnTo>
                <a:lnTo>
                  <a:pt x="899287" y="193294"/>
                </a:lnTo>
                <a:close/>
              </a:path>
              <a:path w="1686560" h="598170">
                <a:moveTo>
                  <a:pt x="979551" y="527939"/>
                </a:moveTo>
                <a:lnTo>
                  <a:pt x="874395" y="527939"/>
                </a:lnTo>
                <a:lnTo>
                  <a:pt x="874395" y="562991"/>
                </a:lnTo>
                <a:lnTo>
                  <a:pt x="979551" y="562991"/>
                </a:lnTo>
                <a:lnTo>
                  <a:pt x="979551" y="527939"/>
                </a:lnTo>
                <a:close/>
              </a:path>
              <a:path w="1686560" h="598170">
                <a:moveTo>
                  <a:pt x="1030478" y="242697"/>
                </a:moveTo>
                <a:lnTo>
                  <a:pt x="932180" y="205613"/>
                </a:lnTo>
                <a:lnTo>
                  <a:pt x="919734" y="238379"/>
                </a:lnTo>
                <a:lnTo>
                  <a:pt x="1018159" y="275463"/>
                </a:lnTo>
                <a:lnTo>
                  <a:pt x="1030478" y="242697"/>
                </a:lnTo>
                <a:close/>
              </a:path>
              <a:path w="1686560" h="598170">
                <a:moveTo>
                  <a:pt x="1119759" y="527939"/>
                </a:moveTo>
                <a:lnTo>
                  <a:pt x="1014603" y="527939"/>
                </a:lnTo>
                <a:lnTo>
                  <a:pt x="1014603" y="562991"/>
                </a:lnTo>
                <a:lnTo>
                  <a:pt x="1119759" y="562991"/>
                </a:lnTo>
                <a:lnTo>
                  <a:pt x="1119759" y="527939"/>
                </a:lnTo>
                <a:close/>
              </a:path>
              <a:path w="1686560" h="598170">
                <a:moveTo>
                  <a:pt x="1161669" y="292100"/>
                </a:moveTo>
                <a:lnTo>
                  <a:pt x="1063371" y="255016"/>
                </a:lnTo>
                <a:lnTo>
                  <a:pt x="1050925" y="287909"/>
                </a:lnTo>
                <a:lnTo>
                  <a:pt x="1149350" y="324866"/>
                </a:lnTo>
                <a:lnTo>
                  <a:pt x="1161669" y="292100"/>
                </a:lnTo>
                <a:close/>
              </a:path>
              <a:path w="1686560" h="598170">
                <a:moveTo>
                  <a:pt x="1259967" y="527939"/>
                </a:moveTo>
                <a:lnTo>
                  <a:pt x="1154811" y="527939"/>
                </a:lnTo>
                <a:lnTo>
                  <a:pt x="1154811" y="562991"/>
                </a:lnTo>
                <a:lnTo>
                  <a:pt x="1259967" y="562991"/>
                </a:lnTo>
                <a:lnTo>
                  <a:pt x="1259967" y="527939"/>
                </a:lnTo>
                <a:close/>
              </a:path>
              <a:path w="1686560" h="598170">
                <a:moveTo>
                  <a:pt x="1292987" y="341630"/>
                </a:moveTo>
                <a:lnTo>
                  <a:pt x="1194562" y="304546"/>
                </a:lnTo>
                <a:lnTo>
                  <a:pt x="1182116" y="337312"/>
                </a:lnTo>
                <a:lnTo>
                  <a:pt x="1280541" y="374396"/>
                </a:lnTo>
                <a:lnTo>
                  <a:pt x="1292987" y="341630"/>
                </a:lnTo>
                <a:close/>
              </a:path>
              <a:path w="1686560" h="598170">
                <a:moveTo>
                  <a:pt x="1400175" y="527939"/>
                </a:moveTo>
                <a:lnTo>
                  <a:pt x="1295019" y="527939"/>
                </a:lnTo>
                <a:lnTo>
                  <a:pt x="1295019" y="562991"/>
                </a:lnTo>
                <a:lnTo>
                  <a:pt x="1400175" y="562991"/>
                </a:lnTo>
                <a:lnTo>
                  <a:pt x="1400175" y="527939"/>
                </a:lnTo>
                <a:close/>
              </a:path>
              <a:path w="1686560" h="598170">
                <a:moveTo>
                  <a:pt x="1424178" y="391033"/>
                </a:moveTo>
                <a:lnTo>
                  <a:pt x="1325753" y="353949"/>
                </a:lnTo>
                <a:lnTo>
                  <a:pt x="1313307" y="386715"/>
                </a:lnTo>
                <a:lnTo>
                  <a:pt x="1411732" y="423811"/>
                </a:lnTo>
                <a:lnTo>
                  <a:pt x="1424178" y="391033"/>
                </a:lnTo>
                <a:close/>
              </a:path>
              <a:path w="1686560" h="598170">
                <a:moveTo>
                  <a:pt x="1540383" y="527939"/>
                </a:moveTo>
                <a:lnTo>
                  <a:pt x="1435227" y="527939"/>
                </a:lnTo>
                <a:lnTo>
                  <a:pt x="1435227" y="562991"/>
                </a:lnTo>
                <a:lnTo>
                  <a:pt x="1540383" y="562991"/>
                </a:lnTo>
                <a:lnTo>
                  <a:pt x="1540383" y="527939"/>
                </a:lnTo>
                <a:close/>
              </a:path>
              <a:path w="1686560" h="598170">
                <a:moveTo>
                  <a:pt x="1555369" y="440448"/>
                </a:moveTo>
                <a:lnTo>
                  <a:pt x="1456944" y="403352"/>
                </a:lnTo>
                <a:lnTo>
                  <a:pt x="1444625" y="436168"/>
                </a:lnTo>
                <a:lnTo>
                  <a:pt x="1542923" y="473252"/>
                </a:lnTo>
                <a:lnTo>
                  <a:pt x="1555369" y="440448"/>
                </a:lnTo>
                <a:close/>
              </a:path>
              <a:path w="1686560" h="598170">
                <a:moveTo>
                  <a:pt x="1680591" y="527939"/>
                </a:moveTo>
                <a:lnTo>
                  <a:pt x="1575435" y="527939"/>
                </a:lnTo>
                <a:lnTo>
                  <a:pt x="1575435" y="562991"/>
                </a:lnTo>
                <a:lnTo>
                  <a:pt x="1680591" y="562991"/>
                </a:lnTo>
                <a:lnTo>
                  <a:pt x="1680591" y="527939"/>
                </a:lnTo>
                <a:close/>
              </a:path>
              <a:path w="1686560" h="598170">
                <a:moveTo>
                  <a:pt x="1686560" y="489889"/>
                </a:moveTo>
                <a:lnTo>
                  <a:pt x="1588135" y="452805"/>
                </a:lnTo>
                <a:lnTo>
                  <a:pt x="1575816" y="485609"/>
                </a:lnTo>
                <a:lnTo>
                  <a:pt x="1674114" y="522693"/>
                </a:lnTo>
                <a:lnTo>
                  <a:pt x="1686560" y="489889"/>
                </a:lnTo>
                <a:close/>
              </a:path>
            </a:pathLst>
          </a:custGeom>
          <a:solidFill>
            <a:srgbClr val="771F28"/>
          </a:solidFill>
        </p:spPr>
        <p:txBody>
          <a:bodyPr wrap="square" lIns="0" tIns="0" rIns="0" bIns="0" rtlCol="0"/>
          <a:lstStyle/>
          <a:p>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823507"/>
          </a:xfrm>
          <a:prstGeom prst="rect">
            <a:avLst/>
          </a:prstGeom>
        </p:spPr>
        <p:txBody>
          <a:bodyPr vert="horz" wrap="square" lIns="0" tIns="327863" rIns="0" bIns="0" rtlCol="0">
            <a:spAutoFit/>
          </a:bodyPr>
          <a:lstStyle/>
          <a:p>
            <a:pPr marL="805180">
              <a:spcBef>
                <a:spcPts val="100"/>
              </a:spcBef>
            </a:pPr>
            <a:r>
              <a:rPr sz="3200" dirty="0">
                <a:solidFill>
                  <a:srgbClr val="001F5F"/>
                </a:solidFill>
                <a:latin typeface="Aptos ExtraBold" panose="020B0004020202020204" pitchFamily="34" charset="0"/>
              </a:rPr>
              <a:t>Each</a:t>
            </a:r>
            <a:r>
              <a:rPr sz="3200" spc="-40" dirty="0">
                <a:solidFill>
                  <a:srgbClr val="001F5F"/>
                </a:solidFill>
                <a:latin typeface="Aptos ExtraBold" panose="020B0004020202020204" pitchFamily="34" charset="0"/>
              </a:rPr>
              <a:t> </a:t>
            </a:r>
            <a:r>
              <a:rPr sz="3200" dirty="0">
                <a:solidFill>
                  <a:srgbClr val="3A6330"/>
                </a:solidFill>
                <a:latin typeface="Aptos ExtraBold" panose="020B0004020202020204" pitchFamily="34" charset="0"/>
              </a:rPr>
              <a:t>Deliverable</a:t>
            </a:r>
            <a:r>
              <a:rPr sz="3200" spc="-45" dirty="0">
                <a:solidFill>
                  <a:srgbClr val="3A6330"/>
                </a:solidFill>
                <a:latin typeface="Aptos ExtraBold" panose="020B0004020202020204" pitchFamily="34" charset="0"/>
              </a:rPr>
              <a:t> </a:t>
            </a:r>
            <a:r>
              <a:rPr sz="3200" dirty="0">
                <a:solidFill>
                  <a:srgbClr val="001F5F"/>
                </a:solidFill>
                <a:latin typeface="Aptos ExtraBold" panose="020B0004020202020204" pitchFamily="34" charset="0"/>
              </a:rPr>
              <a:t>may</a:t>
            </a:r>
            <a:r>
              <a:rPr sz="3200" spc="-15" dirty="0">
                <a:solidFill>
                  <a:srgbClr val="001F5F"/>
                </a:solidFill>
                <a:latin typeface="Aptos ExtraBold" panose="020B0004020202020204" pitchFamily="34" charset="0"/>
              </a:rPr>
              <a:t> </a:t>
            </a:r>
            <a:r>
              <a:rPr sz="3200" spc="-10" dirty="0">
                <a:solidFill>
                  <a:srgbClr val="001F5F"/>
                </a:solidFill>
                <a:latin typeface="Aptos ExtraBold" panose="020B0004020202020204" pitchFamily="34" charset="0"/>
              </a:rPr>
              <a:t>have:</a:t>
            </a:r>
            <a:endParaRPr sz="3200" dirty="0">
              <a:latin typeface="Aptos ExtraBold" panose="020B0004020202020204" pitchFamily="34" charset="0"/>
            </a:endParaRP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12</a:t>
            </a:fld>
            <a:endParaRPr spc="-25" dirty="0"/>
          </a:p>
        </p:txBody>
      </p:sp>
      <p:sp>
        <p:nvSpPr>
          <p:cNvPr id="3" name="object 3"/>
          <p:cNvSpPr txBox="1"/>
          <p:nvPr/>
        </p:nvSpPr>
        <p:spPr>
          <a:xfrm>
            <a:off x="1076632" y="1703959"/>
            <a:ext cx="9822425" cy="3200876"/>
          </a:xfrm>
          <a:prstGeom prst="rect">
            <a:avLst/>
          </a:prstGeom>
        </p:spPr>
        <p:txBody>
          <a:bodyPr vert="horz" wrap="square" lIns="0" tIns="12700" rIns="0" bIns="0" rtlCol="0">
            <a:spAutoFit/>
          </a:bodyPr>
          <a:lstStyle/>
          <a:p>
            <a:pPr marL="12700" marR="262255">
              <a:spcBef>
                <a:spcPts val="100"/>
              </a:spcBef>
            </a:pPr>
            <a:r>
              <a:rPr dirty="0">
                <a:latin typeface="Arial"/>
                <a:cs typeface="Arial"/>
              </a:rPr>
              <a:t>Each</a:t>
            </a:r>
            <a:r>
              <a:rPr spc="-25" dirty="0">
                <a:latin typeface="Arial"/>
                <a:cs typeface="Arial"/>
              </a:rPr>
              <a:t> </a:t>
            </a:r>
            <a:r>
              <a:rPr dirty="0">
                <a:latin typeface="Arial"/>
                <a:cs typeface="Arial"/>
              </a:rPr>
              <a:t>Deliverable</a:t>
            </a:r>
            <a:r>
              <a:rPr spc="15" dirty="0">
                <a:latin typeface="Arial"/>
                <a:cs typeface="Arial"/>
              </a:rPr>
              <a:t> </a:t>
            </a:r>
            <a:r>
              <a:rPr dirty="0">
                <a:latin typeface="Arial"/>
                <a:cs typeface="Arial"/>
              </a:rPr>
              <a:t>may</a:t>
            </a:r>
            <a:r>
              <a:rPr spc="-20" dirty="0">
                <a:latin typeface="Arial"/>
                <a:cs typeface="Arial"/>
              </a:rPr>
              <a:t> </a:t>
            </a:r>
            <a:r>
              <a:rPr dirty="0">
                <a:latin typeface="Arial"/>
                <a:cs typeface="Arial"/>
              </a:rPr>
              <a:t>have</a:t>
            </a:r>
            <a:r>
              <a:rPr spc="-10" dirty="0">
                <a:latin typeface="Arial"/>
                <a:cs typeface="Arial"/>
              </a:rPr>
              <a:t> </a:t>
            </a:r>
            <a:r>
              <a:rPr dirty="0">
                <a:latin typeface="Arial"/>
                <a:cs typeface="Arial"/>
              </a:rPr>
              <a:t>associated</a:t>
            </a:r>
            <a:r>
              <a:rPr spc="-15" dirty="0">
                <a:latin typeface="Arial"/>
                <a:cs typeface="Arial"/>
              </a:rPr>
              <a:t> </a:t>
            </a:r>
            <a:r>
              <a:rPr dirty="0">
                <a:latin typeface="Arial"/>
                <a:cs typeface="Arial"/>
              </a:rPr>
              <a:t>Work</a:t>
            </a:r>
            <a:r>
              <a:rPr spc="-15" dirty="0">
                <a:latin typeface="Arial"/>
                <a:cs typeface="Arial"/>
              </a:rPr>
              <a:t> </a:t>
            </a:r>
            <a:r>
              <a:rPr dirty="0">
                <a:latin typeface="Arial"/>
                <a:cs typeface="Arial"/>
              </a:rPr>
              <a:t>Processes,</a:t>
            </a:r>
            <a:r>
              <a:rPr spc="-15" dirty="0">
                <a:latin typeface="Arial"/>
                <a:cs typeface="Arial"/>
              </a:rPr>
              <a:t> </a:t>
            </a:r>
            <a:r>
              <a:rPr dirty="0">
                <a:latin typeface="Arial"/>
                <a:cs typeface="Arial"/>
              </a:rPr>
              <a:t>Procedures </a:t>
            </a:r>
            <a:r>
              <a:rPr spc="-25" dirty="0">
                <a:latin typeface="Arial"/>
                <a:cs typeface="Arial"/>
              </a:rPr>
              <a:t>and </a:t>
            </a:r>
            <a:r>
              <a:rPr spc="-20" dirty="0">
                <a:latin typeface="Arial"/>
                <a:cs typeface="Arial"/>
              </a:rPr>
              <a:t>Tasks,</a:t>
            </a:r>
            <a:r>
              <a:rPr spc="-25" dirty="0">
                <a:latin typeface="Arial"/>
                <a:cs typeface="Arial"/>
              </a:rPr>
              <a:t> </a:t>
            </a:r>
            <a:r>
              <a:rPr dirty="0">
                <a:latin typeface="Arial"/>
                <a:cs typeface="Arial"/>
              </a:rPr>
              <a:t>and</a:t>
            </a:r>
            <a:r>
              <a:rPr spc="-25" dirty="0">
                <a:latin typeface="Arial"/>
                <a:cs typeface="Arial"/>
              </a:rPr>
              <a:t> </a:t>
            </a:r>
            <a:r>
              <a:rPr dirty="0">
                <a:latin typeface="Arial"/>
                <a:cs typeface="Arial"/>
              </a:rPr>
              <a:t>these</a:t>
            </a:r>
            <a:r>
              <a:rPr spc="-10" dirty="0">
                <a:latin typeface="Arial"/>
                <a:cs typeface="Arial"/>
              </a:rPr>
              <a:t> </a:t>
            </a:r>
            <a:r>
              <a:rPr dirty="0">
                <a:latin typeface="Arial"/>
                <a:cs typeface="Arial"/>
              </a:rPr>
              <a:t>may</a:t>
            </a:r>
            <a:r>
              <a:rPr spc="-15" dirty="0">
                <a:latin typeface="Arial"/>
                <a:cs typeface="Arial"/>
              </a:rPr>
              <a:t> </a:t>
            </a:r>
            <a:r>
              <a:rPr dirty="0">
                <a:latin typeface="Arial"/>
                <a:cs typeface="Arial"/>
              </a:rPr>
              <a:t>in</a:t>
            </a:r>
            <a:r>
              <a:rPr spc="-25" dirty="0">
                <a:latin typeface="Arial"/>
                <a:cs typeface="Arial"/>
              </a:rPr>
              <a:t> </a:t>
            </a:r>
            <a:r>
              <a:rPr dirty="0">
                <a:latin typeface="Arial"/>
                <a:cs typeface="Arial"/>
              </a:rPr>
              <a:t>turn</a:t>
            </a:r>
            <a:r>
              <a:rPr spc="-20" dirty="0">
                <a:latin typeface="Arial"/>
                <a:cs typeface="Arial"/>
              </a:rPr>
              <a:t> </a:t>
            </a:r>
            <a:r>
              <a:rPr spc="-10" dirty="0">
                <a:latin typeface="Arial"/>
                <a:cs typeface="Arial"/>
              </a:rPr>
              <a:t>have:</a:t>
            </a:r>
            <a:endParaRPr dirty="0">
              <a:latin typeface="Arial"/>
              <a:cs typeface="Arial"/>
            </a:endParaRPr>
          </a:p>
          <a:p>
            <a:pPr marL="299085" indent="-286385">
              <a:spcBef>
                <a:spcPts val="1925"/>
              </a:spcBef>
              <a:buChar char="•"/>
              <a:tabLst>
                <a:tab pos="299085" algn="l"/>
              </a:tabLst>
            </a:pPr>
            <a:r>
              <a:rPr sz="1600" dirty="0">
                <a:latin typeface="Arial"/>
                <a:cs typeface="Arial"/>
              </a:rPr>
              <a:t>Forms</a:t>
            </a:r>
            <a:r>
              <a:rPr sz="1600" spc="-15" dirty="0">
                <a:latin typeface="Arial"/>
                <a:cs typeface="Arial"/>
              </a:rPr>
              <a:t> </a:t>
            </a:r>
            <a:r>
              <a:rPr sz="1600" dirty="0">
                <a:latin typeface="Arial"/>
                <a:cs typeface="Arial"/>
              </a:rPr>
              <a:t>(e.g.</a:t>
            </a:r>
            <a:r>
              <a:rPr sz="1600" spc="-20" dirty="0">
                <a:latin typeface="Arial"/>
                <a:cs typeface="Arial"/>
              </a:rPr>
              <a:t> </a:t>
            </a:r>
            <a:r>
              <a:rPr sz="1600" spc="-10" dirty="0">
                <a:latin typeface="Arial"/>
                <a:cs typeface="Arial"/>
              </a:rPr>
              <a:t>ISA-</a:t>
            </a:r>
            <a:r>
              <a:rPr sz="1600" dirty="0">
                <a:latin typeface="Arial"/>
                <a:cs typeface="Arial"/>
              </a:rPr>
              <a:t>12</a:t>
            </a:r>
            <a:r>
              <a:rPr sz="1600" spc="-25" dirty="0">
                <a:latin typeface="Arial"/>
                <a:cs typeface="Arial"/>
              </a:rPr>
              <a:t> </a:t>
            </a:r>
            <a:r>
              <a:rPr sz="1600" dirty="0">
                <a:latin typeface="Arial"/>
                <a:cs typeface="Arial"/>
              </a:rPr>
              <a:t>Specification</a:t>
            </a:r>
            <a:r>
              <a:rPr sz="1600" spc="-75" dirty="0">
                <a:latin typeface="Arial"/>
                <a:cs typeface="Arial"/>
              </a:rPr>
              <a:t> </a:t>
            </a:r>
            <a:r>
              <a:rPr sz="1600" spc="-10" dirty="0">
                <a:latin typeface="Arial"/>
                <a:cs typeface="Arial"/>
              </a:rPr>
              <a:t>Sheets)</a:t>
            </a:r>
            <a:endParaRPr sz="1600" dirty="0">
              <a:latin typeface="Arial"/>
              <a:cs typeface="Arial"/>
            </a:endParaRPr>
          </a:p>
          <a:p>
            <a:pPr marL="299085" indent="-286385">
              <a:buChar char="•"/>
              <a:tabLst>
                <a:tab pos="299085" algn="l"/>
              </a:tabLst>
            </a:pPr>
            <a:r>
              <a:rPr sz="1600" dirty="0">
                <a:latin typeface="Arial"/>
                <a:cs typeface="Arial"/>
              </a:rPr>
              <a:t>Work</a:t>
            </a:r>
            <a:r>
              <a:rPr sz="1600" spc="-35" dirty="0">
                <a:latin typeface="Arial"/>
                <a:cs typeface="Arial"/>
              </a:rPr>
              <a:t> </a:t>
            </a:r>
            <a:r>
              <a:rPr sz="1600" dirty="0">
                <a:latin typeface="Arial"/>
                <a:cs typeface="Arial"/>
              </a:rPr>
              <a:t>Flow</a:t>
            </a:r>
            <a:r>
              <a:rPr sz="1600" spc="-55" dirty="0">
                <a:latin typeface="Arial"/>
                <a:cs typeface="Arial"/>
              </a:rPr>
              <a:t> </a:t>
            </a:r>
            <a:r>
              <a:rPr sz="1600" spc="-10" dirty="0">
                <a:latin typeface="Arial"/>
                <a:cs typeface="Arial"/>
              </a:rPr>
              <a:t>Diagrams</a:t>
            </a:r>
            <a:endParaRPr sz="1600" dirty="0">
              <a:latin typeface="Arial"/>
              <a:cs typeface="Arial"/>
            </a:endParaRPr>
          </a:p>
          <a:p>
            <a:pPr marL="299085" indent="-286385">
              <a:spcBef>
                <a:spcPts val="5"/>
              </a:spcBef>
              <a:buChar char="•"/>
              <a:tabLst>
                <a:tab pos="299085" algn="l"/>
              </a:tabLst>
            </a:pPr>
            <a:r>
              <a:rPr sz="1600" dirty="0">
                <a:latin typeface="Arial"/>
                <a:cs typeface="Arial"/>
              </a:rPr>
              <a:t>Example</a:t>
            </a:r>
            <a:r>
              <a:rPr sz="1600" spc="-65" dirty="0">
                <a:latin typeface="Arial"/>
                <a:cs typeface="Arial"/>
              </a:rPr>
              <a:t> </a:t>
            </a:r>
            <a:r>
              <a:rPr sz="1600" dirty="0">
                <a:latin typeface="Arial"/>
                <a:cs typeface="Arial"/>
              </a:rPr>
              <a:t>Drawings,</a:t>
            </a:r>
            <a:r>
              <a:rPr sz="1600" spc="-45" dirty="0">
                <a:latin typeface="Arial"/>
                <a:cs typeface="Arial"/>
              </a:rPr>
              <a:t> </a:t>
            </a:r>
            <a:r>
              <a:rPr sz="1600" spc="-10" dirty="0">
                <a:latin typeface="Arial"/>
                <a:cs typeface="Arial"/>
              </a:rPr>
              <a:t>“Go-</a:t>
            </a:r>
            <a:r>
              <a:rPr sz="1600" dirty="0">
                <a:latin typeface="Arial"/>
                <a:cs typeface="Arial"/>
              </a:rPr>
              <a:t>by”</a:t>
            </a:r>
            <a:r>
              <a:rPr sz="1600" spc="-10" dirty="0">
                <a:latin typeface="Arial"/>
                <a:cs typeface="Arial"/>
              </a:rPr>
              <a:t> </a:t>
            </a:r>
            <a:r>
              <a:rPr sz="1600" dirty="0">
                <a:latin typeface="Arial"/>
                <a:cs typeface="Arial"/>
              </a:rPr>
              <a:t>Documents,</a:t>
            </a:r>
            <a:r>
              <a:rPr sz="1600" spc="-50" dirty="0">
                <a:latin typeface="Arial"/>
                <a:cs typeface="Arial"/>
              </a:rPr>
              <a:t> </a:t>
            </a:r>
            <a:r>
              <a:rPr sz="1600" dirty="0">
                <a:latin typeface="Arial"/>
                <a:cs typeface="Arial"/>
              </a:rPr>
              <a:t>Reference</a:t>
            </a:r>
            <a:r>
              <a:rPr sz="1600" spc="-50" dirty="0">
                <a:latin typeface="Arial"/>
                <a:cs typeface="Arial"/>
              </a:rPr>
              <a:t> </a:t>
            </a:r>
            <a:r>
              <a:rPr sz="1600" dirty="0">
                <a:latin typeface="Arial"/>
                <a:cs typeface="Arial"/>
              </a:rPr>
              <a:t>Designs,</a:t>
            </a:r>
            <a:r>
              <a:rPr sz="1600" spc="-70" dirty="0">
                <a:latin typeface="Arial"/>
                <a:cs typeface="Arial"/>
              </a:rPr>
              <a:t> </a:t>
            </a:r>
            <a:r>
              <a:rPr sz="1600" spc="-20" dirty="0">
                <a:latin typeface="Arial"/>
                <a:cs typeface="Arial"/>
              </a:rPr>
              <a:t>etc.</a:t>
            </a:r>
            <a:endParaRPr sz="1600" dirty="0">
              <a:latin typeface="Arial"/>
              <a:cs typeface="Arial"/>
            </a:endParaRPr>
          </a:p>
          <a:p>
            <a:pPr marL="299085" indent="-286385">
              <a:buChar char="•"/>
              <a:tabLst>
                <a:tab pos="299085" algn="l"/>
              </a:tabLst>
            </a:pPr>
            <a:r>
              <a:rPr sz="1600" dirty="0">
                <a:latin typeface="Arial"/>
                <a:cs typeface="Arial"/>
              </a:rPr>
              <a:t>Metrics</a:t>
            </a:r>
            <a:r>
              <a:rPr sz="1600" spc="-40" dirty="0">
                <a:latin typeface="Arial"/>
                <a:cs typeface="Arial"/>
              </a:rPr>
              <a:t> </a:t>
            </a:r>
            <a:r>
              <a:rPr sz="1600" dirty="0">
                <a:latin typeface="Arial"/>
                <a:cs typeface="Arial"/>
              </a:rPr>
              <a:t>including</a:t>
            </a:r>
            <a:r>
              <a:rPr sz="1600" spc="-85" dirty="0">
                <a:latin typeface="Arial"/>
                <a:cs typeface="Arial"/>
              </a:rPr>
              <a:t> </a:t>
            </a:r>
            <a:r>
              <a:rPr sz="1600" spc="-20" dirty="0">
                <a:latin typeface="Arial"/>
                <a:cs typeface="Arial"/>
              </a:rPr>
              <a:t>KPIs</a:t>
            </a:r>
            <a:endParaRPr sz="1600" dirty="0">
              <a:latin typeface="Arial"/>
              <a:cs typeface="Arial"/>
            </a:endParaRPr>
          </a:p>
          <a:p>
            <a:pPr>
              <a:spcBef>
                <a:spcPts val="310"/>
              </a:spcBef>
            </a:pPr>
            <a:endParaRPr sz="1600" dirty="0">
              <a:latin typeface="Arial"/>
              <a:cs typeface="Arial"/>
            </a:endParaRPr>
          </a:p>
          <a:p>
            <a:pPr marL="12700" marR="107950"/>
            <a:r>
              <a:rPr dirty="0">
                <a:latin typeface="Arial"/>
                <a:cs typeface="Arial"/>
              </a:rPr>
              <a:t>ISA</a:t>
            </a:r>
            <a:r>
              <a:rPr spc="-120" dirty="0">
                <a:latin typeface="Arial"/>
                <a:cs typeface="Arial"/>
              </a:rPr>
              <a:t> </a:t>
            </a:r>
            <a:r>
              <a:rPr dirty="0">
                <a:latin typeface="Arial"/>
                <a:cs typeface="Arial"/>
              </a:rPr>
              <a:t>108</a:t>
            </a:r>
            <a:r>
              <a:rPr spc="-20" dirty="0">
                <a:latin typeface="Arial"/>
                <a:cs typeface="Arial"/>
              </a:rPr>
              <a:t> </a:t>
            </a:r>
            <a:r>
              <a:rPr dirty="0">
                <a:latin typeface="Arial"/>
                <a:cs typeface="Arial"/>
              </a:rPr>
              <a:t>will</a:t>
            </a:r>
            <a:r>
              <a:rPr spc="20" dirty="0">
                <a:latin typeface="Arial"/>
                <a:cs typeface="Arial"/>
              </a:rPr>
              <a:t> </a:t>
            </a:r>
            <a:r>
              <a:rPr dirty="0">
                <a:latin typeface="Arial"/>
                <a:cs typeface="Arial"/>
              </a:rPr>
              <a:t>use</a:t>
            </a:r>
            <a:r>
              <a:rPr spc="-20" dirty="0">
                <a:latin typeface="Arial"/>
                <a:cs typeface="Arial"/>
              </a:rPr>
              <a:t> </a:t>
            </a:r>
            <a:r>
              <a:rPr dirty="0">
                <a:latin typeface="Arial"/>
                <a:cs typeface="Arial"/>
              </a:rPr>
              <a:t>standard</a:t>
            </a:r>
            <a:r>
              <a:rPr spc="-15" dirty="0">
                <a:latin typeface="Arial"/>
                <a:cs typeface="Arial"/>
              </a:rPr>
              <a:t> </a:t>
            </a:r>
            <a:r>
              <a:rPr dirty="0">
                <a:latin typeface="Arial"/>
                <a:cs typeface="Arial"/>
              </a:rPr>
              <a:t>Engineering</a:t>
            </a:r>
            <a:r>
              <a:rPr spc="5" dirty="0">
                <a:latin typeface="Arial"/>
                <a:cs typeface="Arial"/>
              </a:rPr>
              <a:t> </a:t>
            </a:r>
            <a:r>
              <a:rPr dirty="0">
                <a:latin typeface="Arial"/>
                <a:cs typeface="Arial"/>
              </a:rPr>
              <a:t>forms</a:t>
            </a:r>
            <a:r>
              <a:rPr spc="-30" dirty="0">
                <a:latin typeface="Arial"/>
                <a:cs typeface="Arial"/>
              </a:rPr>
              <a:t> </a:t>
            </a:r>
            <a:r>
              <a:rPr dirty="0">
                <a:latin typeface="Arial"/>
                <a:cs typeface="Arial"/>
              </a:rPr>
              <a:t>such</a:t>
            </a:r>
            <a:r>
              <a:rPr spc="-10" dirty="0">
                <a:latin typeface="Arial"/>
                <a:cs typeface="Arial"/>
              </a:rPr>
              <a:t> </a:t>
            </a:r>
            <a:r>
              <a:rPr dirty="0">
                <a:latin typeface="Arial"/>
                <a:cs typeface="Arial"/>
              </a:rPr>
              <a:t>as</a:t>
            </a:r>
            <a:r>
              <a:rPr spc="-20" dirty="0">
                <a:latin typeface="Arial"/>
                <a:cs typeface="Arial"/>
              </a:rPr>
              <a:t> </a:t>
            </a:r>
            <a:r>
              <a:rPr dirty="0">
                <a:latin typeface="Arial"/>
                <a:cs typeface="Arial"/>
              </a:rPr>
              <a:t>ISA</a:t>
            </a:r>
            <a:r>
              <a:rPr spc="-120" dirty="0">
                <a:latin typeface="Arial"/>
                <a:cs typeface="Arial"/>
              </a:rPr>
              <a:t> </a:t>
            </a:r>
            <a:r>
              <a:rPr spc="-10" dirty="0">
                <a:latin typeface="Arial"/>
                <a:cs typeface="Arial"/>
              </a:rPr>
              <a:t>Instrument </a:t>
            </a:r>
            <a:r>
              <a:rPr dirty="0">
                <a:latin typeface="Arial"/>
                <a:cs typeface="Arial"/>
              </a:rPr>
              <a:t>Specification</a:t>
            </a:r>
            <a:r>
              <a:rPr spc="-10" dirty="0">
                <a:latin typeface="Arial"/>
                <a:cs typeface="Arial"/>
              </a:rPr>
              <a:t> </a:t>
            </a:r>
            <a:r>
              <a:rPr dirty="0">
                <a:latin typeface="Arial"/>
                <a:cs typeface="Arial"/>
              </a:rPr>
              <a:t>Sheets</a:t>
            </a:r>
            <a:r>
              <a:rPr spc="-15" dirty="0">
                <a:latin typeface="Arial"/>
                <a:cs typeface="Arial"/>
              </a:rPr>
              <a:t> </a:t>
            </a:r>
            <a:r>
              <a:rPr dirty="0">
                <a:latin typeface="Arial"/>
                <a:cs typeface="Arial"/>
              </a:rPr>
              <a:t>or</a:t>
            </a:r>
            <a:r>
              <a:rPr spc="-110" dirty="0">
                <a:latin typeface="Arial"/>
                <a:cs typeface="Arial"/>
              </a:rPr>
              <a:t> </a:t>
            </a:r>
            <a:r>
              <a:rPr dirty="0">
                <a:latin typeface="Arial"/>
                <a:cs typeface="Arial"/>
              </a:rPr>
              <a:t>API</a:t>
            </a:r>
            <a:r>
              <a:rPr spc="-25" dirty="0">
                <a:latin typeface="Arial"/>
                <a:cs typeface="Arial"/>
              </a:rPr>
              <a:t> </a:t>
            </a:r>
            <a:r>
              <a:rPr dirty="0">
                <a:latin typeface="Arial"/>
                <a:cs typeface="Arial"/>
              </a:rPr>
              <a:t>Pump</a:t>
            </a:r>
            <a:r>
              <a:rPr spc="-25" dirty="0">
                <a:latin typeface="Arial"/>
                <a:cs typeface="Arial"/>
              </a:rPr>
              <a:t> </a:t>
            </a:r>
            <a:r>
              <a:rPr dirty="0">
                <a:latin typeface="Arial"/>
                <a:cs typeface="Arial"/>
              </a:rPr>
              <a:t>Sheets</a:t>
            </a:r>
            <a:r>
              <a:rPr spc="-5" dirty="0">
                <a:latin typeface="Arial"/>
                <a:cs typeface="Arial"/>
              </a:rPr>
              <a:t> </a:t>
            </a:r>
            <a:r>
              <a:rPr dirty="0">
                <a:latin typeface="Arial"/>
                <a:cs typeface="Arial"/>
              </a:rPr>
              <a:t>as</a:t>
            </a:r>
            <a:r>
              <a:rPr spc="-20" dirty="0">
                <a:latin typeface="Arial"/>
                <a:cs typeface="Arial"/>
              </a:rPr>
              <a:t> </a:t>
            </a:r>
            <a:r>
              <a:rPr dirty="0">
                <a:latin typeface="Arial"/>
                <a:cs typeface="Arial"/>
              </a:rPr>
              <a:t>a</a:t>
            </a:r>
            <a:r>
              <a:rPr spc="-20" dirty="0">
                <a:latin typeface="Arial"/>
                <a:cs typeface="Arial"/>
              </a:rPr>
              <a:t> </a:t>
            </a:r>
            <a:r>
              <a:rPr dirty="0">
                <a:latin typeface="Arial"/>
                <a:cs typeface="Arial"/>
              </a:rPr>
              <a:t>base,</a:t>
            </a:r>
            <a:r>
              <a:rPr spc="-10" dirty="0">
                <a:latin typeface="Arial"/>
                <a:cs typeface="Arial"/>
              </a:rPr>
              <a:t> </a:t>
            </a:r>
            <a:r>
              <a:rPr dirty="0">
                <a:latin typeface="Arial"/>
                <a:cs typeface="Arial"/>
              </a:rPr>
              <a:t>but</a:t>
            </a:r>
            <a:r>
              <a:rPr spc="-5" dirty="0">
                <a:latin typeface="Arial"/>
                <a:cs typeface="Arial"/>
              </a:rPr>
              <a:t> </a:t>
            </a:r>
            <a:r>
              <a:rPr dirty="0">
                <a:latin typeface="Arial"/>
                <a:cs typeface="Arial"/>
              </a:rPr>
              <a:t>will</a:t>
            </a:r>
            <a:r>
              <a:rPr spc="20" dirty="0">
                <a:latin typeface="Arial"/>
                <a:cs typeface="Arial"/>
              </a:rPr>
              <a:t> </a:t>
            </a:r>
            <a:r>
              <a:rPr dirty="0">
                <a:latin typeface="Arial"/>
                <a:cs typeface="Arial"/>
              </a:rPr>
              <a:t>add</a:t>
            </a:r>
            <a:r>
              <a:rPr spc="-5" dirty="0">
                <a:latin typeface="Arial"/>
                <a:cs typeface="Arial"/>
              </a:rPr>
              <a:t> </a:t>
            </a:r>
            <a:r>
              <a:rPr spc="-10" dirty="0">
                <a:latin typeface="Arial"/>
                <a:cs typeface="Arial"/>
              </a:rPr>
              <a:t>additional data.</a:t>
            </a:r>
            <a:endParaRPr dirty="0">
              <a:latin typeface="Arial"/>
              <a:cs typeface="Arial"/>
            </a:endParaRPr>
          </a:p>
          <a:p>
            <a:pPr>
              <a:spcBef>
                <a:spcPts val="95"/>
              </a:spcBef>
            </a:pPr>
            <a:endParaRPr dirty="0">
              <a:latin typeface="Arial"/>
              <a:cs typeface="Arial"/>
            </a:endParaRPr>
          </a:p>
          <a:p>
            <a:pPr marL="12700"/>
            <a:r>
              <a:rPr dirty="0">
                <a:latin typeface="Arial"/>
                <a:cs typeface="Arial"/>
              </a:rPr>
              <a:t>Deliverables</a:t>
            </a:r>
            <a:r>
              <a:rPr spc="10" dirty="0">
                <a:latin typeface="Arial"/>
                <a:cs typeface="Arial"/>
              </a:rPr>
              <a:t> </a:t>
            </a:r>
            <a:r>
              <a:rPr dirty="0">
                <a:latin typeface="Arial"/>
                <a:cs typeface="Arial"/>
              </a:rPr>
              <a:t>may</a:t>
            </a:r>
            <a:r>
              <a:rPr spc="-20" dirty="0">
                <a:latin typeface="Arial"/>
                <a:cs typeface="Arial"/>
              </a:rPr>
              <a:t> </a:t>
            </a:r>
            <a:r>
              <a:rPr dirty="0">
                <a:latin typeface="Arial"/>
                <a:cs typeface="Arial"/>
              </a:rPr>
              <a:t>be</a:t>
            </a:r>
            <a:r>
              <a:rPr spc="-25" dirty="0">
                <a:latin typeface="Arial"/>
                <a:cs typeface="Arial"/>
              </a:rPr>
              <a:t> </a:t>
            </a:r>
            <a:r>
              <a:rPr dirty="0">
                <a:latin typeface="Arial"/>
                <a:cs typeface="Arial"/>
              </a:rPr>
              <a:t>eliminated</a:t>
            </a:r>
            <a:r>
              <a:rPr spc="-5" dirty="0">
                <a:latin typeface="Arial"/>
                <a:cs typeface="Arial"/>
              </a:rPr>
              <a:t> </a:t>
            </a:r>
            <a:r>
              <a:rPr dirty="0">
                <a:latin typeface="Arial"/>
                <a:cs typeface="Arial"/>
              </a:rPr>
              <a:t>and</a:t>
            </a:r>
            <a:r>
              <a:rPr spc="-20" dirty="0">
                <a:latin typeface="Arial"/>
                <a:cs typeface="Arial"/>
              </a:rPr>
              <a:t> </a:t>
            </a:r>
            <a:r>
              <a:rPr dirty="0">
                <a:latin typeface="Arial"/>
                <a:cs typeface="Arial"/>
              </a:rPr>
              <a:t>the</a:t>
            </a:r>
            <a:r>
              <a:rPr spc="-25" dirty="0">
                <a:latin typeface="Arial"/>
                <a:cs typeface="Arial"/>
              </a:rPr>
              <a:t> </a:t>
            </a:r>
            <a:r>
              <a:rPr dirty="0">
                <a:latin typeface="Arial"/>
                <a:cs typeface="Arial"/>
              </a:rPr>
              <a:t>associated</a:t>
            </a:r>
            <a:r>
              <a:rPr spc="-15" dirty="0">
                <a:latin typeface="Arial"/>
                <a:cs typeface="Arial"/>
              </a:rPr>
              <a:t> </a:t>
            </a:r>
            <a:r>
              <a:rPr dirty="0">
                <a:latin typeface="Arial"/>
                <a:cs typeface="Arial"/>
              </a:rPr>
              <a:t>Procedures,</a:t>
            </a:r>
            <a:r>
              <a:rPr spc="-10" dirty="0">
                <a:latin typeface="Arial"/>
                <a:cs typeface="Arial"/>
              </a:rPr>
              <a:t> </a:t>
            </a:r>
            <a:r>
              <a:rPr dirty="0">
                <a:latin typeface="Arial"/>
                <a:cs typeface="Arial"/>
              </a:rPr>
              <a:t>Forms,</a:t>
            </a:r>
            <a:r>
              <a:rPr spc="-30" dirty="0">
                <a:latin typeface="Arial"/>
                <a:cs typeface="Arial"/>
              </a:rPr>
              <a:t> </a:t>
            </a:r>
            <a:r>
              <a:rPr spc="-20" dirty="0">
                <a:latin typeface="Arial"/>
                <a:cs typeface="Arial"/>
              </a:rPr>
              <a:t>etc.</a:t>
            </a:r>
            <a:r>
              <a:rPr lang="en-US" spc="-20" dirty="0">
                <a:latin typeface="Arial"/>
                <a:cs typeface="Arial"/>
              </a:rPr>
              <a:t> </a:t>
            </a:r>
            <a:r>
              <a:rPr dirty="0">
                <a:latin typeface="Arial"/>
                <a:cs typeface="Arial"/>
              </a:rPr>
              <a:t>will</a:t>
            </a:r>
            <a:r>
              <a:rPr spc="15" dirty="0">
                <a:latin typeface="Arial"/>
                <a:cs typeface="Arial"/>
              </a:rPr>
              <a:t> </a:t>
            </a:r>
            <a:r>
              <a:rPr dirty="0">
                <a:latin typeface="Arial"/>
                <a:cs typeface="Arial"/>
              </a:rPr>
              <a:t>also</a:t>
            </a:r>
            <a:r>
              <a:rPr spc="-15" dirty="0">
                <a:latin typeface="Arial"/>
                <a:cs typeface="Arial"/>
              </a:rPr>
              <a:t> </a:t>
            </a:r>
            <a:r>
              <a:rPr dirty="0">
                <a:latin typeface="Arial"/>
                <a:cs typeface="Arial"/>
              </a:rPr>
              <a:t>be</a:t>
            </a:r>
            <a:r>
              <a:rPr spc="-35" dirty="0">
                <a:latin typeface="Arial"/>
                <a:cs typeface="Arial"/>
              </a:rPr>
              <a:t> </a:t>
            </a:r>
            <a:r>
              <a:rPr spc="-10" dirty="0">
                <a:latin typeface="Arial"/>
                <a:cs typeface="Arial"/>
              </a:rPr>
              <a:t>deleted.</a:t>
            </a:r>
            <a:endParaRPr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7558" y="222249"/>
            <a:ext cx="9036047" cy="772647"/>
          </a:xfrm>
          <a:prstGeom prst="rect">
            <a:avLst/>
          </a:prstGeom>
        </p:spPr>
        <p:txBody>
          <a:bodyPr vert="horz" wrap="square" lIns="0" tIns="12065" rIns="0" bIns="0" rtlCol="0">
            <a:spAutoFit/>
          </a:bodyPr>
          <a:lstStyle/>
          <a:p>
            <a:pPr marL="1552575" marR="5080" indent="-1552575">
              <a:spcBef>
                <a:spcPts val="95"/>
              </a:spcBef>
            </a:pPr>
            <a:r>
              <a:rPr dirty="0">
                <a:solidFill>
                  <a:srgbClr val="164B6C"/>
                </a:solidFill>
              </a:rPr>
              <a:t>Using</a:t>
            </a:r>
            <a:r>
              <a:rPr spc="-60" dirty="0">
                <a:solidFill>
                  <a:srgbClr val="164B6C"/>
                </a:solidFill>
              </a:rPr>
              <a:t> </a:t>
            </a:r>
            <a:r>
              <a:rPr dirty="0">
                <a:solidFill>
                  <a:srgbClr val="164B6C"/>
                </a:solidFill>
              </a:rPr>
              <a:t>an</a:t>
            </a:r>
            <a:r>
              <a:rPr spc="-60" dirty="0">
                <a:solidFill>
                  <a:srgbClr val="164B6C"/>
                </a:solidFill>
              </a:rPr>
              <a:t> </a:t>
            </a:r>
            <a:r>
              <a:rPr dirty="0">
                <a:solidFill>
                  <a:srgbClr val="164B6C"/>
                </a:solidFill>
              </a:rPr>
              <a:t>IID</a:t>
            </a:r>
            <a:r>
              <a:rPr spc="-60" dirty="0">
                <a:solidFill>
                  <a:srgbClr val="164B6C"/>
                </a:solidFill>
              </a:rPr>
              <a:t> </a:t>
            </a:r>
            <a:r>
              <a:rPr dirty="0">
                <a:solidFill>
                  <a:srgbClr val="164B6C"/>
                </a:solidFill>
              </a:rPr>
              <a:t>May</a:t>
            </a:r>
            <a:r>
              <a:rPr spc="-45" dirty="0">
                <a:solidFill>
                  <a:srgbClr val="164B6C"/>
                </a:solidFill>
              </a:rPr>
              <a:t> </a:t>
            </a:r>
            <a:r>
              <a:rPr dirty="0">
                <a:solidFill>
                  <a:srgbClr val="164B6C"/>
                </a:solidFill>
              </a:rPr>
              <a:t>add</a:t>
            </a:r>
            <a:r>
              <a:rPr spc="-60" dirty="0">
                <a:solidFill>
                  <a:srgbClr val="164B6C"/>
                </a:solidFill>
              </a:rPr>
              <a:t> </a:t>
            </a:r>
            <a:r>
              <a:rPr dirty="0">
                <a:solidFill>
                  <a:srgbClr val="164B6C"/>
                </a:solidFill>
              </a:rPr>
              <a:t>Hundreds</a:t>
            </a:r>
            <a:r>
              <a:rPr spc="-30" dirty="0">
                <a:solidFill>
                  <a:srgbClr val="164B6C"/>
                </a:solidFill>
              </a:rPr>
              <a:t> </a:t>
            </a:r>
            <a:r>
              <a:rPr dirty="0">
                <a:solidFill>
                  <a:srgbClr val="164B6C"/>
                </a:solidFill>
              </a:rPr>
              <a:t>of</a:t>
            </a:r>
            <a:r>
              <a:rPr spc="-60" dirty="0">
                <a:solidFill>
                  <a:srgbClr val="164B6C"/>
                </a:solidFill>
              </a:rPr>
              <a:t> </a:t>
            </a:r>
            <a:r>
              <a:rPr dirty="0">
                <a:solidFill>
                  <a:srgbClr val="164B6C"/>
                </a:solidFill>
              </a:rPr>
              <a:t>Data</a:t>
            </a:r>
            <a:r>
              <a:rPr spc="-55" dirty="0">
                <a:solidFill>
                  <a:srgbClr val="164B6C"/>
                </a:solidFill>
              </a:rPr>
              <a:t> </a:t>
            </a:r>
            <a:r>
              <a:rPr spc="-10" dirty="0">
                <a:solidFill>
                  <a:srgbClr val="164B6C"/>
                </a:solidFill>
              </a:rPr>
              <a:t>Elements </a:t>
            </a:r>
            <a:r>
              <a:rPr dirty="0">
                <a:solidFill>
                  <a:srgbClr val="164B6C"/>
                </a:solidFill>
              </a:rPr>
              <a:t>to</a:t>
            </a:r>
            <a:r>
              <a:rPr spc="-75" dirty="0">
                <a:solidFill>
                  <a:srgbClr val="164B6C"/>
                </a:solidFill>
              </a:rPr>
              <a:t> </a:t>
            </a:r>
            <a:r>
              <a:rPr dirty="0">
                <a:solidFill>
                  <a:srgbClr val="164B6C"/>
                </a:solidFill>
              </a:rPr>
              <a:t>the</a:t>
            </a:r>
            <a:r>
              <a:rPr spc="-60" dirty="0">
                <a:solidFill>
                  <a:srgbClr val="164B6C"/>
                </a:solidFill>
              </a:rPr>
              <a:t> </a:t>
            </a:r>
            <a:r>
              <a:rPr dirty="0">
                <a:solidFill>
                  <a:srgbClr val="164B6C"/>
                </a:solidFill>
              </a:rPr>
              <a:t>Instrument</a:t>
            </a:r>
            <a:r>
              <a:rPr lang="en-US" dirty="0">
                <a:solidFill>
                  <a:srgbClr val="164B6C"/>
                </a:solidFill>
              </a:rPr>
              <a:t> </a:t>
            </a:r>
            <a:r>
              <a:rPr spc="-10" dirty="0">
                <a:solidFill>
                  <a:srgbClr val="164B6C"/>
                </a:solidFill>
              </a:rPr>
              <a:t>Specification</a:t>
            </a:r>
          </a:p>
        </p:txBody>
      </p:sp>
      <p:sp>
        <p:nvSpPr>
          <p:cNvPr id="3" name="object 3"/>
          <p:cNvSpPr/>
          <p:nvPr/>
        </p:nvSpPr>
        <p:spPr>
          <a:xfrm>
            <a:off x="2727210" y="3644047"/>
            <a:ext cx="0" cy="158115"/>
          </a:xfrm>
          <a:custGeom>
            <a:avLst/>
            <a:gdLst/>
            <a:ahLst/>
            <a:cxnLst/>
            <a:rect l="l" t="t" r="r" b="b"/>
            <a:pathLst>
              <a:path h="158114">
                <a:moveTo>
                  <a:pt x="0" y="0"/>
                </a:moveTo>
                <a:lnTo>
                  <a:pt x="0" y="157734"/>
                </a:lnTo>
              </a:path>
            </a:pathLst>
          </a:custGeom>
          <a:ln w="6350">
            <a:solidFill>
              <a:srgbClr val="000000"/>
            </a:solidFill>
          </a:ln>
        </p:spPr>
        <p:txBody>
          <a:bodyPr wrap="square" lIns="0" tIns="0" rIns="0" bIns="0" rtlCol="0"/>
          <a:lstStyle/>
          <a:p>
            <a:endParaRPr/>
          </a:p>
        </p:txBody>
      </p:sp>
      <p:grpSp>
        <p:nvGrpSpPr>
          <p:cNvPr id="4" name="object 4"/>
          <p:cNvGrpSpPr/>
          <p:nvPr/>
        </p:nvGrpSpPr>
        <p:grpSpPr>
          <a:xfrm>
            <a:off x="2130666" y="1256067"/>
            <a:ext cx="3517900" cy="4966335"/>
            <a:chOff x="374650" y="1365250"/>
            <a:chExt cx="3517900" cy="4966335"/>
          </a:xfrm>
        </p:grpSpPr>
        <p:sp>
          <p:nvSpPr>
            <p:cNvPr id="5" name="object 5"/>
            <p:cNvSpPr/>
            <p:nvPr/>
          </p:nvSpPr>
          <p:spPr>
            <a:xfrm>
              <a:off x="377825" y="1368425"/>
              <a:ext cx="3511550" cy="4959985"/>
            </a:xfrm>
            <a:custGeom>
              <a:avLst/>
              <a:gdLst/>
              <a:ahLst/>
              <a:cxnLst/>
              <a:rect l="l" t="t" r="r" b="b"/>
              <a:pathLst>
                <a:path w="3511550" h="4959985">
                  <a:moveTo>
                    <a:pt x="118338" y="646049"/>
                  </a:moveTo>
                  <a:lnTo>
                    <a:pt x="118338" y="4959362"/>
                  </a:lnTo>
                </a:path>
                <a:path w="3511550" h="4959985">
                  <a:moveTo>
                    <a:pt x="247891" y="724915"/>
                  </a:moveTo>
                  <a:lnTo>
                    <a:pt x="247891" y="4959362"/>
                  </a:lnTo>
                </a:path>
                <a:path w="3511550" h="4959985">
                  <a:moveTo>
                    <a:pt x="910082" y="0"/>
                  </a:moveTo>
                  <a:lnTo>
                    <a:pt x="910082" y="661924"/>
                  </a:lnTo>
                </a:path>
                <a:path w="3511550" h="4959985">
                  <a:moveTo>
                    <a:pt x="910082" y="1671574"/>
                  </a:moveTo>
                  <a:lnTo>
                    <a:pt x="910082" y="1832610"/>
                  </a:lnTo>
                </a:path>
                <a:path w="3511550" h="4959985">
                  <a:moveTo>
                    <a:pt x="1118743" y="724915"/>
                  </a:moveTo>
                  <a:lnTo>
                    <a:pt x="1118743" y="1677924"/>
                  </a:lnTo>
                </a:path>
                <a:path w="3511550" h="4959985">
                  <a:moveTo>
                    <a:pt x="1523619" y="724915"/>
                  </a:moveTo>
                  <a:lnTo>
                    <a:pt x="1523619" y="1677924"/>
                  </a:lnTo>
                </a:path>
                <a:path w="3511550" h="4959985">
                  <a:moveTo>
                    <a:pt x="1782826" y="1671574"/>
                  </a:moveTo>
                  <a:lnTo>
                    <a:pt x="1782826" y="4959362"/>
                  </a:lnTo>
                </a:path>
                <a:path w="3511550" h="4959985">
                  <a:moveTo>
                    <a:pt x="1896110" y="1671574"/>
                  </a:moveTo>
                  <a:lnTo>
                    <a:pt x="1896110" y="2782443"/>
                  </a:lnTo>
                </a:path>
                <a:path w="3511550" h="4959985">
                  <a:moveTo>
                    <a:pt x="1896110" y="2854960"/>
                  </a:moveTo>
                  <a:lnTo>
                    <a:pt x="1896110" y="4495546"/>
                  </a:lnTo>
                </a:path>
                <a:path w="3511550" h="4959985">
                  <a:moveTo>
                    <a:pt x="2025650" y="636524"/>
                  </a:moveTo>
                  <a:lnTo>
                    <a:pt x="2025650" y="2782443"/>
                  </a:lnTo>
                </a:path>
                <a:path w="3511550" h="4959985">
                  <a:moveTo>
                    <a:pt x="2025650" y="2854960"/>
                  </a:moveTo>
                  <a:lnTo>
                    <a:pt x="2025650" y="4959362"/>
                  </a:lnTo>
                </a:path>
                <a:path w="3511550" h="4959985">
                  <a:moveTo>
                    <a:pt x="2500757" y="0"/>
                  </a:moveTo>
                  <a:lnTo>
                    <a:pt x="2500757" y="661924"/>
                  </a:lnTo>
                </a:path>
                <a:path w="3511550" h="4959985">
                  <a:moveTo>
                    <a:pt x="2500757" y="724915"/>
                  </a:moveTo>
                  <a:lnTo>
                    <a:pt x="2500757" y="1677924"/>
                  </a:lnTo>
                </a:path>
                <a:path w="3511550" h="4959985">
                  <a:moveTo>
                    <a:pt x="2500757" y="4479671"/>
                  </a:moveTo>
                  <a:lnTo>
                    <a:pt x="2500757" y="4959362"/>
                  </a:lnTo>
                </a:path>
                <a:path w="3511550" h="4959985">
                  <a:moveTo>
                    <a:pt x="2853436" y="724915"/>
                  </a:moveTo>
                  <a:lnTo>
                    <a:pt x="2853436" y="1677924"/>
                  </a:lnTo>
                </a:path>
                <a:path w="3511550" h="4959985">
                  <a:moveTo>
                    <a:pt x="2853436" y="4479671"/>
                  </a:moveTo>
                  <a:lnTo>
                    <a:pt x="2853436" y="4959362"/>
                  </a:lnTo>
                </a:path>
                <a:path w="3511550" h="4959985">
                  <a:moveTo>
                    <a:pt x="3155696" y="724915"/>
                  </a:moveTo>
                  <a:lnTo>
                    <a:pt x="3155696" y="1677924"/>
                  </a:lnTo>
                </a:path>
                <a:path w="3511550" h="4959985">
                  <a:moveTo>
                    <a:pt x="3155696" y="4479671"/>
                  </a:moveTo>
                  <a:lnTo>
                    <a:pt x="3155696" y="4959362"/>
                  </a:lnTo>
                </a:path>
                <a:path w="3511550" h="4959985">
                  <a:moveTo>
                    <a:pt x="1118743" y="144907"/>
                  </a:moveTo>
                  <a:lnTo>
                    <a:pt x="2503932" y="144907"/>
                  </a:lnTo>
                </a:path>
                <a:path w="3511550" h="4959985">
                  <a:moveTo>
                    <a:pt x="2853436" y="144907"/>
                  </a:moveTo>
                  <a:lnTo>
                    <a:pt x="3511550" y="144907"/>
                  </a:lnTo>
                </a:path>
                <a:path w="3511550" h="4959985">
                  <a:moveTo>
                    <a:pt x="1118743" y="235585"/>
                  </a:moveTo>
                  <a:lnTo>
                    <a:pt x="2503932" y="235585"/>
                  </a:lnTo>
                </a:path>
                <a:path w="3511550" h="4959985">
                  <a:moveTo>
                    <a:pt x="2853436" y="235585"/>
                  </a:moveTo>
                  <a:lnTo>
                    <a:pt x="3511550" y="235585"/>
                  </a:lnTo>
                </a:path>
                <a:path w="3511550" h="4959985">
                  <a:moveTo>
                    <a:pt x="1118743" y="326136"/>
                  </a:moveTo>
                  <a:lnTo>
                    <a:pt x="2503932" y="326136"/>
                  </a:lnTo>
                </a:path>
                <a:path w="3511550" h="4959985">
                  <a:moveTo>
                    <a:pt x="2853436" y="326136"/>
                  </a:moveTo>
                  <a:lnTo>
                    <a:pt x="3511550" y="326136"/>
                  </a:lnTo>
                </a:path>
                <a:path w="3511550" h="4959985">
                  <a:moveTo>
                    <a:pt x="1118743" y="416813"/>
                  </a:moveTo>
                  <a:lnTo>
                    <a:pt x="2503932" y="416813"/>
                  </a:lnTo>
                </a:path>
                <a:path w="3511550" h="4959985">
                  <a:moveTo>
                    <a:pt x="2853436" y="416813"/>
                  </a:moveTo>
                  <a:lnTo>
                    <a:pt x="3511550" y="416813"/>
                  </a:lnTo>
                </a:path>
                <a:path w="3511550" h="4959985">
                  <a:moveTo>
                    <a:pt x="906907" y="558546"/>
                  </a:moveTo>
                  <a:lnTo>
                    <a:pt x="3511550" y="558546"/>
                  </a:lnTo>
                </a:path>
                <a:path w="3511550" h="4959985">
                  <a:moveTo>
                    <a:pt x="0" y="649224"/>
                  </a:moveTo>
                  <a:lnTo>
                    <a:pt x="906907" y="649224"/>
                  </a:lnTo>
                </a:path>
              </a:pathLst>
            </a:custGeom>
            <a:ln w="6350">
              <a:solidFill>
                <a:srgbClr val="000000"/>
              </a:solidFill>
            </a:ln>
          </p:spPr>
          <p:txBody>
            <a:bodyPr wrap="square" lIns="0" tIns="0" rIns="0" bIns="0" rtlCol="0"/>
            <a:lstStyle/>
            <a:p>
              <a:endParaRPr/>
            </a:p>
          </p:txBody>
        </p:sp>
        <p:sp>
          <p:nvSpPr>
            <p:cNvPr id="6" name="object 6"/>
            <p:cNvSpPr/>
            <p:nvPr/>
          </p:nvSpPr>
          <p:spPr>
            <a:xfrm>
              <a:off x="1284732" y="2004948"/>
              <a:ext cx="2604770" cy="25400"/>
            </a:xfrm>
            <a:custGeom>
              <a:avLst/>
              <a:gdLst/>
              <a:ahLst/>
              <a:cxnLst/>
              <a:rect l="l" t="t" r="r" b="b"/>
              <a:pathLst>
                <a:path w="2604770" h="25400">
                  <a:moveTo>
                    <a:pt x="2604643" y="16891"/>
                  </a:moveTo>
                  <a:lnTo>
                    <a:pt x="0" y="16891"/>
                  </a:lnTo>
                  <a:lnTo>
                    <a:pt x="0" y="25400"/>
                  </a:lnTo>
                  <a:lnTo>
                    <a:pt x="2604643" y="25400"/>
                  </a:lnTo>
                  <a:lnTo>
                    <a:pt x="2604643" y="16891"/>
                  </a:lnTo>
                  <a:close/>
                </a:path>
                <a:path w="2604770" h="25400">
                  <a:moveTo>
                    <a:pt x="2604643" y="0"/>
                  </a:moveTo>
                  <a:lnTo>
                    <a:pt x="0" y="0"/>
                  </a:lnTo>
                  <a:lnTo>
                    <a:pt x="0" y="8509"/>
                  </a:lnTo>
                  <a:lnTo>
                    <a:pt x="2604643" y="8509"/>
                  </a:lnTo>
                  <a:lnTo>
                    <a:pt x="2604643" y="0"/>
                  </a:lnTo>
                  <a:close/>
                </a:path>
              </a:pathLst>
            </a:custGeom>
            <a:solidFill>
              <a:srgbClr val="000000"/>
            </a:solidFill>
          </p:spPr>
          <p:txBody>
            <a:bodyPr wrap="square" lIns="0" tIns="0" rIns="0" bIns="0" rtlCol="0"/>
            <a:lstStyle/>
            <a:p>
              <a:endParaRPr/>
            </a:p>
          </p:txBody>
        </p:sp>
        <p:sp>
          <p:nvSpPr>
            <p:cNvPr id="7" name="object 7"/>
            <p:cNvSpPr/>
            <p:nvPr/>
          </p:nvSpPr>
          <p:spPr>
            <a:xfrm>
              <a:off x="492988" y="2096516"/>
              <a:ext cx="3396615" cy="3754754"/>
            </a:xfrm>
            <a:custGeom>
              <a:avLst/>
              <a:gdLst/>
              <a:ahLst/>
              <a:cxnLst/>
              <a:rect l="l" t="t" r="r" b="b"/>
              <a:pathLst>
                <a:path w="3396615" h="3754754">
                  <a:moveTo>
                    <a:pt x="0" y="0"/>
                  </a:moveTo>
                  <a:lnTo>
                    <a:pt x="3396386" y="0"/>
                  </a:lnTo>
                </a:path>
                <a:path w="3396615" h="3754754">
                  <a:moveTo>
                    <a:pt x="1000404" y="78867"/>
                  </a:moveTo>
                  <a:lnTo>
                    <a:pt x="3396386" y="78867"/>
                  </a:lnTo>
                </a:path>
                <a:path w="3396615" h="3754754">
                  <a:moveTo>
                    <a:pt x="1000404" y="157861"/>
                  </a:moveTo>
                  <a:lnTo>
                    <a:pt x="3396386" y="157861"/>
                  </a:lnTo>
                </a:path>
                <a:path w="3396615" h="3754754">
                  <a:moveTo>
                    <a:pt x="1000404" y="236728"/>
                  </a:moveTo>
                  <a:lnTo>
                    <a:pt x="3396386" y="236728"/>
                  </a:lnTo>
                </a:path>
                <a:path w="3396615" h="3754754">
                  <a:moveTo>
                    <a:pt x="1000404" y="315595"/>
                  </a:moveTo>
                  <a:lnTo>
                    <a:pt x="3396386" y="315595"/>
                  </a:lnTo>
                </a:path>
                <a:path w="3396615" h="3754754">
                  <a:moveTo>
                    <a:pt x="1000404" y="394462"/>
                  </a:moveTo>
                  <a:lnTo>
                    <a:pt x="3396386" y="394462"/>
                  </a:lnTo>
                </a:path>
                <a:path w="3396615" h="3754754">
                  <a:moveTo>
                    <a:pt x="1000404" y="473329"/>
                  </a:moveTo>
                  <a:lnTo>
                    <a:pt x="3396386" y="473329"/>
                  </a:lnTo>
                </a:path>
                <a:path w="3396615" h="3754754">
                  <a:moveTo>
                    <a:pt x="1000404" y="552196"/>
                  </a:moveTo>
                  <a:lnTo>
                    <a:pt x="3396386" y="552196"/>
                  </a:lnTo>
                </a:path>
                <a:path w="3396615" h="3754754">
                  <a:moveTo>
                    <a:pt x="1000404" y="631189"/>
                  </a:moveTo>
                  <a:lnTo>
                    <a:pt x="3396386" y="631189"/>
                  </a:lnTo>
                </a:path>
                <a:path w="3396615" h="3754754">
                  <a:moveTo>
                    <a:pt x="1000404" y="710057"/>
                  </a:moveTo>
                  <a:lnTo>
                    <a:pt x="3396386" y="710057"/>
                  </a:lnTo>
                </a:path>
                <a:path w="3396615" h="3754754">
                  <a:moveTo>
                    <a:pt x="1000404" y="788924"/>
                  </a:moveTo>
                  <a:lnTo>
                    <a:pt x="3396386" y="788924"/>
                  </a:lnTo>
                </a:path>
                <a:path w="3396615" h="3754754">
                  <a:moveTo>
                    <a:pt x="1000404" y="867791"/>
                  </a:moveTo>
                  <a:lnTo>
                    <a:pt x="3396386" y="867791"/>
                  </a:lnTo>
                </a:path>
                <a:path w="3396615" h="3754754">
                  <a:moveTo>
                    <a:pt x="0" y="946658"/>
                  </a:moveTo>
                  <a:lnTo>
                    <a:pt x="3396386" y="946658"/>
                  </a:lnTo>
                </a:path>
                <a:path w="3396615" h="3754754">
                  <a:moveTo>
                    <a:pt x="1003579" y="1025651"/>
                  </a:moveTo>
                  <a:lnTo>
                    <a:pt x="1670837" y="1025651"/>
                  </a:lnTo>
                </a:path>
                <a:path w="3396615" h="3754754">
                  <a:moveTo>
                    <a:pt x="2385593" y="1025651"/>
                  </a:moveTo>
                  <a:lnTo>
                    <a:pt x="3396386" y="1025651"/>
                  </a:lnTo>
                </a:path>
                <a:path w="3396615" h="3754754">
                  <a:moveTo>
                    <a:pt x="1003579" y="1104519"/>
                  </a:moveTo>
                  <a:lnTo>
                    <a:pt x="1670837" y="1104519"/>
                  </a:lnTo>
                </a:path>
                <a:path w="3396615" h="3754754">
                  <a:moveTo>
                    <a:pt x="2385593" y="1104519"/>
                  </a:moveTo>
                  <a:lnTo>
                    <a:pt x="3396386" y="1104519"/>
                  </a:lnTo>
                </a:path>
                <a:path w="3396615" h="3754754">
                  <a:moveTo>
                    <a:pt x="0" y="1183386"/>
                  </a:moveTo>
                  <a:lnTo>
                    <a:pt x="1670837" y="1183386"/>
                  </a:lnTo>
                </a:path>
                <a:path w="3396615" h="3754754">
                  <a:moveTo>
                    <a:pt x="2385593" y="1183386"/>
                  </a:moveTo>
                  <a:lnTo>
                    <a:pt x="2738272" y="1183386"/>
                  </a:lnTo>
                </a:path>
                <a:path w="3396615" h="3754754">
                  <a:moveTo>
                    <a:pt x="3040532" y="1183386"/>
                  </a:moveTo>
                  <a:lnTo>
                    <a:pt x="3396386" y="1183386"/>
                  </a:lnTo>
                </a:path>
                <a:path w="3396615" h="3754754">
                  <a:moveTo>
                    <a:pt x="478205" y="1262253"/>
                  </a:moveTo>
                  <a:lnTo>
                    <a:pt x="1670837" y="1262253"/>
                  </a:lnTo>
                </a:path>
                <a:path w="3396615" h="3754754">
                  <a:moveTo>
                    <a:pt x="2385593" y="1262253"/>
                  </a:moveTo>
                  <a:lnTo>
                    <a:pt x="2738272" y="1262253"/>
                  </a:lnTo>
                </a:path>
                <a:path w="3396615" h="3754754">
                  <a:moveTo>
                    <a:pt x="3040532" y="1262253"/>
                  </a:moveTo>
                  <a:lnTo>
                    <a:pt x="3396386" y="1262253"/>
                  </a:lnTo>
                </a:path>
                <a:path w="3396615" h="3754754">
                  <a:moveTo>
                    <a:pt x="478205" y="1341120"/>
                  </a:moveTo>
                  <a:lnTo>
                    <a:pt x="1670837" y="1341120"/>
                  </a:lnTo>
                </a:path>
                <a:path w="3396615" h="3754754">
                  <a:moveTo>
                    <a:pt x="2738272" y="1341120"/>
                  </a:moveTo>
                  <a:lnTo>
                    <a:pt x="3396386" y="1341120"/>
                  </a:lnTo>
                </a:path>
                <a:path w="3396615" h="3754754">
                  <a:moveTo>
                    <a:pt x="794918" y="1419987"/>
                  </a:moveTo>
                  <a:lnTo>
                    <a:pt x="1670837" y="1419987"/>
                  </a:lnTo>
                </a:path>
                <a:path w="3396615" h="3754754">
                  <a:moveTo>
                    <a:pt x="2738272" y="1419987"/>
                  </a:moveTo>
                  <a:lnTo>
                    <a:pt x="3396386" y="1419987"/>
                  </a:lnTo>
                </a:path>
                <a:path w="3396615" h="3754754">
                  <a:moveTo>
                    <a:pt x="794918" y="1498981"/>
                  </a:moveTo>
                  <a:lnTo>
                    <a:pt x="1670837" y="1498981"/>
                  </a:lnTo>
                </a:path>
                <a:path w="3396615" h="3754754">
                  <a:moveTo>
                    <a:pt x="2738272" y="1498981"/>
                  </a:moveTo>
                  <a:lnTo>
                    <a:pt x="3396386" y="1498981"/>
                  </a:lnTo>
                </a:path>
                <a:path w="3396615" h="3754754">
                  <a:moveTo>
                    <a:pt x="794918" y="1577848"/>
                  </a:moveTo>
                  <a:lnTo>
                    <a:pt x="1670837" y="1577848"/>
                  </a:lnTo>
                </a:path>
                <a:path w="3396615" h="3754754">
                  <a:moveTo>
                    <a:pt x="2738272" y="1577848"/>
                  </a:moveTo>
                  <a:lnTo>
                    <a:pt x="3396386" y="1577848"/>
                  </a:lnTo>
                </a:path>
                <a:path w="3396615" h="3754754">
                  <a:moveTo>
                    <a:pt x="794918" y="1656715"/>
                  </a:moveTo>
                  <a:lnTo>
                    <a:pt x="1670837" y="1656715"/>
                  </a:lnTo>
                </a:path>
                <a:path w="3396615" h="3754754">
                  <a:moveTo>
                    <a:pt x="2385593" y="1656715"/>
                  </a:moveTo>
                  <a:lnTo>
                    <a:pt x="2738272" y="1656715"/>
                  </a:lnTo>
                </a:path>
                <a:path w="3396615" h="3754754">
                  <a:moveTo>
                    <a:pt x="3040532" y="1656715"/>
                  </a:moveTo>
                  <a:lnTo>
                    <a:pt x="3396386" y="1656715"/>
                  </a:lnTo>
                </a:path>
                <a:path w="3396615" h="3754754">
                  <a:moveTo>
                    <a:pt x="794918" y="1735582"/>
                  </a:moveTo>
                  <a:lnTo>
                    <a:pt x="1670837" y="1735582"/>
                  </a:lnTo>
                </a:path>
                <a:path w="3396615" h="3754754">
                  <a:moveTo>
                    <a:pt x="2385593" y="1735582"/>
                  </a:moveTo>
                  <a:lnTo>
                    <a:pt x="3396386" y="1735582"/>
                  </a:lnTo>
                </a:path>
                <a:path w="3396615" h="3754754">
                  <a:moveTo>
                    <a:pt x="794918" y="1814449"/>
                  </a:moveTo>
                  <a:lnTo>
                    <a:pt x="1670837" y="1814449"/>
                  </a:lnTo>
                </a:path>
                <a:path w="3396615" h="3754754">
                  <a:moveTo>
                    <a:pt x="2385593" y="1814449"/>
                  </a:moveTo>
                  <a:lnTo>
                    <a:pt x="3396386" y="1814449"/>
                  </a:lnTo>
                </a:path>
                <a:path w="3396615" h="3754754">
                  <a:moveTo>
                    <a:pt x="794918" y="1893443"/>
                  </a:moveTo>
                  <a:lnTo>
                    <a:pt x="1670837" y="1893443"/>
                  </a:lnTo>
                </a:path>
                <a:path w="3396615" h="3754754">
                  <a:moveTo>
                    <a:pt x="2385593" y="1893443"/>
                  </a:moveTo>
                  <a:lnTo>
                    <a:pt x="3396386" y="1893443"/>
                  </a:lnTo>
                </a:path>
                <a:path w="3396615" h="3754754">
                  <a:moveTo>
                    <a:pt x="794918" y="1972310"/>
                  </a:moveTo>
                  <a:lnTo>
                    <a:pt x="1670837" y="1972310"/>
                  </a:lnTo>
                </a:path>
                <a:path w="3396615" h="3754754">
                  <a:moveTo>
                    <a:pt x="2385593" y="1972310"/>
                  </a:moveTo>
                  <a:lnTo>
                    <a:pt x="3396386" y="1972310"/>
                  </a:lnTo>
                </a:path>
                <a:path w="3396615" h="3754754">
                  <a:moveTo>
                    <a:pt x="794918" y="2051177"/>
                  </a:moveTo>
                  <a:lnTo>
                    <a:pt x="1670837" y="2051177"/>
                  </a:lnTo>
                </a:path>
                <a:path w="3396615" h="3754754">
                  <a:moveTo>
                    <a:pt x="1777771" y="2051177"/>
                  </a:moveTo>
                  <a:lnTo>
                    <a:pt x="3396386" y="2051177"/>
                  </a:lnTo>
                </a:path>
                <a:path w="3396615" h="3754754">
                  <a:moveTo>
                    <a:pt x="794918" y="2130044"/>
                  </a:moveTo>
                  <a:lnTo>
                    <a:pt x="1670837" y="2130044"/>
                  </a:lnTo>
                </a:path>
                <a:path w="3396615" h="3754754">
                  <a:moveTo>
                    <a:pt x="1777771" y="2130044"/>
                  </a:moveTo>
                  <a:lnTo>
                    <a:pt x="3396386" y="2130044"/>
                  </a:lnTo>
                </a:path>
                <a:path w="3396615" h="3754754">
                  <a:moveTo>
                    <a:pt x="794918" y="2208911"/>
                  </a:moveTo>
                  <a:lnTo>
                    <a:pt x="1670837" y="2208911"/>
                  </a:lnTo>
                </a:path>
                <a:path w="3396615" h="3754754">
                  <a:moveTo>
                    <a:pt x="2385593" y="2208911"/>
                  </a:moveTo>
                  <a:lnTo>
                    <a:pt x="3396386" y="2208911"/>
                  </a:lnTo>
                </a:path>
                <a:path w="3396615" h="3754754">
                  <a:moveTo>
                    <a:pt x="794918" y="2287778"/>
                  </a:moveTo>
                  <a:lnTo>
                    <a:pt x="1670837" y="2287778"/>
                  </a:lnTo>
                </a:path>
                <a:path w="3396615" h="3754754">
                  <a:moveTo>
                    <a:pt x="2385593" y="2287778"/>
                  </a:moveTo>
                  <a:lnTo>
                    <a:pt x="3396386" y="2287778"/>
                  </a:lnTo>
                </a:path>
                <a:path w="3396615" h="3754754">
                  <a:moveTo>
                    <a:pt x="794918" y="2429637"/>
                  </a:moveTo>
                  <a:lnTo>
                    <a:pt x="1670837" y="2429637"/>
                  </a:lnTo>
                </a:path>
                <a:path w="3396615" h="3754754">
                  <a:moveTo>
                    <a:pt x="2738272" y="2429637"/>
                  </a:moveTo>
                  <a:lnTo>
                    <a:pt x="3396386" y="2429637"/>
                  </a:lnTo>
                </a:path>
                <a:path w="3396615" h="3754754">
                  <a:moveTo>
                    <a:pt x="0" y="2508504"/>
                  </a:moveTo>
                  <a:lnTo>
                    <a:pt x="1670837" y="2508504"/>
                  </a:lnTo>
                </a:path>
                <a:path w="3396615" h="3754754">
                  <a:moveTo>
                    <a:pt x="2385593" y="2508504"/>
                  </a:moveTo>
                  <a:lnTo>
                    <a:pt x="2738272" y="2508504"/>
                  </a:lnTo>
                </a:path>
                <a:path w="3396615" h="3754754">
                  <a:moveTo>
                    <a:pt x="3040532" y="2508504"/>
                  </a:moveTo>
                  <a:lnTo>
                    <a:pt x="3396386" y="2508504"/>
                  </a:lnTo>
                </a:path>
                <a:path w="3396615" h="3754754">
                  <a:moveTo>
                    <a:pt x="478205" y="2650236"/>
                  </a:moveTo>
                  <a:lnTo>
                    <a:pt x="1670837" y="2650236"/>
                  </a:lnTo>
                </a:path>
                <a:path w="3396615" h="3754754">
                  <a:moveTo>
                    <a:pt x="2385593" y="2650236"/>
                  </a:moveTo>
                  <a:lnTo>
                    <a:pt x="3396386" y="2650236"/>
                  </a:lnTo>
                </a:path>
                <a:path w="3396615" h="3754754">
                  <a:moveTo>
                    <a:pt x="478205" y="2729230"/>
                  </a:moveTo>
                  <a:lnTo>
                    <a:pt x="1670837" y="2729230"/>
                  </a:lnTo>
                </a:path>
                <a:path w="3396615" h="3754754">
                  <a:moveTo>
                    <a:pt x="1777771" y="2729230"/>
                  </a:moveTo>
                  <a:lnTo>
                    <a:pt x="3396386" y="2729230"/>
                  </a:lnTo>
                </a:path>
                <a:path w="3396615" h="3754754">
                  <a:moveTo>
                    <a:pt x="794918" y="2808097"/>
                  </a:moveTo>
                  <a:lnTo>
                    <a:pt x="1670837" y="2808097"/>
                  </a:lnTo>
                </a:path>
                <a:path w="3396615" h="3754754">
                  <a:moveTo>
                    <a:pt x="2385593" y="2808097"/>
                  </a:moveTo>
                  <a:lnTo>
                    <a:pt x="3396386" y="2808097"/>
                  </a:lnTo>
                </a:path>
                <a:path w="3396615" h="3754754">
                  <a:moveTo>
                    <a:pt x="794918" y="2886964"/>
                  </a:moveTo>
                  <a:lnTo>
                    <a:pt x="1670837" y="2886964"/>
                  </a:lnTo>
                </a:path>
                <a:path w="3396615" h="3754754">
                  <a:moveTo>
                    <a:pt x="2385593" y="2886964"/>
                  </a:moveTo>
                  <a:lnTo>
                    <a:pt x="3396386" y="2886964"/>
                  </a:lnTo>
                </a:path>
                <a:path w="3396615" h="3754754">
                  <a:moveTo>
                    <a:pt x="478205" y="2965831"/>
                  </a:moveTo>
                  <a:lnTo>
                    <a:pt x="1670837" y="2965831"/>
                  </a:lnTo>
                </a:path>
                <a:path w="3396615" h="3754754">
                  <a:moveTo>
                    <a:pt x="2385593" y="2965831"/>
                  </a:moveTo>
                  <a:lnTo>
                    <a:pt x="3396386" y="2965831"/>
                  </a:lnTo>
                </a:path>
                <a:path w="3396615" h="3754754">
                  <a:moveTo>
                    <a:pt x="794918" y="3044698"/>
                  </a:moveTo>
                  <a:lnTo>
                    <a:pt x="1670837" y="3044698"/>
                  </a:lnTo>
                </a:path>
                <a:path w="3396615" h="3754754">
                  <a:moveTo>
                    <a:pt x="2385593" y="3044698"/>
                  </a:moveTo>
                  <a:lnTo>
                    <a:pt x="3396386" y="3044698"/>
                  </a:lnTo>
                </a:path>
                <a:path w="3396615" h="3754754">
                  <a:moveTo>
                    <a:pt x="794918" y="3123692"/>
                  </a:moveTo>
                  <a:lnTo>
                    <a:pt x="1670837" y="3123692"/>
                  </a:lnTo>
                </a:path>
                <a:path w="3396615" h="3754754">
                  <a:moveTo>
                    <a:pt x="1777771" y="3123692"/>
                  </a:moveTo>
                  <a:lnTo>
                    <a:pt x="3396386" y="3123692"/>
                  </a:lnTo>
                </a:path>
                <a:path w="3396615" h="3754754">
                  <a:moveTo>
                    <a:pt x="794918" y="3202559"/>
                  </a:moveTo>
                  <a:lnTo>
                    <a:pt x="1670837" y="3202559"/>
                  </a:lnTo>
                </a:path>
                <a:path w="3396615" h="3754754">
                  <a:moveTo>
                    <a:pt x="2385593" y="3202559"/>
                  </a:moveTo>
                  <a:lnTo>
                    <a:pt x="3396386" y="3202559"/>
                  </a:lnTo>
                </a:path>
                <a:path w="3396615" h="3754754">
                  <a:moveTo>
                    <a:pt x="794918" y="3281426"/>
                  </a:moveTo>
                  <a:lnTo>
                    <a:pt x="1670837" y="3281426"/>
                  </a:lnTo>
                </a:path>
                <a:path w="3396615" h="3754754">
                  <a:moveTo>
                    <a:pt x="2385593" y="3281426"/>
                  </a:moveTo>
                  <a:lnTo>
                    <a:pt x="3396386" y="3281426"/>
                  </a:lnTo>
                </a:path>
                <a:path w="3396615" h="3754754">
                  <a:moveTo>
                    <a:pt x="794918" y="3360293"/>
                  </a:moveTo>
                  <a:lnTo>
                    <a:pt x="1670837" y="3360293"/>
                  </a:lnTo>
                </a:path>
                <a:path w="3396615" h="3754754">
                  <a:moveTo>
                    <a:pt x="2385593" y="3360293"/>
                  </a:moveTo>
                  <a:lnTo>
                    <a:pt x="3396386" y="3360293"/>
                  </a:lnTo>
                </a:path>
                <a:path w="3396615" h="3754754">
                  <a:moveTo>
                    <a:pt x="0" y="3439160"/>
                  </a:moveTo>
                  <a:lnTo>
                    <a:pt x="1670837" y="3439160"/>
                  </a:lnTo>
                </a:path>
                <a:path w="3396615" h="3754754">
                  <a:moveTo>
                    <a:pt x="1777771" y="3439160"/>
                  </a:moveTo>
                  <a:lnTo>
                    <a:pt x="3396386" y="3439160"/>
                  </a:lnTo>
                </a:path>
                <a:path w="3396615" h="3754754">
                  <a:moveTo>
                    <a:pt x="478205" y="3518090"/>
                  </a:moveTo>
                  <a:lnTo>
                    <a:pt x="794918" y="3518090"/>
                  </a:lnTo>
                </a:path>
                <a:path w="3396615" h="3754754">
                  <a:moveTo>
                    <a:pt x="1003579" y="3518090"/>
                  </a:moveTo>
                  <a:lnTo>
                    <a:pt x="1273581" y="3518090"/>
                  </a:lnTo>
                </a:path>
                <a:path w="3396615" h="3754754">
                  <a:moveTo>
                    <a:pt x="1408455" y="3518090"/>
                  </a:moveTo>
                  <a:lnTo>
                    <a:pt x="1670837" y="3518090"/>
                  </a:lnTo>
                </a:path>
                <a:path w="3396615" h="3754754">
                  <a:moveTo>
                    <a:pt x="2385593" y="3518090"/>
                  </a:moveTo>
                  <a:lnTo>
                    <a:pt x="3396386" y="3518090"/>
                  </a:lnTo>
                </a:path>
                <a:path w="3396615" h="3754754">
                  <a:moveTo>
                    <a:pt x="129552" y="3596982"/>
                  </a:moveTo>
                  <a:lnTo>
                    <a:pt x="1670837" y="3596982"/>
                  </a:lnTo>
                </a:path>
                <a:path w="3396615" h="3754754">
                  <a:moveTo>
                    <a:pt x="2738272" y="3596982"/>
                  </a:moveTo>
                  <a:lnTo>
                    <a:pt x="3396386" y="3596982"/>
                  </a:lnTo>
                </a:path>
                <a:path w="3396615" h="3754754">
                  <a:moveTo>
                    <a:pt x="129552" y="3675862"/>
                  </a:moveTo>
                  <a:lnTo>
                    <a:pt x="1670837" y="3675862"/>
                  </a:lnTo>
                </a:path>
                <a:path w="3396615" h="3754754">
                  <a:moveTo>
                    <a:pt x="1907311" y="3675862"/>
                  </a:moveTo>
                  <a:lnTo>
                    <a:pt x="3396386" y="3675862"/>
                  </a:lnTo>
                </a:path>
                <a:path w="3396615" h="3754754">
                  <a:moveTo>
                    <a:pt x="129552" y="3754755"/>
                  </a:moveTo>
                  <a:lnTo>
                    <a:pt x="1664487" y="3754755"/>
                  </a:lnTo>
                </a:path>
              </a:pathLst>
            </a:custGeom>
            <a:ln w="6350">
              <a:solidFill>
                <a:srgbClr val="000000"/>
              </a:solidFill>
            </a:ln>
          </p:spPr>
          <p:txBody>
            <a:bodyPr wrap="square" lIns="0" tIns="0" rIns="0" bIns="0" rtlCol="0"/>
            <a:lstStyle/>
            <a:p>
              <a:endParaRPr/>
            </a:p>
          </p:txBody>
        </p:sp>
        <p:sp>
          <p:nvSpPr>
            <p:cNvPr id="8" name="object 8"/>
            <p:cNvSpPr/>
            <p:nvPr/>
          </p:nvSpPr>
          <p:spPr>
            <a:xfrm>
              <a:off x="2157476" y="5838571"/>
              <a:ext cx="249554" cy="25400"/>
            </a:xfrm>
            <a:custGeom>
              <a:avLst/>
              <a:gdLst/>
              <a:ahLst/>
              <a:cxnLst/>
              <a:rect l="l" t="t" r="r" b="b"/>
              <a:pathLst>
                <a:path w="249555" h="25400">
                  <a:moveTo>
                    <a:pt x="249174" y="16929"/>
                  </a:moveTo>
                  <a:lnTo>
                    <a:pt x="0" y="16929"/>
                  </a:lnTo>
                  <a:lnTo>
                    <a:pt x="0" y="25400"/>
                  </a:lnTo>
                  <a:lnTo>
                    <a:pt x="249174" y="25400"/>
                  </a:lnTo>
                  <a:lnTo>
                    <a:pt x="249174" y="16929"/>
                  </a:lnTo>
                  <a:close/>
                </a:path>
                <a:path w="249555" h="25400">
                  <a:moveTo>
                    <a:pt x="249174" y="0"/>
                  </a:moveTo>
                  <a:lnTo>
                    <a:pt x="0" y="0"/>
                  </a:lnTo>
                  <a:lnTo>
                    <a:pt x="0" y="8470"/>
                  </a:lnTo>
                  <a:lnTo>
                    <a:pt x="249174" y="8470"/>
                  </a:lnTo>
                  <a:lnTo>
                    <a:pt x="249174" y="0"/>
                  </a:lnTo>
                  <a:close/>
                </a:path>
              </a:pathLst>
            </a:custGeom>
            <a:solidFill>
              <a:srgbClr val="000000"/>
            </a:solidFill>
          </p:spPr>
          <p:txBody>
            <a:bodyPr wrap="square" lIns="0" tIns="0" rIns="0" bIns="0" rtlCol="0"/>
            <a:lstStyle/>
            <a:p>
              <a:endParaRPr/>
            </a:p>
          </p:txBody>
        </p:sp>
        <p:sp>
          <p:nvSpPr>
            <p:cNvPr id="9" name="object 9"/>
            <p:cNvSpPr/>
            <p:nvPr/>
          </p:nvSpPr>
          <p:spPr>
            <a:xfrm>
              <a:off x="377825" y="1368425"/>
              <a:ext cx="3511550" cy="4959985"/>
            </a:xfrm>
            <a:custGeom>
              <a:avLst/>
              <a:gdLst/>
              <a:ahLst/>
              <a:cxnLst/>
              <a:rect l="l" t="t" r="r" b="b"/>
              <a:pathLst>
                <a:path w="3511550" h="4959985">
                  <a:moveTo>
                    <a:pt x="2028825" y="4482846"/>
                  </a:moveTo>
                  <a:lnTo>
                    <a:pt x="3511550" y="4482846"/>
                  </a:lnTo>
                </a:path>
                <a:path w="3511550" h="4959985">
                  <a:moveTo>
                    <a:pt x="244716" y="4561738"/>
                  </a:moveTo>
                  <a:lnTo>
                    <a:pt x="3511550" y="4561738"/>
                  </a:lnTo>
                </a:path>
                <a:path w="3511550" h="4959985">
                  <a:moveTo>
                    <a:pt x="244716" y="4640630"/>
                  </a:moveTo>
                  <a:lnTo>
                    <a:pt x="3511550" y="4640630"/>
                  </a:lnTo>
                </a:path>
                <a:path w="3511550" h="4959985">
                  <a:moveTo>
                    <a:pt x="244716" y="4719523"/>
                  </a:moveTo>
                  <a:lnTo>
                    <a:pt x="3511550" y="4719523"/>
                  </a:lnTo>
                </a:path>
                <a:path w="3511550" h="4959985">
                  <a:moveTo>
                    <a:pt x="244716" y="4798402"/>
                  </a:moveTo>
                  <a:lnTo>
                    <a:pt x="3511550" y="4798402"/>
                  </a:lnTo>
                </a:path>
                <a:path w="3511550" h="4959985">
                  <a:moveTo>
                    <a:pt x="244716" y="4877295"/>
                  </a:moveTo>
                  <a:lnTo>
                    <a:pt x="3511550" y="4877295"/>
                  </a:lnTo>
                </a:path>
                <a:path w="3511550" h="4959985">
                  <a:moveTo>
                    <a:pt x="3175" y="0"/>
                  </a:moveTo>
                  <a:lnTo>
                    <a:pt x="3175" y="4959362"/>
                  </a:lnTo>
                </a:path>
                <a:path w="3511550" h="4959985">
                  <a:moveTo>
                    <a:pt x="3508375" y="0"/>
                  </a:moveTo>
                  <a:lnTo>
                    <a:pt x="3508375" y="4959362"/>
                  </a:lnTo>
                </a:path>
                <a:path w="3511550" h="4959985">
                  <a:moveTo>
                    <a:pt x="0" y="3175"/>
                  </a:moveTo>
                  <a:lnTo>
                    <a:pt x="3511550" y="3175"/>
                  </a:lnTo>
                </a:path>
                <a:path w="3511550" h="4959985">
                  <a:moveTo>
                    <a:pt x="0" y="4956187"/>
                  </a:moveTo>
                  <a:lnTo>
                    <a:pt x="3511550" y="4956187"/>
                  </a:lnTo>
                </a:path>
              </a:pathLst>
            </a:custGeom>
            <a:ln w="6350">
              <a:solidFill>
                <a:srgbClr val="000000"/>
              </a:solidFill>
            </a:ln>
          </p:spPr>
          <p:txBody>
            <a:bodyPr wrap="square" lIns="0" tIns="0" rIns="0" bIns="0" rtlCol="0"/>
            <a:lstStyle/>
            <a:p>
              <a:endParaRPr/>
            </a:p>
          </p:txBody>
        </p:sp>
      </p:grpSp>
      <p:sp>
        <p:nvSpPr>
          <p:cNvPr id="10" name="object 10"/>
          <p:cNvSpPr txBox="1"/>
          <p:nvPr/>
        </p:nvSpPr>
        <p:spPr>
          <a:xfrm>
            <a:off x="3036303" y="1300160"/>
            <a:ext cx="178435" cy="388620"/>
          </a:xfrm>
          <a:prstGeom prst="rect">
            <a:avLst/>
          </a:prstGeom>
        </p:spPr>
        <p:txBody>
          <a:bodyPr vert="horz" wrap="square" lIns="0" tIns="12700" rIns="0" bIns="0" rtlCol="0">
            <a:spAutoFit/>
          </a:bodyPr>
          <a:lstStyle/>
          <a:p>
            <a:pPr marL="12700" marR="5080">
              <a:lnSpc>
                <a:spcPct val="148700"/>
              </a:lnSpc>
              <a:spcBef>
                <a:spcPts val="100"/>
              </a:spcBef>
            </a:pPr>
            <a:r>
              <a:rPr sz="400" spc="-20" dirty="0">
                <a:latin typeface="Arial"/>
                <a:cs typeface="Arial"/>
              </a:rPr>
              <a:t>Project</a:t>
            </a:r>
            <a:r>
              <a:rPr sz="400" spc="500" dirty="0">
                <a:latin typeface="Arial"/>
                <a:cs typeface="Arial"/>
              </a:rPr>
              <a:t> </a:t>
            </a:r>
            <a:r>
              <a:rPr sz="400" spc="-20" dirty="0">
                <a:latin typeface="Arial"/>
                <a:cs typeface="Arial"/>
              </a:rPr>
              <a:t>Unit</a:t>
            </a:r>
            <a:r>
              <a:rPr sz="400" spc="500" dirty="0">
                <a:latin typeface="Arial"/>
                <a:cs typeface="Arial"/>
              </a:rPr>
              <a:t> </a:t>
            </a:r>
            <a:r>
              <a:rPr sz="400" spc="-20" dirty="0">
                <a:latin typeface="Arial"/>
                <a:cs typeface="Arial"/>
              </a:rPr>
              <a:t>P.O.</a:t>
            </a:r>
            <a:endParaRPr sz="400">
              <a:latin typeface="Arial"/>
              <a:cs typeface="Arial"/>
            </a:endParaRPr>
          </a:p>
          <a:p>
            <a:pPr marL="12700">
              <a:spcBef>
                <a:spcPts val="240"/>
              </a:spcBef>
            </a:pPr>
            <a:r>
              <a:rPr sz="400" spc="-20" dirty="0">
                <a:latin typeface="Arial"/>
                <a:cs typeface="Arial"/>
              </a:rPr>
              <a:t>Item</a:t>
            </a:r>
            <a:endParaRPr sz="400">
              <a:latin typeface="Arial"/>
              <a:cs typeface="Arial"/>
            </a:endParaRPr>
          </a:p>
        </p:txBody>
      </p:sp>
      <p:sp>
        <p:nvSpPr>
          <p:cNvPr id="11" name="object 11"/>
          <p:cNvSpPr txBox="1"/>
          <p:nvPr/>
        </p:nvSpPr>
        <p:spPr>
          <a:xfrm>
            <a:off x="4627358" y="1300160"/>
            <a:ext cx="342900" cy="388620"/>
          </a:xfrm>
          <a:prstGeom prst="rect">
            <a:avLst/>
          </a:prstGeom>
        </p:spPr>
        <p:txBody>
          <a:bodyPr vert="horz" wrap="square" lIns="0" tIns="12700" rIns="0" bIns="0" rtlCol="0">
            <a:spAutoFit/>
          </a:bodyPr>
          <a:lstStyle/>
          <a:p>
            <a:pPr marL="12700" marR="5080">
              <a:lnSpc>
                <a:spcPct val="149200"/>
              </a:lnSpc>
              <a:spcBef>
                <a:spcPts val="100"/>
              </a:spcBef>
            </a:pPr>
            <a:r>
              <a:rPr sz="400" dirty="0">
                <a:latin typeface="Arial"/>
                <a:cs typeface="Arial"/>
              </a:rPr>
              <a:t>DATA</a:t>
            </a:r>
            <a:r>
              <a:rPr sz="400" spc="-15" dirty="0">
                <a:latin typeface="Arial"/>
                <a:cs typeface="Arial"/>
              </a:rPr>
              <a:t> </a:t>
            </a:r>
            <a:r>
              <a:rPr sz="400" spc="-10" dirty="0">
                <a:latin typeface="Arial"/>
                <a:cs typeface="Arial"/>
              </a:rPr>
              <a:t>SHEET</a:t>
            </a:r>
            <a:r>
              <a:rPr sz="400" spc="500" dirty="0">
                <a:latin typeface="Arial"/>
                <a:cs typeface="Arial"/>
              </a:rPr>
              <a:t> </a:t>
            </a:r>
            <a:r>
              <a:rPr sz="400" spc="-20" dirty="0">
                <a:latin typeface="Arial"/>
                <a:cs typeface="Arial"/>
              </a:rPr>
              <a:t>SPEC</a:t>
            </a:r>
            <a:endParaRPr sz="400">
              <a:latin typeface="Arial"/>
              <a:cs typeface="Arial"/>
            </a:endParaRPr>
          </a:p>
          <a:p>
            <a:pPr marL="12700" marR="194310">
              <a:lnSpc>
                <a:spcPts val="720"/>
              </a:lnSpc>
              <a:spcBef>
                <a:spcPts val="55"/>
              </a:spcBef>
            </a:pPr>
            <a:r>
              <a:rPr sz="400" spc="-25" dirty="0">
                <a:latin typeface="Arial"/>
                <a:cs typeface="Arial"/>
              </a:rPr>
              <a:t>TAG</a:t>
            </a:r>
            <a:r>
              <a:rPr sz="400" spc="500" dirty="0">
                <a:latin typeface="Arial"/>
                <a:cs typeface="Arial"/>
              </a:rPr>
              <a:t> </a:t>
            </a:r>
            <a:r>
              <a:rPr sz="400" spc="-25" dirty="0">
                <a:latin typeface="Arial"/>
                <a:cs typeface="Arial"/>
              </a:rPr>
              <a:t>DWG</a:t>
            </a:r>
            <a:endParaRPr sz="400">
              <a:latin typeface="Arial"/>
              <a:cs typeface="Arial"/>
            </a:endParaRPr>
          </a:p>
        </p:txBody>
      </p:sp>
      <p:sp>
        <p:nvSpPr>
          <p:cNvPr id="12" name="object 12"/>
          <p:cNvSpPr txBox="1"/>
          <p:nvPr/>
        </p:nvSpPr>
        <p:spPr>
          <a:xfrm>
            <a:off x="3036302" y="1744761"/>
            <a:ext cx="211454"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Contract</a:t>
            </a:r>
            <a:endParaRPr sz="400">
              <a:latin typeface="Arial"/>
              <a:cs typeface="Arial"/>
            </a:endParaRPr>
          </a:p>
        </p:txBody>
      </p:sp>
      <p:sp>
        <p:nvSpPr>
          <p:cNvPr id="13" name="object 13"/>
          <p:cNvSpPr txBox="1"/>
          <p:nvPr/>
        </p:nvSpPr>
        <p:spPr>
          <a:xfrm>
            <a:off x="4627359" y="1744761"/>
            <a:ext cx="246379"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SERVICE</a:t>
            </a:r>
            <a:endParaRPr sz="400">
              <a:latin typeface="Arial"/>
              <a:cs typeface="Arial"/>
            </a:endParaRPr>
          </a:p>
        </p:txBody>
      </p:sp>
      <p:sp>
        <p:nvSpPr>
          <p:cNvPr id="14" name="object 14"/>
          <p:cNvSpPr txBox="1"/>
          <p:nvPr/>
        </p:nvSpPr>
        <p:spPr>
          <a:xfrm>
            <a:off x="3036302" y="1835185"/>
            <a:ext cx="274320" cy="73738"/>
          </a:xfrm>
          <a:prstGeom prst="rect">
            <a:avLst/>
          </a:prstGeom>
        </p:spPr>
        <p:txBody>
          <a:bodyPr vert="horz" wrap="square" lIns="0" tIns="12065" rIns="0" bIns="0" rtlCol="0">
            <a:spAutoFit/>
          </a:bodyPr>
          <a:lstStyle/>
          <a:p>
            <a:pPr marL="12700">
              <a:spcBef>
                <a:spcPts val="95"/>
              </a:spcBef>
            </a:pPr>
            <a:r>
              <a:rPr sz="400" dirty="0">
                <a:latin typeface="Arial"/>
                <a:cs typeface="Arial"/>
              </a:rPr>
              <a:t>MFR</a:t>
            </a:r>
            <a:r>
              <a:rPr sz="400" spc="-20" dirty="0">
                <a:latin typeface="Arial"/>
                <a:cs typeface="Arial"/>
              </a:rPr>
              <a:t> </a:t>
            </a:r>
            <a:r>
              <a:rPr sz="400" spc="-10" dirty="0">
                <a:latin typeface="Arial"/>
                <a:cs typeface="Arial"/>
              </a:rPr>
              <a:t>Serial</a:t>
            </a:r>
            <a:endParaRPr sz="400">
              <a:latin typeface="Arial"/>
              <a:cs typeface="Arial"/>
            </a:endParaRPr>
          </a:p>
        </p:txBody>
      </p:sp>
      <p:sp>
        <p:nvSpPr>
          <p:cNvPr id="15" name="object 15"/>
          <p:cNvSpPr txBox="1"/>
          <p:nvPr/>
        </p:nvSpPr>
        <p:spPr>
          <a:xfrm>
            <a:off x="4627358" y="1835185"/>
            <a:ext cx="161290" cy="73738"/>
          </a:xfrm>
          <a:prstGeom prst="rect">
            <a:avLst/>
          </a:prstGeom>
        </p:spPr>
        <p:txBody>
          <a:bodyPr vert="horz" wrap="square" lIns="0" tIns="12065" rIns="0" bIns="0" rtlCol="0">
            <a:spAutoFit/>
          </a:bodyPr>
          <a:lstStyle/>
          <a:p>
            <a:pPr marL="12700">
              <a:spcBef>
                <a:spcPts val="95"/>
              </a:spcBef>
            </a:pPr>
            <a:r>
              <a:rPr sz="400" spc="-20" dirty="0">
                <a:latin typeface="Arial"/>
                <a:cs typeface="Arial"/>
              </a:rPr>
              <a:t>DATE</a:t>
            </a:r>
            <a:endParaRPr sz="400">
              <a:latin typeface="Arial"/>
              <a:cs typeface="Arial"/>
            </a:endParaRPr>
          </a:p>
        </p:txBody>
      </p:sp>
      <p:sp>
        <p:nvSpPr>
          <p:cNvPr id="16" name="object 16"/>
          <p:cNvSpPr txBox="1"/>
          <p:nvPr/>
        </p:nvSpPr>
        <p:spPr>
          <a:xfrm>
            <a:off x="2167597" y="1914179"/>
            <a:ext cx="209550" cy="73738"/>
          </a:xfrm>
          <a:prstGeom prst="rect">
            <a:avLst/>
          </a:prstGeom>
        </p:spPr>
        <p:txBody>
          <a:bodyPr vert="horz" wrap="square" lIns="0" tIns="12065" rIns="0" bIns="0" rtlCol="0">
            <a:spAutoFit/>
          </a:bodyPr>
          <a:lstStyle/>
          <a:p>
            <a:pPr marL="12700">
              <a:spcBef>
                <a:spcPts val="95"/>
              </a:spcBef>
            </a:pPr>
            <a:r>
              <a:rPr sz="400" dirty="0">
                <a:latin typeface="Arial"/>
                <a:cs typeface="Arial"/>
              </a:rPr>
              <a:t>1</a:t>
            </a:r>
            <a:r>
              <a:rPr sz="400" spc="265" dirty="0">
                <a:latin typeface="Arial"/>
                <a:cs typeface="Arial"/>
              </a:rPr>
              <a:t> </a:t>
            </a:r>
            <a:r>
              <a:rPr sz="400" spc="-10" dirty="0">
                <a:latin typeface="Arial"/>
                <a:cs typeface="Arial"/>
              </a:rPr>
              <a:t>Fluid</a:t>
            </a:r>
            <a:endParaRPr sz="400">
              <a:latin typeface="Arial"/>
              <a:cs typeface="Arial"/>
            </a:endParaRPr>
          </a:p>
        </p:txBody>
      </p:sp>
      <p:sp>
        <p:nvSpPr>
          <p:cNvPr id="17" name="object 17"/>
          <p:cNvSpPr txBox="1"/>
          <p:nvPr/>
        </p:nvSpPr>
        <p:spPr>
          <a:xfrm>
            <a:off x="4152124" y="1914179"/>
            <a:ext cx="308610" cy="73738"/>
          </a:xfrm>
          <a:prstGeom prst="rect">
            <a:avLst/>
          </a:prstGeom>
        </p:spPr>
        <p:txBody>
          <a:bodyPr vert="horz" wrap="square" lIns="0" tIns="12065" rIns="0" bIns="0" rtlCol="0">
            <a:spAutoFit/>
          </a:bodyPr>
          <a:lstStyle/>
          <a:p>
            <a:pPr marL="12700">
              <a:spcBef>
                <a:spcPts val="95"/>
              </a:spcBef>
            </a:pPr>
            <a:r>
              <a:rPr sz="400" dirty="0">
                <a:latin typeface="Arial"/>
                <a:cs typeface="Arial"/>
              </a:rPr>
              <a:t>Crit</a:t>
            </a:r>
            <a:r>
              <a:rPr sz="400" spc="-25" dirty="0">
                <a:latin typeface="Arial"/>
                <a:cs typeface="Arial"/>
              </a:rPr>
              <a:t> </a:t>
            </a:r>
            <a:r>
              <a:rPr sz="400" dirty="0">
                <a:latin typeface="Arial"/>
                <a:cs typeface="Arial"/>
              </a:rPr>
              <a:t>Pres</a:t>
            </a:r>
            <a:r>
              <a:rPr sz="400" spc="-5" dirty="0">
                <a:latin typeface="Arial"/>
                <a:cs typeface="Arial"/>
              </a:rPr>
              <a:t> </a:t>
            </a:r>
            <a:r>
              <a:rPr sz="400" spc="-25" dirty="0">
                <a:latin typeface="Arial"/>
                <a:cs typeface="Arial"/>
              </a:rPr>
              <a:t>PC</a:t>
            </a:r>
            <a:endParaRPr sz="400">
              <a:latin typeface="Arial"/>
              <a:cs typeface="Arial"/>
            </a:endParaRPr>
          </a:p>
        </p:txBody>
      </p:sp>
      <p:sp>
        <p:nvSpPr>
          <p:cNvPr id="18" name="object 18"/>
          <p:cNvSpPr txBox="1"/>
          <p:nvPr/>
        </p:nvSpPr>
        <p:spPr>
          <a:xfrm>
            <a:off x="2167598" y="2023018"/>
            <a:ext cx="53975" cy="73738"/>
          </a:xfrm>
          <a:prstGeom prst="rect">
            <a:avLst/>
          </a:prstGeom>
        </p:spPr>
        <p:txBody>
          <a:bodyPr vert="horz" wrap="square" lIns="0" tIns="12065" rIns="0" bIns="0" rtlCol="0">
            <a:spAutoFit/>
          </a:bodyPr>
          <a:lstStyle/>
          <a:p>
            <a:pPr marL="12700">
              <a:spcBef>
                <a:spcPts val="95"/>
              </a:spcBef>
            </a:pPr>
            <a:r>
              <a:rPr sz="400" spc="-50" dirty="0">
                <a:latin typeface="Arial"/>
                <a:cs typeface="Arial"/>
              </a:rPr>
              <a:t>2</a:t>
            </a:r>
            <a:endParaRPr sz="400">
              <a:latin typeface="Arial"/>
              <a:cs typeface="Arial"/>
            </a:endParaRPr>
          </a:p>
        </p:txBody>
      </p:sp>
      <p:sp>
        <p:nvSpPr>
          <p:cNvPr id="19" name="object 19"/>
          <p:cNvSpPr txBox="1"/>
          <p:nvPr/>
        </p:nvSpPr>
        <p:spPr>
          <a:xfrm>
            <a:off x="2275689" y="2175541"/>
            <a:ext cx="61555" cy="578485"/>
          </a:xfrm>
          <a:prstGeom prst="rect">
            <a:avLst/>
          </a:prstGeom>
        </p:spPr>
        <p:txBody>
          <a:bodyPr vert="vert270" wrap="square" lIns="0" tIns="6985" rIns="0" bIns="0" rtlCol="0">
            <a:spAutoFit/>
          </a:bodyPr>
          <a:lstStyle/>
          <a:p>
            <a:pPr marL="12700">
              <a:spcBef>
                <a:spcPts val="55"/>
              </a:spcBef>
            </a:pPr>
            <a:r>
              <a:rPr sz="400" dirty="0">
                <a:latin typeface="Arial"/>
                <a:cs typeface="Arial"/>
              </a:rPr>
              <a:t>SERVICE</a:t>
            </a:r>
            <a:r>
              <a:rPr sz="400" spc="-20" dirty="0">
                <a:latin typeface="Arial"/>
                <a:cs typeface="Arial"/>
              </a:rPr>
              <a:t> </a:t>
            </a:r>
            <a:r>
              <a:rPr sz="400" spc="-10" dirty="0">
                <a:latin typeface="Arial"/>
                <a:cs typeface="Arial"/>
              </a:rPr>
              <a:t>CONDITIONS</a:t>
            </a:r>
            <a:endParaRPr sz="400">
              <a:latin typeface="Arial"/>
              <a:cs typeface="Arial"/>
            </a:endParaRPr>
          </a:p>
        </p:txBody>
      </p:sp>
      <p:sp>
        <p:nvSpPr>
          <p:cNvPr id="20" name="object 20"/>
          <p:cNvSpPr txBox="1"/>
          <p:nvPr/>
        </p:nvSpPr>
        <p:spPr>
          <a:xfrm>
            <a:off x="3384411" y="1993173"/>
            <a:ext cx="139065"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Units</a:t>
            </a:r>
            <a:endParaRPr sz="400">
              <a:latin typeface="Arial"/>
              <a:cs typeface="Arial"/>
            </a:endParaRPr>
          </a:p>
        </p:txBody>
      </p:sp>
      <p:sp>
        <p:nvSpPr>
          <p:cNvPr id="21" name="object 21"/>
          <p:cNvSpPr txBox="1"/>
          <p:nvPr/>
        </p:nvSpPr>
        <p:spPr>
          <a:xfrm>
            <a:off x="3788778" y="1993173"/>
            <a:ext cx="240029" cy="73738"/>
          </a:xfrm>
          <a:prstGeom prst="rect">
            <a:avLst/>
          </a:prstGeom>
        </p:spPr>
        <p:txBody>
          <a:bodyPr vert="horz" wrap="square" lIns="0" tIns="12065" rIns="0" bIns="0" rtlCol="0">
            <a:spAutoFit/>
          </a:bodyPr>
          <a:lstStyle/>
          <a:p>
            <a:pPr marL="12700">
              <a:spcBef>
                <a:spcPts val="95"/>
              </a:spcBef>
            </a:pPr>
            <a:r>
              <a:rPr sz="400" dirty="0">
                <a:latin typeface="Arial"/>
                <a:cs typeface="Arial"/>
              </a:rPr>
              <a:t>Max</a:t>
            </a:r>
            <a:r>
              <a:rPr sz="400" spc="-15" dirty="0">
                <a:latin typeface="Arial"/>
                <a:cs typeface="Arial"/>
              </a:rPr>
              <a:t> </a:t>
            </a:r>
            <a:r>
              <a:rPr sz="400" spc="-20" dirty="0">
                <a:latin typeface="Arial"/>
                <a:cs typeface="Arial"/>
              </a:rPr>
              <a:t>Flow</a:t>
            </a:r>
            <a:endParaRPr sz="400">
              <a:latin typeface="Arial"/>
              <a:cs typeface="Arial"/>
            </a:endParaRPr>
          </a:p>
        </p:txBody>
      </p:sp>
      <p:sp>
        <p:nvSpPr>
          <p:cNvPr id="22" name="object 22"/>
          <p:cNvSpPr txBox="1"/>
          <p:nvPr/>
        </p:nvSpPr>
        <p:spPr>
          <a:xfrm>
            <a:off x="4263376" y="1993173"/>
            <a:ext cx="269240" cy="73738"/>
          </a:xfrm>
          <a:prstGeom prst="rect">
            <a:avLst/>
          </a:prstGeom>
        </p:spPr>
        <p:txBody>
          <a:bodyPr vert="horz" wrap="square" lIns="0" tIns="12065" rIns="0" bIns="0" rtlCol="0">
            <a:spAutoFit/>
          </a:bodyPr>
          <a:lstStyle/>
          <a:p>
            <a:pPr marL="12700">
              <a:spcBef>
                <a:spcPts val="95"/>
              </a:spcBef>
            </a:pPr>
            <a:r>
              <a:rPr sz="400" dirty="0">
                <a:latin typeface="Arial"/>
                <a:cs typeface="Arial"/>
              </a:rPr>
              <a:t>Norm</a:t>
            </a:r>
            <a:r>
              <a:rPr sz="400" spc="-10" dirty="0">
                <a:latin typeface="Arial"/>
                <a:cs typeface="Arial"/>
              </a:rPr>
              <a:t> </a:t>
            </a:r>
            <a:r>
              <a:rPr sz="400" spc="-20" dirty="0">
                <a:latin typeface="Arial"/>
                <a:cs typeface="Arial"/>
              </a:rPr>
              <a:t>Flow</a:t>
            </a:r>
            <a:endParaRPr sz="400">
              <a:latin typeface="Arial"/>
              <a:cs typeface="Arial"/>
            </a:endParaRPr>
          </a:p>
        </p:txBody>
      </p:sp>
      <p:sp>
        <p:nvSpPr>
          <p:cNvPr id="23" name="object 23"/>
          <p:cNvSpPr txBox="1"/>
          <p:nvPr/>
        </p:nvSpPr>
        <p:spPr>
          <a:xfrm>
            <a:off x="4698099" y="1993173"/>
            <a:ext cx="226695" cy="73738"/>
          </a:xfrm>
          <a:prstGeom prst="rect">
            <a:avLst/>
          </a:prstGeom>
        </p:spPr>
        <p:txBody>
          <a:bodyPr vert="horz" wrap="square" lIns="0" tIns="12065" rIns="0" bIns="0" rtlCol="0">
            <a:spAutoFit/>
          </a:bodyPr>
          <a:lstStyle/>
          <a:p>
            <a:pPr marL="12700">
              <a:spcBef>
                <a:spcPts val="95"/>
              </a:spcBef>
            </a:pPr>
            <a:r>
              <a:rPr sz="400" dirty="0">
                <a:latin typeface="Arial"/>
                <a:cs typeface="Arial"/>
              </a:rPr>
              <a:t>Min</a:t>
            </a:r>
            <a:r>
              <a:rPr sz="400" spc="-10" dirty="0">
                <a:latin typeface="Arial"/>
                <a:cs typeface="Arial"/>
              </a:rPr>
              <a:t> </a:t>
            </a:r>
            <a:r>
              <a:rPr sz="400" spc="-20" dirty="0">
                <a:latin typeface="Arial"/>
                <a:cs typeface="Arial"/>
              </a:rPr>
              <a:t>Flow</a:t>
            </a:r>
            <a:endParaRPr sz="400">
              <a:latin typeface="Arial"/>
              <a:cs typeface="Arial"/>
            </a:endParaRPr>
          </a:p>
        </p:txBody>
      </p:sp>
      <p:sp>
        <p:nvSpPr>
          <p:cNvPr id="24" name="object 24"/>
          <p:cNvSpPr txBox="1"/>
          <p:nvPr/>
        </p:nvSpPr>
        <p:spPr>
          <a:xfrm>
            <a:off x="5032107" y="1993173"/>
            <a:ext cx="21336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Shut-</a:t>
            </a:r>
            <a:r>
              <a:rPr sz="400" spc="-25" dirty="0">
                <a:latin typeface="Arial"/>
                <a:cs typeface="Arial"/>
              </a:rPr>
              <a:t>Off</a:t>
            </a:r>
            <a:endParaRPr sz="400">
              <a:latin typeface="Arial"/>
              <a:cs typeface="Arial"/>
            </a:endParaRPr>
          </a:p>
        </p:txBody>
      </p:sp>
      <p:sp>
        <p:nvSpPr>
          <p:cNvPr id="25" name="object 25"/>
          <p:cNvSpPr txBox="1"/>
          <p:nvPr/>
        </p:nvSpPr>
        <p:spPr>
          <a:xfrm>
            <a:off x="2348547" y="2053398"/>
            <a:ext cx="708660" cy="814705"/>
          </a:xfrm>
          <a:prstGeom prst="rect">
            <a:avLst/>
          </a:prstGeom>
        </p:spPr>
        <p:txBody>
          <a:bodyPr vert="horz" wrap="square" lIns="0" tIns="12700" rIns="0" bIns="0" rtlCol="0">
            <a:spAutoFit/>
          </a:bodyPr>
          <a:lstStyle/>
          <a:p>
            <a:pPr marL="38100" marR="351155">
              <a:lnSpc>
                <a:spcPct val="129600"/>
              </a:lnSpc>
              <a:spcBef>
                <a:spcPts val="100"/>
              </a:spcBef>
            </a:pPr>
            <a:r>
              <a:rPr sz="400" dirty="0">
                <a:latin typeface="Arial"/>
                <a:cs typeface="Arial"/>
              </a:rPr>
              <a:t>Flow</a:t>
            </a:r>
            <a:r>
              <a:rPr sz="400" spc="-20" dirty="0">
                <a:latin typeface="Arial"/>
                <a:cs typeface="Arial"/>
              </a:rPr>
              <a:t> Rate</a:t>
            </a:r>
            <a:r>
              <a:rPr sz="400" spc="500" dirty="0">
                <a:latin typeface="Arial"/>
                <a:cs typeface="Arial"/>
              </a:rPr>
              <a:t> </a:t>
            </a:r>
            <a:r>
              <a:rPr sz="400" spc="-10" dirty="0">
                <a:latin typeface="Arial"/>
                <a:cs typeface="Arial"/>
              </a:rPr>
              <a:t>Inlet</a:t>
            </a:r>
            <a:r>
              <a:rPr sz="400" spc="30" dirty="0">
                <a:latin typeface="Arial"/>
                <a:cs typeface="Arial"/>
              </a:rPr>
              <a:t> </a:t>
            </a:r>
            <a:r>
              <a:rPr sz="400" spc="-10" dirty="0">
                <a:latin typeface="Arial"/>
                <a:cs typeface="Arial"/>
              </a:rPr>
              <a:t>Pressure</a:t>
            </a:r>
            <a:endParaRPr sz="400">
              <a:latin typeface="Arial"/>
              <a:cs typeface="Arial"/>
            </a:endParaRPr>
          </a:p>
          <a:p>
            <a:pPr marL="38100" marR="262890">
              <a:lnSpc>
                <a:spcPts val="620"/>
              </a:lnSpc>
              <a:spcBef>
                <a:spcPts val="45"/>
              </a:spcBef>
            </a:pPr>
            <a:r>
              <a:rPr sz="400" spc="-10" dirty="0">
                <a:latin typeface="Arial"/>
                <a:cs typeface="Arial"/>
              </a:rPr>
              <a:t>Outlet</a:t>
            </a:r>
            <a:r>
              <a:rPr sz="400" spc="35" dirty="0">
                <a:latin typeface="Arial"/>
                <a:cs typeface="Arial"/>
              </a:rPr>
              <a:t> </a:t>
            </a:r>
            <a:r>
              <a:rPr sz="400" spc="-10" dirty="0">
                <a:latin typeface="Arial"/>
                <a:cs typeface="Arial"/>
              </a:rPr>
              <a:t>Pressure</a:t>
            </a:r>
            <a:r>
              <a:rPr sz="400" spc="500" dirty="0">
                <a:latin typeface="Arial"/>
                <a:cs typeface="Arial"/>
              </a:rPr>
              <a:t> </a:t>
            </a:r>
            <a:r>
              <a:rPr sz="400" spc="-10" dirty="0">
                <a:latin typeface="Arial"/>
                <a:cs typeface="Arial"/>
              </a:rPr>
              <a:t>Inlet</a:t>
            </a:r>
            <a:r>
              <a:rPr sz="400" spc="30" dirty="0">
                <a:latin typeface="Arial"/>
                <a:cs typeface="Arial"/>
              </a:rPr>
              <a:t> </a:t>
            </a:r>
            <a:r>
              <a:rPr sz="400" spc="-10" dirty="0">
                <a:latin typeface="Arial"/>
                <a:cs typeface="Arial"/>
              </a:rPr>
              <a:t>Temperature</a:t>
            </a:r>
            <a:endParaRPr sz="400">
              <a:latin typeface="Arial"/>
              <a:cs typeface="Arial"/>
            </a:endParaRPr>
          </a:p>
          <a:p>
            <a:pPr marL="38100">
              <a:spcBef>
                <a:spcPts val="95"/>
              </a:spcBef>
            </a:pPr>
            <a:r>
              <a:rPr sz="400" dirty="0">
                <a:latin typeface="Arial"/>
                <a:cs typeface="Arial"/>
              </a:rPr>
              <a:t>Spec</a:t>
            </a:r>
            <a:r>
              <a:rPr sz="400" spc="-5" dirty="0">
                <a:latin typeface="Arial"/>
                <a:cs typeface="Arial"/>
              </a:rPr>
              <a:t> </a:t>
            </a:r>
            <a:r>
              <a:rPr sz="400" dirty="0">
                <a:latin typeface="Arial"/>
                <a:cs typeface="Arial"/>
              </a:rPr>
              <a:t>Wt/Spec</a:t>
            </a:r>
            <a:r>
              <a:rPr sz="400" spc="-15" dirty="0">
                <a:latin typeface="Arial"/>
                <a:cs typeface="Arial"/>
              </a:rPr>
              <a:t> </a:t>
            </a:r>
            <a:r>
              <a:rPr sz="400" spc="-10" dirty="0">
                <a:latin typeface="Arial"/>
                <a:cs typeface="Arial"/>
              </a:rPr>
              <a:t>Grav/Mol</a:t>
            </a:r>
            <a:r>
              <a:rPr sz="400" spc="30" dirty="0">
                <a:latin typeface="Arial"/>
                <a:cs typeface="Arial"/>
              </a:rPr>
              <a:t> </a:t>
            </a:r>
            <a:r>
              <a:rPr sz="400" spc="-25" dirty="0">
                <a:latin typeface="Arial"/>
                <a:cs typeface="Arial"/>
              </a:rPr>
              <a:t>Wt</a:t>
            </a:r>
            <a:endParaRPr sz="400">
              <a:latin typeface="Arial"/>
              <a:cs typeface="Arial"/>
            </a:endParaRPr>
          </a:p>
          <a:p>
            <a:pPr marL="38100">
              <a:spcBef>
                <a:spcPts val="145"/>
              </a:spcBef>
            </a:pPr>
            <a:r>
              <a:rPr sz="400" spc="-10" dirty="0">
                <a:latin typeface="Arial"/>
                <a:cs typeface="Arial"/>
              </a:rPr>
              <a:t>Viscosity/Spec</a:t>
            </a:r>
            <a:r>
              <a:rPr sz="400" spc="65" dirty="0">
                <a:latin typeface="Arial"/>
                <a:cs typeface="Arial"/>
              </a:rPr>
              <a:t> </a:t>
            </a:r>
            <a:r>
              <a:rPr sz="400" spc="-10" dirty="0">
                <a:latin typeface="Arial"/>
                <a:cs typeface="Arial"/>
              </a:rPr>
              <a:t>Heats</a:t>
            </a:r>
            <a:r>
              <a:rPr sz="400" spc="60" dirty="0">
                <a:latin typeface="Arial"/>
                <a:cs typeface="Arial"/>
              </a:rPr>
              <a:t> </a:t>
            </a:r>
            <a:r>
              <a:rPr sz="400" spc="-10" dirty="0">
                <a:latin typeface="Arial"/>
                <a:cs typeface="Arial"/>
              </a:rPr>
              <a:t>Ration</a:t>
            </a:r>
            <a:endParaRPr sz="400">
              <a:latin typeface="Arial"/>
              <a:cs typeface="Arial"/>
            </a:endParaRPr>
          </a:p>
          <a:p>
            <a:pPr marL="38100">
              <a:spcBef>
                <a:spcPts val="235"/>
              </a:spcBef>
            </a:pPr>
            <a:r>
              <a:rPr sz="600" spc="-15" baseline="13888" dirty="0">
                <a:latin typeface="Arial"/>
                <a:cs typeface="Arial"/>
              </a:rPr>
              <a:t>Vapor</a:t>
            </a:r>
            <a:r>
              <a:rPr sz="600" spc="75" baseline="13888" dirty="0">
                <a:latin typeface="Arial"/>
                <a:cs typeface="Arial"/>
              </a:rPr>
              <a:t> </a:t>
            </a:r>
            <a:r>
              <a:rPr sz="600" spc="-15" baseline="13888" dirty="0">
                <a:latin typeface="Arial"/>
                <a:cs typeface="Arial"/>
              </a:rPr>
              <a:t>Pressure</a:t>
            </a:r>
            <a:r>
              <a:rPr sz="600" spc="52" baseline="13888" dirty="0">
                <a:latin typeface="Arial"/>
                <a:cs typeface="Arial"/>
              </a:rPr>
              <a:t> </a:t>
            </a:r>
            <a:r>
              <a:rPr sz="600" spc="-37" baseline="13888" dirty="0">
                <a:latin typeface="Arial"/>
                <a:cs typeface="Arial"/>
              </a:rPr>
              <a:t>P</a:t>
            </a:r>
            <a:r>
              <a:rPr sz="250" spc="-25" dirty="0">
                <a:latin typeface="Arial"/>
                <a:cs typeface="Arial"/>
              </a:rPr>
              <a:t>v</a:t>
            </a:r>
            <a:endParaRPr sz="250">
              <a:latin typeface="Arial"/>
              <a:cs typeface="Arial"/>
            </a:endParaRPr>
          </a:p>
          <a:p>
            <a:pPr marL="38100">
              <a:spcBef>
                <a:spcPts val="140"/>
              </a:spcBef>
            </a:pPr>
            <a:r>
              <a:rPr sz="600" spc="-15" baseline="13888" dirty="0">
                <a:latin typeface="Arial"/>
                <a:cs typeface="Arial"/>
              </a:rPr>
              <a:t>*Required</a:t>
            </a:r>
            <a:r>
              <a:rPr sz="600" spc="82" baseline="13888" dirty="0">
                <a:latin typeface="Arial"/>
                <a:cs typeface="Arial"/>
              </a:rPr>
              <a:t> </a:t>
            </a:r>
            <a:r>
              <a:rPr sz="600" spc="-37" baseline="13888" dirty="0">
                <a:latin typeface="Arial"/>
                <a:cs typeface="Arial"/>
              </a:rPr>
              <a:t>C</a:t>
            </a:r>
            <a:r>
              <a:rPr sz="250" spc="-25" dirty="0">
                <a:latin typeface="Arial"/>
                <a:cs typeface="Arial"/>
              </a:rPr>
              <a:t>v</a:t>
            </a:r>
            <a:endParaRPr sz="250">
              <a:latin typeface="Arial"/>
              <a:cs typeface="Arial"/>
            </a:endParaRPr>
          </a:p>
          <a:p>
            <a:pPr marL="38100">
              <a:spcBef>
                <a:spcPts val="50"/>
              </a:spcBef>
            </a:pPr>
            <a:r>
              <a:rPr sz="400" spc="-10" dirty="0">
                <a:latin typeface="Arial"/>
                <a:cs typeface="Arial"/>
              </a:rPr>
              <a:t>*Travel</a:t>
            </a:r>
            <a:endParaRPr sz="400">
              <a:latin typeface="Arial"/>
              <a:cs typeface="Arial"/>
            </a:endParaRPr>
          </a:p>
          <a:p>
            <a:pPr marL="38100">
              <a:spcBef>
                <a:spcPts val="140"/>
              </a:spcBef>
            </a:pPr>
            <a:r>
              <a:rPr sz="400" spc="-10" dirty="0">
                <a:latin typeface="Arial"/>
                <a:cs typeface="Arial"/>
              </a:rPr>
              <a:t>Allowable/*Predicted</a:t>
            </a:r>
            <a:r>
              <a:rPr sz="400" spc="140" dirty="0">
                <a:latin typeface="Arial"/>
                <a:cs typeface="Arial"/>
              </a:rPr>
              <a:t> </a:t>
            </a:r>
            <a:r>
              <a:rPr sz="400" spc="-25" dirty="0">
                <a:latin typeface="Arial"/>
                <a:cs typeface="Arial"/>
              </a:rPr>
              <a:t>SPL</a:t>
            </a:r>
            <a:endParaRPr sz="400">
              <a:latin typeface="Arial"/>
              <a:cs typeface="Arial"/>
            </a:endParaRPr>
          </a:p>
        </p:txBody>
      </p:sp>
      <p:sp>
        <p:nvSpPr>
          <p:cNvPr id="26" name="object 26"/>
          <p:cNvSpPr txBox="1"/>
          <p:nvPr/>
        </p:nvSpPr>
        <p:spPr>
          <a:xfrm>
            <a:off x="2275689" y="2987386"/>
            <a:ext cx="61555" cy="137160"/>
          </a:xfrm>
          <a:prstGeom prst="rect">
            <a:avLst/>
          </a:prstGeom>
        </p:spPr>
        <p:txBody>
          <a:bodyPr vert="vert270" wrap="square" lIns="0" tIns="6985" rIns="0" bIns="0" rtlCol="0">
            <a:spAutoFit/>
          </a:bodyPr>
          <a:lstStyle/>
          <a:p>
            <a:pPr marL="12700">
              <a:spcBef>
                <a:spcPts val="55"/>
              </a:spcBef>
            </a:pPr>
            <a:r>
              <a:rPr sz="400" spc="-20" dirty="0">
                <a:latin typeface="Arial"/>
                <a:cs typeface="Arial"/>
              </a:rPr>
              <a:t>LINE</a:t>
            </a:r>
            <a:endParaRPr sz="400">
              <a:latin typeface="Arial"/>
              <a:cs typeface="Arial"/>
            </a:endParaRPr>
          </a:p>
        </p:txBody>
      </p:sp>
      <p:sp>
        <p:nvSpPr>
          <p:cNvPr id="27" name="object 27"/>
          <p:cNvSpPr txBox="1"/>
          <p:nvPr/>
        </p:nvSpPr>
        <p:spPr>
          <a:xfrm>
            <a:off x="4053638" y="3337884"/>
            <a:ext cx="61555" cy="305435"/>
          </a:xfrm>
          <a:prstGeom prst="rect">
            <a:avLst/>
          </a:prstGeom>
        </p:spPr>
        <p:txBody>
          <a:bodyPr vert="vert270" wrap="square" lIns="0" tIns="6985" rIns="0" bIns="0" rtlCol="0">
            <a:spAutoFit/>
          </a:bodyPr>
          <a:lstStyle/>
          <a:p>
            <a:pPr marL="12700">
              <a:spcBef>
                <a:spcPts val="55"/>
              </a:spcBef>
            </a:pPr>
            <a:r>
              <a:rPr sz="400" spc="-10" dirty="0">
                <a:latin typeface="Arial"/>
                <a:cs typeface="Arial"/>
              </a:rPr>
              <a:t>ACTUATOR</a:t>
            </a:r>
            <a:endParaRPr sz="400">
              <a:latin typeface="Arial"/>
              <a:cs typeface="Arial"/>
            </a:endParaRPr>
          </a:p>
        </p:txBody>
      </p:sp>
      <p:sp>
        <p:nvSpPr>
          <p:cNvPr id="28" name="object 28"/>
          <p:cNvSpPr txBox="1"/>
          <p:nvPr/>
        </p:nvSpPr>
        <p:spPr>
          <a:xfrm>
            <a:off x="3036302" y="2921443"/>
            <a:ext cx="106680" cy="164597"/>
          </a:xfrm>
          <a:prstGeom prst="rect">
            <a:avLst/>
          </a:prstGeom>
        </p:spPr>
        <p:txBody>
          <a:bodyPr vert="horz" wrap="square" lIns="0" tIns="12700" rIns="0" bIns="0" rtlCol="0">
            <a:spAutoFit/>
          </a:bodyPr>
          <a:lstStyle/>
          <a:p>
            <a:pPr marL="12700" marR="5080" indent="28575">
              <a:lnSpc>
                <a:spcPct val="129600"/>
              </a:lnSpc>
              <a:spcBef>
                <a:spcPts val="100"/>
              </a:spcBef>
            </a:pPr>
            <a:r>
              <a:rPr sz="400" spc="-25" dirty="0">
                <a:latin typeface="Arial"/>
                <a:cs typeface="Arial"/>
              </a:rPr>
              <a:t>In</a:t>
            </a:r>
            <a:r>
              <a:rPr sz="400" spc="500" dirty="0">
                <a:latin typeface="Arial"/>
                <a:cs typeface="Arial"/>
              </a:rPr>
              <a:t> </a:t>
            </a:r>
            <a:r>
              <a:rPr sz="400" spc="-25" dirty="0">
                <a:latin typeface="Arial"/>
                <a:cs typeface="Arial"/>
              </a:rPr>
              <a:t>Out</a:t>
            </a:r>
            <a:endParaRPr sz="400">
              <a:latin typeface="Arial"/>
              <a:cs typeface="Arial"/>
            </a:endParaRPr>
          </a:p>
        </p:txBody>
      </p:sp>
      <p:sp>
        <p:nvSpPr>
          <p:cNvPr id="29" name="object 29"/>
          <p:cNvSpPr txBox="1"/>
          <p:nvPr/>
        </p:nvSpPr>
        <p:spPr>
          <a:xfrm>
            <a:off x="4152124" y="2921442"/>
            <a:ext cx="313690" cy="166712"/>
          </a:xfrm>
          <a:prstGeom prst="rect">
            <a:avLst/>
          </a:prstGeom>
        </p:spPr>
        <p:txBody>
          <a:bodyPr vert="horz" wrap="square" lIns="0" tIns="30480" rIns="0" bIns="0" rtlCol="0">
            <a:spAutoFit/>
          </a:bodyPr>
          <a:lstStyle/>
          <a:p>
            <a:pPr marL="12700">
              <a:spcBef>
                <a:spcPts val="240"/>
              </a:spcBef>
            </a:pPr>
            <a:r>
              <a:rPr sz="400" spc="-10" dirty="0">
                <a:latin typeface="Arial"/>
                <a:cs typeface="Arial"/>
              </a:rPr>
              <a:t>*Type</a:t>
            </a:r>
            <a:endParaRPr sz="400">
              <a:latin typeface="Arial"/>
              <a:cs typeface="Arial"/>
            </a:endParaRPr>
          </a:p>
          <a:p>
            <a:pPr marL="12700">
              <a:spcBef>
                <a:spcPts val="145"/>
              </a:spcBef>
            </a:pPr>
            <a:r>
              <a:rPr sz="400" dirty="0">
                <a:latin typeface="Arial"/>
                <a:cs typeface="Arial"/>
              </a:rPr>
              <a:t>*Mfr</a:t>
            </a:r>
            <a:r>
              <a:rPr sz="400" spc="-10" dirty="0">
                <a:latin typeface="Arial"/>
                <a:cs typeface="Arial"/>
              </a:rPr>
              <a:t> </a:t>
            </a:r>
            <a:r>
              <a:rPr sz="400" dirty="0">
                <a:latin typeface="Arial"/>
                <a:cs typeface="Arial"/>
              </a:rPr>
              <a:t>&amp;</a:t>
            </a:r>
            <a:r>
              <a:rPr sz="400" spc="-15" dirty="0">
                <a:latin typeface="Arial"/>
                <a:cs typeface="Arial"/>
              </a:rPr>
              <a:t> </a:t>
            </a:r>
            <a:r>
              <a:rPr sz="400" spc="-20" dirty="0">
                <a:latin typeface="Arial"/>
                <a:cs typeface="Arial"/>
              </a:rPr>
              <a:t>Model</a:t>
            </a:r>
            <a:endParaRPr sz="400">
              <a:latin typeface="Arial"/>
              <a:cs typeface="Arial"/>
            </a:endParaRPr>
          </a:p>
        </p:txBody>
      </p:sp>
      <p:sp>
        <p:nvSpPr>
          <p:cNvPr id="30" name="object 30"/>
          <p:cNvSpPr txBox="1"/>
          <p:nvPr/>
        </p:nvSpPr>
        <p:spPr>
          <a:xfrm>
            <a:off x="5026901" y="3019079"/>
            <a:ext cx="222885"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Norriseal</a:t>
            </a:r>
            <a:endParaRPr sz="400">
              <a:latin typeface="Arial"/>
              <a:cs typeface="Arial"/>
            </a:endParaRPr>
          </a:p>
        </p:txBody>
      </p:sp>
      <p:sp>
        <p:nvSpPr>
          <p:cNvPr id="31" name="object 31"/>
          <p:cNvSpPr txBox="1"/>
          <p:nvPr/>
        </p:nvSpPr>
        <p:spPr>
          <a:xfrm>
            <a:off x="2373947" y="2921443"/>
            <a:ext cx="514984" cy="247247"/>
          </a:xfrm>
          <a:prstGeom prst="rect">
            <a:avLst/>
          </a:prstGeom>
        </p:spPr>
        <p:txBody>
          <a:bodyPr vert="horz" wrap="square" lIns="0" tIns="12700" rIns="0" bIns="0" rtlCol="0">
            <a:spAutoFit/>
          </a:bodyPr>
          <a:lstStyle/>
          <a:p>
            <a:pPr marL="211454" marR="5080" indent="-33655">
              <a:lnSpc>
                <a:spcPct val="129600"/>
              </a:lnSpc>
              <a:spcBef>
                <a:spcPts val="100"/>
              </a:spcBef>
            </a:pPr>
            <a:r>
              <a:rPr sz="400" dirty="0">
                <a:latin typeface="Arial"/>
                <a:cs typeface="Arial"/>
              </a:rPr>
              <a:t>Pipe</a:t>
            </a:r>
            <a:r>
              <a:rPr sz="400" spc="-20" dirty="0">
                <a:latin typeface="Arial"/>
                <a:cs typeface="Arial"/>
              </a:rPr>
              <a:t> </a:t>
            </a:r>
            <a:r>
              <a:rPr sz="400" dirty="0">
                <a:latin typeface="Arial"/>
                <a:cs typeface="Arial"/>
              </a:rPr>
              <a:t>Line</a:t>
            </a:r>
            <a:r>
              <a:rPr sz="400" spc="-5" dirty="0">
                <a:latin typeface="Arial"/>
                <a:cs typeface="Arial"/>
              </a:rPr>
              <a:t> </a:t>
            </a:r>
            <a:r>
              <a:rPr sz="400" spc="-20" dirty="0">
                <a:latin typeface="Arial"/>
                <a:cs typeface="Arial"/>
              </a:rPr>
              <a:t>Size</a:t>
            </a:r>
            <a:r>
              <a:rPr sz="400" spc="500" dirty="0">
                <a:latin typeface="Arial"/>
                <a:cs typeface="Arial"/>
              </a:rPr>
              <a:t> </a:t>
            </a:r>
            <a:r>
              <a:rPr sz="400" dirty="0">
                <a:latin typeface="Arial"/>
                <a:cs typeface="Arial"/>
              </a:rPr>
              <a:t>&amp;</a:t>
            </a:r>
            <a:r>
              <a:rPr sz="400" spc="-5" dirty="0">
                <a:latin typeface="Arial"/>
                <a:cs typeface="Arial"/>
              </a:rPr>
              <a:t> </a:t>
            </a:r>
            <a:r>
              <a:rPr sz="400" spc="-10" dirty="0">
                <a:latin typeface="Arial"/>
                <a:cs typeface="Arial"/>
              </a:rPr>
              <a:t>Schedule</a:t>
            </a:r>
            <a:endParaRPr sz="400">
              <a:latin typeface="Arial"/>
              <a:cs typeface="Arial"/>
            </a:endParaRPr>
          </a:p>
          <a:p>
            <a:pPr marL="12700">
              <a:spcBef>
                <a:spcPts val="140"/>
              </a:spcBef>
            </a:pPr>
            <a:r>
              <a:rPr sz="400" dirty="0">
                <a:latin typeface="Arial"/>
                <a:cs typeface="Arial"/>
              </a:rPr>
              <a:t>Pipe</a:t>
            </a:r>
            <a:r>
              <a:rPr sz="400" spc="-20" dirty="0">
                <a:latin typeface="Arial"/>
                <a:cs typeface="Arial"/>
              </a:rPr>
              <a:t> </a:t>
            </a:r>
            <a:r>
              <a:rPr sz="400" dirty="0">
                <a:latin typeface="Arial"/>
                <a:cs typeface="Arial"/>
              </a:rPr>
              <a:t>Line</a:t>
            </a:r>
            <a:r>
              <a:rPr sz="400" spc="-10" dirty="0">
                <a:latin typeface="Arial"/>
                <a:cs typeface="Arial"/>
              </a:rPr>
              <a:t> Insulation</a:t>
            </a:r>
            <a:endParaRPr sz="400">
              <a:latin typeface="Arial"/>
              <a:cs typeface="Arial"/>
            </a:endParaRPr>
          </a:p>
        </p:txBody>
      </p:sp>
      <p:sp>
        <p:nvSpPr>
          <p:cNvPr id="32" name="object 32"/>
          <p:cNvSpPr txBox="1"/>
          <p:nvPr/>
        </p:nvSpPr>
        <p:spPr>
          <a:xfrm>
            <a:off x="2275689" y="3554049"/>
            <a:ext cx="61555" cy="568325"/>
          </a:xfrm>
          <a:prstGeom prst="rect">
            <a:avLst/>
          </a:prstGeom>
        </p:spPr>
        <p:txBody>
          <a:bodyPr vert="vert270" wrap="square" lIns="0" tIns="6985" rIns="0" bIns="0" rtlCol="0">
            <a:spAutoFit/>
          </a:bodyPr>
          <a:lstStyle/>
          <a:p>
            <a:pPr marL="12700">
              <a:spcBef>
                <a:spcPts val="55"/>
              </a:spcBef>
            </a:pPr>
            <a:r>
              <a:rPr sz="400" dirty="0">
                <a:latin typeface="Arial"/>
                <a:cs typeface="Arial"/>
              </a:rPr>
              <a:t>VALVE</a:t>
            </a:r>
            <a:r>
              <a:rPr sz="400" spc="-10" dirty="0">
                <a:latin typeface="Arial"/>
                <a:cs typeface="Arial"/>
              </a:rPr>
              <a:t> BODY/BONNET</a:t>
            </a:r>
            <a:endParaRPr sz="400">
              <a:latin typeface="Arial"/>
              <a:cs typeface="Arial"/>
            </a:endParaRPr>
          </a:p>
        </p:txBody>
      </p:sp>
      <p:sp>
        <p:nvSpPr>
          <p:cNvPr id="33" name="object 33"/>
          <p:cNvSpPr txBox="1"/>
          <p:nvPr/>
        </p:nvSpPr>
        <p:spPr>
          <a:xfrm>
            <a:off x="4152124" y="3078692"/>
            <a:ext cx="175260" cy="167354"/>
          </a:xfrm>
          <a:prstGeom prst="rect">
            <a:avLst/>
          </a:prstGeom>
        </p:spPr>
        <p:txBody>
          <a:bodyPr vert="horz" wrap="square" lIns="0" tIns="31115" rIns="0" bIns="0" rtlCol="0">
            <a:spAutoFit/>
          </a:bodyPr>
          <a:lstStyle/>
          <a:p>
            <a:pPr marL="12700">
              <a:spcBef>
                <a:spcPts val="245"/>
              </a:spcBef>
            </a:pPr>
            <a:r>
              <a:rPr sz="400" spc="-10" dirty="0">
                <a:latin typeface="Arial"/>
                <a:cs typeface="Arial"/>
              </a:rPr>
              <a:t>*Size</a:t>
            </a:r>
            <a:endParaRPr sz="400">
              <a:latin typeface="Arial"/>
              <a:cs typeface="Arial"/>
            </a:endParaRPr>
          </a:p>
          <a:p>
            <a:pPr marL="12700">
              <a:spcBef>
                <a:spcPts val="140"/>
              </a:spcBef>
            </a:pPr>
            <a:r>
              <a:rPr sz="400" spc="-10" dirty="0">
                <a:latin typeface="Arial"/>
                <a:cs typeface="Arial"/>
              </a:rPr>
              <a:t>On/Off</a:t>
            </a:r>
            <a:endParaRPr sz="400">
              <a:latin typeface="Arial"/>
              <a:cs typeface="Arial"/>
            </a:endParaRPr>
          </a:p>
        </p:txBody>
      </p:sp>
      <p:sp>
        <p:nvSpPr>
          <p:cNvPr id="34" name="object 34"/>
          <p:cNvSpPr txBox="1"/>
          <p:nvPr/>
        </p:nvSpPr>
        <p:spPr>
          <a:xfrm>
            <a:off x="4980039" y="3078692"/>
            <a:ext cx="269875" cy="167354"/>
          </a:xfrm>
          <a:prstGeom prst="rect">
            <a:avLst/>
          </a:prstGeom>
        </p:spPr>
        <p:txBody>
          <a:bodyPr vert="horz" wrap="square" lIns="0" tIns="31115" rIns="0" bIns="0" rtlCol="0">
            <a:spAutoFit/>
          </a:bodyPr>
          <a:lstStyle/>
          <a:p>
            <a:pPr marL="12700">
              <a:spcBef>
                <a:spcPts val="245"/>
              </a:spcBef>
            </a:pPr>
            <a:r>
              <a:rPr sz="400" dirty="0">
                <a:latin typeface="Arial"/>
                <a:cs typeface="Arial"/>
              </a:rPr>
              <a:t>Eff</a:t>
            </a:r>
            <a:r>
              <a:rPr sz="400" spc="-15" dirty="0">
                <a:latin typeface="Arial"/>
                <a:cs typeface="Arial"/>
              </a:rPr>
              <a:t> </a:t>
            </a:r>
            <a:r>
              <a:rPr sz="400" spc="-20" dirty="0">
                <a:latin typeface="Arial"/>
                <a:cs typeface="Arial"/>
              </a:rPr>
              <a:t>Area</a:t>
            </a:r>
            <a:endParaRPr sz="400">
              <a:latin typeface="Arial"/>
              <a:cs typeface="Arial"/>
            </a:endParaRPr>
          </a:p>
          <a:p>
            <a:pPr marL="12700">
              <a:spcBef>
                <a:spcPts val="140"/>
              </a:spcBef>
            </a:pPr>
            <a:r>
              <a:rPr sz="400" spc="-10" dirty="0">
                <a:latin typeface="Arial"/>
                <a:cs typeface="Arial"/>
              </a:rPr>
              <a:t>Modulating</a:t>
            </a:r>
            <a:endParaRPr sz="400">
              <a:latin typeface="Arial"/>
              <a:cs typeface="Arial"/>
            </a:endParaRPr>
          </a:p>
        </p:txBody>
      </p:sp>
      <p:sp>
        <p:nvSpPr>
          <p:cNvPr id="35" name="object 35"/>
          <p:cNvSpPr txBox="1"/>
          <p:nvPr/>
        </p:nvSpPr>
        <p:spPr>
          <a:xfrm>
            <a:off x="2373948" y="3158170"/>
            <a:ext cx="155575" cy="166712"/>
          </a:xfrm>
          <a:prstGeom prst="rect">
            <a:avLst/>
          </a:prstGeom>
        </p:spPr>
        <p:txBody>
          <a:bodyPr vert="horz" wrap="square" lIns="0" tIns="30480" rIns="0" bIns="0" rtlCol="0">
            <a:spAutoFit/>
          </a:bodyPr>
          <a:lstStyle/>
          <a:p>
            <a:pPr marL="12700">
              <a:spcBef>
                <a:spcPts val="240"/>
              </a:spcBef>
            </a:pPr>
            <a:r>
              <a:rPr sz="400" spc="-10" dirty="0">
                <a:latin typeface="Arial"/>
                <a:cs typeface="Arial"/>
              </a:rPr>
              <a:t>*Type</a:t>
            </a:r>
            <a:endParaRPr sz="400">
              <a:latin typeface="Arial"/>
              <a:cs typeface="Arial"/>
            </a:endParaRPr>
          </a:p>
          <a:p>
            <a:pPr marL="12700">
              <a:spcBef>
                <a:spcPts val="140"/>
              </a:spcBef>
            </a:pPr>
            <a:r>
              <a:rPr sz="400" spc="-10" dirty="0">
                <a:latin typeface="Arial"/>
                <a:cs typeface="Arial"/>
              </a:rPr>
              <a:t>*Size</a:t>
            </a:r>
            <a:endParaRPr sz="400">
              <a:latin typeface="Arial"/>
              <a:cs typeface="Arial"/>
            </a:endParaRPr>
          </a:p>
        </p:txBody>
      </p:sp>
      <p:sp>
        <p:nvSpPr>
          <p:cNvPr id="36" name="object 36"/>
          <p:cNvSpPr txBox="1"/>
          <p:nvPr/>
        </p:nvSpPr>
        <p:spPr>
          <a:xfrm>
            <a:off x="4152125" y="3236911"/>
            <a:ext cx="691515" cy="398507"/>
          </a:xfrm>
          <a:prstGeom prst="rect">
            <a:avLst/>
          </a:prstGeom>
        </p:spPr>
        <p:txBody>
          <a:bodyPr vert="horz" wrap="square" lIns="0" tIns="30480" rIns="0" bIns="0" rtlCol="0">
            <a:spAutoFit/>
          </a:bodyPr>
          <a:lstStyle/>
          <a:p>
            <a:pPr marL="12700">
              <a:spcBef>
                <a:spcPts val="240"/>
              </a:spcBef>
            </a:pPr>
            <a:r>
              <a:rPr sz="400" spc="-10" dirty="0">
                <a:latin typeface="Arial"/>
                <a:cs typeface="Arial"/>
              </a:rPr>
              <a:t>Spring</a:t>
            </a:r>
            <a:r>
              <a:rPr sz="400" spc="5" dirty="0">
                <a:latin typeface="Arial"/>
                <a:cs typeface="Arial"/>
              </a:rPr>
              <a:t> </a:t>
            </a:r>
            <a:r>
              <a:rPr sz="400" dirty="0">
                <a:latin typeface="Arial"/>
                <a:cs typeface="Arial"/>
              </a:rPr>
              <a:t>Action</a:t>
            </a:r>
            <a:r>
              <a:rPr sz="400" spc="5" dirty="0">
                <a:latin typeface="Arial"/>
                <a:cs typeface="Arial"/>
              </a:rPr>
              <a:t> </a:t>
            </a:r>
            <a:r>
              <a:rPr sz="400" spc="-10" dirty="0">
                <a:latin typeface="Arial"/>
                <a:cs typeface="Arial"/>
              </a:rPr>
              <a:t>Open/Close</a:t>
            </a:r>
            <a:endParaRPr sz="400">
              <a:latin typeface="Arial"/>
              <a:cs typeface="Arial"/>
            </a:endParaRPr>
          </a:p>
          <a:p>
            <a:pPr marL="12700">
              <a:spcBef>
                <a:spcPts val="145"/>
              </a:spcBef>
            </a:pPr>
            <a:r>
              <a:rPr sz="400" dirty="0">
                <a:latin typeface="Arial"/>
                <a:cs typeface="Arial"/>
              </a:rPr>
              <a:t>*Max</a:t>
            </a:r>
            <a:r>
              <a:rPr sz="400" spc="5" dirty="0">
                <a:latin typeface="Arial"/>
                <a:cs typeface="Arial"/>
              </a:rPr>
              <a:t> </a:t>
            </a:r>
            <a:r>
              <a:rPr sz="400" spc="-10" dirty="0">
                <a:latin typeface="Arial"/>
                <a:cs typeface="Arial"/>
              </a:rPr>
              <a:t>Allowable</a:t>
            </a:r>
            <a:r>
              <a:rPr sz="400" spc="30" dirty="0">
                <a:latin typeface="Arial"/>
                <a:cs typeface="Arial"/>
              </a:rPr>
              <a:t> </a:t>
            </a:r>
            <a:r>
              <a:rPr sz="400" spc="-10" dirty="0">
                <a:latin typeface="Arial"/>
                <a:cs typeface="Arial"/>
              </a:rPr>
              <a:t>Pressure</a:t>
            </a:r>
            <a:endParaRPr sz="400">
              <a:latin typeface="Arial"/>
              <a:cs typeface="Arial"/>
            </a:endParaRPr>
          </a:p>
          <a:p>
            <a:pPr marL="12700" marR="5080">
              <a:lnSpc>
                <a:spcPct val="129500"/>
              </a:lnSpc>
            </a:pPr>
            <a:r>
              <a:rPr sz="400" dirty="0">
                <a:latin typeface="Arial"/>
                <a:cs typeface="Arial"/>
              </a:rPr>
              <a:t>*Min</a:t>
            </a:r>
            <a:r>
              <a:rPr sz="400" spc="-5" dirty="0">
                <a:latin typeface="Arial"/>
                <a:cs typeface="Arial"/>
              </a:rPr>
              <a:t> </a:t>
            </a:r>
            <a:r>
              <a:rPr sz="400" spc="-10" dirty="0">
                <a:latin typeface="Arial"/>
                <a:cs typeface="Arial"/>
              </a:rPr>
              <a:t>Required</a:t>
            </a:r>
            <a:r>
              <a:rPr sz="400" spc="40" dirty="0">
                <a:latin typeface="Arial"/>
                <a:cs typeface="Arial"/>
              </a:rPr>
              <a:t> </a:t>
            </a:r>
            <a:r>
              <a:rPr sz="400" spc="-10" dirty="0">
                <a:latin typeface="Arial"/>
                <a:cs typeface="Arial"/>
              </a:rPr>
              <a:t>Pressure</a:t>
            </a:r>
            <a:r>
              <a:rPr sz="400" spc="500" dirty="0">
                <a:latin typeface="Arial"/>
                <a:cs typeface="Arial"/>
              </a:rPr>
              <a:t> </a:t>
            </a:r>
            <a:r>
              <a:rPr sz="400" spc="-10" dirty="0">
                <a:latin typeface="Arial"/>
                <a:cs typeface="Arial"/>
              </a:rPr>
              <a:t>Available</a:t>
            </a:r>
            <a:r>
              <a:rPr sz="400" spc="25" dirty="0">
                <a:latin typeface="Arial"/>
                <a:cs typeface="Arial"/>
              </a:rPr>
              <a:t> </a:t>
            </a:r>
            <a:r>
              <a:rPr sz="400" dirty="0">
                <a:latin typeface="Arial"/>
                <a:cs typeface="Arial"/>
              </a:rPr>
              <a:t>Air</a:t>
            </a:r>
            <a:r>
              <a:rPr sz="400" spc="-10" dirty="0">
                <a:latin typeface="Arial"/>
                <a:cs typeface="Arial"/>
              </a:rPr>
              <a:t> </a:t>
            </a:r>
            <a:r>
              <a:rPr sz="400" dirty="0">
                <a:latin typeface="Arial"/>
                <a:cs typeface="Arial"/>
              </a:rPr>
              <a:t>Supply</a:t>
            </a:r>
            <a:r>
              <a:rPr sz="400" spc="10" dirty="0">
                <a:latin typeface="Arial"/>
                <a:cs typeface="Arial"/>
              </a:rPr>
              <a:t> </a:t>
            </a:r>
            <a:r>
              <a:rPr sz="400" spc="-10" dirty="0">
                <a:latin typeface="Arial"/>
                <a:cs typeface="Arial"/>
              </a:rPr>
              <a:t>Pressure</a:t>
            </a:r>
            <a:r>
              <a:rPr sz="400" spc="500" dirty="0">
                <a:latin typeface="Arial"/>
                <a:cs typeface="Arial"/>
              </a:rPr>
              <a:t> </a:t>
            </a:r>
            <a:r>
              <a:rPr sz="400" spc="-25" dirty="0">
                <a:latin typeface="Arial"/>
                <a:cs typeface="Arial"/>
              </a:rPr>
              <a:t>Max</a:t>
            </a:r>
            <a:endParaRPr sz="400">
              <a:latin typeface="Arial"/>
              <a:cs typeface="Arial"/>
            </a:endParaRPr>
          </a:p>
        </p:txBody>
      </p:sp>
      <p:sp>
        <p:nvSpPr>
          <p:cNvPr id="37" name="object 37"/>
          <p:cNvSpPr txBox="1"/>
          <p:nvPr/>
        </p:nvSpPr>
        <p:spPr>
          <a:xfrm>
            <a:off x="4980038" y="3571402"/>
            <a:ext cx="105410"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Min</a:t>
            </a:r>
            <a:endParaRPr sz="400">
              <a:latin typeface="Arial"/>
              <a:cs typeface="Arial"/>
            </a:endParaRPr>
          </a:p>
        </p:txBody>
      </p:sp>
      <p:sp>
        <p:nvSpPr>
          <p:cNvPr id="38" name="object 38"/>
          <p:cNvSpPr txBox="1"/>
          <p:nvPr/>
        </p:nvSpPr>
        <p:spPr>
          <a:xfrm>
            <a:off x="5043664" y="3729263"/>
            <a:ext cx="18923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Vertical</a:t>
            </a:r>
            <a:endParaRPr sz="400">
              <a:latin typeface="Arial"/>
              <a:cs typeface="Arial"/>
            </a:endParaRPr>
          </a:p>
        </p:txBody>
      </p:sp>
      <p:sp>
        <p:nvSpPr>
          <p:cNvPr id="39" name="object 39"/>
          <p:cNvSpPr txBox="1"/>
          <p:nvPr/>
        </p:nvSpPr>
        <p:spPr>
          <a:xfrm>
            <a:off x="2153882" y="2132519"/>
            <a:ext cx="80645" cy="1654299"/>
          </a:xfrm>
          <a:prstGeom prst="rect">
            <a:avLst/>
          </a:prstGeom>
        </p:spPr>
        <p:txBody>
          <a:bodyPr vert="horz" wrap="square" lIns="0" tIns="30480" rIns="0" bIns="0" rtlCol="0">
            <a:spAutoFit/>
          </a:bodyPr>
          <a:lstStyle/>
          <a:p>
            <a:pPr marL="26034">
              <a:spcBef>
                <a:spcPts val="240"/>
              </a:spcBef>
            </a:pPr>
            <a:r>
              <a:rPr sz="400" spc="-50" dirty="0">
                <a:latin typeface="Arial"/>
                <a:cs typeface="Arial"/>
              </a:rPr>
              <a:t>3</a:t>
            </a:r>
            <a:endParaRPr sz="400">
              <a:latin typeface="Arial"/>
              <a:cs typeface="Arial"/>
            </a:endParaRPr>
          </a:p>
          <a:p>
            <a:pPr marL="26034">
              <a:spcBef>
                <a:spcPts val="140"/>
              </a:spcBef>
            </a:pPr>
            <a:r>
              <a:rPr sz="400" spc="-50" dirty="0">
                <a:latin typeface="Arial"/>
                <a:cs typeface="Arial"/>
              </a:rPr>
              <a:t>4</a:t>
            </a:r>
            <a:endParaRPr sz="400">
              <a:latin typeface="Arial"/>
              <a:cs typeface="Arial"/>
            </a:endParaRPr>
          </a:p>
          <a:p>
            <a:pPr marL="26034">
              <a:spcBef>
                <a:spcPts val="145"/>
              </a:spcBef>
            </a:pPr>
            <a:r>
              <a:rPr sz="400" spc="-50" dirty="0">
                <a:latin typeface="Arial"/>
                <a:cs typeface="Arial"/>
              </a:rPr>
              <a:t>5</a:t>
            </a:r>
            <a:endParaRPr sz="400">
              <a:latin typeface="Arial"/>
              <a:cs typeface="Arial"/>
            </a:endParaRPr>
          </a:p>
          <a:p>
            <a:pPr marL="26034">
              <a:spcBef>
                <a:spcPts val="135"/>
              </a:spcBef>
            </a:pPr>
            <a:r>
              <a:rPr sz="400" spc="-50" dirty="0">
                <a:latin typeface="Arial"/>
                <a:cs typeface="Arial"/>
              </a:rPr>
              <a:t>6</a:t>
            </a:r>
            <a:endParaRPr sz="400">
              <a:latin typeface="Arial"/>
              <a:cs typeface="Arial"/>
            </a:endParaRPr>
          </a:p>
          <a:p>
            <a:pPr marL="26034">
              <a:spcBef>
                <a:spcPts val="145"/>
              </a:spcBef>
            </a:pPr>
            <a:r>
              <a:rPr sz="400" spc="-50" dirty="0">
                <a:latin typeface="Arial"/>
                <a:cs typeface="Arial"/>
              </a:rPr>
              <a:t>7</a:t>
            </a:r>
            <a:endParaRPr sz="400">
              <a:latin typeface="Arial"/>
              <a:cs typeface="Arial"/>
            </a:endParaRPr>
          </a:p>
          <a:p>
            <a:pPr marL="26034">
              <a:spcBef>
                <a:spcPts val="140"/>
              </a:spcBef>
            </a:pPr>
            <a:r>
              <a:rPr sz="400" spc="-50" dirty="0">
                <a:latin typeface="Arial"/>
                <a:cs typeface="Arial"/>
              </a:rPr>
              <a:t>8</a:t>
            </a:r>
            <a:endParaRPr sz="400">
              <a:latin typeface="Arial"/>
              <a:cs typeface="Arial"/>
            </a:endParaRPr>
          </a:p>
          <a:p>
            <a:pPr marL="26034">
              <a:spcBef>
                <a:spcPts val="140"/>
              </a:spcBef>
            </a:pPr>
            <a:r>
              <a:rPr sz="400" spc="-50" dirty="0">
                <a:latin typeface="Arial"/>
                <a:cs typeface="Arial"/>
              </a:rPr>
              <a:t>9</a:t>
            </a:r>
            <a:endParaRPr sz="400">
              <a:latin typeface="Arial"/>
              <a:cs typeface="Arial"/>
            </a:endParaRPr>
          </a:p>
          <a:p>
            <a:pPr marL="12700">
              <a:spcBef>
                <a:spcPts val="145"/>
              </a:spcBef>
            </a:pPr>
            <a:r>
              <a:rPr sz="400" spc="-25" dirty="0">
                <a:latin typeface="Arial"/>
                <a:cs typeface="Arial"/>
              </a:rPr>
              <a:t>10</a:t>
            </a:r>
            <a:endParaRPr sz="400">
              <a:latin typeface="Arial"/>
              <a:cs typeface="Arial"/>
            </a:endParaRPr>
          </a:p>
          <a:p>
            <a:pPr marL="12700">
              <a:spcBef>
                <a:spcPts val="140"/>
              </a:spcBef>
            </a:pPr>
            <a:r>
              <a:rPr sz="400" spc="-25" dirty="0">
                <a:latin typeface="Arial"/>
                <a:cs typeface="Arial"/>
              </a:rPr>
              <a:t>11</a:t>
            </a:r>
            <a:endParaRPr sz="400">
              <a:latin typeface="Arial"/>
              <a:cs typeface="Arial"/>
            </a:endParaRPr>
          </a:p>
          <a:p>
            <a:pPr marL="12700">
              <a:spcBef>
                <a:spcPts val="140"/>
              </a:spcBef>
            </a:pPr>
            <a:r>
              <a:rPr sz="400" spc="-25" dirty="0">
                <a:latin typeface="Arial"/>
                <a:cs typeface="Arial"/>
              </a:rPr>
              <a:t>12</a:t>
            </a:r>
            <a:endParaRPr sz="400">
              <a:latin typeface="Arial"/>
              <a:cs typeface="Arial"/>
            </a:endParaRPr>
          </a:p>
          <a:p>
            <a:pPr marL="12700">
              <a:spcBef>
                <a:spcPts val="145"/>
              </a:spcBef>
            </a:pPr>
            <a:r>
              <a:rPr sz="400" spc="-25" dirty="0">
                <a:latin typeface="Arial"/>
                <a:cs typeface="Arial"/>
              </a:rPr>
              <a:t>13</a:t>
            </a:r>
            <a:endParaRPr sz="400">
              <a:latin typeface="Arial"/>
              <a:cs typeface="Arial"/>
            </a:endParaRPr>
          </a:p>
          <a:p>
            <a:pPr marL="12700">
              <a:spcBef>
                <a:spcPts val="140"/>
              </a:spcBef>
            </a:pPr>
            <a:r>
              <a:rPr sz="400" spc="-25" dirty="0">
                <a:latin typeface="Arial"/>
                <a:cs typeface="Arial"/>
              </a:rPr>
              <a:t>14</a:t>
            </a:r>
            <a:endParaRPr sz="400">
              <a:latin typeface="Arial"/>
              <a:cs typeface="Arial"/>
            </a:endParaRPr>
          </a:p>
          <a:p>
            <a:pPr marL="12700">
              <a:spcBef>
                <a:spcPts val="140"/>
              </a:spcBef>
            </a:pPr>
            <a:r>
              <a:rPr sz="400" spc="-25" dirty="0">
                <a:latin typeface="Arial"/>
                <a:cs typeface="Arial"/>
              </a:rPr>
              <a:t>15</a:t>
            </a:r>
            <a:endParaRPr sz="400">
              <a:latin typeface="Arial"/>
              <a:cs typeface="Arial"/>
            </a:endParaRPr>
          </a:p>
          <a:p>
            <a:pPr marL="12700">
              <a:spcBef>
                <a:spcPts val="140"/>
              </a:spcBef>
            </a:pPr>
            <a:r>
              <a:rPr sz="400" spc="-25" dirty="0">
                <a:latin typeface="Arial"/>
                <a:cs typeface="Arial"/>
              </a:rPr>
              <a:t>16</a:t>
            </a:r>
            <a:endParaRPr sz="400">
              <a:latin typeface="Arial"/>
              <a:cs typeface="Arial"/>
            </a:endParaRPr>
          </a:p>
          <a:p>
            <a:pPr marL="12700">
              <a:spcBef>
                <a:spcPts val="140"/>
              </a:spcBef>
            </a:pPr>
            <a:r>
              <a:rPr sz="400" spc="-25" dirty="0">
                <a:latin typeface="Arial"/>
                <a:cs typeface="Arial"/>
              </a:rPr>
              <a:t>17</a:t>
            </a:r>
            <a:endParaRPr sz="400">
              <a:latin typeface="Arial"/>
              <a:cs typeface="Arial"/>
            </a:endParaRPr>
          </a:p>
          <a:p>
            <a:pPr marL="12700">
              <a:spcBef>
                <a:spcPts val="145"/>
              </a:spcBef>
            </a:pPr>
            <a:r>
              <a:rPr sz="400" spc="-25" dirty="0">
                <a:latin typeface="Arial"/>
                <a:cs typeface="Arial"/>
              </a:rPr>
              <a:t>18</a:t>
            </a:r>
            <a:endParaRPr sz="400">
              <a:latin typeface="Arial"/>
              <a:cs typeface="Arial"/>
            </a:endParaRPr>
          </a:p>
          <a:p>
            <a:pPr marL="12700">
              <a:spcBef>
                <a:spcPts val="140"/>
              </a:spcBef>
            </a:pPr>
            <a:r>
              <a:rPr sz="400" spc="-25" dirty="0">
                <a:latin typeface="Arial"/>
                <a:cs typeface="Arial"/>
              </a:rPr>
              <a:t>19</a:t>
            </a:r>
            <a:endParaRPr sz="400">
              <a:latin typeface="Arial"/>
              <a:cs typeface="Arial"/>
            </a:endParaRPr>
          </a:p>
          <a:p>
            <a:pPr marL="12700">
              <a:spcBef>
                <a:spcPts val="140"/>
              </a:spcBef>
            </a:pPr>
            <a:r>
              <a:rPr sz="400" spc="-25" dirty="0">
                <a:latin typeface="Arial"/>
                <a:cs typeface="Arial"/>
              </a:rPr>
              <a:t>20</a:t>
            </a:r>
            <a:endParaRPr sz="400">
              <a:latin typeface="Arial"/>
              <a:cs typeface="Arial"/>
            </a:endParaRPr>
          </a:p>
          <a:p>
            <a:pPr marL="12700">
              <a:spcBef>
                <a:spcPts val="145"/>
              </a:spcBef>
            </a:pPr>
            <a:r>
              <a:rPr sz="400" spc="-25" dirty="0">
                <a:latin typeface="Arial"/>
                <a:cs typeface="Arial"/>
              </a:rPr>
              <a:t>21</a:t>
            </a:r>
            <a:endParaRPr sz="400">
              <a:latin typeface="Arial"/>
              <a:cs typeface="Arial"/>
            </a:endParaRPr>
          </a:p>
          <a:p>
            <a:pPr marL="12700">
              <a:spcBef>
                <a:spcPts val="140"/>
              </a:spcBef>
            </a:pPr>
            <a:r>
              <a:rPr sz="400" spc="-25" dirty="0">
                <a:latin typeface="Arial"/>
                <a:cs typeface="Arial"/>
              </a:rPr>
              <a:t>22</a:t>
            </a:r>
            <a:endParaRPr sz="400">
              <a:latin typeface="Arial"/>
              <a:cs typeface="Arial"/>
            </a:endParaRPr>
          </a:p>
          <a:p>
            <a:pPr marL="12700">
              <a:spcBef>
                <a:spcPts val="140"/>
              </a:spcBef>
            </a:pPr>
            <a:r>
              <a:rPr sz="400" spc="-25" dirty="0">
                <a:latin typeface="Arial"/>
                <a:cs typeface="Arial"/>
              </a:rPr>
              <a:t>23</a:t>
            </a:r>
            <a:endParaRPr sz="400">
              <a:latin typeface="Arial"/>
              <a:cs typeface="Arial"/>
            </a:endParaRPr>
          </a:p>
          <a:p>
            <a:pPr marL="12700">
              <a:spcBef>
                <a:spcPts val="140"/>
              </a:spcBef>
            </a:pPr>
            <a:r>
              <a:rPr sz="400" spc="-25" dirty="0">
                <a:latin typeface="Arial"/>
                <a:cs typeface="Arial"/>
              </a:rPr>
              <a:t>24</a:t>
            </a:r>
            <a:endParaRPr sz="400">
              <a:latin typeface="Arial"/>
              <a:cs typeface="Arial"/>
            </a:endParaRPr>
          </a:p>
        </p:txBody>
      </p:sp>
      <p:sp>
        <p:nvSpPr>
          <p:cNvPr id="40" name="object 40"/>
          <p:cNvSpPr txBox="1"/>
          <p:nvPr/>
        </p:nvSpPr>
        <p:spPr>
          <a:xfrm>
            <a:off x="2373947" y="3315905"/>
            <a:ext cx="452120" cy="543739"/>
          </a:xfrm>
          <a:prstGeom prst="rect">
            <a:avLst/>
          </a:prstGeom>
        </p:spPr>
        <p:txBody>
          <a:bodyPr vert="horz" wrap="square" lIns="0" tIns="30480" rIns="0" bIns="0" rtlCol="0">
            <a:spAutoFit/>
          </a:bodyPr>
          <a:lstStyle/>
          <a:p>
            <a:pPr marL="12700">
              <a:spcBef>
                <a:spcPts val="240"/>
              </a:spcBef>
            </a:pPr>
            <a:r>
              <a:rPr sz="400" dirty="0">
                <a:latin typeface="Arial"/>
                <a:cs typeface="Arial"/>
              </a:rPr>
              <a:t>Max</a:t>
            </a:r>
            <a:r>
              <a:rPr sz="400" spc="-15" dirty="0">
                <a:latin typeface="Arial"/>
                <a:cs typeface="Arial"/>
              </a:rPr>
              <a:t> </a:t>
            </a:r>
            <a:r>
              <a:rPr sz="400" spc="-10" dirty="0">
                <a:latin typeface="Arial"/>
                <a:cs typeface="Arial"/>
              </a:rPr>
              <a:t>Press/Temp</a:t>
            </a:r>
            <a:endParaRPr sz="400">
              <a:latin typeface="Arial"/>
              <a:cs typeface="Arial"/>
            </a:endParaRPr>
          </a:p>
          <a:p>
            <a:pPr marL="12700">
              <a:spcBef>
                <a:spcPts val="145"/>
              </a:spcBef>
            </a:pPr>
            <a:r>
              <a:rPr sz="400" spc="-10" dirty="0">
                <a:latin typeface="Arial"/>
                <a:cs typeface="Arial"/>
              </a:rPr>
              <a:t>*Norriseal</a:t>
            </a:r>
            <a:r>
              <a:rPr sz="400" spc="60" dirty="0">
                <a:latin typeface="Arial"/>
                <a:cs typeface="Arial"/>
              </a:rPr>
              <a:t> </a:t>
            </a:r>
            <a:r>
              <a:rPr sz="400" spc="-10" dirty="0">
                <a:latin typeface="Arial"/>
                <a:cs typeface="Arial"/>
              </a:rPr>
              <a:t>Model</a:t>
            </a:r>
            <a:endParaRPr sz="400">
              <a:latin typeface="Arial"/>
              <a:cs typeface="Arial"/>
            </a:endParaRPr>
          </a:p>
          <a:p>
            <a:pPr marL="12700">
              <a:spcBef>
                <a:spcPts val="140"/>
              </a:spcBef>
            </a:pPr>
            <a:r>
              <a:rPr sz="400" spc="-10" dirty="0">
                <a:latin typeface="Arial"/>
                <a:cs typeface="Arial"/>
              </a:rPr>
              <a:t>*Body/Bonnet</a:t>
            </a:r>
            <a:r>
              <a:rPr sz="400" spc="80" dirty="0">
                <a:latin typeface="Arial"/>
                <a:cs typeface="Arial"/>
              </a:rPr>
              <a:t> </a:t>
            </a:r>
            <a:r>
              <a:rPr sz="400" spc="-20" dirty="0">
                <a:latin typeface="Arial"/>
                <a:cs typeface="Arial"/>
              </a:rPr>
              <a:t>Matl</a:t>
            </a:r>
            <a:endParaRPr sz="400">
              <a:latin typeface="Arial"/>
              <a:cs typeface="Arial"/>
            </a:endParaRPr>
          </a:p>
          <a:p>
            <a:pPr marL="12700">
              <a:spcBef>
                <a:spcPts val="140"/>
              </a:spcBef>
            </a:pPr>
            <a:r>
              <a:rPr sz="400" spc="-10" dirty="0">
                <a:latin typeface="Arial"/>
                <a:cs typeface="Arial"/>
              </a:rPr>
              <a:t>*Liner</a:t>
            </a:r>
            <a:r>
              <a:rPr sz="400" spc="40" dirty="0">
                <a:latin typeface="Arial"/>
                <a:cs typeface="Arial"/>
              </a:rPr>
              <a:t> </a:t>
            </a:r>
            <a:r>
              <a:rPr sz="400" spc="-10" dirty="0">
                <a:latin typeface="Arial"/>
                <a:cs typeface="Arial"/>
              </a:rPr>
              <a:t>Material/ID</a:t>
            </a:r>
            <a:endParaRPr sz="400">
              <a:latin typeface="Arial"/>
              <a:cs typeface="Arial"/>
            </a:endParaRPr>
          </a:p>
          <a:p>
            <a:pPr marL="96520" marR="5080" indent="162560">
              <a:lnSpc>
                <a:spcPts val="620"/>
              </a:lnSpc>
              <a:spcBef>
                <a:spcPts val="45"/>
              </a:spcBef>
            </a:pPr>
            <a:r>
              <a:rPr sz="400" dirty="0">
                <a:latin typeface="Arial"/>
                <a:cs typeface="Arial"/>
              </a:rPr>
              <a:t>End</a:t>
            </a:r>
            <a:r>
              <a:rPr sz="400" spc="45" dirty="0">
                <a:latin typeface="Arial"/>
                <a:cs typeface="Arial"/>
              </a:rPr>
              <a:t> </a:t>
            </a:r>
            <a:r>
              <a:rPr sz="400" spc="-25" dirty="0">
                <a:latin typeface="Arial"/>
                <a:cs typeface="Arial"/>
              </a:rPr>
              <a:t>In</a:t>
            </a:r>
            <a:r>
              <a:rPr sz="400" spc="500" dirty="0">
                <a:latin typeface="Arial"/>
                <a:cs typeface="Arial"/>
              </a:rPr>
              <a:t> </a:t>
            </a:r>
            <a:r>
              <a:rPr sz="400" spc="-10" dirty="0">
                <a:latin typeface="Arial"/>
                <a:cs typeface="Arial"/>
              </a:rPr>
              <a:t>Connection</a:t>
            </a:r>
            <a:r>
              <a:rPr sz="400" spc="-25" dirty="0">
                <a:latin typeface="Arial"/>
                <a:cs typeface="Arial"/>
              </a:rPr>
              <a:t> Out</a:t>
            </a:r>
            <a:endParaRPr sz="400">
              <a:latin typeface="Arial"/>
              <a:cs typeface="Arial"/>
            </a:endParaRPr>
          </a:p>
          <a:p>
            <a:pPr marL="12700">
              <a:spcBef>
                <a:spcPts val="100"/>
              </a:spcBef>
            </a:pPr>
            <a:r>
              <a:rPr sz="400" dirty="0">
                <a:latin typeface="Arial"/>
                <a:cs typeface="Arial"/>
              </a:rPr>
              <a:t>Flg</a:t>
            </a:r>
            <a:r>
              <a:rPr sz="400" spc="-20" dirty="0">
                <a:latin typeface="Arial"/>
                <a:cs typeface="Arial"/>
              </a:rPr>
              <a:t> </a:t>
            </a:r>
            <a:r>
              <a:rPr sz="400" dirty="0">
                <a:latin typeface="Arial"/>
                <a:cs typeface="Arial"/>
              </a:rPr>
              <a:t>Face </a:t>
            </a:r>
            <a:r>
              <a:rPr sz="400" spc="-10" dirty="0">
                <a:latin typeface="Arial"/>
                <a:cs typeface="Arial"/>
              </a:rPr>
              <a:t>Finish</a:t>
            </a:r>
            <a:endParaRPr sz="400">
              <a:latin typeface="Arial"/>
              <a:cs typeface="Arial"/>
            </a:endParaRPr>
          </a:p>
        </p:txBody>
      </p:sp>
      <p:sp>
        <p:nvSpPr>
          <p:cNvPr id="41" name="object 41"/>
          <p:cNvSpPr txBox="1"/>
          <p:nvPr/>
        </p:nvSpPr>
        <p:spPr>
          <a:xfrm>
            <a:off x="3957943" y="2921442"/>
            <a:ext cx="80645" cy="910506"/>
          </a:xfrm>
          <a:prstGeom prst="rect">
            <a:avLst/>
          </a:prstGeom>
        </p:spPr>
        <p:txBody>
          <a:bodyPr vert="horz" wrap="square" lIns="0" tIns="30480" rIns="0" bIns="0" rtlCol="0">
            <a:spAutoFit/>
          </a:bodyPr>
          <a:lstStyle/>
          <a:p>
            <a:pPr marL="12700">
              <a:spcBef>
                <a:spcPts val="240"/>
              </a:spcBef>
            </a:pPr>
            <a:r>
              <a:rPr sz="400" spc="-25" dirty="0">
                <a:latin typeface="Arial"/>
                <a:cs typeface="Arial"/>
              </a:rPr>
              <a:t>53</a:t>
            </a:r>
            <a:endParaRPr sz="400">
              <a:latin typeface="Arial"/>
              <a:cs typeface="Arial"/>
            </a:endParaRPr>
          </a:p>
          <a:p>
            <a:pPr marL="12700">
              <a:spcBef>
                <a:spcPts val="145"/>
              </a:spcBef>
            </a:pPr>
            <a:r>
              <a:rPr sz="400" spc="-25" dirty="0">
                <a:latin typeface="Arial"/>
                <a:cs typeface="Arial"/>
              </a:rPr>
              <a:t>54</a:t>
            </a:r>
            <a:endParaRPr sz="400">
              <a:latin typeface="Arial"/>
              <a:cs typeface="Arial"/>
            </a:endParaRPr>
          </a:p>
          <a:p>
            <a:pPr marL="12700">
              <a:spcBef>
                <a:spcPts val="135"/>
              </a:spcBef>
            </a:pPr>
            <a:r>
              <a:rPr sz="400" spc="-25" dirty="0">
                <a:latin typeface="Arial"/>
                <a:cs typeface="Arial"/>
              </a:rPr>
              <a:t>55</a:t>
            </a:r>
            <a:endParaRPr sz="400">
              <a:latin typeface="Arial"/>
              <a:cs typeface="Arial"/>
            </a:endParaRPr>
          </a:p>
          <a:p>
            <a:pPr marL="12700">
              <a:spcBef>
                <a:spcPts val="145"/>
              </a:spcBef>
            </a:pPr>
            <a:r>
              <a:rPr sz="400" spc="-25" dirty="0">
                <a:latin typeface="Arial"/>
                <a:cs typeface="Arial"/>
              </a:rPr>
              <a:t>56</a:t>
            </a:r>
            <a:endParaRPr sz="400">
              <a:latin typeface="Arial"/>
              <a:cs typeface="Arial"/>
            </a:endParaRPr>
          </a:p>
          <a:p>
            <a:pPr marL="12700">
              <a:spcBef>
                <a:spcPts val="140"/>
              </a:spcBef>
            </a:pPr>
            <a:r>
              <a:rPr sz="400" spc="-25" dirty="0">
                <a:latin typeface="Arial"/>
                <a:cs typeface="Arial"/>
              </a:rPr>
              <a:t>57</a:t>
            </a:r>
            <a:endParaRPr sz="400">
              <a:latin typeface="Arial"/>
              <a:cs typeface="Arial"/>
            </a:endParaRPr>
          </a:p>
          <a:p>
            <a:pPr marL="12700">
              <a:spcBef>
                <a:spcPts val="140"/>
              </a:spcBef>
            </a:pPr>
            <a:r>
              <a:rPr sz="400" spc="-25" dirty="0">
                <a:latin typeface="Arial"/>
                <a:cs typeface="Arial"/>
              </a:rPr>
              <a:t>58</a:t>
            </a:r>
            <a:endParaRPr sz="400">
              <a:latin typeface="Arial"/>
              <a:cs typeface="Arial"/>
            </a:endParaRPr>
          </a:p>
          <a:p>
            <a:pPr marL="12700">
              <a:spcBef>
                <a:spcPts val="145"/>
              </a:spcBef>
            </a:pPr>
            <a:r>
              <a:rPr sz="400" spc="-25" dirty="0">
                <a:latin typeface="Arial"/>
                <a:cs typeface="Arial"/>
              </a:rPr>
              <a:t>59</a:t>
            </a:r>
            <a:endParaRPr sz="400">
              <a:latin typeface="Arial"/>
              <a:cs typeface="Arial"/>
            </a:endParaRPr>
          </a:p>
          <a:p>
            <a:pPr marL="12700">
              <a:spcBef>
                <a:spcPts val="140"/>
              </a:spcBef>
            </a:pPr>
            <a:r>
              <a:rPr sz="400" spc="-25" dirty="0">
                <a:latin typeface="Arial"/>
                <a:cs typeface="Arial"/>
              </a:rPr>
              <a:t>60</a:t>
            </a:r>
            <a:endParaRPr sz="400">
              <a:latin typeface="Arial"/>
              <a:cs typeface="Arial"/>
            </a:endParaRPr>
          </a:p>
          <a:p>
            <a:pPr marL="12700">
              <a:spcBef>
                <a:spcPts val="140"/>
              </a:spcBef>
            </a:pPr>
            <a:r>
              <a:rPr sz="400" spc="-25" dirty="0">
                <a:latin typeface="Arial"/>
                <a:cs typeface="Arial"/>
              </a:rPr>
              <a:t>61</a:t>
            </a:r>
            <a:endParaRPr sz="400">
              <a:latin typeface="Arial"/>
              <a:cs typeface="Arial"/>
            </a:endParaRPr>
          </a:p>
          <a:p>
            <a:pPr marL="12700">
              <a:spcBef>
                <a:spcPts val="145"/>
              </a:spcBef>
            </a:pPr>
            <a:r>
              <a:rPr sz="400" spc="-25" dirty="0">
                <a:latin typeface="Arial"/>
                <a:cs typeface="Arial"/>
              </a:rPr>
              <a:t>62</a:t>
            </a:r>
            <a:endParaRPr sz="400">
              <a:latin typeface="Arial"/>
              <a:cs typeface="Arial"/>
            </a:endParaRPr>
          </a:p>
          <a:p>
            <a:pPr marL="12700">
              <a:spcBef>
                <a:spcPts val="140"/>
              </a:spcBef>
            </a:pPr>
            <a:r>
              <a:rPr sz="400" spc="-25" dirty="0">
                <a:latin typeface="Arial"/>
                <a:cs typeface="Arial"/>
              </a:rPr>
              <a:t>63</a:t>
            </a:r>
            <a:endParaRPr sz="400">
              <a:latin typeface="Arial"/>
              <a:cs typeface="Arial"/>
            </a:endParaRPr>
          </a:p>
          <a:p>
            <a:pPr marL="12700">
              <a:spcBef>
                <a:spcPts val="140"/>
              </a:spcBef>
            </a:pPr>
            <a:r>
              <a:rPr sz="400" spc="-25" dirty="0">
                <a:latin typeface="Arial"/>
                <a:cs typeface="Arial"/>
              </a:rPr>
              <a:t>64</a:t>
            </a:r>
            <a:endParaRPr sz="400">
              <a:latin typeface="Arial"/>
              <a:cs typeface="Arial"/>
            </a:endParaRPr>
          </a:p>
        </p:txBody>
      </p:sp>
      <p:sp>
        <p:nvSpPr>
          <p:cNvPr id="42" name="object 42"/>
          <p:cNvSpPr txBox="1"/>
          <p:nvPr/>
        </p:nvSpPr>
        <p:spPr>
          <a:xfrm>
            <a:off x="4152125" y="3631627"/>
            <a:ext cx="405765" cy="242887"/>
          </a:xfrm>
          <a:prstGeom prst="rect">
            <a:avLst/>
          </a:prstGeom>
        </p:spPr>
        <p:txBody>
          <a:bodyPr vert="horz" wrap="square" lIns="0" tIns="12700" rIns="0" bIns="0" rtlCol="0">
            <a:spAutoFit/>
          </a:bodyPr>
          <a:lstStyle/>
          <a:p>
            <a:pPr marL="12700" marR="5080">
              <a:lnSpc>
                <a:spcPct val="129299"/>
              </a:lnSpc>
              <a:spcBef>
                <a:spcPts val="100"/>
              </a:spcBef>
            </a:pPr>
            <a:r>
              <a:rPr sz="400" dirty="0">
                <a:latin typeface="Arial"/>
                <a:cs typeface="Arial"/>
              </a:rPr>
              <a:t>Bench</a:t>
            </a:r>
            <a:r>
              <a:rPr sz="400" spc="-25" dirty="0">
                <a:latin typeface="Arial"/>
                <a:cs typeface="Arial"/>
              </a:rPr>
              <a:t> </a:t>
            </a:r>
            <a:r>
              <a:rPr sz="400" spc="-10" dirty="0">
                <a:latin typeface="Arial"/>
                <a:cs typeface="Arial"/>
              </a:rPr>
              <a:t>Range</a:t>
            </a:r>
            <a:r>
              <a:rPr sz="400" spc="500" dirty="0">
                <a:latin typeface="Arial"/>
                <a:cs typeface="Arial"/>
              </a:rPr>
              <a:t> </a:t>
            </a:r>
            <a:r>
              <a:rPr sz="400" dirty="0">
                <a:latin typeface="Arial"/>
                <a:cs typeface="Arial"/>
              </a:rPr>
              <a:t>Act</a:t>
            </a:r>
            <a:r>
              <a:rPr sz="400" spc="-10" dirty="0">
                <a:latin typeface="Arial"/>
                <a:cs typeface="Arial"/>
              </a:rPr>
              <a:t> Orientation</a:t>
            </a:r>
            <a:r>
              <a:rPr sz="400" spc="500" dirty="0">
                <a:latin typeface="Arial"/>
                <a:cs typeface="Arial"/>
              </a:rPr>
              <a:t> </a:t>
            </a:r>
            <a:r>
              <a:rPr sz="400" spc="-10" dirty="0">
                <a:latin typeface="Arial"/>
                <a:cs typeface="Arial"/>
              </a:rPr>
              <a:t>Handwheel</a:t>
            </a:r>
            <a:r>
              <a:rPr sz="400" spc="50" dirty="0">
                <a:latin typeface="Arial"/>
                <a:cs typeface="Arial"/>
              </a:rPr>
              <a:t> </a:t>
            </a:r>
            <a:r>
              <a:rPr sz="400" spc="-20" dirty="0">
                <a:latin typeface="Arial"/>
                <a:cs typeface="Arial"/>
              </a:rPr>
              <a:t>Type</a:t>
            </a:r>
            <a:endParaRPr sz="400">
              <a:latin typeface="Arial"/>
              <a:cs typeface="Arial"/>
            </a:endParaRPr>
          </a:p>
        </p:txBody>
      </p:sp>
      <p:sp>
        <p:nvSpPr>
          <p:cNvPr id="43" name="object 43"/>
          <p:cNvSpPr txBox="1"/>
          <p:nvPr/>
        </p:nvSpPr>
        <p:spPr>
          <a:xfrm>
            <a:off x="4152124" y="3886870"/>
            <a:ext cx="394970" cy="73738"/>
          </a:xfrm>
          <a:prstGeom prst="rect">
            <a:avLst/>
          </a:prstGeom>
        </p:spPr>
        <p:txBody>
          <a:bodyPr vert="horz" wrap="square" lIns="0" tIns="12065" rIns="0" bIns="0" rtlCol="0">
            <a:spAutoFit/>
          </a:bodyPr>
          <a:lstStyle/>
          <a:p>
            <a:pPr marL="12700">
              <a:spcBef>
                <a:spcPts val="95"/>
              </a:spcBef>
            </a:pPr>
            <a:r>
              <a:rPr sz="400" dirty="0">
                <a:latin typeface="Arial"/>
                <a:cs typeface="Arial"/>
              </a:rPr>
              <a:t>Air</a:t>
            </a:r>
            <a:r>
              <a:rPr sz="400" spc="-5" dirty="0">
                <a:latin typeface="Arial"/>
                <a:cs typeface="Arial"/>
              </a:rPr>
              <a:t> </a:t>
            </a:r>
            <a:r>
              <a:rPr sz="400" spc="-10" dirty="0">
                <a:latin typeface="Arial"/>
                <a:cs typeface="Arial"/>
              </a:rPr>
              <a:t>Failure</a:t>
            </a:r>
            <a:r>
              <a:rPr sz="400" spc="35" dirty="0">
                <a:latin typeface="Arial"/>
                <a:cs typeface="Arial"/>
              </a:rPr>
              <a:t> </a:t>
            </a:r>
            <a:r>
              <a:rPr sz="400" spc="-10" dirty="0">
                <a:latin typeface="Arial"/>
                <a:cs typeface="Arial"/>
              </a:rPr>
              <a:t>Valve</a:t>
            </a:r>
            <a:endParaRPr sz="400">
              <a:latin typeface="Arial"/>
              <a:cs typeface="Arial"/>
            </a:endParaRPr>
          </a:p>
        </p:txBody>
      </p:sp>
      <p:sp>
        <p:nvSpPr>
          <p:cNvPr id="44" name="object 44"/>
          <p:cNvSpPr txBox="1"/>
          <p:nvPr/>
        </p:nvSpPr>
        <p:spPr>
          <a:xfrm>
            <a:off x="4980039" y="3886870"/>
            <a:ext cx="163195" cy="73738"/>
          </a:xfrm>
          <a:prstGeom prst="rect">
            <a:avLst/>
          </a:prstGeom>
        </p:spPr>
        <p:txBody>
          <a:bodyPr vert="horz" wrap="square" lIns="0" tIns="12065" rIns="0" bIns="0" rtlCol="0">
            <a:spAutoFit/>
          </a:bodyPr>
          <a:lstStyle/>
          <a:p>
            <a:pPr marL="12700">
              <a:spcBef>
                <a:spcPts val="95"/>
              </a:spcBef>
            </a:pPr>
            <a:r>
              <a:rPr sz="400" dirty="0">
                <a:latin typeface="Arial"/>
                <a:cs typeface="Arial"/>
              </a:rPr>
              <a:t>Set</a:t>
            </a:r>
            <a:r>
              <a:rPr sz="400" spc="-20" dirty="0">
                <a:latin typeface="Arial"/>
                <a:cs typeface="Arial"/>
              </a:rPr>
              <a:t> </a:t>
            </a:r>
            <a:r>
              <a:rPr sz="400" spc="-25" dirty="0">
                <a:latin typeface="Arial"/>
                <a:cs typeface="Arial"/>
              </a:rPr>
              <a:t>At</a:t>
            </a:r>
            <a:endParaRPr sz="400">
              <a:latin typeface="Arial"/>
              <a:cs typeface="Arial"/>
            </a:endParaRPr>
          </a:p>
        </p:txBody>
      </p:sp>
      <p:sp>
        <p:nvSpPr>
          <p:cNvPr id="45" name="object 45"/>
          <p:cNvSpPr txBox="1"/>
          <p:nvPr/>
        </p:nvSpPr>
        <p:spPr>
          <a:xfrm>
            <a:off x="3957943" y="3868354"/>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65</a:t>
            </a:r>
            <a:endParaRPr sz="400">
              <a:latin typeface="Arial"/>
              <a:cs typeface="Arial"/>
            </a:endParaRPr>
          </a:p>
          <a:p>
            <a:pPr marL="12700">
              <a:spcBef>
                <a:spcPts val="140"/>
              </a:spcBef>
            </a:pPr>
            <a:r>
              <a:rPr sz="400" spc="-25" dirty="0">
                <a:latin typeface="Arial"/>
                <a:cs typeface="Arial"/>
              </a:rPr>
              <a:t>66</a:t>
            </a:r>
            <a:endParaRPr sz="400">
              <a:latin typeface="Arial"/>
              <a:cs typeface="Arial"/>
            </a:endParaRPr>
          </a:p>
        </p:txBody>
      </p:sp>
      <p:sp>
        <p:nvSpPr>
          <p:cNvPr id="46" name="object 46"/>
          <p:cNvSpPr txBox="1"/>
          <p:nvPr/>
        </p:nvSpPr>
        <p:spPr>
          <a:xfrm>
            <a:off x="3957942" y="4044731"/>
            <a:ext cx="35433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67</a:t>
            </a:r>
            <a:r>
              <a:rPr sz="400" spc="-40" dirty="0">
                <a:latin typeface="Arial"/>
                <a:cs typeface="Arial"/>
              </a:rPr>
              <a:t> </a:t>
            </a:r>
            <a:r>
              <a:rPr sz="400" dirty="0">
                <a:latin typeface="Arial"/>
                <a:cs typeface="Arial"/>
              </a:rPr>
              <a:t>Input</a:t>
            </a:r>
            <a:r>
              <a:rPr sz="400" spc="-20" dirty="0">
                <a:latin typeface="Arial"/>
                <a:cs typeface="Arial"/>
              </a:rPr>
              <a:t> </a:t>
            </a:r>
            <a:r>
              <a:rPr sz="400" spc="-10" dirty="0">
                <a:latin typeface="Arial"/>
                <a:cs typeface="Arial"/>
              </a:rPr>
              <a:t>Signal</a:t>
            </a:r>
            <a:endParaRPr sz="400">
              <a:latin typeface="Arial"/>
              <a:cs typeface="Arial"/>
            </a:endParaRPr>
          </a:p>
        </p:txBody>
      </p:sp>
      <p:sp>
        <p:nvSpPr>
          <p:cNvPr id="47" name="object 47"/>
          <p:cNvSpPr txBox="1"/>
          <p:nvPr/>
        </p:nvSpPr>
        <p:spPr>
          <a:xfrm>
            <a:off x="4053638" y="4252454"/>
            <a:ext cx="61555" cy="337820"/>
          </a:xfrm>
          <a:prstGeom prst="rect">
            <a:avLst/>
          </a:prstGeom>
        </p:spPr>
        <p:txBody>
          <a:bodyPr vert="vert270" wrap="square" lIns="0" tIns="6985" rIns="0" bIns="0" rtlCol="0">
            <a:spAutoFit/>
          </a:bodyPr>
          <a:lstStyle/>
          <a:p>
            <a:pPr marL="12700">
              <a:spcBef>
                <a:spcPts val="55"/>
              </a:spcBef>
            </a:pPr>
            <a:r>
              <a:rPr sz="400" spc="-10" dirty="0">
                <a:latin typeface="Arial"/>
                <a:cs typeface="Arial"/>
              </a:rPr>
              <a:t>POSITIONER</a:t>
            </a:r>
            <a:endParaRPr sz="400">
              <a:latin typeface="Arial"/>
              <a:cs typeface="Arial"/>
            </a:endParaRPr>
          </a:p>
        </p:txBody>
      </p:sp>
      <p:sp>
        <p:nvSpPr>
          <p:cNvPr id="48" name="object 48"/>
          <p:cNvSpPr txBox="1"/>
          <p:nvPr/>
        </p:nvSpPr>
        <p:spPr>
          <a:xfrm>
            <a:off x="2153882" y="3868354"/>
            <a:ext cx="80645" cy="389850"/>
          </a:xfrm>
          <a:prstGeom prst="rect">
            <a:avLst/>
          </a:prstGeom>
        </p:spPr>
        <p:txBody>
          <a:bodyPr vert="horz" wrap="square" lIns="0" tIns="30480" rIns="0" bIns="0" rtlCol="0">
            <a:spAutoFit/>
          </a:bodyPr>
          <a:lstStyle/>
          <a:p>
            <a:pPr marL="12700">
              <a:spcBef>
                <a:spcPts val="240"/>
              </a:spcBef>
            </a:pPr>
            <a:r>
              <a:rPr sz="400" spc="-25" dirty="0">
                <a:latin typeface="Arial"/>
                <a:cs typeface="Arial"/>
              </a:rPr>
              <a:t>25</a:t>
            </a:r>
            <a:endParaRPr sz="400">
              <a:latin typeface="Arial"/>
              <a:cs typeface="Arial"/>
            </a:endParaRPr>
          </a:p>
          <a:p>
            <a:pPr marL="12700">
              <a:spcBef>
                <a:spcPts val="140"/>
              </a:spcBef>
            </a:pPr>
            <a:r>
              <a:rPr sz="400" spc="-25" dirty="0">
                <a:latin typeface="Arial"/>
                <a:cs typeface="Arial"/>
              </a:rPr>
              <a:t>26</a:t>
            </a:r>
            <a:endParaRPr sz="400">
              <a:latin typeface="Arial"/>
              <a:cs typeface="Arial"/>
            </a:endParaRPr>
          </a:p>
          <a:p>
            <a:pPr marL="12700">
              <a:spcBef>
                <a:spcPts val="145"/>
              </a:spcBef>
            </a:pPr>
            <a:r>
              <a:rPr sz="400" spc="-25" dirty="0">
                <a:latin typeface="Arial"/>
                <a:cs typeface="Arial"/>
              </a:rPr>
              <a:t>27</a:t>
            </a:r>
            <a:endParaRPr sz="400">
              <a:latin typeface="Arial"/>
              <a:cs typeface="Arial"/>
            </a:endParaRPr>
          </a:p>
          <a:p>
            <a:pPr marL="12700">
              <a:spcBef>
                <a:spcPts val="140"/>
              </a:spcBef>
            </a:pPr>
            <a:r>
              <a:rPr sz="400" spc="-25" dirty="0">
                <a:latin typeface="Arial"/>
                <a:cs typeface="Arial"/>
              </a:rPr>
              <a:t>28</a:t>
            </a:r>
            <a:endParaRPr sz="400">
              <a:latin typeface="Arial"/>
              <a:cs typeface="Arial"/>
            </a:endParaRPr>
          </a:p>
          <a:p>
            <a:pPr marL="12700">
              <a:spcBef>
                <a:spcPts val="140"/>
              </a:spcBef>
            </a:pPr>
            <a:r>
              <a:rPr sz="400" spc="-25" dirty="0">
                <a:latin typeface="Arial"/>
                <a:cs typeface="Arial"/>
              </a:rPr>
              <a:t>29</a:t>
            </a:r>
            <a:endParaRPr sz="400">
              <a:latin typeface="Arial"/>
              <a:cs typeface="Arial"/>
            </a:endParaRPr>
          </a:p>
        </p:txBody>
      </p:sp>
      <p:sp>
        <p:nvSpPr>
          <p:cNvPr id="49" name="object 49"/>
          <p:cNvSpPr txBox="1"/>
          <p:nvPr/>
        </p:nvSpPr>
        <p:spPr>
          <a:xfrm>
            <a:off x="2373948" y="3868355"/>
            <a:ext cx="414655" cy="401135"/>
          </a:xfrm>
          <a:prstGeom prst="rect">
            <a:avLst/>
          </a:prstGeom>
        </p:spPr>
        <p:txBody>
          <a:bodyPr vert="horz" wrap="square" lIns="0" tIns="30480" rIns="0" bIns="0" rtlCol="0">
            <a:spAutoFit/>
          </a:bodyPr>
          <a:lstStyle/>
          <a:p>
            <a:pPr marL="12700">
              <a:spcBef>
                <a:spcPts val="240"/>
              </a:spcBef>
            </a:pPr>
            <a:r>
              <a:rPr sz="400" dirty="0">
                <a:latin typeface="Arial"/>
                <a:cs typeface="Arial"/>
              </a:rPr>
              <a:t>End</a:t>
            </a:r>
            <a:r>
              <a:rPr sz="400" spc="-10" dirty="0">
                <a:latin typeface="Arial"/>
                <a:cs typeface="Arial"/>
              </a:rPr>
              <a:t> Ext/Matl</a:t>
            </a:r>
            <a:endParaRPr sz="400">
              <a:latin typeface="Arial"/>
              <a:cs typeface="Arial"/>
            </a:endParaRPr>
          </a:p>
          <a:p>
            <a:pPr marL="12700">
              <a:spcBef>
                <a:spcPts val="140"/>
              </a:spcBef>
            </a:pPr>
            <a:r>
              <a:rPr sz="400" dirty="0">
                <a:latin typeface="Arial"/>
                <a:cs typeface="Arial"/>
              </a:rPr>
              <a:t>*Flow</a:t>
            </a:r>
            <a:r>
              <a:rPr sz="400" spc="-20" dirty="0">
                <a:latin typeface="Arial"/>
                <a:cs typeface="Arial"/>
              </a:rPr>
              <a:t> </a:t>
            </a:r>
            <a:r>
              <a:rPr sz="400" spc="-10" dirty="0">
                <a:latin typeface="Arial"/>
                <a:cs typeface="Arial"/>
              </a:rPr>
              <a:t>Direction</a:t>
            </a:r>
            <a:endParaRPr sz="400">
              <a:latin typeface="Arial"/>
              <a:cs typeface="Arial"/>
            </a:endParaRPr>
          </a:p>
          <a:p>
            <a:pPr marL="12700" marR="34290">
              <a:lnSpc>
                <a:spcPct val="129600"/>
              </a:lnSpc>
            </a:pPr>
            <a:r>
              <a:rPr sz="400" dirty="0">
                <a:latin typeface="Arial"/>
                <a:cs typeface="Arial"/>
              </a:rPr>
              <a:t>*Type</a:t>
            </a:r>
            <a:r>
              <a:rPr sz="400" spc="-15" dirty="0">
                <a:latin typeface="Arial"/>
                <a:cs typeface="Arial"/>
              </a:rPr>
              <a:t> </a:t>
            </a:r>
            <a:r>
              <a:rPr sz="400" dirty="0">
                <a:latin typeface="Arial"/>
                <a:cs typeface="Arial"/>
              </a:rPr>
              <a:t>of</a:t>
            </a:r>
            <a:r>
              <a:rPr sz="400" spc="-20" dirty="0">
                <a:latin typeface="Arial"/>
                <a:cs typeface="Arial"/>
              </a:rPr>
              <a:t> </a:t>
            </a:r>
            <a:r>
              <a:rPr sz="400" spc="-10" dirty="0">
                <a:latin typeface="Arial"/>
                <a:cs typeface="Arial"/>
              </a:rPr>
              <a:t>Bonnet</a:t>
            </a:r>
            <a:r>
              <a:rPr sz="400" spc="500" dirty="0">
                <a:latin typeface="Arial"/>
                <a:cs typeface="Arial"/>
              </a:rPr>
              <a:t> </a:t>
            </a:r>
            <a:r>
              <a:rPr sz="400" dirty="0">
                <a:latin typeface="Arial"/>
                <a:cs typeface="Arial"/>
              </a:rPr>
              <a:t>Lub</a:t>
            </a:r>
            <a:r>
              <a:rPr sz="400" spc="5" dirty="0">
                <a:latin typeface="Arial"/>
                <a:cs typeface="Arial"/>
              </a:rPr>
              <a:t> </a:t>
            </a:r>
            <a:r>
              <a:rPr sz="400" dirty="0">
                <a:latin typeface="Arial"/>
                <a:cs typeface="Arial"/>
              </a:rPr>
              <a:t>&amp;</a:t>
            </a:r>
            <a:r>
              <a:rPr sz="400" spc="-15" dirty="0">
                <a:latin typeface="Arial"/>
                <a:cs typeface="Arial"/>
              </a:rPr>
              <a:t> </a:t>
            </a:r>
            <a:r>
              <a:rPr sz="400" dirty="0">
                <a:latin typeface="Arial"/>
                <a:cs typeface="Arial"/>
              </a:rPr>
              <a:t>Iso</a:t>
            </a:r>
            <a:r>
              <a:rPr sz="400" spc="-15" dirty="0">
                <a:latin typeface="Arial"/>
                <a:cs typeface="Arial"/>
              </a:rPr>
              <a:t> </a:t>
            </a:r>
            <a:r>
              <a:rPr sz="400" spc="-10" dirty="0">
                <a:latin typeface="Arial"/>
                <a:cs typeface="Arial"/>
              </a:rPr>
              <a:t>Valve</a:t>
            </a:r>
            <a:endParaRPr sz="400">
              <a:latin typeface="Arial"/>
              <a:cs typeface="Arial"/>
            </a:endParaRPr>
          </a:p>
          <a:p>
            <a:pPr marL="12700">
              <a:spcBef>
                <a:spcPts val="140"/>
              </a:spcBef>
            </a:pPr>
            <a:r>
              <a:rPr sz="400" spc="-10" dirty="0">
                <a:latin typeface="Arial"/>
                <a:cs typeface="Arial"/>
              </a:rPr>
              <a:t>*Packing</a:t>
            </a:r>
            <a:r>
              <a:rPr sz="400" spc="60" dirty="0">
                <a:latin typeface="Arial"/>
                <a:cs typeface="Arial"/>
              </a:rPr>
              <a:t> </a:t>
            </a:r>
            <a:r>
              <a:rPr sz="400" spc="-10" dirty="0">
                <a:latin typeface="Arial"/>
                <a:cs typeface="Arial"/>
              </a:rPr>
              <a:t>Material</a:t>
            </a:r>
            <a:endParaRPr sz="400">
              <a:latin typeface="Arial"/>
              <a:cs typeface="Arial"/>
            </a:endParaRPr>
          </a:p>
        </p:txBody>
      </p:sp>
      <p:sp>
        <p:nvSpPr>
          <p:cNvPr id="50" name="object 50"/>
          <p:cNvSpPr txBox="1"/>
          <p:nvPr/>
        </p:nvSpPr>
        <p:spPr>
          <a:xfrm>
            <a:off x="3957943" y="4105209"/>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68</a:t>
            </a:r>
            <a:endParaRPr sz="400">
              <a:latin typeface="Arial"/>
              <a:cs typeface="Arial"/>
            </a:endParaRPr>
          </a:p>
          <a:p>
            <a:pPr marL="12700">
              <a:spcBef>
                <a:spcPts val="140"/>
              </a:spcBef>
            </a:pPr>
            <a:r>
              <a:rPr sz="400" spc="-25" dirty="0">
                <a:latin typeface="Arial"/>
                <a:cs typeface="Arial"/>
              </a:rPr>
              <a:t>69</a:t>
            </a:r>
            <a:endParaRPr sz="400">
              <a:latin typeface="Arial"/>
              <a:cs typeface="Arial"/>
            </a:endParaRPr>
          </a:p>
        </p:txBody>
      </p:sp>
      <p:sp>
        <p:nvSpPr>
          <p:cNvPr id="51" name="object 51"/>
          <p:cNvSpPr txBox="1"/>
          <p:nvPr/>
        </p:nvSpPr>
        <p:spPr>
          <a:xfrm>
            <a:off x="4152124" y="4105209"/>
            <a:ext cx="313690" cy="166712"/>
          </a:xfrm>
          <a:prstGeom prst="rect">
            <a:avLst/>
          </a:prstGeom>
        </p:spPr>
        <p:txBody>
          <a:bodyPr vert="horz" wrap="square" lIns="0" tIns="30480" rIns="0" bIns="0" rtlCol="0">
            <a:spAutoFit/>
          </a:bodyPr>
          <a:lstStyle/>
          <a:p>
            <a:pPr marL="12700">
              <a:spcBef>
                <a:spcPts val="240"/>
              </a:spcBef>
            </a:pPr>
            <a:r>
              <a:rPr sz="400" spc="-10" dirty="0">
                <a:latin typeface="Arial"/>
                <a:cs typeface="Arial"/>
              </a:rPr>
              <a:t>*Type</a:t>
            </a:r>
            <a:endParaRPr sz="400">
              <a:latin typeface="Arial"/>
              <a:cs typeface="Arial"/>
            </a:endParaRPr>
          </a:p>
          <a:p>
            <a:pPr marL="12700">
              <a:spcBef>
                <a:spcPts val="140"/>
              </a:spcBef>
            </a:pPr>
            <a:r>
              <a:rPr sz="400" dirty="0">
                <a:latin typeface="Arial"/>
                <a:cs typeface="Arial"/>
              </a:rPr>
              <a:t>*Mfr</a:t>
            </a:r>
            <a:r>
              <a:rPr sz="400" spc="-10" dirty="0">
                <a:latin typeface="Arial"/>
                <a:cs typeface="Arial"/>
              </a:rPr>
              <a:t> </a:t>
            </a:r>
            <a:r>
              <a:rPr sz="400" dirty="0">
                <a:latin typeface="Arial"/>
                <a:cs typeface="Arial"/>
              </a:rPr>
              <a:t>&amp;</a:t>
            </a:r>
            <a:r>
              <a:rPr sz="400" spc="-15" dirty="0">
                <a:latin typeface="Arial"/>
                <a:cs typeface="Arial"/>
              </a:rPr>
              <a:t> </a:t>
            </a:r>
            <a:r>
              <a:rPr sz="400" spc="-20" dirty="0">
                <a:latin typeface="Arial"/>
                <a:cs typeface="Arial"/>
              </a:rPr>
              <a:t>Model</a:t>
            </a:r>
            <a:endParaRPr sz="400">
              <a:latin typeface="Arial"/>
              <a:cs typeface="Arial"/>
            </a:endParaRPr>
          </a:p>
        </p:txBody>
      </p:sp>
      <p:sp>
        <p:nvSpPr>
          <p:cNvPr id="52" name="object 52"/>
          <p:cNvSpPr txBox="1"/>
          <p:nvPr/>
        </p:nvSpPr>
        <p:spPr>
          <a:xfrm>
            <a:off x="2153882" y="4325681"/>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30</a:t>
            </a:r>
            <a:endParaRPr sz="400">
              <a:latin typeface="Arial"/>
              <a:cs typeface="Arial"/>
            </a:endParaRPr>
          </a:p>
          <a:p>
            <a:pPr marL="12700">
              <a:spcBef>
                <a:spcPts val="145"/>
              </a:spcBef>
            </a:pPr>
            <a:r>
              <a:rPr sz="400" spc="-25" dirty="0">
                <a:latin typeface="Arial"/>
                <a:cs typeface="Arial"/>
              </a:rPr>
              <a:t>31</a:t>
            </a:r>
            <a:endParaRPr sz="400">
              <a:latin typeface="Arial"/>
              <a:cs typeface="Arial"/>
            </a:endParaRPr>
          </a:p>
        </p:txBody>
      </p:sp>
      <p:sp>
        <p:nvSpPr>
          <p:cNvPr id="53" name="object 53"/>
          <p:cNvSpPr txBox="1"/>
          <p:nvPr/>
        </p:nvSpPr>
        <p:spPr>
          <a:xfrm>
            <a:off x="2373947" y="4325682"/>
            <a:ext cx="350520" cy="164597"/>
          </a:xfrm>
          <a:prstGeom prst="rect">
            <a:avLst/>
          </a:prstGeom>
        </p:spPr>
        <p:txBody>
          <a:bodyPr vert="horz" wrap="square" lIns="0" tIns="12700" rIns="0" bIns="0" rtlCol="0">
            <a:spAutoFit/>
          </a:bodyPr>
          <a:lstStyle/>
          <a:p>
            <a:pPr marL="12700" marR="5080">
              <a:lnSpc>
                <a:spcPct val="129600"/>
              </a:lnSpc>
              <a:spcBef>
                <a:spcPts val="100"/>
              </a:spcBef>
            </a:pPr>
            <a:r>
              <a:rPr sz="400" spc="-10" dirty="0">
                <a:latin typeface="Arial"/>
                <a:cs typeface="Arial"/>
              </a:rPr>
              <a:t>*Packing</a:t>
            </a:r>
            <a:r>
              <a:rPr sz="400" spc="60" dirty="0">
                <a:latin typeface="Arial"/>
                <a:cs typeface="Arial"/>
              </a:rPr>
              <a:t> </a:t>
            </a:r>
            <a:r>
              <a:rPr sz="400" spc="-20" dirty="0">
                <a:latin typeface="Arial"/>
                <a:cs typeface="Arial"/>
              </a:rPr>
              <a:t>Type</a:t>
            </a:r>
            <a:r>
              <a:rPr sz="400" spc="500" dirty="0">
                <a:latin typeface="Arial"/>
                <a:cs typeface="Arial"/>
              </a:rPr>
              <a:t> </a:t>
            </a:r>
            <a:r>
              <a:rPr sz="400" spc="-10" dirty="0">
                <a:latin typeface="Arial"/>
                <a:cs typeface="Arial"/>
              </a:rPr>
              <a:t>Seals/Gaskets</a:t>
            </a:r>
            <a:endParaRPr sz="400">
              <a:latin typeface="Arial"/>
              <a:cs typeface="Arial"/>
            </a:endParaRPr>
          </a:p>
        </p:txBody>
      </p:sp>
      <p:sp>
        <p:nvSpPr>
          <p:cNvPr id="54" name="object 54"/>
          <p:cNvSpPr txBox="1"/>
          <p:nvPr/>
        </p:nvSpPr>
        <p:spPr>
          <a:xfrm>
            <a:off x="3957943" y="4325681"/>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70</a:t>
            </a:r>
            <a:endParaRPr sz="400">
              <a:latin typeface="Arial"/>
              <a:cs typeface="Arial"/>
            </a:endParaRPr>
          </a:p>
          <a:p>
            <a:pPr marL="12700">
              <a:spcBef>
                <a:spcPts val="145"/>
              </a:spcBef>
            </a:pPr>
            <a:r>
              <a:rPr sz="400" spc="-25" dirty="0">
                <a:latin typeface="Arial"/>
                <a:cs typeface="Arial"/>
              </a:rPr>
              <a:t>71</a:t>
            </a:r>
            <a:endParaRPr sz="400">
              <a:latin typeface="Arial"/>
              <a:cs typeface="Arial"/>
            </a:endParaRPr>
          </a:p>
        </p:txBody>
      </p:sp>
      <p:sp>
        <p:nvSpPr>
          <p:cNvPr id="55" name="object 55"/>
          <p:cNvSpPr txBox="1"/>
          <p:nvPr/>
        </p:nvSpPr>
        <p:spPr>
          <a:xfrm>
            <a:off x="4152125" y="4325682"/>
            <a:ext cx="753745" cy="164597"/>
          </a:xfrm>
          <a:prstGeom prst="rect">
            <a:avLst/>
          </a:prstGeom>
        </p:spPr>
        <p:txBody>
          <a:bodyPr vert="horz" wrap="square" lIns="0" tIns="12700" rIns="0" bIns="0" rtlCol="0">
            <a:spAutoFit/>
          </a:bodyPr>
          <a:lstStyle/>
          <a:p>
            <a:pPr marL="12700" marR="5080">
              <a:lnSpc>
                <a:spcPct val="129600"/>
              </a:lnSpc>
              <a:spcBef>
                <a:spcPts val="100"/>
              </a:spcBef>
            </a:pPr>
            <a:r>
              <a:rPr sz="400" dirty="0">
                <a:latin typeface="Arial"/>
                <a:cs typeface="Arial"/>
              </a:rPr>
              <a:t>*On</a:t>
            </a:r>
            <a:r>
              <a:rPr sz="400" spc="-20" dirty="0">
                <a:latin typeface="Arial"/>
                <a:cs typeface="Arial"/>
              </a:rPr>
              <a:t> </a:t>
            </a:r>
            <a:r>
              <a:rPr sz="400" dirty="0">
                <a:latin typeface="Arial"/>
                <a:cs typeface="Arial"/>
              </a:rPr>
              <a:t>Incr</a:t>
            </a:r>
            <a:r>
              <a:rPr sz="400" spc="-15" dirty="0">
                <a:latin typeface="Arial"/>
                <a:cs typeface="Arial"/>
              </a:rPr>
              <a:t> </a:t>
            </a:r>
            <a:r>
              <a:rPr sz="400" spc="-10" dirty="0">
                <a:latin typeface="Arial"/>
                <a:cs typeface="Arial"/>
              </a:rPr>
              <a:t>Signal</a:t>
            </a:r>
            <a:r>
              <a:rPr sz="400" spc="15" dirty="0">
                <a:latin typeface="Arial"/>
                <a:cs typeface="Arial"/>
              </a:rPr>
              <a:t> </a:t>
            </a:r>
            <a:r>
              <a:rPr sz="400" dirty="0">
                <a:latin typeface="Arial"/>
                <a:cs typeface="Arial"/>
              </a:rPr>
              <a:t>Output</a:t>
            </a:r>
            <a:r>
              <a:rPr sz="400" spc="15" dirty="0">
                <a:latin typeface="Arial"/>
                <a:cs typeface="Arial"/>
              </a:rPr>
              <a:t> </a:t>
            </a:r>
            <a:r>
              <a:rPr sz="400" spc="-10" dirty="0">
                <a:latin typeface="Arial"/>
                <a:cs typeface="Arial"/>
              </a:rPr>
              <a:t>Incr/Decr</a:t>
            </a:r>
            <a:r>
              <a:rPr sz="400" spc="500" dirty="0">
                <a:latin typeface="Arial"/>
                <a:cs typeface="Arial"/>
              </a:rPr>
              <a:t> </a:t>
            </a:r>
            <a:r>
              <a:rPr sz="400" spc="-10" dirty="0">
                <a:latin typeface="Arial"/>
                <a:cs typeface="Arial"/>
              </a:rPr>
              <a:t>Gauges</a:t>
            </a:r>
            <a:endParaRPr sz="400">
              <a:latin typeface="Arial"/>
              <a:cs typeface="Arial"/>
            </a:endParaRPr>
          </a:p>
        </p:txBody>
      </p:sp>
      <p:sp>
        <p:nvSpPr>
          <p:cNvPr id="56" name="object 56"/>
          <p:cNvSpPr txBox="1"/>
          <p:nvPr/>
        </p:nvSpPr>
        <p:spPr>
          <a:xfrm>
            <a:off x="4980038" y="4423319"/>
            <a:ext cx="209550" cy="73738"/>
          </a:xfrm>
          <a:prstGeom prst="rect">
            <a:avLst/>
          </a:prstGeom>
        </p:spPr>
        <p:txBody>
          <a:bodyPr vert="horz" wrap="square" lIns="0" tIns="12065" rIns="0" bIns="0" rtlCol="0">
            <a:spAutoFit/>
          </a:bodyPr>
          <a:lstStyle/>
          <a:p>
            <a:pPr marL="12700">
              <a:spcBef>
                <a:spcPts val="95"/>
              </a:spcBef>
            </a:pPr>
            <a:r>
              <a:rPr sz="400" spc="-20" dirty="0">
                <a:latin typeface="Arial"/>
                <a:cs typeface="Arial"/>
              </a:rPr>
              <a:t>By-Pass</a:t>
            </a:r>
            <a:endParaRPr sz="400">
              <a:latin typeface="Arial"/>
              <a:cs typeface="Arial"/>
            </a:endParaRPr>
          </a:p>
        </p:txBody>
      </p:sp>
      <p:sp>
        <p:nvSpPr>
          <p:cNvPr id="57" name="object 57"/>
          <p:cNvSpPr txBox="1"/>
          <p:nvPr/>
        </p:nvSpPr>
        <p:spPr>
          <a:xfrm>
            <a:off x="2275689" y="4888401"/>
            <a:ext cx="61555" cy="149860"/>
          </a:xfrm>
          <a:prstGeom prst="rect">
            <a:avLst/>
          </a:prstGeom>
        </p:spPr>
        <p:txBody>
          <a:bodyPr vert="vert270" wrap="square" lIns="0" tIns="6985" rIns="0" bIns="0" rtlCol="0">
            <a:spAutoFit/>
          </a:bodyPr>
          <a:lstStyle/>
          <a:p>
            <a:pPr marL="12700">
              <a:spcBef>
                <a:spcPts val="55"/>
              </a:spcBef>
            </a:pPr>
            <a:r>
              <a:rPr sz="400" spc="-20" dirty="0">
                <a:latin typeface="Arial"/>
                <a:cs typeface="Arial"/>
              </a:rPr>
              <a:t>TRIM</a:t>
            </a:r>
            <a:endParaRPr sz="400">
              <a:latin typeface="Arial"/>
              <a:cs typeface="Arial"/>
            </a:endParaRPr>
          </a:p>
        </p:txBody>
      </p:sp>
      <p:sp>
        <p:nvSpPr>
          <p:cNvPr id="58" name="object 58"/>
          <p:cNvSpPr txBox="1"/>
          <p:nvPr/>
        </p:nvSpPr>
        <p:spPr>
          <a:xfrm>
            <a:off x="4152124" y="4565050"/>
            <a:ext cx="471170" cy="73738"/>
          </a:xfrm>
          <a:prstGeom prst="rect">
            <a:avLst/>
          </a:prstGeom>
        </p:spPr>
        <p:txBody>
          <a:bodyPr vert="horz" wrap="square" lIns="0" tIns="12065" rIns="0" bIns="0" rtlCol="0">
            <a:spAutoFit/>
          </a:bodyPr>
          <a:lstStyle/>
          <a:p>
            <a:pPr marL="12700">
              <a:spcBef>
                <a:spcPts val="95"/>
              </a:spcBef>
            </a:pPr>
            <a:r>
              <a:rPr sz="400" dirty="0">
                <a:latin typeface="Arial"/>
                <a:cs typeface="Arial"/>
              </a:rPr>
              <a:t>*Cam</a:t>
            </a:r>
            <a:r>
              <a:rPr sz="400" spc="-15" dirty="0">
                <a:latin typeface="Arial"/>
                <a:cs typeface="Arial"/>
              </a:rPr>
              <a:t> </a:t>
            </a:r>
            <a:r>
              <a:rPr sz="400" spc="-10" dirty="0">
                <a:latin typeface="Arial"/>
                <a:cs typeface="Arial"/>
              </a:rPr>
              <a:t>Characteristic</a:t>
            </a:r>
            <a:endParaRPr sz="400">
              <a:latin typeface="Arial"/>
              <a:cs typeface="Arial"/>
            </a:endParaRPr>
          </a:p>
        </p:txBody>
      </p:sp>
      <p:sp>
        <p:nvSpPr>
          <p:cNvPr id="59" name="object 59"/>
          <p:cNvSpPr txBox="1"/>
          <p:nvPr/>
        </p:nvSpPr>
        <p:spPr>
          <a:xfrm>
            <a:off x="2153882" y="4546534"/>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32</a:t>
            </a:r>
            <a:endParaRPr sz="400">
              <a:latin typeface="Arial"/>
              <a:cs typeface="Arial"/>
            </a:endParaRPr>
          </a:p>
          <a:p>
            <a:pPr marL="12700">
              <a:spcBef>
                <a:spcPts val="140"/>
              </a:spcBef>
            </a:pPr>
            <a:r>
              <a:rPr sz="400" spc="-25" dirty="0">
                <a:latin typeface="Arial"/>
                <a:cs typeface="Arial"/>
              </a:rPr>
              <a:t>33</a:t>
            </a:r>
            <a:endParaRPr sz="400">
              <a:latin typeface="Arial"/>
              <a:cs typeface="Arial"/>
            </a:endParaRPr>
          </a:p>
        </p:txBody>
      </p:sp>
      <p:sp>
        <p:nvSpPr>
          <p:cNvPr id="60" name="object 60"/>
          <p:cNvSpPr txBox="1"/>
          <p:nvPr/>
        </p:nvSpPr>
        <p:spPr>
          <a:xfrm>
            <a:off x="2373948" y="4546534"/>
            <a:ext cx="155575" cy="166712"/>
          </a:xfrm>
          <a:prstGeom prst="rect">
            <a:avLst/>
          </a:prstGeom>
        </p:spPr>
        <p:txBody>
          <a:bodyPr vert="horz" wrap="square" lIns="0" tIns="30480" rIns="0" bIns="0" rtlCol="0">
            <a:spAutoFit/>
          </a:bodyPr>
          <a:lstStyle/>
          <a:p>
            <a:pPr marL="12700">
              <a:spcBef>
                <a:spcPts val="240"/>
              </a:spcBef>
            </a:pPr>
            <a:r>
              <a:rPr sz="400" spc="-10" dirty="0">
                <a:latin typeface="Arial"/>
                <a:cs typeface="Arial"/>
              </a:rPr>
              <a:t>*Type</a:t>
            </a:r>
            <a:endParaRPr sz="400">
              <a:latin typeface="Arial"/>
              <a:cs typeface="Arial"/>
            </a:endParaRPr>
          </a:p>
          <a:p>
            <a:pPr marL="12700">
              <a:spcBef>
                <a:spcPts val="140"/>
              </a:spcBef>
            </a:pPr>
            <a:r>
              <a:rPr sz="400" spc="-10" dirty="0">
                <a:latin typeface="Arial"/>
                <a:cs typeface="Arial"/>
              </a:rPr>
              <a:t>*Size</a:t>
            </a:r>
            <a:endParaRPr sz="400">
              <a:latin typeface="Arial"/>
              <a:cs typeface="Arial"/>
            </a:endParaRPr>
          </a:p>
        </p:txBody>
      </p:sp>
      <p:sp>
        <p:nvSpPr>
          <p:cNvPr id="61" name="object 61"/>
          <p:cNvSpPr txBox="1"/>
          <p:nvPr/>
        </p:nvSpPr>
        <p:spPr>
          <a:xfrm>
            <a:off x="3957943" y="4546534"/>
            <a:ext cx="80645" cy="166712"/>
          </a:xfrm>
          <a:prstGeom prst="rect">
            <a:avLst/>
          </a:prstGeom>
        </p:spPr>
        <p:txBody>
          <a:bodyPr vert="horz" wrap="square" lIns="0" tIns="30480" rIns="0" bIns="0" rtlCol="0">
            <a:spAutoFit/>
          </a:bodyPr>
          <a:lstStyle/>
          <a:p>
            <a:pPr marL="12700">
              <a:spcBef>
                <a:spcPts val="240"/>
              </a:spcBef>
            </a:pPr>
            <a:r>
              <a:rPr sz="400" spc="-25" dirty="0">
                <a:latin typeface="Arial"/>
                <a:cs typeface="Arial"/>
              </a:rPr>
              <a:t>72</a:t>
            </a:r>
            <a:endParaRPr sz="400">
              <a:latin typeface="Arial"/>
              <a:cs typeface="Arial"/>
            </a:endParaRPr>
          </a:p>
          <a:p>
            <a:pPr marL="12700">
              <a:spcBef>
                <a:spcPts val="140"/>
              </a:spcBef>
            </a:pPr>
            <a:r>
              <a:rPr sz="400" spc="-25" dirty="0">
                <a:latin typeface="Arial"/>
                <a:cs typeface="Arial"/>
              </a:rPr>
              <a:t>73</a:t>
            </a:r>
            <a:endParaRPr sz="400">
              <a:latin typeface="Arial"/>
              <a:cs typeface="Arial"/>
            </a:endParaRPr>
          </a:p>
        </p:txBody>
      </p:sp>
      <p:sp>
        <p:nvSpPr>
          <p:cNvPr id="62" name="object 62"/>
          <p:cNvSpPr txBox="1"/>
          <p:nvPr/>
        </p:nvSpPr>
        <p:spPr>
          <a:xfrm>
            <a:off x="2348547" y="4704268"/>
            <a:ext cx="593090" cy="253916"/>
          </a:xfrm>
          <a:prstGeom prst="rect">
            <a:avLst/>
          </a:prstGeom>
        </p:spPr>
        <p:txBody>
          <a:bodyPr vert="horz" wrap="square" lIns="0" tIns="30480" rIns="0" bIns="0" rtlCol="0">
            <a:spAutoFit/>
          </a:bodyPr>
          <a:lstStyle/>
          <a:p>
            <a:pPr marL="38100">
              <a:spcBef>
                <a:spcPts val="240"/>
              </a:spcBef>
            </a:pPr>
            <a:r>
              <a:rPr sz="400" spc="-10" dirty="0">
                <a:latin typeface="Arial"/>
                <a:cs typeface="Arial"/>
              </a:rPr>
              <a:t>*Characteristic</a:t>
            </a:r>
            <a:endParaRPr sz="400">
              <a:latin typeface="Arial"/>
              <a:cs typeface="Arial"/>
            </a:endParaRPr>
          </a:p>
          <a:p>
            <a:pPr marL="38100">
              <a:spcBef>
                <a:spcPts val="145"/>
              </a:spcBef>
            </a:pPr>
            <a:r>
              <a:rPr sz="400" spc="-10" dirty="0">
                <a:latin typeface="Arial"/>
                <a:cs typeface="Arial"/>
              </a:rPr>
              <a:t>*Balanced/UnBalanced</a:t>
            </a:r>
            <a:endParaRPr sz="400">
              <a:latin typeface="Arial"/>
              <a:cs typeface="Arial"/>
            </a:endParaRPr>
          </a:p>
          <a:p>
            <a:pPr marL="38100">
              <a:spcBef>
                <a:spcPts val="235"/>
              </a:spcBef>
            </a:pPr>
            <a:r>
              <a:rPr sz="600" spc="-15" baseline="13888" dirty="0">
                <a:latin typeface="Arial"/>
                <a:cs typeface="Arial"/>
              </a:rPr>
              <a:t>*Rated</a:t>
            </a:r>
            <a:r>
              <a:rPr sz="600" spc="44" baseline="13888" dirty="0">
                <a:latin typeface="Arial"/>
                <a:cs typeface="Arial"/>
              </a:rPr>
              <a:t> </a:t>
            </a:r>
            <a:r>
              <a:rPr sz="600" spc="-37" baseline="13888" dirty="0">
                <a:latin typeface="Arial"/>
                <a:cs typeface="Arial"/>
              </a:rPr>
              <a:t>C</a:t>
            </a:r>
            <a:r>
              <a:rPr sz="250" spc="-25" dirty="0">
                <a:latin typeface="Arial"/>
                <a:cs typeface="Arial"/>
              </a:rPr>
              <a:t>v</a:t>
            </a:r>
            <a:endParaRPr sz="250">
              <a:latin typeface="Arial"/>
              <a:cs typeface="Arial"/>
            </a:endParaRPr>
          </a:p>
        </p:txBody>
      </p:sp>
      <p:sp>
        <p:nvSpPr>
          <p:cNvPr id="63" name="object 63"/>
          <p:cNvSpPr txBox="1"/>
          <p:nvPr/>
        </p:nvSpPr>
        <p:spPr>
          <a:xfrm>
            <a:off x="3010902" y="4892964"/>
            <a:ext cx="125730" cy="73738"/>
          </a:xfrm>
          <a:prstGeom prst="rect">
            <a:avLst/>
          </a:prstGeom>
        </p:spPr>
        <p:txBody>
          <a:bodyPr vert="horz" wrap="square" lIns="0" tIns="12065" rIns="0" bIns="0" rtlCol="0">
            <a:spAutoFit/>
          </a:bodyPr>
          <a:lstStyle/>
          <a:p>
            <a:pPr marL="38100">
              <a:spcBef>
                <a:spcPts val="95"/>
              </a:spcBef>
            </a:pPr>
            <a:r>
              <a:rPr sz="600" spc="-37" baseline="13888" dirty="0">
                <a:latin typeface="Arial"/>
                <a:cs typeface="Arial"/>
              </a:rPr>
              <a:t>F</a:t>
            </a:r>
            <a:r>
              <a:rPr sz="250" spc="-25" dirty="0">
                <a:latin typeface="Arial"/>
                <a:cs typeface="Arial"/>
              </a:rPr>
              <a:t>L</a:t>
            </a:r>
            <a:endParaRPr sz="250">
              <a:latin typeface="Arial"/>
              <a:cs typeface="Arial"/>
            </a:endParaRPr>
          </a:p>
        </p:txBody>
      </p:sp>
      <p:sp>
        <p:nvSpPr>
          <p:cNvPr id="64" name="object 64"/>
          <p:cNvSpPr txBox="1"/>
          <p:nvPr/>
        </p:nvSpPr>
        <p:spPr>
          <a:xfrm>
            <a:off x="3489693" y="4892964"/>
            <a:ext cx="128905" cy="73738"/>
          </a:xfrm>
          <a:prstGeom prst="rect">
            <a:avLst/>
          </a:prstGeom>
        </p:spPr>
        <p:txBody>
          <a:bodyPr vert="horz" wrap="square" lIns="0" tIns="12065" rIns="0" bIns="0" rtlCol="0">
            <a:spAutoFit/>
          </a:bodyPr>
          <a:lstStyle/>
          <a:p>
            <a:pPr marL="38100">
              <a:spcBef>
                <a:spcPts val="95"/>
              </a:spcBef>
            </a:pPr>
            <a:r>
              <a:rPr sz="600" spc="-37" baseline="13888" dirty="0">
                <a:latin typeface="Arial"/>
                <a:cs typeface="Arial"/>
              </a:rPr>
              <a:t>X</a:t>
            </a:r>
            <a:r>
              <a:rPr sz="250" spc="-25" dirty="0">
                <a:latin typeface="Arial"/>
                <a:cs typeface="Arial"/>
              </a:rPr>
              <a:t>T</a:t>
            </a:r>
            <a:endParaRPr sz="250">
              <a:latin typeface="Arial"/>
              <a:cs typeface="Arial"/>
            </a:endParaRPr>
          </a:p>
        </p:txBody>
      </p:sp>
      <p:sp>
        <p:nvSpPr>
          <p:cNvPr id="65" name="object 65"/>
          <p:cNvSpPr txBox="1"/>
          <p:nvPr/>
        </p:nvSpPr>
        <p:spPr>
          <a:xfrm>
            <a:off x="4152125" y="4704269"/>
            <a:ext cx="389255" cy="401777"/>
          </a:xfrm>
          <a:prstGeom prst="rect">
            <a:avLst/>
          </a:prstGeom>
        </p:spPr>
        <p:txBody>
          <a:bodyPr vert="horz" wrap="square" lIns="0" tIns="30480" rIns="0" bIns="0" rtlCol="0">
            <a:spAutoFit/>
          </a:bodyPr>
          <a:lstStyle/>
          <a:p>
            <a:pPr marL="12700">
              <a:spcBef>
                <a:spcPts val="240"/>
              </a:spcBef>
            </a:pPr>
            <a:r>
              <a:rPr sz="400" spc="-20" dirty="0">
                <a:latin typeface="Arial"/>
                <a:cs typeface="Arial"/>
              </a:rPr>
              <a:t>Type</a:t>
            </a:r>
            <a:endParaRPr sz="400">
              <a:latin typeface="Arial"/>
              <a:cs typeface="Arial"/>
            </a:endParaRPr>
          </a:p>
          <a:p>
            <a:pPr marL="12700" marR="5080">
              <a:lnSpc>
                <a:spcPct val="129400"/>
              </a:lnSpc>
            </a:pPr>
            <a:r>
              <a:rPr sz="400" dirty="0">
                <a:latin typeface="Arial"/>
                <a:cs typeface="Arial"/>
              </a:rPr>
              <a:t>*Mfr</a:t>
            </a:r>
            <a:r>
              <a:rPr sz="400" spc="-10" dirty="0">
                <a:latin typeface="Arial"/>
                <a:cs typeface="Arial"/>
              </a:rPr>
              <a:t> </a:t>
            </a:r>
            <a:r>
              <a:rPr sz="400" dirty="0">
                <a:latin typeface="Arial"/>
                <a:cs typeface="Arial"/>
              </a:rPr>
              <a:t>&amp;</a:t>
            </a:r>
            <a:r>
              <a:rPr sz="400" spc="-15" dirty="0">
                <a:latin typeface="Arial"/>
                <a:cs typeface="Arial"/>
              </a:rPr>
              <a:t> </a:t>
            </a:r>
            <a:r>
              <a:rPr sz="400" spc="-20" dirty="0">
                <a:latin typeface="Arial"/>
                <a:cs typeface="Arial"/>
              </a:rPr>
              <a:t>Model</a:t>
            </a:r>
            <a:r>
              <a:rPr sz="400" spc="500" dirty="0">
                <a:latin typeface="Arial"/>
                <a:cs typeface="Arial"/>
              </a:rPr>
              <a:t> </a:t>
            </a:r>
            <a:r>
              <a:rPr sz="400" spc="-10" dirty="0">
                <a:latin typeface="Arial"/>
                <a:cs typeface="Arial"/>
              </a:rPr>
              <a:t>Contacts/Rating</a:t>
            </a:r>
            <a:r>
              <a:rPr sz="400" spc="500" dirty="0">
                <a:latin typeface="Arial"/>
                <a:cs typeface="Arial"/>
              </a:rPr>
              <a:t> </a:t>
            </a:r>
            <a:r>
              <a:rPr sz="400" spc="-10" dirty="0">
                <a:latin typeface="Arial"/>
                <a:cs typeface="Arial"/>
              </a:rPr>
              <a:t>Actuation</a:t>
            </a:r>
            <a:r>
              <a:rPr sz="400" spc="60" dirty="0">
                <a:latin typeface="Arial"/>
                <a:cs typeface="Arial"/>
              </a:rPr>
              <a:t> </a:t>
            </a:r>
            <a:r>
              <a:rPr sz="400" spc="-10" dirty="0">
                <a:latin typeface="Arial"/>
                <a:cs typeface="Arial"/>
              </a:rPr>
              <a:t>Points</a:t>
            </a:r>
            <a:r>
              <a:rPr sz="400" spc="500" dirty="0">
                <a:latin typeface="Arial"/>
                <a:cs typeface="Arial"/>
              </a:rPr>
              <a:t> </a:t>
            </a:r>
            <a:r>
              <a:rPr sz="400" dirty="0">
                <a:latin typeface="Arial"/>
                <a:cs typeface="Arial"/>
              </a:rPr>
              <a:t>NEMA</a:t>
            </a:r>
            <a:r>
              <a:rPr sz="400" spc="-15" dirty="0">
                <a:latin typeface="Arial"/>
                <a:cs typeface="Arial"/>
              </a:rPr>
              <a:t> </a:t>
            </a:r>
            <a:r>
              <a:rPr sz="400" spc="-10" dirty="0">
                <a:latin typeface="Arial"/>
                <a:cs typeface="Arial"/>
              </a:rPr>
              <a:t>Rating</a:t>
            </a:r>
            <a:endParaRPr sz="400">
              <a:latin typeface="Arial"/>
              <a:cs typeface="Arial"/>
            </a:endParaRPr>
          </a:p>
        </p:txBody>
      </p:sp>
      <p:sp>
        <p:nvSpPr>
          <p:cNvPr id="66" name="object 66"/>
          <p:cNvSpPr txBox="1"/>
          <p:nvPr/>
        </p:nvSpPr>
        <p:spPr>
          <a:xfrm>
            <a:off x="2373947" y="4941250"/>
            <a:ext cx="547370" cy="391774"/>
          </a:xfrm>
          <a:prstGeom prst="rect">
            <a:avLst/>
          </a:prstGeom>
        </p:spPr>
        <p:txBody>
          <a:bodyPr vert="horz" wrap="square" lIns="0" tIns="30480" rIns="0" bIns="0" rtlCol="0">
            <a:spAutoFit/>
          </a:bodyPr>
          <a:lstStyle/>
          <a:p>
            <a:pPr marL="12700">
              <a:spcBef>
                <a:spcPts val="240"/>
              </a:spcBef>
            </a:pPr>
            <a:r>
              <a:rPr sz="400" spc="-10" dirty="0">
                <a:latin typeface="Arial"/>
                <a:cs typeface="Arial"/>
              </a:rPr>
              <a:t>*Plug/Ball/Disk</a:t>
            </a:r>
            <a:r>
              <a:rPr sz="400" spc="105" dirty="0">
                <a:latin typeface="Arial"/>
                <a:cs typeface="Arial"/>
              </a:rPr>
              <a:t> </a:t>
            </a:r>
            <a:r>
              <a:rPr sz="400" spc="-10" dirty="0">
                <a:latin typeface="Arial"/>
                <a:cs typeface="Arial"/>
              </a:rPr>
              <a:t>Material</a:t>
            </a:r>
            <a:endParaRPr sz="400">
              <a:latin typeface="Arial"/>
              <a:cs typeface="Arial"/>
            </a:endParaRPr>
          </a:p>
          <a:p>
            <a:pPr marL="12700">
              <a:spcBef>
                <a:spcPts val="140"/>
              </a:spcBef>
            </a:pPr>
            <a:r>
              <a:rPr sz="400" spc="-10" dirty="0">
                <a:latin typeface="Arial"/>
                <a:cs typeface="Arial"/>
              </a:rPr>
              <a:t>*Seat</a:t>
            </a:r>
            <a:r>
              <a:rPr sz="400" spc="30" dirty="0">
                <a:latin typeface="Arial"/>
                <a:cs typeface="Arial"/>
              </a:rPr>
              <a:t> </a:t>
            </a:r>
            <a:r>
              <a:rPr sz="400" spc="-10" dirty="0">
                <a:latin typeface="Arial"/>
                <a:cs typeface="Arial"/>
              </a:rPr>
              <a:t>Material</a:t>
            </a:r>
            <a:endParaRPr sz="400">
              <a:latin typeface="Arial"/>
              <a:cs typeface="Arial"/>
            </a:endParaRPr>
          </a:p>
          <a:p>
            <a:pPr marL="12700">
              <a:spcBef>
                <a:spcPts val="145"/>
              </a:spcBef>
            </a:pPr>
            <a:r>
              <a:rPr sz="400" spc="-10" dirty="0">
                <a:latin typeface="Arial"/>
                <a:cs typeface="Arial"/>
              </a:rPr>
              <a:t>*Cage/Guide</a:t>
            </a:r>
            <a:r>
              <a:rPr sz="400" spc="65" dirty="0">
                <a:latin typeface="Arial"/>
                <a:cs typeface="Arial"/>
              </a:rPr>
              <a:t> </a:t>
            </a:r>
            <a:r>
              <a:rPr sz="400" spc="-10" dirty="0">
                <a:latin typeface="Arial"/>
                <a:cs typeface="Arial"/>
              </a:rPr>
              <a:t>Material</a:t>
            </a:r>
            <a:endParaRPr sz="400">
              <a:latin typeface="Arial"/>
              <a:cs typeface="Arial"/>
            </a:endParaRPr>
          </a:p>
          <a:p>
            <a:pPr marL="12700" marR="143510">
              <a:lnSpc>
                <a:spcPct val="129000"/>
              </a:lnSpc>
            </a:pPr>
            <a:r>
              <a:rPr sz="400" dirty="0">
                <a:latin typeface="Arial"/>
                <a:cs typeface="Arial"/>
              </a:rPr>
              <a:t>*Stem</a:t>
            </a:r>
            <a:r>
              <a:rPr sz="400" spc="-20" dirty="0">
                <a:latin typeface="Arial"/>
                <a:cs typeface="Arial"/>
              </a:rPr>
              <a:t> </a:t>
            </a:r>
            <a:r>
              <a:rPr sz="400" spc="-10" dirty="0">
                <a:latin typeface="Arial"/>
                <a:cs typeface="Arial"/>
              </a:rPr>
              <a:t>Material</a:t>
            </a:r>
            <a:r>
              <a:rPr sz="400" spc="500" dirty="0">
                <a:latin typeface="Arial"/>
                <a:cs typeface="Arial"/>
              </a:rPr>
              <a:t> </a:t>
            </a:r>
            <a:r>
              <a:rPr sz="400" dirty="0">
                <a:latin typeface="Arial"/>
                <a:cs typeface="Arial"/>
              </a:rPr>
              <a:t>NACE</a:t>
            </a:r>
            <a:r>
              <a:rPr sz="400" spc="-10" dirty="0">
                <a:latin typeface="Arial"/>
                <a:cs typeface="Arial"/>
              </a:rPr>
              <a:t> Required?</a:t>
            </a:r>
            <a:endParaRPr sz="400">
              <a:latin typeface="Arial"/>
              <a:cs typeface="Arial"/>
            </a:endParaRPr>
          </a:p>
        </p:txBody>
      </p:sp>
      <p:sp>
        <p:nvSpPr>
          <p:cNvPr id="67" name="object 67"/>
          <p:cNvSpPr txBox="1"/>
          <p:nvPr/>
        </p:nvSpPr>
        <p:spPr>
          <a:xfrm>
            <a:off x="4152124" y="5098985"/>
            <a:ext cx="335280" cy="243015"/>
          </a:xfrm>
          <a:prstGeom prst="rect">
            <a:avLst/>
          </a:prstGeom>
        </p:spPr>
        <p:txBody>
          <a:bodyPr vert="horz" wrap="square" lIns="0" tIns="30480" rIns="0" bIns="0" rtlCol="0">
            <a:spAutoFit/>
          </a:bodyPr>
          <a:lstStyle/>
          <a:p>
            <a:pPr marL="12700">
              <a:spcBef>
                <a:spcPts val="240"/>
              </a:spcBef>
            </a:pPr>
            <a:r>
              <a:rPr sz="400" dirty="0">
                <a:latin typeface="Arial"/>
                <a:cs typeface="Arial"/>
              </a:rPr>
              <a:t>*Mfr</a:t>
            </a:r>
            <a:r>
              <a:rPr sz="400" spc="-10" dirty="0">
                <a:latin typeface="Arial"/>
                <a:cs typeface="Arial"/>
              </a:rPr>
              <a:t> </a:t>
            </a:r>
            <a:r>
              <a:rPr sz="400" dirty="0">
                <a:latin typeface="Arial"/>
                <a:cs typeface="Arial"/>
              </a:rPr>
              <a:t>&amp;</a:t>
            </a:r>
            <a:r>
              <a:rPr sz="400" spc="-15" dirty="0">
                <a:latin typeface="Arial"/>
                <a:cs typeface="Arial"/>
              </a:rPr>
              <a:t> </a:t>
            </a:r>
            <a:r>
              <a:rPr sz="400" spc="-20" dirty="0">
                <a:latin typeface="Arial"/>
                <a:cs typeface="Arial"/>
              </a:rPr>
              <a:t>Model</a:t>
            </a:r>
            <a:endParaRPr sz="400">
              <a:latin typeface="Arial"/>
              <a:cs typeface="Arial"/>
            </a:endParaRPr>
          </a:p>
          <a:p>
            <a:pPr marL="12700" marR="5080">
              <a:lnSpc>
                <a:spcPct val="129000"/>
              </a:lnSpc>
              <a:spcBef>
                <a:spcPts val="5"/>
              </a:spcBef>
            </a:pPr>
            <a:r>
              <a:rPr sz="400" dirty="0">
                <a:latin typeface="Arial"/>
                <a:cs typeface="Arial"/>
              </a:rPr>
              <a:t>*Set</a:t>
            </a:r>
            <a:r>
              <a:rPr sz="400" spc="-20" dirty="0">
                <a:latin typeface="Arial"/>
                <a:cs typeface="Arial"/>
              </a:rPr>
              <a:t> </a:t>
            </a:r>
            <a:r>
              <a:rPr sz="400" spc="-10" dirty="0">
                <a:latin typeface="Arial"/>
                <a:cs typeface="Arial"/>
              </a:rPr>
              <a:t>Pressure</a:t>
            </a:r>
            <a:r>
              <a:rPr sz="400" spc="500" dirty="0">
                <a:latin typeface="Arial"/>
                <a:cs typeface="Arial"/>
              </a:rPr>
              <a:t> </a:t>
            </a:r>
            <a:r>
              <a:rPr sz="400" spc="-10" dirty="0">
                <a:latin typeface="Arial"/>
                <a:cs typeface="Arial"/>
              </a:rPr>
              <a:t>Filter</a:t>
            </a:r>
            <a:endParaRPr sz="400">
              <a:latin typeface="Arial"/>
              <a:cs typeface="Arial"/>
            </a:endParaRPr>
          </a:p>
        </p:txBody>
      </p:sp>
      <p:sp>
        <p:nvSpPr>
          <p:cNvPr id="68" name="object 68"/>
          <p:cNvSpPr txBox="1"/>
          <p:nvPr/>
        </p:nvSpPr>
        <p:spPr>
          <a:xfrm>
            <a:off x="4980038" y="5275235"/>
            <a:ext cx="17399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Gauge</a:t>
            </a:r>
            <a:endParaRPr sz="400">
              <a:latin typeface="Arial"/>
              <a:cs typeface="Arial"/>
            </a:endParaRPr>
          </a:p>
        </p:txBody>
      </p:sp>
      <p:sp>
        <p:nvSpPr>
          <p:cNvPr id="69" name="object 69"/>
          <p:cNvSpPr txBox="1"/>
          <p:nvPr/>
        </p:nvSpPr>
        <p:spPr>
          <a:xfrm>
            <a:off x="2153882" y="4704268"/>
            <a:ext cx="80645" cy="687368"/>
          </a:xfrm>
          <a:prstGeom prst="rect">
            <a:avLst/>
          </a:prstGeom>
        </p:spPr>
        <p:txBody>
          <a:bodyPr vert="horz" wrap="square" lIns="0" tIns="30480" rIns="0" bIns="0" rtlCol="0">
            <a:spAutoFit/>
          </a:bodyPr>
          <a:lstStyle/>
          <a:p>
            <a:pPr marL="12700">
              <a:spcBef>
                <a:spcPts val="240"/>
              </a:spcBef>
            </a:pPr>
            <a:r>
              <a:rPr sz="400" spc="-25" dirty="0">
                <a:latin typeface="Arial"/>
                <a:cs typeface="Arial"/>
              </a:rPr>
              <a:t>34</a:t>
            </a:r>
            <a:endParaRPr sz="400">
              <a:latin typeface="Arial"/>
              <a:cs typeface="Arial"/>
            </a:endParaRPr>
          </a:p>
          <a:p>
            <a:pPr marL="12700">
              <a:spcBef>
                <a:spcPts val="145"/>
              </a:spcBef>
            </a:pPr>
            <a:r>
              <a:rPr sz="400" spc="-25" dirty="0">
                <a:latin typeface="Arial"/>
                <a:cs typeface="Arial"/>
              </a:rPr>
              <a:t>35</a:t>
            </a:r>
            <a:endParaRPr sz="400">
              <a:latin typeface="Arial"/>
              <a:cs typeface="Arial"/>
            </a:endParaRPr>
          </a:p>
          <a:p>
            <a:pPr marL="12700">
              <a:spcBef>
                <a:spcPts val="140"/>
              </a:spcBef>
            </a:pPr>
            <a:r>
              <a:rPr sz="400" spc="-25" dirty="0">
                <a:latin typeface="Arial"/>
                <a:cs typeface="Arial"/>
              </a:rPr>
              <a:t>36</a:t>
            </a:r>
            <a:endParaRPr sz="400">
              <a:latin typeface="Arial"/>
              <a:cs typeface="Arial"/>
            </a:endParaRPr>
          </a:p>
          <a:p>
            <a:pPr marL="12700">
              <a:spcBef>
                <a:spcPts val="140"/>
              </a:spcBef>
            </a:pPr>
            <a:r>
              <a:rPr sz="400" spc="-25" dirty="0">
                <a:latin typeface="Arial"/>
                <a:cs typeface="Arial"/>
              </a:rPr>
              <a:t>37</a:t>
            </a:r>
            <a:endParaRPr sz="400">
              <a:latin typeface="Arial"/>
              <a:cs typeface="Arial"/>
            </a:endParaRPr>
          </a:p>
          <a:p>
            <a:pPr marL="12700">
              <a:spcBef>
                <a:spcPts val="140"/>
              </a:spcBef>
            </a:pPr>
            <a:r>
              <a:rPr sz="400" spc="-25" dirty="0">
                <a:latin typeface="Arial"/>
                <a:cs typeface="Arial"/>
              </a:rPr>
              <a:t>38</a:t>
            </a:r>
            <a:endParaRPr sz="400">
              <a:latin typeface="Arial"/>
              <a:cs typeface="Arial"/>
            </a:endParaRPr>
          </a:p>
          <a:p>
            <a:pPr marL="12700">
              <a:spcBef>
                <a:spcPts val="145"/>
              </a:spcBef>
            </a:pPr>
            <a:r>
              <a:rPr sz="400" spc="-25" dirty="0">
                <a:latin typeface="Arial"/>
                <a:cs typeface="Arial"/>
              </a:rPr>
              <a:t>39</a:t>
            </a:r>
            <a:endParaRPr sz="400">
              <a:latin typeface="Arial"/>
              <a:cs typeface="Arial"/>
            </a:endParaRPr>
          </a:p>
          <a:p>
            <a:pPr marL="12700">
              <a:spcBef>
                <a:spcPts val="140"/>
              </a:spcBef>
            </a:pPr>
            <a:r>
              <a:rPr sz="400" spc="-25" dirty="0">
                <a:latin typeface="Arial"/>
                <a:cs typeface="Arial"/>
              </a:rPr>
              <a:t>40</a:t>
            </a:r>
            <a:endParaRPr sz="400">
              <a:latin typeface="Arial"/>
              <a:cs typeface="Arial"/>
            </a:endParaRPr>
          </a:p>
          <a:p>
            <a:pPr marL="12700">
              <a:spcBef>
                <a:spcPts val="140"/>
              </a:spcBef>
            </a:pPr>
            <a:r>
              <a:rPr sz="400" spc="-25" dirty="0">
                <a:latin typeface="Arial"/>
                <a:cs typeface="Arial"/>
              </a:rPr>
              <a:t>41</a:t>
            </a:r>
            <a:endParaRPr sz="400">
              <a:latin typeface="Arial"/>
              <a:cs typeface="Arial"/>
            </a:endParaRPr>
          </a:p>
          <a:p>
            <a:pPr marL="12700">
              <a:spcBef>
                <a:spcPts val="140"/>
              </a:spcBef>
            </a:pPr>
            <a:r>
              <a:rPr sz="400" spc="-25" dirty="0">
                <a:latin typeface="Arial"/>
                <a:cs typeface="Arial"/>
              </a:rPr>
              <a:t>42</a:t>
            </a:r>
            <a:endParaRPr sz="400">
              <a:latin typeface="Arial"/>
              <a:cs typeface="Arial"/>
            </a:endParaRPr>
          </a:p>
        </p:txBody>
      </p:sp>
      <p:sp>
        <p:nvSpPr>
          <p:cNvPr id="70" name="object 70"/>
          <p:cNvSpPr txBox="1"/>
          <p:nvPr/>
        </p:nvSpPr>
        <p:spPr>
          <a:xfrm>
            <a:off x="3957943" y="4704268"/>
            <a:ext cx="80645" cy="687368"/>
          </a:xfrm>
          <a:prstGeom prst="rect">
            <a:avLst/>
          </a:prstGeom>
        </p:spPr>
        <p:txBody>
          <a:bodyPr vert="horz" wrap="square" lIns="0" tIns="30480" rIns="0" bIns="0" rtlCol="0">
            <a:spAutoFit/>
          </a:bodyPr>
          <a:lstStyle/>
          <a:p>
            <a:pPr marL="12700">
              <a:spcBef>
                <a:spcPts val="240"/>
              </a:spcBef>
            </a:pPr>
            <a:r>
              <a:rPr sz="400" spc="-25" dirty="0">
                <a:latin typeface="Arial"/>
                <a:cs typeface="Arial"/>
              </a:rPr>
              <a:t>74</a:t>
            </a:r>
            <a:endParaRPr sz="400">
              <a:latin typeface="Arial"/>
              <a:cs typeface="Arial"/>
            </a:endParaRPr>
          </a:p>
          <a:p>
            <a:pPr marL="12700">
              <a:spcBef>
                <a:spcPts val="145"/>
              </a:spcBef>
            </a:pPr>
            <a:r>
              <a:rPr sz="400" spc="-25" dirty="0">
                <a:latin typeface="Arial"/>
                <a:cs typeface="Arial"/>
              </a:rPr>
              <a:t>75</a:t>
            </a:r>
            <a:endParaRPr sz="400">
              <a:latin typeface="Arial"/>
              <a:cs typeface="Arial"/>
            </a:endParaRPr>
          </a:p>
          <a:p>
            <a:pPr marL="12700">
              <a:spcBef>
                <a:spcPts val="140"/>
              </a:spcBef>
            </a:pPr>
            <a:r>
              <a:rPr sz="400" spc="-25" dirty="0">
                <a:latin typeface="Arial"/>
                <a:cs typeface="Arial"/>
              </a:rPr>
              <a:t>76</a:t>
            </a:r>
            <a:endParaRPr sz="400">
              <a:latin typeface="Arial"/>
              <a:cs typeface="Arial"/>
            </a:endParaRPr>
          </a:p>
          <a:p>
            <a:pPr marL="12700">
              <a:spcBef>
                <a:spcPts val="140"/>
              </a:spcBef>
            </a:pPr>
            <a:r>
              <a:rPr sz="400" spc="-25" dirty="0">
                <a:latin typeface="Arial"/>
                <a:cs typeface="Arial"/>
              </a:rPr>
              <a:t>77</a:t>
            </a:r>
            <a:endParaRPr sz="400">
              <a:latin typeface="Arial"/>
              <a:cs typeface="Arial"/>
            </a:endParaRPr>
          </a:p>
          <a:p>
            <a:pPr marL="12700">
              <a:spcBef>
                <a:spcPts val="140"/>
              </a:spcBef>
            </a:pPr>
            <a:r>
              <a:rPr sz="400" spc="-25" dirty="0">
                <a:latin typeface="Arial"/>
                <a:cs typeface="Arial"/>
              </a:rPr>
              <a:t>78</a:t>
            </a:r>
            <a:endParaRPr sz="400">
              <a:latin typeface="Arial"/>
              <a:cs typeface="Arial"/>
            </a:endParaRPr>
          </a:p>
          <a:p>
            <a:pPr marL="12700">
              <a:spcBef>
                <a:spcPts val="145"/>
              </a:spcBef>
            </a:pPr>
            <a:r>
              <a:rPr sz="400" spc="-25" dirty="0">
                <a:latin typeface="Arial"/>
                <a:cs typeface="Arial"/>
              </a:rPr>
              <a:t>79</a:t>
            </a:r>
            <a:endParaRPr sz="400">
              <a:latin typeface="Arial"/>
              <a:cs typeface="Arial"/>
            </a:endParaRPr>
          </a:p>
          <a:p>
            <a:pPr marL="12700">
              <a:spcBef>
                <a:spcPts val="140"/>
              </a:spcBef>
            </a:pPr>
            <a:r>
              <a:rPr sz="400" spc="-25" dirty="0">
                <a:latin typeface="Arial"/>
                <a:cs typeface="Arial"/>
              </a:rPr>
              <a:t>80</a:t>
            </a:r>
            <a:endParaRPr sz="400">
              <a:latin typeface="Arial"/>
              <a:cs typeface="Arial"/>
            </a:endParaRPr>
          </a:p>
          <a:p>
            <a:pPr marL="12700">
              <a:spcBef>
                <a:spcPts val="140"/>
              </a:spcBef>
            </a:pPr>
            <a:r>
              <a:rPr sz="400" spc="-25" dirty="0">
                <a:latin typeface="Arial"/>
                <a:cs typeface="Arial"/>
              </a:rPr>
              <a:t>81</a:t>
            </a:r>
            <a:endParaRPr sz="400">
              <a:latin typeface="Arial"/>
              <a:cs typeface="Arial"/>
            </a:endParaRPr>
          </a:p>
          <a:p>
            <a:pPr marL="12700">
              <a:spcBef>
                <a:spcPts val="140"/>
              </a:spcBef>
            </a:pPr>
            <a:r>
              <a:rPr sz="400" spc="-25" dirty="0">
                <a:latin typeface="Arial"/>
                <a:cs typeface="Arial"/>
              </a:rPr>
              <a:t>82</a:t>
            </a:r>
            <a:endParaRPr sz="400">
              <a:latin typeface="Arial"/>
              <a:cs typeface="Arial"/>
            </a:endParaRPr>
          </a:p>
        </p:txBody>
      </p:sp>
      <p:sp>
        <p:nvSpPr>
          <p:cNvPr id="71" name="object 71"/>
          <p:cNvSpPr txBox="1"/>
          <p:nvPr/>
        </p:nvSpPr>
        <p:spPr>
          <a:xfrm>
            <a:off x="2153882" y="5433095"/>
            <a:ext cx="8064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43</a:t>
            </a:r>
            <a:endParaRPr sz="400">
              <a:latin typeface="Arial"/>
              <a:cs typeface="Arial"/>
            </a:endParaRPr>
          </a:p>
        </p:txBody>
      </p:sp>
      <p:sp>
        <p:nvSpPr>
          <p:cNvPr id="72" name="object 72"/>
          <p:cNvSpPr txBox="1"/>
          <p:nvPr/>
        </p:nvSpPr>
        <p:spPr>
          <a:xfrm>
            <a:off x="2275689" y="5576978"/>
            <a:ext cx="61555" cy="498475"/>
          </a:xfrm>
          <a:prstGeom prst="rect">
            <a:avLst/>
          </a:prstGeom>
        </p:spPr>
        <p:txBody>
          <a:bodyPr vert="vert270" wrap="square" lIns="0" tIns="6985" rIns="0" bIns="0" rtlCol="0">
            <a:spAutoFit/>
          </a:bodyPr>
          <a:lstStyle/>
          <a:p>
            <a:pPr marL="12700">
              <a:spcBef>
                <a:spcPts val="55"/>
              </a:spcBef>
            </a:pPr>
            <a:r>
              <a:rPr sz="400" spc="-10" dirty="0">
                <a:latin typeface="Arial"/>
                <a:cs typeface="Arial"/>
              </a:rPr>
              <a:t>Specials/Accessories</a:t>
            </a:r>
            <a:endParaRPr sz="400">
              <a:latin typeface="Arial"/>
              <a:cs typeface="Arial"/>
            </a:endParaRPr>
          </a:p>
        </p:txBody>
      </p:sp>
      <p:sp>
        <p:nvSpPr>
          <p:cNvPr id="73" name="object 73"/>
          <p:cNvSpPr txBox="1"/>
          <p:nvPr/>
        </p:nvSpPr>
        <p:spPr>
          <a:xfrm>
            <a:off x="3957943" y="5433095"/>
            <a:ext cx="8064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83</a:t>
            </a:r>
            <a:endParaRPr sz="400">
              <a:latin typeface="Arial"/>
              <a:cs typeface="Arial"/>
            </a:endParaRPr>
          </a:p>
        </p:txBody>
      </p:sp>
      <p:sp>
        <p:nvSpPr>
          <p:cNvPr id="74" name="object 74"/>
          <p:cNvSpPr txBox="1"/>
          <p:nvPr/>
        </p:nvSpPr>
        <p:spPr>
          <a:xfrm>
            <a:off x="4053638" y="4770355"/>
            <a:ext cx="61555" cy="913765"/>
          </a:xfrm>
          <a:prstGeom prst="rect">
            <a:avLst/>
          </a:prstGeom>
        </p:spPr>
        <p:txBody>
          <a:bodyPr vert="vert270" wrap="square" lIns="0" tIns="6985" rIns="0" bIns="0" rtlCol="0">
            <a:spAutoFit/>
          </a:bodyPr>
          <a:lstStyle/>
          <a:p>
            <a:pPr marL="12700">
              <a:spcBef>
                <a:spcPts val="55"/>
              </a:spcBef>
              <a:tabLst>
                <a:tab pos="311150" algn="l"/>
              </a:tabLst>
            </a:pPr>
            <a:r>
              <a:rPr sz="400" spc="-10" dirty="0">
                <a:latin typeface="Arial"/>
                <a:cs typeface="Arial"/>
              </a:rPr>
              <a:t>TESTS</a:t>
            </a:r>
            <a:r>
              <a:rPr sz="400" dirty="0">
                <a:latin typeface="Arial"/>
                <a:cs typeface="Arial"/>
              </a:rPr>
              <a:t>	AIR</a:t>
            </a:r>
            <a:r>
              <a:rPr sz="400" spc="5" dirty="0">
                <a:latin typeface="Arial"/>
                <a:cs typeface="Arial"/>
              </a:rPr>
              <a:t> </a:t>
            </a:r>
            <a:r>
              <a:rPr sz="400" dirty="0">
                <a:latin typeface="Arial"/>
                <a:cs typeface="Arial"/>
              </a:rPr>
              <a:t>SET</a:t>
            </a:r>
            <a:r>
              <a:rPr sz="400" spc="360" dirty="0">
                <a:latin typeface="Arial"/>
                <a:cs typeface="Arial"/>
              </a:rPr>
              <a:t>  </a:t>
            </a:r>
            <a:r>
              <a:rPr sz="400" spc="-10" dirty="0">
                <a:latin typeface="Arial"/>
                <a:cs typeface="Arial"/>
              </a:rPr>
              <a:t>SWITCHES</a:t>
            </a:r>
            <a:endParaRPr sz="400">
              <a:latin typeface="Arial"/>
              <a:cs typeface="Arial"/>
            </a:endParaRPr>
          </a:p>
        </p:txBody>
      </p:sp>
      <p:sp>
        <p:nvSpPr>
          <p:cNvPr id="75" name="object 75"/>
          <p:cNvSpPr txBox="1"/>
          <p:nvPr/>
        </p:nvSpPr>
        <p:spPr>
          <a:xfrm>
            <a:off x="4152124" y="5433095"/>
            <a:ext cx="39497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*Hydro</a:t>
            </a:r>
            <a:r>
              <a:rPr sz="400" spc="35" dirty="0">
                <a:latin typeface="Arial"/>
                <a:cs typeface="Arial"/>
              </a:rPr>
              <a:t> </a:t>
            </a:r>
            <a:r>
              <a:rPr sz="400" spc="-10" dirty="0">
                <a:latin typeface="Arial"/>
                <a:cs typeface="Arial"/>
              </a:rPr>
              <a:t>Pressure</a:t>
            </a:r>
            <a:endParaRPr sz="400">
              <a:latin typeface="Arial"/>
              <a:cs typeface="Arial"/>
            </a:endParaRPr>
          </a:p>
        </p:txBody>
      </p:sp>
      <p:sp>
        <p:nvSpPr>
          <p:cNvPr id="76" name="object 76"/>
          <p:cNvSpPr txBox="1"/>
          <p:nvPr/>
        </p:nvSpPr>
        <p:spPr>
          <a:xfrm>
            <a:off x="4152125" y="5512039"/>
            <a:ext cx="589915" cy="73738"/>
          </a:xfrm>
          <a:prstGeom prst="rect">
            <a:avLst/>
          </a:prstGeom>
        </p:spPr>
        <p:txBody>
          <a:bodyPr vert="horz" wrap="square" lIns="0" tIns="12065" rIns="0" bIns="0" rtlCol="0">
            <a:spAutoFit/>
          </a:bodyPr>
          <a:lstStyle/>
          <a:p>
            <a:pPr marL="12700">
              <a:spcBef>
                <a:spcPts val="95"/>
              </a:spcBef>
            </a:pPr>
            <a:r>
              <a:rPr sz="400" dirty="0">
                <a:latin typeface="Arial"/>
                <a:cs typeface="Arial"/>
              </a:rPr>
              <a:t>ANSI/FCI</a:t>
            </a:r>
            <a:r>
              <a:rPr sz="400" spc="-10" dirty="0">
                <a:latin typeface="Arial"/>
                <a:cs typeface="Arial"/>
              </a:rPr>
              <a:t> Leakage</a:t>
            </a:r>
            <a:r>
              <a:rPr sz="400" spc="30" dirty="0">
                <a:latin typeface="Arial"/>
                <a:cs typeface="Arial"/>
              </a:rPr>
              <a:t> </a:t>
            </a:r>
            <a:r>
              <a:rPr sz="400" spc="-10" dirty="0">
                <a:latin typeface="Arial"/>
                <a:cs typeface="Arial"/>
              </a:rPr>
              <a:t>Class</a:t>
            </a:r>
            <a:endParaRPr sz="400">
              <a:latin typeface="Arial"/>
              <a:cs typeface="Arial"/>
            </a:endParaRPr>
          </a:p>
        </p:txBody>
      </p:sp>
      <p:sp>
        <p:nvSpPr>
          <p:cNvPr id="77" name="object 77"/>
          <p:cNvSpPr txBox="1"/>
          <p:nvPr/>
        </p:nvSpPr>
        <p:spPr>
          <a:xfrm>
            <a:off x="3957943" y="5493446"/>
            <a:ext cx="80645" cy="241092"/>
          </a:xfrm>
          <a:prstGeom prst="rect">
            <a:avLst/>
          </a:prstGeom>
        </p:spPr>
        <p:txBody>
          <a:bodyPr vert="horz" wrap="square" lIns="0" tIns="30480" rIns="0" bIns="0" rtlCol="0">
            <a:spAutoFit/>
          </a:bodyPr>
          <a:lstStyle/>
          <a:p>
            <a:pPr marL="12700">
              <a:spcBef>
                <a:spcPts val="240"/>
              </a:spcBef>
            </a:pPr>
            <a:r>
              <a:rPr sz="400" spc="-25" dirty="0">
                <a:latin typeface="Arial"/>
                <a:cs typeface="Arial"/>
              </a:rPr>
              <a:t>84</a:t>
            </a:r>
            <a:endParaRPr sz="400">
              <a:latin typeface="Arial"/>
              <a:cs typeface="Arial"/>
            </a:endParaRPr>
          </a:p>
          <a:p>
            <a:pPr marL="12700">
              <a:spcBef>
                <a:spcPts val="145"/>
              </a:spcBef>
            </a:pPr>
            <a:r>
              <a:rPr sz="400" spc="-25" dirty="0">
                <a:latin typeface="Arial"/>
                <a:cs typeface="Arial"/>
              </a:rPr>
              <a:t>85</a:t>
            </a:r>
            <a:endParaRPr sz="400">
              <a:latin typeface="Arial"/>
              <a:cs typeface="Arial"/>
            </a:endParaRPr>
          </a:p>
          <a:p>
            <a:pPr marL="12700">
              <a:spcBef>
                <a:spcPts val="140"/>
              </a:spcBef>
            </a:pPr>
            <a:r>
              <a:rPr sz="400" spc="-25" dirty="0">
                <a:latin typeface="Arial"/>
                <a:cs typeface="Arial"/>
              </a:rPr>
              <a:t>86</a:t>
            </a:r>
            <a:endParaRPr sz="400">
              <a:latin typeface="Arial"/>
              <a:cs typeface="Arial"/>
            </a:endParaRPr>
          </a:p>
        </p:txBody>
      </p:sp>
      <p:sp>
        <p:nvSpPr>
          <p:cNvPr id="78" name="object 78"/>
          <p:cNvSpPr txBox="1"/>
          <p:nvPr/>
        </p:nvSpPr>
        <p:spPr>
          <a:xfrm>
            <a:off x="3982961" y="5748868"/>
            <a:ext cx="113030"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Rev</a:t>
            </a:r>
            <a:endParaRPr sz="400">
              <a:latin typeface="Arial"/>
              <a:cs typeface="Arial"/>
            </a:endParaRPr>
          </a:p>
        </p:txBody>
      </p:sp>
      <p:sp>
        <p:nvSpPr>
          <p:cNvPr id="79" name="object 79"/>
          <p:cNvSpPr txBox="1"/>
          <p:nvPr/>
        </p:nvSpPr>
        <p:spPr>
          <a:xfrm>
            <a:off x="4333481" y="5748868"/>
            <a:ext cx="129539" cy="73738"/>
          </a:xfrm>
          <a:prstGeom prst="rect">
            <a:avLst/>
          </a:prstGeom>
        </p:spPr>
        <p:txBody>
          <a:bodyPr vert="horz" wrap="square" lIns="0" tIns="12065" rIns="0" bIns="0" rtlCol="0">
            <a:spAutoFit/>
          </a:bodyPr>
          <a:lstStyle/>
          <a:p>
            <a:pPr marL="12700">
              <a:spcBef>
                <a:spcPts val="95"/>
              </a:spcBef>
            </a:pPr>
            <a:r>
              <a:rPr sz="400" spc="-20" dirty="0">
                <a:latin typeface="Arial"/>
                <a:cs typeface="Arial"/>
              </a:rPr>
              <a:t>Date</a:t>
            </a:r>
            <a:endParaRPr sz="400">
              <a:latin typeface="Arial"/>
              <a:cs typeface="Arial"/>
            </a:endParaRPr>
          </a:p>
        </p:txBody>
      </p:sp>
      <p:sp>
        <p:nvSpPr>
          <p:cNvPr id="80" name="object 80"/>
          <p:cNvSpPr txBox="1"/>
          <p:nvPr/>
        </p:nvSpPr>
        <p:spPr>
          <a:xfrm>
            <a:off x="4704193" y="5748868"/>
            <a:ext cx="213360" cy="73738"/>
          </a:xfrm>
          <a:prstGeom prst="rect">
            <a:avLst/>
          </a:prstGeom>
        </p:spPr>
        <p:txBody>
          <a:bodyPr vert="horz" wrap="square" lIns="0" tIns="12065" rIns="0" bIns="0" rtlCol="0">
            <a:spAutoFit/>
          </a:bodyPr>
          <a:lstStyle/>
          <a:p>
            <a:pPr marL="12700">
              <a:spcBef>
                <a:spcPts val="95"/>
              </a:spcBef>
            </a:pPr>
            <a:r>
              <a:rPr sz="400" spc="-10" dirty="0">
                <a:latin typeface="Arial"/>
                <a:cs typeface="Arial"/>
              </a:rPr>
              <a:t>Revision</a:t>
            </a:r>
            <a:endParaRPr sz="400">
              <a:latin typeface="Arial"/>
              <a:cs typeface="Arial"/>
            </a:endParaRPr>
          </a:p>
        </p:txBody>
      </p:sp>
      <p:sp>
        <p:nvSpPr>
          <p:cNvPr id="81" name="object 81"/>
          <p:cNvSpPr txBox="1"/>
          <p:nvPr/>
        </p:nvSpPr>
        <p:spPr>
          <a:xfrm>
            <a:off x="5079351" y="5748868"/>
            <a:ext cx="120650" cy="73738"/>
          </a:xfrm>
          <a:prstGeom prst="rect">
            <a:avLst/>
          </a:prstGeom>
        </p:spPr>
        <p:txBody>
          <a:bodyPr vert="horz" wrap="square" lIns="0" tIns="12065" rIns="0" bIns="0" rtlCol="0">
            <a:spAutoFit/>
          </a:bodyPr>
          <a:lstStyle/>
          <a:p>
            <a:pPr marL="12700">
              <a:spcBef>
                <a:spcPts val="95"/>
              </a:spcBef>
            </a:pPr>
            <a:r>
              <a:rPr sz="400" spc="-20" dirty="0">
                <a:latin typeface="Arial"/>
                <a:cs typeface="Arial"/>
              </a:rPr>
              <a:t>Orig</a:t>
            </a:r>
            <a:endParaRPr sz="400">
              <a:latin typeface="Arial"/>
              <a:cs typeface="Arial"/>
            </a:endParaRPr>
          </a:p>
        </p:txBody>
      </p:sp>
      <p:sp>
        <p:nvSpPr>
          <p:cNvPr id="82" name="object 82"/>
          <p:cNvSpPr txBox="1"/>
          <p:nvPr/>
        </p:nvSpPr>
        <p:spPr>
          <a:xfrm>
            <a:off x="5409426" y="5748868"/>
            <a:ext cx="11493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App</a:t>
            </a:r>
            <a:endParaRPr sz="400">
              <a:latin typeface="Arial"/>
              <a:cs typeface="Arial"/>
            </a:endParaRPr>
          </a:p>
        </p:txBody>
      </p:sp>
      <p:sp>
        <p:nvSpPr>
          <p:cNvPr id="83" name="object 83"/>
          <p:cNvSpPr txBox="1"/>
          <p:nvPr/>
        </p:nvSpPr>
        <p:spPr>
          <a:xfrm>
            <a:off x="2153882" y="5493446"/>
            <a:ext cx="80645" cy="687368"/>
          </a:xfrm>
          <a:prstGeom prst="rect">
            <a:avLst/>
          </a:prstGeom>
        </p:spPr>
        <p:txBody>
          <a:bodyPr vert="horz" wrap="square" lIns="0" tIns="30480" rIns="0" bIns="0" rtlCol="0">
            <a:spAutoFit/>
          </a:bodyPr>
          <a:lstStyle/>
          <a:p>
            <a:pPr marL="12700">
              <a:spcBef>
                <a:spcPts val="240"/>
              </a:spcBef>
            </a:pPr>
            <a:r>
              <a:rPr sz="400" spc="-25" dirty="0">
                <a:latin typeface="Arial"/>
                <a:cs typeface="Arial"/>
              </a:rPr>
              <a:t>44</a:t>
            </a:r>
            <a:endParaRPr sz="400">
              <a:latin typeface="Arial"/>
              <a:cs typeface="Arial"/>
            </a:endParaRPr>
          </a:p>
          <a:p>
            <a:pPr marL="12700">
              <a:spcBef>
                <a:spcPts val="145"/>
              </a:spcBef>
            </a:pPr>
            <a:r>
              <a:rPr sz="400" spc="-25" dirty="0">
                <a:latin typeface="Arial"/>
                <a:cs typeface="Arial"/>
              </a:rPr>
              <a:t>45</a:t>
            </a:r>
            <a:endParaRPr sz="400">
              <a:latin typeface="Arial"/>
              <a:cs typeface="Arial"/>
            </a:endParaRPr>
          </a:p>
          <a:p>
            <a:pPr marL="12700">
              <a:spcBef>
                <a:spcPts val="140"/>
              </a:spcBef>
            </a:pPr>
            <a:r>
              <a:rPr sz="400" spc="-25" dirty="0">
                <a:latin typeface="Arial"/>
                <a:cs typeface="Arial"/>
              </a:rPr>
              <a:t>46</a:t>
            </a:r>
            <a:endParaRPr sz="400">
              <a:latin typeface="Arial"/>
              <a:cs typeface="Arial"/>
            </a:endParaRPr>
          </a:p>
          <a:p>
            <a:pPr marL="12700">
              <a:spcBef>
                <a:spcPts val="140"/>
              </a:spcBef>
            </a:pPr>
            <a:r>
              <a:rPr sz="400" spc="-25" dirty="0">
                <a:latin typeface="Arial"/>
                <a:cs typeface="Arial"/>
              </a:rPr>
              <a:t>47</a:t>
            </a:r>
            <a:endParaRPr sz="400">
              <a:latin typeface="Arial"/>
              <a:cs typeface="Arial"/>
            </a:endParaRPr>
          </a:p>
          <a:p>
            <a:pPr marL="12700">
              <a:spcBef>
                <a:spcPts val="140"/>
              </a:spcBef>
            </a:pPr>
            <a:r>
              <a:rPr sz="400" spc="-25" dirty="0">
                <a:latin typeface="Arial"/>
                <a:cs typeface="Arial"/>
              </a:rPr>
              <a:t>48</a:t>
            </a:r>
            <a:endParaRPr sz="400">
              <a:latin typeface="Arial"/>
              <a:cs typeface="Arial"/>
            </a:endParaRPr>
          </a:p>
          <a:p>
            <a:pPr marL="12700">
              <a:spcBef>
                <a:spcPts val="145"/>
              </a:spcBef>
            </a:pPr>
            <a:r>
              <a:rPr sz="400" spc="-25" dirty="0">
                <a:latin typeface="Arial"/>
                <a:cs typeface="Arial"/>
              </a:rPr>
              <a:t>49</a:t>
            </a:r>
            <a:endParaRPr sz="400">
              <a:latin typeface="Arial"/>
              <a:cs typeface="Arial"/>
            </a:endParaRPr>
          </a:p>
          <a:p>
            <a:pPr marL="12700">
              <a:spcBef>
                <a:spcPts val="140"/>
              </a:spcBef>
            </a:pPr>
            <a:r>
              <a:rPr sz="400" spc="-25" dirty="0">
                <a:latin typeface="Arial"/>
                <a:cs typeface="Arial"/>
              </a:rPr>
              <a:t>50</a:t>
            </a:r>
            <a:endParaRPr sz="400">
              <a:latin typeface="Arial"/>
              <a:cs typeface="Arial"/>
            </a:endParaRPr>
          </a:p>
          <a:p>
            <a:pPr marL="12700">
              <a:spcBef>
                <a:spcPts val="140"/>
              </a:spcBef>
            </a:pPr>
            <a:r>
              <a:rPr sz="400" spc="-25" dirty="0">
                <a:latin typeface="Arial"/>
                <a:cs typeface="Arial"/>
              </a:rPr>
              <a:t>51</a:t>
            </a:r>
            <a:endParaRPr sz="400">
              <a:latin typeface="Arial"/>
              <a:cs typeface="Arial"/>
            </a:endParaRPr>
          </a:p>
          <a:p>
            <a:pPr marL="12700">
              <a:spcBef>
                <a:spcPts val="140"/>
              </a:spcBef>
            </a:pPr>
            <a:r>
              <a:rPr sz="400" spc="-25" dirty="0">
                <a:latin typeface="Arial"/>
                <a:cs typeface="Arial"/>
              </a:rPr>
              <a:t>52</a:t>
            </a:r>
            <a:endParaRPr sz="400">
              <a:latin typeface="Arial"/>
              <a:cs typeface="Arial"/>
            </a:endParaRPr>
          </a:p>
        </p:txBody>
      </p:sp>
      <p:grpSp>
        <p:nvGrpSpPr>
          <p:cNvPr id="84" name="object 84"/>
          <p:cNvGrpSpPr/>
          <p:nvPr/>
        </p:nvGrpSpPr>
        <p:grpSpPr>
          <a:xfrm>
            <a:off x="6323381" y="3848581"/>
            <a:ext cx="4430395" cy="696595"/>
            <a:chOff x="4567364" y="3957764"/>
            <a:chExt cx="4430395" cy="696595"/>
          </a:xfrm>
        </p:grpSpPr>
        <p:sp>
          <p:nvSpPr>
            <p:cNvPr id="85" name="object 85"/>
            <p:cNvSpPr/>
            <p:nvPr/>
          </p:nvSpPr>
          <p:spPr>
            <a:xfrm>
              <a:off x="4572762" y="3963162"/>
              <a:ext cx="4419600" cy="685800"/>
            </a:xfrm>
            <a:custGeom>
              <a:avLst/>
              <a:gdLst/>
              <a:ahLst/>
              <a:cxnLst/>
              <a:rect l="l" t="t" r="r" b="b"/>
              <a:pathLst>
                <a:path w="4419600" h="685800">
                  <a:moveTo>
                    <a:pt x="4419599" y="0"/>
                  </a:moveTo>
                  <a:lnTo>
                    <a:pt x="0" y="0"/>
                  </a:lnTo>
                  <a:lnTo>
                    <a:pt x="0" y="685800"/>
                  </a:lnTo>
                  <a:lnTo>
                    <a:pt x="4419599" y="685800"/>
                  </a:lnTo>
                  <a:lnTo>
                    <a:pt x="4419599" y="0"/>
                  </a:lnTo>
                  <a:close/>
                </a:path>
              </a:pathLst>
            </a:custGeom>
            <a:solidFill>
              <a:srgbClr val="D9EAD4"/>
            </a:solidFill>
          </p:spPr>
          <p:txBody>
            <a:bodyPr wrap="square" lIns="0" tIns="0" rIns="0" bIns="0" rtlCol="0"/>
            <a:lstStyle/>
            <a:p>
              <a:endParaRPr/>
            </a:p>
          </p:txBody>
        </p:sp>
        <p:sp>
          <p:nvSpPr>
            <p:cNvPr id="86" name="object 86"/>
            <p:cNvSpPr/>
            <p:nvPr/>
          </p:nvSpPr>
          <p:spPr>
            <a:xfrm>
              <a:off x="4572762" y="3963162"/>
              <a:ext cx="4419600" cy="685800"/>
            </a:xfrm>
            <a:custGeom>
              <a:avLst/>
              <a:gdLst/>
              <a:ahLst/>
              <a:cxnLst/>
              <a:rect l="l" t="t" r="r" b="b"/>
              <a:pathLst>
                <a:path w="4419600" h="685800">
                  <a:moveTo>
                    <a:pt x="0" y="685800"/>
                  </a:moveTo>
                  <a:lnTo>
                    <a:pt x="4419599" y="685800"/>
                  </a:lnTo>
                  <a:lnTo>
                    <a:pt x="4419599" y="0"/>
                  </a:lnTo>
                  <a:lnTo>
                    <a:pt x="0" y="0"/>
                  </a:lnTo>
                  <a:lnTo>
                    <a:pt x="0" y="685800"/>
                  </a:lnTo>
                  <a:close/>
                </a:path>
              </a:pathLst>
            </a:custGeom>
            <a:ln w="10668">
              <a:solidFill>
                <a:srgbClr val="AF5C04"/>
              </a:solidFill>
              <a:prstDash val="sysDash"/>
            </a:ln>
          </p:spPr>
          <p:txBody>
            <a:bodyPr wrap="square" lIns="0" tIns="0" rIns="0" bIns="0" rtlCol="0"/>
            <a:lstStyle/>
            <a:p>
              <a:endParaRPr/>
            </a:p>
          </p:txBody>
        </p:sp>
      </p:grpSp>
      <p:sp>
        <p:nvSpPr>
          <p:cNvPr id="87" name="object 87"/>
          <p:cNvSpPr txBox="1"/>
          <p:nvPr/>
        </p:nvSpPr>
        <p:spPr>
          <a:xfrm>
            <a:off x="7115416" y="3882248"/>
            <a:ext cx="2846070" cy="258404"/>
          </a:xfrm>
          <a:prstGeom prst="rect">
            <a:avLst/>
          </a:prstGeom>
        </p:spPr>
        <p:txBody>
          <a:bodyPr vert="horz" wrap="square" lIns="0" tIns="12065" rIns="0" bIns="0" rtlCol="0">
            <a:spAutoFit/>
          </a:bodyPr>
          <a:lstStyle/>
          <a:p>
            <a:pPr marL="12700">
              <a:spcBef>
                <a:spcPts val="95"/>
              </a:spcBef>
            </a:pPr>
            <a:r>
              <a:rPr sz="1600" dirty="0">
                <a:latin typeface="Arial"/>
                <a:cs typeface="Arial"/>
              </a:rPr>
              <a:t>Intelligent</a:t>
            </a:r>
            <a:r>
              <a:rPr sz="1600" spc="-40" dirty="0">
                <a:latin typeface="Arial"/>
                <a:cs typeface="Arial"/>
              </a:rPr>
              <a:t> </a:t>
            </a:r>
            <a:r>
              <a:rPr sz="1600" dirty="0">
                <a:latin typeface="Arial"/>
                <a:cs typeface="Arial"/>
              </a:rPr>
              <a:t>Device</a:t>
            </a:r>
            <a:r>
              <a:rPr sz="1600" spc="-40" dirty="0">
                <a:latin typeface="Arial"/>
                <a:cs typeface="Arial"/>
              </a:rPr>
              <a:t> </a:t>
            </a:r>
            <a:r>
              <a:rPr sz="1600" dirty="0">
                <a:latin typeface="Arial"/>
                <a:cs typeface="Arial"/>
              </a:rPr>
              <a:t>Process</a:t>
            </a:r>
            <a:r>
              <a:rPr sz="1600" spc="-25" dirty="0">
                <a:latin typeface="Arial"/>
                <a:cs typeface="Arial"/>
              </a:rPr>
              <a:t> </a:t>
            </a:r>
            <a:r>
              <a:rPr sz="1600" spc="-20" dirty="0">
                <a:latin typeface="Arial"/>
                <a:cs typeface="Arial"/>
              </a:rPr>
              <a:t>Data</a:t>
            </a:r>
            <a:endParaRPr sz="1600">
              <a:latin typeface="Arial"/>
              <a:cs typeface="Arial"/>
            </a:endParaRPr>
          </a:p>
        </p:txBody>
      </p:sp>
      <p:grpSp>
        <p:nvGrpSpPr>
          <p:cNvPr id="88" name="object 88"/>
          <p:cNvGrpSpPr/>
          <p:nvPr/>
        </p:nvGrpSpPr>
        <p:grpSpPr>
          <a:xfrm>
            <a:off x="6323381" y="4686781"/>
            <a:ext cx="4430395" cy="696595"/>
            <a:chOff x="4567364" y="4795964"/>
            <a:chExt cx="4430395" cy="696595"/>
          </a:xfrm>
        </p:grpSpPr>
        <p:sp>
          <p:nvSpPr>
            <p:cNvPr id="89" name="object 89"/>
            <p:cNvSpPr/>
            <p:nvPr/>
          </p:nvSpPr>
          <p:spPr>
            <a:xfrm>
              <a:off x="4572762" y="4801362"/>
              <a:ext cx="4419600" cy="685800"/>
            </a:xfrm>
            <a:custGeom>
              <a:avLst/>
              <a:gdLst/>
              <a:ahLst/>
              <a:cxnLst/>
              <a:rect l="l" t="t" r="r" b="b"/>
              <a:pathLst>
                <a:path w="4419600" h="685800">
                  <a:moveTo>
                    <a:pt x="4419599" y="0"/>
                  </a:moveTo>
                  <a:lnTo>
                    <a:pt x="0" y="0"/>
                  </a:lnTo>
                  <a:lnTo>
                    <a:pt x="0" y="685800"/>
                  </a:lnTo>
                  <a:lnTo>
                    <a:pt x="4419599" y="685800"/>
                  </a:lnTo>
                  <a:lnTo>
                    <a:pt x="4419599" y="0"/>
                  </a:lnTo>
                  <a:close/>
                </a:path>
              </a:pathLst>
            </a:custGeom>
            <a:solidFill>
              <a:srgbClr val="D9EAD4"/>
            </a:solidFill>
          </p:spPr>
          <p:txBody>
            <a:bodyPr wrap="square" lIns="0" tIns="0" rIns="0" bIns="0" rtlCol="0"/>
            <a:lstStyle/>
            <a:p>
              <a:endParaRPr/>
            </a:p>
          </p:txBody>
        </p:sp>
        <p:sp>
          <p:nvSpPr>
            <p:cNvPr id="90" name="object 90"/>
            <p:cNvSpPr/>
            <p:nvPr/>
          </p:nvSpPr>
          <p:spPr>
            <a:xfrm>
              <a:off x="4572762" y="4801362"/>
              <a:ext cx="4419600" cy="685800"/>
            </a:xfrm>
            <a:custGeom>
              <a:avLst/>
              <a:gdLst/>
              <a:ahLst/>
              <a:cxnLst/>
              <a:rect l="l" t="t" r="r" b="b"/>
              <a:pathLst>
                <a:path w="4419600" h="685800">
                  <a:moveTo>
                    <a:pt x="0" y="685800"/>
                  </a:moveTo>
                  <a:lnTo>
                    <a:pt x="4419599" y="685800"/>
                  </a:lnTo>
                  <a:lnTo>
                    <a:pt x="4419599" y="0"/>
                  </a:lnTo>
                  <a:lnTo>
                    <a:pt x="0" y="0"/>
                  </a:lnTo>
                  <a:lnTo>
                    <a:pt x="0" y="685800"/>
                  </a:lnTo>
                  <a:close/>
                </a:path>
              </a:pathLst>
            </a:custGeom>
            <a:ln w="10668">
              <a:solidFill>
                <a:srgbClr val="AF5C04"/>
              </a:solidFill>
              <a:prstDash val="sysDash"/>
            </a:ln>
          </p:spPr>
          <p:txBody>
            <a:bodyPr wrap="square" lIns="0" tIns="0" rIns="0" bIns="0" rtlCol="0"/>
            <a:lstStyle/>
            <a:p>
              <a:endParaRPr/>
            </a:p>
          </p:txBody>
        </p:sp>
      </p:grpSp>
      <p:sp>
        <p:nvSpPr>
          <p:cNvPr id="91" name="object 91"/>
          <p:cNvSpPr txBox="1"/>
          <p:nvPr/>
        </p:nvSpPr>
        <p:spPr>
          <a:xfrm>
            <a:off x="6527151" y="4721133"/>
            <a:ext cx="4019550" cy="258404"/>
          </a:xfrm>
          <a:prstGeom prst="rect">
            <a:avLst/>
          </a:prstGeom>
        </p:spPr>
        <p:txBody>
          <a:bodyPr vert="horz" wrap="square" lIns="0" tIns="12065" rIns="0" bIns="0" rtlCol="0">
            <a:spAutoFit/>
          </a:bodyPr>
          <a:lstStyle/>
          <a:p>
            <a:pPr marL="12700">
              <a:spcBef>
                <a:spcPts val="95"/>
              </a:spcBef>
            </a:pPr>
            <a:r>
              <a:rPr sz="1600" dirty="0">
                <a:latin typeface="Arial"/>
                <a:cs typeface="Arial"/>
              </a:rPr>
              <a:t>Intelligent</a:t>
            </a:r>
            <a:r>
              <a:rPr sz="1600" spc="-70" dirty="0">
                <a:latin typeface="Arial"/>
                <a:cs typeface="Arial"/>
              </a:rPr>
              <a:t> </a:t>
            </a:r>
            <a:r>
              <a:rPr sz="1600" dirty="0">
                <a:latin typeface="Arial"/>
                <a:cs typeface="Arial"/>
              </a:rPr>
              <a:t>Device</a:t>
            </a:r>
            <a:r>
              <a:rPr sz="1600" spc="-110" dirty="0">
                <a:latin typeface="Arial"/>
                <a:cs typeface="Arial"/>
              </a:rPr>
              <a:t> </a:t>
            </a:r>
            <a:r>
              <a:rPr sz="1600" dirty="0">
                <a:latin typeface="Arial"/>
                <a:cs typeface="Arial"/>
              </a:rPr>
              <a:t>Asset</a:t>
            </a:r>
            <a:r>
              <a:rPr sz="1600" spc="-45" dirty="0">
                <a:latin typeface="Arial"/>
                <a:cs typeface="Arial"/>
              </a:rPr>
              <a:t> </a:t>
            </a:r>
            <a:r>
              <a:rPr sz="1600" dirty="0">
                <a:latin typeface="Arial"/>
                <a:cs typeface="Arial"/>
              </a:rPr>
              <a:t>&amp;</a:t>
            </a:r>
            <a:r>
              <a:rPr sz="1600" spc="-35" dirty="0">
                <a:latin typeface="Arial"/>
                <a:cs typeface="Arial"/>
              </a:rPr>
              <a:t> </a:t>
            </a:r>
            <a:r>
              <a:rPr sz="1600" dirty="0">
                <a:latin typeface="Arial"/>
                <a:cs typeface="Arial"/>
              </a:rPr>
              <a:t>Maintenance</a:t>
            </a:r>
            <a:r>
              <a:rPr sz="1600" spc="-40" dirty="0">
                <a:latin typeface="Arial"/>
                <a:cs typeface="Arial"/>
              </a:rPr>
              <a:t> </a:t>
            </a:r>
            <a:r>
              <a:rPr sz="1600" spc="-20" dirty="0">
                <a:latin typeface="Arial"/>
                <a:cs typeface="Arial"/>
              </a:rPr>
              <a:t>Data</a:t>
            </a:r>
            <a:endParaRPr sz="1600">
              <a:latin typeface="Arial"/>
              <a:cs typeface="Arial"/>
            </a:endParaRPr>
          </a:p>
        </p:txBody>
      </p:sp>
      <p:grpSp>
        <p:nvGrpSpPr>
          <p:cNvPr id="92" name="object 92"/>
          <p:cNvGrpSpPr/>
          <p:nvPr/>
        </p:nvGrpSpPr>
        <p:grpSpPr>
          <a:xfrm>
            <a:off x="6308141" y="5486881"/>
            <a:ext cx="4430395" cy="734695"/>
            <a:chOff x="4552124" y="5596064"/>
            <a:chExt cx="4430395" cy="734695"/>
          </a:xfrm>
        </p:grpSpPr>
        <p:sp>
          <p:nvSpPr>
            <p:cNvPr id="93" name="object 93"/>
            <p:cNvSpPr/>
            <p:nvPr/>
          </p:nvSpPr>
          <p:spPr>
            <a:xfrm>
              <a:off x="4557521" y="5601462"/>
              <a:ext cx="4419600" cy="723900"/>
            </a:xfrm>
            <a:custGeom>
              <a:avLst/>
              <a:gdLst/>
              <a:ahLst/>
              <a:cxnLst/>
              <a:rect l="l" t="t" r="r" b="b"/>
              <a:pathLst>
                <a:path w="4419600" h="723900">
                  <a:moveTo>
                    <a:pt x="4419600" y="0"/>
                  </a:moveTo>
                  <a:lnTo>
                    <a:pt x="0" y="0"/>
                  </a:lnTo>
                  <a:lnTo>
                    <a:pt x="0" y="723900"/>
                  </a:lnTo>
                  <a:lnTo>
                    <a:pt x="4419600" y="723900"/>
                  </a:lnTo>
                  <a:lnTo>
                    <a:pt x="4419600" y="0"/>
                  </a:lnTo>
                  <a:close/>
                </a:path>
              </a:pathLst>
            </a:custGeom>
            <a:solidFill>
              <a:srgbClr val="D9EAD4"/>
            </a:solidFill>
          </p:spPr>
          <p:txBody>
            <a:bodyPr wrap="square" lIns="0" tIns="0" rIns="0" bIns="0" rtlCol="0"/>
            <a:lstStyle/>
            <a:p>
              <a:endParaRPr/>
            </a:p>
          </p:txBody>
        </p:sp>
        <p:sp>
          <p:nvSpPr>
            <p:cNvPr id="94" name="object 94"/>
            <p:cNvSpPr/>
            <p:nvPr/>
          </p:nvSpPr>
          <p:spPr>
            <a:xfrm>
              <a:off x="4557521" y="5601462"/>
              <a:ext cx="4419600" cy="723900"/>
            </a:xfrm>
            <a:custGeom>
              <a:avLst/>
              <a:gdLst/>
              <a:ahLst/>
              <a:cxnLst/>
              <a:rect l="l" t="t" r="r" b="b"/>
              <a:pathLst>
                <a:path w="4419600" h="723900">
                  <a:moveTo>
                    <a:pt x="0" y="723900"/>
                  </a:moveTo>
                  <a:lnTo>
                    <a:pt x="4419600" y="723900"/>
                  </a:lnTo>
                  <a:lnTo>
                    <a:pt x="4419600" y="0"/>
                  </a:lnTo>
                  <a:lnTo>
                    <a:pt x="0" y="0"/>
                  </a:lnTo>
                  <a:lnTo>
                    <a:pt x="0" y="723900"/>
                  </a:lnTo>
                  <a:close/>
                </a:path>
              </a:pathLst>
            </a:custGeom>
            <a:ln w="10668">
              <a:solidFill>
                <a:srgbClr val="AF5C04"/>
              </a:solidFill>
              <a:prstDash val="sysDash"/>
            </a:ln>
          </p:spPr>
          <p:txBody>
            <a:bodyPr wrap="square" lIns="0" tIns="0" rIns="0" bIns="0" rtlCol="0"/>
            <a:lstStyle/>
            <a:p>
              <a:endParaRPr/>
            </a:p>
          </p:txBody>
        </p:sp>
      </p:grpSp>
      <p:sp>
        <p:nvSpPr>
          <p:cNvPr id="95" name="object 95"/>
          <p:cNvSpPr txBox="1"/>
          <p:nvPr/>
        </p:nvSpPr>
        <p:spPr>
          <a:xfrm>
            <a:off x="7298550" y="5521487"/>
            <a:ext cx="2451100" cy="258404"/>
          </a:xfrm>
          <a:prstGeom prst="rect">
            <a:avLst/>
          </a:prstGeom>
        </p:spPr>
        <p:txBody>
          <a:bodyPr vert="horz" wrap="square" lIns="0" tIns="12065" rIns="0" bIns="0" rtlCol="0">
            <a:spAutoFit/>
          </a:bodyPr>
          <a:lstStyle/>
          <a:p>
            <a:pPr marL="12700">
              <a:spcBef>
                <a:spcPts val="95"/>
              </a:spcBef>
            </a:pPr>
            <a:r>
              <a:rPr sz="1600" dirty="0">
                <a:latin typeface="Arial"/>
                <a:cs typeface="Arial"/>
              </a:rPr>
              <a:t>Intelligent</a:t>
            </a:r>
            <a:r>
              <a:rPr sz="1600" spc="-55" dirty="0">
                <a:latin typeface="Arial"/>
                <a:cs typeface="Arial"/>
              </a:rPr>
              <a:t> </a:t>
            </a:r>
            <a:r>
              <a:rPr sz="1600" dirty="0">
                <a:latin typeface="Arial"/>
                <a:cs typeface="Arial"/>
              </a:rPr>
              <a:t>Device</a:t>
            </a:r>
            <a:r>
              <a:rPr sz="1600" spc="-50" dirty="0">
                <a:latin typeface="Arial"/>
                <a:cs typeface="Arial"/>
              </a:rPr>
              <a:t> </a:t>
            </a:r>
            <a:r>
              <a:rPr sz="1600" spc="-10" dirty="0">
                <a:latin typeface="Arial"/>
                <a:cs typeface="Arial"/>
              </a:rPr>
              <a:t>Criticality</a:t>
            </a:r>
            <a:endParaRPr sz="1600">
              <a:latin typeface="Arial"/>
              <a:cs typeface="Arial"/>
            </a:endParaRPr>
          </a:p>
        </p:txBody>
      </p:sp>
      <p:sp>
        <p:nvSpPr>
          <p:cNvPr id="96" name="object 96"/>
          <p:cNvSpPr txBox="1"/>
          <p:nvPr/>
        </p:nvSpPr>
        <p:spPr>
          <a:xfrm>
            <a:off x="6392406" y="1518575"/>
            <a:ext cx="3969385" cy="1122680"/>
          </a:xfrm>
          <a:prstGeom prst="rect">
            <a:avLst/>
          </a:prstGeom>
        </p:spPr>
        <p:txBody>
          <a:bodyPr vert="horz" wrap="square" lIns="0" tIns="12700" rIns="0" bIns="0" rtlCol="0">
            <a:spAutoFit/>
          </a:bodyPr>
          <a:lstStyle/>
          <a:p>
            <a:pPr marL="12700" marR="5080">
              <a:spcBef>
                <a:spcPts val="100"/>
              </a:spcBef>
              <a:tabLst>
                <a:tab pos="3498850" algn="l"/>
              </a:tabLst>
            </a:pPr>
            <a:r>
              <a:rPr dirty="0">
                <a:latin typeface="Arial"/>
                <a:cs typeface="Arial"/>
              </a:rPr>
              <a:t>As</a:t>
            </a:r>
            <a:r>
              <a:rPr spc="-25" dirty="0">
                <a:latin typeface="Arial"/>
                <a:cs typeface="Arial"/>
              </a:rPr>
              <a:t> </a:t>
            </a:r>
            <a:r>
              <a:rPr dirty="0">
                <a:latin typeface="Arial"/>
                <a:cs typeface="Arial"/>
              </a:rPr>
              <a:t>with</a:t>
            </a:r>
            <a:r>
              <a:rPr spc="10" dirty="0">
                <a:latin typeface="Arial"/>
                <a:cs typeface="Arial"/>
              </a:rPr>
              <a:t> </a:t>
            </a:r>
            <a:r>
              <a:rPr dirty="0">
                <a:latin typeface="Arial"/>
                <a:cs typeface="Arial"/>
              </a:rPr>
              <a:t>other</a:t>
            </a:r>
            <a:r>
              <a:rPr spc="-25" dirty="0">
                <a:latin typeface="Arial"/>
                <a:cs typeface="Arial"/>
              </a:rPr>
              <a:t> </a:t>
            </a:r>
            <a:r>
              <a:rPr dirty="0">
                <a:latin typeface="Arial"/>
                <a:cs typeface="Arial"/>
              </a:rPr>
              <a:t>Spec</a:t>
            </a:r>
            <a:r>
              <a:rPr spc="-15" dirty="0">
                <a:latin typeface="Arial"/>
                <a:cs typeface="Arial"/>
              </a:rPr>
              <a:t> </a:t>
            </a:r>
            <a:r>
              <a:rPr dirty="0">
                <a:latin typeface="Arial"/>
                <a:cs typeface="Arial"/>
              </a:rPr>
              <a:t>Sheet</a:t>
            </a:r>
            <a:r>
              <a:rPr spc="-15" dirty="0">
                <a:latin typeface="Arial"/>
                <a:cs typeface="Arial"/>
              </a:rPr>
              <a:t> </a:t>
            </a:r>
            <a:r>
              <a:rPr dirty="0">
                <a:latin typeface="Arial"/>
                <a:cs typeface="Arial"/>
              </a:rPr>
              <a:t>data,</a:t>
            </a:r>
            <a:r>
              <a:rPr spc="-20" dirty="0">
                <a:latin typeface="Arial"/>
                <a:cs typeface="Arial"/>
              </a:rPr>
              <a:t> </a:t>
            </a:r>
            <a:r>
              <a:rPr spc="-10" dirty="0">
                <a:latin typeface="Arial"/>
                <a:cs typeface="Arial"/>
              </a:rPr>
              <a:t>fields </a:t>
            </a:r>
            <a:r>
              <a:rPr dirty="0">
                <a:latin typeface="Arial"/>
                <a:cs typeface="Arial"/>
              </a:rPr>
              <a:t>may</a:t>
            </a:r>
            <a:r>
              <a:rPr spc="-25" dirty="0">
                <a:latin typeface="Arial"/>
                <a:cs typeface="Arial"/>
              </a:rPr>
              <a:t> </a:t>
            </a:r>
            <a:r>
              <a:rPr dirty="0">
                <a:latin typeface="Arial"/>
                <a:cs typeface="Arial"/>
              </a:rPr>
              <a:t>be</a:t>
            </a:r>
            <a:r>
              <a:rPr spc="-30" dirty="0">
                <a:latin typeface="Arial"/>
                <a:cs typeface="Arial"/>
              </a:rPr>
              <a:t> </a:t>
            </a:r>
            <a:r>
              <a:rPr dirty="0">
                <a:latin typeface="Arial"/>
                <a:cs typeface="Arial"/>
              </a:rPr>
              <a:t>filled</a:t>
            </a:r>
            <a:r>
              <a:rPr spc="-15" dirty="0">
                <a:latin typeface="Arial"/>
                <a:cs typeface="Arial"/>
              </a:rPr>
              <a:t> </a:t>
            </a:r>
            <a:r>
              <a:rPr dirty="0">
                <a:latin typeface="Arial"/>
                <a:cs typeface="Arial"/>
              </a:rPr>
              <a:t>in</a:t>
            </a:r>
            <a:r>
              <a:rPr spc="-15" dirty="0">
                <a:latin typeface="Arial"/>
                <a:cs typeface="Arial"/>
              </a:rPr>
              <a:t> </a:t>
            </a:r>
            <a:r>
              <a:rPr dirty="0">
                <a:latin typeface="Arial"/>
                <a:cs typeface="Arial"/>
              </a:rPr>
              <a:t>by</a:t>
            </a:r>
            <a:r>
              <a:rPr spc="-25" dirty="0">
                <a:latin typeface="Arial"/>
                <a:cs typeface="Arial"/>
              </a:rPr>
              <a:t> </a:t>
            </a:r>
            <a:r>
              <a:rPr dirty="0">
                <a:latin typeface="Arial"/>
                <a:cs typeface="Arial"/>
              </a:rPr>
              <a:t>different</a:t>
            </a:r>
            <a:r>
              <a:rPr spc="-20" dirty="0">
                <a:latin typeface="Arial"/>
                <a:cs typeface="Arial"/>
              </a:rPr>
              <a:t> </a:t>
            </a:r>
            <a:r>
              <a:rPr spc="-10" dirty="0">
                <a:latin typeface="Arial"/>
                <a:cs typeface="Arial"/>
              </a:rPr>
              <a:t>Roles</a:t>
            </a:r>
            <a:r>
              <a:rPr dirty="0">
                <a:latin typeface="Arial"/>
                <a:cs typeface="Arial"/>
              </a:rPr>
              <a:t>	</a:t>
            </a:r>
            <a:r>
              <a:rPr spc="-10" dirty="0">
                <a:latin typeface="Arial"/>
                <a:cs typeface="Arial"/>
              </a:rPr>
              <a:t>(e.g. </a:t>
            </a:r>
            <a:r>
              <a:rPr dirty="0">
                <a:latin typeface="Arial"/>
                <a:cs typeface="Arial"/>
              </a:rPr>
              <a:t>Process</a:t>
            </a:r>
            <a:r>
              <a:rPr spc="-60" dirty="0">
                <a:latin typeface="Arial"/>
                <a:cs typeface="Arial"/>
              </a:rPr>
              <a:t> </a:t>
            </a:r>
            <a:r>
              <a:rPr dirty="0">
                <a:latin typeface="Arial"/>
                <a:cs typeface="Arial"/>
              </a:rPr>
              <a:t>Engr.</a:t>
            </a:r>
            <a:r>
              <a:rPr spc="-50" dirty="0">
                <a:latin typeface="Arial"/>
                <a:cs typeface="Arial"/>
              </a:rPr>
              <a:t> </a:t>
            </a:r>
            <a:r>
              <a:rPr dirty="0">
                <a:latin typeface="Arial"/>
                <a:cs typeface="Arial"/>
              </a:rPr>
              <a:t>or</a:t>
            </a:r>
            <a:r>
              <a:rPr spc="-55" dirty="0">
                <a:latin typeface="Arial"/>
                <a:cs typeface="Arial"/>
              </a:rPr>
              <a:t> </a:t>
            </a:r>
            <a:r>
              <a:rPr dirty="0">
                <a:latin typeface="Arial"/>
                <a:cs typeface="Arial"/>
              </a:rPr>
              <a:t>Controls</a:t>
            </a:r>
            <a:r>
              <a:rPr spc="-50" dirty="0">
                <a:latin typeface="Arial"/>
                <a:cs typeface="Arial"/>
              </a:rPr>
              <a:t> </a:t>
            </a:r>
            <a:r>
              <a:rPr spc="-10" dirty="0">
                <a:latin typeface="Arial"/>
                <a:cs typeface="Arial"/>
              </a:rPr>
              <a:t>Engr.),</a:t>
            </a:r>
            <a:r>
              <a:rPr spc="-60" dirty="0">
                <a:latin typeface="Arial"/>
                <a:cs typeface="Arial"/>
              </a:rPr>
              <a:t> </a:t>
            </a:r>
            <a:r>
              <a:rPr spc="-25" dirty="0">
                <a:latin typeface="Arial"/>
                <a:cs typeface="Arial"/>
              </a:rPr>
              <a:t>and </a:t>
            </a:r>
            <a:r>
              <a:rPr dirty="0">
                <a:latin typeface="Arial"/>
                <a:cs typeface="Arial"/>
              </a:rPr>
              <a:t>during</a:t>
            </a:r>
            <a:r>
              <a:rPr spc="-50" dirty="0">
                <a:latin typeface="Arial"/>
                <a:cs typeface="Arial"/>
              </a:rPr>
              <a:t> </a:t>
            </a:r>
            <a:r>
              <a:rPr dirty="0">
                <a:latin typeface="Arial"/>
                <a:cs typeface="Arial"/>
              </a:rPr>
              <a:t>different</a:t>
            </a:r>
            <a:r>
              <a:rPr spc="-45" dirty="0">
                <a:latin typeface="Arial"/>
                <a:cs typeface="Arial"/>
              </a:rPr>
              <a:t> </a:t>
            </a:r>
            <a:r>
              <a:rPr spc="-10" dirty="0">
                <a:latin typeface="Arial"/>
                <a:cs typeface="Arial"/>
              </a:rPr>
              <a:t>Phases.</a:t>
            </a:r>
            <a:endParaRPr>
              <a:latin typeface="Arial"/>
              <a:cs typeface="Arial"/>
            </a:endParaRPr>
          </a:p>
        </p:txBody>
      </p:sp>
      <p:grpSp>
        <p:nvGrpSpPr>
          <p:cNvPr id="97" name="object 97"/>
          <p:cNvGrpSpPr/>
          <p:nvPr/>
        </p:nvGrpSpPr>
        <p:grpSpPr>
          <a:xfrm>
            <a:off x="5642216" y="3375188"/>
            <a:ext cx="5096510" cy="2846705"/>
            <a:chOff x="3886200" y="3484371"/>
            <a:chExt cx="5096510" cy="2846705"/>
          </a:xfrm>
        </p:grpSpPr>
        <p:sp>
          <p:nvSpPr>
            <p:cNvPr id="98" name="object 98"/>
            <p:cNvSpPr/>
            <p:nvPr/>
          </p:nvSpPr>
          <p:spPr>
            <a:xfrm>
              <a:off x="3886200" y="3484371"/>
              <a:ext cx="920750" cy="2484755"/>
            </a:xfrm>
            <a:custGeom>
              <a:avLst/>
              <a:gdLst/>
              <a:ahLst/>
              <a:cxnLst/>
              <a:rect l="l" t="t" r="r" b="b"/>
              <a:pathLst>
                <a:path w="920750" h="2484754">
                  <a:moveTo>
                    <a:pt x="690626" y="1663319"/>
                  </a:moveTo>
                  <a:lnTo>
                    <a:pt x="680974" y="1654937"/>
                  </a:lnTo>
                  <a:lnTo>
                    <a:pt x="87452" y="2347366"/>
                  </a:lnTo>
                  <a:lnTo>
                    <a:pt x="69380" y="2354745"/>
                  </a:lnTo>
                  <a:lnTo>
                    <a:pt x="69380" y="2368448"/>
                  </a:lnTo>
                  <a:lnTo>
                    <a:pt x="55600" y="2384526"/>
                  </a:lnTo>
                  <a:lnTo>
                    <a:pt x="45808" y="2383142"/>
                  </a:lnTo>
                  <a:lnTo>
                    <a:pt x="45808" y="2395956"/>
                  </a:lnTo>
                  <a:lnTo>
                    <a:pt x="42164" y="2400211"/>
                  </a:lnTo>
                  <a:lnTo>
                    <a:pt x="34798" y="2394381"/>
                  </a:lnTo>
                  <a:lnTo>
                    <a:pt x="45808" y="2395956"/>
                  </a:lnTo>
                  <a:lnTo>
                    <a:pt x="45808" y="2383142"/>
                  </a:lnTo>
                  <a:lnTo>
                    <a:pt x="36588" y="2381821"/>
                  </a:lnTo>
                  <a:lnTo>
                    <a:pt x="44691" y="2378506"/>
                  </a:lnTo>
                  <a:lnTo>
                    <a:pt x="69380" y="2368448"/>
                  </a:lnTo>
                  <a:lnTo>
                    <a:pt x="69380" y="2354745"/>
                  </a:lnTo>
                  <a:lnTo>
                    <a:pt x="33896" y="2369223"/>
                  </a:lnTo>
                  <a:lnTo>
                    <a:pt x="33896" y="2409850"/>
                  </a:lnTo>
                  <a:lnTo>
                    <a:pt x="18694" y="2427592"/>
                  </a:lnTo>
                  <a:lnTo>
                    <a:pt x="23418" y="2401557"/>
                  </a:lnTo>
                  <a:lnTo>
                    <a:pt x="33896" y="2409850"/>
                  </a:lnTo>
                  <a:lnTo>
                    <a:pt x="33896" y="2369223"/>
                  </a:lnTo>
                  <a:lnTo>
                    <a:pt x="28917" y="2371242"/>
                  </a:lnTo>
                  <a:lnTo>
                    <a:pt x="30861" y="2360587"/>
                  </a:lnTo>
                  <a:lnTo>
                    <a:pt x="28575" y="2357285"/>
                  </a:lnTo>
                  <a:lnTo>
                    <a:pt x="21717" y="2356015"/>
                  </a:lnTo>
                  <a:lnTo>
                    <a:pt x="18415" y="2358301"/>
                  </a:lnTo>
                  <a:lnTo>
                    <a:pt x="15011" y="2376906"/>
                  </a:lnTo>
                  <a:lnTo>
                    <a:pt x="0" y="2383028"/>
                  </a:lnTo>
                  <a:lnTo>
                    <a:pt x="12141" y="2392642"/>
                  </a:lnTo>
                  <a:lnTo>
                    <a:pt x="0" y="2459253"/>
                  </a:lnTo>
                  <a:lnTo>
                    <a:pt x="15646" y="2453817"/>
                  </a:lnTo>
                  <a:lnTo>
                    <a:pt x="66967" y="2435999"/>
                  </a:lnTo>
                  <a:lnTo>
                    <a:pt x="77724" y="2444496"/>
                  </a:lnTo>
                  <a:lnTo>
                    <a:pt x="80391" y="2446667"/>
                  </a:lnTo>
                  <a:lnTo>
                    <a:pt x="84455" y="2446210"/>
                  </a:lnTo>
                  <a:lnTo>
                    <a:pt x="88773" y="2440711"/>
                  </a:lnTo>
                  <a:lnTo>
                    <a:pt x="88392" y="2436711"/>
                  </a:lnTo>
                  <a:lnTo>
                    <a:pt x="85598" y="2434539"/>
                  </a:lnTo>
                  <a:lnTo>
                    <a:pt x="81178" y="2431059"/>
                  </a:lnTo>
                  <a:lnTo>
                    <a:pt x="96901" y="2425598"/>
                  </a:lnTo>
                  <a:lnTo>
                    <a:pt x="98679" y="2421979"/>
                  </a:lnTo>
                  <a:lnTo>
                    <a:pt x="96393" y="2415362"/>
                  </a:lnTo>
                  <a:lnTo>
                    <a:pt x="92710" y="2413597"/>
                  </a:lnTo>
                  <a:lnTo>
                    <a:pt x="69354" y="2421712"/>
                  </a:lnTo>
                  <a:lnTo>
                    <a:pt x="55143" y="2410485"/>
                  </a:lnTo>
                  <a:lnTo>
                    <a:pt x="55143" y="2426652"/>
                  </a:lnTo>
                  <a:lnTo>
                    <a:pt x="28232" y="2435999"/>
                  </a:lnTo>
                  <a:lnTo>
                    <a:pt x="43878" y="2417737"/>
                  </a:lnTo>
                  <a:lnTo>
                    <a:pt x="55143" y="2426652"/>
                  </a:lnTo>
                  <a:lnTo>
                    <a:pt x="55143" y="2410485"/>
                  </a:lnTo>
                  <a:lnTo>
                    <a:pt x="52146" y="2408110"/>
                  </a:lnTo>
                  <a:lnTo>
                    <a:pt x="60744" y="2398077"/>
                  </a:lnTo>
                  <a:lnTo>
                    <a:pt x="669925" y="2484564"/>
                  </a:lnTo>
                  <a:lnTo>
                    <a:pt x="671703" y="2471991"/>
                  </a:lnTo>
                  <a:lnTo>
                    <a:pt x="70535" y="2386647"/>
                  </a:lnTo>
                  <a:lnTo>
                    <a:pt x="95123" y="2357971"/>
                  </a:lnTo>
                  <a:lnTo>
                    <a:pt x="99822" y="2356053"/>
                  </a:lnTo>
                  <a:lnTo>
                    <a:pt x="101346" y="2352344"/>
                  </a:lnTo>
                  <a:lnTo>
                    <a:pt x="100901" y="2351227"/>
                  </a:lnTo>
                  <a:lnTo>
                    <a:pt x="690626" y="1663319"/>
                  </a:lnTo>
                  <a:close/>
                </a:path>
                <a:path w="920750" h="2484754">
                  <a:moveTo>
                    <a:pt x="920242" y="5080"/>
                  </a:moveTo>
                  <a:lnTo>
                    <a:pt x="908558" y="0"/>
                  </a:lnTo>
                  <a:lnTo>
                    <a:pt x="237223" y="1529143"/>
                  </a:lnTo>
                  <a:lnTo>
                    <a:pt x="229870" y="1464818"/>
                  </a:lnTo>
                  <a:lnTo>
                    <a:pt x="229489" y="1461262"/>
                  </a:lnTo>
                  <a:lnTo>
                    <a:pt x="226314" y="1458722"/>
                  </a:lnTo>
                  <a:lnTo>
                    <a:pt x="222885" y="1459230"/>
                  </a:lnTo>
                  <a:lnTo>
                    <a:pt x="219329" y="1459611"/>
                  </a:lnTo>
                  <a:lnTo>
                    <a:pt x="216916" y="1462786"/>
                  </a:lnTo>
                  <a:lnTo>
                    <a:pt x="228600" y="1564640"/>
                  </a:lnTo>
                  <a:lnTo>
                    <a:pt x="240995" y="1555623"/>
                  </a:lnTo>
                  <a:lnTo>
                    <a:pt x="311531" y="1504315"/>
                  </a:lnTo>
                  <a:lnTo>
                    <a:pt x="312166" y="1500378"/>
                  </a:lnTo>
                  <a:lnTo>
                    <a:pt x="310134" y="1497457"/>
                  </a:lnTo>
                  <a:lnTo>
                    <a:pt x="308102" y="1494663"/>
                  </a:lnTo>
                  <a:lnTo>
                    <a:pt x="304038" y="1494028"/>
                  </a:lnTo>
                  <a:lnTo>
                    <a:pt x="248958" y="1534109"/>
                  </a:lnTo>
                  <a:lnTo>
                    <a:pt x="920242" y="5080"/>
                  </a:lnTo>
                  <a:close/>
                </a:path>
              </a:pathLst>
            </a:custGeom>
            <a:solidFill>
              <a:srgbClr val="EF7E09"/>
            </a:solidFill>
          </p:spPr>
          <p:txBody>
            <a:bodyPr wrap="square" lIns="0" tIns="0" rIns="0" bIns="0" rtlCol="0"/>
            <a:lstStyle/>
            <a:p>
              <a:endParaRPr/>
            </a:p>
          </p:txBody>
        </p:sp>
        <p:sp>
          <p:nvSpPr>
            <p:cNvPr id="99" name="object 99"/>
            <p:cNvSpPr/>
            <p:nvPr/>
          </p:nvSpPr>
          <p:spPr>
            <a:xfrm>
              <a:off x="4572762" y="4267961"/>
              <a:ext cx="4404360" cy="381000"/>
            </a:xfrm>
            <a:custGeom>
              <a:avLst/>
              <a:gdLst/>
              <a:ahLst/>
              <a:cxnLst/>
              <a:rect l="l" t="t" r="r" b="b"/>
              <a:pathLst>
                <a:path w="4404359" h="381000">
                  <a:moveTo>
                    <a:pt x="0" y="381000"/>
                  </a:moveTo>
                  <a:lnTo>
                    <a:pt x="4404360" y="381000"/>
                  </a:lnTo>
                  <a:lnTo>
                    <a:pt x="4404360" y="0"/>
                  </a:lnTo>
                  <a:lnTo>
                    <a:pt x="0" y="0"/>
                  </a:lnTo>
                  <a:lnTo>
                    <a:pt x="0" y="381000"/>
                  </a:lnTo>
                  <a:close/>
                </a:path>
              </a:pathLst>
            </a:custGeom>
            <a:ln w="10668">
              <a:solidFill>
                <a:srgbClr val="000000"/>
              </a:solidFill>
              <a:prstDash val="sysDash"/>
            </a:ln>
          </p:spPr>
          <p:txBody>
            <a:bodyPr wrap="square" lIns="0" tIns="0" rIns="0" bIns="0" rtlCol="0"/>
            <a:lstStyle/>
            <a:p>
              <a:endParaRPr/>
            </a:p>
          </p:txBody>
        </p:sp>
        <p:sp>
          <p:nvSpPr>
            <p:cNvPr id="100" name="object 100"/>
            <p:cNvSpPr/>
            <p:nvPr/>
          </p:nvSpPr>
          <p:spPr>
            <a:xfrm>
              <a:off x="4572000" y="4267199"/>
              <a:ext cx="4404995" cy="381000"/>
            </a:xfrm>
            <a:custGeom>
              <a:avLst/>
              <a:gdLst/>
              <a:ahLst/>
              <a:cxnLst/>
              <a:rect l="l" t="t" r="r" b="b"/>
              <a:pathLst>
                <a:path w="4404995" h="381000">
                  <a:moveTo>
                    <a:pt x="381000" y="0"/>
                  </a:moveTo>
                  <a:lnTo>
                    <a:pt x="381000" y="381000"/>
                  </a:lnTo>
                </a:path>
                <a:path w="4404995" h="381000">
                  <a:moveTo>
                    <a:pt x="2057400" y="0"/>
                  </a:moveTo>
                  <a:lnTo>
                    <a:pt x="2057400" y="381000"/>
                  </a:lnTo>
                </a:path>
                <a:path w="4404995" h="381000">
                  <a:moveTo>
                    <a:pt x="2209800" y="0"/>
                  </a:moveTo>
                  <a:lnTo>
                    <a:pt x="2209800" y="381000"/>
                  </a:lnTo>
                </a:path>
                <a:path w="4404995" h="381000">
                  <a:moveTo>
                    <a:pt x="0" y="190500"/>
                  </a:moveTo>
                  <a:lnTo>
                    <a:pt x="4404614" y="190500"/>
                  </a:lnTo>
                </a:path>
              </a:pathLst>
            </a:custGeom>
            <a:ln w="9144">
              <a:solidFill>
                <a:srgbClr val="000000"/>
              </a:solidFill>
            </a:ln>
          </p:spPr>
          <p:txBody>
            <a:bodyPr wrap="square" lIns="0" tIns="0" rIns="0" bIns="0" rtlCol="0"/>
            <a:lstStyle/>
            <a:p>
              <a:endParaRPr/>
            </a:p>
          </p:txBody>
        </p:sp>
        <p:sp>
          <p:nvSpPr>
            <p:cNvPr id="101" name="object 101"/>
            <p:cNvSpPr/>
            <p:nvPr/>
          </p:nvSpPr>
          <p:spPr>
            <a:xfrm>
              <a:off x="4572762" y="5944361"/>
              <a:ext cx="4404360" cy="381000"/>
            </a:xfrm>
            <a:custGeom>
              <a:avLst/>
              <a:gdLst/>
              <a:ahLst/>
              <a:cxnLst/>
              <a:rect l="l" t="t" r="r" b="b"/>
              <a:pathLst>
                <a:path w="4404359" h="381000">
                  <a:moveTo>
                    <a:pt x="0" y="381000"/>
                  </a:moveTo>
                  <a:lnTo>
                    <a:pt x="4404360" y="381000"/>
                  </a:lnTo>
                  <a:lnTo>
                    <a:pt x="4404360" y="0"/>
                  </a:lnTo>
                  <a:lnTo>
                    <a:pt x="0" y="0"/>
                  </a:lnTo>
                  <a:lnTo>
                    <a:pt x="0" y="381000"/>
                  </a:lnTo>
                  <a:close/>
                </a:path>
              </a:pathLst>
            </a:custGeom>
            <a:ln w="10668">
              <a:solidFill>
                <a:srgbClr val="000000"/>
              </a:solidFill>
              <a:prstDash val="sysDash"/>
            </a:ln>
          </p:spPr>
          <p:txBody>
            <a:bodyPr wrap="square" lIns="0" tIns="0" rIns="0" bIns="0" rtlCol="0"/>
            <a:lstStyle/>
            <a:p>
              <a:endParaRPr/>
            </a:p>
          </p:txBody>
        </p:sp>
        <p:sp>
          <p:nvSpPr>
            <p:cNvPr id="102" name="object 102"/>
            <p:cNvSpPr/>
            <p:nvPr/>
          </p:nvSpPr>
          <p:spPr>
            <a:xfrm>
              <a:off x="4572000" y="5943599"/>
              <a:ext cx="4404995" cy="381000"/>
            </a:xfrm>
            <a:custGeom>
              <a:avLst/>
              <a:gdLst/>
              <a:ahLst/>
              <a:cxnLst/>
              <a:rect l="l" t="t" r="r" b="b"/>
              <a:pathLst>
                <a:path w="4404995" h="381000">
                  <a:moveTo>
                    <a:pt x="381000" y="0"/>
                  </a:moveTo>
                  <a:lnTo>
                    <a:pt x="381000" y="381000"/>
                  </a:lnTo>
                </a:path>
                <a:path w="4404995" h="381000">
                  <a:moveTo>
                    <a:pt x="2057400" y="0"/>
                  </a:moveTo>
                  <a:lnTo>
                    <a:pt x="2057400" y="381000"/>
                  </a:lnTo>
                </a:path>
                <a:path w="4404995" h="381000">
                  <a:moveTo>
                    <a:pt x="2209800" y="0"/>
                  </a:moveTo>
                  <a:lnTo>
                    <a:pt x="2209800" y="381000"/>
                  </a:lnTo>
                </a:path>
                <a:path w="4404995" h="381000">
                  <a:moveTo>
                    <a:pt x="0" y="190500"/>
                  </a:moveTo>
                  <a:lnTo>
                    <a:pt x="4404614" y="190500"/>
                  </a:lnTo>
                </a:path>
              </a:pathLst>
            </a:custGeom>
            <a:ln w="9144">
              <a:solidFill>
                <a:srgbClr val="000000"/>
              </a:solidFill>
            </a:ln>
          </p:spPr>
          <p:txBody>
            <a:bodyPr wrap="square" lIns="0" tIns="0" rIns="0" bIns="0" rtlCol="0"/>
            <a:lstStyle/>
            <a:p>
              <a:endParaRPr/>
            </a:p>
          </p:txBody>
        </p:sp>
        <p:sp>
          <p:nvSpPr>
            <p:cNvPr id="103" name="object 103"/>
            <p:cNvSpPr/>
            <p:nvPr/>
          </p:nvSpPr>
          <p:spPr>
            <a:xfrm>
              <a:off x="4572762" y="5106161"/>
              <a:ext cx="4404360" cy="381000"/>
            </a:xfrm>
            <a:custGeom>
              <a:avLst/>
              <a:gdLst/>
              <a:ahLst/>
              <a:cxnLst/>
              <a:rect l="l" t="t" r="r" b="b"/>
              <a:pathLst>
                <a:path w="4404359" h="381000">
                  <a:moveTo>
                    <a:pt x="0" y="381000"/>
                  </a:moveTo>
                  <a:lnTo>
                    <a:pt x="4404360" y="381000"/>
                  </a:lnTo>
                  <a:lnTo>
                    <a:pt x="4404360" y="0"/>
                  </a:lnTo>
                  <a:lnTo>
                    <a:pt x="0" y="0"/>
                  </a:lnTo>
                  <a:lnTo>
                    <a:pt x="0" y="381000"/>
                  </a:lnTo>
                  <a:close/>
                </a:path>
              </a:pathLst>
            </a:custGeom>
            <a:ln w="10668">
              <a:solidFill>
                <a:srgbClr val="000000"/>
              </a:solidFill>
              <a:prstDash val="sysDash"/>
            </a:ln>
          </p:spPr>
          <p:txBody>
            <a:bodyPr wrap="square" lIns="0" tIns="0" rIns="0" bIns="0" rtlCol="0"/>
            <a:lstStyle/>
            <a:p>
              <a:endParaRPr/>
            </a:p>
          </p:txBody>
        </p:sp>
        <p:sp>
          <p:nvSpPr>
            <p:cNvPr id="104" name="object 104"/>
            <p:cNvSpPr/>
            <p:nvPr/>
          </p:nvSpPr>
          <p:spPr>
            <a:xfrm>
              <a:off x="4572000" y="5105399"/>
              <a:ext cx="4404995" cy="381000"/>
            </a:xfrm>
            <a:custGeom>
              <a:avLst/>
              <a:gdLst/>
              <a:ahLst/>
              <a:cxnLst/>
              <a:rect l="l" t="t" r="r" b="b"/>
              <a:pathLst>
                <a:path w="4404995" h="381000">
                  <a:moveTo>
                    <a:pt x="381000" y="0"/>
                  </a:moveTo>
                  <a:lnTo>
                    <a:pt x="381000" y="381000"/>
                  </a:lnTo>
                </a:path>
                <a:path w="4404995" h="381000">
                  <a:moveTo>
                    <a:pt x="2057400" y="0"/>
                  </a:moveTo>
                  <a:lnTo>
                    <a:pt x="2057400" y="381000"/>
                  </a:lnTo>
                </a:path>
                <a:path w="4404995" h="381000">
                  <a:moveTo>
                    <a:pt x="2209800" y="0"/>
                  </a:moveTo>
                  <a:lnTo>
                    <a:pt x="2209800" y="381000"/>
                  </a:lnTo>
                </a:path>
                <a:path w="4404995" h="381000">
                  <a:moveTo>
                    <a:pt x="0" y="190500"/>
                  </a:moveTo>
                  <a:lnTo>
                    <a:pt x="4404614" y="190500"/>
                  </a:lnTo>
                </a:path>
              </a:pathLst>
            </a:custGeom>
            <a:ln w="9144">
              <a:solidFill>
                <a:srgbClr val="000000"/>
              </a:solidFill>
            </a:ln>
          </p:spPr>
          <p:txBody>
            <a:bodyPr wrap="square" lIns="0" tIns="0" rIns="0" bIns="0" rtlCol="0"/>
            <a:lstStyle/>
            <a:p>
              <a:endParaRPr/>
            </a:p>
          </p:txBody>
        </p:sp>
      </p:grpSp>
      <p:sp>
        <p:nvSpPr>
          <p:cNvPr id="105" name="object 105"/>
          <p:cNvSpPr txBox="1"/>
          <p:nvPr/>
        </p:nvSpPr>
        <p:spPr>
          <a:xfrm>
            <a:off x="6407391" y="2890429"/>
            <a:ext cx="3638550" cy="574040"/>
          </a:xfrm>
          <a:prstGeom prst="rect">
            <a:avLst/>
          </a:prstGeom>
        </p:spPr>
        <p:txBody>
          <a:bodyPr vert="horz" wrap="square" lIns="0" tIns="12700" rIns="0" bIns="0" rtlCol="0">
            <a:spAutoFit/>
          </a:bodyPr>
          <a:lstStyle/>
          <a:p>
            <a:pPr marL="12700" marR="5080">
              <a:spcBef>
                <a:spcPts val="100"/>
              </a:spcBef>
            </a:pPr>
            <a:r>
              <a:rPr dirty="0">
                <a:solidFill>
                  <a:srgbClr val="001F5F"/>
                </a:solidFill>
                <a:latin typeface="Arial"/>
                <a:cs typeface="Arial"/>
              </a:rPr>
              <a:t>For</a:t>
            </a:r>
            <a:r>
              <a:rPr spc="-10" dirty="0">
                <a:solidFill>
                  <a:srgbClr val="001F5F"/>
                </a:solidFill>
                <a:latin typeface="Arial"/>
                <a:cs typeface="Arial"/>
              </a:rPr>
              <a:t> </a:t>
            </a:r>
            <a:r>
              <a:rPr dirty="0">
                <a:solidFill>
                  <a:srgbClr val="001F5F"/>
                </a:solidFill>
                <a:latin typeface="Arial"/>
                <a:cs typeface="Arial"/>
              </a:rPr>
              <a:t>more</a:t>
            </a:r>
            <a:r>
              <a:rPr spc="-5" dirty="0">
                <a:solidFill>
                  <a:srgbClr val="001F5F"/>
                </a:solidFill>
                <a:latin typeface="Arial"/>
                <a:cs typeface="Arial"/>
              </a:rPr>
              <a:t> </a:t>
            </a:r>
            <a:r>
              <a:rPr dirty="0">
                <a:solidFill>
                  <a:srgbClr val="001F5F"/>
                </a:solidFill>
                <a:latin typeface="Arial"/>
                <a:cs typeface="Arial"/>
              </a:rPr>
              <a:t>information,</a:t>
            </a:r>
            <a:r>
              <a:rPr spc="10" dirty="0">
                <a:solidFill>
                  <a:srgbClr val="001F5F"/>
                </a:solidFill>
                <a:latin typeface="Arial"/>
                <a:cs typeface="Arial"/>
              </a:rPr>
              <a:t> </a:t>
            </a:r>
            <a:r>
              <a:rPr dirty="0">
                <a:solidFill>
                  <a:srgbClr val="001F5F"/>
                </a:solidFill>
                <a:latin typeface="Arial"/>
                <a:cs typeface="Arial"/>
              </a:rPr>
              <a:t>see</a:t>
            </a:r>
            <a:r>
              <a:rPr spc="-10" dirty="0">
                <a:solidFill>
                  <a:srgbClr val="001F5F"/>
                </a:solidFill>
                <a:latin typeface="Arial"/>
                <a:cs typeface="Arial"/>
              </a:rPr>
              <a:t> </a:t>
            </a:r>
            <a:r>
              <a:rPr dirty="0">
                <a:solidFill>
                  <a:srgbClr val="001F5F"/>
                </a:solidFill>
                <a:latin typeface="Arial"/>
                <a:cs typeface="Arial"/>
              </a:rPr>
              <a:t>OGI</a:t>
            </a:r>
            <a:r>
              <a:rPr spc="-15" dirty="0">
                <a:solidFill>
                  <a:srgbClr val="001F5F"/>
                </a:solidFill>
                <a:latin typeface="Arial"/>
                <a:cs typeface="Arial"/>
              </a:rPr>
              <a:t> </a:t>
            </a:r>
            <a:r>
              <a:rPr spc="-10" dirty="0">
                <a:solidFill>
                  <a:srgbClr val="001F5F"/>
                </a:solidFill>
                <a:latin typeface="Arial"/>
                <a:cs typeface="Arial"/>
              </a:rPr>
              <a:t>Pilot </a:t>
            </a:r>
            <a:r>
              <a:rPr dirty="0">
                <a:solidFill>
                  <a:srgbClr val="001F5F"/>
                </a:solidFill>
                <a:latin typeface="Arial"/>
                <a:cs typeface="Arial"/>
              </a:rPr>
              <a:t>Spec </a:t>
            </a:r>
            <a:r>
              <a:rPr spc="-10" dirty="0">
                <a:solidFill>
                  <a:srgbClr val="001F5F"/>
                </a:solidFill>
                <a:latin typeface="Arial"/>
                <a:cs typeface="Arial"/>
              </a:rPr>
              <a:t>Sheets</a:t>
            </a:r>
            <a:endParaRPr>
              <a:latin typeface="Arial"/>
              <a:cs typeface="Arial"/>
            </a:endParaRPr>
          </a:p>
        </p:txBody>
      </p:sp>
      <p:sp>
        <p:nvSpPr>
          <p:cNvPr id="106" name="object 106"/>
          <p:cNvSpPr txBox="1">
            <a:spLocks noGrp="1"/>
          </p:cNvSpPr>
          <p:nvPr>
            <p:ph type="sldNum" sz="quarter" idx="7"/>
          </p:nvPr>
        </p:nvSpPr>
        <p:spPr>
          <a:xfrm>
            <a:off x="5875895" y="6336024"/>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13</a:t>
            </a:fld>
            <a:endParaRPr spc="-2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031735" y="1671827"/>
            <a:ext cx="1203960" cy="1484630"/>
            <a:chOff x="5507735" y="1671827"/>
            <a:chExt cx="1203960" cy="1484630"/>
          </a:xfrm>
        </p:grpSpPr>
        <p:sp>
          <p:nvSpPr>
            <p:cNvPr id="3" name="object 3"/>
            <p:cNvSpPr/>
            <p:nvPr/>
          </p:nvSpPr>
          <p:spPr>
            <a:xfrm>
              <a:off x="5513069" y="1677161"/>
              <a:ext cx="1193800" cy="1473835"/>
            </a:xfrm>
            <a:custGeom>
              <a:avLst/>
              <a:gdLst/>
              <a:ahLst/>
              <a:cxnLst/>
              <a:rect l="l" t="t" r="r" b="b"/>
              <a:pathLst>
                <a:path w="1193800" h="1473835">
                  <a:moveTo>
                    <a:pt x="1193292" y="0"/>
                  </a:moveTo>
                  <a:lnTo>
                    <a:pt x="0" y="0"/>
                  </a:lnTo>
                  <a:lnTo>
                    <a:pt x="0" y="1473708"/>
                  </a:lnTo>
                  <a:lnTo>
                    <a:pt x="1193292" y="1473708"/>
                  </a:lnTo>
                  <a:lnTo>
                    <a:pt x="1193292" y="0"/>
                  </a:lnTo>
                  <a:close/>
                </a:path>
              </a:pathLst>
            </a:custGeom>
            <a:solidFill>
              <a:srgbClr val="4EA4D7"/>
            </a:solidFill>
          </p:spPr>
          <p:txBody>
            <a:bodyPr wrap="square" lIns="0" tIns="0" rIns="0" bIns="0" rtlCol="0"/>
            <a:lstStyle/>
            <a:p>
              <a:endParaRPr/>
            </a:p>
          </p:txBody>
        </p:sp>
        <p:sp>
          <p:nvSpPr>
            <p:cNvPr id="4" name="object 4"/>
            <p:cNvSpPr/>
            <p:nvPr/>
          </p:nvSpPr>
          <p:spPr>
            <a:xfrm>
              <a:off x="5513069" y="1677161"/>
              <a:ext cx="1193800" cy="1473835"/>
            </a:xfrm>
            <a:custGeom>
              <a:avLst/>
              <a:gdLst/>
              <a:ahLst/>
              <a:cxnLst/>
              <a:rect l="l" t="t" r="r" b="b"/>
              <a:pathLst>
                <a:path w="1193800" h="1473835">
                  <a:moveTo>
                    <a:pt x="0" y="1473708"/>
                  </a:moveTo>
                  <a:lnTo>
                    <a:pt x="1193292" y="1473708"/>
                  </a:lnTo>
                  <a:lnTo>
                    <a:pt x="1193292" y="0"/>
                  </a:lnTo>
                  <a:lnTo>
                    <a:pt x="0" y="0"/>
                  </a:lnTo>
                  <a:lnTo>
                    <a:pt x="0" y="1473708"/>
                  </a:lnTo>
                  <a:close/>
                </a:path>
              </a:pathLst>
            </a:custGeom>
            <a:ln w="10668">
              <a:solidFill>
                <a:srgbClr val="AF5C04"/>
              </a:solidFill>
              <a:prstDash val="sysDash"/>
            </a:ln>
          </p:spPr>
          <p:txBody>
            <a:bodyPr wrap="square" lIns="0" tIns="0" rIns="0" bIns="0" rtlCol="0"/>
            <a:lstStyle/>
            <a:p>
              <a:endParaRPr/>
            </a:p>
          </p:txBody>
        </p:sp>
      </p:grpSp>
      <p:grpSp>
        <p:nvGrpSpPr>
          <p:cNvPr id="5" name="object 5"/>
          <p:cNvGrpSpPr/>
          <p:nvPr/>
        </p:nvGrpSpPr>
        <p:grpSpPr>
          <a:xfrm>
            <a:off x="6719315" y="3881628"/>
            <a:ext cx="1203960" cy="1484630"/>
            <a:chOff x="5195315" y="3881628"/>
            <a:chExt cx="1203960" cy="1484630"/>
          </a:xfrm>
        </p:grpSpPr>
        <p:sp>
          <p:nvSpPr>
            <p:cNvPr id="6" name="object 6"/>
            <p:cNvSpPr/>
            <p:nvPr/>
          </p:nvSpPr>
          <p:spPr>
            <a:xfrm>
              <a:off x="5200649" y="3886962"/>
              <a:ext cx="1193800" cy="1473835"/>
            </a:xfrm>
            <a:custGeom>
              <a:avLst/>
              <a:gdLst/>
              <a:ahLst/>
              <a:cxnLst/>
              <a:rect l="l" t="t" r="r" b="b"/>
              <a:pathLst>
                <a:path w="1193800" h="1473835">
                  <a:moveTo>
                    <a:pt x="1193291" y="0"/>
                  </a:moveTo>
                  <a:lnTo>
                    <a:pt x="0" y="0"/>
                  </a:lnTo>
                  <a:lnTo>
                    <a:pt x="0" y="1473708"/>
                  </a:lnTo>
                  <a:lnTo>
                    <a:pt x="1193291" y="1473708"/>
                  </a:lnTo>
                  <a:lnTo>
                    <a:pt x="1193291" y="0"/>
                  </a:lnTo>
                  <a:close/>
                </a:path>
              </a:pathLst>
            </a:custGeom>
            <a:solidFill>
              <a:srgbClr val="4EA4D7"/>
            </a:solidFill>
          </p:spPr>
          <p:txBody>
            <a:bodyPr wrap="square" lIns="0" tIns="0" rIns="0" bIns="0" rtlCol="0"/>
            <a:lstStyle/>
            <a:p>
              <a:endParaRPr/>
            </a:p>
          </p:txBody>
        </p:sp>
        <p:sp>
          <p:nvSpPr>
            <p:cNvPr id="7" name="object 7"/>
            <p:cNvSpPr/>
            <p:nvPr/>
          </p:nvSpPr>
          <p:spPr>
            <a:xfrm>
              <a:off x="5200649" y="3886962"/>
              <a:ext cx="1193800" cy="1473835"/>
            </a:xfrm>
            <a:custGeom>
              <a:avLst/>
              <a:gdLst/>
              <a:ahLst/>
              <a:cxnLst/>
              <a:rect l="l" t="t" r="r" b="b"/>
              <a:pathLst>
                <a:path w="1193800" h="1473835">
                  <a:moveTo>
                    <a:pt x="0" y="1473708"/>
                  </a:moveTo>
                  <a:lnTo>
                    <a:pt x="1193291" y="1473708"/>
                  </a:lnTo>
                  <a:lnTo>
                    <a:pt x="1193291" y="0"/>
                  </a:lnTo>
                  <a:lnTo>
                    <a:pt x="0" y="0"/>
                  </a:lnTo>
                  <a:lnTo>
                    <a:pt x="0" y="1473708"/>
                  </a:lnTo>
                  <a:close/>
                </a:path>
              </a:pathLst>
            </a:custGeom>
            <a:ln w="10668">
              <a:solidFill>
                <a:srgbClr val="AF5C04"/>
              </a:solidFill>
              <a:prstDash val="sysDash"/>
            </a:ln>
          </p:spPr>
          <p:txBody>
            <a:bodyPr wrap="square" lIns="0" tIns="0" rIns="0" bIns="0" rtlCol="0"/>
            <a:lstStyle/>
            <a:p>
              <a:endParaRPr/>
            </a:p>
          </p:txBody>
        </p:sp>
      </p:grpSp>
      <p:grpSp>
        <p:nvGrpSpPr>
          <p:cNvPr id="8" name="object 8"/>
          <p:cNvGrpSpPr/>
          <p:nvPr/>
        </p:nvGrpSpPr>
        <p:grpSpPr>
          <a:xfrm>
            <a:off x="3899916" y="1671828"/>
            <a:ext cx="925194" cy="1229995"/>
            <a:chOff x="2375916" y="1671827"/>
            <a:chExt cx="925194" cy="1229995"/>
          </a:xfrm>
        </p:grpSpPr>
        <p:sp>
          <p:nvSpPr>
            <p:cNvPr id="9" name="object 9"/>
            <p:cNvSpPr/>
            <p:nvPr/>
          </p:nvSpPr>
          <p:spPr>
            <a:xfrm>
              <a:off x="2381250" y="1677161"/>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10" name="object 10"/>
            <p:cNvSpPr/>
            <p:nvPr/>
          </p:nvSpPr>
          <p:spPr>
            <a:xfrm>
              <a:off x="2381250" y="1677161"/>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grpSp>
      <p:grpSp>
        <p:nvGrpSpPr>
          <p:cNvPr id="11" name="object 11"/>
          <p:cNvGrpSpPr/>
          <p:nvPr/>
        </p:nvGrpSpPr>
        <p:grpSpPr>
          <a:xfrm>
            <a:off x="3595052" y="3881565"/>
            <a:ext cx="925194" cy="1229995"/>
            <a:chOff x="2071052" y="3881564"/>
            <a:chExt cx="925194" cy="1229995"/>
          </a:xfrm>
        </p:grpSpPr>
        <p:sp>
          <p:nvSpPr>
            <p:cNvPr id="12" name="object 12"/>
            <p:cNvSpPr/>
            <p:nvPr/>
          </p:nvSpPr>
          <p:spPr>
            <a:xfrm>
              <a:off x="2076449" y="3886962"/>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13" name="object 13"/>
            <p:cNvSpPr/>
            <p:nvPr/>
          </p:nvSpPr>
          <p:spPr>
            <a:xfrm>
              <a:off x="2076449" y="3886962"/>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grpSp>
      <p:sp>
        <p:nvSpPr>
          <p:cNvPr id="14" name="object 14"/>
          <p:cNvSpPr txBox="1">
            <a:spLocks noGrp="1"/>
          </p:cNvSpPr>
          <p:nvPr>
            <p:ph type="title"/>
          </p:nvPr>
        </p:nvSpPr>
        <p:spPr>
          <a:xfrm>
            <a:off x="1066801" y="222250"/>
            <a:ext cx="9258299" cy="772647"/>
          </a:xfrm>
          <a:prstGeom prst="rect">
            <a:avLst/>
          </a:prstGeom>
        </p:spPr>
        <p:txBody>
          <a:bodyPr vert="horz" wrap="square" lIns="0" tIns="12065" rIns="0" bIns="0" rtlCol="0">
            <a:spAutoFit/>
          </a:bodyPr>
          <a:lstStyle/>
          <a:p>
            <a:pPr marL="1661795" marR="5080" indent="-1288415">
              <a:spcBef>
                <a:spcPts val="95"/>
              </a:spcBef>
            </a:pPr>
            <a:r>
              <a:rPr dirty="0">
                <a:solidFill>
                  <a:srgbClr val="164B6C"/>
                </a:solidFill>
              </a:rPr>
              <a:t>Data</a:t>
            </a:r>
            <a:r>
              <a:rPr spc="-55" dirty="0">
                <a:solidFill>
                  <a:srgbClr val="164B6C"/>
                </a:solidFill>
              </a:rPr>
              <a:t> </a:t>
            </a:r>
            <a:r>
              <a:rPr dirty="0">
                <a:solidFill>
                  <a:srgbClr val="164B6C"/>
                </a:solidFill>
              </a:rPr>
              <a:t>is</a:t>
            </a:r>
            <a:r>
              <a:rPr spc="-50" dirty="0">
                <a:solidFill>
                  <a:srgbClr val="164B6C"/>
                </a:solidFill>
              </a:rPr>
              <a:t> </a:t>
            </a:r>
            <a:r>
              <a:rPr dirty="0">
                <a:solidFill>
                  <a:srgbClr val="164B6C"/>
                </a:solidFill>
              </a:rPr>
              <a:t>Delivered</a:t>
            </a:r>
            <a:r>
              <a:rPr spc="-35" dirty="0">
                <a:solidFill>
                  <a:srgbClr val="164B6C"/>
                </a:solidFill>
              </a:rPr>
              <a:t> </a:t>
            </a:r>
            <a:r>
              <a:rPr dirty="0">
                <a:solidFill>
                  <a:srgbClr val="164B6C"/>
                </a:solidFill>
              </a:rPr>
              <a:t>to</a:t>
            </a:r>
            <a:r>
              <a:rPr spc="-55" dirty="0">
                <a:solidFill>
                  <a:srgbClr val="164B6C"/>
                </a:solidFill>
              </a:rPr>
              <a:t> </a:t>
            </a:r>
            <a:r>
              <a:rPr dirty="0">
                <a:solidFill>
                  <a:srgbClr val="164B6C"/>
                </a:solidFill>
              </a:rPr>
              <a:t>Owner/Operator</a:t>
            </a:r>
            <a:r>
              <a:rPr spc="-25" dirty="0">
                <a:solidFill>
                  <a:srgbClr val="164B6C"/>
                </a:solidFill>
              </a:rPr>
              <a:t> </a:t>
            </a:r>
            <a:r>
              <a:rPr dirty="0">
                <a:solidFill>
                  <a:srgbClr val="164B6C"/>
                </a:solidFill>
              </a:rPr>
              <a:t>at</a:t>
            </a:r>
            <a:r>
              <a:rPr spc="-50" dirty="0">
                <a:solidFill>
                  <a:srgbClr val="164B6C"/>
                </a:solidFill>
              </a:rPr>
              <a:t> </a:t>
            </a:r>
            <a:r>
              <a:rPr dirty="0">
                <a:solidFill>
                  <a:srgbClr val="164B6C"/>
                </a:solidFill>
              </a:rPr>
              <a:t>the</a:t>
            </a:r>
            <a:r>
              <a:rPr spc="-55" dirty="0">
                <a:solidFill>
                  <a:srgbClr val="164B6C"/>
                </a:solidFill>
              </a:rPr>
              <a:t> </a:t>
            </a:r>
            <a:r>
              <a:rPr dirty="0">
                <a:solidFill>
                  <a:srgbClr val="164B6C"/>
                </a:solidFill>
              </a:rPr>
              <a:t>end</a:t>
            </a:r>
            <a:r>
              <a:rPr spc="-50" dirty="0">
                <a:solidFill>
                  <a:srgbClr val="164B6C"/>
                </a:solidFill>
              </a:rPr>
              <a:t> </a:t>
            </a:r>
            <a:r>
              <a:rPr spc="-25" dirty="0">
                <a:solidFill>
                  <a:srgbClr val="164B6C"/>
                </a:solidFill>
              </a:rPr>
              <a:t>of </a:t>
            </a:r>
            <a:r>
              <a:rPr dirty="0">
                <a:solidFill>
                  <a:srgbClr val="164B6C"/>
                </a:solidFill>
              </a:rPr>
              <a:t>each</a:t>
            </a:r>
            <a:r>
              <a:rPr spc="-75" dirty="0">
                <a:solidFill>
                  <a:srgbClr val="164B6C"/>
                </a:solidFill>
              </a:rPr>
              <a:t> </a:t>
            </a:r>
            <a:r>
              <a:rPr dirty="0">
                <a:solidFill>
                  <a:srgbClr val="164B6C"/>
                </a:solidFill>
              </a:rPr>
              <a:t>Enterprise</a:t>
            </a:r>
            <a:r>
              <a:rPr spc="-80" dirty="0">
                <a:solidFill>
                  <a:srgbClr val="164B6C"/>
                </a:solidFill>
              </a:rPr>
              <a:t> </a:t>
            </a:r>
            <a:r>
              <a:rPr dirty="0">
                <a:solidFill>
                  <a:srgbClr val="164B6C"/>
                </a:solidFill>
              </a:rPr>
              <a:t>Life</a:t>
            </a:r>
            <a:r>
              <a:rPr spc="-75" dirty="0">
                <a:solidFill>
                  <a:srgbClr val="164B6C"/>
                </a:solidFill>
              </a:rPr>
              <a:t> </a:t>
            </a:r>
            <a:r>
              <a:rPr dirty="0">
                <a:solidFill>
                  <a:srgbClr val="164B6C"/>
                </a:solidFill>
              </a:rPr>
              <a:t>Cycle</a:t>
            </a:r>
            <a:r>
              <a:rPr spc="-75" dirty="0">
                <a:solidFill>
                  <a:srgbClr val="164B6C"/>
                </a:solidFill>
              </a:rPr>
              <a:t> </a:t>
            </a:r>
            <a:r>
              <a:rPr spc="-10" dirty="0">
                <a:solidFill>
                  <a:srgbClr val="164B6C"/>
                </a:solidFill>
              </a:rPr>
              <a:t>Phase</a:t>
            </a:r>
          </a:p>
        </p:txBody>
      </p:sp>
      <p:graphicFrame>
        <p:nvGraphicFramePr>
          <p:cNvPr id="15" name="object 15"/>
          <p:cNvGraphicFramePr>
            <a:graphicFrameLocks noGrp="1"/>
          </p:cNvGraphicFramePr>
          <p:nvPr/>
        </p:nvGraphicFramePr>
        <p:xfrm>
          <a:off x="2318004" y="3881629"/>
          <a:ext cx="750567" cy="989328"/>
        </p:xfrm>
        <a:graphic>
          <a:graphicData uri="http://schemas.openxmlformats.org/drawingml/2006/table">
            <a:tbl>
              <a:tblPr firstRow="1" bandRow="1">
                <a:tableStyleId>{2D5ABB26-0587-4C30-8999-92F81FD0307C}</a:tableStyleId>
              </a:tblPr>
              <a:tblGrid>
                <a:gridCol w="173990">
                  <a:extLst>
                    <a:ext uri="{9D8B030D-6E8A-4147-A177-3AD203B41FA5}">
                      <a16:colId xmlns:a16="http://schemas.microsoft.com/office/drawing/2014/main" val="20000"/>
                    </a:ext>
                  </a:extLst>
                </a:gridCol>
                <a:gridCol w="242569">
                  <a:extLst>
                    <a:ext uri="{9D8B030D-6E8A-4147-A177-3AD203B41FA5}">
                      <a16:colId xmlns:a16="http://schemas.microsoft.com/office/drawing/2014/main" val="20001"/>
                    </a:ext>
                  </a:extLst>
                </a:gridCol>
                <a:gridCol w="144779">
                  <a:extLst>
                    <a:ext uri="{9D8B030D-6E8A-4147-A177-3AD203B41FA5}">
                      <a16:colId xmlns:a16="http://schemas.microsoft.com/office/drawing/2014/main" val="20002"/>
                    </a:ext>
                  </a:extLst>
                </a:gridCol>
                <a:gridCol w="189229">
                  <a:extLst>
                    <a:ext uri="{9D8B030D-6E8A-4147-A177-3AD203B41FA5}">
                      <a16:colId xmlns:a16="http://schemas.microsoft.com/office/drawing/2014/main" val="20003"/>
                    </a:ext>
                  </a:extLst>
                </a:gridCol>
              </a:tblGrid>
              <a:tr h="126364">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9EAD4"/>
                    </a:solidFill>
                  </a:tcPr>
                </a:tc>
                <a:tc gridSpan="2">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9EAD4"/>
                    </a:solidFill>
                  </a:tcPr>
                </a:tc>
                <a:tc hMerge="1">
                  <a:txBody>
                    <a:bodyPr/>
                    <a:lstStyle/>
                    <a:p>
                      <a:endParaRPr/>
                    </a:p>
                  </a:txBody>
                  <a:tcPr marL="0" marR="0" marT="0" marB="0"/>
                </a:tc>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9EAD4"/>
                    </a:solidFill>
                  </a:tcPr>
                </a:tc>
                <a:extLst>
                  <a:ext uri="{0D108BD9-81ED-4DB2-BD59-A6C34878D82A}">
                    <a16:rowId xmlns:a16="http://schemas.microsoft.com/office/drawing/2014/main" val="10000"/>
                  </a:ext>
                </a:extLst>
              </a:tr>
              <a:tr h="208279">
                <a:tc gridSpan="4">
                  <a:txBody>
                    <a:bodyPr/>
                    <a:lstStyle/>
                    <a:p>
                      <a:pPr marL="174625">
                        <a:lnSpc>
                          <a:spcPts val="1335"/>
                        </a:lnSpc>
                        <a:spcBef>
                          <a:spcPts val="204"/>
                        </a:spcBef>
                      </a:pPr>
                      <a:r>
                        <a:rPr sz="1200" spc="-25" dirty="0">
                          <a:latin typeface="Arial"/>
                          <a:cs typeface="Arial"/>
                        </a:rPr>
                        <a:t>EPC</a:t>
                      </a:r>
                      <a:endParaRPr sz="1200">
                        <a:latin typeface="Arial"/>
                        <a:cs typeface="Arial"/>
                      </a:endParaRPr>
                    </a:p>
                  </a:txBody>
                  <a:tcPr marL="0" marR="0" marT="26034"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9EAD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497840">
                <a:tc gridSpan="2">
                  <a:txBody>
                    <a:bodyPr/>
                    <a:lstStyle/>
                    <a:p>
                      <a:pPr marL="77470" indent="-24765">
                        <a:lnSpc>
                          <a:spcPct val="100000"/>
                        </a:lnSpc>
                      </a:pPr>
                      <a:r>
                        <a:rPr sz="1200" spc="-20" dirty="0">
                          <a:latin typeface="Arial"/>
                          <a:cs typeface="Arial"/>
                        </a:rPr>
                        <a:t>Work Vers</a:t>
                      </a:r>
                      <a:endParaRPr sz="120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D9EAD4"/>
                    </a:solidFill>
                  </a:tcPr>
                </a:tc>
                <a:tc hMerge="1">
                  <a:txBody>
                    <a:bodyPr/>
                    <a:lstStyle/>
                    <a:p>
                      <a:endParaRPr/>
                    </a:p>
                  </a:txBody>
                  <a:tcPr marL="0" marR="0" marT="0" marB="0"/>
                </a:tc>
                <a:tc gridSpan="2">
                  <a:txBody>
                    <a:bodyPr/>
                    <a:lstStyle/>
                    <a:p>
                      <a:pPr marL="50165" marR="46355" indent="25400">
                        <a:lnSpc>
                          <a:spcPct val="100000"/>
                        </a:lnSpc>
                      </a:pPr>
                      <a:r>
                        <a:rPr sz="1200" spc="-25" dirty="0">
                          <a:latin typeface="Arial"/>
                          <a:cs typeface="Arial"/>
                        </a:rPr>
                        <a:t>ing ion</a:t>
                      </a:r>
                      <a:endParaRPr sz="1200" dirty="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D9EAD4"/>
                    </a:solidFill>
                  </a:tcPr>
                </a:tc>
                <a:tc hMerge="1">
                  <a:txBody>
                    <a:bodyPr/>
                    <a:lstStyle/>
                    <a:p>
                      <a:endParaRPr/>
                    </a:p>
                  </a:txBody>
                  <a:tcPr marL="0" marR="0" marT="0" marB="0"/>
                </a:tc>
                <a:extLst>
                  <a:ext uri="{0D108BD9-81ED-4DB2-BD59-A6C34878D82A}">
                    <a16:rowId xmlns:a16="http://schemas.microsoft.com/office/drawing/2014/main" val="10002"/>
                  </a:ext>
                </a:extLst>
              </a:tr>
              <a:tr h="156845">
                <a:tc gridSpan="4">
                  <a:txBody>
                    <a:bodyPr/>
                    <a:lstStyle/>
                    <a:p>
                      <a:pPr>
                        <a:lnSpc>
                          <a:spcPct val="100000"/>
                        </a:lnSpc>
                      </a:pPr>
                      <a:endParaRPr sz="900" dirty="0">
                        <a:latin typeface="Times New Roman"/>
                        <a:cs typeface="Times New Roman"/>
                      </a:endParaRPr>
                    </a:p>
                  </a:txBody>
                  <a:tcPr marL="0" marR="0" marT="0" marB="0">
                    <a:lnL w="12700">
                      <a:solidFill>
                        <a:srgbClr val="000000"/>
                      </a:solidFill>
                      <a:prstDash val="sysDash"/>
                    </a:lnL>
                    <a:lnR w="12700">
                      <a:solidFill>
                        <a:srgbClr val="000000"/>
                      </a:solidFill>
                      <a:prstDash val="sysDash"/>
                    </a:lnR>
                    <a:lnT w="19050">
                      <a:solidFill>
                        <a:srgbClr val="000000"/>
                      </a:solidFill>
                      <a:prstDash val="sysDash"/>
                    </a:lnT>
                    <a:lnB w="12700">
                      <a:solidFill>
                        <a:srgbClr val="000000"/>
                      </a:solidFill>
                      <a:prstDash val="sysDash"/>
                    </a:lnB>
                    <a:solidFill>
                      <a:srgbClr val="D9EAD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bl>
          </a:graphicData>
        </a:graphic>
      </p:graphicFrame>
      <p:graphicFrame>
        <p:nvGraphicFramePr>
          <p:cNvPr id="16" name="object 16"/>
          <p:cNvGraphicFramePr>
            <a:graphicFrameLocks noGrp="1"/>
          </p:cNvGraphicFramePr>
          <p:nvPr/>
        </p:nvGraphicFramePr>
        <p:xfrm>
          <a:off x="2622804" y="1671828"/>
          <a:ext cx="732152" cy="989328"/>
        </p:xfrm>
        <a:graphic>
          <a:graphicData uri="http://schemas.openxmlformats.org/drawingml/2006/table">
            <a:tbl>
              <a:tblPr firstRow="1" bandRow="1">
                <a:tableStyleId>{2D5ABB26-0587-4C30-8999-92F81FD0307C}</a:tableStyleId>
              </a:tblPr>
              <a:tblGrid>
                <a:gridCol w="173990">
                  <a:extLst>
                    <a:ext uri="{9D8B030D-6E8A-4147-A177-3AD203B41FA5}">
                      <a16:colId xmlns:a16="http://schemas.microsoft.com/office/drawing/2014/main" val="20000"/>
                    </a:ext>
                  </a:extLst>
                </a:gridCol>
                <a:gridCol w="224154">
                  <a:extLst>
                    <a:ext uri="{9D8B030D-6E8A-4147-A177-3AD203B41FA5}">
                      <a16:colId xmlns:a16="http://schemas.microsoft.com/office/drawing/2014/main" val="20001"/>
                    </a:ext>
                  </a:extLst>
                </a:gridCol>
                <a:gridCol w="144779">
                  <a:extLst>
                    <a:ext uri="{9D8B030D-6E8A-4147-A177-3AD203B41FA5}">
                      <a16:colId xmlns:a16="http://schemas.microsoft.com/office/drawing/2014/main" val="20002"/>
                    </a:ext>
                  </a:extLst>
                </a:gridCol>
                <a:gridCol w="189229">
                  <a:extLst>
                    <a:ext uri="{9D8B030D-6E8A-4147-A177-3AD203B41FA5}">
                      <a16:colId xmlns:a16="http://schemas.microsoft.com/office/drawing/2014/main" val="20003"/>
                    </a:ext>
                  </a:extLst>
                </a:gridCol>
              </a:tblGrid>
              <a:tr h="126364">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F1F1F1"/>
                    </a:solidFill>
                  </a:tcPr>
                </a:tc>
                <a:tc gridSpan="2">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F1F1F1"/>
                    </a:solidFill>
                  </a:tcPr>
                </a:tc>
                <a:tc hMerge="1">
                  <a:txBody>
                    <a:bodyPr/>
                    <a:lstStyle/>
                    <a:p>
                      <a:endParaRPr/>
                    </a:p>
                  </a:txBody>
                  <a:tcPr marL="0" marR="0" marT="0" marB="0"/>
                </a:tc>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F1F1F1"/>
                    </a:solidFill>
                  </a:tcPr>
                </a:tc>
                <a:extLst>
                  <a:ext uri="{0D108BD9-81ED-4DB2-BD59-A6C34878D82A}">
                    <a16:rowId xmlns:a16="http://schemas.microsoft.com/office/drawing/2014/main" val="10000"/>
                  </a:ext>
                </a:extLst>
              </a:tr>
              <a:tr h="208279">
                <a:tc gridSpan="4">
                  <a:txBody>
                    <a:bodyPr/>
                    <a:lstStyle/>
                    <a:p>
                      <a:pPr marL="107950">
                        <a:lnSpc>
                          <a:spcPct val="100000"/>
                        </a:lnSpc>
                        <a:spcBef>
                          <a:spcPts val="30"/>
                        </a:spcBef>
                      </a:pPr>
                      <a:r>
                        <a:rPr sz="1200" spc="-10" dirty="0">
                          <a:latin typeface="Arial"/>
                          <a:cs typeface="Arial"/>
                        </a:rPr>
                        <a:t>Owner</a:t>
                      </a:r>
                      <a:endParaRPr sz="1200">
                        <a:latin typeface="Arial"/>
                        <a:cs typeface="Arial"/>
                      </a:endParaRPr>
                    </a:p>
                  </a:txBody>
                  <a:tcPr marL="0" marR="0" marT="381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F1F1F1"/>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497840">
                <a:tc gridSpan="2">
                  <a:txBody>
                    <a:bodyPr/>
                    <a:lstStyle/>
                    <a:p>
                      <a:pPr marL="111125">
                        <a:lnSpc>
                          <a:spcPts val="1270"/>
                        </a:lnSpc>
                      </a:pPr>
                      <a:r>
                        <a:rPr sz="1200" spc="-25" dirty="0">
                          <a:latin typeface="Arial"/>
                          <a:cs typeface="Arial"/>
                        </a:rPr>
                        <a:t>Rep</a:t>
                      </a:r>
                      <a:endParaRPr sz="1200">
                        <a:latin typeface="Arial"/>
                        <a:cs typeface="Arial"/>
                      </a:endParaRPr>
                    </a:p>
                    <a:p>
                      <a:pPr marL="188595" marR="39370">
                        <a:lnSpc>
                          <a:spcPct val="100000"/>
                        </a:lnSpc>
                      </a:pPr>
                      <a:r>
                        <a:rPr sz="1200" spc="-25" dirty="0">
                          <a:latin typeface="Arial"/>
                          <a:cs typeface="Arial"/>
                        </a:rPr>
                        <a:t>ito</a:t>
                      </a:r>
                      <a:endParaRPr sz="120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F1F1F1"/>
                    </a:solidFill>
                  </a:tcPr>
                </a:tc>
                <a:tc hMerge="1">
                  <a:txBody>
                    <a:bodyPr/>
                    <a:lstStyle/>
                    <a:p>
                      <a:endParaRPr/>
                    </a:p>
                  </a:txBody>
                  <a:tcPr marL="0" marR="0" marT="0" marB="0"/>
                </a:tc>
                <a:tc gridSpan="2">
                  <a:txBody>
                    <a:bodyPr/>
                    <a:lstStyle/>
                    <a:p>
                      <a:pPr marL="57785">
                        <a:lnSpc>
                          <a:spcPts val="1270"/>
                        </a:lnSpc>
                      </a:pPr>
                      <a:r>
                        <a:rPr sz="1200" spc="-25" dirty="0">
                          <a:latin typeface="Arial"/>
                          <a:cs typeface="Arial"/>
                        </a:rPr>
                        <a:t>os</a:t>
                      </a:r>
                      <a:endParaRPr sz="1200">
                        <a:latin typeface="Arial"/>
                        <a:cs typeface="Arial"/>
                      </a:endParaRPr>
                    </a:p>
                    <a:p>
                      <a:pPr marL="16510">
                        <a:lnSpc>
                          <a:spcPct val="100000"/>
                        </a:lnSpc>
                      </a:pPr>
                      <a:r>
                        <a:rPr sz="1200" spc="-25" dirty="0">
                          <a:latin typeface="Arial"/>
                          <a:cs typeface="Arial"/>
                        </a:rPr>
                        <a:t>ry</a:t>
                      </a:r>
                      <a:endParaRPr sz="120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F1F1F1"/>
                    </a:solidFill>
                  </a:tcPr>
                </a:tc>
                <a:tc hMerge="1">
                  <a:txBody>
                    <a:bodyPr/>
                    <a:lstStyle/>
                    <a:p>
                      <a:endParaRPr/>
                    </a:p>
                  </a:txBody>
                  <a:tcPr marL="0" marR="0" marT="0" marB="0"/>
                </a:tc>
                <a:extLst>
                  <a:ext uri="{0D108BD9-81ED-4DB2-BD59-A6C34878D82A}">
                    <a16:rowId xmlns:a16="http://schemas.microsoft.com/office/drawing/2014/main" val="10002"/>
                  </a:ext>
                </a:extLst>
              </a:tr>
              <a:tr h="156845">
                <a:tc gridSpan="4">
                  <a:txBody>
                    <a:bodyPr/>
                    <a:lstStyle/>
                    <a:p>
                      <a:pPr>
                        <a:lnSpc>
                          <a:spcPct val="100000"/>
                        </a:lnSpc>
                      </a:pPr>
                      <a:endParaRPr sz="9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9050">
                      <a:solidFill>
                        <a:srgbClr val="000000"/>
                      </a:solidFill>
                      <a:prstDash val="sysDash"/>
                    </a:lnT>
                    <a:lnB w="12700">
                      <a:solidFill>
                        <a:srgbClr val="000000"/>
                      </a:solidFill>
                      <a:prstDash val="sysDash"/>
                    </a:lnB>
                    <a:solidFill>
                      <a:srgbClr val="F1F1F1"/>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bl>
          </a:graphicData>
        </a:graphic>
      </p:graphicFrame>
      <p:sp>
        <p:nvSpPr>
          <p:cNvPr id="17" name="object 17"/>
          <p:cNvSpPr/>
          <p:nvPr/>
        </p:nvSpPr>
        <p:spPr>
          <a:xfrm>
            <a:off x="2636927" y="2667762"/>
            <a:ext cx="343535" cy="1222375"/>
          </a:xfrm>
          <a:custGeom>
            <a:avLst/>
            <a:gdLst/>
            <a:ahLst/>
            <a:cxnLst/>
            <a:rect l="l" t="t" r="r" b="b"/>
            <a:pathLst>
              <a:path w="343534" h="1222375">
                <a:moveTo>
                  <a:pt x="292803" y="72096"/>
                </a:moveTo>
                <a:lnTo>
                  <a:pt x="0" y="1216025"/>
                </a:lnTo>
                <a:lnTo>
                  <a:pt x="25095" y="1222375"/>
                </a:lnTo>
                <a:lnTo>
                  <a:pt x="317926" y="78535"/>
                </a:lnTo>
                <a:lnTo>
                  <a:pt x="292803" y="72096"/>
                </a:lnTo>
                <a:close/>
              </a:path>
              <a:path w="343534" h="1222375">
                <a:moveTo>
                  <a:pt x="337496" y="59562"/>
                </a:moveTo>
                <a:lnTo>
                  <a:pt x="296011" y="59562"/>
                </a:lnTo>
                <a:lnTo>
                  <a:pt x="321157" y="65912"/>
                </a:lnTo>
                <a:lnTo>
                  <a:pt x="317926" y="78535"/>
                </a:lnTo>
                <a:lnTo>
                  <a:pt x="343001" y="84962"/>
                </a:lnTo>
                <a:lnTo>
                  <a:pt x="337496" y="59562"/>
                </a:lnTo>
                <a:close/>
              </a:path>
              <a:path w="343534" h="1222375">
                <a:moveTo>
                  <a:pt x="296011" y="59562"/>
                </a:moveTo>
                <a:lnTo>
                  <a:pt x="292803" y="72096"/>
                </a:lnTo>
                <a:lnTo>
                  <a:pt x="317926" y="78535"/>
                </a:lnTo>
                <a:lnTo>
                  <a:pt x="321157" y="65912"/>
                </a:lnTo>
                <a:lnTo>
                  <a:pt x="296011" y="59562"/>
                </a:lnTo>
                <a:close/>
              </a:path>
              <a:path w="343534" h="1222375">
                <a:moveTo>
                  <a:pt x="324586" y="0"/>
                </a:moveTo>
                <a:lnTo>
                  <a:pt x="267690" y="65659"/>
                </a:lnTo>
                <a:lnTo>
                  <a:pt x="292803" y="72096"/>
                </a:lnTo>
                <a:lnTo>
                  <a:pt x="296011" y="59562"/>
                </a:lnTo>
                <a:lnTo>
                  <a:pt x="337496" y="59562"/>
                </a:lnTo>
                <a:lnTo>
                  <a:pt x="324586" y="0"/>
                </a:lnTo>
                <a:close/>
              </a:path>
            </a:pathLst>
          </a:custGeom>
          <a:solidFill>
            <a:srgbClr val="FF0000"/>
          </a:solidFill>
        </p:spPr>
        <p:txBody>
          <a:bodyPr wrap="square" lIns="0" tIns="0" rIns="0" bIns="0" rtlCol="0"/>
          <a:lstStyle/>
          <a:p>
            <a:endParaRPr/>
          </a:p>
        </p:txBody>
      </p:sp>
      <p:sp>
        <p:nvSpPr>
          <p:cNvPr id="18" name="object 18"/>
          <p:cNvSpPr txBox="1"/>
          <p:nvPr/>
        </p:nvSpPr>
        <p:spPr>
          <a:xfrm>
            <a:off x="1796593" y="3049652"/>
            <a:ext cx="894715" cy="666115"/>
          </a:xfrm>
          <a:prstGeom prst="rect">
            <a:avLst/>
          </a:prstGeom>
        </p:spPr>
        <p:txBody>
          <a:bodyPr vert="horz" wrap="square" lIns="0" tIns="13335" rIns="0" bIns="0" rtlCol="0">
            <a:spAutoFit/>
          </a:bodyPr>
          <a:lstStyle/>
          <a:p>
            <a:pPr marL="12700" marR="5080" indent="163195">
              <a:spcBef>
                <a:spcPts val="105"/>
              </a:spcBef>
            </a:pPr>
            <a:r>
              <a:rPr sz="1400" dirty="0">
                <a:latin typeface="Arial"/>
                <a:cs typeface="Arial"/>
              </a:rPr>
              <a:t>W/P</a:t>
            </a:r>
            <a:r>
              <a:rPr sz="1400" spc="-120" dirty="0">
                <a:latin typeface="Arial"/>
                <a:cs typeface="Arial"/>
              </a:rPr>
              <a:t> </a:t>
            </a:r>
            <a:r>
              <a:rPr sz="1400" spc="-25" dirty="0">
                <a:latin typeface="Arial"/>
                <a:cs typeface="Arial"/>
              </a:rPr>
              <a:t>At </a:t>
            </a:r>
            <a:r>
              <a:rPr sz="1400" dirty="0">
                <a:latin typeface="Arial"/>
                <a:cs typeface="Arial"/>
              </a:rPr>
              <a:t>Prelim</a:t>
            </a:r>
            <a:r>
              <a:rPr sz="1400" spc="-40" dirty="0">
                <a:latin typeface="Arial"/>
                <a:cs typeface="Arial"/>
              </a:rPr>
              <a:t> </a:t>
            </a:r>
            <a:r>
              <a:rPr sz="1400" spc="-25" dirty="0">
                <a:latin typeface="Arial"/>
                <a:cs typeface="Arial"/>
              </a:rPr>
              <a:t>Eng </a:t>
            </a:r>
            <a:r>
              <a:rPr sz="1400" spc="-10" dirty="0">
                <a:latin typeface="Arial"/>
                <a:cs typeface="Arial"/>
              </a:rPr>
              <a:t>Milestones</a:t>
            </a:r>
            <a:endParaRPr sz="1400">
              <a:latin typeface="Arial"/>
              <a:cs typeface="Arial"/>
            </a:endParaRPr>
          </a:p>
        </p:txBody>
      </p:sp>
      <p:sp>
        <p:nvSpPr>
          <p:cNvPr id="19" name="object 19"/>
          <p:cNvSpPr txBox="1"/>
          <p:nvPr/>
        </p:nvSpPr>
        <p:spPr>
          <a:xfrm>
            <a:off x="2119985" y="5524907"/>
            <a:ext cx="976630" cy="452755"/>
          </a:xfrm>
          <a:prstGeom prst="rect">
            <a:avLst/>
          </a:prstGeom>
        </p:spPr>
        <p:txBody>
          <a:bodyPr vert="horz" wrap="square" lIns="0" tIns="12700" rIns="0" bIns="0" rtlCol="0">
            <a:spAutoFit/>
          </a:bodyPr>
          <a:lstStyle/>
          <a:p>
            <a:pPr marL="12700" marR="5080" indent="31750">
              <a:spcBef>
                <a:spcPts val="100"/>
              </a:spcBef>
            </a:pPr>
            <a:r>
              <a:rPr sz="1400" spc="-10" dirty="0">
                <a:solidFill>
                  <a:srgbClr val="00AF50"/>
                </a:solidFill>
                <a:latin typeface="Arial"/>
                <a:cs typeface="Arial"/>
              </a:rPr>
              <a:t>Preliminary Engineering</a:t>
            </a:r>
            <a:endParaRPr sz="1400">
              <a:latin typeface="Arial"/>
              <a:cs typeface="Arial"/>
            </a:endParaRPr>
          </a:p>
        </p:txBody>
      </p:sp>
      <p:sp>
        <p:nvSpPr>
          <p:cNvPr id="20" name="object 20"/>
          <p:cNvSpPr txBox="1"/>
          <p:nvPr/>
        </p:nvSpPr>
        <p:spPr>
          <a:xfrm>
            <a:off x="3522092" y="5538623"/>
            <a:ext cx="946785" cy="666115"/>
          </a:xfrm>
          <a:prstGeom prst="rect">
            <a:avLst/>
          </a:prstGeom>
        </p:spPr>
        <p:txBody>
          <a:bodyPr vert="horz" wrap="square" lIns="0" tIns="12700" rIns="0" bIns="0" rtlCol="0">
            <a:spAutoFit/>
          </a:bodyPr>
          <a:lstStyle/>
          <a:p>
            <a:pPr marL="38100">
              <a:spcBef>
                <a:spcPts val="100"/>
              </a:spcBef>
            </a:pPr>
            <a:r>
              <a:rPr sz="1400" dirty="0">
                <a:solidFill>
                  <a:srgbClr val="00AF50"/>
                </a:solidFill>
                <a:latin typeface="Arial"/>
                <a:cs typeface="Arial"/>
              </a:rPr>
              <a:t>Detail</a:t>
            </a:r>
            <a:r>
              <a:rPr sz="1400" spc="-35" dirty="0">
                <a:solidFill>
                  <a:srgbClr val="00AF50"/>
                </a:solidFill>
                <a:latin typeface="Arial"/>
                <a:cs typeface="Arial"/>
              </a:rPr>
              <a:t> </a:t>
            </a:r>
            <a:r>
              <a:rPr sz="1400" spc="-20" dirty="0">
                <a:solidFill>
                  <a:srgbClr val="00AF50"/>
                </a:solidFill>
                <a:latin typeface="Arial"/>
                <a:cs typeface="Arial"/>
              </a:rPr>
              <a:t>Eng,</a:t>
            </a:r>
            <a:endParaRPr sz="1400">
              <a:latin typeface="Arial"/>
              <a:cs typeface="Arial"/>
            </a:endParaRPr>
          </a:p>
          <a:p>
            <a:pPr marL="12700" marR="5080">
              <a:spcBef>
                <a:spcPts val="5"/>
              </a:spcBef>
            </a:pPr>
            <a:r>
              <a:rPr sz="1400" dirty="0">
                <a:solidFill>
                  <a:srgbClr val="00AF50"/>
                </a:solidFill>
                <a:latin typeface="Arial"/>
                <a:cs typeface="Arial"/>
              </a:rPr>
              <a:t>/ </a:t>
            </a:r>
            <a:r>
              <a:rPr sz="1400" spc="-10" dirty="0">
                <a:solidFill>
                  <a:srgbClr val="00AF50"/>
                </a:solidFill>
                <a:latin typeface="Arial"/>
                <a:cs typeface="Arial"/>
              </a:rPr>
              <a:t>Procuremt </a:t>
            </a:r>
            <a:r>
              <a:rPr sz="1400" dirty="0">
                <a:solidFill>
                  <a:srgbClr val="00AF50"/>
                </a:solidFill>
                <a:latin typeface="Arial"/>
                <a:cs typeface="Arial"/>
              </a:rPr>
              <a:t>As-</a:t>
            </a:r>
            <a:r>
              <a:rPr sz="1400" spc="-10" dirty="0">
                <a:solidFill>
                  <a:srgbClr val="00AF50"/>
                </a:solidFill>
                <a:latin typeface="Arial"/>
                <a:cs typeface="Arial"/>
              </a:rPr>
              <a:t>Ordered</a:t>
            </a:r>
            <a:endParaRPr sz="1400">
              <a:latin typeface="Arial"/>
              <a:cs typeface="Arial"/>
            </a:endParaRPr>
          </a:p>
        </p:txBody>
      </p:sp>
      <p:grpSp>
        <p:nvGrpSpPr>
          <p:cNvPr id="21" name="object 21"/>
          <p:cNvGrpSpPr/>
          <p:nvPr/>
        </p:nvGrpSpPr>
        <p:grpSpPr>
          <a:xfrm>
            <a:off x="3595053" y="2908554"/>
            <a:ext cx="678815" cy="1974850"/>
            <a:chOff x="2071052" y="2908554"/>
            <a:chExt cx="678815" cy="1974850"/>
          </a:xfrm>
        </p:grpSpPr>
        <p:sp>
          <p:nvSpPr>
            <p:cNvPr id="22" name="object 22"/>
            <p:cNvSpPr/>
            <p:nvPr/>
          </p:nvSpPr>
          <p:spPr>
            <a:xfrm>
              <a:off x="2076449" y="3886962"/>
              <a:ext cx="173990" cy="127000"/>
            </a:xfrm>
            <a:custGeom>
              <a:avLst/>
              <a:gdLst/>
              <a:ahLst/>
              <a:cxnLst/>
              <a:rect l="l" t="t" r="r" b="b"/>
              <a:pathLst>
                <a:path w="173989" h="127000">
                  <a:moveTo>
                    <a:pt x="173736" y="0"/>
                  </a:moveTo>
                  <a:lnTo>
                    <a:pt x="0" y="0"/>
                  </a:lnTo>
                  <a:lnTo>
                    <a:pt x="0" y="126492"/>
                  </a:lnTo>
                  <a:lnTo>
                    <a:pt x="173736" y="126492"/>
                  </a:lnTo>
                  <a:lnTo>
                    <a:pt x="173736" y="0"/>
                  </a:lnTo>
                  <a:close/>
                </a:path>
              </a:pathLst>
            </a:custGeom>
            <a:solidFill>
              <a:srgbClr val="D9EAD4"/>
            </a:solidFill>
          </p:spPr>
          <p:txBody>
            <a:bodyPr wrap="square" lIns="0" tIns="0" rIns="0" bIns="0" rtlCol="0"/>
            <a:lstStyle/>
            <a:p>
              <a:endParaRPr/>
            </a:p>
          </p:txBody>
        </p:sp>
        <p:sp>
          <p:nvSpPr>
            <p:cNvPr id="23" name="object 23"/>
            <p:cNvSpPr/>
            <p:nvPr/>
          </p:nvSpPr>
          <p:spPr>
            <a:xfrm>
              <a:off x="2076449" y="3886962"/>
              <a:ext cx="173990" cy="127000"/>
            </a:xfrm>
            <a:custGeom>
              <a:avLst/>
              <a:gdLst/>
              <a:ahLst/>
              <a:cxnLst/>
              <a:rect l="l" t="t" r="r" b="b"/>
              <a:pathLst>
                <a:path w="173989" h="127000">
                  <a:moveTo>
                    <a:pt x="0" y="126492"/>
                  </a:moveTo>
                  <a:lnTo>
                    <a:pt x="173736" y="126492"/>
                  </a:lnTo>
                  <a:lnTo>
                    <a:pt x="173736"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24" name="object 24"/>
            <p:cNvSpPr/>
            <p:nvPr/>
          </p:nvSpPr>
          <p:spPr>
            <a:xfrm>
              <a:off x="2250185" y="3886962"/>
              <a:ext cx="304800" cy="127000"/>
            </a:xfrm>
            <a:custGeom>
              <a:avLst/>
              <a:gdLst/>
              <a:ahLst/>
              <a:cxnLst/>
              <a:rect l="l" t="t" r="r" b="b"/>
              <a:pathLst>
                <a:path w="304800" h="127000">
                  <a:moveTo>
                    <a:pt x="304800" y="0"/>
                  </a:moveTo>
                  <a:lnTo>
                    <a:pt x="0" y="0"/>
                  </a:lnTo>
                  <a:lnTo>
                    <a:pt x="0" y="126492"/>
                  </a:lnTo>
                  <a:lnTo>
                    <a:pt x="304800" y="126492"/>
                  </a:lnTo>
                  <a:lnTo>
                    <a:pt x="304800" y="0"/>
                  </a:lnTo>
                  <a:close/>
                </a:path>
              </a:pathLst>
            </a:custGeom>
            <a:solidFill>
              <a:srgbClr val="D9EAD4"/>
            </a:solidFill>
          </p:spPr>
          <p:txBody>
            <a:bodyPr wrap="square" lIns="0" tIns="0" rIns="0" bIns="0" rtlCol="0"/>
            <a:lstStyle/>
            <a:p>
              <a:endParaRPr/>
            </a:p>
          </p:txBody>
        </p:sp>
        <p:sp>
          <p:nvSpPr>
            <p:cNvPr id="25" name="object 25"/>
            <p:cNvSpPr/>
            <p:nvPr/>
          </p:nvSpPr>
          <p:spPr>
            <a:xfrm>
              <a:off x="2250185" y="3886962"/>
              <a:ext cx="304800" cy="127000"/>
            </a:xfrm>
            <a:custGeom>
              <a:avLst/>
              <a:gdLst/>
              <a:ahLst/>
              <a:cxnLst/>
              <a:rect l="l" t="t" r="r" b="b"/>
              <a:pathLst>
                <a:path w="304800" h="127000">
                  <a:moveTo>
                    <a:pt x="0" y="126492"/>
                  </a:moveTo>
                  <a:lnTo>
                    <a:pt x="304800" y="126492"/>
                  </a:lnTo>
                  <a:lnTo>
                    <a:pt x="304800"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26" name="object 26"/>
            <p:cNvSpPr/>
            <p:nvPr/>
          </p:nvSpPr>
          <p:spPr>
            <a:xfrm>
              <a:off x="2554985" y="3886962"/>
              <a:ext cx="189230" cy="127000"/>
            </a:xfrm>
            <a:custGeom>
              <a:avLst/>
              <a:gdLst/>
              <a:ahLst/>
              <a:cxnLst/>
              <a:rect l="l" t="t" r="r" b="b"/>
              <a:pathLst>
                <a:path w="189230" h="127000">
                  <a:moveTo>
                    <a:pt x="188975" y="0"/>
                  </a:moveTo>
                  <a:lnTo>
                    <a:pt x="0" y="0"/>
                  </a:lnTo>
                  <a:lnTo>
                    <a:pt x="0" y="126492"/>
                  </a:lnTo>
                  <a:lnTo>
                    <a:pt x="188975" y="126492"/>
                  </a:lnTo>
                  <a:lnTo>
                    <a:pt x="188975" y="0"/>
                  </a:lnTo>
                  <a:close/>
                </a:path>
              </a:pathLst>
            </a:custGeom>
            <a:solidFill>
              <a:srgbClr val="D9EAD4"/>
            </a:solidFill>
          </p:spPr>
          <p:txBody>
            <a:bodyPr wrap="square" lIns="0" tIns="0" rIns="0" bIns="0" rtlCol="0"/>
            <a:lstStyle/>
            <a:p>
              <a:endParaRPr/>
            </a:p>
          </p:txBody>
        </p:sp>
        <p:sp>
          <p:nvSpPr>
            <p:cNvPr id="27" name="object 27"/>
            <p:cNvSpPr/>
            <p:nvPr/>
          </p:nvSpPr>
          <p:spPr>
            <a:xfrm>
              <a:off x="2554985" y="3886962"/>
              <a:ext cx="189230" cy="127000"/>
            </a:xfrm>
            <a:custGeom>
              <a:avLst/>
              <a:gdLst/>
              <a:ahLst/>
              <a:cxnLst/>
              <a:rect l="l" t="t" r="r" b="b"/>
              <a:pathLst>
                <a:path w="189230" h="127000">
                  <a:moveTo>
                    <a:pt x="0" y="126492"/>
                  </a:moveTo>
                  <a:lnTo>
                    <a:pt x="188975" y="126492"/>
                  </a:lnTo>
                  <a:lnTo>
                    <a:pt x="188975"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28" name="object 28"/>
            <p:cNvSpPr/>
            <p:nvPr/>
          </p:nvSpPr>
          <p:spPr>
            <a:xfrm>
              <a:off x="2076449" y="4222242"/>
              <a:ext cx="334010" cy="502920"/>
            </a:xfrm>
            <a:custGeom>
              <a:avLst/>
              <a:gdLst/>
              <a:ahLst/>
              <a:cxnLst/>
              <a:rect l="l" t="t" r="r" b="b"/>
              <a:pathLst>
                <a:path w="334010" h="502920">
                  <a:moveTo>
                    <a:pt x="333756" y="0"/>
                  </a:moveTo>
                  <a:lnTo>
                    <a:pt x="0" y="0"/>
                  </a:lnTo>
                  <a:lnTo>
                    <a:pt x="0" y="502919"/>
                  </a:lnTo>
                  <a:lnTo>
                    <a:pt x="333756" y="502919"/>
                  </a:lnTo>
                  <a:lnTo>
                    <a:pt x="333756" y="0"/>
                  </a:lnTo>
                  <a:close/>
                </a:path>
              </a:pathLst>
            </a:custGeom>
            <a:solidFill>
              <a:srgbClr val="D9EAD4"/>
            </a:solidFill>
          </p:spPr>
          <p:txBody>
            <a:bodyPr wrap="square" lIns="0" tIns="0" rIns="0" bIns="0" rtlCol="0"/>
            <a:lstStyle/>
            <a:p>
              <a:endParaRPr/>
            </a:p>
          </p:txBody>
        </p:sp>
        <p:sp>
          <p:nvSpPr>
            <p:cNvPr id="29" name="object 29"/>
            <p:cNvSpPr/>
            <p:nvPr/>
          </p:nvSpPr>
          <p:spPr>
            <a:xfrm>
              <a:off x="2076449" y="4222242"/>
              <a:ext cx="334010" cy="502920"/>
            </a:xfrm>
            <a:custGeom>
              <a:avLst/>
              <a:gdLst/>
              <a:ahLst/>
              <a:cxnLst/>
              <a:rect l="l" t="t" r="r" b="b"/>
              <a:pathLst>
                <a:path w="334010" h="502920">
                  <a:moveTo>
                    <a:pt x="0" y="502919"/>
                  </a:moveTo>
                  <a:lnTo>
                    <a:pt x="333756" y="502919"/>
                  </a:lnTo>
                  <a:lnTo>
                    <a:pt x="333756"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30" name="object 30"/>
            <p:cNvSpPr/>
            <p:nvPr/>
          </p:nvSpPr>
          <p:spPr>
            <a:xfrm>
              <a:off x="2410205" y="4222242"/>
              <a:ext cx="334010" cy="502920"/>
            </a:xfrm>
            <a:custGeom>
              <a:avLst/>
              <a:gdLst/>
              <a:ahLst/>
              <a:cxnLst/>
              <a:rect l="l" t="t" r="r" b="b"/>
              <a:pathLst>
                <a:path w="334010" h="502920">
                  <a:moveTo>
                    <a:pt x="333756" y="0"/>
                  </a:moveTo>
                  <a:lnTo>
                    <a:pt x="0" y="0"/>
                  </a:lnTo>
                  <a:lnTo>
                    <a:pt x="0" y="502919"/>
                  </a:lnTo>
                  <a:lnTo>
                    <a:pt x="333756" y="502919"/>
                  </a:lnTo>
                  <a:lnTo>
                    <a:pt x="333756" y="0"/>
                  </a:lnTo>
                  <a:close/>
                </a:path>
              </a:pathLst>
            </a:custGeom>
            <a:solidFill>
              <a:srgbClr val="D9EAD4"/>
            </a:solidFill>
          </p:spPr>
          <p:txBody>
            <a:bodyPr wrap="square" lIns="0" tIns="0" rIns="0" bIns="0" rtlCol="0"/>
            <a:lstStyle/>
            <a:p>
              <a:endParaRPr/>
            </a:p>
          </p:txBody>
        </p:sp>
        <p:sp>
          <p:nvSpPr>
            <p:cNvPr id="31" name="object 31"/>
            <p:cNvSpPr/>
            <p:nvPr/>
          </p:nvSpPr>
          <p:spPr>
            <a:xfrm>
              <a:off x="2410205" y="4222242"/>
              <a:ext cx="334010" cy="502920"/>
            </a:xfrm>
            <a:custGeom>
              <a:avLst/>
              <a:gdLst/>
              <a:ahLst/>
              <a:cxnLst/>
              <a:rect l="l" t="t" r="r" b="b"/>
              <a:pathLst>
                <a:path w="334010" h="502920">
                  <a:moveTo>
                    <a:pt x="0" y="502919"/>
                  </a:moveTo>
                  <a:lnTo>
                    <a:pt x="333756" y="502919"/>
                  </a:lnTo>
                  <a:lnTo>
                    <a:pt x="333756"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32" name="object 32"/>
            <p:cNvSpPr/>
            <p:nvPr/>
          </p:nvSpPr>
          <p:spPr>
            <a:xfrm>
              <a:off x="2076449" y="4720589"/>
              <a:ext cx="668020" cy="157480"/>
            </a:xfrm>
            <a:custGeom>
              <a:avLst/>
              <a:gdLst/>
              <a:ahLst/>
              <a:cxnLst/>
              <a:rect l="l" t="t" r="r" b="b"/>
              <a:pathLst>
                <a:path w="668019" h="157479">
                  <a:moveTo>
                    <a:pt x="667512" y="0"/>
                  </a:moveTo>
                  <a:lnTo>
                    <a:pt x="0" y="0"/>
                  </a:lnTo>
                  <a:lnTo>
                    <a:pt x="0" y="156972"/>
                  </a:lnTo>
                  <a:lnTo>
                    <a:pt x="667512" y="156972"/>
                  </a:lnTo>
                  <a:lnTo>
                    <a:pt x="667512" y="0"/>
                  </a:lnTo>
                  <a:close/>
                </a:path>
              </a:pathLst>
            </a:custGeom>
            <a:solidFill>
              <a:srgbClr val="D9EAD4"/>
            </a:solidFill>
          </p:spPr>
          <p:txBody>
            <a:bodyPr wrap="square" lIns="0" tIns="0" rIns="0" bIns="0" rtlCol="0"/>
            <a:lstStyle/>
            <a:p>
              <a:endParaRPr/>
            </a:p>
          </p:txBody>
        </p:sp>
        <p:sp>
          <p:nvSpPr>
            <p:cNvPr id="33" name="object 33"/>
            <p:cNvSpPr/>
            <p:nvPr/>
          </p:nvSpPr>
          <p:spPr>
            <a:xfrm>
              <a:off x="2076449" y="4720589"/>
              <a:ext cx="668020" cy="157480"/>
            </a:xfrm>
            <a:custGeom>
              <a:avLst/>
              <a:gdLst/>
              <a:ahLst/>
              <a:cxnLst/>
              <a:rect l="l" t="t" r="r" b="b"/>
              <a:pathLst>
                <a:path w="668019" h="157479">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sp>
          <p:nvSpPr>
            <p:cNvPr id="34" name="object 34"/>
            <p:cNvSpPr/>
            <p:nvPr/>
          </p:nvSpPr>
          <p:spPr>
            <a:xfrm>
              <a:off x="2408300" y="2908554"/>
              <a:ext cx="281305" cy="981710"/>
            </a:xfrm>
            <a:custGeom>
              <a:avLst/>
              <a:gdLst/>
              <a:ahLst/>
              <a:cxnLst/>
              <a:rect l="l" t="t" r="r" b="b"/>
              <a:pathLst>
                <a:path w="281305" h="981710">
                  <a:moveTo>
                    <a:pt x="231106" y="72095"/>
                  </a:moveTo>
                  <a:lnTo>
                    <a:pt x="0" y="974852"/>
                  </a:lnTo>
                  <a:lnTo>
                    <a:pt x="25146" y="981202"/>
                  </a:lnTo>
                  <a:lnTo>
                    <a:pt x="256112" y="78505"/>
                  </a:lnTo>
                  <a:lnTo>
                    <a:pt x="231106" y="72095"/>
                  </a:lnTo>
                  <a:close/>
                </a:path>
                <a:path w="281305" h="981710">
                  <a:moveTo>
                    <a:pt x="275799" y="59562"/>
                  </a:moveTo>
                  <a:lnTo>
                    <a:pt x="234315" y="59562"/>
                  </a:lnTo>
                  <a:lnTo>
                    <a:pt x="259334" y="65912"/>
                  </a:lnTo>
                  <a:lnTo>
                    <a:pt x="256112" y="78505"/>
                  </a:lnTo>
                  <a:lnTo>
                    <a:pt x="281305" y="84962"/>
                  </a:lnTo>
                  <a:lnTo>
                    <a:pt x="275799" y="59562"/>
                  </a:lnTo>
                  <a:close/>
                </a:path>
                <a:path w="281305" h="981710">
                  <a:moveTo>
                    <a:pt x="234315" y="59562"/>
                  </a:moveTo>
                  <a:lnTo>
                    <a:pt x="231106" y="72095"/>
                  </a:lnTo>
                  <a:lnTo>
                    <a:pt x="256112" y="78505"/>
                  </a:lnTo>
                  <a:lnTo>
                    <a:pt x="259334" y="65912"/>
                  </a:lnTo>
                  <a:lnTo>
                    <a:pt x="234315" y="59562"/>
                  </a:lnTo>
                  <a:close/>
                </a:path>
                <a:path w="281305" h="981710">
                  <a:moveTo>
                    <a:pt x="262890" y="0"/>
                  </a:moveTo>
                  <a:lnTo>
                    <a:pt x="205994" y="65659"/>
                  </a:lnTo>
                  <a:lnTo>
                    <a:pt x="231106" y="72095"/>
                  </a:lnTo>
                  <a:lnTo>
                    <a:pt x="234315" y="59562"/>
                  </a:lnTo>
                  <a:lnTo>
                    <a:pt x="275799" y="59562"/>
                  </a:lnTo>
                  <a:lnTo>
                    <a:pt x="262890" y="0"/>
                  </a:lnTo>
                  <a:close/>
                </a:path>
              </a:pathLst>
            </a:custGeom>
            <a:solidFill>
              <a:srgbClr val="FF0000"/>
            </a:solidFill>
          </p:spPr>
          <p:txBody>
            <a:bodyPr wrap="square" lIns="0" tIns="0" rIns="0" bIns="0" rtlCol="0"/>
            <a:lstStyle/>
            <a:p>
              <a:endParaRPr/>
            </a:p>
          </p:txBody>
        </p:sp>
      </p:grpSp>
      <p:sp>
        <p:nvSpPr>
          <p:cNvPr id="35" name="object 35"/>
          <p:cNvSpPr txBox="1"/>
          <p:nvPr/>
        </p:nvSpPr>
        <p:spPr>
          <a:xfrm>
            <a:off x="5038471" y="5545329"/>
            <a:ext cx="1026794" cy="452755"/>
          </a:xfrm>
          <a:prstGeom prst="rect">
            <a:avLst/>
          </a:prstGeom>
        </p:spPr>
        <p:txBody>
          <a:bodyPr vert="horz" wrap="square" lIns="0" tIns="12700" rIns="0" bIns="0" rtlCol="0">
            <a:spAutoFit/>
          </a:bodyPr>
          <a:lstStyle/>
          <a:p>
            <a:pPr marL="166370" marR="5080" indent="-154305">
              <a:spcBef>
                <a:spcPts val="100"/>
              </a:spcBef>
            </a:pPr>
            <a:r>
              <a:rPr sz="1400" spc="-10" dirty="0">
                <a:solidFill>
                  <a:srgbClr val="00AF50"/>
                </a:solidFill>
                <a:latin typeface="Arial"/>
                <a:cs typeface="Arial"/>
              </a:rPr>
              <a:t>Construction </a:t>
            </a:r>
            <a:r>
              <a:rPr sz="1400" dirty="0">
                <a:solidFill>
                  <a:srgbClr val="00AF50"/>
                </a:solidFill>
                <a:latin typeface="Arial"/>
                <a:cs typeface="Arial"/>
              </a:rPr>
              <a:t>(as-</a:t>
            </a:r>
            <a:r>
              <a:rPr sz="1400" spc="-10" dirty="0">
                <a:solidFill>
                  <a:srgbClr val="00AF50"/>
                </a:solidFill>
                <a:latin typeface="Arial"/>
                <a:cs typeface="Arial"/>
              </a:rPr>
              <a:t>built)</a:t>
            </a:r>
            <a:endParaRPr sz="1400">
              <a:latin typeface="Arial"/>
              <a:cs typeface="Arial"/>
            </a:endParaRPr>
          </a:p>
        </p:txBody>
      </p:sp>
      <p:sp>
        <p:nvSpPr>
          <p:cNvPr id="36" name="object 36"/>
          <p:cNvSpPr txBox="1"/>
          <p:nvPr/>
        </p:nvSpPr>
        <p:spPr>
          <a:xfrm>
            <a:off x="6607556" y="5524907"/>
            <a:ext cx="1210945" cy="452755"/>
          </a:xfrm>
          <a:prstGeom prst="rect">
            <a:avLst/>
          </a:prstGeom>
        </p:spPr>
        <p:txBody>
          <a:bodyPr vert="horz" wrap="square" lIns="0" tIns="12700" rIns="0" bIns="0" rtlCol="0">
            <a:spAutoFit/>
          </a:bodyPr>
          <a:lstStyle/>
          <a:p>
            <a:pPr marL="12700" marR="5080" indent="101600">
              <a:spcBef>
                <a:spcPts val="100"/>
              </a:spcBef>
            </a:pPr>
            <a:r>
              <a:rPr sz="1400" spc="-10" dirty="0">
                <a:solidFill>
                  <a:srgbClr val="00AF50"/>
                </a:solidFill>
                <a:latin typeface="Arial"/>
                <a:cs typeface="Arial"/>
              </a:rPr>
              <a:t>Commission </a:t>
            </a:r>
            <a:r>
              <a:rPr sz="1400" dirty="0">
                <a:solidFill>
                  <a:srgbClr val="00AF50"/>
                </a:solidFill>
                <a:latin typeface="Arial"/>
                <a:cs typeface="Arial"/>
              </a:rPr>
              <a:t>(as</a:t>
            </a:r>
            <a:r>
              <a:rPr sz="1400" spc="-15" dirty="0">
                <a:solidFill>
                  <a:srgbClr val="00AF50"/>
                </a:solidFill>
                <a:latin typeface="Arial"/>
                <a:cs typeface="Arial"/>
              </a:rPr>
              <a:t> </a:t>
            </a:r>
            <a:r>
              <a:rPr sz="1400" spc="-10" dirty="0">
                <a:solidFill>
                  <a:srgbClr val="00AF50"/>
                </a:solidFill>
                <a:latin typeface="Arial"/>
                <a:cs typeface="Arial"/>
              </a:rPr>
              <a:t>configured)</a:t>
            </a:r>
            <a:endParaRPr sz="1400">
              <a:latin typeface="Arial"/>
              <a:cs typeface="Arial"/>
            </a:endParaRPr>
          </a:p>
        </p:txBody>
      </p:sp>
      <p:sp>
        <p:nvSpPr>
          <p:cNvPr id="37" name="object 37"/>
          <p:cNvSpPr txBox="1"/>
          <p:nvPr/>
        </p:nvSpPr>
        <p:spPr>
          <a:xfrm>
            <a:off x="8994394" y="5715407"/>
            <a:ext cx="864235" cy="452755"/>
          </a:xfrm>
          <a:prstGeom prst="rect">
            <a:avLst/>
          </a:prstGeom>
        </p:spPr>
        <p:txBody>
          <a:bodyPr vert="horz" wrap="square" lIns="0" tIns="12700" rIns="0" bIns="0" rtlCol="0">
            <a:spAutoFit/>
          </a:bodyPr>
          <a:lstStyle/>
          <a:p>
            <a:pPr marL="90170" marR="5080" indent="-78105">
              <a:spcBef>
                <a:spcPts val="100"/>
              </a:spcBef>
            </a:pPr>
            <a:r>
              <a:rPr sz="1400" dirty="0">
                <a:solidFill>
                  <a:srgbClr val="00AF50"/>
                </a:solidFill>
                <a:latin typeface="Arial"/>
                <a:cs typeface="Arial"/>
              </a:rPr>
              <a:t>Maintain</a:t>
            </a:r>
            <a:r>
              <a:rPr sz="1400" spc="-50" dirty="0">
                <a:solidFill>
                  <a:srgbClr val="00AF50"/>
                </a:solidFill>
                <a:latin typeface="Arial"/>
                <a:cs typeface="Arial"/>
              </a:rPr>
              <a:t> &amp; </a:t>
            </a:r>
            <a:r>
              <a:rPr sz="1400" spc="-10" dirty="0">
                <a:solidFill>
                  <a:srgbClr val="00AF50"/>
                </a:solidFill>
                <a:latin typeface="Arial"/>
                <a:cs typeface="Arial"/>
              </a:rPr>
              <a:t>Upgrade</a:t>
            </a:r>
            <a:endParaRPr sz="1400">
              <a:latin typeface="Arial"/>
              <a:cs typeface="Arial"/>
            </a:endParaRPr>
          </a:p>
        </p:txBody>
      </p:sp>
      <p:grpSp>
        <p:nvGrpSpPr>
          <p:cNvPr id="38" name="object 38"/>
          <p:cNvGrpSpPr/>
          <p:nvPr/>
        </p:nvGrpSpPr>
        <p:grpSpPr>
          <a:xfrm>
            <a:off x="3918204" y="1671827"/>
            <a:ext cx="678180" cy="1001394"/>
            <a:chOff x="2394204" y="1671827"/>
            <a:chExt cx="678180" cy="1001394"/>
          </a:xfrm>
        </p:grpSpPr>
        <p:sp>
          <p:nvSpPr>
            <p:cNvPr id="39" name="object 39"/>
            <p:cNvSpPr/>
            <p:nvPr/>
          </p:nvSpPr>
          <p:spPr>
            <a:xfrm>
              <a:off x="2399538" y="1677161"/>
              <a:ext cx="173990" cy="127000"/>
            </a:xfrm>
            <a:custGeom>
              <a:avLst/>
              <a:gdLst/>
              <a:ahLst/>
              <a:cxnLst/>
              <a:rect l="l" t="t" r="r" b="b"/>
              <a:pathLst>
                <a:path w="173989" h="127000">
                  <a:moveTo>
                    <a:pt x="173736" y="0"/>
                  </a:moveTo>
                  <a:lnTo>
                    <a:pt x="0" y="0"/>
                  </a:lnTo>
                  <a:lnTo>
                    <a:pt x="0" y="126491"/>
                  </a:lnTo>
                  <a:lnTo>
                    <a:pt x="173736" y="126491"/>
                  </a:lnTo>
                  <a:lnTo>
                    <a:pt x="173736" y="0"/>
                  </a:lnTo>
                  <a:close/>
                </a:path>
              </a:pathLst>
            </a:custGeom>
            <a:solidFill>
              <a:srgbClr val="F1F1F1"/>
            </a:solidFill>
          </p:spPr>
          <p:txBody>
            <a:bodyPr wrap="square" lIns="0" tIns="0" rIns="0" bIns="0" rtlCol="0"/>
            <a:lstStyle/>
            <a:p>
              <a:endParaRPr/>
            </a:p>
          </p:txBody>
        </p:sp>
        <p:sp>
          <p:nvSpPr>
            <p:cNvPr id="40" name="object 40"/>
            <p:cNvSpPr/>
            <p:nvPr/>
          </p:nvSpPr>
          <p:spPr>
            <a:xfrm>
              <a:off x="2399538" y="1677161"/>
              <a:ext cx="173990" cy="127000"/>
            </a:xfrm>
            <a:custGeom>
              <a:avLst/>
              <a:gdLst/>
              <a:ahLst/>
              <a:cxnLst/>
              <a:rect l="l" t="t" r="r" b="b"/>
              <a:pathLst>
                <a:path w="173989" h="127000">
                  <a:moveTo>
                    <a:pt x="0" y="126491"/>
                  </a:moveTo>
                  <a:lnTo>
                    <a:pt x="173736" y="126491"/>
                  </a:lnTo>
                  <a:lnTo>
                    <a:pt x="173736" y="0"/>
                  </a:lnTo>
                  <a:lnTo>
                    <a:pt x="0" y="0"/>
                  </a:lnTo>
                  <a:lnTo>
                    <a:pt x="0" y="126491"/>
                  </a:lnTo>
                  <a:close/>
                </a:path>
              </a:pathLst>
            </a:custGeom>
            <a:ln w="10668">
              <a:solidFill>
                <a:srgbClr val="000000"/>
              </a:solidFill>
              <a:prstDash val="sysDash"/>
            </a:ln>
          </p:spPr>
          <p:txBody>
            <a:bodyPr wrap="square" lIns="0" tIns="0" rIns="0" bIns="0" rtlCol="0"/>
            <a:lstStyle/>
            <a:p>
              <a:endParaRPr/>
            </a:p>
          </p:txBody>
        </p:sp>
        <p:sp>
          <p:nvSpPr>
            <p:cNvPr id="41" name="object 41"/>
            <p:cNvSpPr/>
            <p:nvPr/>
          </p:nvSpPr>
          <p:spPr>
            <a:xfrm>
              <a:off x="2573274" y="1677161"/>
              <a:ext cx="304800" cy="127000"/>
            </a:xfrm>
            <a:custGeom>
              <a:avLst/>
              <a:gdLst/>
              <a:ahLst/>
              <a:cxnLst/>
              <a:rect l="l" t="t" r="r" b="b"/>
              <a:pathLst>
                <a:path w="304800" h="127000">
                  <a:moveTo>
                    <a:pt x="304800" y="0"/>
                  </a:moveTo>
                  <a:lnTo>
                    <a:pt x="0" y="0"/>
                  </a:lnTo>
                  <a:lnTo>
                    <a:pt x="0" y="126491"/>
                  </a:lnTo>
                  <a:lnTo>
                    <a:pt x="304800" y="126491"/>
                  </a:lnTo>
                  <a:lnTo>
                    <a:pt x="304800" y="0"/>
                  </a:lnTo>
                  <a:close/>
                </a:path>
              </a:pathLst>
            </a:custGeom>
            <a:solidFill>
              <a:srgbClr val="F1F1F1"/>
            </a:solidFill>
          </p:spPr>
          <p:txBody>
            <a:bodyPr wrap="square" lIns="0" tIns="0" rIns="0" bIns="0" rtlCol="0"/>
            <a:lstStyle/>
            <a:p>
              <a:endParaRPr/>
            </a:p>
          </p:txBody>
        </p:sp>
        <p:sp>
          <p:nvSpPr>
            <p:cNvPr id="42" name="object 42"/>
            <p:cNvSpPr/>
            <p:nvPr/>
          </p:nvSpPr>
          <p:spPr>
            <a:xfrm>
              <a:off x="2573274" y="1677161"/>
              <a:ext cx="304800" cy="127000"/>
            </a:xfrm>
            <a:custGeom>
              <a:avLst/>
              <a:gdLst/>
              <a:ahLst/>
              <a:cxnLst/>
              <a:rect l="l" t="t" r="r" b="b"/>
              <a:pathLst>
                <a:path w="304800" h="127000">
                  <a:moveTo>
                    <a:pt x="0" y="126491"/>
                  </a:moveTo>
                  <a:lnTo>
                    <a:pt x="304800" y="126491"/>
                  </a:lnTo>
                  <a:lnTo>
                    <a:pt x="304800" y="0"/>
                  </a:lnTo>
                  <a:lnTo>
                    <a:pt x="0" y="0"/>
                  </a:lnTo>
                  <a:lnTo>
                    <a:pt x="0" y="126491"/>
                  </a:lnTo>
                  <a:close/>
                </a:path>
              </a:pathLst>
            </a:custGeom>
            <a:ln w="10667">
              <a:solidFill>
                <a:srgbClr val="000000"/>
              </a:solidFill>
              <a:prstDash val="sysDash"/>
            </a:ln>
          </p:spPr>
          <p:txBody>
            <a:bodyPr wrap="square" lIns="0" tIns="0" rIns="0" bIns="0" rtlCol="0"/>
            <a:lstStyle/>
            <a:p>
              <a:endParaRPr/>
            </a:p>
          </p:txBody>
        </p:sp>
        <p:sp>
          <p:nvSpPr>
            <p:cNvPr id="43" name="object 43"/>
            <p:cNvSpPr/>
            <p:nvPr/>
          </p:nvSpPr>
          <p:spPr>
            <a:xfrm>
              <a:off x="2878074" y="1677161"/>
              <a:ext cx="189230" cy="127000"/>
            </a:xfrm>
            <a:custGeom>
              <a:avLst/>
              <a:gdLst/>
              <a:ahLst/>
              <a:cxnLst/>
              <a:rect l="l" t="t" r="r" b="b"/>
              <a:pathLst>
                <a:path w="189230" h="127000">
                  <a:moveTo>
                    <a:pt x="188975" y="0"/>
                  </a:moveTo>
                  <a:lnTo>
                    <a:pt x="0" y="0"/>
                  </a:lnTo>
                  <a:lnTo>
                    <a:pt x="0" y="126491"/>
                  </a:lnTo>
                  <a:lnTo>
                    <a:pt x="188975" y="126491"/>
                  </a:lnTo>
                  <a:lnTo>
                    <a:pt x="188975" y="0"/>
                  </a:lnTo>
                  <a:close/>
                </a:path>
              </a:pathLst>
            </a:custGeom>
            <a:solidFill>
              <a:srgbClr val="F1F1F1"/>
            </a:solidFill>
          </p:spPr>
          <p:txBody>
            <a:bodyPr wrap="square" lIns="0" tIns="0" rIns="0" bIns="0" rtlCol="0"/>
            <a:lstStyle/>
            <a:p>
              <a:endParaRPr/>
            </a:p>
          </p:txBody>
        </p:sp>
        <p:sp>
          <p:nvSpPr>
            <p:cNvPr id="44" name="object 44"/>
            <p:cNvSpPr/>
            <p:nvPr/>
          </p:nvSpPr>
          <p:spPr>
            <a:xfrm>
              <a:off x="2399538" y="1677161"/>
              <a:ext cx="668020" cy="335280"/>
            </a:xfrm>
            <a:custGeom>
              <a:avLst/>
              <a:gdLst/>
              <a:ahLst/>
              <a:cxnLst/>
              <a:rect l="l" t="t" r="r" b="b"/>
              <a:pathLst>
                <a:path w="668019" h="335280">
                  <a:moveTo>
                    <a:pt x="478536" y="126491"/>
                  </a:moveTo>
                  <a:lnTo>
                    <a:pt x="667512" y="126491"/>
                  </a:lnTo>
                  <a:lnTo>
                    <a:pt x="667512" y="0"/>
                  </a:lnTo>
                  <a:lnTo>
                    <a:pt x="478536" y="0"/>
                  </a:lnTo>
                  <a:lnTo>
                    <a:pt x="478536" y="126491"/>
                  </a:lnTo>
                  <a:close/>
                </a:path>
                <a:path w="668019" h="335280">
                  <a:moveTo>
                    <a:pt x="0" y="335279"/>
                  </a:moveTo>
                  <a:lnTo>
                    <a:pt x="667512" y="335279"/>
                  </a:lnTo>
                  <a:lnTo>
                    <a:pt x="667512" y="126491"/>
                  </a:lnTo>
                  <a:lnTo>
                    <a:pt x="0" y="126491"/>
                  </a:lnTo>
                  <a:lnTo>
                    <a:pt x="0" y="335279"/>
                  </a:lnTo>
                  <a:close/>
                </a:path>
              </a:pathLst>
            </a:custGeom>
            <a:ln w="10668">
              <a:solidFill>
                <a:srgbClr val="000000"/>
              </a:solidFill>
              <a:prstDash val="sysDash"/>
            </a:ln>
          </p:spPr>
          <p:txBody>
            <a:bodyPr wrap="square" lIns="0" tIns="0" rIns="0" bIns="0" rtlCol="0"/>
            <a:lstStyle/>
            <a:p>
              <a:endParaRPr/>
            </a:p>
          </p:txBody>
        </p:sp>
        <p:sp>
          <p:nvSpPr>
            <p:cNvPr id="45" name="object 45"/>
            <p:cNvSpPr/>
            <p:nvPr/>
          </p:nvSpPr>
          <p:spPr>
            <a:xfrm>
              <a:off x="2399538" y="2012441"/>
              <a:ext cx="334010" cy="502920"/>
            </a:xfrm>
            <a:custGeom>
              <a:avLst/>
              <a:gdLst/>
              <a:ahLst/>
              <a:cxnLst/>
              <a:rect l="l" t="t" r="r" b="b"/>
              <a:pathLst>
                <a:path w="334010" h="502919">
                  <a:moveTo>
                    <a:pt x="333756" y="0"/>
                  </a:moveTo>
                  <a:lnTo>
                    <a:pt x="0" y="0"/>
                  </a:lnTo>
                  <a:lnTo>
                    <a:pt x="0" y="502920"/>
                  </a:lnTo>
                  <a:lnTo>
                    <a:pt x="333756" y="502920"/>
                  </a:lnTo>
                  <a:lnTo>
                    <a:pt x="333756" y="0"/>
                  </a:lnTo>
                  <a:close/>
                </a:path>
              </a:pathLst>
            </a:custGeom>
            <a:solidFill>
              <a:srgbClr val="F1F1F1"/>
            </a:solidFill>
          </p:spPr>
          <p:txBody>
            <a:bodyPr wrap="square" lIns="0" tIns="0" rIns="0" bIns="0" rtlCol="0"/>
            <a:lstStyle/>
            <a:p>
              <a:endParaRPr/>
            </a:p>
          </p:txBody>
        </p:sp>
        <p:sp>
          <p:nvSpPr>
            <p:cNvPr id="46" name="object 46"/>
            <p:cNvSpPr/>
            <p:nvPr/>
          </p:nvSpPr>
          <p:spPr>
            <a:xfrm>
              <a:off x="2399538" y="2012441"/>
              <a:ext cx="334010" cy="502920"/>
            </a:xfrm>
            <a:custGeom>
              <a:avLst/>
              <a:gdLst/>
              <a:ahLst/>
              <a:cxnLst/>
              <a:rect l="l" t="t" r="r" b="b"/>
              <a:pathLst>
                <a:path w="334010" h="502919">
                  <a:moveTo>
                    <a:pt x="0" y="502920"/>
                  </a:moveTo>
                  <a:lnTo>
                    <a:pt x="333756" y="502920"/>
                  </a:lnTo>
                  <a:lnTo>
                    <a:pt x="333756"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47" name="object 47"/>
            <p:cNvSpPr/>
            <p:nvPr/>
          </p:nvSpPr>
          <p:spPr>
            <a:xfrm>
              <a:off x="2733294" y="2012441"/>
              <a:ext cx="334010" cy="502920"/>
            </a:xfrm>
            <a:custGeom>
              <a:avLst/>
              <a:gdLst/>
              <a:ahLst/>
              <a:cxnLst/>
              <a:rect l="l" t="t" r="r" b="b"/>
              <a:pathLst>
                <a:path w="334010" h="502919">
                  <a:moveTo>
                    <a:pt x="333756" y="0"/>
                  </a:moveTo>
                  <a:lnTo>
                    <a:pt x="0" y="0"/>
                  </a:lnTo>
                  <a:lnTo>
                    <a:pt x="0" y="502920"/>
                  </a:lnTo>
                  <a:lnTo>
                    <a:pt x="333756" y="502920"/>
                  </a:lnTo>
                  <a:lnTo>
                    <a:pt x="333756" y="0"/>
                  </a:lnTo>
                  <a:close/>
                </a:path>
              </a:pathLst>
            </a:custGeom>
            <a:solidFill>
              <a:srgbClr val="F1F1F1"/>
            </a:solidFill>
          </p:spPr>
          <p:txBody>
            <a:bodyPr wrap="square" lIns="0" tIns="0" rIns="0" bIns="0" rtlCol="0"/>
            <a:lstStyle/>
            <a:p>
              <a:endParaRPr/>
            </a:p>
          </p:txBody>
        </p:sp>
        <p:sp>
          <p:nvSpPr>
            <p:cNvPr id="48" name="object 48"/>
            <p:cNvSpPr/>
            <p:nvPr/>
          </p:nvSpPr>
          <p:spPr>
            <a:xfrm>
              <a:off x="2733294" y="2012441"/>
              <a:ext cx="334010" cy="502920"/>
            </a:xfrm>
            <a:custGeom>
              <a:avLst/>
              <a:gdLst/>
              <a:ahLst/>
              <a:cxnLst/>
              <a:rect l="l" t="t" r="r" b="b"/>
              <a:pathLst>
                <a:path w="334010" h="502919">
                  <a:moveTo>
                    <a:pt x="0" y="502920"/>
                  </a:moveTo>
                  <a:lnTo>
                    <a:pt x="333756" y="502920"/>
                  </a:lnTo>
                  <a:lnTo>
                    <a:pt x="333756"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49" name="object 49"/>
            <p:cNvSpPr/>
            <p:nvPr/>
          </p:nvSpPr>
          <p:spPr>
            <a:xfrm>
              <a:off x="2399538" y="2510789"/>
              <a:ext cx="668020" cy="157480"/>
            </a:xfrm>
            <a:custGeom>
              <a:avLst/>
              <a:gdLst/>
              <a:ahLst/>
              <a:cxnLst/>
              <a:rect l="l" t="t" r="r" b="b"/>
              <a:pathLst>
                <a:path w="668019" h="157480">
                  <a:moveTo>
                    <a:pt x="667512" y="0"/>
                  </a:moveTo>
                  <a:lnTo>
                    <a:pt x="0" y="0"/>
                  </a:lnTo>
                  <a:lnTo>
                    <a:pt x="0" y="156972"/>
                  </a:lnTo>
                  <a:lnTo>
                    <a:pt x="667512" y="156972"/>
                  </a:lnTo>
                  <a:lnTo>
                    <a:pt x="667512" y="0"/>
                  </a:lnTo>
                  <a:close/>
                </a:path>
              </a:pathLst>
            </a:custGeom>
            <a:solidFill>
              <a:srgbClr val="F1F1F1"/>
            </a:solidFill>
          </p:spPr>
          <p:txBody>
            <a:bodyPr wrap="square" lIns="0" tIns="0" rIns="0" bIns="0" rtlCol="0"/>
            <a:lstStyle/>
            <a:p>
              <a:endParaRPr/>
            </a:p>
          </p:txBody>
        </p:sp>
        <p:sp>
          <p:nvSpPr>
            <p:cNvPr id="50" name="object 50"/>
            <p:cNvSpPr/>
            <p:nvPr/>
          </p:nvSpPr>
          <p:spPr>
            <a:xfrm>
              <a:off x="2399538" y="2510789"/>
              <a:ext cx="668020" cy="157480"/>
            </a:xfrm>
            <a:custGeom>
              <a:avLst/>
              <a:gdLst/>
              <a:ahLst/>
              <a:cxnLst/>
              <a:rect l="l" t="t" r="r" b="b"/>
              <a:pathLst>
                <a:path w="668019" h="157480">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grpSp>
      <p:sp>
        <p:nvSpPr>
          <p:cNvPr id="51" name="object 51"/>
          <p:cNvSpPr txBox="1"/>
          <p:nvPr/>
        </p:nvSpPr>
        <p:spPr>
          <a:xfrm>
            <a:off x="3919728" y="1808988"/>
            <a:ext cx="666115" cy="179536"/>
          </a:xfrm>
          <a:prstGeom prst="rect">
            <a:avLst/>
          </a:prstGeom>
          <a:solidFill>
            <a:srgbClr val="F1F1F1"/>
          </a:solidFill>
        </p:spPr>
        <p:txBody>
          <a:bodyPr vert="horz" wrap="square" lIns="0" tIns="0" rIns="0" bIns="0" rtlCol="0">
            <a:spAutoFit/>
          </a:bodyPr>
          <a:lstStyle/>
          <a:p>
            <a:pPr marL="111760">
              <a:lnSpc>
                <a:spcPts val="1430"/>
              </a:lnSpc>
            </a:pPr>
            <a:r>
              <a:rPr sz="1200" spc="-10" dirty="0">
                <a:latin typeface="Arial"/>
                <a:cs typeface="Arial"/>
              </a:rPr>
              <a:t>Owner</a:t>
            </a:r>
            <a:endParaRPr sz="1200">
              <a:latin typeface="Arial"/>
              <a:cs typeface="Arial"/>
            </a:endParaRPr>
          </a:p>
        </p:txBody>
      </p:sp>
      <p:sp>
        <p:nvSpPr>
          <p:cNvPr id="52" name="object 52"/>
          <p:cNvSpPr txBox="1"/>
          <p:nvPr/>
        </p:nvSpPr>
        <p:spPr>
          <a:xfrm>
            <a:off x="4022218" y="1977897"/>
            <a:ext cx="467359" cy="391160"/>
          </a:xfrm>
          <a:prstGeom prst="rect">
            <a:avLst/>
          </a:prstGeom>
        </p:spPr>
        <p:txBody>
          <a:bodyPr vert="horz" wrap="square" lIns="0" tIns="12700" rIns="0" bIns="0" rtlCol="0">
            <a:spAutoFit/>
          </a:bodyPr>
          <a:lstStyle/>
          <a:p>
            <a:pPr marL="90170" marR="5080" indent="-78105">
              <a:spcBef>
                <a:spcPts val="100"/>
              </a:spcBef>
            </a:pPr>
            <a:r>
              <a:rPr sz="1200" spc="-10" dirty="0">
                <a:latin typeface="Arial"/>
                <a:cs typeface="Arial"/>
              </a:rPr>
              <a:t>Repos </a:t>
            </a:r>
            <a:r>
              <a:rPr sz="1200" spc="-20" dirty="0">
                <a:latin typeface="Arial"/>
                <a:cs typeface="Arial"/>
              </a:rPr>
              <a:t>itory</a:t>
            </a:r>
            <a:endParaRPr sz="1200">
              <a:latin typeface="Arial"/>
              <a:cs typeface="Arial"/>
            </a:endParaRPr>
          </a:p>
        </p:txBody>
      </p:sp>
      <p:sp>
        <p:nvSpPr>
          <p:cNvPr id="53" name="object 53"/>
          <p:cNvSpPr txBox="1"/>
          <p:nvPr/>
        </p:nvSpPr>
        <p:spPr>
          <a:xfrm>
            <a:off x="2986278" y="2960371"/>
            <a:ext cx="1044575" cy="879475"/>
          </a:xfrm>
          <a:prstGeom prst="rect">
            <a:avLst/>
          </a:prstGeom>
        </p:spPr>
        <p:txBody>
          <a:bodyPr vert="horz" wrap="square" lIns="0" tIns="13335" rIns="0" bIns="0" rtlCol="0">
            <a:spAutoFit/>
          </a:bodyPr>
          <a:lstStyle/>
          <a:p>
            <a:pPr marL="12065" marR="5080" indent="-2540" algn="ctr">
              <a:spcBef>
                <a:spcPts val="105"/>
              </a:spcBef>
            </a:pPr>
            <a:r>
              <a:rPr sz="1400" dirty="0">
                <a:latin typeface="Arial"/>
                <a:cs typeface="Arial"/>
              </a:rPr>
              <a:t>W/P</a:t>
            </a:r>
            <a:r>
              <a:rPr sz="1400" spc="-120" dirty="0">
                <a:latin typeface="Arial"/>
                <a:cs typeface="Arial"/>
              </a:rPr>
              <a:t> </a:t>
            </a:r>
            <a:r>
              <a:rPr sz="1400" spc="-25" dirty="0">
                <a:latin typeface="Arial"/>
                <a:cs typeface="Arial"/>
              </a:rPr>
              <a:t>At</a:t>
            </a:r>
            <a:r>
              <a:rPr sz="1400" spc="500" dirty="0">
                <a:latin typeface="Arial"/>
                <a:cs typeface="Arial"/>
              </a:rPr>
              <a:t> </a:t>
            </a:r>
            <a:r>
              <a:rPr sz="1400" dirty="0">
                <a:latin typeface="Arial"/>
                <a:cs typeface="Arial"/>
              </a:rPr>
              <a:t>Detail</a:t>
            </a:r>
            <a:r>
              <a:rPr sz="1400" spc="-50" dirty="0">
                <a:latin typeface="Arial"/>
                <a:cs typeface="Arial"/>
              </a:rPr>
              <a:t> </a:t>
            </a:r>
            <a:r>
              <a:rPr sz="1400" spc="-25" dirty="0">
                <a:latin typeface="Arial"/>
                <a:cs typeface="Arial"/>
              </a:rPr>
              <a:t>Eng </a:t>
            </a:r>
            <a:r>
              <a:rPr sz="1400" dirty="0">
                <a:latin typeface="Arial"/>
                <a:cs typeface="Arial"/>
              </a:rPr>
              <a:t>(incl.</a:t>
            </a:r>
            <a:r>
              <a:rPr sz="1400" spc="-35" dirty="0">
                <a:latin typeface="Arial"/>
                <a:cs typeface="Arial"/>
              </a:rPr>
              <a:t> </a:t>
            </a:r>
            <a:r>
              <a:rPr sz="1400" spc="-10" dirty="0">
                <a:latin typeface="Arial"/>
                <a:cs typeface="Arial"/>
              </a:rPr>
              <a:t>Vendoc </a:t>
            </a:r>
            <a:r>
              <a:rPr sz="1400" dirty="0">
                <a:latin typeface="Arial"/>
                <a:cs typeface="Arial"/>
              </a:rPr>
              <a:t>Hand</a:t>
            </a:r>
            <a:r>
              <a:rPr sz="1400" spc="-40" dirty="0">
                <a:latin typeface="Arial"/>
                <a:cs typeface="Arial"/>
              </a:rPr>
              <a:t> </a:t>
            </a:r>
            <a:r>
              <a:rPr sz="1400" spc="-10" dirty="0">
                <a:latin typeface="Arial"/>
                <a:cs typeface="Arial"/>
              </a:rPr>
              <a:t>Over)</a:t>
            </a:r>
            <a:endParaRPr sz="1400">
              <a:latin typeface="Arial"/>
              <a:cs typeface="Arial"/>
            </a:endParaRPr>
          </a:p>
        </p:txBody>
      </p:sp>
      <p:grpSp>
        <p:nvGrpSpPr>
          <p:cNvPr id="54" name="object 54"/>
          <p:cNvGrpSpPr/>
          <p:nvPr/>
        </p:nvGrpSpPr>
        <p:grpSpPr>
          <a:xfrm>
            <a:off x="5442140" y="1671765"/>
            <a:ext cx="925194" cy="1229995"/>
            <a:chOff x="3918140" y="1671764"/>
            <a:chExt cx="925194" cy="1229995"/>
          </a:xfrm>
        </p:grpSpPr>
        <p:sp>
          <p:nvSpPr>
            <p:cNvPr id="55" name="object 55"/>
            <p:cNvSpPr/>
            <p:nvPr/>
          </p:nvSpPr>
          <p:spPr>
            <a:xfrm>
              <a:off x="3923538" y="1677161"/>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56" name="object 56"/>
            <p:cNvSpPr/>
            <p:nvPr/>
          </p:nvSpPr>
          <p:spPr>
            <a:xfrm>
              <a:off x="3923538" y="1677161"/>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sp>
          <p:nvSpPr>
            <p:cNvPr id="57" name="object 57"/>
            <p:cNvSpPr/>
            <p:nvPr/>
          </p:nvSpPr>
          <p:spPr>
            <a:xfrm>
              <a:off x="3941826" y="1677161"/>
              <a:ext cx="173990" cy="127000"/>
            </a:xfrm>
            <a:custGeom>
              <a:avLst/>
              <a:gdLst/>
              <a:ahLst/>
              <a:cxnLst/>
              <a:rect l="l" t="t" r="r" b="b"/>
              <a:pathLst>
                <a:path w="173989" h="127000">
                  <a:moveTo>
                    <a:pt x="173736" y="0"/>
                  </a:moveTo>
                  <a:lnTo>
                    <a:pt x="0" y="0"/>
                  </a:lnTo>
                  <a:lnTo>
                    <a:pt x="0" y="126491"/>
                  </a:lnTo>
                  <a:lnTo>
                    <a:pt x="173736" y="126491"/>
                  </a:lnTo>
                  <a:lnTo>
                    <a:pt x="173736" y="0"/>
                  </a:lnTo>
                  <a:close/>
                </a:path>
              </a:pathLst>
            </a:custGeom>
            <a:solidFill>
              <a:srgbClr val="F1F1F1"/>
            </a:solidFill>
          </p:spPr>
          <p:txBody>
            <a:bodyPr wrap="square" lIns="0" tIns="0" rIns="0" bIns="0" rtlCol="0"/>
            <a:lstStyle/>
            <a:p>
              <a:endParaRPr/>
            </a:p>
          </p:txBody>
        </p:sp>
        <p:sp>
          <p:nvSpPr>
            <p:cNvPr id="58" name="object 58"/>
            <p:cNvSpPr/>
            <p:nvPr/>
          </p:nvSpPr>
          <p:spPr>
            <a:xfrm>
              <a:off x="3941826" y="1677161"/>
              <a:ext cx="173990" cy="127000"/>
            </a:xfrm>
            <a:custGeom>
              <a:avLst/>
              <a:gdLst/>
              <a:ahLst/>
              <a:cxnLst/>
              <a:rect l="l" t="t" r="r" b="b"/>
              <a:pathLst>
                <a:path w="173989" h="127000">
                  <a:moveTo>
                    <a:pt x="0" y="126491"/>
                  </a:moveTo>
                  <a:lnTo>
                    <a:pt x="173736" y="126491"/>
                  </a:lnTo>
                  <a:lnTo>
                    <a:pt x="173736" y="0"/>
                  </a:lnTo>
                  <a:lnTo>
                    <a:pt x="0" y="0"/>
                  </a:lnTo>
                  <a:lnTo>
                    <a:pt x="0" y="126491"/>
                  </a:lnTo>
                  <a:close/>
                </a:path>
              </a:pathLst>
            </a:custGeom>
            <a:ln w="10668">
              <a:solidFill>
                <a:srgbClr val="000000"/>
              </a:solidFill>
              <a:prstDash val="sysDash"/>
            </a:ln>
          </p:spPr>
          <p:txBody>
            <a:bodyPr wrap="square" lIns="0" tIns="0" rIns="0" bIns="0" rtlCol="0"/>
            <a:lstStyle/>
            <a:p>
              <a:endParaRPr/>
            </a:p>
          </p:txBody>
        </p:sp>
        <p:sp>
          <p:nvSpPr>
            <p:cNvPr id="59" name="object 59"/>
            <p:cNvSpPr/>
            <p:nvPr/>
          </p:nvSpPr>
          <p:spPr>
            <a:xfrm>
              <a:off x="4115562" y="1677161"/>
              <a:ext cx="304800" cy="127000"/>
            </a:xfrm>
            <a:custGeom>
              <a:avLst/>
              <a:gdLst/>
              <a:ahLst/>
              <a:cxnLst/>
              <a:rect l="l" t="t" r="r" b="b"/>
              <a:pathLst>
                <a:path w="304800" h="127000">
                  <a:moveTo>
                    <a:pt x="304800" y="0"/>
                  </a:moveTo>
                  <a:lnTo>
                    <a:pt x="0" y="0"/>
                  </a:lnTo>
                  <a:lnTo>
                    <a:pt x="0" y="126491"/>
                  </a:lnTo>
                  <a:lnTo>
                    <a:pt x="304800" y="126491"/>
                  </a:lnTo>
                  <a:lnTo>
                    <a:pt x="304800" y="0"/>
                  </a:lnTo>
                  <a:close/>
                </a:path>
              </a:pathLst>
            </a:custGeom>
            <a:solidFill>
              <a:srgbClr val="F1F1F1"/>
            </a:solidFill>
          </p:spPr>
          <p:txBody>
            <a:bodyPr wrap="square" lIns="0" tIns="0" rIns="0" bIns="0" rtlCol="0"/>
            <a:lstStyle/>
            <a:p>
              <a:endParaRPr/>
            </a:p>
          </p:txBody>
        </p:sp>
        <p:sp>
          <p:nvSpPr>
            <p:cNvPr id="60" name="object 60"/>
            <p:cNvSpPr/>
            <p:nvPr/>
          </p:nvSpPr>
          <p:spPr>
            <a:xfrm>
              <a:off x="4115562" y="1677161"/>
              <a:ext cx="304800" cy="127000"/>
            </a:xfrm>
            <a:custGeom>
              <a:avLst/>
              <a:gdLst/>
              <a:ahLst/>
              <a:cxnLst/>
              <a:rect l="l" t="t" r="r" b="b"/>
              <a:pathLst>
                <a:path w="304800" h="127000">
                  <a:moveTo>
                    <a:pt x="0" y="126491"/>
                  </a:moveTo>
                  <a:lnTo>
                    <a:pt x="304800" y="126491"/>
                  </a:lnTo>
                  <a:lnTo>
                    <a:pt x="304800" y="0"/>
                  </a:lnTo>
                  <a:lnTo>
                    <a:pt x="0" y="0"/>
                  </a:lnTo>
                  <a:lnTo>
                    <a:pt x="0" y="126491"/>
                  </a:lnTo>
                  <a:close/>
                </a:path>
              </a:pathLst>
            </a:custGeom>
            <a:ln w="10667">
              <a:solidFill>
                <a:srgbClr val="000000"/>
              </a:solidFill>
              <a:prstDash val="sysDash"/>
            </a:ln>
          </p:spPr>
          <p:txBody>
            <a:bodyPr wrap="square" lIns="0" tIns="0" rIns="0" bIns="0" rtlCol="0"/>
            <a:lstStyle/>
            <a:p>
              <a:endParaRPr/>
            </a:p>
          </p:txBody>
        </p:sp>
        <p:sp>
          <p:nvSpPr>
            <p:cNvPr id="61" name="object 61"/>
            <p:cNvSpPr/>
            <p:nvPr/>
          </p:nvSpPr>
          <p:spPr>
            <a:xfrm>
              <a:off x="4420362" y="1677161"/>
              <a:ext cx="189230" cy="127000"/>
            </a:xfrm>
            <a:custGeom>
              <a:avLst/>
              <a:gdLst/>
              <a:ahLst/>
              <a:cxnLst/>
              <a:rect l="l" t="t" r="r" b="b"/>
              <a:pathLst>
                <a:path w="189229" h="127000">
                  <a:moveTo>
                    <a:pt x="188975" y="0"/>
                  </a:moveTo>
                  <a:lnTo>
                    <a:pt x="0" y="0"/>
                  </a:lnTo>
                  <a:lnTo>
                    <a:pt x="0" y="126491"/>
                  </a:lnTo>
                  <a:lnTo>
                    <a:pt x="188975" y="126491"/>
                  </a:lnTo>
                  <a:lnTo>
                    <a:pt x="188975" y="0"/>
                  </a:lnTo>
                  <a:close/>
                </a:path>
              </a:pathLst>
            </a:custGeom>
            <a:solidFill>
              <a:srgbClr val="F1F1F1"/>
            </a:solidFill>
          </p:spPr>
          <p:txBody>
            <a:bodyPr wrap="square" lIns="0" tIns="0" rIns="0" bIns="0" rtlCol="0"/>
            <a:lstStyle/>
            <a:p>
              <a:endParaRPr/>
            </a:p>
          </p:txBody>
        </p:sp>
        <p:sp>
          <p:nvSpPr>
            <p:cNvPr id="62" name="object 62"/>
            <p:cNvSpPr/>
            <p:nvPr/>
          </p:nvSpPr>
          <p:spPr>
            <a:xfrm>
              <a:off x="3941826" y="1677161"/>
              <a:ext cx="668020" cy="335280"/>
            </a:xfrm>
            <a:custGeom>
              <a:avLst/>
              <a:gdLst/>
              <a:ahLst/>
              <a:cxnLst/>
              <a:rect l="l" t="t" r="r" b="b"/>
              <a:pathLst>
                <a:path w="668020" h="335280">
                  <a:moveTo>
                    <a:pt x="478536" y="126491"/>
                  </a:moveTo>
                  <a:lnTo>
                    <a:pt x="667512" y="126491"/>
                  </a:lnTo>
                  <a:lnTo>
                    <a:pt x="667512" y="0"/>
                  </a:lnTo>
                  <a:lnTo>
                    <a:pt x="478536" y="0"/>
                  </a:lnTo>
                  <a:lnTo>
                    <a:pt x="478536" y="126491"/>
                  </a:lnTo>
                  <a:close/>
                </a:path>
                <a:path w="668020" h="335280">
                  <a:moveTo>
                    <a:pt x="0" y="335279"/>
                  </a:moveTo>
                  <a:lnTo>
                    <a:pt x="667512" y="335279"/>
                  </a:lnTo>
                  <a:lnTo>
                    <a:pt x="667512" y="126491"/>
                  </a:lnTo>
                  <a:lnTo>
                    <a:pt x="0" y="126491"/>
                  </a:lnTo>
                  <a:lnTo>
                    <a:pt x="0" y="335279"/>
                  </a:lnTo>
                  <a:close/>
                </a:path>
              </a:pathLst>
            </a:custGeom>
            <a:ln w="10668">
              <a:solidFill>
                <a:srgbClr val="000000"/>
              </a:solidFill>
              <a:prstDash val="sysDash"/>
            </a:ln>
          </p:spPr>
          <p:txBody>
            <a:bodyPr wrap="square" lIns="0" tIns="0" rIns="0" bIns="0" rtlCol="0"/>
            <a:lstStyle/>
            <a:p>
              <a:endParaRPr/>
            </a:p>
          </p:txBody>
        </p:sp>
        <p:sp>
          <p:nvSpPr>
            <p:cNvPr id="63" name="object 63"/>
            <p:cNvSpPr/>
            <p:nvPr/>
          </p:nvSpPr>
          <p:spPr>
            <a:xfrm>
              <a:off x="3941826" y="2012441"/>
              <a:ext cx="334010" cy="502920"/>
            </a:xfrm>
            <a:custGeom>
              <a:avLst/>
              <a:gdLst/>
              <a:ahLst/>
              <a:cxnLst/>
              <a:rect l="l" t="t" r="r" b="b"/>
              <a:pathLst>
                <a:path w="334010" h="502919">
                  <a:moveTo>
                    <a:pt x="333755" y="0"/>
                  </a:moveTo>
                  <a:lnTo>
                    <a:pt x="0" y="0"/>
                  </a:lnTo>
                  <a:lnTo>
                    <a:pt x="0" y="502920"/>
                  </a:lnTo>
                  <a:lnTo>
                    <a:pt x="333755" y="502920"/>
                  </a:lnTo>
                  <a:lnTo>
                    <a:pt x="333755" y="0"/>
                  </a:lnTo>
                  <a:close/>
                </a:path>
              </a:pathLst>
            </a:custGeom>
            <a:solidFill>
              <a:srgbClr val="F1F1F1"/>
            </a:solidFill>
          </p:spPr>
          <p:txBody>
            <a:bodyPr wrap="square" lIns="0" tIns="0" rIns="0" bIns="0" rtlCol="0"/>
            <a:lstStyle/>
            <a:p>
              <a:endParaRPr/>
            </a:p>
          </p:txBody>
        </p:sp>
        <p:sp>
          <p:nvSpPr>
            <p:cNvPr id="64" name="object 64"/>
            <p:cNvSpPr/>
            <p:nvPr/>
          </p:nvSpPr>
          <p:spPr>
            <a:xfrm>
              <a:off x="3941826" y="2012441"/>
              <a:ext cx="334010" cy="502920"/>
            </a:xfrm>
            <a:custGeom>
              <a:avLst/>
              <a:gdLst/>
              <a:ahLst/>
              <a:cxnLst/>
              <a:rect l="l" t="t" r="r" b="b"/>
              <a:pathLst>
                <a:path w="334010" h="502919">
                  <a:moveTo>
                    <a:pt x="0" y="502920"/>
                  </a:moveTo>
                  <a:lnTo>
                    <a:pt x="333755" y="502920"/>
                  </a:lnTo>
                  <a:lnTo>
                    <a:pt x="333755"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65" name="object 65"/>
            <p:cNvSpPr/>
            <p:nvPr/>
          </p:nvSpPr>
          <p:spPr>
            <a:xfrm>
              <a:off x="4275582" y="2012441"/>
              <a:ext cx="334010" cy="502920"/>
            </a:xfrm>
            <a:custGeom>
              <a:avLst/>
              <a:gdLst/>
              <a:ahLst/>
              <a:cxnLst/>
              <a:rect l="l" t="t" r="r" b="b"/>
              <a:pathLst>
                <a:path w="334010" h="502919">
                  <a:moveTo>
                    <a:pt x="333756" y="0"/>
                  </a:moveTo>
                  <a:lnTo>
                    <a:pt x="0" y="0"/>
                  </a:lnTo>
                  <a:lnTo>
                    <a:pt x="0" y="502920"/>
                  </a:lnTo>
                  <a:lnTo>
                    <a:pt x="333756" y="502920"/>
                  </a:lnTo>
                  <a:lnTo>
                    <a:pt x="333756" y="0"/>
                  </a:lnTo>
                  <a:close/>
                </a:path>
              </a:pathLst>
            </a:custGeom>
            <a:solidFill>
              <a:srgbClr val="F1F1F1"/>
            </a:solidFill>
          </p:spPr>
          <p:txBody>
            <a:bodyPr wrap="square" lIns="0" tIns="0" rIns="0" bIns="0" rtlCol="0"/>
            <a:lstStyle/>
            <a:p>
              <a:endParaRPr/>
            </a:p>
          </p:txBody>
        </p:sp>
        <p:sp>
          <p:nvSpPr>
            <p:cNvPr id="66" name="object 66"/>
            <p:cNvSpPr/>
            <p:nvPr/>
          </p:nvSpPr>
          <p:spPr>
            <a:xfrm>
              <a:off x="4275582" y="2012441"/>
              <a:ext cx="334010" cy="502920"/>
            </a:xfrm>
            <a:custGeom>
              <a:avLst/>
              <a:gdLst/>
              <a:ahLst/>
              <a:cxnLst/>
              <a:rect l="l" t="t" r="r" b="b"/>
              <a:pathLst>
                <a:path w="334010" h="502919">
                  <a:moveTo>
                    <a:pt x="0" y="502920"/>
                  </a:moveTo>
                  <a:lnTo>
                    <a:pt x="333756" y="502920"/>
                  </a:lnTo>
                  <a:lnTo>
                    <a:pt x="333756"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67" name="object 67"/>
            <p:cNvSpPr/>
            <p:nvPr/>
          </p:nvSpPr>
          <p:spPr>
            <a:xfrm>
              <a:off x="3941826" y="2510789"/>
              <a:ext cx="668020" cy="157480"/>
            </a:xfrm>
            <a:custGeom>
              <a:avLst/>
              <a:gdLst/>
              <a:ahLst/>
              <a:cxnLst/>
              <a:rect l="l" t="t" r="r" b="b"/>
              <a:pathLst>
                <a:path w="668020" h="157480">
                  <a:moveTo>
                    <a:pt x="667512" y="0"/>
                  </a:moveTo>
                  <a:lnTo>
                    <a:pt x="0" y="0"/>
                  </a:lnTo>
                  <a:lnTo>
                    <a:pt x="0" y="156972"/>
                  </a:lnTo>
                  <a:lnTo>
                    <a:pt x="667512" y="156972"/>
                  </a:lnTo>
                  <a:lnTo>
                    <a:pt x="667512" y="0"/>
                  </a:lnTo>
                  <a:close/>
                </a:path>
              </a:pathLst>
            </a:custGeom>
            <a:solidFill>
              <a:srgbClr val="F1F1F1"/>
            </a:solidFill>
          </p:spPr>
          <p:txBody>
            <a:bodyPr wrap="square" lIns="0" tIns="0" rIns="0" bIns="0" rtlCol="0"/>
            <a:lstStyle/>
            <a:p>
              <a:endParaRPr/>
            </a:p>
          </p:txBody>
        </p:sp>
        <p:sp>
          <p:nvSpPr>
            <p:cNvPr id="68" name="object 68"/>
            <p:cNvSpPr/>
            <p:nvPr/>
          </p:nvSpPr>
          <p:spPr>
            <a:xfrm>
              <a:off x="3941826" y="2510789"/>
              <a:ext cx="668020" cy="157480"/>
            </a:xfrm>
            <a:custGeom>
              <a:avLst/>
              <a:gdLst/>
              <a:ahLst/>
              <a:cxnLst/>
              <a:rect l="l" t="t" r="r" b="b"/>
              <a:pathLst>
                <a:path w="668020" h="157480">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grpSp>
      <p:sp>
        <p:nvSpPr>
          <p:cNvPr id="69" name="object 69"/>
          <p:cNvSpPr txBox="1"/>
          <p:nvPr/>
        </p:nvSpPr>
        <p:spPr>
          <a:xfrm>
            <a:off x="5462016" y="1808988"/>
            <a:ext cx="666115" cy="179536"/>
          </a:xfrm>
          <a:prstGeom prst="rect">
            <a:avLst/>
          </a:prstGeom>
          <a:solidFill>
            <a:srgbClr val="F1F1F1"/>
          </a:solidFill>
        </p:spPr>
        <p:txBody>
          <a:bodyPr vert="horz" wrap="square" lIns="0" tIns="0" rIns="0" bIns="0" rtlCol="0">
            <a:spAutoFit/>
          </a:bodyPr>
          <a:lstStyle/>
          <a:p>
            <a:pPr marL="112395">
              <a:lnSpc>
                <a:spcPts val="1430"/>
              </a:lnSpc>
            </a:pPr>
            <a:r>
              <a:rPr sz="1200" spc="-10" dirty="0">
                <a:latin typeface="Arial"/>
                <a:cs typeface="Arial"/>
              </a:rPr>
              <a:t>Owner</a:t>
            </a:r>
            <a:endParaRPr sz="1200">
              <a:latin typeface="Arial"/>
              <a:cs typeface="Arial"/>
            </a:endParaRPr>
          </a:p>
        </p:txBody>
      </p:sp>
      <p:sp>
        <p:nvSpPr>
          <p:cNvPr id="70" name="object 70"/>
          <p:cNvSpPr txBox="1"/>
          <p:nvPr/>
        </p:nvSpPr>
        <p:spPr>
          <a:xfrm>
            <a:off x="5564886" y="1977897"/>
            <a:ext cx="467359" cy="391160"/>
          </a:xfrm>
          <a:prstGeom prst="rect">
            <a:avLst/>
          </a:prstGeom>
        </p:spPr>
        <p:txBody>
          <a:bodyPr vert="horz" wrap="square" lIns="0" tIns="12700" rIns="0" bIns="0" rtlCol="0">
            <a:spAutoFit/>
          </a:bodyPr>
          <a:lstStyle/>
          <a:p>
            <a:pPr marL="90170" marR="5080" indent="-78105">
              <a:spcBef>
                <a:spcPts val="100"/>
              </a:spcBef>
            </a:pPr>
            <a:r>
              <a:rPr sz="1200" spc="-10" dirty="0">
                <a:latin typeface="Arial"/>
                <a:cs typeface="Arial"/>
              </a:rPr>
              <a:t>Repos </a:t>
            </a:r>
            <a:r>
              <a:rPr sz="1200" spc="-20" dirty="0">
                <a:latin typeface="Arial"/>
                <a:cs typeface="Arial"/>
              </a:rPr>
              <a:t>itory</a:t>
            </a:r>
            <a:endParaRPr sz="1200">
              <a:latin typeface="Arial"/>
              <a:cs typeface="Arial"/>
            </a:endParaRPr>
          </a:p>
        </p:txBody>
      </p:sp>
      <p:sp>
        <p:nvSpPr>
          <p:cNvPr id="71" name="object 71"/>
          <p:cNvSpPr/>
          <p:nvPr/>
        </p:nvSpPr>
        <p:spPr>
          <a:xfrm>
            <a:off x="5474589" y="2896362"/>
            <a:ext cx="284480" cy="993775"/>
          </a:xfrm>
          <a:custGeom>
            <a:avLst/>
            <a:gdLst/>
            <a:ahLst/>
            <a:cxnLst/>
            <a:rect l="l" t="t" r="r" b="b"/>
            <a:pathLst>
              <a:path w="284479" h="993775">
                <a:moveTo>
                  <a:pt x="234282" y="72096"/>
                </a:moveTo>
                <a:lnTo>
                  <a:pt x="0" y="987425"/>
                </a:lnTo>
                <a:lnTo>
                  <a:pt x="25146" y="993775"/>
                </a:lnTo>
                <a:lnTo>
                  <a:pt x="259405" y="78535"/>
                </a:lnTo>
                <a:lnTo>
                  <a:pt x="234282" y="72096"/>
                </a:lnTo>
                <a:close/>
              </a:path>
              <a:path w="284479" h="993775">
                <a:moveTo>
                  <a:pt x="278974" y="59562"/>
                </a:moveTo>
                <a:lnTo>
                  <a:pt x="237489" y="59562"/>
                </a:lnTo>
                <a:lnTo>
                  <a:pt x="262636" y="65912"/>
                </a:lnTo>
                <a:lnTo>
                  <a:pt x="259405" y="78535"/>
                </a:lnTo>
                <a:lnTo>
                  <a:pt x="284480" y="84962"/>
                </a:lnTo>
                <a:lnTo>
                  <a:pt x="278974" y="59562"/>
                </a:lnTo>
                <a:close/>
              </a:path>
              <a:path w="284479" h="993775">
                <a:moveTo>
                  <a:pt x="237489" y="59562"/>
                </a:moveTo>
                <a:lnTo>
                  <a:pt x="234282" y="72096"/>
                </a:lnTo>
                <a:lnTo>
                  <a:pt x="259405" y="78535"/>
                </a:lnTo>
                <a:lnTo>
                  <a:pt x="262636" y="65912"/>
                </a:lnTo>
                <a:lnTo>
                  <a:pt x="237489" y="59562"/>
                </a:lnTo>
                <a:close/>
              </a:path>
              <a:path w="284479" h="993775">
                <a:moveTo>
                  <a:pt x="266064" y="0"/>
                </a:moveTo>
                <a:lnTo>
                  <a:pt x="209169" y="65659"/>
                </a:lnTo>
                <a:lnTo>
                  <a:pt x="234282" y="72096"/>
                </a:lnTo>
                <a:lnTo>
                  <a:pt x="237489" y="59562"/>
                </a:lnTo>
                <a:lnTo>
                  <a:pt x="278974" y="59562"/>
                </a:lnTo>
                <a:lnTo>
                  <a:pt x="266064" y="0"/>
                </a:lnTo>
                <a:close/>
              </a:path>
            </a:pathLst>
          </a:custGeom>
          <a:solidFill>
            <a:srgbClr val="FF0000"/>
          </a:solidFill>
        </p:spPr>
        <p:txBody>
          <a:bodyPr wrap="square" lIns="0" tIns="0" rIns="0" bIns="0" rtlCol="0"/>
          <a:lstStyle/>
          <a:p>
            <a:endParaRPr/>
          </a:p>
        </p:txBody>
      </p:sp>
      <p:sp>
        <p:nvSpPr>
          <p:cNvPr id="72" name="object 72"/>
          <p:cNvSpPr txBox="1"/>
          <p:nvPr/>
        </p:nvSpPr>
        <p:spPr>
          <a:xfrm>
            <a:off x="4600195" y="2973705"/>
            <a:ext cx="926465" cy="880110"/>
          </a:xfrm>
          <a:prstGeom prst="rect">
            <a:avLst/>
          </a:prstGeom>
        </p:spPr>
        <p:txBody>
          <a:bodyPr vert="horz" wrap="square" lIns="0" tIns="13335" rIns="0" bIns="0" rtlCol="0">
            <a:spAutoFit/>
          </a:bodyPr>
          <a:lstStyle/>
          <a:p>
            <a:pPr marL="12700" marR="5080" indent="-3175" algn="ctr">
              <a:spcBef>
                <a:spcPts val="105"/>
              </a:spcBef>
            </a:pPr>
            <a:r>
              <a:rPr sz="1400" dirty="0">
                <a:latin typeface="Arial"/>
                <a:cs typeface="Arial"/>
              </a:rPr>
              <a:t>W/P</a:t>
            </a:r>
            <a:r>
              <a:rPr sz="1400" spc="-120" dirty="0">
                <a:latin typeface="Arial"/>
                <a:cs typeface="Arial"/>
              </a:rPr>
              <a:t> </a:t>
            </a:r>
            <a:r>
              <a:rPr sz="1400" spc="-25" dirty="0">
                <a:latin typeface="Arial"/>
                <a:cs typeface="Arial"/>
              </a:rPr>
              <a:t>At </a:t>
            </a:r>
            <a:r>
              <a:rPr sz="1400" spc="-10" dirty="0">
                <a:latin typeface="Arial"/>
                <a:cs typeface="Arial"/>
              </a:rPr>
              <a:t>Mechanical Completion Handover</a:t>
            </a:r>
            <a:endParaRPr sz="1400">
              <a:latin typeface="Arial"/>
              <a:cs typeface="Arial"/>
            </a:endParaRPr>
          </a:p>
        </p:txBody>
      </p:sp>
      <p:sp>
        <p:nvSpPr>
          <p:cNvPr id="73" name="object 73"/>
          <p:cNvSpPr/>
          <p:nvPr/>
        </p:nvSpPr>
        <p:spPr>
          <a:xfrm>
            <a:off x="5552694" y="4321302"/>
            <a:ext cx="181610" cy="0"/>
          </a:xfrm>
          <a:custGeom>
            <a:avLst/>
            <a:gdLst/>
            <a:ahLst/>
            <a:cxnLst/>
            <a:rect l="l" t="t" r="r" b="b"/>
            <a:pathLst>
              <a:path w="181610">
                <a:moveTo>
                  <a:pt x="0" y="0"/>
                </a:moveTo>
                <a:lnTo>
                  <a:pt x="181609" y="0"/>
                </a:lnTo>
              </a:path>
            </a:pathLst>
          </a:custGeom>
          <a:ln w="25908">
            <a:solidFill>
              <a:srgbClr val="FF0000"/>
            </a:solidFill>
          </a:ln>
        </p:spPr>
        <p:txBody>
          <a:bodyPr wrap="square" lIns="0" tIns="0" rIns="0" bIns="0" rtlCol="0"/>
          <a:lstStyle/>
          <a:p>
            <a:endParaRPr/>
          </a:p>
        </p:txBody>
      </p:sp>
      <p:sp>
        <p:nvSpPr>
          <p:cNvPr id="74" name="object 74"/>
          <p:cNvSpPr/>
          <p:nvPr/>
        </p:nvSpPr>
        <p:spPr>
          <a:xfrm>
            <a:off x="5852921" y="4496561"/>
            <a:ext cx="181610" cy="0"/>
          </a:xfrm>
          <a:custGeom>
            <a:avLst/>
            <a:gdLst/>
            <a:ahLst/>
            <a:cxnLst/>
            <a:rect l="l" t="t" r="r" b="b"/>
            <a:pathLst>
              <a:path w="181610">
                <a:moveTo>
                  <a:pt x="0" y="0"/>
                </a:moveTo>
                <a:lnTo>
                  <a:pt x="181610" y="0"/>
                </a:lnTo>
              </a:path>
            </a:pathLst>
          </a:custGeom>
          <a:ln w="25908">
            <a:solidFill>
              <a:srgbClr val="FF0000"/>
            </a:solidFill>
          </a:ln>
        </p:spPr>
        <p:txBody>
          <a:bodyPr wrap="square" lIns="0" tIns="0" rIns="0" bIns="0" rtlCol="0"/>
          <a:lstStyle/>
          <a:p>
            <a:endParaRPr/>
          </a:p>
        </p:txBody>
      </p:sp>
      <p:sp>
        <p:nvSpPr>
          <p:cNvPr id="75" name="object 75"/>
          <p:cNvSpPr/>
          <p:nvPr/>
        </p:nvSpPr>
        <p:spPr>
          <a:xfrm>
            <a:off x="5218938" y="4648961"/>
            <a:ext cx="181610" cy="0"/>
          </a:xfrm>
          <a:custGeom>
            <a:avLst/>
            <a:gdLst/>
            <a:ahLst/>
            <a:cxnLst/>
            <a:rect l="l" t="t" r="r" b="b"/>
            <a:pathLst>
              <a:path w="181610">
                <a:moveTo>
                  <a:pt x="0" y="0"/>
                </a:moveTo>
                <a:lnTo>
                  <a:pt x="181610" y="0"/>
                </a:lnTo>
              </a:path>
            </a:pathLst>
          </a:custGeom>
          <a:ln w="25908">
            <a:solidFill>
              <a:srgbClr val="FF0000"/>
            </a:solidFill>
          </a:ln>
        </p:spPr>
        <p:txBody>
          <a:bodyPr wrap="square" lIns="0" tIns="0" rIns="0" bIns="0" rtlCol="0"/>
          <a:lstStyle/>
          <a:p>
            <a:endParaRPr/>
          </a:p>
        </p:txBody>
      </p:sp>
      <p:sp>
        <p:nvSpPr>
          <p:cNvPr id="76" name="object 76"/>
          <p:cNvSpPr/>
          <p:nvPr/>
        </p:nvSpPr>
        <p:spPr>
          <a:xfrm>
            <a:off x="5523738" y="5029961"/>
            <a:ext cx="181610" cy="0"/>
          </a:xfrm>
          <a:custGeom>
            <a:avLst/>
            <a:gdLst/>
            <a:ahLst/>
            <a:cxnLst/>
            <a:rect l="l" t="t" r="r" b="b"/>
            <a:pathLst>
              <a:path w="181610">
                <a:moveTo>
                  <a:pt x="0" y="0"/>
                </a:moveTo>
                <a:lnTo>
                  <a:pt x="181610" y="0"/>
                </a:lnTo>
              </a:path>
            </a:pathLst>
          </a:custGeom>
          <a:ln w="25908">
            <a:solidFill>
              <a:srgbClr val="FF0000"/>
            </a:solidFill>
          </a:ln>
        </p:spPr>
        <p:txBody>
          <a:bodyPr wrap="square" lIns="0" tIns="0" rIns="0" bIns="0" rtlCol="0"/>
          <a:lstStyle/>
          <a:p>
            <a:endParaRPr/>
          </a:p>
        </p:txBody>
      </p:sp>
      <p:sp>
        <p:nvSpPr>
          <p:cNvPr id="77" name="object 77"/>
          <p:cNvSpPr/>
          <p:nvPr/>
        </p:nvSpPr>
        <p:spPr>
          <a:xfrm>
            <a:off x="5523739" y="2111501"/>
            <a:ext cx="815975" cy="708660"/>
          </a:xfrm>
          <a:custGeom>
            <a:avLst/>
            <a:gdLst/>
            <a:ahLst/>
            <a:cxnLst/>
            <a:rect l="l" t="t" r="r" b="b"/>
            <a:pathLst>
              <a:path w="815975" h="708660">
                <a:moveTo>
                  <a:pt x="333756" y="0"/>
                </a:moveTo>
                <a:lnTo>
                  <a:pt x="515365" y="0"/>
                </a:lnTo>
              </a:path>
              <a:path w="815975" h="708660">
                <a:moveTo>
                  <a:pt x="633984" y="175260"/>
                </a:moveTo>
                <a:lnTo>
                  <a:pt x="815594" y="175260"/>
                </a:lnTo>
              </a:path>
              <a:path w="815975" h="708660">
                <a:moveTo>
                  <a:pt x="0" y="327660"/>
                </a:moveTo>
                <a:lnTo>
                  <a:pt x="181610" y="327660"/>
                </a:lnTo>
              </a:path>
              <a:path w="815975" h="708660">
                <a:moveTo>
                  <a:pt x="304800" y="708660"/>
                </a:moveTo>
                <a:lnTo>
                  <a:pt x="486410" y="708660"/>
                </a:lnTo>
              </a:path>
            </a:pathLst>
          </a:custGeom>
          <a:ln w="25908">
            <a:solidFill>
              <a:srgbClr val="FF0000"/>
            </a:solidFill>
          </a:ln>
        </p:spPr>
        <p:txBody>
          <a:bodyPr wrap="square" lIns="0" tIns="0" rIns="0" bIns="0" rtlCol="0"/>
          <a:lstStyle/>
          <a:p>
            <a:endParaRPr/>
          </a:p>
        </p:txBody>
      </p:sp>
      <p:grpSp>
        <p:nvGrpSpPr>
          <p:cNvPr id="78" name="object 78"/>
          <p:cNvGrpSpPr/>
          <p:nvPr/>
        </p:nvGrpSpPr>
        <p:grpSpPr>
          <a:xfrm>
            <a:off x="7024052" y="1671765"/>
            <a:ext cx="925194" cy="1229995"/>
            <a:chOff x="5500052" y="1671764"/>
            <a:chExt cx="925194" cy="1229995"/>
          </a:xfrm>
        </p:grpSpPr>
        <p:sp>
          <p:nvSpPr>
            <p:cNvPr id="79" name="object 79"/>
            <p:cNvSpPr/>
            <p:nvPr/>
          </p:nvSpPr>
          <p:spPr>
            <a:xfrm>
              <a:off x="5505450" y="1677161"/>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80" name="object 80"/>
            <p:cNvSpPr/>
            <p:nvPr/>
          </p:nvSpPr>
          <p:spPr>
            <a:xfrm>
              <a:off x="5505450" y="1677161"/>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sp>
          <p:nvSpPr>
            <p:cNvPr id="81" name="object 81"/>
            <p:cNvSpPr/>
            <p:nvPr/>
          </p:nvSpPr>
          <p:spPr>
            <a:xfrm>
              <a:off x="5523738" y="1677161"/>
              <a:ext cx="173990" cy="127000"/>
            </a:xfrm>
            <a:custGeom>
              <a:avLst/>
              <a:gdLst/>
              <a:ahLst/>
              <a:cxnLst/>
              <a:rect l="l" t="t" r="r" b="b"/>
              <a:pathLst>
                <a:path w="173989" h="127000">
                  <a:moveTo>
                    <a:pt x="173736" y="0"/>
                  </a:moveTo>
                  <a:lnTo>
                    <a:pt x="0" y="0"/>
                  </a:lnTo>
                  <a:lnTo>
                    <a:pt x="0" y="126491"/>
                  </a:lnTo>
                  <a:lnTo>
                    <a:pt x="173736" y="126491"/>
                  </a:lnTo>
                  <a:lnTo>
                    <a:pt x="173736" y="0"/>
                  </a:lnTo>
                  <a:close/>
                </a:path>
              </a:pathLst>
            </a:custGeom>
            <a:solidFill>
              <a:srgbClr val="F1F1F1"/>
            </a:solidFill>
          </p:spPr>
          <p:txBody>
            <a:bodyPr wrap="square" lIns="0" tIns="0" rIns="0" bIns="0" rtlCol="0"/>
            <a:lstStyle/>
            <a:p>
              <a:endParaRPr/>
            </a:p>
          </p:txBody>
        </p:sp>
        <p:sp>
          <p:nvSpPr>
            <p:cNvPr id="82" name="object 82"/>
            <p:cNvSpPr/>
            <p:nvPr/>
          </p:nvSpPr>
          <p:spPr>
            <a:xfrm>
              <a:off x="5523738" y="1677161"/>
              <a:ext cx="173990" cy="127000"/>
            </a:xfrm>
            <a:custGeom>
              <a:avLst/>
              <a:gdLst/>
              <a:ahLst/>
              <a:cxnLst/>
              <a:rect l="l" t="t" r="r" b="b"/>
              <a:pathLst>
                <a:path w="173989" h="127000">
                  <a:moveTo>
                    <a:pt x="0" y="126491"/>
                  </a:moveTo>
                  <a:lnTo>
                    <a:pt x="173736" y="126491"/>
                  </a:lnTo>
                  <a:lnTo>
                    <a:pt x="173736" y="0"/>
                  </a:lnTo>
                  <a:lnTo>
                    <a:pt x="0" y="0"/>
                  </a:lnTo>
                  <a:lnTo>
                    <a:pt x="0" y="126491"/>
                  </a:lnTo>
                  <a:close/>
                </a:path>
              </a:pathLst>
            </a:custGeom>
            <a:ln w="10668">
              <a:solidFill>
                <a:srgbClr val="000000"/>
              </a:solidFill>
              <a:prstDash val="sysDash"/>
            </a:ln>
          </p:spPr>
          <p:txBody>
            <a:bodyPr wrap="square" lIns="0" tIns="0" rIns="0" bIns="0" rtlCol="0"/>
            <a:lstStyle/>
            <a:p>
              <a:endParaRPr/>
            </a:p>
          </p:txBody>
        </p:sp>
        <p:sp>
          <p:nvSpPr>
            <p:cNvPr id="83" name="object 83"/>
            <p:cNvSpPr/>
            <p:nvPr/>
          </p:nvSpPr>
          <p:spPr>
            <a:xfrm>
              <a:off x="5697474" y="1677161"/>
              <a:ext cx="304800" cy="127000"/>
            </a:xfrm>
            <a:custGeom>
              <a:avLst/>
              <a:gdLst/>
              <a:ahLst/>
              <a:cxnLst/>
              <a:rect l="l" t="t" r="r" b="b"/>
              <a:pathLst>
                <a:path w="304800" h="127000">
                  <a:moveTo>
                    <a:pt x="304800" y="0"/>
                  </a:moveTo>
                  <a:lnTo>
                    <a:pt x="0" y="0"/>
                  </a:lnTo>
                  <a:lnTo>
                    <a:pt x="0" y="126491"/>
                  </a:lnTo>
                  <a:lnTo>
                    <a:pt x="304800" y="126491"/>
                  </a:lnTo>
                  <a:lnTo>
                    <a:pt x="304800" y="0"/>
                  </a:lnTo>
                  <a:close/>
                </a:path>
              </a:pathLst>
            </a:custGeom>
            <a:solidFill>
              <a:srgbClr val="F1F1F1"/>
            </a:solidFill>
          </p:spPr>
          <p:txBody>
            <a:bodyPr wrap="square" lIns="0" tIns="0" rIns="0" bIns="0" rtlCol="0"/>
            <a:lstStyle/>
            <a:p>
              <a:endParaRPr/>
            </a:p>
          </p:txBody>
        </p:sp>
        <p:sp>
          <p:nvSpPr>
            <p:cNvPr id="84" name="object 84"/>
            <p:cNvSpPr/>
            <p:nvPr/>
          </p:nvSpPr>
          <p:spPr>
            <a:xfrm>
              <a:off x="5697474" y="1677161"/>
              <a:ext cx="304800" cy="127000"/>
            </a:xfrm>
            <a:custGeom>
              <a:avLst/>
              <a:gdLst/>
              <a:ahLst/>
              <a:cxnLst/>
              <a:rect l="l" t="t" r="r" b="b"/>
              <a:pathLst>
                <a:path w="304800" h="127000">
                  <a:moveTo>
                    <a:pt x="0" y="126491"/>
                  </a:moveTo>
                  <a:lnTo>
                    <a:pt x="304800" y="126491"/>
                  </a:lnTo>
                  <a:lnTo>
                    <a:pt x="304800" y="0"/>
                  </a:lnTo>
                  <a:lnTo>
                    <a:pt x="0" y="0"/>
                  </a:lnTo>
                  <a:lnTo>
                    <a:pt x="0" y="126491"/>
                  </a:lnTo>
                  <a:close/>
                </a:path>
              </a:pathLst>
            </a:custGeom>
            <a:ln w="10667">
              <a:solidFill>
                <a:srgbClr val="000000"/>
              </a:solidFill>
              <a:prstDash val="sysDash"/>
            </a:ln>
          </p:spPr>
          <p:txBody>
            <a:bodyPr wrap="square" lIns="0" tIns="0" rIns="0" bIns="0" rtlCol="0"/>
            <a:lstStyle/>
            <a:p>
              <a:endParaRPr/>
            </a:p>
          </p:txBody>
        </p:sp>
        <p:sp>
          <p:nvSpPr>
            <p:cNvPr id="85" name="object 85"/>
            <p:cNvSpPr/>
            <p:nvPr/>
          </p:nvSpPr>
          <p:spPr>
            <a:xfrm>
              <a:off x="6002274" y="1677161"/>
              <a:ext cx="189230" cy="127000"/>
            </a:xfrm>
            <a:custGeom>
              <a:avLst/>
              <a:gdLst/>
              <a:ahLst/>
              <a:cxnLst/>
              <a:rect l="l" t="t" r="r" b="b"/>
              <a:pathLst>
                <a:path w="189229" h="127000">
                  <a:moveTo>
                    <a:pt x="188975" y="0"/>
                  </a:moveTo>
                  <a:lnTo>
                    <a:pt x="0" y="0"/>
                  </a:lnTo>
                  <a:lnTo>
                    <a:pt x="0" y="126491"/>
                  </a:lnTo>
                  <a:lnTo>
                    <a:pt x="188975" y="126491"/>
                  </a:lnTo>
                  <a:lnTo>
                    <a:pt x="188975" y="0"/>
                  </a:lnTo>
                  <a:close/>
                </a:path>
              </a:pathLst>
            </a:custGeom>
            <a:solidFill>
              <a:srgbClr val="F1F1F1"/>
            </a:solidFill>
          </p:spPr>
          <p:txBody>
            <a:bodyPr wrap="square" lIns="0" tIns="0" rIns="0" bIns="0" rtlCol="0"/>
            <a:lstStyle/>
            <a:p>
              <a:endParaRPr/>
            </a:p>
          </p:txBody>
        </p:sp>
        <p:sp>
          <p:nvSpPr>
            <p:cNvPr id="86" name="object 86"/>
            <p:cNvSpPr/>
            <p:nvPr/>
          </p:nvSpPr>
          <p:spPr>
            <a:xfrm>
              <a:off x="5523738" y="1677161"/>
              <a:ext cx="668020" cy="335280"/>
            </a:xfrm>
            <a:custGeom>
              <a:avLst/>
              <a:gdLst/>
              <a:ahLst/>
              <a:cxnLst/>
              <a:rect l="l" t="t" r="r" b="b"/>
              <a:pathLst>
                <a:path w="668020" h="335280">
                  <a:moveTo>
                    <a:pt x="478536" y="126491"/>
                  </a:moveTo>
                  <a:lnTo>
                    <a:pt x="667512" y="126491"/>
                  </a:lnTo>
                  <a:lnTo>
                    <a:pt x="667512" y="0"/>
                  </a:lnTo>
                  <a:lnTo>
                    <a:pt x="478536" y="0"/>
                  </a:lnTo>
                  <a:lnTo>
                    <a:pt x="478536" y="126491"/>
                  </a:lnTo>
                  <a:close/>
                </a:path>
                <a:path w="668020" h="335280">
                  <a:moveTo>
                    <a:pt x="0" y="335279"/>
                  </a:moveTo>
                  <a:lnTo>
                    <a:pt x="667512" y="335279"/>
                  </a:lnTo>
                  <a:lnTo>
                    <a:pt x="667512" y="126491"/>
                  </a:lnTo>
                  <a:lnTo>
                    <a:pt x="0" y="126491"/>
                  </a:lnTo>
                  <a:lnTo>
                    <a:pt x="0" y="335279"/>
                  </a:lnTo>
                  <a:close/>
                </a:path>
              </a:pathLst>
            </a:custGeom>
            <a:ln w="10668">
              <a:solidFill>
                <a:srgbClr val="000000"/>
              </a:solidFill>
              <a:prstDash val="sysDash"/>
            </a:ln>
          </p:spPr>
          <p:txBody>
            <a:bodyPr wrap="square" lIns="0" tIns="0" rIns="0" bIns="0" rtlCol="0"/>
            <a:lstStyle/>
            <a:p>
              <a:endParaRPr/>
            </a:p>
          </p:txBody>
        </p:sp>
        <p:sp>
          <p:nvSpPr>
            <p:cNvPr id="87" name="object 87"/>
            <p:cNvSpPr/>
            <p:nvPr/>
          </p:nvSpPr>
          <p:spPr>
            <a:xfrm>
              <a:off x="5523738" y="2012441"/>
              <a:ext cx="334010" cy="502920"/>
            </a:xfrm>
            <a:custGeom>
              <a:avLst/>
              <a:gdLst/>
              <a:ahLst/>
              <a:cxnLst/>
              <a:rect l="l" t="t" r="r" b="b"/>
              <a:pathLst>
                <a:path w="334010" h="502919">
                  <a:moveTo>
                    <a:pt x="333756" y="0"/>
                  </a:moveTo>
                  <a:lnTo>
                    <a:pt x="0" y="0"/>
                  </a:lnTo>
                  <a:lnTo>
                    <a:pt x="0" y="502920"/>
                  </a:lnTo>
                  <a:lnTo>
                    <a:pt x="333756" y="502920"/>
                  </a:lnTo>
                  <a:lnTo>
                    <a:pt x="333756" y="0"/>
                  </a:lnTo>
                  <a:close/>
                </a:path>
              </a:pathLst>
            </a:custGeom>
            <a:solidFill>
              <a:srgbClr val="F1F1F1"/>
            </a:solidFill>
          </p:spPr>
          <p:txBody>
            <a:bodyPr wrap="square" lIns="0" tIns="0" rIns="0" bIns="0" rtlCol="0"/>
            <a:lstStyle/>
            <a:p>
              <a:endParaRPr/>
            </a:p>
          </p:txBody>
        </p:sp>
        <p:sp>
          <p:nvSpPr>
            <p:cNvPr id="88" name="object 88"/>
            <p:cNvSpPr/>
            <p:nvPr/>
          </p:nvSpPr>
          <p:spPr>
            <a:xfrm>
              <a:off x="5523738" y="2012441"/>
              <a:ext cx="334010" cy="502920"/>
            </a:xfrm>
            <a:custGeom>
              <a:avLst/>
              <a:gdLst/>
              <a:ahLst/>
              <a:cxnLst/>
              <a:rect l="l" t="t" r="r" b="b"/>
              <a:pathLst>
                <a:path w="334010" h="502919">
                  <a:moveTo>
                    <a:pt x="0" y="502920"/>
                  </a:moveTo>
                  <a:lnTo>
                    <a:pt x="333756" y="502920"/>
                  </a:lnTo>
                  <a:lnTo>
                    <a:pt x="333756"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89" name="object 89"/>
            <p:cNvSpPr/>
            <p:nvPr/>
          </p:nvSpPr>
          <p:spPr>
            <a:xfrm>
              <a:off x="5857494" y="2012441"/>
              <a:ext cx="334010" cy="502920"/>
            </a:xfrm>
            <a:custGeom>
              <a:avLst/>
              <a:gdLst/>
              <a:ahLst/>
              <a:cxnLst/>
              <a:rect l="l" t="t" r="r" b="b"/>
              <a:pathLst>
                <a:path w="334010" h="502919">
                  <a:moveTo>
                    <a:pt x="333755" y="0"/>
                  </a:moveTo>
                  <a:lnTo>
                    <a:pt x="0" y="0"/>
                  </a:lnTo>
                  <a:lnTo>
                    <a:pt x="0" y="502920"/>
                  </a:lnTo>
                  <a:lnTo>
                    <a:pt x="333755" y="502920"/>
                  </a:lnTo>
                  <a:lnTo>
                    <a:pt x="333755" y="0"/>
                  </a:lnTo>
                  <a:close/>
                </a:path>
              </a:pathLst>
            </a:custGeom>
            <a:solidFill>
              <a:srgbClr val="F1F1F1"/>
            </a:solidFill>
          </p:spPr>
          <p:txBody>
            <a:bodyPr wrap="square" lIns="0" tIns="0" rIns="0" bIns="0" rtlCol="0"/>
            <a:lstStyle/>
            <a:p>
              <a:endParaRPr/>
            </a:p>
          </p:txBody>
        </p:sp>
        <p:sp>
          <p:nvSpPr>
            <p:cNvPr id="90" name="object 90"/>
            <p:cNvSpPr/>
            <p:nvPr/>
          </p:nvSpPr>
          <p:spPr>
            <a:xfrm>
              <a:off x="5857494" y="2012441"/>
              <a:ext cx="334010" cy="502920"/>
            </a:xfrm>
            <a:custGeom>
              <a:avLst/>
              <a:gdLst/>
              <a:ahLst/>
              <a:cxnLst/>
              <a:rect l="l" t="t" r="r" b="b"/>
              <a:pathLst>
                <a:path w="334010" h="502919">
                  <a:moveTo>
                    <a:pt x="0" y="502920"/>
                  </a:moveTo>
                  <a:lnTo>
                    <a:pt x="333755" y="502920"/>
                  </a:lnTo>
                  <a:lnTo>
                    <a:pt x="333755"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91" name="object 91"/>
            <p:cNvSpPr/>
            <p:nvPr/>
          </p:nvSpPr>
          <p:spPr>
            <a:xfrm>
              <a:off x="5523738" y="2510789"/>
              <a:ext cx="668020" cy="157480"/>
            </a:xfrm>
            <a:custGeom>
              <a:avLst/>
              <a:gdLst/>
              <a:ahLst/>
              <a:cxnLst/>
              <a:rect l="l" t="t" r="r" b="b"/>
              <a:pathLst>
                <a:path w="668020" h="157480">
                  <a:moveTo>
                    <a:pt x="667512" y="0"/>
                  </a:moveTo>
                  <a:lnTo>
                    <a:pt x="0" y="0"/>
                  </a:lnTo>
                  <a:lnTo>
                    <a:pt x="0" y="156972"/>
                  </a:lnTo>
                  <a:lnTo>
                    <a:pt x="667512" y="156972"/>
                  </a:lnTo>
                  <a:lnTo>
                    <a:pt x="667512" y="0"/>
                  </a:lnTo>
                  <a:close/>
                </a:path>
              </a:pathLst>
            </a:custGeom>
            <a:solidFill>
              <a:srgbClr val="F1F1F1"/>
            </a:solidFill>
          </p:spPr>
          <p:txBody>
            <a:bodyPr wrap="square" lIns="0" tIns="0" rIns="0" bIns="0" rtlCol="0"/>
            <a:lstStyle/>
            <a:p>
              <a:endParaRPr/>
            </a:p>
          </p:txBody>
        </p:sp>
        <p:sp>
          <p:nvSpPr>
            <p:cNvPr id="92" name="object 92"/>
            <p:cNvSpPr/>
            <p:nvPr/>
          </p:nvSpPr>
          <p:spPr>
            <a:xfrm>
              <a:off x="5523738" y="2510789"/>
              <a:ext cx="668020" cy="157480"/>
            </a:xfrm>
            <a:custGeom>
              <a:avLst/>
              <a:gdLst/>
              <a:ahLst/>
              <a:cxnLst/>
              <a:rect l="l" t="t" r="r" b="b"/>
              <a:pathLst>
                <a:path w="668020" h="157480">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grpSp>
      <p:sp>
        <p:nvSpPr>
          <p:cNvPr id="93" name="object 93"/>
          <p:cNvSpPr/>
          <p:nvPr/>
        </p:nvSpPr>
        <p:spPr>
          <a:xfrm>
            <a:off x="3003042" y="4282440"/>
            <a:ext cx="2103120" cy="100965"/>
          </a:xfrm>
          <a:custGeom>
            <a:avLst/>
            <a:gdLst/>
            <a:ahLst/>
            <a:cxnLst/>
            <a:rect l="l" t="t" r="r" b="b"/>
            <a:pathLst>
              <a:path w="2103120" h="100964">
                <a:moveTo>
                  <a:pt x="596900" y="38862"/>
                </a:moveTo>
                <a:lnTo>
                  <a:pt x="570992" y="25908"/>
                </a:lnTo>
                <a:lnTo>
                  <a:pt x="519176" y="0"/>
                </a:lnTo>
                <a:lnTo>
                  <a:pt x="519176" y="25908"/>
                </a:lnTo>
                <a:lnTo>
                  <a:pt x="0" y="25908"/>
                </a:lnTo>
                <a:lnTo>
                  <a:pt x="0" y="51816"/>
                </a:lnTo>
                <a:lnTo>
                  <a:pt x="519176" y="51816"/>
                </a:lnTo>
                <a:lnTo>
                  <a:pt x="519176" y="77724"/>
                </a:lnTo>
                <a:lnTo>
                  <a:pt x="570992" y="51816"/>
                </a:lnTo>
                <a:lnTo>
                  <a:pt x="596900" y="38862"/>
                </a:lnTo>
                <a:close/>
              </a:path>
              <a:path w="2103120" h="100964">
                <a:moveTo>
                  <a:pt x="2102612" y="61722"/>
                </a:moveTo>
                <a:lnTo>
                  <a:pt x="2076691" y="48768"/>
                </a:lnTo>
                <a:lnTo>
                  <a:pt x="2024888" y="22860"/>
                </a:lnTo>
                <a:lnTo>
                  <a:pt x="2024888" y="48768"/>
                </a:lnTo>
                <a:lnTo>
                  <a:pt x="1505712" y="48768"/>
                </a:lnTo>
                <a:lnTo>
                  <a:pt x="1505712" y="74676"/>
                </a:lnTo>
                <a:lnTo>
                  <a:pt x="2024888" y="74676"/>
                </a:lnTo>
                <a:lnTo>
                  <a:pt x="2024888" y="100584"/>
                </a:lnTo>
                <a:lnTo>
                  <a:pt x="2076691" y="74676"/>
                </a:lnTo>
                <a:lnTo>
                  <a:pt x="2102612" y="61722"/>
                </a:lnTo>
                <a:close/>
              </a:path>
            </a:pathLst>
          </a:custGeom>
          <a:solidFill>
            <a:srgbClr val="FF0000"/>
          </a:solidFill>
        </p:spPr>
        <p:txBody>
          <a:bodyPr wrap="square" lIns="0" tIns="0" rIns="0" bIns="0" rtlCol="0"/>
          <a:lstStyle/>
          <a:p>
            <a:endParaRPr/>
          </a:p>
        </p:txBody>
      </p:sp>
      <p:grpSp>
        <p:nvGrpSpPr>
          <p:cNvPr id="94" name="object 94"/>
          <p:cNvGrpSpPr/>
          <p:nvPr/>
        </p:nvGrpSpPr>
        <p:grpSpPr>
          <a:xfrm>
            <a:off x="6108953" y="3150870"/>
            <a:ext cx="1535430" cy="1960880"/>
            <a:chOff x="4584953" y="3150870"/>
            <a:chExt cx="1535430" cy="1960880"/>
          </a:xfrm>
        </p:grpSpPr>
        <p:sp>
          <p:nvSpPr>
            <p:cNvPr id="95" name="object 95"/>
            <p:cNvSpPr/>
            <p:nvPr/>
          </p:nvSpPr>
          <p:spPr>
            <a:xfrm>
              <a:off x="5200649" y="3886962"/>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96" name="object 96"/>
            <p:cNvSpPr/>
            <p:nvPr/>
          </p:nvSpPr>
          <p:spPr>
            <a:xfrm>
              <a:off x="5200649" y="3886962"/>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sp>
          <p:nvSpPr>
            <p:cNvPr id="97" name="object 97"/>
            <p:cNvSpPr/>
            <p:nvPr/>
          </p:nvSpPr>
          <p:spPr>
            <a:xfrm>
              <a:off x="5200649" y="3886962"/>
              <a:ext cx="173990" cy="127000"/>
            </a:xfrm>
            <a:custGeom>
              <a:avLst/>
              <a:gdLst/>
              <a:ahLst/>
              <a:cxnLst/>
              <a:rect l="l" t="t" r="r" b="b"/>
              <a:pathLst>
                <a:path w="173989" h="127000">
                  <a:moveTo>
                    <a:pt x="173736" y="0"/>
                  </a:moveTo>
                  <a:lnTo>
                    <a:pt x="0" y="0"/>
                  </a:lnTo>
                  <a:lnTo>
                    <a:pt x="0" y="126492"/>
                  </a:lnTo>
                  <a:lnTo>
                    <a:pt x="173736" y="126492"/>
                  </a:lnTo>
                  <a:lnTo>
                    <a:pt x="173736" y="0"/>
                  </a:lnTo>
                  <a:close/>
                </a:path>
              </a:pathLst>
            </a:custGeom>
            <a:solidFill>
              <a:srgbClr val="FCE4CD"/>
            </a:solidFill>
          </p:spPr>
          <p:txBody>
            <a:bodyPr wrap="square" lIns="0" tIns="0" rIns="0" bIns="0" rtlCol="0"/>
            <a:lstStyle/>
            <a:p>
              <a:endParaRPr/>
            </a:p>
          </p:txBody>
        </p:sp>
        <p:sp>
          <p:nvSpPr>
            <p:cNvPr id="98" name="object 98"/>
            <p:cNvSpPr/>
            <p:nvPr/>
          </p:nvSpPr>
          <p:spPr>
            <a:xfrm>
              <a:off x="5200649" y="3886962"/>
              <a:ext cx="173990" cy="127000"/>
            </a:xfrm>
            <a:custGeom>
              <a:avLst/>
              <a:gdLst/>
              <a:ahLst/>
              <a:cxnLst/>
              <a:rect l="l" t="t" r="r" b="b"/>
              <a:pathLst>
                <a:path w="173989" h="127000">
                  <a:moveTo>
                    <a:pt x="0" y="126492"/>
                  </a:moveTo>
                  <a:lnTo>
                    <a:pt x="173736" y="126492"/>
                  </a:lnTo>
                  <a:lnTo>
                    <a:pt x="173736"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99" name="object 99"/>
            <p:cNvSpPr/>
            <p:nvPr/>
          </p:nvSpPr>
          <p:spPr>
            <a:xfrm>
              <a:off x="5374385" y="3886962"/>
              <a:ext cx="304800" cy="127000"/>
            </a:xfrm>
            <a:custGeom>
              <a:avLst/>
              <a:gdLst/>
              <a:ahLst/>
              <a:cxnLst/>
              <a:rect l="l" t="t" r="r" b="b"/>
              <a:pathLst>
                <a:path w="304800" h="127000">
                  <a:moveTo>
                    <a:pt x="304800" y="0"/>
                  </a:moveTo>
                  <a:lnTo>
                    <a:pt x="0" y="0"/>
                  </a:lnTo>
                  <a:lnTo>
                    <a:pt x="0" y="126492"/>
                  </a:lnTo>
                  <a:lnTo>
                    <a:pt x="304800" y="126492"/>
                  </a:lnTo>
                  <a:lnTo>
                    <a:pt x="304800" y="0"/>
                  </a:lnTo>
                  <a:close/>
                </a:path>
              </a:pathLst>
            </a:custGeom>
            <a:solidFill>
              <a:srgbClr val="FCE4CD"/>
            </a:solidFill>
          </p:spPr>
          <p:txBody>
            <a:bodyPr wrap="square" lIns="0" tIns="0" rIns="0" bIns="0" rtlCol="0"/>
            <a:lstStyle/>
            <a:p>
              <a:endParaRPr/>
            </a:p>
          </p:txBody>
        </p:sp>
        <p:sp>
          <p:nvSpPr>
            <p:cNvPr id="100" name="object 100"/>
            <p:cNvSpPr/>
            <p:nvPr/>
          </p:nvSpPr>
          <p:spPr>
            <a:xfrm>
              <a:off x="5374385" y="3886962"/>
              <a:ext cx="304800" cy="127000"/>
            </a:xfrm>
            <a:custGeom>
              <a:avLst/>
              <a:gdLst/>
              <a:ahLst/>
              <a:cxnLst/>
              <a:rect l="l" t="t" r="r" b="b"/>
              <a:pathLst>
                <a:path w="304800" h="127000">
                  <a:moveTo>
                    <a:pt x="0" y="126492"/>
                  </a:moveTo>
                  <a:lnTo>
                    <a:pt x="304800" y="126492"/>
                  </a:lnTo>
                  <a:lnTo>
                    <a:pt x="304800"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101" name="object 101"/>
            <p:cNvSpPr/>
            <p:nvPr/>
          </p:nvSpPr>
          <p:spPr>
            <a:xfrm>
              <a:off x="5679185" y="3886962"/>
              <a:ext cx="189230" cy="127000"/>
            </a:xfrm>
            <a:custGeom>
              <a:avLst/>
              <a:gdLst/>
              <a:ahLst/>
              <a:cxnLst/>
              <a:rect l="l" t="t" r="r" b="b"/>
              <a:pathLst>
                <a:path w="189229" h="127000">
                  <a:moveTo>
                    <a:pt x="188975" y="0"/>
                  </a:moveTo>
                  <a:lnTo>
                    <a:pt x="0" y="0"/>
                  </a:lnTo>
                  <a:lnTo>
                    <a:pt x="0" y="126492"/>
                  </a:lnTo>
                  <a:lnTo>
                    <a:pt x="188975" y="126492"/>
                  </a:lnTo>
                  <a:lnTo>
                    <a:pt x="188975" y="0"/>
                  </a:lnTo>
                  <a:close/>
                </a:path>
              </a:pathLst>
            </a:custGeom>
            <a:solidFill>
              <a:srgbClr val="FCE4CD"/>
            </a:solidFill>
          </p:spPr>
          <p:txBody>
            <a:bodyPr wrap="square" lIns="0" tIns="0" rIns="0" bIns="0" rtlCol="0"/>
            <a:lstStyle/>
            <a:p>
              <a:endParaRPr/>
            </a:p>
          </p:txBody>
        </p:sp>
        <p:sp>
          <p:nvSpPr>
            <p:cNvPr id="102" name="object 102"/>
            <p:cNvSpPr/>
            <p:nvPr/>
          </p:nvSpPr>
          <p:spPr>
            <a:xfrm>
              <a:off x="5679185" y="3886962"/>
              <a:ext cx="189230" cy="127000"/>
            </a:xfrm>
            <a:custGeom>
              <a:avLst/>
              <a:gdLst/>
              <a:ahLst/>
              <a:cxnLst/>
              <a:rect l="l" t="t" r="r" b="b"/>
              <a:pathLst>
                <a:path w="189229" h="127000">
                  <a:moveTo>
                    <a:pt x="0" y="126492"/>
                  </a:moveTo>
                  <a:lnTo>
                    <a:pt x="188975" y="126492"/>
                  </a:lnTo>
                  <a:lnTo>
                    <a:pt x="188975"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103" name="object 103"/>
            <p:cNvSpPr/>
            <p:nvPr/>
          </p:nvSpPr>
          <p:spPr>
            <a:xfrm>
              <a:off x="5200649" y="4222242"/>
              <a:ext cx="334010" cy="502920"/>
            </a:xfrm>
            <a:custGeom>
              <a:avLst/>
              <a:gdLst/>
              <a:ahLst/>
              <a:cxnLst/>
              <a:rect l="l" t="t" r="r" b="b"/>
              <a:pathLst>
                <a:path w="334010" h="502920">
                  <a:moveTo>
                    <a:pt x="333755" y="0"/>
                  </a:moveTo>
                  <a:lnTo>
                    <a:pt x="0" y="0"/>
                  </a:lnTo>
                  <a:lnTo>
                    <a:pt x="0" y="502919"/>
                  </a:lnTo>
                  <a:lnTo>
                    <a:pt x="333755" y="502919"/>
                  </a:lnTo>
                  <a:lnTo>
                    <a:pt x="333755" y="0"/>
                  </a:lnTo>
                  <a:close/>
                </a:path>
              </a:pathLst>
            </a:custGeom>
            <a:solidFill>
              <a:srgbClr val="FCE4CD"/>
            </a:solidFill>
          </p:spPr>
          <p:txBody>
            <a:bodyPr wrap="square" lIns="0" tIns="0" rIns="0" bIns="0" rtlCol="0"/>
            <a:lstStyle/>
            <a:p>
              <a:endParaRPr/>
            </a:p>
          </p:txBody>
        </p:sp>
        <p:sp>
          <p:nvSpPr>
            <p:cNvPr id="104" name="object 104"/>
            <p:cNvSpPr/>
            <p:nvPr/>
          </p:nvSpPr>
          <p:spPr>
            <a:xfrm>
              <a:off x="5200649" y="4222242"/>
              <a:ext cx="334010" cy="502920"/>
            </a:xfrm>
            <a:custGeom>
              <a:avLst/>
              <a:gdLst/>
              <a:ahLst/>
              <a:cxnLst/>
              <a:rect l="l" t="t" r="r" b="b"/>
              <a:pathLst>
                <a:path w="334010" h="502920">
                  <a:moveTo>
                    <a:pt x="0" y="502919"/>
                  </a:moveTo>
                  <a:lnTo>
                    <a:pt x="333755" y="502919"/>
                  </a:lnTo>
                  <a:lnTo>
                    <a:pt x="333755"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105" name="object 105"/>
            <p:cNvSpPr/>
            <p:nvPr/>
          </p:nvSpPr>
          <p:spPr>
            <a:xfrm>
              <a:off x="5534405" y="4222242"/>
              <a:ext cx="334010" cy="502920"/>
            </a:xfrm>
            <a:custGeom>
              <a:avLst/>
              <a:gdLst/>
              <a:ahLst/>
              <a:cxnLst/>
              <a:rect l="l" t="t" r="r" b="b"/>
              <a:pathLst>
                <a:path w="334010" h="502920">
                  <a:moveTo>
                    <a:pt x="333755" y="0"/>
                  </a:moveTo>
                  <a:lnTo>
                    <a:pt x="0" y="0"/>
                  </a:lnTo>
                  <a:lnTo>
                    <a:pt x="0" y="502919"/>
                  </a:lnTo>
                  <a:lnTo>
                    <a:pt x="333755" y="502919"/>
                  </a:lnTo>
                  <a:lnTo>
                    <a:pt x="333755" y="0"/>
                  </a:lnTo>
                  <a:close/>
                </a:path>
              </a:pathLst>
            </a:custGeom>
            <a:solidFill>
              <a:srgbClr val="FCE4CD"/>
            </a:solidFill>
          </p:spPr>
          <p:txBody>
            <a:bodyPr wrap="square" lIns="0" tIns="0" rIns="0" bIns="0" rtlCol="0"/>
            <a:lstStyle/>
            <a:p>
              <a:endParaRPr/>
            </a:p>
          </p:txBody>
        </p:sp>
        <p:sp>
          <p:nvSpPr>
            <p:cNvPr id="106" name="object 106"/>
            <p:cNvSpPr/>
            <p:nvPr/>
          </p:nvSpPr>
          <p:spPr>
            <a:xfrm>
              <a:off x="5534405" y="4222242"/>
              <a:ext cx="334010" cy="502920"/>
            </a:xfrm>
            <a:custGeom>
              <a:avLst/>
              <a:gdLst/>
              <a:ahLst/>
              <a:cxnLst/>
              <a:rect l="l" t="t" r="r" b="b"/>
              <a:pathLst>
                <a:path w="334010" h="502920">
                  <a:moveTo>
                    <a:pt x="0" y="502919"/>
                  </a:moveTo>
                  <a:lnTo>
                    <a:pt x="333755" y="502919"/>
                  </a:lnTo>
                  <a:lnTo>
                    <a:pt x="333755"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107" name="object 107"/>
            <p:cNvSpPr/>
            <p:nvPr/>
          </p:nvSpPr>
          <p:spPr>
            <a:xfrm>
              <a:off x="5200649" y="4720590"/>
              <a:ext cx="668020" cy="157480"/>
            </a:xfrm>
            <a:custGeom>
              <a:avLst/>
              <a:gdLst/>
              <a:ahLst/>
              <a:cxnLst/>
              <a:rect l="l" t="t" r="r" b="b"/>
              <a:pathLst>
                <a:path w="668020" h="157479">
                  <a:moveTo>
                    <a:pt x="667512" y="0"/>
                  </a:moveTo>
                  <a:lnTo>
                    <a:pt x="0" y="0"/>
                  </a:lnTo>
                  <a:lnTo>
                    <a:pt x="0" y="156972"/>
                  </a:lnTo>
                  <a:lnTo>
                    <a:pt x="667512" y="156972"/>
                  </a:lnTo>
                  <a:lnTo>
                    <a:pt x="667512" y="0"/>
                  </a:lnTo>
                  <a:close/>
                </a:path>
              </a:pathLst>
            </a:custGeom>
            <a:solidFill>
              <a:srgbClr val="FCE4CD"/>
            </a:solidFill>
          </p:spPr>
          <p:txBody>
            <a:bodyPr wrap="square" lIns="0" tIns="0" rIns="0" bIns="0" rtlCol="0"/>
            <a:lstStyle/>
            <a:p>
              <a:endParaRPr/>
            </a:p>
          </p:txBody>
        </p:sp>
        <p:sp>
          <p:nvSpPr>
            <p:cNvPr id="108" name="object 108"/>
            <p:cNvSpPr/>
            <p:nvPr/>
          </p:nvSpPr>
          <p:spPr>
            <a:xfrm>
              <a:off x="5200649" y="4720590"/>
              <a:ext cx="668020" cy="157480"/>
            </a:xfrm>
            <a:custGeom>
              <a:avLst/>
              <a:gdLst/>
              <a:ahLst/>
              <a:cxnLst/>
              <a:rect l="l" t="t" r="r" b="b"/>
              <a:pathLst>
                <a:path w="668020" h="157479">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sp>
          <p:nvSpPr>
            <p:cNvPr id="109" name="object 109"/>
            <p:cNvSpPr/>
            <p:nvPr/>
          </p:nvSpPr>
          <p:spPr>
            <a:xfrm>
              <a:off x="5532500" y="3150870"/>
              <a:ext cx="219710" cy="739140"/>
            </a:xfrm>
            <a:custGeom>
              <a:avLst/>
              <a:gdLst/>
              <a:ahLst/>
              <a:cxnLst/>
              <a:rect l="l" t="t" r="r" b="b"/>
              <a:pathLst>
                <a:path w="219710" h="739139">
                  <a:moveTo>
                    <a:pt x="169130" y="72095"/>
                  </a:moveTo>
                  <a:lnTo>
                    <a:pt x="0" y="732662"/>
                  </a:lnTo>
                  <a:lnTo>
                    <a:pt x="25146" y="739139"/>
                  </a:lnTo>
                  <a:lnTo>
                    <a:pt x="194136" y="78505"/>
                  </a:lnTo>
                  <a:lnTo>
                    <a:pt x="169130" y="72095"/>
                  </a:lnTo>
                  <a:close/>
                </a:path>
                <a:path w="219710" h="739139">
                  <a:moveTo>
                    <a:pt x="213823" y="59562"/>
                  </a:moveTo>
                  <a:lnTo>
                    <a:pt x="172338" y="59562"/>
                  </a:lnTo>
                  <a:lnTo>
                    <a:pt x="197358" y="65912"/>
                  </a:lnTo>
                  <a:lnTo>
                    <a:pt x="194136" y="78505"/>
                  </a:lnTo>
                  <a:lnTo>
                    <a:pt x="219328" y="84962"/>
                  </a:lnTo>
                  <a:lnTo>
                    <a:pt x="213823" y="59562"/>
                  </a:lnTo>
                  <a:close/>
                </a:path>
                <a:path w="219710" h="739139">
                  <a:moveTo>
                    <a:pt x="172338" y="59562"/>
                  </a:moveTo>
                  <a:lnTo>
                    <a:pt x="169130" y="72095"/>
                  </a:lnTo>
                  <a:lnTo>
                    <a:pt x="194136" y="78505"/>
                  </a:lnTo>
                  <a:lnTo>
                    <a:pt x="197358" y="65912"/>
                  </a:lnTo>
                  <a:lnTo>
                    <a:pt x="172338" y="59562"/>
                  </a:lnTo>
                  <a:close/>
                </a:path>
                <a:path w="219710" h="739139">
                  <a:moveTo>
                    <a:pt x="200913" y="0"/>
                  </a:moveTo>
                  <a:lnTo>
                    <a:pt x="144018" y="65658"/>
                  </a:lnTo>
                  <a:lnTo>
                    <a:pt x="169130" y="72095"/>
                  </a:lnTo>
                  <a:lnTo>
                    <a:pt x="172338" y="59562"/>
                  </a:lnTo>
                  <a:lnTo>
                    <a:pt x="213823" y="59562"/>
                  </a:lnTo>
                  <a:lnTo>
                    <a:pt x="200913" y="0"/>
                  </a:lnTo>
                  <a:close/>
                </a:path>
              </a:pathLst>
            </a:custGeom>
            <a:solidFill>
              <a:srgbClr val="FF0000"/>
            </a:solidFill>
          </p:spPr>
          <p:txBody>
            <a:bodyPr wrap="square" lIns="0" tIns="0" rIns="0" bIns="0" rtlCol="0"/>
            <a:lstStyle/>
            <a:p>
              <a:endParaRPr/>
            </a:p>
          </p:txBody>
        </p:sp>
        <p:sp>
          <p:nvSpPr>
            <p:cNvPr id="110" name="object 110"/>
            <p:cNvSpPr/>
            <p:nvPr/>
          </p:nvSpPr>
          <p:spPr>
            <a:xfrm>
              <a:off x="5276849" y="4496562"/>
              <a:ext cx="817244" cy="533400"/>
            </a:xfrm>
            <a:custGeom>
              <a:avLst/>
              <a:gdLst/>
              <a:ahLst/>
              <a:cxnLst/>
              <a:rect l="l" t="t" r="r" b="b"/>
              <a:pathLst>
                <a:path w="817245" h="533400">
                  <a:moveTo>
                    <a:pt x="635508" y="0"/>
                  </a:moveTo>
                  <a:lnTo>
                    <a:pt x="817117" y="0"/>
                  </a:lnTo>
                </a:path>
                <a:path w="817245" h="533400">
                  <a:moveTo>
                    <a:pt x="0" y="152400"/>
                  </a:moveTo>
                  <a:lnTo>
                    <a:pt x="181610" y="152400"/>
                  </a:lnTo>
                </a:path>
                <a:path w="817245" h="533400">
                  <a:moveTo>
                    <a:pt x="304800" y="533400"/>
                  </a:moveTo>
                  <a:lnTo>
                    <a:pt x="486410" y="533400"/>
                  </a:lnTo>
                </a:path>
              </a:pathLst>
            </a:custGeom>
            <a:ln w="25908">
              <a:solidFill>
                <a:srgbClr val="FF0000"/>
              </a:solidFill>
            </a:ln>
          </p:spPr>
          <p:txBody>
            <a:bodyPr wrap="square" lIns="0" tIns="0" rIns="0" bIns="0" rtlCol="0"/>
            <a:lstStyle/>
            <a:p>
              <a:endParaRPr/>
            </a:p>
          </p:txBody>
        </p:sp>
        <p:sp>
          <p:nvSpPr>
            <p:cNvPr id="111" name="object 111"/>
            <p:cNvSpPr/>
            <p:nvPr/>
          </p:nvSpPr>
          <p:spPr>
            <a:xfrm>
              <a:off x="4584953" y="4305300"/>
              <a:ext cx="596900" cy="78105"/>
            </a:xfrm>
            <a:custGeom>
              <a:avLst/>
              <a:gdLst/>
              <a:ahLst/>
              <a:cxnLst/>
              <a:rect l="l" t="t" r="r" b="b"/>
              <a:pathLst>
                <a:path w="596900" h="78104">
                  <a:moveTo>
                    <a:pt x="519175" y="0"/>
                  </a:moveTo>
                  <a:lnTo>
                    <a:pt x="519175" y="77724"/>
                  </a:lnTo>
                  <a:lnTo>
                    <a:pt x="570991" y="51816"/>
                  </a:lnTo>
                  <a:lnTo>
                    <a:pt x="532130" y="51816"/>
                  </a:lnTo>
                  <a:lnTo>
                    <a:pt x="532130" y="25907"/>
                  </a:lnTo>
                  <a:lnTo>
                    <a:pt x="570991" y="25907"/>
                  </a:lnTo>
                  <a:lnTo>
                    <a:pt x="519175" y="0"/>
                  </a:lnTo>
                  <a:close/>
                </a:path>
                <a:path w="596900" h="78104">
                  <a:moveTo>
                    <a:pt x="519175" y="25907"/>
                  </a:moveTo>
                  <a:lnTo>
                    <a:pt x="0" y="25907"/>
                  </a:lnTo>
                  <a:lnTo>
                    <a:pt x="0" y="51816"/>
                  </a:lnTo>
                  <a:lnTo>
                    <a:pt x="519175" y="51816"/>
                  </a:lnTo>
                  <a:lnTo>
                    <a:pt x="519175" y="25907"/>
                  </a:lnTo>
                  <a:close/>
                </a:path>
                <a:path w="596900" h="78104">
                  <a:moveTo>
                    <a:pt x="570991" y="25907"/>
                  </a:moveTo>
                  <a:lnTo>
                    <a:pt x="532130" y="25907"/>
                  </a:lnTo>
                  <a:lnTo>
                    <a:pt x="532130" y="51816"/>
                  </a:lnTo>
                  <a:lnTo>
                    <a:pt x="570991" y="51816"/>
                  </a:lnTo>
                  <a:lnTo>
                    <a:pt x="596900" y="38862"/>
                  </a:lnTo>
                  <a:lnTo>
                    <a:pt x="570991" y="25907"/>
                  </a:lnTo>
                  <a:close/>
                </a:path>
              </a:pathLst>
            </a:custGeom>
            <a:solidFill>
              <a:srgbClr val="FF0000"/>
            </a:solidFill>
          </p:spPr>
          <p:txBody>
            <a:bodyPr wrap="square" lIns="0" tIns="0" rIns="0" bIns="0" rtlCol="0"/>
            <a:lstStyle/>
            <a:p>
              <a:endParaRPr/>
            </a:p>
          </p:txBody>
        </p:sp>
        <p:sp>
          <p:nvSpPr>
            <p:cNvPr id="112" name="object 112"/>
            <p:cNvSpPr/>
            <p:nvPr/>
          </p:nvSpPr>
          <p:spPr>
            <a:xfrm>
              <a:off x="5324093" y="4648962"/>
              <a:ext cx="410209" cy="152400"/>
            </a:xfrm>
            <a:custGeom>
              <a:avLst/>
              <a:gdLst/>
              <a:ahLst/>
              <a:cxnLst/>
              <a:rect l="l" t="t" r="r" b="b"/>
              <a:pathLst>
                <a:path w="410210" h="152400">
                  <a:moveTo>
                    <a:pt x="228600" y="0"/>
                  </a:moveTo>
                  <a:lnTo>
                    <a:pt x="410209" y="0"/>
                  </a:lnTo>
                </a:path>
                <a:path w="410210" h="152400">
                  <a:moveTo>
                    <a:pt x="0" y="152400"/>
                  </a:moveTo>
                  <a:lnTo>
                    <a:pt x="181609" y="152400"/>
                  </a:lnTo>
                </a:path>
              </a:pathLst>
            </a:custGeom>
            <a:ln w="25908">
              <a:solidFill>
                <a:srgbClr val="F8B168"/>
              </a:solidFill>
            </a:ln>
          </p:spPr>
          <p:txBody>
            <a:bodyPr wrap="square" lIns="0" tIns="0" rIns="0" bIns="0" rtlCol="0"/>
            <a:lstStyle/>
            <a:p>
              <a:endParaRPr/>
            </a:p>
          </p:txBody>
        </p:sp>
      </p:grpSp>
      <p:sp>
        <p:nvSpPr>
          <p:cNvPr id="113" name="object 113"/>
          <p:cNvSpPr txBox="1"/>
          <p:nvPr/>
        </p:nvSpPr>
        <p:spPr>
          <a:xfrm>
            <a:off x="7053072" y="1808988"/>
            <a:ext cx="657225" cy="179536"/>
          </a:xfrm>
          <a:prstGeom prst="rect">
            <a:avLst/>
          </a:prstGeom>
          <a:solidFill>
            <a:srgbClr val="F1F1F1"/>
          </a:solidFill>
        </p:spPr>
        <p:txBody>
          <a:bodyPr vert="horz" wrap="square" lIns="0" tIns="0" rIns="0" bIns="0" rtlCol="0">
            <a:spAutoFit/>
          </a:bodyPr>
          <a:lstStyle/>
          <a:p>
            <a:pPr marL="103505">
              <a:lnSpc>
                <a:spcPts val="1430"/>
              </a:lnSpc>
            </a:pPr>
            <a:r>
              <a:rPr sz="1200" spc="-10" dirty="0">
                <a:latin typeface="Arial"/>
                <a:cs typeface="Arial"/>
              </a:rPr>
              <a:t>Owner</a:t>
            </a:r>
            <a:endParaRPr sz="1200">
              <a:latin typeface="Arial"/>
              <a:cs typeface="Arial"/>
            </a:endParaRPr>
          </a:p>
        </p:txBody>
      </p:sp>
      <p:sp>
        <p:nvSpPr>
          <p:cNvPr id="114" name="object 114"/>
          <p:cNvSpPr txBox="1"/>
          <p:nvPr/>
        </p:nvSpPr>
        <p:spPr>
          <a:xfrm>
            <a:off x="7147053" y="1977897"/>
            <a:ext cx="467359" cy="391160"/>
          </a:xfrm>
          <a:prstGeom prst="rect">
            <a:avLst/>
          </a:prstGeom>
        </p:spPr>
        <p:txBody>
          <a:bodyPr vert="horz" wrap="square" lIns="0" tIns="12700" rIns="0" bIns="0" rtlCol="0">
            <a:spAutoFit/>
          </a:bodyPr>
          <a:lstStyle/>
          <a:p>
            <a:pPr marL="90170" marR="5080" indent="-78105">
              <a:spcBef>
                <a:spcPts val="100"/>
              </a:spcBef>
            </a:pPr>
            <a:r>
              <a:rPr sz="1200" spc="-10" dirty="0">
                <a:latin typeface="Arial"/>
                <a:cs typeface="Arial"/>
              </a:rPr>
              <a:t>Repos </a:t>
            </a:r>
            <a:r>
              <a:rPr sz="1200" spc="-20" dirty="0">
                <a:latin typeface="Arial"/>
                <a:cs typeface="Arial"/>
              </a:rPr>
              <a:t>itory</a:t>
            </a:r>
            <a:endParaRPr sz="1200">
              <a:latin typeface="Arial"/>
              <a:cs typeface="Arial"/>
            </a:endParaRPr>
          </a:p>
        </p:txBody>
      </p:sp>
      <p:sp>
        <p:nvSpPr>
          <p:cNvPr id="115" name="object 115"/>
          <p:cNvSpPr/>
          <p:nvPr/>
        </p:nvSpPr>
        <p:spPr>
          <a:xfrm>
            <a:off x="7696961" y="4648961"/>
            <a:ext cx="181610" cy="0"/>
          </a:xfrm>
          <a:custGeom>
            <a:avLst/>
            <a:gdLst/>
            <a:ahLst/>
            <a:cxnLst/>
            <a:rect l="l" t="t" r="r" b="b"/>
            <a:pathLst>
              <a:path w="181610">
                <a:moveTo>
                  <a:pt x="0" y="0"/>
                </a:moveTo>
                <a:lnTo>
                  <a:pt x="181610" y="0"/>
                </a:lnTo>
              </a:path>
            </a:pathLst>
          </a:custGeom>
          <a:ln w="25908">
            <a:solidFill>
              <a:srgbClr val="F8B168"/>
            </a:solidFill>
          </a:ln>
        </p:spPr>
        <p:txBody>
          <a:bodyPr wrap="square" lIns="0" tIns="0" rIns="0" bIns="0" rtlCol="0"/>
          <a:lstStyle/>
          <a:p>
            <a:endParaRPr/>
          </a:p>
        </p:txBody>
      </p:sp>
      <p:sp>
        <p:nvSpPr>
          <p:cNvPr id="116" name="object 116"/>
          <p:cNvSpPr/>
          <p:nvPr/>
        </p:nvSpPr>
        <p:spPr>
          <a:xfrm>
            <a:off x="7668005" y="5182361"/>
            <a:ext cx="181610" cy="0"/>
          </a:xfrm>
          <a:custGeom>
            <a:avLst/>
            <a:gdLst/>
            <a:ahLst/>
            <a:cxnLst/>
            <a:rect l="l" t="t" r="r" b="b"/>
            <a:pathLst>
              <a:path w="181610">
                <a:moveTo>
                  <a:pt x="0" y="0"/>
                </a:moveTo>
                <a:lnTo>
                  <a:pt x="181610" y="0"/>
                </a:lnTo>
              </a:path>
            </a:pathLst>
          </a:custGeom>
          <a:ln w="25908">
            <a:solidFill>
              <a:srgbClr val="F8B168"/>
            </a:solidFill>
          </a:ln>
        </p:spPr>
        <p:txBody>
          <a:bodyPr wrap="square" lIns="0" tIns="0" rIns="0" bIns="0" rtlCol="0"/>
          <a:lstStyle/>
          <a:p>
            <a:endParaRPr/>
          </a:p>
        </p:txBody>
      </p:sp>
      <p:sp>
        <p:nvSpPr>
          <p:cNvPr id="117" name="object 117"/>
          <p:cNvSpPr/>
          <p:nvPr/>
        </p:nvSpPr>
        <p:spPr>
          <a:xfrm>
            <a:off x="6858761" y="5258561"/>
            <a:ext cx="181610" cy="0"/>
          </a:xfrm>
          <a:custGeom>
            <a:avLst/>
            <a:gdLst/>
            <a:ahLst/>
            <a:cxnLst/>
            <a:rect l="l" t="t" r="r" b="b"/>
            <a:pathLst>
              <a:path w="181610">
                <a:moveTo>
                  <a:pt x="0" y="0"/>
                </a:moveTo>
                <a:lnTo>
                  <a:pt x="181610" y="0"/>
                </a:lnTo>
              </a:path>
            </a:pathLst>
          </a:custGeom>
          <a:ln w="25908">
            <a:solidFill>
              <a:srgbClr val="F8B168"/>
            </a:solidFill>
          </a:ln>
        </p:spPr>
        <p:txBody>
          <a:bodyPr wrap="square" lIns="0" tIns="0" rIns="0" bIns="0" rtlCol="0"/>
          <a:lstStyle/>
          <a:p>
            <a:endParaRPr/>
          </a:p>
        </p:txBody>
      </p:sp>
      <p:grpSp>
        <p:nvGrpSpPr>
          <p:cNvPr id="118" name="object 118"/>
          <p:cNvGrpSpPr/>
          <p:nvPr/>
        </p:nvGrpSpPr>
        <p:grpSpPr>
          <a:xfrm>
            <a:off x="7105650" y="2098549"/>
            <a:ext cx="817244" cy="734695"/>
            <a:chOff x="5581650" y="2098548"/>
            <a:chExt cx="817244" cy="734695"/>
          </a:xfrm>
        </p:grpSpPr>
        <p:sp>
          <p:nvSpPr>
            <p:cNvPr id="119" name="object 119"/>
            <p:cNvSpPr/>
            <p:nvPr/>
          </p:nvSpPr>
          <p:spPr>
            <a:xfrm>
              <a:off x="5581650" y="2111502"/>
              <a:ext cx="817244" cy="708660"/>
            </a:xfrm>
            <a:custGeom>
              <a:avLst/>
              <a:gdLst/>
              <a:ahLst/>
              <a:cxnLst/>
              <a:rect l="l" t="t" r="r" b="b"/>
              <a:pathLst>
                <a:path w="817245" h="708660">
                  <a:moveTo>
                    <a:pt x="333755" y="0"/>
                  </a:moveTo>
                  <a:lnTo>
                    <a:pt x="515365" y="0"/>
                  </a:lnTo>
                </a:path>
                <a:path w="817245" h="708660">
                  <a:moveTo>
                    <a:pt x="635508" y="175260"/>
                  </a:moveTo>
                  <a:lnTo>
                    <a:pt x="817117" y="175260"/>
                  </a:lnTo>
                </a:path>
                <a:path w="817245" h="708660">
                  <a:moveTo>
                    <a:pt x="0" y="327660"/>
                  </a:moveTo>
                  <a:lnTo>
                    <a:pt x="181610" y="327660"/>
                  </a:lnTo>
                </a:path>
                <a:path w="817245" h="708660">
                  <a:moveTo>
                    <a:pt x="304800" y="708660"/>
                  </a:moveTo>
                  <a:lnTo>
                    <a:pt x="486410" y="708660"/>
                  </a:lnTo>
                </a:path>
              </a:pathLst>
            </a:custGeom>
            <a:ln w="25908">
              <a:solidFill>
                <a:srgbClr val="FF0000"/>
              </a:solidFill>
            </a:ln>
          </p:spPr>
          <p:txBody>
            <a:bodyPr wrap="square" lIns="0" tIns="0" rIns="0" bIns="0" rtlCol="0"/>
            <a:lstStyle/>
            <a:p>
              <a:endParaRPr/>
            </a:p>
          </p:txBody>
        </p:sp>
        <p:sp>
          <p:nvSpPr>
            <p:cNvPr id="120" name="object 120"/>
            <p:cNvSpPr/>
            <p:nvPr/>
          </p:nvSpPr>
          <p:spPr>
            <a:xfrm>
              <a:off x="5639561" y="2439162"/>
              <a:ext cx="410209" cy="152400"/>
            </a:xfrm>
            <a:custGeom>
              <a:avLst/>
              <a:gdLst/>
              <a:ahLst/>
              <a:cxnLst/>
              <a:rect l="l" t="t" r="r" b="b"/>
              <a:pathLst>
                <a:path w="410210" h="152400">
                  <a:moveTo>
                    <a:pt x="228600" y="0"/>
                  </a:moveTo>
                  <a:lnTo>
                    <a:pt x="410210" y="0"/>
                  </a:lnTo>
                </a:path>
                <a:path w="410210" h="152400">
                  <a:moveTo>
                    <a:pt x="0" y="152400"/>
                  </a:moveTo>
                  <a:lnTo>
                    <a:pt x="181610" y="152400"/>
                  </a:lnTo>
                </a:path>
              </a:pathLst>
            </a:custGeom>
            <a:ln w="25908">
              <a:solidFill>
                <a:srgbClr val="F8B168"/>
              </a:solidFill>
            </a:ln>
          </p:spPr>
          <p:txBody>
            <a:bodyPr wrap="square" lIns="0" tIns="0" rIns="0" bIns="0" rtlCol="0"/>
            <a:lstStyle/>
            <a:p>
              <a:endParaRPr/>
            </a:p>
          </p:txBody>
        </p:sp>
      </p:grpSp>
      <p:sp>
        <p:nvSpPr>
          <p:cNvPr id="121" name="object 121"/>
          <p:cNvSpPr/>
          <p:nvPr/>
        </p:nvSpPr>
        <p:spPr>
          <a:xfrm>
            <a:off x="8012429" y="2439161"/>
            <a:ext cx="181610" cy="0"/>
          </a:xfrm>
          <a:custGeom>
            <a:avLst/>
            <a:gdLst/>
            <a:ahLst/>
            <a:cxnLst/>
            <a:rect l="l" t="t" r="r" b="b"/>
            <a:pathLst>
              <a:path w="181609">
                <a:moveTo>
                  <a:pt x="0" y="0"/>
                </a:moveTo>
                <a:lnTo>
                  <a:pt x="181610" y="0"/>
                </a:lnTo>
              </a:path>
            </a:pathLst>
          </a:custGeom>
          <a:ln w="25908">
            <a:solidFill>
              <a:srgbClr val="F8B168"/>
            </a:solidFill>
          </a:ln>
        </p:spPr>
        <p:txBody>
          <a:bodyPr wrap="square" lIns="0" tIns="0" rIns="0" bIns="0" rtlCol="0"/>
          <a:lstStyle/>
          <a:p>
            <a:endParaRPr/>
          </a:p>
        </p:txBody>
      </p:sp>
      <p:sp>
        <p:nvSpPr>
          <p:cNvPr id="122" name="object 122"/>
          <p:cNvSpPr/>
          <p:nvPr/>
        </p:nvSpPr>
        <p:spPr>
          <a:xfrm>
            <a:off x="7983473" y="2972561"/>
            <a:ext cx="181610" cy="0"/>
          </a:xfrm>
          <a:custGeom>
            <a:avLst/>
            <a:gdLst/>
            <a:ahLst/>
            <a:cxnLst/>
            <a:rect l="l" t="t" r="r" b="b"/>
            <a:pathLst>
              <a:path w="181609">
                <a:moveTo>
                  <a:pt x="0" y="0"/>
                </a:moveTo>
                <a:lnTo>
                  <a:pt x="181609" y="0"/>
                </a:lnTo>
              </a:path>
            </a:pathLst>
          </a:custGeom>
          <a:ln w="25908">
            <a:solidFill>
              <a:srgbClr val="F8B168"/>
            </a:solidFill>
          </a:ln>
        </p:spPr>
        <p:txBody>
          <a:bodyPr wrap="square" lIns="0" tIns="0" rIns="0" bIns="0" rtlCol="0"/>
          <a:lstStyle/>
          <a:p>
            <a:endParaRPr/>
          </a:p>
        </p:txBody>
      </p:sp>
      <p:sp>
        <p:nvSpPr>
          <p:cNvPr id="123" name="object 123"/>
          <p:cNvSpPr/>
          <p:nvPr/>
        </p:nvSpPr>
        <p:spPr>
          <a:xfrm>
            <a:off x="7174229" y="3048761"/>
            <a:ext cx="181610" cy="0"/>
          </a:xfrm>
          <a:custGeom>
            <a:avLst/>
            <a:gdLst/>
            <a:ahLst/>
            <a:cxnLst/>
            <a:rect l="l" t="t" r="r" b="b"/>
            <a:pathLst>
              <a:path w="181610">
                <a:moveTo>
                  <a:pt x="0" y="0"/>
                </a:moveTo>
                <a:lnTo>
                  <a:pt x="181610" y="0"/>
                </a:lnTo>
              </a:path>
            </a:pathLst>
          </a:custGeom>
          <a:ln w="25908">
            <a:solidFill>
              <a:srgbClr val="F8B168"/>
            </a:solidFill>
          </a:ln>
        </p:spPr>
        <p:txBody>
          <a:bodyPr wrap="square" lIns="0" tIns="0" rIns="0" bIns="0" rtlCol="0"/>
          <a:lstStyle/>
          <a:p>
            <a:endParaRPr/>
          </a:p>
        </p:txBody>
      </p:sp>
      <p:grpSp>
        <p:nvGrpSpPr>
          <p:cNvPr id="124" name="object 124"/>
          <p:cNvGrpSpPr/>
          <p:nvPr/>
        </p:nvGrpSpPr>
        <p:grpSpPr>
          <a:xfrm>
            <a:off x="7937753" y="1653477"/>
            <a:ext cx="2279650" cy="4010025"/>
            <a:chOff x="6413753" y="1653476"/>
            <a:chExt cx="2279650" cy="4010025"/>
          </a:xfrm>
        </p:grpSpPr>
        <p:sp>
          <p:nvSpPr>
            <p:cNvPr id="125" name="object 125"/>
            <p:cNvSpPr/>
            <p:nvPr/>
          </p:nvSpPr>
          <p:spPr>
            <a:xfrm>
              <a:off x="6413753" y="4305300"/>
              <a:ext cx="736600" cy="78105"/>
            </a:xfrm>
            <a:custGeom>
              <a:avLst/>
              <a:gdLst/>
              <a:ahLst/>
              <a:cxnLst/>
              <a:rect l="l" t="t" r="r" b="b"/>
              <a:pathLst>
                <a:path w="736600" h="78104">
                  <a:moveTo>
                    <a:pt x="658876" y="0"/>
                  </a:moveTo>
                  <a:lnTo>
                    <a:pt x="658876" y="77724"/>
                  </a:lnTo>
                  <a:lnTo>
                    <a:pt x="710692" y="51816"/>
                  </a:lnTo>
                  <a:lnTo>
                    <a:pt x="671829" y="51816"/>
                  </a:lnTo>
                  <a:lnTo>
                    <a:pt x="671829" y="25907"/>
                  </a:lnTo>
                  <a:lnTo>
                    <a:pt x="710692" y="25907"/>
                  </a:lnTo>
                  <a:lnTo>
                    <a:pt x="658876" y="0"/>
                  </a:lnTo>
                  <a:close/>
                </a:path>
                <a:path w="736600" h="78104">
                  <a:moveTo>
                    <a:pt x="658876" y="25907"/>
                  </a:moveTo>
                  <a:lnTo>
                    <a:pt x="0" y="25907"/>
                  </a:lnTo>
                  <a:lnTo>
                    <a:pt x="0" y="51816"/>
                  </a:lnTo>
                  <a:lnTo>
                    <a:pt x="658876" y="51816"/>
                  </a:lnTo>
                  <a:lnTo>
                    <a:pt x="658876" y="25907"/>
                  </a:lnTo>
                  <a:close/>
                </a:path>
                <a:path w="736600" h="78104">
                  <a:moveTo>
                    <a:pt x="710692" y="25907"/>
                  </a:moveTo>
                  <a:lnTo>
                    <a:pt x="671829" y="25907"/>
                  </a:lnTo>
                  <a:lnTo>
                    <a:pt x="671829" y="51816"/>
                  </a:lnTo>
                  <a:lnTo>
                    <a:pt x="710692" y="51816"/>
                  </a:lnTo>
                  <a:lnTo>
                    <a:pt x="736600" y="38862"/>
                  </a:lnTo>
                  <a:lnTo>
                    <a:pt x="710692" y="25907"/>
                  </a:lnTo>
                  <a:close/>
                </a:path>
              </a:pathLst>
            </a:custGeom>
            <a:solidFill>
              <a:srgbClr val="FF0000"/>
            </a:solidFill>
          </p:spPr>
          <p:txBody>
            <a:bodyPr wrap="square" lIns="0" tIns="0" rIns="0" bIns="0" rtlCol="0"/>
            <a:lstStyle/>
            <a:p>
              <a:endParaRPr/>
            </a:p>
          </p:txBody>
        </p:sp>
        <p:sp>
          <p:nvSpPr>
            <p:cNvPr id="126" name="object 126"/>
            <p:cNvSpPr/>
            <p:nvPr/>
          </p:nvSpPr>
          <p:spPr>
            <a:xfrm>
              <a:off x="7140701" y="1664970"/>
              <a:ext cx="1524000" cy="1771014"/>
            </a:xfrm>
            <a:custGeom>
              <a:avLst/>
              <a:gdLst/>
              <a:ahLst/>
              <a:cxnLst/>
              <a:rect l="l" t="t" r="r" b="b"/>
              <a:pathLst>
                <a:path w="1524000" h="1771014">
                  <a:moveTo>
                    <a:pt x="1524000" y="0"/>
                  </a:moveTo>
                  <a:lnTo>
                    <a:pt x="0" y="0"/>
                  </a:lnTo>
                  <a:lnTo>
                    <a:pt x="0" y="1770888"/>
                  </a:lnTo>
                  <a:lnTo>
                    <a:pt x="1524000" y="1770888"/>
                  </a:lnTo>
                  <a:lnTo>
                    <a:pt x="1524000" y="0"/>
                  </a:lnTo>
                  <a:close/>
                </a:path>
              </a:pathLst>
            </a:custGeom>
            <a:solidFill>
              <a:srgbClr val="006FC0"/>
            </a:solidFill>
          </p:spPr>
          <p:txBody>
            <a:bodyPr wrap="square" lIns="0" tIns="0" rIns="0" bIns="0" rtlCol="0"/>
            <a:lstStyle/>
            <a:p>
              <a:endParaRPr/>
            </a:p>
          </p:txBody>
        </p:sp>
        <p:sp>
          <p:nvSpPr>
            <p:cNvPr id="127" name="object 127"/>
            <p:cNvSpPr/>
            <p:nvPr/>
          </p:nvSpPr>
          <p:spPr>
            <a:xfrm>
              <a:off x="7140701" y="1664970"/>
              <a:ext cx="1524000" cy="1771014"/>
            </a:xfrm>
            <a:custGeom>
              <a:avLst/>
              <a:gdLst/>
              <a:ahLst/>
              <a:cxnLst/>
              <a:rect l="l" t="t" r="r" b="b"/>
              <a:pathLst>
                <a:path w="1524000" h="1771014">
                  <a:moveTo>
                    <a:pt x="0" y="1770888"/>
                  </a:moveTo>
                  <a:lnTo>
                    <a:pt x="1524000" y="1770888"/>
                  </a:lnTo>
                  <a:lnTo>
                    <a:pt x="1524000" y="0"/>
                  </a:lnTo>
                  <a:lnTo>
                    <a:pt x="0" y="0"/>
                  </a:lnTo>
                  <a:lnTo>
                    <a:pt x="0" y="1770888"/>
                  </a:lnTo>
                  <a:close/>
                </a:path>
              </a:pathLst>
            </a:custGeom>
            <a:ln w="10668">
              <a:solidFill>
                <a:srgbClr val="AF5C04"/>
              </a:solidFill>
              <a:prstDash val="sysDash"/>
            </a:ln>
          </p:spPr>
          <p:txBody>
            <a:bodyPr wrap="square" lIns="0" tIns="0" rIns="0" bIns="0" rtlCol="0"/>
            <a:lstStyle/>
            <a:p>
              <a:endParaRPr/>
            </a:p>
          </p:txBody>
        </p:sp>
        <p:sp>
          <p:nvSpPr>
            <p:cNvPr id="128" name="object 128"/>
            <p:cNvSpPr/>
            <p:nvPr/>
          </p:nvSpPr>
          <p:spPr>
            <a:xfrm>
              <a:off x="7163561" y="3886962"/>
              <a:ext cx="1524000" cy="1771014"/>
            </a:xfrm>
            <a:custGeom>
              <a:avLst/>
              <a:gdLst/>
              <a:ahLst/>
              <a:cxnLst/>
              <a:rect l="l" t="t" r="r" b="b"/>
              <a:pathLst>
                <a:path w="1524000" h="1771014">
                  <a:moveTo>
                    <a:pt x="1524000" y="0"/>
                  </a:moveTo>
                  <a:lnTo>
                    <a:pt x="0" y="0"/>
                  </a:lnTo>
                  <a:lnTo>
                    <a:pt x="0" y="1770888"/>
                  </a:lnTo>
                  <a:lnTo>
                    <a:pt x="1524000" y="1770888"/>
                  </a:lnTo>
                  <a:lnTo>
                    <a:pt x="1524000" y="0"/>
                  </a:lnTo>
                  <a:close/>
                </a:path>
              </a:pathLst>
            </a:custGeom>
            <a:solidFill>
              <a:srgbClr val="006FC0"/>
            </a:solidFill>
          </p:spPr>
          <p:txBody>
            <a:bodyPr wrap="square" lIns="0" tIns="0" rIns="0" bIns="0" rtlCol="0"/>
            <a:lstStyle/>
            <a:p>
              <a:endParaRPr/>
            </a:p>
          </p:txBody>
        </p:sp>
        <p:sp>
          <p:nvSpPr>
            <p:cNvPr id="129" name="object 129"/>
            <p:cNvSpPr/>
            <p:nvPr/>
          </p:nvSpPr>
          <p:spPr>
            <a:xfrm>
              <a:off x="7163561" y="3886962"/>
              <a:ext cx="1524000" cy="1771014"/>
            </a:xfrm>
            <a:custGeom>
              <a:avLst/>
              <a:gdLst/>
              <a:ahLst/>
              <a:cxnLst/>
              <a:rect l="l" t="t" r="r" b="b"/>
              <a:pathLst>
                <a:path w="1524000" h="1771014">
                  <a:moveTo>
                    <a:pt x="0" y="1770888"/>
                  </a:moveTo>
                  <a:lnTo>
                    <a:pt x="1524000" y="1770888"/>
                  </a:lnTo>
                  <a:lnTo>
                    <a:pt x="1524000" y="0"/>
                  </a:lnTo>
                  <a:lnTo>
                    <a:pt x="0" y="0"/>
                  </a:lnTo>
                  <a:lnTo>
                    <a:pt x="0" y="1770888"/>
                  </a:lnTo>
                  <a:close/>
                </a:path>
              </a:pathLst>
            </a:custGeom>
            <a:ln w="10668">
              <a:solidFill>
                <a:srgbClr val="AF5C04"/>
              </a:solidFill>
              <a:prstDash val="sysDash"/>
            </a:ln>
          </p:spPr>
          <p:txBody>
            <a:bodyPr wrap="square" lIns="0" tIns="0" rIns="0" bIns="0" rtlCol="0"/>
            <a:lstStyle/>
            <a:p>
              <a:endParaRPr/>
            </a:p>
          </p:txBody>
        </p:sp>
        <p:sp>
          <p:nvSpPr>
            <p:cNvPr id="130" name="object 130"/>
            <p:cNvSpPr/>
            <p:nvPr/>
          </p:nvSpPr>
          <p:spPr>
            <a:xfrm>
              <a:off x="7142225" y="3886962"/>
              <a:ext cx="1193800" cy="1473835"/>
            </a:xfrm>
            <a:custGeom>
              <a:avLst/>
              <a:gdLst/>
              <a:ahLst/>
              <a:cxnLst/>
              <a:rect l="l" t="t" r="r" b="b"/>
              <a:pathLst>
                <a:path w="1193800" h="1473835">
                  <a:moveTo>
                    <a:pt x="1193292" y="0"/>
                  </a:moveTo>
                  <a:lnTo>
                    <a:pt x="0" y="0"/>
                  </a:lnTo>
                  <a:lnTo>
                    <a:pt x="0" y="1473708"/>
                  </a:lnTo>
                  <a:lnTo>
                    <a:pt x="1193292" y="1473708"/>
                  </a:lnTo>
                  <a:lnTo>
                    <a:pt x="1193292" y="0"/>
                  </a:lnTo>
                  <a:close/>
                </a:path>
              </a:pathLst>
            </a:custGeom>
            <a:solidFill>
              <a:srgbClr val="4EA4D7"/>
            </a:solidFill>
          </p:spPr>
          <p:txBody>
            <a:bodyPr wrap="square" lIns="0" tIns="0" rIns="0" bIns="0" rtlCol="0"/>
            <a:lstStyle/>
            <a:p>
              <a:endParaRPr/>
            </a:p>
          </p:txBody>
        </p:sp>
        <p:sp>
          <p:nvSpPr>
            <p:cNvPr id="131" name="object 131"/>
            <p:cNvSpPr/>
            <p:nvPr/>
          </p:nvSpPr>
          <p:spPr>
            <a:xfrm>
              <a:off x="7142225" y="3886962"/>
              <a:ext cx="1193800" cy="1473835"/>
            </a:xfrm>
            <a:custGeom>
              <a:avLst/>
              <a:gdLst/>
              <a:ahLst/>
              <a:cxnLst/>
              <a:rect l="l" t="t" r="r" b="b"/>
              <a:pathLst>
                <a:path w="1193800" h="1473835">
                  <a:moveTo>
                    <a:pt x="0" y="1473708"/>
                  </a:moveTo>
                  <a:lnTo>
                    <a:pt x="1193292" y="1473708"/>
                  </a:lnTo>
                  <a:lnTo>
                    <a:pt x="1193292" y="0"/>
                  </a:lnTo>
                  <a:lnTo>
                    <a:pt x="0" y="0"/>
                  </a:lnTo>
                  <a:lnTo>
                    <a:pt x="0" y="1473708"/>
                  </a:lnTo>
                  <a:close/>
                </a:path>
              </a:pathLst>
            </a:custGeom>
            <a:ln w="10668">
              <a:solidFill>
                <a:srgbClr val="AF5C04"/>
              </a:solidFill>
              <a:prstDash val="sysDash"/>
            </a:ln>
          </p:spPr>
          <p:txBody>
            <a:bodyPr wrap="square" lIns="0" tIns="0" rIns="0" bIns="0" rtlCol="0"/>
            <a:lstStyle/>
            <a:p>
              <a:endParaRPr/>
            </a:p>
          </p:txBody>
        </p:sp>
        <p:sp>
          <p:nvSpPr>
            <p:cNvPr id="132" name="object 132"/>
            <p:cNvSpPr/>
            <p:nvPr/>
          </p:nvSpPr>
          <p:spPr>
            <a:xfrm>
              <a:off x="7142225" y="3886962"/>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133" name="object 133"/>
            <p:cNvSpPr/>
            <p:nvPr/>
          </p:nvSpPr>
          <p:spPr>
            <a:xfrm>
              <a:off x="7142225" y="3886962"/>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sp>
          <p:nvSpPr>
            <p:cNvPr id="134" name="object 134"/>
            <p:cNvSpPr/>
            <p:nvPr/>
          </p:nvSpPr>
          <p:spPr>
            <a:xfrm>
              <a:off x="7142225" y="3886962"/>
              <a:ext cx="173990" cy="127000"/>
            </a:xfrm>
            <a:custGeom>
              <a:avLst/>
              <a:gdLst/>
              <a:ahLst/>
              <a:cxnLst/>
              <a:rect l="l" t="t" r="r" b="b"/>
              <a:pathLst>
                <a:path w="173990" h="127000">
                  <a:moveTo>
                    <a:pt x="173735" y="0"/>
                  </a:moveTo>
                  <a:lnTo>
                    <a:pt x="0" y="0"/>
                  </a:lnTo>
                  <a:lnTo>
                    <a:pt x="0" y="126492"/>
                  </a:lnTo>
                  <a:lnTo>
                    <a:pt x="173735" y="126492"/>
                  </a:lnTo>
                  <a:lnTo>
                    <a:pt x="173735" y="0"/>
                  </a:lnTo>
                  <a:close/>
                </a:path>
              </a:pathLst>
            </a:custGeom>
            <a:solidFill>
              <a:srgbClr val="FCE4CD"/>
            </a:solidFill>
          </p:spPr>
          <p:txBody>
            <a:bodyPr wrap="square" lIns="0" tIns="0" rIns="0" bIns="0" rtlCol="0"/>
            <a:lstStyle/>
            <a:p>
              <a:endParaRPr/>
            </a:p>
          </p:txBody>
        </p:sp>
        <p:sp>
          <p:nvSpPr>
            <p:cNvPr id="135" name="object 135"/>
            <p:cNvSpPr/>
            <p:nvPr/>
          </p:nvSpPr>
          <p:spPr>
            <a:xfrm>
              <a:off x="7142225" y="3886962"/>
              <a:ext cx="173990" cy="127000"/>
            </a:xfrm>
            <a:custGeom>
              <a:avLst/>
              <a:gdLst/>
              <a:ahLst/>
              <a:cxnLst/>
              <a:rect l="l" t="t" r="r" b="b"/>
              <a:pathLst>
                <a:path w="173990" h="127000">
                  <a:moveTo>
                    <a:pt x="0" y="126492"/>
                  </a:moveTo>
                  <a:lnTo>
                    <a:pt x="173735" y="126492"/>
                  </a:lnTo>
                  <a:lnTo>
                    <a:pt x="173735"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136" name="object 136"/>
            <p:cNvSpPr/>
            <p:nvPr/>
          </p:nvSpPr>
          <p:spPr>
            <a:xfrm>
              <a:off x="7315961" y="3886962"/>
              <a:ext cx="304800" cy="127000"/>
            </a:xfrm>
            <a:custGeom>
              <a:avLst/>
              <a:gdLst/>
              <a:ahLst/>
              <a:cxnLst/>
              <a:rect l="l" t="t" r="r" b="b"/>
              <a:pathLst>
                <a:path w="304800" h="127000">
                  <a:moveTo>
                    <a:pt x="304800" y="0"/>
                  </a:moveTo>
                  <a:lnTo>
                    <a:pt x="0" y="0"/>
                  </a:lnTo>
                  <a:lnTo>
                    <a:pt x="0" y="126492"/>
                  </a:lnTo>
                  <a:lnTo>
                    <a:pt x="304800" y="126492"/>
                  </a:lnTo>
                  <a:lnTo>
                    <a:pt x="304800" y="0"/>
                  </a:lnTo>
                  <a:close/>
                </a:path>
              </a:pathLst>
            </a:custGeom>
            <a:solidFill>
              <a:srgbClr val="FCE4CD"/>
            </a:solidFill>
          </p:spPr>
          <p:txBody>
            <a:bodyPr wrap="square" lIns="0" tIns="0" rIns="0" bIns="0" rtlCol="0"/>
            <a:lstStyle/>
            <a:p>
              <a:endParaRPr/>
            </a:p>
          </p:txBody>
        </p:sp>
        <p:sp>
          <p:nvSpPr>
            <p:cNvPr id="137" name="object 137"/>
            <p:cNvSpPr/>
            <p:nvPr/>
          </p:nvSpPr>
          <p:spPr>
            <a:xfrm>
              <a:off x="7315961" y="3886962"/>
              <a:ext cx="304800" cy="127000"/>
            </a:xfrm>
            <a:custGeom>
              <a:avLst/>
              <a:gdLst/>
              <a:ahLst/>
              <a:cxnLst/>
              <a:rect l="l" t="t" r="r" b="b"/>
              <a:pathLst>
                <a:path w="304800" h="127000">
                  <a:moveTo>
                    <a:pt x="0" y="126492"/>
                  </a:moveTo>
                  <a:lnTo>
                    <a:pt x="304800" y="126492"/>
                  </a:lnTo>
                  <a:lnTo>
                    <a:pt x="304800" y="0"/>
                  </a:lnTo>
                  <a:lnTo>
                    <a:pt x="0" y="0"/>
                  </a:lnTo>
                  <a:lnTo>
                    <a:pt x="0" y="126492"/>
                  </a:lnTo>
                  <a:close/>
                </a:path>
              </a:pathLst>
            </a:custGeom>
            <a:ln w="10668">
              <a:solidFill>
                <a:srgbClr val="000000"/>
              </a:solidFill>
              <a:prstDash val="sysDash"/>
            </a:ln>
          </p:spPr>
          <p:txBody>
            <a:bodyPr wrap="square" lIns="0" tIns="0" rIns="0" bIns="0" rtlCol="0"/>
            <a:lstStyle/>
            <a:p>
              <a:endParaRPr/>
            </a:p>
          </p:txBody>
        </p:sp>
        <p:sp>
          <p:nvSpPr>
            <p:cNvPr id="138" name="object 138"/>
            <p:cNvSpPr/>
            <p:nvPr/>
          </p:nvSpPr>
          <p:spPr>
            <a:xfrm>
              <a:off x="7620761" y="3886962"/>
              <a:ext cx="189230" cy="127000"/>
            </a:xfrm>
            <a:custGeom>
              <a:avLst/>
              <a:gdLst/>
              <a:ahLst/>
              <a:cxnLst/>
              <a:rect l="l" t="t" r="r" b="b"/>
              <a:pathLst>
                <a:path w="189229" h="127000">
                  <a:moveTo>
                    <a:pt x="188975" y="0"/>
                  </a:moveTo>
                  <a:lnTo>
                    <a:pt x="0" y="0"/>
                  </a:lnTo>
                  <a:lnTo>
                    <a:pt x="0" y="126492"/>
                  </a:lnTo>
                  <a:lnTo>
                    <a:pt x="188975" y="126492"/>
                  </a:lnTo>
                  <a:lnTo>
                    <a:pt x="188975" y="0"/>
                  </a:lnTo>
                  <a:close/>
                </a:path>
              </a:pathLst>
            </a:custGeom>
            <a:solidFill>
              <a:srgbClr val="FCE4CD"/>
            </a:solidFill>
          </p:spPr>
          <p:txBody>
            <a:bodyPr wrap="square" lIns="0" tIns="0" rIns="0" bIns="0" rtlCol="0"/>
            <a:lstStyle/>
            <a:p>
              <a:endParaRPr/>
            </a:p>
          </p:txBody>
        </p:sp>
        <p:sp>
          <p:nvSpPr>
            <p:cNvPr id="139" name="object 139"/>
            <p:cNvSpPr/>
            <p:nvPr/>
          </p:nvSpPr>
          <p:spPr>
            <a:xfrm>
              <a:off x="7142225" y="3886962"/>
              <a:ext cx="668020" cy="335280"/>
            </a:xfrm>
            <a:custGeom>
              <a:avLst/>
              <a:gdLst/>
              <a:ahLst/>
              <a:cxnLst/>
              <a:rect l="l" t="t" r="r" b="b"/>
              <a:pathLst>
                <a:path w="668020" h="335279">
                  <a:moveTo>
                    <a:pt x="478535" y="126492"/>
                  </a:moveTo>
                  <a:lnTo>
                    <a:pt x="667511" y="126492"/>
                  </a:lnTo>
                  <a:lnTo>
                    <a:pt x="667511" y="0"/>
                  </a:lnTo>
                  <a:lnTo>
                    <a:pt x="478535" y="0"/>
                  </a:lnTo>
                  <a:lnTo>
                    <a:pt x="478535" y="126492"/>
                  </a:lnTo>
                  <a:close/>
                </a:path>
                <a:path w="668020" h="335279">
                  <a:moveTo>
                    <a:pt x="0" y="335280"/>
                  </a:moveTo>
                  <a:lnTo>
                    <a:pt x="667512" y="335280"/>
                  </a:lnTo>
                  <a:lnTo>
                    <a:pt x="667512" y="126492"/>
                  </a:lnTo>
                  <a:lnTo>
                    <a:pt x="0" y="126492"/>
                  </a:lnTo>
                  <a:lnTo>
                    <a:pt x="0" y="335280"/>
                  </a:lnTo>
                  <a:close/>
                </a:path>
              </a:pathLst>
            </a:custGeom>
            <a:ln w="10668">
              <a:solidFill>
                <a:srgbClr val="000000"/>
              </a:solidFill>
              <a:prstDash val="sysDash"/>
            </a:ln>
          </p:spPr>
          <p:txBody>
            <a:bodyPr wrap="square" lIns="0" tIns="0" rIns="0" bIns="0" rtlCol="0"/>
            <a:lstStyle/>
            <a:p>
              <a:endParaRPr/>
            </a:p>
          </p:txBody>
        </p:sp>
        <p:sp>
          <p:nvSpPr>
            <p:cNvPr id="140" name="object 140"/>
            <p:cNvSpPr/>
            <p:nvPr/>
          </p:nvSpPr>
          <p:spPr>
            <a:xfrm>
              <a:off x="7142225" y="4222242"/>
              <a:ext cx="334010" cy="502920"/>
            </a:xfrm>
            <a:custGeom>
              <a:avLst/>
              <a:gdLst/>
              <a:ahLst/>
              <a:cxnLst/>
              <a:rect l="l" t="t" r="r" b="b"/>
              <a:pathLst>
                <a:path w="334009" h="502920">
                  <a:moveTo>
                    <a:pt x="333755" y="0"/>
                  </a:moveTo>
                  <a:lnTo>
                    <a:pt x="0" y="0"/>
                  </a:lnTo>
                  <a:lnTo>
                    <a:pt x="0" y="502919"/>
                  </a:lnTo>
                  <a:lnTo>
                    <a:pt x="333755" y="502919"/>
                  </a:lnTo>
                  <a:lnTo>
                    <a:pt x="333755" y="0"/>
                  </a:lnTo>
                  <a:close/>
                </a:path>
              </a:pathLst>
            </a:custGeom>
            <a:solidFill>
              <a:srgbClr val="FCE4CD"/>
            </a:solidFill>
          </p:spPr>
          <p:txBody>
            <a:bodyPr wrap="square" lIns="0" tIns="0" rIns="0" bIns="0" rtlCol="0"/>
            <a:lstStyle/>
            <a:p>
              <a:endParaRPr/>
            </a:p>
          </p:txBody>
        </p:sp>
        <p:sp>
          <p:nvSpPr>
            <p:cNvPr id="141" name="object 141"/>
            <p:cNvSpPr/>
            <p:nvPr/>
          </p:nvSpPr>
          <p:spPr>
            <a:xfrm>
              <a:off x="7142225" y="4222242"/>
              <a:ext cx="334010" cy="502920"/>
            </a:xfrm>
            <a:custGeom>
              <a:avLst/>
              <a:gdLst/>
              <a:ahLst/>
              <a:cxnLst/>
              <a:rect l="l" t="t" r="r" b="b"/>
              <a:pathLst>
                <a:path w="334009" h="502920">
                  <a:moveTo>
                    <a:pt x="0" y="502919"/>
                  </a:moveTo>
                  <a:lnTo>
                    <a:pt x="333755" y="502919"/>
                  </a:lnTo>
                  <a:lnTo>
                    <a:pt x="333755"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142" name="object 142"/>
            <p:cNvSpPr/>
            <p:nvPr/>
          </p:nvSpPr>
          <p:spPr>
            <a:xfrm>
              <a:off x="7475981" y="4222242"/>
              <a:ext cx="334010" cy="502920"/>
            </a:xfrm>
            <a:custGeom>
              <a:avLst/>
              <a:gdLst/>
              <a:ahLst/>
              <a:cxnLst/>
              <a:rect l="l" t="t" r="r" b="b"/>
              <a:pathLst>
                <a:path w="334009" h="502920">
                  <a:moveTo>
                    <a:pt x="333755" y="0"/>
                  </a:moveTo>
                  <a:lnTo>
                    <a:pt x="0" y="0"/>
                  </a:lnTo>
                  <a:lnTo>
                    <a:pt x="0" y="502919"/>
                  </a:lnTo>
                  <a:lnTo>
                    <a:pt x="333755" y="502919"/>
                  </a:lnTo>
                  <a:lnTo>
                    <a:pt x="333755" y="0"/>
                  </a:lnTo>
                  <a:close/>
                </a:path>
              </a:pathLst>
            </a:custGeom>
            <a:solidFill>
              <a:srgbClr val="FCE4CD"/>
            </a:solidFill>
          </p:spPr>
          <p:txBody>
            <a:bodyPr wrap="square" lIns="0" tIns="0" rIns="0" bIns="0" rtlCol="0"/>
            <a:lstStyle/>
            <a:p>
              <a:endParaRPr/>
            </a:p>
          </p:txBody>
        </p:sp>
        <p:sp>
          <p:nvSpPr>
            <p:cNvPr id="143" name="object 143"/>
            <p:cNvSpPr/>
            <p:nvPr/>
          </p:nvSpPr>
          <p:spPr>
            <a:xfrm>
              <a:off x="7475981" y="4222242"/>
              <a:ext cx="334010" cy="502920"/>
            </a:xfrm>
            <a:custGeom>
              <a:avLst/>
              <a:gdLst/>
              <a:ahLst/>
              <a:cxnLst/>
              <a:rect l="l" t="t" r="r" b="b"/>
              <a:pathLst>
                <a:path w="334009" h="502920">
                  <a:moveTo>
                    <a:pt x="0" y="502919"/>
                  </a:moveTo>
                  <a:lnTo>
                    <a:pt x="333755" y="502919"/>
                  </a:lnTo>
                  <a:lnTo>
                    <a:pt x="333755" y="0"/>
                  </a:lnTo>
                  <a:lnTo>
                    <a:pt x="0" y="0"/>
                  </a:lnTo>
                  <a:lnTo>
                    <a:pt x="0" y="502919"/>
                  </a:lnTo>
                  <a:close/>
                </a:path>
              </a:pathLst>
            </a:custGeom>
            <a:ln w="10668">
              <a:solidFill>
                <a:srgbClr val="000000"/>
              </a:solidFill>
              <a:prstDash val="sysDash"/>
            </a:ln>
          </p:spPr>
          <p:txBody>
            <a:bodyPr wrap="square" lIns="0" tIns="0" rIns="0" bIns="0" rtlCol="0"/>
            <a:lstStyle/>
            <a:p>
              <a:endParaRPr/>
            </a:p>
          </p:txBody>
        </p:sp>
        <p:sp>
          <p:nvSpPr>
            <p:cNvPr id="144" name="object 144"/>
            <p:cNvSpPr/>
            <p:nvPr/>
          </p:nvSpPr>
          <p:spPr>
            <a:xfrm>
              <a:off x="7142225" y="4720590"/>
              <a:ext cx="668020" cy="157480"/>
            </a:xfrm>
            <a:custGeom>
              <a:avLst/>
              <a:gdLst/>
              <a:ahLst/>
              <a:cxnLst/>
              <a:rect l="l" t="t" r="r" b="b"/>
              <a:pathLst>
                <a:path w="668020" h="157479">
                  <a:moveTo>
                    <a:pt x="667512" y="0"/>
                  </a:moveTo>
                  <a:lnTo>
                    <a:pt x="0" y="0"/>
                  </a:lnTo>
                  <a:lnTo>
                    <a:pt x="0" y="156972"/>
                  </a:lnTo>
                  <a:lnTo>
                    <a:pt x="667512" y="156972"/>
                  </a:lnTo>
                  <a:lnTo>
                    <a:pt x="667512" y="0"/>
                  </a:lnTo>
                  <a:close/>
                </a:path>
              </a:pathLst>
            </a:custGeom>
            <a:solidFill>
              <a:srgbClr val="FCE4CD"/>
            </a:solidFill>
          </p:spPr>
          <p:txBody>
            <a:bodyPr wrap="square" lIns="0" tIns="0" rIns="0" bIns="0" rtlCol="0"/>
            <a:lstStyle/>
            <a:p>
              <a:endParaRPr/>
            </a:p>
          </p:txBody>
        </p:sp>
        <p:sp>
          <p:nvSpPr>
            <p:cNvPr id="145" name="object 145"/>
            <p:cNvSpPr/>
            <p:nvPr/>
          </p:nvSpPr>
          <p:spPr>
            <a:xfrm>
              <a:off x="7142225" y="4720590"/>
              <a:ext cx="668020" cy="157480"/>
            </a:xfrm>
            <a:custGeom>
              <a:avLst/>
              <a:gdLst/>
              <a:ahLst/>
              <a:cxnLst/>
              <a:rect l="l" t="t" r="r" b="b"/>
              <a:pathLst>
                <a:path w="668020" h="157479">
                  <a:moveTo>
                    <a:pt x="0" y="156972"/>
                  </a:moveTo>
                  <a:lnTo>
                    <a:pt x="667512" y="156972"/>
                  </a:lnTo>
                  <a:lnTo>
                    <a:pt x="667512" y="0"/>
                  </a:lnTo>
                  <a:lnTo>
                    <a:pt x="0" y="0"/>
                  </a:lnTo>
                  <a:lnTo>
                    <a:pt x="0" y="156972"/>
                  </a:lnTo>
                  <a:close/>
                </a:path>
              </a:pathLst>
            </a:custGeom>
            <a:ln w="10667">
              <a:solidFill>
                <a:srgbClr val="000000"/>
              </a:solidFill>
              <a:prstDash val="sysDash"/>
            </a:ln>
          </p:spPr>
          <p:txBody>
            <a:bodyPr wrap="square" lIns="0" tIns="0" rIns="0" bIns="0" rtlCol="0"/>
            <a:lstStyle/>
            <a:p>
              <a:endParaRPr/>
            </a:p>
          </p:txBody>
        </p:sp>
        <p:sp>
          <p:nvSpPr>
            <p:cNvPr id="146" name="object 146"/>
            <p:cNvSpPr/>
            <p:nvPr/>
          </p:nvSpPr>
          <p:spPr>
            <a:xfrm>
              <a:off x="7218425" y="4321302"/>
              <a:ext cx="815975" cy="708660"/>
            </a:xfrm>
            <a:custGeom>
              <a:avLst/>
              <a:gdLst/>
              <a:ahLst/>
              <a:cxnLst/>
              <a:rect l="l" t="t" r="r" b="b"/>
              <a:pathLst>
                <a:path w="815975" h="708660">
                  <a:moveTo>
                    <a:pt x="333755" y="0"/>
                  </a:moveTo>
                  <a:lnTo>
                    <a:pt x="515366" y="0"/>
                  </a:lnTo>
                </a:path>
                <a:path w="815975" h="708660">
                  <a:moveTo>
                    <a:pt x="633983" y="175260"/>
                  </a:moveTo>
                  <a:lnTo>
                    <a:pt x="815594" y="175260"/>
                  </a:lnTo>
                </a:path>
                <a:path w="815975" h="708660">
                  <a:moveTo>
                    <a:pt x="0" y="327660"/>
                  </a:moveTo>
                  <a:lnTo>
                    <a:pt x="181609" y="327660"/>
                  </a:lnTo>
                </a:path>
                <a:path w="815975" h="708660">
                  <a:moveTo>
                    <a:pt x="304800" y="708660"/>
                  </a:moveTo>
                  <a:lnTo>
                    <a:pt x="486409" y="708660"/>
                  </a:lnTo>
                </a:path>
              </a:pathLst>
            </a:custGeom>
            <a:ln w="25908">
              <a:solidFill>
                <a:srgbClr val="FF0000"/>
              </a:solidFill>
            </a:ln>
          </p:spPr>
          <p:txBody>
            <a:bodyPr wrap="square" lIns="0" tIns="0" rIns="0" bIns="0" rtlCol="0"/>
            <a:lstStyle/>
            <a:p>
              <a:endParaRPr/>
            </a:p>
          </p:txBody>
        </p:sp>
        <p:sp>
          <p:nvSpPr>
            <p:cNvPr id="147" name="object 147"/>
            <p:cNvSpPr/>
            <p:nvPr/>
          </p:nvSpPr>
          <p:spPr>
            <a:xfrm>
              <a:off x="7265669" y="4648962"/>
              <a:ext cx="1030605" cy="609600"/>
            </a:xfrm>
            <a:custGeom>
              <a:avLst/>
              <a:gdLst/>
              <a:ahLst/>
              <a:cxnLst/>
              <a:rect l="l" t="t" r="r" b="b"/>
              <a:pathLst>
                <a:path w="1030604" h="609600">
                  <a:moveTo>
                    <a:pt x="228600" y="0"/>
                  </a:moveTo>
                  <a:lnTo>
                    <a:pt x="410209" y="0"/>
                  </a:lnTo>
                </a:path>
                <a:path w="1030604" h="609600">
                  <a:moveTo>
                    <a:pt x="0" y="152400"/>
                  </a:moveTo>
                  <a:lnTo>
                    <a:pt x="181609" y="152400"/>
                  </a:lnTo>
                </a:path>
                <a:path w="1030604" h="609600">
                  <a:moveTo>
                    <a:pt x="848868" y="0"/>
                  </a:moveTo>
                  <a:lnTo>
                    <a:pt x="1030477" y="0"/>
                  </a:lnTo>
                </a:path>
                <a:path w="1030604" h="609600">
                  <a:moveTo>
                    <a:pt x="819911" y="533400"/>
                  </a:moveTo>
                  <a:lnTo>
                    <a:pt x="1001522" y="533400"/>
                  </a:lnTo>
                </a:path>
                <a:path w="1030604" h="609600">
                  <a:moveTo>
                    <a:pt x="10668" y="609600"/>
                  </a:moveTo>
                  <a:lnTo>
                    <a:pt x="192277" y="609600"/>
                  </a:lnTo>
                </a:path>
              </a:pathLst>
            </a:custGeom>
            <a:ln w="25908">
              <a:solidFill>
                <a:srgbClr val="F8B168"/>
              </a:solidFill>
            </a:ln>
          </p:spPr>
          <p:txBody>
            <a:bodyPr wrap="square" lIns="0" tIns="0" rIns="0" bIns="0" rtlCol="0"/>
            <a:lstStyle/>
            <a:p>
              <a:endParaRPr/>
            </a:p>
          </p:txBody>
        </p:sp>
        <p:sp>
          <p:nvSpPr>
            <p:cNvPr id="148" name="object 148"/>
            <p:cNvSpPr/>
            <p:nvPr/>
          </p:nvSpPr>
          <p:spPr>
            <a:xfrm>
              <a:off x="7433183" y="3441953"/>
              <a:ext cx="836294" cy="445134"/>
            </a:xfrm>
            <a:custGeom>
              <a:avLst/>
              <a:gdLst/>
              <a:ahLst/>
              <a:cxnLst/>
              <a:rect l="l" t="t" r="r" b="b"/>
              <a:pathLst>
                <a:path w="836295" h="445135">
                  <a:moveTo>
                    <a:pt x="77724" y="78105"/>
                  </a:moveTo>
                  <a:lnTo>
                    <a:pt x="71272" y="64897"/>
                  </a:lnTo>
                  <a:lnTo>
                    <a:pt x="71145" y="64643"/>
                  </a:lnTo>
                  <a:lnTo>
                    <a:pt x="39624" y="0"/>
                  </a:lnTo>
                  <a:lnTo>
                    <a:pt x="0" y="77343"/>
                  </a:lnTo>
                  <a:lnTo>
                    <a:pt x="25895" y="77597"/>
                  </a:lnTo>
                  <a:lnTo>
                    <a:pt x="22225" y="444246"/>
                  </a:lnTo>
                  <a:lnTo>
                    <a:pt x="48133" y="444500"/>
                  </a:lnTo>
                  <a:lnTo>
                    <a:pt x="51803" y="78105"/>
                  </a:lnTo>
                  <a:lnTo>
                    <a:pt x="51803" y="77851"/>
                  </a:lnTo>
                  <a:lnTo>
                    <a:pt x="77724" y="78105"/>
                  </a:lnTo>
                  <a:close/>
                </a:path>
                <a:path w="836295" h="445135">
                  <a:moveTo>
                    <a:pt x="836041" y="366903"/>
                  </a:moveTo>
                  <a:lnTo>
                    <a:pt x="810133" y="366903"/>
                  </a:lnTo>
                  <a:lnTo>
                    <a:pt x="810133" y="12192"/>
                  </a:lnTo>
                  <a:lnTo>
                    <a:pt x="784225" y="12192"/>
                  </a:lnTo>
                  <a:lnTo>
                    <a:pt x="784225" y="366903"/>
                  </a:lnTo>
                  <a:lnTo>
                    <a:pt x="758317" y="366903"/>
                  </a:lnTo>
                  <a:lnTo>
                    <a:pt x="797179" y="444627"/>
                  </a:lnTo>
                  <a:lnTo>
                    <a:pt x="829564" y="379857"/>
                  </a:lnTo>
                  <a:lnTo>
                    <a:pt x="836041" y="366903"/>
                  </a:lnTo>
                  <a:close/>
                </a:path>
              </a:pathLst>
            </a:custGeom>
            <a:solidFill>
              <a:srgbClr val="FF0000"/>
            </a:solidFill>
          </p:spPr>
          <p:txBody>
            <a:bodyPr wrap="square" lIns="0" tIns="0" rIns="0" bIns="0" rtlCol="0"/>
            <a:lstStyle/>
            <a:p>
              <a:endParaRPr/>
            </a:p>
          </p:txBody>
        </p:sp>
        <p:sp>
          <p:nvSpPr>
            <p:cNvPr id="149" name="object 149"/>
            <p:cNvSpPr/>
            <p:nvPr/>
          </p:nvSpPr>
          <p:spPr>
            <a:xfrm>
              <a:off x="7151369" y="1658874"/>
              <a:ext cx="1193800" cy="1473835"/>
            </a:xfrm>
            <a:custGeom>
              <a:avLst/>
              <a:gdLst/>
              <a:ahLst/>
              <a:cxnLst/>
              <a:rect l="l" t="t" r="r" b="b"/>
              <a:pathLst>
                <a:path w="1193800" h="1473835">
                  <a:moveTo>
                    <a:pt x="1193292" y="0"/>
                  </a:moveTo>
                  <a:lnTo>
                    <a:pt x="0" y="0"/>
                  </a:lnTo>
                  <a:lnTo>
                    <a:pt x="0" y="1473708"/>
                  </a:lnTo>
                  <a:lnTo>
                    <a:pt x="1193292" y="1473708"/>
                  </a:lnTo>
                  <a:lnTo>
                    <a:pt x="1193292" y="0"/>
                  </a:lnTo>
                  <a:close/>
                </a:path>
              </a:pathLst>
            </a:custGeom>
            <a:solidFill>
              <a:srgbClr val="4EA4D7"/>
            </a:solidFill>
          </p:spPr>
          <p:txBody>
            <a:bodyPr wrap="square" lIns="0" tIns="0" rIns="0" bIns="0" rtlCol="0"/>
            <a:lstStyle/>
            <a:p>
              <a:endParaRPr/>
            </a:p>
          </p:txBody>
        </p:sp>
        <p:sp>
          <p:nvSpPr>
            <p:cNvPr id="150" name="object 150"/>
            <p:cNvSpPr/>
            <p:nvPr/>
          </p:nvSpPr>
          <p:spPr>
            <a:xfrm>
              <a:off x="7151369" y="1658874"/>
              <a:ext cx="1193800" cy="1473835"/>
            </a:xfrm>
            <a:custGeom>
              <a:avLst/>
              <a:gdLst/>
              <a:ahLst/>
              <a:cxnLst/>
              <a:rect l="l" t="t" r="r" b="b"/>
              <a:pathLst>
                <a:path w="1193800" h="1473835">
                  <a:moveTo>
                    <a:pt x="0" y="1473708"/>
                  </a:moveTo>
                  <a:lnTo>
                    <a:pt x="1193292" y="1473708"/>
                  </a:lnTo>
                  <a:lnTo>
                    <a:pt x="1193292" y="0"/>
                  </a:lnTo>
                  <a:lnTo>
                    <a:pt x="0" y="0"/>
                  </a:lnTo>
                  <a:lnTo>
                    <a:pt x="0" y="1473708"/>
                  </a:lnTo>
                  <a:close/>
                </a:path>
              </a:pathLst>
            </a:custGeom>
            <a:ln w="10668">
              <a:solidFill>
                <a:srgbClr val="AF5C04"/>
              </a:solidFill>
              <a:prstDash val="sysDash"/>
            </a:ln>
          </p:spPr>
          <p:txBody>
            <a:bodyPr wrap="square" lIns="0" tIns="0" rIns="0" bIns="0" rtlCol="0"/>
            <a:lstStyle/>
            <a:p>
              <a:endParaRPr/>
            </a:p>
          </p:txBody>
        </p:sp>
        <p:sp>
          <p:nvSpPr>
            <p:cNvPr id="151" name="object 151"/>
            <p:cNvSpPr/>
            <p:nvPr/>
          </p:nvSpPr>
          <p:spPr>
            <a:xfrm>
              <a:off x="7143749" y="1658874"/>
              <a:ext cx="914400" cy="1219200"/>
            </a:xfrm>
            <a:custGeom>
              <a:avLst/>
              <a:gdLst/>
              <a:ahLst/>
              <a:cxnLst/>
              <a:rect l="l" t="t" r="r" b="b"/>
              <a:pathLst>
                <a:path w="914400" h="1219200">
                  <a:moveTo>
                    <a:pt x="914400" y="0"/>
                  </a:moveTo>
                  <a:lnTo>
                    <a:pt x="0" y="0"/>
                  </a:lnTo>
                  <a:lnTo>
                    <a:pt x="0" y="1219200"/>
                  </a:lnTo>
                  <a:lnTo>
                    <a:pt x="914400" y="1219200"/>
                  </a:lnTo>
                  <a:lnTo>
                    <a:pt x="914400" y="0"/>
                  </a:lnTo>
                  <a:close/>
                </a:path>
              </a:pathLst>
            </a:custGeom>
            <a:solidFill>
              <a:srgbClr val="C4E0F1"/>
            </a:solidFill>
          </p:spPr>
          <p:txBody>
            <a:bodyPr wrap="square" lIns="0" tIns="0" rIns="0" bIns="0" rtlCol="0"/>
            <a:lstStyle/>
            <a:p>
              <a:endParaRPr/>
            </a:p>
          </p:txBody>
        </p:sp>
        <p:sp>
          <p:nvSpPr>
            <p:cNvPr id="152" name="object 152"/>
            <p:cNvSpPr/>
            <p:nvPr/>
          </p:nvSpPr>
          <p:spPr>
            <a:xfrm>
              <a:off x="7143749" y="1658874"/>
              <a:ext cx="914400" cy="1219200"/>
            </a:xfrm>
            <a:custGeom>
              <a:avLst/>
              <a:gdLst/>
              <a:ahLst/>
              <a:cxnLst/>
              <a:rect l="l" t="t" r="r" b="b"/>
              <a:pathLst>
                <a:path w="914400" h="1219200">
                  <a:moveTo>
                    <a:pt x="0" y="1219200"/>
                  </a:moveTo>
                  <a:lnTo>
                    <a:pt x="914400" y="1219200"/>
                  </a:lnTo>
                  <a:lnTo>
                    <a:pt x="914400" y="0"/>
                  </a:lnTo>
                  <a:lnTo>
                    <a:pt x="0" y="0"/>
                  </a:lnTo>
                  <a:lnTo>
                    <a:pt x="0" y="1219200"/>
                  </a:lnTo>
                  <a:close/>
                </a:path>
              </a:pathLst>
            </a:custGeom>
            <a:ln w="10668">
              <a:solidFill>
                <a:srgbClr val="AF5C04"/>
              </a:solidFill>
              <a:prstDash val="sysDash"/>
            </a:ln>
          </p:spPr>
          <p:txBody>
            <a:bodyPr wrap="square" lIns="0" tIns="0" rIns="0" bIns="0" rtlCol="0"/>
            <a:lstStyle/>
            <a:p>
              <a:endParaRPr/>
            </a:p>
          </p:txBody>
        </p:sp>
        <p:sp>
          <p:nvSpPr>
            <p:cNvPr id="153" name="object 153"/>
            <p:cNvSpPr/>
            <p:nvPr/>
          </p:nvSpPr>
          <p:spPr>
            <a:xfrm>
              <a:off x="7162037" y="1658874"/>
              <a:ext cx="173990" cy="127000"/>
            </a:xfrm>
            <a:custGeom>
              <a:avLst/>
              <a:gdLst/>
              <a:ahLst/>
              <a:cxnLst/>
              <a:rect l="l" t="t" r="r" b="b"/>
              <a:pathLst>
                <a:path w="173990" h="127000">
                  <a:moveTo>
                    <a:pt x="173735" y="0"/>
                  </a:moveTo>
                  <a:lnTo>
                    <a:pt x="0" y="0"/>
                  </a:lnTo>
                  <a:lnTo>
                    <a:pt x="0" y="126491"/>
                  </a:lnTo>
                  <a:lnTo>
                    <a:pt x="173735" y="126491"/>
                  </a:lnTo>
                  <a:lnTo>
                    <a:pt x="173735" y="0"/>
                  </a:lnTo>
                  <a:close/>
                </a:path>
              </a:pathLst>
            </a:custGeom>
            <a:solidFill>
              <a:srgbClr val="F1F1F1"/>
            </a:solidFill>
          </p:spPr>
          <p:txBody>
            <a:bodyPr wrap="square" lIns="0" tIns="0" rIns="0" bIns="0" rtlCol="0"/>
            <a:lstStyle/>
            <a:p>
              <a:endParaRPr/>
            </a:p>
          </p:txBody>
        </p:sp>
        <p:sp>
          <p:nvSpPr>
            <p:cNvPr id="154" name="object 154"/>
            <p:cNvSpPr/>
            <p:nvPr/>
          </p:nvSpPr>
          <p:spPr>
            <a:xfrm>
              <a:off x="7162037" y="1658874"/>
              <a:ext cx="173990" cy="127000"/>
            </a:xfrm>
            <a:custGeom>
              <a:avLst/>
              <a:gdLst/>
              <a:ahLst/>
              <a:cxnLst/>
              <a:rect l="l" t="t" r="r" b="b"/>
              <a:pathLst>
                <a:path w="173990" h="127000">
                  <a:moveTo>
                    <a:pt x="0" y="126491"/>
                  </a:moveTo>
                  <a:lnTo>
                    <a:pt x="173735" y="126491"/>
                  </a:lnTo>
                  <a:lnTo>
                    <a:pt x="173735" y="0"/>
                  </a:lnTo>
                  <a:lnTo>
                    <a:pt x="0" y="0"/>
                  </a:lnTo>
                  <a:lnTo>
                    <a:pt x="0" y="126491"/>
                  </a:lnTo>
                  <a:close/>
                </a:path>
              </a:pathLst>
            </a:custGeom>
            <a:ln w="10668">
              <a:solidFill>
                <a:srgbClr val="000000"/>
              </a:solidFill>
              <a:prstDash val="sysDash"/>
            </a:ln>
          </p:spPr>
          <p:txBody>
            <a:bodyPr wrap="square" lIns="0" tIns="0" rIns="0" bIns="0" rtlCol="0"/>
            <a:lstStyle/>
            <a:p>
              <a:endParaRPr/>
            </a:p>
          </p:txBody>
        </p:sp>
        <p:sp>
          <p:nvSpPr>
            <p:cNvPr id="155" name="object 155"/>
            <p:cNvSpPr/>
            <p:nvPr/>
          </p:nvSpPr>
          <p:spPr>
            <a:xfrm>
              <a:off x="7335773" y="1658874"/>
              <a:ext cx="304800" cy="127000"/>
            </a:xfrm>
            <a:custGeom>
              <a:avLst/>
              <a:gdLst/>
              <a:ahLst/>
              <a:cxnLst/>
              <a:rect l="l" t="t" r="r" b="b"/>
              <a:pathLst>
                <a:path w="304800" h="127000">
                  <a:moveTo>
                    <a:pt x="304800" y="0"/>
                  </a:moveTo>
                  <a:lnTo>
                    <a:pt x="0" y="0"/>
                  </a:lnTo>
                  <a:lnTo>
                    <a:pt x="0" y="126491"/>
                  </a:lnTo>
                  <a:lnTo>
                    <a:pt x="304800" y="126491"/>
                  </a:lnTo>
                  <a:lnTo>
                    <a:pt x="304800" y="0"/>
                  </a:lnTo>
                  <a:close/>
                </a:path>
              </a:pathLst>
            </a:custGeom>
            <a:solidFill>
              <a:srgbClr val="F1F1F1"/>
            </a:solidFill>
          </p:spPr>
          <p:txBody>
            <a:bodyPr wrap="square" lIns="0" tIns="0" rIns="0" bIns="0" rtlCol="0"/>
            <a:lstStyle/>
            <a:p>
              <a:endParaRPr/>
            </a:p>
          </p:txBody>
        </p:sp>
        <p:sp>
          <p:nvSpPr>
            <p:cNvPr id="156" name="object 156"/>
            <p:cNvSpPr/>
            <p:nvPr/>
          </p:nvSpPr>
          <p:spPr>
            <a:xfrm>
              <a:off x="7335773" y="1658874"/>
              <a:ext cx="304800" cy="127000"/>
            </a:xfrm>
            <a:custGeom>
              <a:avLst/>
              <a:gdLst/>
              <a:ahLst/>
              <a:cxnLst/>
              <a:rect l="l" t="t" r="r" b="b"/>
              <a:pathLst>
                <a:path w="304800" h="127000">
                  <a:moveTo>
                    <a:pt x="0" y="126491"/>
                  </a:moveTo>
                  <a:lnTo>
                    <a:pt x="304800" y="126491"/>
                  </a:lnTo>
                  <a:lnTo>
                    <a:pt x="304800" y="0"/>
                  </a:lnTo>
                  <a:lnTo>
                    <a:pt x="0" y="0"/>
                  </a:lnTo>
                  <a:lnTo>
                    <a:pt x="0" y="126491"/>
                  </a:lnTo>
                  <a:close/>
                </a:path>
              </a:pathLst>
            </a:custGeom>
            <a:ln w="10667">
              <a:solidFill>
                <a:srgbClr val="000000"/>
              </a:solidFill>
              <a:prstDash val="sysDash"/>
            </a:ln>
          </p:spPr>
          <p:txBody>
            <a:bodyPr wrap="square" lIns="0" tIns="0" rIns="0" bIns="0" rtlCol="0"/>
            <a:lstStyle/>
            <a:p>
              <a:endParaRPr/>
            </a:p>
          </p:txBody>
        </p:sp>
        <p:sp>
          <p:nvSpPr>
            <p:cNvPr id="157" name="object 157"/>
            <p:cNvSpPr/>
            <p:nvPr/>
          </p:nvSpPr>
          <p:spPr>
            <a:xfrm>
              <a:off x="7640573" y="1658874"/>
              <a:ext cx="189230" cy="127000"/>
            </a:xfrm>
            <a:custGeom>
              <a:avLst/>
              <a:gdLst/>
              <a:ahLst/>
              <a:cxnLst/>
              <a:rect l="l" t="t" r="r" b="b"/>
              <a:pathLst>
                <a:path w="189229" h="127000">
                  <a:moveTo>
                    <a:pt x="188975" y="0"/>
                  </a:moveTo>
                  <a:lnTo>
                    <a:pt x="0" y="0"/>
                  </a:lnTo>
                  <a:lnTo>
                    <a:pt x="0" y="126491"/>
                  </a:lnTo>
                  <a:lnTo>
                    <a:pt x="188975" y="126491"/>
                  </a:lnTo>
                  <a:lnTo>
                    <a:pt x="188975" y="0"/>
                  </a:lnTo>
                  <a:close/>
                </a:path>
              </a:pathLst>
            </a:custGeom>
            <a:solidFill>
              <a:srgbClr val="F1F1F1"/>
            </a:solidFill>
          </p:spPr>
          <p:txBody>
            <a:bodyPr wrap="square" lIns="0" tIns="0" rIns="0" bIns="0" rtlCol="0"/>
            <a:lstStyle/>
            <a:p>
              <a:endParaRPr/>
            </a:p>
          </p:txBody>
        </p:sp>
        <p:sp>
          <p:nvSpPr>
            <p:cNvPr id="158" name="object 158"/>
            <p:cNvSpPr/>
            <p:nvPr/>
          </p:nvSpPr>
          <p:spPr>
            <a:xfrm>
              <a:off x="7162037" y="1658874"/>
              <a:ext cx="668020" cy="335280"/>
            </a:xfrm>
            <a:custGeom>
              <a:avLst/>
              <a:gdLst/>
              <a:ahLst/>
              <a:cxnLst/>
              <a:rect l="l" t="t" r="r" b="b"/>
              <a:pathLst>
                <a:path w="668020" h="335280">
                  <a:moveTo>
                    <a:pt x="478535" y="126491"/>
                  </a:moveTo>
                  <a:lnTo>
                    <a:pt x="667511" y="126491"/>
                  </a:lnTo>
                  <a:lnTo>
                    <a:pt x="667511" y="0"/>
                  </a:lnTo>
                  <a:lnTo>
                    <a:pt x="478535" y="0"/>
                  </a:lnTo>
                  <a:lnTo>
                    <a:pt x="478535" y="126491"/>
                  </a:lnTo>
                  <a:close/>
                </a:path>
                <a:path w="668020" h="335280">
                  <a:moveTo>
                    <a:pt x="0" y="335279"/>
                  </a:moveTo>
                  <a:lnTo>
                    <a:pt x="667511" y="335279"/>
                  </a:lnTo>
                  <a:lnTo>
                    <a:pt x="667511" y="126491"/>
                  </a:lnTo>
                  <a:lnTo>
                    <a:pt x="0" y="126491"/>
                  </a:lnTo>
                  <a:lnTo>
                    <a:pt x="0" y="335279"/>
                  </a:lnTo>
                  <a:close/>
                </a:path>
              </a:pathLst>
            </a:custGeom>
            <a:ln w="10668">
              <a:solidFill>
                <a:srgbClr val="000000"/>
              </a:solidFill>
              <a:prstDash val="sysDash"/>
            </a:ln>
          </p:spPr>
          <p:txBody>
            <a:bodyPr wrap="square" lIns="0" tIns="0" rIns="0" bIns="0" rtlCol="0"/>
            <a:lstStyle/>
            <a:p>
              <a:endParaRPr/>
            </a:p>
          </p:txBody>
        </p:sp>
        <p:sp>
          <p:nvSpPr>
            <p:cNvPr id="159" name="object 159"/>
            <p:cNvSpPr/>
            <p:nvPr/>
          </p:nvSpPr>
          <p:spPr>
            <a:xfrm>
              <a:off x="7162037" y="1994154"/>
              <a:ext cx="334010" cy="502920"/>
            </a:xfrm>
            <a:custGeom>
              <a:avLst/>
              <a:gdLst/>
              <a:ahLst/>
              <a:cxnLst/>
              <a:rect l="l" t="t" r="r" b="b"/>
              <a:pathLst>
                <a:path w="334009" h="502919">
                  <a:moveTo>
                    <a:pt x="333755" y="0"/>
                  </a:moveTo>
                  <a:lnTo>
                    <a:pt x="0" y="0"/>
                  </a:lnTo>
                  <a:lnTo>
                    <a:pt x="0" y="502920"/>
                  </a:lnTo>
                  <a:lnTo>
                    <a:pt x="333755" y="502920"/>
                  </a:lnTo>
                  <a:lnTo>
                    <a:pt x="333755" y="0"/>
                  </a:lnTo>
                  <a:close/>
                </a:path>
              </a:pathLst>
            </a:custGeom>
            <a:solidFill>
              <a:srgbClr val="F1F1F1"/>
            </a:solidFill>
          </p:spPr>
          <p:txBody>
            <a:bodyPr wrap="square" lIns="0" tIns="0" rIns="0" bIns="0" rtlCol="0"/>
            <a:lstStyle/>
            <a:p>
              <a:endParaRPr/>
            </a:p>
          </p:txBody>
        </p:sp>
        <p:sp>
          <p:nvSpPr>
            <p:cNvPr id="160" name="object 160"/>
            <p:cNvSpPr/>
            <p:nvPr/>
          </p:nvSpPr>
          <p:spPr>
            <a:xfrm>
              <a:off x="7162037" y="1994154"/>
              <a:ext cx="334010" cy="502920"/>
            </a:xfrm>
            <a:custGeom>
              <a:avLst/>
              <a:gdLst/>
              <a:ahLst/>
              <a:cxnLst/>
              <a:rect l="l" t="t" r="r" b="b"/>
              <a:pathLst>
                <a:path w="334009" h="502919">
                  <a:moveTo>
                    <a:pt x="0" y="502920"/>
                  </a:moveTo>
                  <a:lnTo>
                    <a:pt x="333755" y="502920"/>
                  </a:lnTo>
                  <a:lnTo>
                    <a:pt x="333755"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161" name="object 161"/>
            <p:cNvSpPr/>
            <p:nvPr/>
          </p:nvSpPr>
          <p:spPr>
            <a:xfrm>
              <a:off x="7495793" y="1994154"/>
              <a:ext cx="334010" cy="502920"/>
            </a:xfrm>
            <a:custGeom>
              <a:avLst/>
              <a:gdLst/>
              <a:ahLst/>
              <a:cxnLst/>
              <a:rect l="l" t="t" r="r" b="b"/>
              <a:pathLst>
                <a:path w="334009" h="502919">
                  <a:moveTo>
                    <a:pt x="333755" y="0"/>
                  </a:moveTo>
                  <a:lnTo>
                    <a:pt x="0" y="0"/>
                  </a:lnTo>
                  <a:lnTo>
                    <a:pt x="0" y="502920"/>
                  </a:lnTo>
                  <a:lnTo>
                    <a:pt x="333755" y="502920"/>
                  </a:lnTo>
                  <a:lnTo>
                    <a:pt x="333755" y="0"/>
                  </a:lnTo>
                  <a:close/>
                </a:path>
              </a:pathLst>
            </a:custGeom>
            <a:solidFill>
              <a:srgbClr val="F1F1F1"/>
            </a:solidFill>
          </p:spPr>
          <p:txBody>
            <a:bodyPr wrap="square" lIns="0" tIns="0" rIns="0" bIns="0" rtlCol="0"/>
            <a:lstStyle/>
            <a:p>
              <a:endParaRPr/>
            </a:p>
          </p:txBody>
        </p:sp>
        <p:sp>
          <p:nvSpPr>
            <p:cNvPr id="162" name="object 162"/>
            <p:cNvSpPr/>
            <p:nvPr/>
          </p:nvSpPr>
          <p:spPr>
            <a:xfrm>
              <a:off x="7495793" y="1994154"/>
              <a:ext cx="334010" cy="502920"/>
            </a:xfrm>
            <a:custGeom>
              <a:avLst/>
              <a:gdLst/>
              <a:ahLst/>
              <a:cxnLst/>
              <a:rect l="l" t="t" r="r" b="b"/>
              <a:pathLst>
                <a:path w="334009" h="502919">
                  <a:moveTo>
                    <a:pt x="0" y="502920"/>
                  </a:moveTo>
                  <a:lnTo>
                    <a:pt x="333755" y="502920"/>
                  </a:lnTo>
                  <a:lnTo>
                    <a:pt x="333755" y="0"/>
                  </a:lnTo>
                  <a:lnTo>
                    <a:pt x="0" y="0"/>
                  </a:lnTo>
                  <a:lnTo>
                    <a:pt x="0" y="502920"/>
                  </a:lnTo>
                  <a:close/>
                </a:path>
              </a:pathLst>
            </a:custGeom>
            <a:ln w="10668">
              <a:solidFill>
                <a:srgbClr val="000000"/>
              </a:solidFill>
              <a:prstDash val="sysDash"/>
            </a:ln>
          </p:spPr>
          <p:txBody>
            <a:bodyPr wrap="square" lIns="0" tIns="0" rIns="0" bIns="0" rtlCol="0"/>
            <a:lstStyle/>
            <a:p>
              <a:endParaRPr/>
            </a:p>
          </p:txBody>
        </p:sp>
        <p:sp>
          <p:nvSpPr>
            <p:cNvPr id="163" name="object 163"/>
            <p:cNvSpPr/>
            <p:nvPr/>
          </p:nvSpPr>
          <p:spPr>
            <a:xfrm>
              <a:off x="7162037" y="2492502"/>
              <a:ext cx="668020" cy="157480"/>
            </a:xfrm>
            <a:custGeom>
              <a:avLst/>
              <a:gdLst/>
              <a:ahLst/>
              <a:cxnLst/>
              <a:rect l="l" t="t" r="r" b="b"/>
              <a:pathLst>
                <a:path w="668020" h="157480">
                  <a:moveTo>
                    <a:pt x="667511" y="0"/>
                  </a:moveTo>
                  <a:lnTo>
                    <a:pt x="0" y="0"/>
                  </a:lnTo>
                  <a:lnTo>
                    <a:pt x="0" y="156972"/>
                  </a:lnTo>
                  <a:lnTo>
                    <a:pt x="667511" y="156972"/>
                  </a:lnTo>
                  <a:lnTo>
                    <a:pt x="667511" y="0"/>
                  </a:lnTo>
                  <a:close/>
                </a:path>
              </a:pathLst>
            </a:custGeom>
            <a:solidFill>
              <a:srgbClr val="F1F1F1"/>
            </a:solidFill>
          </p:spPr>
          <p:txBody>
            <a:bodyPr wrap="square" lIns="0" tIns="0" rIns="0" bIns="0" rtlCol="0"/>
            <a:lstStyle/>
            <a:p>
              <a:endParaRPr/>
            </a:p>
          </p:txBody>
        </p:sp>
        <p:sp>
          <p:nvSpPr>
            <p:cNvPr id="164" name="object 164"/>
            <p:cNvSpPr/>
            <p:nvPr/>
          </p:nvSpPr>
          <p:spPr>
            <a:xfrm>
              <a:off x="7162037" y="2492502"/>
              <a:ext cx="668020" cy="157480"/>
            </a:xfrm>
            <a:custGeom>
              <a:avLst/>
              <a:gdLst/>
              <a:ahLst/>
              <a:cxnLst/>
              <a:rect l="l" t="t" r="r" b="b"/>
              <a:pathLst>
                <a:path w="668020" h="157480">
                  <a:moveTo>
                    <a:pt x="0" y="156972"/>
                  </a:moveTo>
                  <a:lnTo>
                    <a:pt x="667511" y="156972"/>
                  </a:lnTo>
                  <a:lnTo>
                    <a:pt x="667511" y="0"/>
                  </a:lnTo>
                  <a:lnTo>
                    <a:pt x="0" y="0"/>
                  </a:lnTo>
                  <a:lnTo>
                    <a:pt x="0" y="156972"/>
                  </a:lnTo>
                  <a:close/>
                </a:path>
              </a:pathLst>
            </a:custGeom>
            <a:ln w="10667">
              <a:solidFill>
                <a:srgbClr val="000000"/>
              </a:solidFill>
              <a:prstDash val="sysDash"/>
            </a:ln>
          </p:spPr>
          <p:txBody>
            <a:bodyPr wrap="square" lIns="0" tIns="0" rIns="0" bIns="0" rtlCol="0"/>
            <a:lstStyle/>
            <a:p>
              <a:endParaRPr/>
            </a:p>
          </p:txBody>
        </p:sp>
        <p:sp>
          <p:nvSpPr>
            <p:cNvPr id="165" name="object 165"/>
            <p:cNvSpPr/>
            <p:nvPr/>
          </p:nvSpPr>
          <p:spPr>
            <a:xfrm>
              <a:off x="7219949" y="2093214"/>
              <a:ext cx="815975" cy="708660"/>
            </a:xfrm>
            <a:custGeom>
              <a:avLst/>
              <a:gdLst/>
              <a:ahLst/>
              <a:cxnLst/>
              <a:rect l="l" t="t" r="r" b="b"/>
              <a:pathLst>
                <a:path w="815975" h="708660">
                  <a:moveTo>
                    <a:pt x="333755" y="0"/>
                  </a:moveTo>
                  <a:lnTo>
                    <a:pt x="515366" y="0"/>
                  </a:lnTo>
                </a:path>
                <a:path w="815975" h="708660">
                  <a:moveTo>
                    <a:pt x="633983" y="175260"/>
                  </a:moveTo>
                  <a:lnTo>
                    <a:pt x="815594" y="175260"/>
                  </a:lnTo>
                </a:path>
                <a:path w="815975" h="708660">
                  <a:moveTo>
                    <a:pt x="0" y="327660"/>
                  </a:moveTo>
                  <a:lnTo>
                    <a:pt x="181609" y="327660"/>
                  </a:lnTo>
                </a:path>
                <a:path w="815975" h="708660">
                  <a:moveTo>
                    <a:pt x="304800" y="708660"/>
                  </a:moveTo>
                  <a:lnTo>
                    <a:pt x="486409" y="708660"/>
                  </a:lnTo>
                </a:path>
              </a:pathLst>
            </a:custGeom>
            <a:ln w="25908">
              <a:solidFill>
                <a:srgbClr val="FF0000"/>
              </a:solidFill>
            </a:ln>
          </p:spPr>
          <p:txBody>
            <a:bodyPr wrap="square" lIns="0" tIns="0" rIns="0" bIns="0" rtlCol="0"/>
            <a:lstStyle/>
            <a:p>
              <a:endParaRPr/>
            </a:p>
          </p:txBody>
        </p:sp>
        <p:sp>
          <p:nvSpPr>
            <p:cNvPr id="166" name="object 166"/>
            <p:cNvSpPr/>
            <p:nvPr/>
          </p:nvSpPr>
          <p:spPr>
            <a:xfrm>
              <a:off x="7277861" y="2420874"/>
              <a:ext cx="1030605" cy="609600"/>
            </a:xfrm>
            <a:custGeom>
              <a:avLst/>
              <a:gdLst/>
              <a:ahLst/>
              <a:cxnLst/>
              <a:rect l="l" t="t" r="r" b="b"/>
              <a:pathLst>
                <a:path w="1030604" h="609600">
                  <a:moveTo>
                    <a:pt x="228600" y="0"/>
                  </a:moveTo>
                  <a:lnTo>
                    <a:pt x="410210" y="0"/>
                  </a:lnTo>
                </a:path>
                <a:path w="1030604" h="609600">
                  <a:moveTo>
                    <a:pt x="0" y="152400"/>
                  </a:moveTo>
                  <a:lnTo>
                    <a:pt x="181610" y="152400"/>
                  </a:lnTo>
                </a:path>
                <a:path w="1030604" h="609600">
                  <a:moveTo>
                    <a:pt x="848868" y="0"/>
                  </a:moveTo>
                  <a:lnTo>
                    <a:pt x="1030478" y="0"/>
                  </a:lnTo>
                </a:path>
                <a:path w="1030604" h="609600">
                  <a:moveTo>
                    <a:pt x="819912" y="533400"/>
                  </a:moveTo>
                  <a:lnTo>
                    <a:pt x="1001522" y="533400"/>
                  </a:lnTo>
                </a:path>
                <a:path w="1030604" h="609600">
                  <a:moveTo>
                    <a:pt x="10668" y="609600"/>
                  </a:moveTo>
                  <a:lnTo>
                    <a:pt x="192278" y="609600"/>
                  </a:lnTo>
                </a:path>
              </a:pathLst>
            </a:custGeom>
            <a:ln w="25908">
              <a:solidFill>
                <a:srgbClr val="F8B168"/>
              </a:solidFill>
            </a:ln>
          </p:spPr>
          <p:txBody>
            <a:bodyPr wrap="square" lIns="0" tIns="0" rIns="0" bIns="0" rtlCol="0"/>
            <a:lstStyle/>
            <a:p>
              <a:endParaRPr/>
            </a:p>
          </p:txBody>
        </p:sp>
      </p:grpSp>
      <p:sp>
        <p:nvSpPr>
          <p:cNvPr id="167" name="object 167"/>
          <p:cNvSpPr txBox="1"/>
          <p:nvPr/>
        </p:nvSpPr>
        <p:spPr>
          <a:xfrm>
            <a:off x="6303646" y="3099055"/>
            <a:ext cx="567055" cy="228909"/>
          </a:xfrm>
          <a:prstGeom prst="rect">
            <a:avLst/>
          </a:prstGeom>
        </p:spPr>
        <p:txBody>
          <a:bodyPr vert="horz" wrap="square" lIns="0" tIns="13335" rIns="0" bIns="0" rtlCol="0">
            <a:spAutoFit/>
          </a:bodyPr>
          <a:lstStyle/>
          <a:p>
            <a:pPr marL="12700">
              <a:spcBef>
                <a:spcPts val="105"/>
              </a:spcBef>
            </a:pPr>
            <a:r>
              <a:rPr sz="1400" dirty="0">
                <a:latin typeface="Arial"/>
                <a:cs typeface="Arial"/>
              </a:rPr>
              <a:t>W/P</a:t>
            </a:r>
            <a:r>
              <a:rPr sz="1400" spc="-120" dirty="0">
                <a:latin typeface="Arial"/>
                <a:cs typeface="Arial"/>
              </a:rPr>
              <a:t> </a:t>
            </a:r>
            <a:r>
              <a:rPr sz="1400" spc="-25" dirty="0">
                <a:latin typeface="Arial"/>
                <a:cs typeface="Arial"/>
              </a:rPr>
              <a:t>At</a:t>
            </a:r>
            <a:endParaRPr sz="1400">
              <a:latin typeface="Arial"/>
              <a:cs typeface="Arial"/>
            </a:endParaRPr>
          </a:p>
        </p:txBody>
      </p:sp>
      <p:sp>
        <p:nvSpPr>
          <p:cNvPr id="168" name="object 168"/>
          <p:cNvSpPr txBox="1"/>
          <p:nvPr/>
        </p:nvSpPr>
        <p:spPr>
          <a:xfrm>
            <a:off x="6091810" y="3312109"/>
            <a:ext cx="992505" cy="453390"/>
          </a:xfrm>
          <a:prstGeom prst="rect">
            <a:avLst/>
          </a:prstGeom>
        </p:spPr>
        <p:txBody>
          <a:bodyPr vert="horz" wrap="square" lIns="0" tIns="13335" rIns="0" bIns="0" rtlCol="0">
            <a:spAutoFit/>
          </a:bodyPr>
          <a:lstStyle/>
          <a:p>
            <a:pPr marL="12700">
              <a:spcBef>
                <a:spcPts val="105"/>
              </a:spcBef>
            </a:pPr>
            <a:r>
              <a:rPr sz="1400" dirty="0">
                <a:latin typeface="Arial"/>
                <a:cs typeface="Arial"/>
              </a:rPr>
              <a:t>Handover</a:t>
            </a:r>
            <a:r>
              <a:rPr sz="1400" spc="-65" dirty="0">
                <a:latin typeface="Arial"/>
                <a:cs typeface="Arial"/>
              </a:rPr>
              <a:t> </a:t>
            </a:r>
            <a:r>
              <a:rPr sz="1400" spc="-25" dirty="0">
                <a:latin typeface="Arial"/>
                <a:cs typeface="Arial"/>
              </a:rPr>
              <a:t>to</a:t>
            </a:r>
            <a:endParaRPr sz="1400">
              <a:latin typeface="Arial"/>
              <a:cs typeface="Arial"/>
            </a:endParaRPr>
          </a:p>
          <a:p>
            <a:pPr marL="59690"/>
            <a:r>
              <a:rPr sz="1400" spc="-10" dirty="0">
                <a:latin typeface="Arial"/>
                <a:cs typeface="Arial"/>
              </a:rPr>
              <a:t>Operations</a:t>
            </a:r>
            <a:endParaRPr sz="1400">
              <a:latin typeface="Arial"/>
              <a:cs typeface="Arial"/>
            </a:endParaRPr>
          </a:p>
        </p:txBody>
      </p:sp>
      <p:sp>
        <p:nvSpPr>
          <p:cNvPr id="169" name="object 169"/>
          <p:cNvSpPr txBox="1"/>
          <p:nvPr/>
        </p:nvSpPr>
        <p:spPr>
          <a:xfrm>
            <a:off x="3600450" y="4013454"/>
            <a:ext cx="668020" cy="208915"/>
          </a:xfrm>
          <a:prstGeom prst="rect">
            <a:avLst/>
          </a:prstGeom>
          <a:solidFill>
            <a:srgbClr val="D9EAD4"/>
          </a:solidFill>
          <a:ln w="10667">
            <a:solidFill>
              <a:srgbClr val="000000"/>
            </a:solidFill>
          </a:ln>
        </p:spPr>
        <p:txBody>
          <a:bodyPr vert="horz" wrap="square" lIns="0" tIns="30480" rIns="0" bIns="0" rtlCol="0">
            <a:spAutoFit/>
          </a:bodyPr>
          <a:lstStyle/>
          <a:p>
            <a:pPr marL="196215">
              <a:lnSpc>
                <a:spcPts val="1405"/>
              </a:lnSpc>
              <a:spcBef>
                <a:spcPts val="240"/>
              </a:spcBef>
            </a:pPr>
            <a:r>
              <a:rPr sz="1200" spc="-25" dirty="0">
                <a:latin typeface="Arial"/>
                <a:cs typeface="Arial"/>
              </a:rPr>
              <a:t>EPC</a:t>
            </a:r>
            <a:endParaRPr sz="1200">
              <a:latin typeface="Arial"/>
              <a:cs typeface="Arial"/>
            </a:endParaRPr>
          </a:p>
        </p:txBody>
      </p:sp>
      <p:sp>
        <p:nvSpPr>
          <p:cNvPr id="170" name="object 170"/>
          <p:cNvSpPr txBox="1"/>
          <p:nvPr/>
        </p:nvSpPr>
        <p:spPr>
          <a:xfrm>
            <a:off x="3662298" y="4214241"/>
            <a:ext cx="585470" cy="391160"/>
          </a:xfrm>
          <a:prstGeom prst="rect">
            <a:avLst/>
          </a:prstGeom>
        </p:spPr>
        <p:txBody>
          <a:bodyPr vert="horz" wrap="square" lIns="0" tIns="12700" rIns="0" bIns="0" rtlCol="0">
            <a:spAutoFit/>
          </a:bodyPr>
          <a:lstStyle/>
          <a:p>
            <a:pPr marL="36830" marR="5080" indent="-24765">
              <a:spcBef>
                <a:spcPts val="100"/>
              </a:spcBef>
            </a:pPr>
            <a:r>
              <a:rPr sz="1200" spc="-10" dirty="0">
                <a:latin typeface="Arial"/>
                <a:cs typeface="Arial"/>
              </a:rPr>
              <a:t>Working Version</a:t>
            </a:r>
            <a:endParaRPr sz="1200">
              <a:latin typeface="Arial"/>
              <a:cs typeface="Arial"/>
            </a:endParaRPr>
          </a:p>
        </p:txBody>
      </p:sp>
      <p:sp>
        <p:nvSpPr>
          <p:cNvPr id="171" name="object 171"/>
          <p:cNvSpPr txBox="1"/>
          <p:nvPr/>
        </p:nvSpPr>
        <p:spPr>
          <a:xfrm>
            <a:off x="6724650" y="4013453"/>
            <a:ext cx="680720" cy="179536"/>
          </a:xfrm>
          <a:prstGeom prst="rect">
            <a:avLst/>
          </a:prstGeom>
          <a:solidFill>
            <a:srgbClr val="FCE4CD"/>
          </a:solidFill>
          <a:ln w="10668">
            <a:solidFill>
              <a:srgbClr val="000000"/>
            </a:solidFill>
          </a:ln>
        </p:spPr>
        <p:txBody>
          <a:bodyPr vert="horz" wrap="square" lIns="0" tIns="0" rIns="0" bIns="0" rtlCol="0">
            <a:spAutoFit/>
          </a:bodyPr>
          <a:lstStyle/>
          <a:p>
            <a:pPr marL="36830">
              <a:lnSpc>
                <a:spcPts val="1370"/>
              </a:lnSpc>
            </a:pPr>
            <a:r>
              <a:rPr sz="1200" spc="-10" dirty="0">
                <a:latin typeface="Arial"/>
                <a:cs typeface="Arial"/>
              </a:rPr>
              <a:t>Commiss</a:t>
            </a:r>
            <a:endParaRPr sz="1200">
              <a:latin typeface="Arial"/>
              <a:cs typeface="Arial"/>
            </a:endParaRPr>
          </a:p>
        </p:txBody>
      </p:sp>
      <p:sp>
        <p:nvSpPr>
          <p:cNvPr id="172" name="object 172"/>
          <p:cNvSpPr txBox="1"/>
          <p:nvPr/>
        </p:nvSpPr>
        <p:spPr>
          <a:xfrm>
            <a:off x="7386242" y="3991432"/>
            <a:ext cx="229235" cy="197490"/>
          </a:xfrm>
          <a:prstGeom prst="rect">
            <a:avLst/>
          </a:prstGeom>
        </p:spPr>
        <p:txBody>
          <a:bodyPr vert="horz" wrap="square" lIns="0" tIns="12700" rIns="0" bIns="0" rtlCol="0">
            <a:spAutoFit/>
          </a:bodyPr>
          <a:lstStyle/>
          <a:p>
            <a:pPr marL="12700">
              <a:spcBef>
                <a:spcPts val="100"/>
              </a:spcBef>
            </a:pPr>
            <a:r>
              <a:rPr sz="1200" spc="-25" dirty="0">
                <a:latin typeface="Arial"/>
                <a:cs typeface="Arial"/>
              </a:rPr>
              <a:t>ion</a:t>
            </a:r>
            <a:endParaRPr sz="1200">
              <a:latin typeface="Arial"/>
              <a:cs typeface="Arial"/>
            </a:endParaRPr>
          </a:p>
        </p:txBody>
      </p:sp>
      <p:sp>
        <p:nvSpPr>
          <p:cNvPr id="173" name="object 173"/>
          <p:cNvSpPr txBox="1"/>
          <p:nvPr/>
        </p:nvSpPr>
        <p:spPr>
          <a:xfrm>
            <a:off x="6825268" y="4246205"/>
            <a:ext cx="585470" cy="391160"/>
          </a:xfrm>
          <a:prstGeom prst="rect">
            <a:avLst/>
          </a:prstGeom>
        </p:spPr>
        <p:txBody>
          <a:bodyPr vert="horz" wrap="square" lIns="0" tIns="12700" rIns="0" bIns="0" rtlCol="0">
            <a:spAutoFit/>
          </a:bodyPr>
          <a:lstStyle/>
          <a:p>
            <a:pPr marL="36830" marR="5080" indent="-24765">
              <a:spcBef>
                <a:spcPts val="100"/>
              </a:spcBef>
            </a:pPr>
            <a:r>
              <a:rPr sz="1200" spc="-10" dirty="0">
                <a:latin typeface="Arial"/>
                <a:cs typeface="Arial"/>
              </a:rPr>
              <a:t>Wo</a:t>
            </a:r>
            <a:r>
              <a:rPr sz="1200" u="heavy" spc="-10" dirty="0">
                <a:uFill>
                  <a:solidFill>
                    <a:srgbClr val="FF0000"/>
                  </a:solidFill>
                </a:uFill>
                <a:latin typeface="Arial"/>
                <a:cs typeface="Arial"/>
              </a:rPr>
              <a:t>rki</a:t>
            </a:r>
            <a:r>
              <a:rPr sz="1200" spc="-10" dirty="0">
                <a:latin typeface="Arial"/>
                <a:cs typeface="Arial"/>
              </a:rPr>
              <a:t>ng Version</a:t>
            </a:r>
            <a:endParaRPr sz="1200" dirty="0">
              <a:latin typeface="Arial"/>
              <a:cs typeface="Arial"/>
            </a:endParaRPr>
          </a:p>
        </p:txBody>
      </p:sp>
      <p:graphicFrame>
        <p:nvGraphicFramePr>
          <p:cNvPr id="174" name="object 174"/>
          <p:cNvGraphicFramePr>
            <a:graphicFrameLocks noGrp="1"/>
          </p:cNvGraphicFramePr>
          <p:nvPr/>
        </p:nvGraphicFramePr>
        <p:xfrm>
          <a:off x="5137403" y="3881628"/>
          <a:ext cx="1015997" cy="1217928"/>
        </p:xfrm>
        <a:graphic>
          <a:graphicData uri="http://schemas.openxmlformats.org/drawingml/2006/table">
            <a:tbl>
              <a:tblPr firstRow="1" bandRow="1">
                <a:tableStyleId>{2D5ABB26-0587-4C30-8999-92F81FD0307C}</a:tableStyleId>
              </a:tblPr>
              <a:tblGrid>
                <a:gridCol w="173990">
                  <a:extLst>
                    <a:ext uri="{9D8B030D-6E8A-4147-A177-3AD203B41FA5}">
                      <a16:colId xmlns:a16="http://schemas.microsoft.com/office/drawing/2014/main" val="20000"/>
                    </a:ext>
                  </a:extLst>
                </a:gridCol>
                <a:gridCol w="260984">
                  <a:extLst>
                    <a:ext uri="{9D8B030D-6E8A-4147-A177-3AD203B41FA5}">
                      <a16:colId xmlns:a16="http://schemas.microsoft.com/office/drawing/2014/main" val="20001"/>
                    </a:ext>
                  </a:extLst>
                </a:gridCol>
                <a:gridCol w="144779">
                  <a:extLst>
                    <a:ext uri="{9D8B030D-6E8A-4147-A177-3AD203B41FA5}">
                      <a16:colId xmlns:a16="http://schemas.microsoft.com/office/drawing/2014/main" val="20002"/>
                    </a:ext>
                  </a:extLst>
                </a:gridCol>
                <a:gridCol w="189229">
                  <a:extLst>
                    <a:ext uri="{9D8B030D-6E8A-4147-A177-3AD203B41FA5}">
                      <a16:colId xmlns:a16="http://schemas.microsoft.com/office/drawing/2014/main" val="20003"/>
                    </a:ext>
                  </a:extLst>
                </a:gridCol>
                <a:gridCol w="247015">
                  <a:extLst>
                    <a:ext uri="{9D8B030D-6E8A-4147-A177-3AD203B41FA5}">
                      <a16:colId xmlns:a16="http://schemas.microsoft.com/office/drawing/2014/main" val="20004"/>
                    </a:ext>
                  </a:extLst>
                </a:gridCol>
              </a:tblGrid>
              <a:tr h="126364">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FD6E7"/>
                    </a:solidFill>
                  </a:tcPr>
                </a:tc>
                <a:tc gridSpan="2">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FD6E7"/>
                    </a:solidFill>
                  </a:tcPr>
                </a:tc>
                <a:tc hMerge="1">
                  <a:txBody>
                    <a:bodyPr/>
                    <a:lstStyle/>
                    <a:p>
                      <a:endParaRPr/>
                    </a:p>
                  </a:txBody>
                  <a:tcPr marL="0" marR="0" marT="0" marB="0"/>
                </a:tc>
                <a:tc>
                  <a:txBody>
                    <a:bodyPr/>
                    <a:lstStyle/>
                    <a:p>
                      <a:pPr>
                        <a:lnSpc>
                          <a:spcPct val="100000"/>
                        </a:lnSpc>
                      </a:pPr>
                      <a:endParaRPr sz="6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FD6E7"/>
                    </a:solidFill>
                  </a:tcPr>
                </a:tc>
                <a:tc rowSpan="4">
                  <a:txBody>
                    <a:bodyPr/>
                    <a:lstStyle/>
                    <a:p>
                      <a:pPr>
                        <a:lnSpc>
                          <a:spcPct val="100000"/>
                        </a:lnSpc>
                      </a:pPr>
                      <a:endParaRPr sz="1500">
                        <a:latin typeface="Times New Roman"/>
                        <a:cs typeface="Times New Roman"/>
                      </a:endParaRPr>
                    </a:p>
                  </a:txBody>
                  <a:tcPr marL="0" marR="0" marT="0" marB="0">
                    <a:lnL w="12700">
                      <a:solidFill>
                        <a:srgbClr val="000000"/>
                      </a:solidFill>
                      <a:prstDash val="sysDash"/>
                    </a:lnL>
                    <a:lnR w="12700">
                      <a:solidFill>
                        <a:srgbClr val="AF5C04"/>
                      </a:solidFill>
                      <a:prstDash val="sysDash"/>
                    </a:lnR>
                    <a:lnT w="12700">
                      <a:solidFill>
                        <a:srgbClr val="AF5C04"/>
                      </a:solidFill>
                      <a:prstDash val="sysDash"/>
                    </a:lnT>
                    <a:solidFill>
                      <a:srgbClr val="C4E0F1"/>
                    </a:solidFill>
                  </a:tcPr>
                </a:tc>
                <a:extLst>
                  <a:ext uri="{0D108BD9-81ED-4DB2-BD59-A6C34878D82A}">
                    <a16:rowId xmlns:a16="http://schemas.microsoft.com/office/drawing/2014/main" val="10000"/>
                  </a:ext>
                </a:extLst>
              </a:tr>
              <a:tr h="208279">
                <a:tc gridSpan="4">
                  <a:txBody>
                    <a:bodyPr/>
                    <a:lstStyle/>
                    <a:p>
                      <a:pPr marL="125095">
                        <a:lnSpc>
                          <a:spcPts val="1335"/>
                        </a:lnSpc>
                        <a:spcBef>
                          <a:spcPts val="204"/>
                        </a:spcBef>
                      </a:pPr>
                      <a:r>
                        <a:rPr sz="1200" spc="-10" dirty="0">
                          <a:latin typeface="Arial"/>
                          <a:cs typeface="Arial"/>
                        </a:rPr>
                        <a:t>Constr</a:t>
                      </a:r>
                      <a:endParaRPr sz="1200">
                        <a:latin typeface="Arial"/>
                        <a:cs typeface="Arial"/>
                      </a:endParaRPr>
                    </a:p>
                  </a:txBody>
                  <a:tcPr marL="0" marR="0" marT="26034" marB="0">
                    <a:lnL w="12700">
                      <a:solidFill>
                        <a:srgbClr val="000000"/>
                      </a:solidFill>
                      <a:prstDash val="sysDash"/>
                    </a:lnL>
                    <a:lnR w="12700">
                      <a:solidFill>
                        <a:srgbClr val="000000"/>
                      </a:solidFill>
                      <a:prstDash val="sysDash"/>
                    </a:lnR>
                    <a:lnT w="12700">
                      <a:solidFill>
                        <a:srgbClr val="000000"/>
                      </a:solidFill>
                      <a:prstDash val="sysDash"/>
                    </a:lnT>
                    <a:lnB w="12700">
                      <a:solidFill>
                        <a:srgbClr val="000000"/>
                      </a:solidFill>
                      <a:prstDash val="sysDash"/>
                    </a:lnB>
                    <a:solidFill>
                      <a:srgbClr val="DFD6E7"/>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12700">
                      <a:solidFill>
                        <a:srgbClr val="000000"/>
                      </a:solidFill>
                      <a:prstDash val="sysDash"/>
                    </a:lnL>
                    <a:lnR w="12700">
                      <a:solidFill>
                        <a:srgbClr val="AF5C04"/>
                      </a:solidFill>
                      <a:prstDash val="sysDash"/>
                    </a:lnR>
                    <a:lnT w="12700">
                      <a:solidFill>
                        <a:srgbClr val="AF5C04"/>
                      </a:solidFill>
                      <a:prstDash val="sysDash"/>
                    </a:lnT>
                    <a:solidFill>
                      <a:srgbClr val="C4E0F1"/>
                    </a:solidFill>
                  </a:tcPr>
                </a:tc>
                <a:extLst>
                  <a:ext uri="{0D108BD9-81ED-4DB2-BD59-A6C34878D82A}">
                    <a16:rowId xmlns:a16="http://schemas.microsoft.com/office/drawing/2014/main" val="10001"/>
                  </a:ext>
                </a:extLst>
              </a:tr>
              <a:tr h="497840">
                <a:tc gridSpan="2">
                  <a:txBody>
                    <a:bodyPr/>
                    <a:lstStyle/>
                    <a:p>
                      <a:pPr marL="116205" indent="-44450">
                        <a:lnSpc>
                          <a:spcPct val="100000"/>
                        </a:lnSpc>
                      </a:pPr>
                      <a:r>
                        <a:rPr sz="1200" spc="-20" dirty="0">
                          <a:latin typeface="Arial"/>
                          <a:cs typeface="Arial"/>
                        </a:rPr>
                        <a:t>Work Vers</a:t>
                      </a:r>
                      <a:endParaRPr sz="120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DFD6E7"/>
                    </a:solidFill>
                  </a:tcPr>
                </a:tc>
                <a:tc hMerge="1">
                  <a:txBody>
                    <a:bodyPr/>
                    <a:lstStyle/>
                    <a:p>
                      <a:endParaRPr/>
                    </a:p>
                  </a:txBody>
                  <a:tcPr marL="0" marR="0" marT="0" marB="0"/>
                </a:tc>
                <a:tc gridSpan="2">
                  <a:txBody>
                    <a:bodyPr/>
                    <a:lstStyle/>
                    <a:p>
                      <a:pPr marL="88900" marR="27305" indent="5715">
                        <a:lnSpc>
                          <a:spcPct val="100000"/>
                        </a:lnSpc>
                      </a:pPr>
                      <a:r>
                        <a:rPr sz="1200" spc="-25" dirty="0">
                          <a:latin typeface="Arial"/>
                          <a:cs typeface="Arial"/>
                        </a:rPr>
                        <a:t>ing ion</a:t>
                      </a:r>
                      <a:endParaRPr sz="1200">
                        <a:latin typeface="Arial"/>
                        <a:cs typeface="Arial"/>
                      </a:endParaRPr>
                    </a:p>
                  </a:txBody>
                  <a:tcPr marL="0" marR="0" marT="0"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solidFill>
                      <a:srgbClr val="DFD6E7"/>
                    </a:solidFill>
                  </a:tcPr>
                </a:tc>
                <a:tc hMerge="1">
                  <a:txBody>
                    <a:bodyPr/>
                    <a:lstStyle/>
                    <a:p>
                      <a:endParaRPr/>
                    </a:p>
                  </a:txBody>
                  <a:tcPr marL="0" marR="0" marT="0" marB="0"/>
                </a:tc>
                <a:tc vMerge="1">
                  <a:txBody>
                    <a:bodyPr/>
                    <a:lstStyle/>
                    <a:p>
                      <a:endParaRPr/>
                    </a:p>
                  </a:txBody>
                  <a:tcPr marL="0" marR="0" marT="0" marB="0">
                    <a:lnL w="12700">
                      <a:solidFill>
                        <a:srgbClr val="000000"/>
                      </a:solidFill>
                      <a:prstDash val="sysDash"/>
                    </a:lnL>
                    <a:lnR w="12700">
                      <a:solidFill>
                        <a:srgbClr val="AF5C04"/>
                      </a:solidFill>
                      <a:prstDash val="sysDash"/>
                    </a:lnR>
                    <a:lnT w="12700">
                      <a:solidFill>
                        <a:srgbClr val="AF5C04"/>
                      </a:solidFill>
                      <a:prstDash val="sysDash"/>
                    </a:lnT>
                    <a:solidFill>
                      <a:srgbClr val="C4E0F1"/>
                    </a:solidFill>
                  </a:tcPr>
                </a:tc>
                <a:extLst>
                  <a:ext uri="{0D108BD9-81ED-4DB2-BD59-A6C34878D82A}">
                    <a16:rowId xmlns:a16="http://schemas.microsoft.com/office/drawing/2014/main" val="10002"/>
                  </a:ext>
                </a:extLst>
              </a:tr>
              <a:tr h="156845">
                <a:tc gridSpan="4">
                  <a:txBody>
                    <a:bodyPr/>
                    <a:lstStyle/>
                    <a:p>
                      <a:pPr>
                        <a:lnSpc>
                          <a:spcPct val="100000"/>
                        </a:lnSpc>
                      </a:pPr>
                      <a:endParaRPr sz="9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9050">
                      <a:solidFill>
                        <a:srgbClr val="000000"/>
                      </a:solidFill>
                      <a:prstDash val="sysDash"/>
                    </a:lnT>
                    <a:lnB w="12700">
                      <a:solidFill>
                        <a:srgbClr val="000000"/>
                      </a:solidFill>
                      <a:prstDash val="sysDash"/>
                    </a:lnB>
                    <a:solidFill>
                      <a:srgbClr val="DFD6E7"/>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12700">
                      <a:solidFill>
                        <a:srgbClr val="000000"/>
                      </a:solidFill>
                      <a:prstDash val="sysDash"/>
                    </a:lnL>
                    <a:lnR w="12700">
                      <a:solidFill>
                        <a:srgbClr val="AF5C04"/>
                      </a:solidFill>
                      <a:prstDash val="sysDash"/>
                    </a:lnR>
                    <a:lnT w="12700">
                      <a:solidFill>
                        <a:srgbClr val="AF5C04"/>
                      </a:solidFill>
                      <a:prstDash val="sysDash"/>
                    </a:lnT>
                    <a:solidFill>
                      <a:srgbClr val="C4E0F1"/>
                    </a:solidFill>
                  </a:tcPr>
                </a:tc>
                <a:extLst>
                  <a:ext uri="{0D108BD9-81ED-4DB2-BD59-A6C34878D82A}">
                    <a16:rowId xmlns:a16="http://schemas.microsoft.com/office/drawing/2014/main" val="10003"/>
                  </a:ext>
                </a:extLst>
              </a:tr>
              <a:tr h="228600">
                <a:tc gridSpan="5">
                  <a:txBody>
                    <a:bodyPr/>
                    <a:lstStyle/>
                    <a:p>
                      <a:pPr>
                        <a:lnSpc>
                          <a:spcPct val="100000"/>
                        </a:lnSpc>
                      </a:pPr>
                      <a:endParaRPr sz="1300">
                        <a:latin typeface="Times New Roman"/>
                        <a:cs typeface="Times New Roman"/>
                      </a:endParaRPr>
                    </a:p>
                  </a:txBody>
                  <a:tcPr marL="0" marR="0" marT="0" marB="0">
                    <a:lnL w="12700">
                      <a:solidFill>
                        <a:srgbClr val="AF5C04"/>
                      </a:solidFill>
                      <a:prstDash val="sysDash"/>
                    </a:lnL>
                    <a:lnR w="12700">
                      <a:solidFill>
                        <a:srgbClr val="AF5C04"/>
                      </a:solidFill>
                      <a:prstDash val="sysDash"/>
                    </a:lnR>
                    <a:lnT w="12700" cap="flat" cmpd="sng" algn="ctr">
                      <a:solidFill>
                        <a:srgbClr val="000000"/>
                      </a:solidFill>
                      <a:prstDash val="sysDash"/>
                      <a:round/>
                      <a:headEnd type="none" w="med" len="med"/>
                      <a:tailEnd type="none" w="med" len="med"/>
                    </a:lnT>
                    <a:lnB w="12700">
                      <a:solidFill>
                        <a:srgbClr val="AF5C04"/>
                      </a:solidFill>
                      <a:prstDash val="sysDash"/>
                    </a:lnB>
                    <a:solidFill>
                      <a:srgbClr val="C4E0F1"/>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bl>
          </a:graphicData>
        </a:graphic>
      </p:graphicFrame>
      <p:sp>
        <p:nvSpPr>
          <p:cNvPr id="175" name="object 175"/>
          <p:cNvSpPr txBox="1"/>
          <p:nvPr/>
        </p:nvSpPr>
        <p:spPr>
          <a:xfrm>
            <a:off x="7592695" y="3536442"/>
            <a:ext cx="1309370" cy="228909"/>
          </a:xfrm>
          <a:prstGeom prst="rect">
            <a:avLst/>
          </a:prstGeom>
        </p:spPr>
        <p:txBody>
          <a:bodyPr vert="horz" wrap="square" lIns="0" tIns="13335" rIns="0" bIns="0" rtlCol="0">
            <a:spAutoFit/>
          </a:bodyPr>
          <a:lstStyle/>
          <a:p>
            <a:pPr marL="12700">
              <a:spcBef>
                <a:spcPts val="105"/>
              </a:spcBef>
            </a:pPr>
            <a:r>
              <a:rPr sz="1400" dirty="0">
                <a:latin typeface="Arial"/>
                <a:cs typeface="Arial"/>
              </a:rPr>
              <a:t>Upload</a:t>
            </a:r>
            <a:r>
              <a:rPr sz="1400" spc="-40" dirty="0">
                <a:latin typeface="Arial"/>
                <a:cs typeface="Arial"/>
              </a:rPr>
              <a:t> </a:t>
            </a:r>
            <a:r>
              <a:rPr sz="1400" dirty="0">
                <a:latin typeface="Arial"/>
                <a:cs typeface="Arial"/>
              </a:rPr>
              <a:t>&amp;</a:t>
            </a:r>
            <a:r>
              <a:rPr sz="1400" spc="-30" dirty="0">
                <a:latin typeface="Arial"/>
                <a:cs typeface="Arial"/>
              </a:rPr>
              <a:t> </a:t>
            </a:r>
            <a:r>
              <a:rPr sz="1400" spc="-10" dirty="0">
                <a:latin typeface="Arial"/>
                <a:cs typeface="Arial"/>
              </a:rPr>
              <a:t>Check</a:t>
            </a:r>
            <a:endParaRPr sz="1400">
              <a:latin typeface="Arial"/>
              <a:cs typeface="Arial"/>
            </a:endParaRPr>
          </a:p>
        </p:txBody>
      </p:sp>
      <p:sp>
        <p:nvSpPr>
          <p:cNvPr id="176" name="object 176"/>
          <p:cNvSpPr/>
          <p:nvPr/>
        </p:nvSpPr>
        <p:spPr>
          <a:xfrm>
            <a:off x="4949190" y="2010918"/>
            <a:ext cx="386080" cy="276225"/>
          </a:xfrm>
          <a:custGeom>
            <a:avLst/>
            <a:gdLst/>
            <a:ahLst/>
            <a:cxnLst/>
            <a:rect l="l" t="t" r="r" b="b"/>
            <a:pathLst>
              <a:path w="386079" h="276225">
                <a:moveTo>
                  <a:pt x="0" y="68961"/>
                </a:moveTo>
                <a:lnTo>
                  <a:pt x="247650" y="68961"/>
                </a:lnTo>
                <a:lnTo>
                  <a:pt x="247650" y="0"/>
                </a:lnTo>
                <a:lnTo>
                  <a:pt x="385572" y="137922"/>
                </a:lnTo>
                <a:lnTo>
                  <a:pt x="247650" y="275844"/>
                </a:lnTo>
                <a:lnTo>
                  <a:pt x="247650" y="206883"/>
                </a:lnTo>
                <a:lnTo>
                  <a:pt x="0" y="206883"/>
                </a:lnTo>
                <a:lnTo>
                  <a:pt x="0" y="68961"/>
                </a:lnTo>
                <a:close/>
              </a:path>
            </a:pathLst>
          </a:custGeom>
          <a:ln w="10667">
            <a:solidFill>
              <a:srgbClr val="000000"/>
            </a:solidFill>
            <a:prstDash val="sysDash"/>
          </a:ln>
        </p:spPr>
        <p:txBody>
          <a:bodyPr wrap="square" lIns="0" tIns="0" rIns="0" bIns="0" rtlCol="0"/>
          <a:lstStyle/>
          <a:p>
            <a:endParaRPr/>
          </a:p>
        </p:txBody>
      </p:sp>
      <p:sp>
        <p:nvSpPr>
          <p:cNvPr id="177" name="object 177"/>
          <p:cNvSpPr txBox="1"/>
          <p:nvPr/>
        </p:nvSpPr>
        <p:spPr>
          <a:xfrm>
            <a:off x="5035042" y="2104389"/>
            <a:ext cx="14287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MOC</a:t>
            </a:r>
            <a:endParaRPr sz="400">
              <a:latin typeface="Arial"/>
              <a:cs typeface="Arial"/>
            </a:endParaRPr>
          </a:p>
        </p:txBody>
      </p:sp>
      <p:sp>
        <p:nvSpPr>
          <p:cNvPr id="178" name="object 178"/>
          <p:cNvSpPr/>
          <p:nvPr/>
        </p:nvSpPr>
        <p:spPr>
          <a:xfrm>
            <a:off x="6473190" y="1981962"/>
            <a:ext cx="386080" cy="276225"/>
          </a:xfrm>
          <a:custGeom>
            <a:avLst/>
            <a:gdLst/>
            <a:ahLst/>
            <a:cxnLst/>
            <a:rect l="l" t="t" r="r" b="b"/>
            <a:pathLst>
              <a:path w="386079" h="276225">
                <a:moveTo>
                  <a:pt x="0" y="68961"/>
                </a:moveTo>
                <a:lnTo>
                  <a:pt x="247650" y="68961"/>
                </a:lnTo>
                <a:lnTo>
                  <a:pt x="247650" y="0"/>
                </a:lnTo>
                <a:lnTo>
                  <a:pt x="385572" y="137922"/>
                </a:lnTo>
                <a:lnTo>
                  <a:pt x="247650" y="275843"/>
                </a:lnTo>
                <a:lnTo>
                  <a:pt x="247650" y="206883"/>
                </a:lnTo>
                <a:lnTo>
                  <a:pt x="0" y="206883"/>
                </a:lnTo>
                <a:lnTo>
                  <a:pt x="0" y="68961"/>
                </a:lnTo>
                <a:close/>
              </a:path>
            </a:pathLst>
          </a:custGeom>
          <a:ln w="10668">
            <a:solidFill>
              <a:srgbClr val="000000"/>
            </a:solidFill>
            <a:prstDash val="sysDash"/>
          </a:ln>
        </p:spPr>
        <p:txBody>
          <a:bodyPr wrap="square" lIns="0" tIns="0" rIns="0" bIns="0" rtlCol="0"/>
          <a:lstStyle/>
          <a:p>
            <a:endParaRPr/>
          </a:p>
        </p:txBody>
      </p:sp>
      <p:sp>
        <p:nvSpPr>
          <p:cNvPr id="179" name="object 179"/>
          <p:cNvSpPr txBox="1"/>
          <p:nvPr/>
        </p:nvSpPr>
        <p:spPr>
          <a:xfrm>
            <a:off x="6559423" y="2074544"/>
            <a:ext cx="14287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MOC</a:t>
            </a:r>
            <a:endParaRPr sz="400">
              <a:latin typeface="Arial"/>
              <a:cs typeface="Arial"/>
            </a:endParaRPr>
          </a:p>
        </p:txBody>
      </p:sp>
      <p:sp>
        <p:nvSpPr>
          <p:cNvPr id="180" name="object 180"/>
          <p:cNvSpPr txBox="1"/>
          <p:nvPr/>
        </p:nvSpPr>
        <p:spPr>
          <a:xfrm>
            <a:off x="8676893" y="1790701"/>
            <a:ext cx="671830" cy="188513"/>
          </a:xfrm>
          <a:prstGeom prst="rect">
            <a:avLst/>
          </a:prstGeom>
          <a:solidFill>
            <a:srgbClr val="F1F1F1"/>
          </a:solidFill>
        </p:spPr>
        <p:txBody>
          <a:bodyPr vert="horz" wrap="square" lIns="0" tIns="3810" rIns="0" bIns="0" rtlCol="0">
            <a:spAutoFit/>
          </a:bodyPr>
          <a:lstStyle/>
          <a:p>
            <a:pPr marL="153670">
              <a:spcBef>
                <a:spcPts val="30"/>
              </a:spcBef>
            </a:pPr>
            <a:r>
              <a:rPr sz="1200" spc="-10" dirty="0">
                <a:latin typeface="Arial"/>
                <a:cs typeface="Arial"/>
              </a:rPr>
              <a:t>Owner</a:t>
            </a:r>
            <a:endParaRPr sz="1200">
              <a:latin typeface="Arial"/>
              <a:cs typeface="Arial"/>
            </a:endParaRPr>
          </a:p>
        </p:txBody>
      </p:sp>
      <p:sp>
        <p:nvSpPr>
          <p:cNvPr id="181" name="object 181"/>
          <p:cNvSpPr txBox="1"/>
          <p:nvPr/>
        </p:nvSpPr>
        <p:spPr>
          <a:xfrm>
            <a:off x="8821040" y="1964563"/>
            <a:ext cx="467359" cy="391160"/>
          </a:xfrm>
          <a:prstGeom prst="rect">
            <a:avLst/>
          </a:prstGeom>
        </p:spPr>
        <p:txBody>
          <a:bodyPr vert="horz" wrap="square" lIns="0" tIns="12700" rIns="0" bIns="0" rtlCol="0">
            <a:spAutoFit/>
          </a:bodyPr>
          <a:lstStyle/>
          <a:p>
            <a:pPr marL="90170" marR="5080" indent="-78105">
              <a:spcBef>
                <a:spcPts val="100"/>
              </a:spcBef>
            </a:pPr>
            <a:r>
              <a:rPr sz="1200" spc="-10" dirty="0">
                <a:latin typeface="Arial"/>
                <a:cs typeface="Arial"/>
              </a:rPr>
              <a:t>Repos </a:t>
            </a:r>
            <a:r>
              <a:rPr sz="1200" spc="-20" dirty="0">
                <a:latin typeface="Arial"/>
                <a:cs typeface="Arial"/>
              </a:rPr>
              <a:t>itory</a:t>
            </a:r>
            <a:endParaRPr sz="1200">
              <a:latin typeface="Arial"/>
              <a:cs typeface="Arial"/>
            </a:endParaRPr>
          </a:p>
        </p:txBody>
      </p:sp>
      <p:sp>
        <p:nvSpPr>
          <p:cNvPr id="182" name="object 182"/>
          <p:cNvSpPr txBox="1"/>
          <p:nvPr/>
        </p:nvSpPr>
        <p:spPr>
          <a:xfrm>
            <a:off x="8682228" y="4018789"/>
            <a:ext cx="646430" cy="204543"/>
          </a:xfrm>
          <a:prstGeom prst="rect">
            <a:avLst/>
          </a:prstGeom>
          <a:solidFill>
            <a:srgbClr val="FCE4CD"/>
          </a:solidFill>
        </p:spPr>
        <p:txBody>
          <a:bodyPr vert="horz" wrap="square" lIns="0" tIns="24765" rIns="0" bIns="0" rtlCol="0">
            <a:spAutoFit/>
          </a:bodyPr>
          <a:lstStyle/>
          <a:p>
            <a:pPr marL="48895">
              <a:lnSpc>
                <a:spcPts val="1360"/>
              </a:lnSpc>
              <a:spcBef>
                <a:spcPts val="195"/>
              </a:spcBef>
            </a:pPr>
            <a:r>
              <a:rPr sz="1200" spc="-10" dirty="0">
                <a:latin typeface="Arial"/>
                <a:cs typeface="Arial"/>
              </a:rPr>
              <a:t>Operatio</a:t>
            </a:r>
            <a:endParaRPr sz="1200">
              <a:latin typeface="Arial"/>
              <a:cs typeface="Arial"/>
            </a:endParaRPr>
          </a:p>
        </p:txBody>
      </p:sp>
      <p:sp>
        <p:nvSpPr>
          <p:cNvPr id="183" name="object 183"/>
          <p:cNvSpPr txBox="1"/>
          <p:nvPr/>
        </p:nvSpPr>
        <p:spPr>
          <a:xfrm>
            <a:off x="9304741" y="4031360"/>
            <a:ext cx="185420" cy="197490"/>
          </a:xfrm>
          <a:prstGeom prst="rect">
            <a:avLst/>
          </a:prstGeom>
        </p:spPr>
        <p:txBody>
          <a:bodyPr vert="horz" wrap="square" lIns="0" tIns="12700" rIns="0" bIns="0" rtlCol="0">
            <a:spAutoFit/>
          </a:bodyPr>
          <a:lstStyle/>
          <a:p>
            <a:pPr marL="12700">
              <a:spcBef>
                <a:spcPts val="100"/>
              </a:spcBef>
            </a:pPr>
            <a:r>
              <a:rPr sz="1200" spc="-25" dirty="0">
                <a:latin typeface="Arial"/>
                <a:cs typeface="Arial"/>
              </a:rPr>
              <a:t>ns</a:t>
            </a:r>
            <a:endParaRPr sz="1200">
              <a:latin typeface="Arial"/>
              <a:cs typeface="Arial"/>
            </a:endParaRPr>
          </a:p>
        </p:txBody>
      </p:sp>
      <p:sp>
        <p:nvSpPr>
          <p:cNvPr id="184" name="object 184"/>
          <p:cNvSpPr txBox="1"/>
          <p:nvPr/>
        </p:nvSpPr>
        <p:spPr>
          <a:xfrm>
            <a:off x="8811514" y="4214241"/>
            <a:ext cx="585470" cy="391160"/>
          </a:xfrm>
          <a:prstGeom prst="rect">
            <a:avLst/>
          </a:prstGeom>
        </p:spPr>
        <p:txBody>
          <a:bodyPr vert="horz" wrap="square" lIns="0" tIns="12700" rIns="0" bIns="0" rtlCol="0">
            <a:spAutoFit/>
          </a:bodyPr>
          <a:lstStyle/>
          <a:p>
            <a:pPr marL="36830" marR="5080" indent="-24765">
              <a:spcBef>
                <a:spcPts val="100"/>
              </a:spcBef>
            </a:pPr>
            <a:r>
              <a:rPr sz="1200" spc="-10" dirty="0">
                <a:latin typeface="Arial"/>
                <a:cs typeface="Arial"/>
              </a:rPr>
              <a:t>Working Version</a:t>
            </a:r>
            <a:endParaRPr sz="1200">
              <a:latin typeface="Arial"/>
              <a:cs typeface="Arial"/>
            </a:endParaRPr>
          </a:p>
        </p:txBody>
      </p:sp>
      <p:grpSp>
        <p:nvGrpSpPr>
          <p:cNvPr id="185" name="object 185"/>
          <p:cNvGrpSpPr/>
          <p:nvPr/>
        </p:nvGrpSpPr>
        <p:grpSpPr>
          <a:xfrm>
            <a:off x="8296656" y="2005583"/>
            <a:ext cx="396240" cy="287020"/>
            <a:chOff x="6772656" y="2005583"/>
            <a:chExt cx="396240" cy="287020"/>
          </a:xfrm>
        </p:grpSpPr>
        <p:sp>
          <p:nvSpPr>
            <p:cNvPr id="186" name="object 186"/>
            <p:cNvSpPr/>
            <p:nvPr/>
          </p:nvSpPr>
          <p:spPr>
            <a:xfrm>
              <a:off x="6777990" y="2010917"/>
              <a:ext cx="386080" cy="276225"/>
            </a:xfrm>
            <a:custGeom>
              <a:avLst/>
              <a:gdLst/>
              <a:ahLst/>
              <a:cxnLst/>
              <a:rect l="l" t="t" r="r" b="b"/>
              <a:pathLst>
                <a:path w="386079" h="276225">
                  <a:moveTo>
                    <a:pt x="247650" y="0"/>
                  </a:moveTo>
                  <a:lnTo>
                    <a:pt x="247650" y="68961"/>
                  </a:lnTo>
                  <a:lnTo>
                    <a:pt x="0" y="68961"/>
                  </a:lnTo>
                  <a:lnTo>
                    <a:pt x="0" y="206883"/>
                  </a:lnTo>
                  <a:lnTo>
                    <a:pt x="247650" y="206883"/>
                  </a:lnTo>
                  <a:lnTo>
                    <a:pt x="247650" y="275844"/>
                  </a:lnTo>
                  <a:lnTo>
                    <a:pt x="385571" y="137922"/>
                  </a:lnTo>
                  <a:lnTo>
                    <a:pt x="247650" y="0"/>
                  </a:lnTo>
                  <a:close/>
                </a:path>
              </a:pathLst>
            </a:custGeom>
            <a:solidFill>
              <a:srgbClr val="FFFFFF"/>
            </a:solidFill>
          </p:spPr>
          <p:txBody>
            <a:bodyPr wrap="square" lIns="0" tIns="0" rIns="0" bIns="0" rtlCol="0"/>
            <a:lstStyle/>
            <a:p>
              <a:endParaRPr/>
            </a:p>
          </p:txBody>
        </p:sp>
        <p:sp>
          <p:nvSpPr>
            <p:cNvPr id="187" name="object 187"/>
            <p:cNvSpPr/>
            <p:nvPr/>
          </p:nvSpPr>
          <p:spPr>
            <a:xfrm>
              <a:off x="6777990" y="2010917"/>
              <a:ext cx="386080" cy="276225"/>
            </a:xfrm>
            <a:custGeom>
              <a:avLst/>
              <a:gdLst/>
              <a:ahLst/>
              <a:cxnLst/>
              <a:rect l="l" t="t" r="r" b="b"/>
              <a:pathLst>
                <a:path w="386079" h="276225">
                  <a:moveTo>
                    <a:pt x="0" y="68961"/>
                  </a:moveTo>
                  <a:lnTo>
                    <a:pt x="247650" y="68961"/>
                  </a:lnTo>
                  <a:lnTo>
                    <a:pt x="247650" y="0"/>
                  </a:lnTo>
                  <a:lnTo>
                    <a:pt x="385571" y="137922"/>
                  </a:lnTo>
                  <a:lnTo>
                    <a:pt x="247650" y="275844"/>
                  </a:lnTo>
                  <a:lnTo>
                    <a:pt x="247650" y="206883"/>
                  </a:lnTo>
                  <a:lnTo>
                    <a:pt x="0" y="206883"/>
                  </a:lnTo>
                  <a:lnTo>
                    <a:pt x="0" y="68961"/>
                  </a:lnTo>
                  <a:close/>
                </a:path>
              </a:pathLst>
            </a:custGeom>
            <a:ln w="10667">
              <a:solidFill>
                <a:srgbClr val="000000"/>
              </a:solidFill>
              <a:prstDash val="sysDash"/>
            </a:ln>
          </p:spPr>
          <p:txBody>
            <a:bodyPr wrap="square" lIns="0" tIns="0" rIns="0" bIns="0" rtlCol="0"/>
            <a:lstStyle/>
            <a:p>
              <a:endParaRPr/>
            </a:p>
          </p:txBody>
        </p:sp>
      </p:grpSp>
      <p:sp>
        <p:nvSpPr>
          <p:cNvPr id="188" name="object 188"/>
          <p:cNvSpPr txBox="1"/>
          <p:nvPr/>
        </p:nvSpPr>
        <p:spPr>
          <a:xfrm>
            <a:off x="8388478" y="2104389"/>
            <a:ext cx="142875" cy="73738"/>
          </a:xfrm>
          <a:prstGeom prst="rect">
            <a:avLst/>
          </a:prstGeom>
        </p:spPr>
        <p:txBody>
          <a:bodyPr vert="horz" wrap="square" lIns="0" tIns="12065" rIns="0" bIns="0" rtlCol="0">
            <a:spAutoFit/>
          </a:bodyPr>
          <a:lstStyle/>
          <a:p>
            <a:pPr marL="12700">
              <a:spcBef>
                <a:spcPts val="95"/>
              </a:spcBef>
            </a:pPr>
            <a:r>
              <a:rPr sz="400" spc="-25" dirty="0">
                <a:latin typeface="Arial"/>
                <a:cs typeface="Arial"/>
              </a:rPr>
              <a:t>MOC</a:t>
            </a:r>
            <a:endParaRPr sz="400">
              <a:latin typeface="Arial"/>
              <a:cs typeface="Arial"/>
            </a:endParaRPr>
          </a:p>
        </p:txBody>
      </p:sp>
      <p:sp>
        <p:nvSpPr>
          <p:cNvPr id="189" name="object 189"/>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14</a:t>
            </a:fld>
            <a:endParaRPr spc="-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33470" y="222249"/>
            <a:ext cx="4357387" cy="873957"/>
          </a:xfrm>
          <a:prstGeom prst="rect">
            <a:avLst/>
          </a:prstGeom>
        </p:spPr>
        <p:txBody>
          <a:bodyPr vert="horz" wrap="square" lIns="0" tIns="12065" rIns="0" bIns="0" rtlCol="0">
            <a:spAutoFit/>
          </a:bodyPr>
          <a:lstStyle/>
          <a:p>
            <a:pPr marL="428625" marR="5080" indent="-416559">
              <a:spcBef>
                <a:spcPts val="95"/>
              </a:spcBef>
            </a:pPr>
            <a:r>
              <a:rPr b="1" dirty="0">
                <a:solidFill>
                  <a:srgbClr val="164B6C"/>
                </a:solidFill>
              </a:rPr>
              <a:t>Development</a:t>
            </a:r>
            <a:r>
              <a:rPr b="1" spc="-35" dirty="0">
                <a:solidFill>
                  <a:srgbClr val="164B6C"/>
                </a:solidFill>
              </a:rPr>
              <a:t> </a:t>
            </a:r>
            <a:r>
              <a:rPr b="1" dirty="0">
                <a:solidFill>
                  <a:srgbClr val="164B6C"/>
                </a:solidFill>
              </a:rPr>
              <a:t>of</a:t>
            </a:r>
            <a:r>
              <a:rPr b="1" spc="-60" dirty="0">
                <a:solidFill>
                  <a:srgbClr val="164B6C"/>
                </a:solidFill>
              </a:rPr>
              <a:t> </a:t>
            </a:r>
            <a:r>
              <a:rPr b="1" dirty="0">
                <a:solidFill>
                  <a:srgbClr val="164B6C"/>
                </a:solidFill>
              </a:rPr>
              <a:t>IID</a:t>
            </a:r>
            <a:r>
              <a:rPr b="1" spc="-70" dirty="0">
                <a:solidFill>
                  <a:srgbClr val="164B6C"/>
                </a:solidFill>
              </a:rPr>
              <a:t> </a:t>
            </a:r>
            <a:r>
              <a:rPr b="1" spc="-20" dirty="0">
                <a:solidFill>
                  <a:srgbClr val="164B6C"/>
                </a:solidFill>
              </a:rPr>
              <a:t>Data </a:t>
            </a:r>
            <a:r>
              <a:rPr b="1" dirty="0">
                <a:solidFill>
                  <a:srgbClr val="164B6C"/>
                </a:solidFill>
              </a:rPr>
              <a:t>During</a:t>
            </a:r>
            <a:r>
              <a:rPr b="1" spc="-75" dirty="0">
                <a:solidFill>
                  <a:srgbClr val="164B6C"/>
                </a:solidFill>
              </a:rPr>
              <a:t> </a:t>
            </a:r>
            <a:r>
              <a:rPr b="1" dirty="0">
                <a:solidFill>
                  <a:srgbClr val="164B6C"/>
                </a:solidFill>
              </a:rPr>
              <a:t>Each</a:t>
            </a:r>
            <a:r>
              <a:rPr b="1" spc="-85" dirty="0">
                <a:solidFill>
                  <a:srgbClr val="164B6C"/>
                </a:solidFill>
              </a:rPr>
              <a:t> </a:t>
            </a:r>
            <a:r>
              <a:rPr b="1" spc="-10" dirty="0">
                <a:solidFill>
                  <a:srgbClr val="164B6C"/>
                </a:solidFill>
              </a:rPr>
              <a:t>Phase</a:t>
            </a:r>
          </a:p>
        </p:txBody>
      </p:sp>
      <p:sp>
        <p:nvSpPr>
          <p:cNvPr id="3" name="object 3"/>
          <p:cNvSpPr txBox="1"/>
          <p:nvPr/>
        </p:nvSpPr>
        <p:spPr>
          <a:xfrm>
            <a:off x="1972710" y="2496311"/>
            <a:ext cx="1198245" cy="338554"/>
          </a:xfrm>
          <a:prstGeom prst="rect">
            <a:avLst/>
          </a:prstGeom>
          <a:solidFill>
            <a:srgbClr val="F1F1F1"/>
          </a:solidFill>
        </p:spPr>
        <p:txBody>
          <a:bodyPr vert="horz" wrap="square" lIns="0" tIns="0" rIns="0" bIns="0" rtlCol="0">
            <a:spAutoFit/>
          </a:bodyPr>
          <a:lstStyle/>
          <a:p>
            <a:pPr marL="129539" marR="128270" indent="73025"/>
            <a:r>
              <a:rPr sz="1100" dirty="0">
                <a:latin typeface="Arial"/>
                <a:cs typeface="Arial"/>
              </a:rPr>
              <a:t>ISA</a:t>
            </a:r>
            <a:r>
              <a:rPr sz="1100" spc="30" dirty="0">
                <a:latin typeface="Arial"/>
                <a:cs typeface="Arial"/>
              </a:rPr>
              <a:t> </a:t>
            </a:r>
            <a:r>
              <a:rPr sz="1100" spc="-10" dirty="0">
                <a:latin typeface="Arial"/>
                <a:cs typeface="Arial"/>
              </a:rPr>
              <a:t>Generic </a:t>
            </a:r>
            <a:r>
              <a:rPr sz="1100" dirty="0">
                <a:latin typeface="Arial"/>
                <a:cs typeface="Arial"/>
              </a:rPr>
              <a:t>Product</a:t>
            </a:r>
            <a:r>
              <a:rPr sz="1100" spc="345" dirty="0">
                <a:latin typeface="Arial"/>
                <a:cs typeface="Arial"/>
              </a:rPr>
              <a:t> </a:t>
            </a:r>
            <a:r>
              <a:rPr sz="1100" spc="-10" dirty="0">
                <a:latin typeface="Arial"/>
                <a:cs typeface="Arial"/>
              </a:rPr>
              <a:t>Class</a:t>
            </a:r>
            <a:endParaRPr sz="1100" dirty="0">
              <a:latin typeface="Arial"/>
              <a:cs typeface="Arial"/>
            </a:endParaRPr>
          </a:p>
        </p:txBody>
      </p:sp>
      <p:sp>
        <p:nvSpPr>
          <p:cNvPr id="4" name="object 4"/>
          <p:cNvSpPr txBox="1"/>
          <p:nvPr/>
        </p:nvSpPr>
        <p:spPr>
          <a:xfrm>
            <a:off x="2115457" y="2826257"/>
            <a:ext cx="913130" cy="529590"/>
          </a:xfrm>
          <a:prstGeom prst="rect">
            <a:avLst/>
          </a:prstGeom>
        </p:spPr>
        <p:txBody>
          <a:bodyPr vert="horz" wrap="square" lIns="0" tIns="13335" rIns="0" bIns="0" rtlCol="0">
            <a:spAutoFit/>
          </a:bodyPr>
          <a:lstStyle/>
          <a:p>
            <a:pPr marL="12700" marR="5080" indent="66675">
              <a:spcBef>
                <a:spcPts val="105"/>
              </a:spcBef>
            </a:pPr>
            <a:r>
              <a:rPr sz="1100" dirty="0">
                <a:latin typeface="Arial"/>
                <a:cs typeface="Arial"/>
              </a:rPr>
              <a:t>Spec</a:t>
            </a:r>
            <a:r>
              <a:rPr sz="1100" spc="100" dirty="0">
                <a:latin typeface="Arial"/>
                <a:cs typeface="Arial"/>
              </a:rPr>
              <a:t> </a:t>
            </a:r>
            <a:r>
              <a:rPr sz="1100" spc="-10" dirty="0">
                <a:latin typeface="Arial"/>
                <a:cs typeface="Arial"/>
              </a:rPr>
              <a:t>Sheet </a:t>
            </a:r>
            <a:r>
              <a:rPr sz="1100" dirty="0">
                <a:latin typeface="Arial"/>
                <a:cs typeface="Arial"/>
              </a:rPr>
              <a:t>&amp;</a:t>
            </a:r>
            <a:r>
              <a:rPr sz="1100" spc="50" dirty="0">
                <a:latin typeface="Arial"/>
                <a:cs typeface="Arial"/>
              </a:rPr>
              <a:t> </a:t>
            </a:r>
            <a:r>
              <a:rPr sz="1100" spc="-10" dirty="0">
                <a:latin typeface="Arial"/>
                <a:cs typeface="Arial"/>
              </a:rPr>
              <a:t>Alarm/Alert</a:t>
            </a:r>
            <a:endParaRPr sz="1100" dirty="0">
              <a:latin typeface="Arial"/>
              <a:cs typeface="Arial"/>
            </a:endParaRPr>
          </a:p>
          <a:p>
            <a:pPr marL="149225"/>
            <a:r>
              <a:rPr sz="1100" spc="-10" dirty="0">
                <a:latin typeface="Arial"/>
                <a:cs typeface="Arial"/>
              </a:rPr>
              <a:t>Template</a:t>
            </a:r>
            <a:endParaRPr sz="1100" dirty="0">
              <a:latin typeface="Arial"/>
              <a:cs typeface="Arial"/>
            </a:endParaRPr>
          </a:p>
        </p:txBody>
      </p:sp>
      <p:sp>
        <p:nvSpPr>
          <p:cNvPr id="5" name="object 5"/>
          <p:cNvSpPr txBox="1"/>
          <p:nvPr/>
        </p:nvSpPr>
        <p:spPr>
          <a:xfrm>
            <a:off x="1977027" y="3922598"/>
            <a:ext cx="1717039" cy="361950"/>
          </a:xfrm>
          <a:prstGeom prst="rect">
            <a:avLst/>
          </a:prstGeom>
        </p:spPr>
        <p:txBody>
          <a:bodyPr vert="horz" wrap="square" lIns="0" tIns="13335" rIns="0" bIns="0" rtlCol="0">
            <a:spAutoFit/>
          </a:bodyPr>
          <a:lstStyle/>
          <a:p>
            <a:pPr marR="635" algn="ctr">
              <a:spcBef>
                <a:spcPts val="105"/>
              </a:spcBef>
            </a:pPr>
            <a:r>
              <a:rPr sz="1100" dirty="0">
                <a:latin typeface="Arial"/>
                <a:cs typeface="Arial"/>
              </a:rPr>
              <a:t>Vendor</a:t>
            </a:r>
            <a:r>
              <a:rPr sz="1100" spc="280" dirty="0">
                <a:latin typeface="Arial"/>
                <a:cs typeface="Arial"/>
              </a:rPr>
              <a:t> </a:t>
            </a:r>
            <a:r>
              <a:rPr sz="1100" dirty="0">
                <a:latin typeface="Arial"/>
                <a:cs typeface="Arial"/>
              </a:rPr>
              <a:t>Product</a:t>
            </a:r>
            <a:r>
              <a:rPr sz="1100" spc="270" dirty="0">
                <a:latin typeface="Arial"/>
                <a:cs typeface="Arial"/>
              </a:rPr>
              <a:t> </a:t>
            </a:r>
            <a:r>
              <a:rPr sz="1100" spc="-20" dirty="0">
                <a:latin typeface="Arial"/>
                <a:cs typeface="Arial"/>
              </a:rPr>
              <a:t>Spec</a:t>
            </a:r>
            <a:endParaRPr sz="1100">
              <a:latin typeface="Arial"/>
              <a:cs typeface="Arial"/>
            </a:endParaRPr>
          </a:p>
          <a:p>
            <a:pPr algn="ctr">
              <a:lnSpc>
                <a:spcPct val="100000"/>
              </a:lnSpc>
            </a:pPr>
            <a:r>
              <a:rPr sz="1100" spc="10" dirty="0">
                <a:latin typeface="Arial"/>
                <a:cs typeface="Arial"/>
              </a:rPr>
              <a:t>Sheet</a:t>
            </a:r>
            <a:r>
              <a:rPr sz="1100" spc="125" dirty="0">
                <a:latin typeface="Arial"/>
                <a:cs typeface="Arial"/>
              </a:rPr>
              <a:t> </a:t>
            </a:r>
            <a:r>
              <a:rPr sz="1100" spc="10" dirty="0">
                <a:latin typeface="Arial"/>
                <a:cs typeface="Arial"/>
              </a:rPr>
              <a:t>&amp;</a:t>
            </a:r>
            <a:r>
              <a:rPr sz="1100" spc="130" dirty="0">
                <a:latin typeface="Arial"/>
                <a:cs typeface="Arial"/>
              </a:rPr>
              <a:t> </a:t>
            </a:r>
            <a:r>
              <a:rPr sz="1100" spc="10" dirty="0">
                <a:latin typeface="Arial"/>
                <a:cs typeface="Arial"/>
              </a:rPr>
              <a:t>Config.</a:t>
            </a:r>
            <a:r>
              <a:rPr sz="1100" spc="25" dirty="0">
                <a:latin typeface="Arial"/>
                <a:cs typeface="Arial"/>
              </a:rPr>
              <a:t> </a:t>
            </a:r>
            <a:r>
              <a:rPr sz="1100" spc="-10" dirty="0">
                <a:latin typeface="Arial"/>
                <a:cs typeface="Arial"/>
              </a:rPr>
              <a:t>Template</a:t>
            </a:r>
            <a:endParaRPr sz="1100">
              <a:latin typeface="Arial"/>
              <a:cs typeface="Arial"/>
            </a:endParaRPr>
          </a:p>
        </p:txBody>
      </p:sp>
      <p:sp>
        <p:nvSpPr>
          <p:cNvPr id="6" name="object 6"/>
          <p:cNvSpPr txBox="1"/>
          <p:nvPr/>
        </p:nvSpPr>
        <p:spPr>
          <a:xfrm>
            <a:off x="1964326" y="4342639"/>
            <a:ext cx="2231390" cy="511037"/>
          </a:xfrm>
          <a:prstGeom prst="rect">
            <a:avLst/>
          </a:prstGeom>
          <a:ln w="10668">
            <a:solidFill>
              <a:srgbClr val="AF5C04"/>
            </a:solidFill>
          </a:ln>
        </p:spPr>
        <p:txBody>
          <a:bodyPr vert="horz" wrap="square" lIns="0" tIns="3175" rIns="0" bIns="0" rtlCol="0">
            <a:spAutoFit/>
          </a:bodyPr>
          <a:lstStyle/>
          <a:p>
            <a:pPr>
              <a:spcBef>
                <a:spcPts val="25"/>
              </a:spcBef>
            </a:pPr>
            <a:endParaRPr sz="1100">
              <a:latin typeface="Times New Roman"/>
              <a:cs typeface="Times New Roman"/>
            </a:endParaRPr>
          </a:p>
          <a:p>
            <a:pPr marL="584200" marR="220979" indent="-287020"/>
            <a:r>
              <a:rPr sz="1100" b="1" dirty="0">
                <a:solidFill>
                  <a:srgbClr val="FFFFFF"/>
                </a:solidFill>
                <a:latin typeface="Arial"/>
                <a:cs typeface="Arial"/>
              </a:rPr>
              <a:t>Complete</a:t>
            </a:r>
            <a:r>
              <a:rPr sz="1100" b="1" spc="-30" dirty="0">
                <a:solidFill>
                  <a:srgbClr val="FFFFFF"/>
                </a:solidFill>
                <a:latin typeface="Arial"/>
                <a:cs typeface="Arial"/>
              </a:rPr>
              <a:t> </a:t>
            </a:r>
            <a:r>
              <a:rPr sz="1100" b="1" dirty="0">
                <a:solidFill>
                  <a:srgbClr val="FFFFFF"/>
                </a:solidFill>
                <a:latin typeface="Arial"/>
                <a:cs typeface="Arial"/>
              </a:rPr>
              <a:t>Tag</a:t>
            </a:r>
            <a:r>
              <a:rPr sz="1100" b="1" spc="-5" dirty="0">
                <a:solidFill>
                  <a:srgbClr val="FFFFFF"/>
                </a:solidFill>
                <a:latin typeface="Arial"/>
                <a:cs typeface="Arial"/>
              </a:rPr>
              <a:t> </a:t>
            </a:r>
            <a:r>
              <a:rPr sz="1100" b="1" spc="-10" dirty="0">
                <a:solidFill>
                  <a:srgbClr val="FFFFFF"/>
                </a:solidFill>
                <a:latin typeface="Arial"/>
                <a:cs typeface="Arial"/>
              </a:rPr>
              <a:t>“Passport” </a:t>
            </a:r>
            <a:r>
              <a:rPr sz="1100" dirty="0">
                <a:solidFill>
                  <a:srgbClr val="FFFFFF"/>
                </a:solidFill>
                <a:latin typeface="Arial"/>
                <a:cs typeface="Arial"/>
              </a:rPr>
              <a:t>record</a:t>
            </a:r>
            <a:r>
              <a:rPr sz="1100" spc="150" dirty="0">
                <a:solidFill>
                  <a:srgbClr val="FFFFFF"/>
                </a:solidFill>
                <a:latin typeface="Arial"/>
                <a:cs typeface="Arial"/>
              </a:rPr>
              <a:t> </a:t>
            </a:r>
            <a:r>
              <a:rPr sz="1100" dirty="0">
                <a:solidFill>
                  <a:srgbClr val="FFFFFF"/>
                </a:solidFill>
                <a:latin typeface="Arial"/>
                <a:cs typeface="Arial"/>
              </a:rPr>
              <a:t>at</a:t>
            </a:r>
            <a:r>
              <a:rPr sz="1100" spc="175" dirty="0">
                <a:solidFill>
                  <a:srgbClr val="FFFFFF"/>
                </a:solidFill>
                <a:latin typeface="Arial"/>
                <a:cs typeface="Arial"/>
              </a:rPr>
              <a:t> </a:t>
            </a:r>
            <a:r>
              <a:rPr sz="1100" spc="-10" dirty="0">
                <a:solidFill>
                  <a:srgbClr val="FFFFFF"/>
                </a:solidFill>
                <a:latin typeface="Arial"/>
                <a:cs typeface="Arial"/>
              </a:rPr>
              <a:t>Startup</a:t>
            </a:r>
            <a:endParaRPr sz="1100">
              <a:latin typeface="Arial"/>
              <a:cs typeface="Arial"/>
            </a:endParaRPr>
          </a:p>
        </p:txBody>
      </p:sp>
      <p:sp>
        <p:nvSpPr>
          <p:cNvPr id="7" name="object 7"/>
          <p:cNvSpPr txBox="1"/>
          <p:nvPr/>
        </p:nvSpPr>
        <p:spPr>
          <a:xfrm>
            <a:off x="1964326" y="4953762"/>
            <a:ext cx="2743200" cy="380873"/>
          </a:xfrm>
          <a:prstGeom prst="rect">
            <a:avLst/>
          </a:prstGeom>
          <a:solidFill>
            <a:srgbClr val="006FC0"/>
          </a:solidFill>
          <a:ln w="10668">
            <a:solidFill>
              <a:srgbClr val="AF5C04"/>
            </a:solidFill>
          </a:ln>
        </p:spPr>
        <p:txBody>
          <a:bodyPr vert="horz" wrap="square" lIns="0" tIns="41910" rIns="0" bIns="0" rtlCol="0">
            <a:spAutoFit/>
          </a:bodyPr>
          <a:lstStyle/>
          <a:p>
            <a:pPr marL="203200" marR="182880" indent="-13970">
              <a:spcBef>
                <a:spcPts val="330"/>
              </a:spcBef>
            </a:pPr>
            <a:r>
              <a:rPr sz="1100" b="1" dirty="0">
                <a:solidFill>
                  <a:srgbClr val="FFFFFF"/>
                </a:solidFill>
                <a:latin typeface="Arial"/>
                <a:cs typeface="Arial"/>
              </a:rPr>
              <a:t>Complete</a:t>
            </a:r>
            <a:r>
              <a:rPr sz="1100" b="1" spc="-40" dirty="0">
                <a:solidFill>
                  <a:srgbClr val="FFFFFF"/>
                </a:solidFill>
                <a:latin typeface="Arial"/>
                <a:cs typeface="Arial"/>
              </a:rPr>
              <a:t> </a:t>
            </a:r>
            <a:r>
              <a:rPr sz="1100" b="1" dirty="0">
                <a:solidFill>
                  <a:srgbClr val="FFFFFF"/>
                </a:solidFill>
                <a:latin typeface="Arial"/>
                <a:cs typeface="Arial"/>
              </a:rPr>
              <a:t>Tag</a:t>
            </a:r>
            <a:r>
              <a:rPr sz="1100" b="1" spc="-20" dirty="0">
                <a:solidFill>
                  <a:srgbClr val="FFFFFF"/>
                </a:solidFill>
                <a:latin typeface="Arial"/>
                <a:cs typeface="Arial"/>
              </a:rPr>
              <a:t> </a:t>
            </a:r>
            <a:r>
              <a:rPr sz="1100" b="1" dirty="0">
                <a:solidFill>
                  <a:srgbClr val="FFFFFF"/>
                </a:solidFill>
                <a:latin typeface="Arial"/>
                <a:cs typeface="Arial"/>
              </a:rPr>
              <a:t>“Passport”</a:t>
            </a:r>
            <a:r>
              <a:rPr sz="1100" b="1" spc="-30" dirty="0">
                <a:solidFill>
                  <a:srgbClr val="FFFFFF"/>
                </a:solidFill>
                <a:latin typeface="Arial"/>
                <a:cs typeface="Arial"/>
              </a:rPr>
              <a:t> </a:t>
            </a:r>
            <a:r>
              <a:rPr sz="1100" b="1" spc="-10" dirty="0">
                <a:solidFill>
                  <a:srgbClr val="FFFFFF"/>
                </a:solidFill>
                <a:latin typeface="Arial"/>
                <a:cs typeface="Arial"/>
              </a:rPr>
              <a:t>including </a:t>
            </a:r>
            <a:r>
              <a:rPr sz="1100" spc="20" dirty="0">
                <a:solidFill>
                  <a:srgbClr val="FFFFFF"/>
                </a:solidFill>
                <a:latin typeface="Arial"/>
                <a:cs typeface="Arial"/>
              </a:rPr>
              <a:t>maintenance &amp;</a:t>
            </a:r>
            <a:r>
              <a:rPr sz="1100" spc="135" dirty="0">
                <a:solidFill>
                  <a:srgbClr val="FFFFFF"/>
                </a:solidFill>
                <a:latin typeface="Arial"/>
                <a:cs typeface="Arial"/>
              </a:rPr>
              <a:t> </a:t>
            </a:r>
            <a:r>
              <a:rPr sz="1100" spc="45" dirty="0">
                <a:solidFill>
                  <a:srgbClr val="FFFFFF"/>
                </a:solidFill>
                <a:latin typeface="Arial"/>
                <a:cs typeface="Arial"/>
              </a:rPr>
              <a:t>modification</a:t>
            </a:r>
            <a:r>
              <a:rPr sz="1100" spc="90" dirty="0">
                <a:solidFill>
                  <a:srgbClr val="FFFFFF"/>
                </a:solidFill>
                <a:latin typeface="Arial"/>
                <a:cs typeface="Arial"/>
              </a:rPr>
              <a:t> </a:t>
            </a:r>
            <a:r>
              <a:rPr sz="1100" spc="-10" dirty="0">
                <a:solidFill>
                  <a:srgbClr val="FFFFFF"/>
                </a:solidFill>
                <a:latin typeface="Arial"/>
                <a:cs typeface="Arial"/>
              </a:rPr>
              <a:t>record</a:t>
            </a:r>
            <a:endParaRPr sz="1100">
              <a:latin typeface="Arial"/>
              <a:cs typeface="Arial"/>
            </a:endParaRPr>
          </a:p>
        </p:txBody>
      </p:sp>
      <p:grpSp>
        <p:nvGrpSpPr>
          <p:cNvPr id="8" name="object 8"/>
          <p:cNvGrpSpPr/>
          <p:nvPr/>
        </p:nvGrpSpPr>
        <p:grpSpPr>
          <a:xfrm>
            <a:off x="2060340" y="2350008"/>
            <a:ext cx="3006725" cy="2464435"/>
            <a:chOff x="1418082" y="2350007"/>
            <a:chExt cx="3006725" cy="2464435"/>
          </a:xfrm>
        </p:grpSpPr>
        <p:sp>
          <p:nvSpPr>
            <p:cNvPr id="9" name="object 9"/>
            <p:cNvSpPr/>
            <p:nvPr/>
          </p:nvSpPr>
          <p:spPr>
            <a:xfrm>
              <a:off x="1497330" y="2362961"/>
              <a:ext cx="1506855" cy="1066800"/>
            </a:xfrm>
            <a:custGeom>
              <a:avLst/>
              <a:gdLst/>
              <a:ahLst/>
              <a:cxnLst/>
              <a:rect l="l" t="t" r="r" b="b"/>
              <a:pathLst>
                <a:path w="1506855" h="1066800">
                  <a:moveTo>
                    <a:pt x="615695" y="0"/>
                  </a:moveTo>
                  <a:lnTo>
                    <a:pt x="950594" y="0"/>
                  </a:lnTo>
                </a:path>
                <a:path w="1506855" h="1066800">
                  <a:moveTo>
                    <a:pt x="1171956" y="445008"/>
                  </a:moveTo>
                  <a:lnTo>
                    <a:pt x="1506855" y="445008"/>
                  </a:lnTo>
                </a:path>
                <a:path w="1506855" h="1066800">
                  <a:moveTo>
                    <a:pt x="0" y="1066800"/>
                  </a:moveTo>
                  <a:lnTo>
                    <a:pt x="334899" y="1066800"/>
                  </a:lnTo>
                </a:path>
                <a:path w="1506855" h="1066800">
                  <a:moveTo>
                    <a:pt x="1139952" y="838200"/>
                  </a:moveTo>
                  <a:lnTo>
                    <a:pt x="1474851" y="838200"/>
                  </a:lnTo>
                </a:path>
              </a:pathLst>
            </a:custGeom>
            <a:ln w="25908">
              <a:solidFill>
                <a:srgbClr val="FF0000"/>
              </a:solidFill>
            </a:ln>
          </p:spPr>
          <p:txBody>
            <a:bodyPr wrap="square" lIns="0" tIns="0" rIns="0" bIns="0" rtlCol="0"/>
            <a:lstStyle/>
            <a:p>
              <a:endParaRPr/>
            </a:p>
          </p:txBody>
        </p:sp>
        <p:sp>
          <p:nvSpPr>
            <p:cNvPr id="10" name="object 10"/>
            <p:cNvSpPr/>
            <p:nvPr/>
          </p:nvSpPr>
          <p:spPr>
            <a:xfrm>
              <a:off x="1418082" y="3429761"/>
              <a:ext cx="2087880" cy="1371600"/>
            </a:xfrm>
            <a:custGeom>
              <a:avLst/>
              <a:gdLst/>
              <a:ahLst/>
              <a:cxnLst/>
              <a:rect l="l" t="t" r="r" b="b"/>
              <a:pathLst>
                <a:path w="2087879" h="1371600">
                  <a:moveTo>
                    <a:pt x="608076" y="0"/>
                  </a:moveTo>
                  <a:lnTo>
                    <a:pt x="942975" y="0"/>
                  </a:lnTo>
                </a:path>
                <a:path w="2087879" h="1371600">
                  <a:moveTo>
                    <a:pt x="185928" y="304800"/>
                  </a:moveTo>
                  <a:lnTo>
                    <a:pt x="520826" y="304800"/>
                  </a:lnTo>
                </a:path>
                <a:path w="2087879" h="1371600">
                  <a:moveTo>
                    <a:pt x="1752600" y="381000"/>
                  </a:moveTo>
                  <a:lnTo>
                    <a:pt x="2087498" y="381000"/>
                  </a:lnTo>
                </a:path>
                <a:path w="2087879" h="1371600">
                  <a:moveTo>
                    <a:pt x="1699260" y="990600"/>
                  </a:moveTo>
                  <a:lnTo>
                    <a:pt x="2034158" y="990600"/>
                  </a:lnTo>
                </a:path>
                <a:path w="2087879" h="1371600">
                  <a:moveTo>
                    <a:pt x="0" y="1371600"/>
                  </a:moveTo>
                  <a:lnTo>
                    <a:pt x="334899" y="1371600"/>
                  </a:lnTo>
                </a:path>
              </a:pathLst>
            </a:custGeom>
            <a:ln w="25908">
              <a:solidFill>
                <a:srgbClr val="F8B168"/>
              </a:solidFill>
            </a:ln>
          </p:spPr>
          <p:txBody>
            <a:bodyPr wrap="square" lIns="0" tIns="0" rIns="0" bIns="0" rtlCol="0"/>
            <a:lstStyle/>
            <a:p>
              <a:endParaRPr/>
            </a:p>
          </p:txBody>
        </p:sp>
        <p:sp>
          <p:nvSpPr>
            <p:cNvPr id="11" name="object 11"/>
            <p:cNvSpPr/>
            <p:nvPr/>
          </p:nvSpPr>
          <p:spPr>
            <a:xfrm>
              <a:off x="3553205" y="3745991"/>
              <a:ext cx="871219" cy="129539"/>
            </a:xfrm>
            <a:custGeom>
              <a:avLst/>
              <a:gdLst/>
              <a:ahLst/>
              <a:cxnLst/>
              <a:rect l="l" t="t" r="r" b="b"/>
              <a:pathLst>
                <a:path w="871220" h="129539">
                  <a:moveTo>
                    <a:pt x="129540" y="0"/>
                  </a:moveTo>
                  <a:lnTo>
                    <a:pt x="0" y="64769"/>
                  </a:lnTo>
                  <a:lnTo>
                    <a:pt x="129540" y="129539"/>
                  </a:lnTo>
                  <a:lnTo>
                    <a:pt x="129540" y="77723"/>
                  </a:lnTo>
                  <a:lnTo>
                    <a:pt x="116586" y="77723"/>
                  </a:lnTo>
                  <a:lnTo>
                    <a:pt x="116586" y="51815"/>
                  </a:lnTo>
                  <a:lnTo>
                    <a:pt x="129540" y="51815"/>
                  </a:lnTo>
                  <a:lnTo>
                    <a:pt x="129540" y="0"/>
                  </a:lnTo>
                  <a:close/>
                </a:path>
                <a:path w="871220" h="129539">
                  <a:moveTo>
                    <a:pt x="129540" y="51815"/>
                  </a:moveTo>
                  <a:lnTo>
                    <a:pt x="116586" y="51815"/>
                  </a:lnTo>
                  <a:lnTo>
                    <a:pt x="116586" y="77723"/>
                  </a:lnTo>
                  <a:lnTo>
                    <a:pt x="129540" y="77723"/>
                  </a:lnTo>
                  <a:lnTo>
                    <a:pt x="129540" y="51815"/>
                  </a:lnTo>
                  <a:close/>
                </a:path>
                <a:path w="871220" h="129539">
                  <a:moveTo>
                    <a:pt x="870839" y="51815"/>
                  </a:moveTo>
                  <a:lnTo>
                    <a:pt x="129540" y="51815"/>
                  </a:lnTo>
                  <a:lnTo>
                    <a:pt x="129540" y="77723"/>
                  </a:lnTo>
                  <a:lnTo>
                    <a:pt x="870839" y="77723"/>
                  </a:lnTo>
                  <a:lnTo>
                    <a:pt x="870839" y="51815"/>
                  </a:lnTo>
                  <a:close/>
                </a:path>
              </a:pathLst>
            </a:custGeom>
            <a:solidFill>
              <a:srgbClr val="F8B168"/>
            </a:solidFill>
          </p:spPr>
          <p:txBody>
            <a:bodyPr wrap="square" lIns="0" tIns="0" rIns="0" bIns="0" rtlCol="0"/>
            <a:lstStyle/>
            <a:p>
              <a:endParaRPr/>
            </a:p>
          </p:txBody>
        </p:sp>
        <p:sp>
          <p:nvSpPr>
            <p:cNvPr id="12" name="object 12"/>
            <p:cNvSpPr/>
            <p:nvPr/>
          </p:nvSpPr>
          <p:spPr>
            <a:xfrm>
              <a:off x="3064002" y="3136391"/>
              <a:ext cx="1360805" cy="129539"/>
            </a:xfrm>
            <a:custGeom>
              <a:avLst/>
              <a:gdLst/>
              <a:ahLst/>
              <a:cxnLst/>
              <a:rect l="l" t="t" r="r" b="b"/>
              <a:pathLst>
                <a:path w="1360804" h="129539">
                  <a:moveTo>
                    <a:pt x="129540" y="0"/>
                  </a:moveTo>
                  <a:lnTo>
                    <a:pt x="0" y="64770"/>
                  </a:lnTo>
                  <a:lnTo>
                    <a:pt x="129540" y="129540"/>
                  </a:lnTo>
                  <a:lnTo>
                    <a:pt x="129540" y="77724"/>
                  </a:lnTo>
                  <a:lnTo>
                    <a:pt x="116586" y="77724"/>
                  </a:lnTo>
                  <a:lnTo>
                    <a:pt x="116586" y="51816"/>
                  </a:lnTo>
                  <a:lnTo>
                    <a:pt x="129540" y="51816"/>
                  </a:lnTo>
                  <a:lnTo>
                    <a:pt x="129540" y="0"/>
                  </a:lnTo>
                  <a:close/>
                </a:path>
                <a:path w="1360804" h="129539">
                  <a:moveTo>
                    <a:pt x="129540" y="51816"/>
                  </a:moveTo>
                  <a:lnTo>
                    <a:pt x="116586" y="51816"/>
                  </a:lnTo>
                  <a:lnTo>
                    <a:pt x="116586" y="77724"/>
                  </a:lnTo>
                  <a:lnTo>
                    <a:pt x="129540" y="77724"/>
                  </a:lnTo>
                  <a:lnTo>
                    <a:pt x="129540" y="51816"/>
                  </a:lnTo>
                  <a:close/>
                </a:path>
                <a:path w="1360804" h="129539">
                  <a:moveTo>
                    <a:pt x="1360805" y="51816"/>
                  </a:moveTo>
                  <a:lnTo>
                    <a:pt x="129540" y="51816"/>
                  </a:lnTo>
                  <a:lnTo>
                    <a:pt x="129540" y="77724"/>
                  </a:lnTo>
                  <a:lnTo>
                    <a:pt x="1360805" y="77724"/>
                  </a:lnTo>
                  <a:lnTo>
                    <a:pt x="1360805" y="51816"/>
                  </a:lnTo>
                  <a:close/>
                </a:path>
              </a:pathLst>
            </a:custGeom>
            <a:solidFill>
              <a:srgbClr val="FF0000"/>
            </a:solidFill>
          </p:spPr>
          <p:txBody>
            <a:bodyPr wrap="square" lIns="0" tIns="0" rIns="0" bIns="0" rtlCol="0"/>
            <a:lstStyle/>
            <a:p>
              <a:endParaRPr/>
            </a:p>
          </p:txBody>
        </p:sp>
      </p:grpSp>
      <p:sp>
        <p:nvSpPr>
          <p:cNvPr id="13" name="object 13"/>
          <p:cNvSpPr txBox="1"/>
          <p:nvPr/>
        </p:nvSpPr>
        <p:spPr>
          <a:xfrm>
            <a:off x="5560171" y="2748280"/>
            <a:ext cx="4164329" cy="2586355"/>
          </a:xfrm>
          <a:prstGeom prst="rect">
            <a:avLst/>
          </a:prstGeom>
        </p:spPr>
        <p:txBody>
          <a:bodyPr vert="horz" wrap="square" lIns="0" tIns="12065" rIns="0" bIns="0" rtlCol="0">
            <a:spAutoFit/>
          </a:bodyPr>
          <a:lstStyle/>
          <a:p>
            <a:pPr marL="12700">
              <a:spcBef>
                <a:spcPts val="95"/>
              </a:spcBef>
            </a:pPr>
            <a:r>
              <a:rPr sz="1600" dirty="0">
                <a:latin typeface="Arial"/>
                <a:cs typeface="Arial"/>
              </a:rPr>
              <a:t>Colored</a:t>
            </a:r>
            <a:r>
              <a:rPr sz="1600" spc="-25" dirty="0">
                <a:latin typeface="Arial"/>
                <a:cs typeface="Arial"/>
              </a:rPr>
              <a:t> </a:t>
            </a:r>
            <a:r>
              <a:rPr sz="1600" dirty="0">
                <a:latin typeface="Arial"/>
                <a:cs typeface="Arial"/>
              </a:rPr>
              <a:t>lines</a:t>
            </a:r>
            <a:r>
              <a:rPr sz="1600" spc="-30" dirty="0">
                <a:latin typeface="Arial"/>
                <a:cs typeface="Arial"/>
              </a:rPr>
              <a:t> </a:t>
            </a:r>
            <a:r>
              <a:rPr sz="1600" dirty="0">
                <a:latin typeface="Arial"/>
                <a:cs typeface="Arial"/>
              </a:rPr>
              <a:t>indicate</a:t>
            </a:r>
            <a:r>
              <a:rPr sz="1600" spc="-45" dirty="0">
                <a:latin typeface="Arial"/>
                <a:cs typeface="Arial"/>
              </a:rPr>
              <a:t> </a:t>
            </a:r>
            <a:r>
              <a:rPr sz="1600" spc="-10" dirty="0">
                <a:latin typeface="Arial"/>
                <a:cs typeface="Arial"/>
              </a:rPr>
              <a:t>changes</a:t>
            </a:r>
            <a:endParaRPr sz="1600" dirty="0">
              <a:latin typeface="Arial"/>
              <a:cs typeface="Arial"/>
            </a:endParaRPr>
          </a:p>
          <a:p>
            <a:pPr marL="355600" marR="266700" indent="-343535">
              <a:spcBef>
                <a:spcPts val="1200"/>
              </a:spcBef>
              <a:buAutoNum type="arabicParenR"/>
              <a:tabLst>
                <a:tab pos="355600" algn="l"/>
              </a:tabLst>
            </a:pPr>
            <a:r>
              <a:rPr sz="1400" dirty="0">
                <a:latin typeface="Arial"/>
                <a:cs typeface="Arial"/>
              </a:rPr>
              <a:t>by</a:t>
            </a:r>
            <a:r>
              <a:rPr sz="1400" spc="-20" dirty="0">
                <a:latin typeface="Arial"/>
                <a:cs typeface="Arial"/>
              </a:rPr>
              <a:t> </a:t>
            </a:r>
            <a:r>
              <a:rPr sz="1400" dirty="0">
                <a:latin typeface="Arial"/>
                <a:cs typeface="Arial"/>
              </a:rPr>
              <a:t>EPC</a:t>
            </a:r>
            <a:r>
              <a:rPr sz="1400" spc="-5" dirty="0">
                <a:latin typeface="Arial"/>
                <a:cs typeface="Arial"/>
              </a:rPr>
              <a:t> </a:t>
            </a:r>
            <a:r>
              <a:rPr sz="1400" dirty="0">
                <a:latin typeface="Arial"/>
                <a:cs typeface="Arial"/>
              </a:rPr>
              <a:t>during</a:t>
            </a:r>
            <a:r>
              <a:rPr sz="1400" spc="-35" dirty="0">
                <a:latin typeface="Arial"/>
                <a:cs typeface="Arial"/>
              </a:rPr>
              <a:t> </a:t>
            </a:r>
            <a:r>
              <a:rPr sz="1400" spc="-10" dirty="0">
                <a:latin typeface="Arial"/>
                <a:cs typeface="Arial"/>
              </a:rPr>
              <a:t>Engineering</a:t>
            </a:r>
            <a:r>
              <a:rPr sz="1400" spc="-50" dirty="0">
                <a:latin typeface="Arial"/>
                <a:cs typeface="Arial"/>
              </a:rPr>
              <a:t> </a:t>
            </a:r>
            <a:r>
              <a:rPr sz="1400" dirty="0">
                <a:latin typeface="Arial"/>
                <a:cs typeface="Arial"/>
              </a:rPr>
              <a:t>and</a:t>
            </a:r>
            <a:r>
              <a:rPr sz="1400" spc="-10" dirty="0">
                <a:latin typeface="Arial"/>
                <a:cs typeface="Arial"/>
              </a:rPr>
              <a:t> Construction Phases,</a:t>
            </a:r>
            <a:endParaRPr sz="1400" dirty="0">
              <a:latin typeface="Arial"/>
              <a:cs typeface="Arial"/>
            </a:endParaRPr>
          </a:p>
          <a:p>
            <a:pPr marL="355600" marR="528320" indent="-343535">
              <a:spcBef>
                <a:spcPts val="1200"/>
              </a:spcBef>
              <a:buAutoNum type="arabicParenR"/>
              <a:tabLst>
                <a:tab pos="355600" algn="l"/>
              </a:tabLst>
            </a:pPr>
            <a:r>
              <a:rPr sz="1400" dirty="0">
                <a:latin typeface="Arial"/>
                <a:cs typeface="Arial"/>
              </a:rPr>
              <a:t>by</a:t>
            </a:r>
            <a:r>
              <a:rPr sz="1400" spc="-20" dirty="0">
                <a:latin typeface="Arial"/>
                <a:cs typeface="Arial"/>
              </a:rPr>
              <a:t> </a:t>
            </a:r>
            <a:r>
              <a:rPr sz="1400" dirty="0">
                <a:latin typeface="Arial"/>
                <a:cs typeface="Arial"/>
              </a:rPr>
              <a:t>Owner</a:t>
            </a:r>
            <a:r>
              <a:rPr sz="1400" spc="-15" dirty="0">
                <a:latin typeface="Arial"/>
                <a:cs typeface="Arial"/>
              </a:rPr>
              <a:t> </a:t>
            </a:r>
            <a:r>
              <a:rPr sz="1400" dirty="0">
                <a:latin typeface="Arial"/>
                <a:cs typeface="Arial"/>
              </a:rPr>
              <a:t>at</a:t>
            </a:r>
            <a:r>
              <a:rPr sz="1400" spc="-15" dirty="0">
                <a:latin typeface="Arial"/>
                <a:cs typeface="Arial"/>
              </a:rPr>
              <a:t> </a:t>
            </a:r>
            <a:r>
              <a:rPr sz="1400" spc="-10" dirty="0">
                <a:latin typeface="Arial"/>
                <a:cs typeface="Arial"/>
              </a:rPr>
              <a:t>hand-</a:t>
            </a:r>
            <a:r>
              <a:rPr sz="1400" dirty="0">
                <a:latin typeface="Arial"/>
                <a:cs typeface="Arial"/>
              </a:rPr>
              <a:t>over</a:t>
            </a:r>
            <a:r>
              <a:rPr sz="1400" spc="-25" dirty="0">
                <a:latin typeface="Arial"/>
                <a:cs typeface="Arial"/>
              </a:rPr>
              <a:t> </a:t>
            </a:r>
            <a:r>
              <a:rPr sz="1400" dirty="0">
                <a:latin typeface="Arial"/>
                <a:cs typeface="Arial"/>
              </a:rPr>
              <a:t>at</a:t>
            </a:r>
            <a:r>
              <a:rPr sz="1400" spc="-20" dirty="0">
                <a:latin typeface="Arial"/>
                <a:cs typeface="Arial"/>
              </a:rPr>
              <a:t> </a:t>
            </a:r>
            <a:r>
              <a:rPr sz="1400" dirty="0">
                <a:latin typeface="Arial"/>
                <a:cs typeface="Arial"/>
              </a:rPr>
              <a:t>the</a:t>
            </a:r>
            <a:r>
              <a:rPr sz="1400" spc="-20" dirty="0">
                <a:latin typeface="Arial"/>
                <a:cs typeface="Arial"/>
              </a:rPr>
              <a:t> </a:t>
            </a:r>
            <a:r>
              <a:rPr sz="1400" dirty="0">
                <a:latin typeface="Arial"/>
                <a:cs typeface="Arial"/>
              </a:rPr>
              <a:t>end</a:t>
            </a:r>
            <a:r>
              <a:rPr sz="1400" spc="-25" dirty="0">
                <a:latin typeface="Arial"/>
                <a:cs typeface="Arial"/>
              </a:rPr>
              <a:t> </a:t>
            </a:r>
            <a:r>
              <a:rPr sz="1400" dirty="0">
                <a:latin typeface="Arial"/>
                <a:cs typeface="Arial"/>
              </a:rPr>
              <a:t>of</a:t>
            </a:r>
            <a:r>
              <a:rPr sz="1400" spc="-20" dirty="0">
                <a:latin typeface="Arial"/>
                <a:cs typeface="Arial"/>
              </a:rPr>
              <a:t> each </a:t>
            </a:r>
            <a:r>
              <a:rPr sz="1400" dirty="0">
                <a:latin typeface="Arial"/>
                <a:cs typeface="Arial"/>
              </a:rPr>
              <a:t>Phase,</a:t>
            </a:r>
            <a:r>
              <a:rPr sz="1400" spc="-30" dirty="0">
                <a:latin typeface="Arial"/>
                <a:cs typeface="Arial"/>
              </a:rPr>
              <a:t> </a:t>
            </a:r>
            <a:r>
              <a:rPr sz="1400" spc="-25" dirty="0">
                <a:latin typeface="Arial"/>
                <a:cs typeface="Arial"/>
              </a:rPr>
              <a:t>and</a:t>
            </a:r>
            <a:endParaRPr sz="1400" dirty="0">
              <a:latin typeface="Arial"/>
              <a:cs typeface="Arial"/>
            </a:endParaRPr>
          </a:p>
          <a:p>
            <a:pPr marL="355600" indent="-342900">
              <a:spcBef>
                <a:spcPts val="1205"/>
              </a:spcBef>
              <a:buAutoNum type="arabicParenR"/>
              <a:tabLst>
                <a:tab pos="355600" algn="l"/>
              </a:tabLst>
            </a:pPr>
            <a:r>
              <a:rPr sz="1400" dirty="0">
                <a:latin typeface="Arial"/>
                <a:cs typeface="Arial"/>
              </a:rPr>
              <a:t>possibly</a:t>
            </a:r>
            <a:r>
              <a:rPr sz="1400" spc="-50" dirty="0">
                <a:latin typeface="Arial"/>
                <a:cs typeface="Arial"/>
              </a:rPr>
              <a:t> </a:t>
            </a:r>
            <a:r>
              <a:rPr sz="1400" dirty="0">
                <a:latin typeface="Arial"/>
                <a:cs typeface="Arial"/>
              </a:rPr>
              <a:t>at</a:t>
            </a:r>
            <a:r>
              <a:rPr sz="1400" spc="-20" dirty="0">
                <a:latin typeface="Arial"/>
                <a:cs typeface="Arial"/>
              </a:rPr>
              <a:t> </a:t>
            </a:r>
            <a:r>
              <a:rPr sz="1400" dirty="0">
                <a:latin typeface="Arial"/>
                <a:cs typeface="Arial"/>
              </a:rPr>
              <a:t>milestones</a:t>
            </a:r>
            <a:r>
              <a:rPr sz="1400" spc="-50" dirty="0">
                <a:latin typeface="Arial"/>
                <a:cs typeface="Arial"/>
              </a:rPr>
              <a:t> </a:t>
            </a:r>
            <a:r>
              <a:rPr sz="1400" dirty="0">
                <a:latin typeface="Arial"/>
                <a:cs typeface="Arial"/>
              </a:rPr>
              <a:t>during</a:t>
            </a:r>
            <a:r>
              <a:rPr sz="1400" spc="-40" dirty="0">
                <a:latin typeface="Arial"/>
                <a:cs typeface="Arial"/>
              </a:rPr>
              <a:t> </a:t>
            </a:r>
            <a:r>
              <a:rPr sz="1400" dirty="0">
                <a:latin typeface="Arial"/>
                <a:cs typeface="Arial"/>
              </a:rPr>
              <a:t>each</a:t>
            </a:r>
            <a:r>
              <a:rPr sz="1400" spc="-35" dirty="0">
                <a:latin typeface="Arial"/>
                <a:cs typeface="Arial"/>
              </a:rPr>
              <a:t> </a:t>
            </a:r>
            <a:r>
              <a:rPr sz="1400" spc="-10" dirty="0">
                <a:latin typeface="Arial"/>
                <a:cs typeface="Arial"/>
              </a:rPr>
              <a:t>phase.</a:t>
            </a:r>
            <a:endParaRPr sz="1400" dirty="0">
              <a:latin typeface="Arial"/>
              <a:cs typeface="Arial"/>
            </a:endParaRPr>
          </a:p>
          <a:p>
            <a:pPr marL="355600" marR="5080" indent="-343535">
              <a:spcBef>
                <a:spcPts val="1200"/>
              </a:spcBef>
              <a:buAutoNum type="arabicParenR"/>
              <a:tabLst>
                <a:tab pos="355600" algn="l"/>
              </a:tabLst>
            </a:pPr>
            <a:r>
              <a:rPr sz="1400" dirty="0">
                <a:latin typeface="Arial"/>
                <a:cs typeface="Arial"/>
              </a:rPr>
              <a:t>Note</a:t>
            </a:r>
            <a:r>
              <a:rPr sz="1400" spc="-30" dirty="0">
                <a:latin typeface="Arial"/>
                <a:cs typeface="Arial"/>
              </a:rPr>
              <a:t> </a:t>
            </a:r>
            <a:r>
              <a:rPr sz="1400" dirty="0">
                <a:latin typeface="Arial"/>
                <a:cs typeface="Arial"/>
              </a:rPr>
              <a:t>that</a:t>
            </a:r>
            <a:r>
              <a:rPr sz="1400" spc="-35" dirty="0">
                <a:latin typeface="Arial"/>
                <a:cs typeface="Arial"/>
              </a:rPr>
              <a:t> </a:t>
            </a:r>
            <a:r>
              <a:rPr sz="1400" dirty="0">
                <a:latin typeface="Arial"/>
                <a:cs typeface="Arial"/>
              </a:rPr>
              <a:t>once</a:t>
            </a:r>
            <a:r>
              <a:rPr sz="1400" spc="-30" dirty="0">
                <a:latin typeface="Arial"/>
                <a:cs typeface="Arial"/>
              </a:rPr>
              <a:t> </a:t>
            </a:r>
            <a:r>
              <a:rPr sz="1400" dirty="0">
                <a:latin typeface="Arial"/>
                <a:cs typeface="Arial"/>
              </a:rPr>
              <a:t>accepted</a:t>
            </a:r>
            <a:r>
              <a:rPr sz="1400" spc="-50" dirty="0">
                <a:latin typeface="Arial"/>
                <a:cs typeface="Arial"/>
              </a:rPr>
              <a:t> </a:t>
            </a:r>
            <a:r>
              <a:rPr sz="1400" dirty="0">
                <a:latin typeface="Arial"/>
                <a:cs typeface="Arial"/>
              </a:rPr>
              <a:t>to</a:t>
            </a:r>
            <a:r>
              <a:rPr sz="1400" spc="-30" dirty="0">
                <a:latin typeface="Arial"/>
                <a:cs typeface="Arial"/>
              </a:rPr>
              <a:t> </a:t>
            </a:r>
            <a:r>
              <a:rPr sz="1400" dirty="0">
                <a:latin typeface="Arial"/>
                <a:cs typeface="Arial"/>
              </a:rPr>
              <a:t>the</a:t>
            </a:r>
            <a:r>
              <a:rPr sz="1400" spc="-25" dirty="0">
                <a:latin typeface="Arial"/>
                <a:cs typeface="Arial"/>
              </a:rPr>
              <a:t> </a:t>
            </a:r>
            <a:r>
              <a:rPr sz="1400" dirty="0">
                <a:latin typeface="Arial"/>
                <a:cs typeface="Arial"/>
              </a:rPr>
              <a:t>CIR,</a:t>
            </a:r>
            <a:r>
              <a:rPr sz="1400" spc="-20" dirty="0">
                <a:latin typeface="Arial"/>
                <a:cs typeface="Arial"/>
              </a:rPr>
              <a:t> </a:t>
            </a:r>
            <a:r>
              <a:rPr sz="1400" spc="-10" dirty="0">
                <a:latin typeface="Arial"/>
                <a:cs typeface="Arial"/>
              </a:rPr>
              <a:t>changes </a:t>
            </a:r>
            <a:r>
              <a:rPr sz="1400" dirty="0">
                <a:latin typeface="Arial"/>
                <a:cs typeface="Arial"/>
              </a:rPr>
              <a:t>cannot</a:t>
            </a:r>
            <a:r>
              <a:rPr sz="1400" spc="-50" dirty="0">
                <a:latin typeface="Arial"/>
                <a:cs typeface="Arial"/>
              </a:rPr>
              <a:t> </a:t>
            </a:r>
            <a:r>
              <a:rPr sz="1400" dirty="0">
                <a:latin typeface="Arial"/>
                <a:cs typeface="Arial"/>
              </a:rPr>
              <a:t>be</a:t>
            </a:r>
            <a:r>
              <a:rPr sz="1400" spc="-20" dirty="0">
                <a:latin typeface="Arial"/>
                <a:cs typeface="Arial"/>
              </a:rPr>
              <a:t> </a:t>
            </a:r>
            <a:r>
              <a:rPr sz="1400" dirty="0">
                <a:latin typeface="Arial"/>
                <a:cs typeface="Arial"/>
              </a:rPr>
              <a:t>made</a:t>
            </a:r>
            <a:r>
              <a:rPr sz="1400" spc="-30" dirty="0">
                <a:latin typeface="Arial"/>
                <a:cs typeface="Arial"/>
              </a:rPr>
              <a:t> </a:t>
            </a:r>
            <a:r>
              <a:rPr sz="1400" dirty="0">
                <a:latin typeface="Arial"/>
                <a:cs typeface="Arial"/>
              </a:rPr>
              <a:t>without</a:t>
            </a:r>
            <a:r>
              <a:rPr sz="1400" spc="-25" dirty="0">
                <a:latin typeface="Arial"/>
                <a:cs typeface="Arial"/>
              </a:rPr>
              <a:t> </a:t>
            </a:r>
            <a:r>
              <a:rPr sz="1400" dirty="0">
                <a:latin typeface="Arial"/>
                <a:cs typeface="Arial"/>
              </a:rPr>
              <a:t>an</a:t>
            </a:r>
            <a:r>
              <a:rPr sz="1400" spc="-30" dirty="0">
                <a:latin typeface="Arial"/>
                <a:cs typeface="Arial"/>
              </a:rPr>
              <a:t> </a:t>
            </a:r>
            <a:r>
              <a:rPr sz="1400" spc="-10" dirty="0">
                <a:latin typeface="Arial"/>
                <a:cs typeface="Arial"/>
              </a:rPr>
              <a:t>auditable </a:t>
            </a:r>
            <a:r>
              <a:rPr sz="1400" dirty="0">
                <a:latin typeface="Arial"/>
                <a:cs typeface="Arial"/>
              </a:rPr>
              <a:t>Engineering</a:t>
            </a:r>
            <a:r>
              <a:rPr sz="1400" spc="-80" dirty="0">
                <a:latin typeface="Arial"/>
                <a:cs typeface="Arial"/>
              </a:rPr>
              <a:t> </a:t>
            </a:r>
            <a:r>
              <a:rPr sz="1400" dirty="0">
                <a:latin typeface="Arial"/>
                <a:cs typeface="Arial"/>
              </a:rPr>
              <a:t>Management</a:t>
            </a:r>
            <a:r>
              <a:rPr sz="1400" spc="-70" dirty="0">
                <a:latin typeface="Arial"/>
                <a:cs typeface="Arial"/>
              </a:rPr>
              <a:t> </a:t>
            </a:r>
            <a:r>
              <a:rPr sz="1400" dirty="0">
                <a:latin typeface="Arial"/>
                <a:cs typeface="Arial"/>
              </a:rPr>
              <a:t>of</a:t>
            </a:r>
            <a:r>
              <a:rPr sz="1400" spc="-55" dirty="0">
                <a:latin typeface="Arial"/>
                <a:cs typeface="Arial"/>
              </a:rPr>
              <a:t> </a:t>
            </a:r>
            <a:r>
              <a:rPr sz="1400" dirty="0">
                <a:latin typeface="Arial"/>
                <a:cs typeface="Arial"/>
              </a:rPr>
              <a:t>Change</a:t>
            </a:r>
            <a:r>
              <a:rPr sz="1400" spc="-65" dirty="0">
                <a:latin typeface="Arial"/>
                <a:cs typeface="Arial"/>
              </a:rPr>
              <a:t> </a:t>
            </a:r>
            <a:r>
              <a:rPr sz="1400" spc="-10" dirty="0">
                <a:latin typeface="Arial"/>
                <a:cs typeface="Arial"/>
              </a:rPr>
              <a:t>procedure.</a:t>
            </a:r>
            <a:endParaRPr sz="1400" dirty="0">
              <a:latin typeface="Arial"/>
              <a:cs typeface="Arial"/>
            </a:endParaRPr>
          </a:p>
        </p:txBody>
      </p:sp>
      <p:sp>
        <p:nvSpPr>
          <p:cNvPr id="14" name="object 14"/>
          <p:cNvSpPr txBox="1">
            <a:spLocks noGrp="1"/>
          </p:cNvSpPr>
          <p:nvPr>
            <p:ph type="sldNum" sz="quarter" idx="7"/>
          </p:nvPr>
        </p:nvSpPr>
        <p:spPr>
          <a:prstGeom prst="rect">
            <a:avLst/>
          </a:prstGeom>
        </p:spPr>
        <p:txBody>
          <a:bodyPr vert="horz" wrap="square" lIns="0" tIns="0" rIns="0" bIns="0" rtlCol="0">
            <a:spAutoFit/>
          </a:bodyPr>
          <a:lstStyle/>
          <a:p>
            <a:pPr marL="12700">
              <a:lnSpc>
                <a:spcPts val="1425"/>
              </a:lnSpc>
            </a:pPr>
            <a:r>
              <a:rPr dirty="0"/>
              <a:t>Page</a:t>
            </a:r>
            <a:r>
              <a:rPr spc="-25" dirty="0"/>
              <a:t> </a:t>
            </a:r>
            <a:fld id="{81D60167-4931-47E6-BA6A-407CBD079E47}" type="slidenum">
              <a:rPr spc="-25" dirty="0"/>
              <a:pPr marL="12700">
                <a:lnSpc>
                  <a:spcPts val="1425"/>
                </a:lnSpc>
              </a:pPr>
              <a:t>15</a:t>
            </a:fld>
            <a:endParaRPr spc="-25"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2499" y="216548"/>
            <a:ext cx="9182101" cy="781624"/>
          </a:xfrm>
          <a:prstGeom prst="rect">
            <a:avLst/>
          </a:prstGeom>
        </p:spPr>
        <p:txBody>
          <a:bodyPr vert="horz" wrap="square" lIns="0" tIns="12065" rIns="0" bIns="0" rtlCol="0">
            <a:spAutoFit/>
          </a:bodyPr>
          <a:lstStyle/>
          <a:p>
            <a:pPr marL="2403475" marR="5080" indent="-2403475">
              <a:spcBef>
                <a:spcPts val="95"/>
              </a:spcBef>
            </a:pPr>
            <a:r>
              <a:rPr sz="2500" dirty="0"/>
              <a:t>Integration</a:t>
            </a:r>
            <a:r>
              <a:rPr sz="2500" spc="-30" dirty="0"/>
              <a:t> </a:t>
            </a:r>
            <a:r>
              <a:rPr sz="2500" dirty="0"/>
              <a:t>of</a:t>
            </a:r>
            <a:r>
              <a:rPr sz="2500" spc="-25" dirty="0"/>
              <a:t> </a:t>
            </a:r>
            <a:r>
              <a:rPr sz="2500" dirty="0"/>
              <a:t>Other</a:t>
            </a:r>
            <a:r>
              <a:rPr sz="2500" spc="-20" dirty="0"/>
              <a:t> Risk-</a:t>
            </a:r>
            <a:r>
              <a:rPr sz="2500" dirty="0"/>
              <a:t>based</a:t>
            </a:r>
            <a:r>
              <a:rPr sz="2500" spc="-25" dirty="0"/>
              <a:t> </a:t>
            </a:r>
            <a:r>
              <a:rPr sz="2500" dirty="0"/>
              <a:t>Engineering</a:t>
            </a:r>
            <a:r>
              <a:rPr lang="en-US" sz="2500" spc="-50" dirty="0"/>
              <a:t> </a:t>
            </a:r>
            <a:r>
              <a:rPr sz="2500" spc="-10" dirty="0"/>
              <a:t>Standards</a:t>
            </a:r>
            <a:r>
              <a:rPr lang="en-US" sz="2500" spc="-10" dirty="0"/>
              <a:t> </a:t>
            </a:r>
            <a:r>
              <a:rPr sz="2500" dirty="0"/>
              <a:t>and</a:t>
            </a:r>
            <a:r>
              <a:rPr sz="2500" spc="-70" dirty="0"/>
              <a:t> </a:t>
            </a:r>
            <a:r>
              <a:rPr sz="2500" dirty="0"/>
              <a:t>Work</a:t>
            </a:r>
            <a:r>
              <a:rPr sz="2500" spc="-40" dirty="0"/>
              <a:t> </a:t>
            </a:r>
            <a:r>
              <a:rPr sz="2500" spc="-10" dirty="0"/>
              <a:t>Processes</a:t>
            </a:r>
            <a:r>
              <a:rPr lang="en-US" sz="2500" spc="-10" dirty="0"/>
              <a:t>     </a:t>
            </a:r>
            <a:endParaRPr sz="2500" dirty="0"/>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16</a:t>
            </a:fld>
            <a:endParaRPr spc="-25" dirty="0"/>
          </a:p>
        </p:txBody>
      </p:sp>
      <p:sp>
        <p:nvSpPr>
          <p:cNvPr id="3" name="object 3"/>
          <p:cNvSpPr txBox="1"/>
          <p:nvPr/>
        </p:nvSpPr>
        <p:spPr>
          <a:xfrm>
            <a:off x="1111750" y="1763395"/>
            <a:ext cx="9926364" cy="2796278"/>
          </a:xfrm>
          <a:prstGeom prst="rect">
            <a:avLst/>
          </a:prstGeom>
        </p:spPr>
        <p:txBody>
          <a:bodyPr vert="horz" wrap="square" lIns="0" tIns="13335" rIns="0" bIns="0" rtlCol="0">
            <a:spAutoFit/>
          </a:bodyPr>
          <a:lstStyle/>
          <a:p>
            <a:pPr marL="355600" marR="5080" indent="-342900">
              <a:spcBef>
                <a:spcPts val="105"/>
              </a:spcBef>
              <a:buChar char="•"/>
              <a:tabLst>
                <a:tab pos="355600" algn="l"/>
              </a:tabLst>
            </a:pPr>
            <a:r>
              <a:rPr sz="2000" dirty="0">
                <a:latin typeface="Arial"/>
                <a:cs typeface="Arial"/>
              </a:rPr>
              <a:t>ISA</a:t>
            </a:r>
            <a:r>
              <a:rPr sz="2000" spc="-90" dirty="0">
                <a:latin typeface="Arial"/>
                <a:cs typeface="Arial"/>
              </a:rPr>
              <a:t> </a:t>
            </a:r>
            <a:r>
              <a:rPr sz="2000" dirty="0">
                <a:latin typeface="Arial"/>
                <a:cs typeface="Arial"/>
              </a:rPr>
              <a:t>108</a:t>
            </a:r>
            <a:r>
              <a:rPr sz="2000" spc="-30" dirty="0">
                <a:latin typeface="Arial"/>
                <a:cs typeface="Arial"/>
              </a:rPr>
              <a:t> </a:t>
            </a:r>
            <a:r>
              <a:rPr sz="2000" dirty="0">
                <a:latin typeface="Arial"/>
                <a:cs typeface="Arial"/>
              </a:rPr>
              <a:t>must</a:t>
            </a:r>
            <a:r>
              <a:rPr sz="2000" spc="-25" dirty="0">
                <a:latin typeface="Arial"/>
                <a:cs typeface="Arial"/>
              </a:rPr>
              <a:t> </a:t>
            </a:r>
            <a:r>
              <a:rPr sz="2000" dirty="0">
                <a:latin typeface="Arial"/>
                <a:cs typeface="Arial"/>
              </a:rPr>
              <a:t>integrate</a:t>
            </a:r>
            <a:r>
              <a:rPr sz="2000" spc="-50" dirty="0">
                <a:latin typeface="Arial"/>
                <a:cs typeface="Arial"/>
              </a:rPr>
              <a:t> </a:t>
            </a:r>
            <a:r>
              <a:rPr sz="2000" dirty="0">
                <a:latin typeface="Arial"/>
                <a:cs typeface="Arial"/>
              </a:rPr>
              <a:t>with</a:t>
            </a:r>
            <a:r>
              <a:rPr sz="2000" spc="-15" dirty="0">
                <a:latin typeface="Arial"/>
                <a:cs typeface="Arial"/>
              </a:rPr>
              <a:t> </a:t>
            </a:r>
            <a:r>
              <a:rPr sz="2000" dirty="0">
                <a:latin typeface="Arial"/>
                <a:cs typeface="Arial"/>
              </a:rPr>
              <a:t>existing</a:t>
            </a:r>
            <a:r>
              <a:rPr sz="2000" spc="-35" dirty="0">
                <a:latin typeface="Arial"/>
                <a:cs typeface="Arial"/>
              </a:rPr>
              <a:t> </a:t>
            </a:r>
            <a:r>
              <a:rPr sz="2000" dirty="0">
                <a:latin typeface="Arial"/>
                <a:cs typeface="Arial"/>
              </a:rPr>
              <a:t>control</a:t>
            </a:r>
            <a:r>
              <a:rPr sz="2000" spc="-55" dirty="0">
                <a:latin typeface="Arial"/>
                <a:cs typeface="Arial"/>
              </a:rPr>
              <a:t> </a:t>
            </a:r>
            <a:r>
              <a:rPr sz="2000" dirty="0">
                <a:latin typeface="Arial"/>
                <a:cs typeface="Arial"/>
              </a:rPr>
              <a:t>system</a:t>
            </a:r>
            <a:r>
              <a:rPr sz="2000" spc="-50" dirty="0">
                <a:latin typeface="Arial"/>
                <a:cs typeface="Arial"/>
              </a:rPr>
              <a:t> </a:t>
            </a:r>
            <a:r>
              <a:rPr sz="2000" dirty="0">
                <a:latin typeface="Arial"/>
                <a:cs typeface="Arial"/>
              </a:rPr>
              <a:t>standards</a:t>
            </a:r>
            <a:r>
              <a:rPr sz="2000" spc="-65" dirty="0">
                <a:latin typeface="Arial"/>
                <a:cs typeface="Arial"/>
              </a:rPr>
              <a:t> </a:t>
            </a:r>
            <a:r>
              <a:rPr sz="2000" spc="-25" dirty="0">
                <a:latin typeface="Arial"/>
                <a:cs typeface="Arial"/>
              </a:rPr>
              <a:t>and </a:t>
            </a:r>
            <a:r>
              <a:rPr sz="2000" dirty="0">
                <a:latin typeface="Arial"/>
                <a:cs typeface="Arial"/>
              </a:rPr>
              <a:t>associated</a:t>
            </a:r>
            <a:r>
              <a:rPr sz="2000" spc="-55" dirty="0">
                <a:latin typeface="Arial"/>
                <a:cs typeface="Arial"/>
              </a:rPr>
              <a:t> </a:t>
            </a:r>
            <a:r>
              <a:rPr sz="2000" dirty="0">
                <a:latin typeface="Arial"/>
                <a:cs typeface="Arial"/>
              </a:rPr>
              <a:t>Work</a:t>
            </a:r>
            <a:r>
              <a:rPr sz="2000" spc="-45" dirty="0">
                <a:latin typeface="Arial"/>
                <a:cs typeface="Arial"/>
              </a:rPr>
              <a:t> </a:t>
            </a:r>
            <a:r>
              <a:rPr sz="2000" dirty="0">
                <a:latin typeface="Arial"/>
                <a:cs typeface="Arial"/>
              </a:rPr>
              <a:t>Processes,</a:t>
            </a:r>
            <a:r>
              <a:rPr sz="2000" spc="-65" dirty="0">
                <a:latin typeface="Arial"/>
                <a:cs typeface="Arial"/>
              </a:rPr>
              <a:t> </a:t>
            </a:r>
            <a:r>
              <a:rPr sz="2000" spc="-10" dirty="0">
                <a:latin typeface="Arial"/>
                <a:cs typeface="Arial"/>
              </a:rPr>
              <a:t>including:</a:t>
            </a:r>
            <a:endParaRPr sz="2000" dirty="0">
              <a:latin typeface="Arial"/>
              <a:cs typeface="Arial"/>
            </a:endParaRPr>
          </a:p>
          <a:p>
            <a:pPr marL="812165" lvl="1" indent="-342265">
              <a:buChar char="•"/>
              <a:tabLst>
                <a:tab pos="812165" algn="l"/>
              </a:tabLst>
            </a:pPr>
            <a:r>
              <a:rPr sz="2000" dirty="0">
                <a:latin typeface="Arial"/>
                <a:cs typeface="Arial"/>
              </a:rPr>
              <a:t>ISA</a:t>
            </a:r>
            <a:r>
              <a:rPr sz="2000" spc="-110" dirty="0">
                <a:latin typeface="Arial"/>
                <a:cs typeface="Arial"/>
              </a:rPr>
              <a:t> </a:t>
            </a:r>
            <a:r>
              <a:rPr sz="2000" dirty="0">
                <a:latin typeface="Arial"/>
                <a:cs typeface="Arial"/>
              </a:rPr>
              <a:t>84</a:t>
            </a:r>
            <a:r>
              <a:rPr sz="2000" spc="-25" dirty="0">
                <a:latin typeface="Arial"/>
                <a:cs typeface="Arial"/>
              </a:rPr>
              <a:t> </a:t>
            </a:r>
            <a:r>
              <a:rPr sz="2000" dirty="0">
                <a:latin typeface="Arial"/>
                <a:cs typeface="Arial"/>
              </a:rPr>
              <a:t>(Safety</a:t>
            </a:r>
            <a:r>
              <a:rPr sz="2000" spc="-45" dirty="0">
                <a:latin typeface="Arial"/>
                <a:cs typeface="Arial"/>
              </a:rPr>
              <a:t> </a:t>
            </a:r>
            <a:r>
              <a:rPr sz="2000" dirty="0">
                <a:latin typeface="Arial"/>
                <a:cs typeface="Arial"/>
              </a:rPr>
              <a:t>Instrumented</a:t>
            </a:r>
            <a:r>
              <a:rPr sz="2000" spc="-75" dirty="0">
                <a:latin typeface="Arial"/>
                <a:cs typeface="Arial"/>
              </a:rPr>
              <a:t> </a:t>
            </a:r>
            <a:r>
              <a:rPr sz="2000" spc="-10" dirty="0">
                <a:latin typeface="Arial"/>
                <a:cs typeface="Arial"/>
              </a:rPr>
              <a:t>Systems),</a:t>
            </a:r>
            <a:endParaRPr sz="2000" dirty="0">
              <a:latin typeface="Arial"/>
              <a:cs typeface="Arial"/>
            </a:endParaRPr>
          </a:p>
          <a:p>
            <a:pPr marL="812165" lvl="1" indent="-342265">
              <a:buChar char="•"/>
              <a:tabLst>
                <a:tab pos="812165" algn="l"/>
              </a:tabLst>
            </a:pPr>
            <a:r>
              <a:rPr sz="2000" dirty="0">
                <a:latin typeface="Arial"/>
                <a:cs typeface="Arial"/>
              </a:rPr>
              <a:t>ISA</a:t>
            </a:r>
            <a:r>
              <a:rPr sz="2000" spc="-95" dirty="0">
                <a:latin typeface="Arial"/>
                <a:cs typeface="Arial"/>
              </a:rPr>
              <a:t> </a:t>
            </a:r>
            <a:r>
              <a:rPr sz="2000" dirty="0">
                <a:latin typeface="Arial"/>
                <a:cs typeface="Arial"/>
              </a:rPr>
              <a:t>95</a:t>
            </a:r>
            <a:r>
              <a:rPr sz="2000" spc="-30" dirty="0">
                <a:latin typeface="Arial"/>
                <a:cs typeface="Arial"/>
              </a:rPr>
              <a:t> </a:t>
            </a:r>
            <a:r>
              <a:rPr sz="2000" dirty="0">
                <a:latin typeface="Arial"/>
                <a:cs typeface="Arial"/>
              </a:rPr>
              <a:t>(moving</a:t>
            </a:r>
            <a:r>
              <a:rPr sz="2000" spc="-45" dirty="0">
                <a:latin typeface="Arial"/>
                <a:cs typeface="Arial"/>
              </a:rPr>
              <a:t> </a:t>
            </a:r>
            <a:r>
              <a:rPr sz="2000" dirty="0">
                <a:latin typeface="Arial"/>
                <a:cs typeface="Arial"/>
              </a:rPr>
              <a:t>control</a:t>
            </a:r>
            <a:r>
              <a:rPr sz="2000" spc="-50" dirty="0">
                <a:latin typeface="Arial"/>
                <a:cs typeface="Arial"/>
              </a:rPr>
              <a:t> </a:t>
            </a:r>
            <a:r>
              <a:rPr sz="2000" dirty="0">
                <a:latin typeface="Arial"/>
                <a:cs typeface="Arial"/>
              </a:rPr>
              <a:t>domain</a:t>
            </a:r>
            <a:r>
              <a:rPr sz="2000" spc="-20" dirty="0">
                <a:latin typeface="Arial"/>
                <a:cs typeface="Arial"/>
              </a:rPr>
              <a:t> </a:t>
            </a:r>
            <a:r>
              <a:rPr sz="2000" dirty="0">
                <a:latin typeface="Arial"/>
                <a:cs typeface="Arial"/>
              </a:rPr>
              <a:t>data</a:t>
            </a:r>
            <a:r>
              <a:rPr sz="2000" spc="-40" dirty="0">
                <a:latin typeface="Arial"/>
                <a:cs typeface="Arial"/>
              </a:rPr>
              <a:t> </a:t>
            </a:r>
            <a:r>
              <a:rPr sz="2000" dirty="0">
                <a:latin typeface="Arial"/>
                <a:cs typeface="Arial"/>
              </a:rPr>
              <a:t>to</a:t>
            </a:r>
            <a:r>
              <a:rPr sz="2000" spc="-45" dirty="0">
                <a:latin typeface="Arial"/>
                <a:cs typeface="Arial"/>
              </a:rPr>
              <a:t> </a:t>
            </a:r>
            <a:r>
              <a:rPr sz="2000" spc="-20" dirty="0">
                <a:latin typeface="Arial"/>
                <a:cs typeface="Arial"/>
              </a:rPr>
              <a:t>MES)</a:t>
            </a:r>
            <a:endParaRPr sz="2000" dirty="0">
              <a:latin typeface="Arial"/>
              <a:cs typeface="Arial"/>
            </a:endParaRPr>
          </a:p>
          <a:p>
            <a:pPr marL="812165" lvl="1" indent="-342265">
              <a:buChar char="•"/>
              <a:tabLst>
                <a:tab pos="812165" algn="l"/>
              </a:tabLst>
            </a:pPr>
            <a:r>
              <a:rPr sz="2000" dirty="0">
                <a:latin typeface="Arial"/>
                <a:cs typeface="Arial"/>
              </a:rPr>
              <a:t>ISA</a:t>
            </a:r>
            <a:r>
              <a:rPr sz="2000" spc="-95" dirty="0">
                <a:latin typeface="Arial"/>
                <a:cs typeface="Arial"/>
              </a:rPr>
              <a:t> </a:t>
            </a:r>
            <a:r>
              <a:rPr sz="2000" dirty="0">
                <a:latin typeface="Arial"/>
                <a:cs typeface="Arial"/>
              </a:rPr>
              <a:t>99</a:t>
            </a:r>
            <a:r>
              <a:rPr sz="2000" spc="-25" dirty="0">
                <a:latin typeface="Arial"/>
                <a:cs typeface="Arial"/>
              </a:rPr>
              <a:t> </a:t>
            </a:r>
            <a:r>
              <a:rPr sz="2000" dirty="0">
                <a:latin typeface="Arial"/>
                <a:cs typeface="Arial"/>
              </a:rPr>
              <a:t>(Industrial</a:t>
            </a:r>
            <a:r>
              <a:rPr sz="2000" spc="-50" dirty="0">
                <a:latin typeface="Arial"/>
                <a:cs typeface="Arial"/>
              </a:rPr>
              <a:t> </a:t>
            </a:r>
            <a:r>
              <a:rPr sz="2000" dirty="0">
                <a:latin typeface="Arial"/>
                <a:cs typeface="Arial"/>
              </a:rPr>
              <a:t>Cyber</a:t>
            </a:r>
            <a:r>
              <a:rPr sz="2000" spc="-55" dirty="0">
                <a:latin typeface="Arial"/>
                <a:cs typeface="Arial"/>
              </a:rPr>
              <a:t> </a:t>
            </a:r>
            <a:r>
              <a:rPr sz="2000" spc="-10" dirty="0">
                <a:latin typeface="Arial"/>
                <a:cs typeface="Arial"/>
              </a:rPr>
              <a:t>Security),</a:t>
            </a:r>
            <a:endParaRPr sz="2000" dirty="0">
              <a:latin typeface="Arial"/>
              <a:cs typeface="Arial"/>
            </a:endParaRPr>
          </a:p>
          <a:p>
            <a:pPr marL="812165" lvl="1" indent="-342265">
              <a:buChar char="•"/>
              <a:tabLst>
                <a:tab pos="812165" algn="l"/>
              </a:tabLst>
            </a:pPr>
            <a:r>
              <a:rPr sz="2000" dirty="0">
                <a:latin typeface="Arial"/>
                <a:cs typeface="Arial"/>
              </a:rPr>
              <a:t>ISA</a:t>
            </a:r>
            <a:r>
              <a:rPr sz="2000" spc="-90" dirty="0">
                <a:latin typeface="Arial"/>
                <a:cs typeface="Arial"/>
              </a:rPr>
              <a:t> </a:t>
            </a:r>
            <a:r>
              <a:rPr sz="2000" dirty="0">
                <a:latin typeface="Arial"/>
                <a:cs typeface="Arial"/>
              </a:rPr>
              <a:t>100</a:t>
            </a:r>
            <a:r>
              <a:rPr sz="2000" spc="-30" dirty="0">
                <a:latin typeface="Arial"/>
                <a:cs typeface="Arial"/>
              </a:rPr>
              <a:t> </a:t>
            </a:r>
            <a:r>
              <a:rPr sz="2000" dirty="0">
                <a:latin typeface="Arial"/>
                <a:cs typeface="Arial"/>
              </a:rPr>
              <a:t>(Industrial</a:t>
            </a:r>
            <a:r>
              <a:rPr sz="2000" spc="-60" dirty="0">
                <a:latin typeface="Arial"/>
                <a:cs typeface="Arial"/>
              </a:rPr>
              <a:t> </a:t>
            </a:r>
            <a:r>
              <a:rPr sz="2000" dirty="0">
                <a:latin typeface="Arial"/>
                <a:cs typeface="Arial"/>
              </a:rPr>
              <a:t>radio</a:t>
            </a:r>
            <a:r>
              <a:rPr sz="2000" spc="-30" dirty="0">
                <a:latin typeface="Arial"/>
                <a:cs typeface="Arial"/>
              </a:rPr>
              <a:t> </a:t>
            </a:r>
            <a:r>
              <a:rPr sz="2000" dirty="0">
                <a:latin typeface="Arial"/>
                <a:cs typeface="Arial"/>
              </a:rPr>
              <a:t>LANs,</a:t>
            </a:r>
            <a:r>
              <a:rPr sz="2000" spc="-35" dirty="0">
                <a:latin typeface="Arial"/>
                <a:cs typeface="Arial"/>
              </a:rPr>
              <a:t> </a:t>
            </a:r>
            <a:r>
              <a:rPr sz="2000" spc="-10" dirty="0">
                <a:latin typeface="Arial"/>
                <a:cs typeface="Arial"/>
              </a:rPr>
              <a:t>etc.)</a:t>
            </a:r>
            <a:endParaRPr sz="2000" dirty="0">
              <a:latin typeface="Arial"/>
              <a:cs typeface="Arial"/>
            </a:endParaRPr>
          </a:p>
          <a:p>
            <a:pPr lvl="1">
              <a:spcBef>
                <a:spcPts val="100"/>
              </a:spcBef>
              <a:buFont typeface="Arial"/>
              <a:buChar char="•"/>
            </a:pPr>
            <a:endParaRPr sz="2000" dirty="0">
              <a:latin typeface="Arial"/>
              <a:cs typeface="Arial"/>
            </a:endParaRPr>
          </a:p>
          <a:p>
            <a:pPr marL="355600" marR="501650" indent="-342900">
              <a:spcBef>
                <a:spcPts val="5"/>
              </a:spcBef>
              <a:buChar char="•"/>
              <a:tabLst>
                <a:tab pos="355600" algn="l"/>
              </a:tabLst>
            </a:pPr>
            <a:r>
              <a:rPr sz="2000" dirty="0">
                <a:latin typeface="Arial"/>
                <a:cs typeface="Arial"/>
              </a:rPr>
              <a:t>ISA</a:t>
            </a:r>
            <a:r>
              <a:rPr sz="2000" spc="-90" dirty="0">
                <a:latin typeface="Arial"/>
                <a:cs typeface="Arial"/>
              </a:rPr>
              <a:t> </a:t>
            </a:r>
            <a:r>
              <a:rPr sz="2000" dirty="0">
                <a:latin typeface="Arial"/>
                <a:cs typeface="Arial"/>
              </a:rPr>
              <a:t>108</a:t>
            </a:r>
            <a:r>
              <a:rPr sz="2000" spc="-30" dirty="0">
                <a:latin typeface="Arial"/>
                <a:cs typeface="Arial"/>
              </a:rPr>
              <a:t> </a:t>
            </a:r>
            <a:r>
              <a:rPr sz="2000" dirty="0">
                <a:latin typeface="Arial"/>
                <a:cs typeface="Arial"/>
              </a:rPr>
              <a:t>is</a:t>
            </a:r>
            <a:r>
              <a:rPr sz="2000" spc="-15" dirty="0">
                <a:latin typeface="Arial"/>
                <a:cs typeface="Arial"/>
              </a:rPr>
              <a:t> </a:t>
            </a:r>
            <a:r>
              <a:rPr sz="2000" dirty="0">
                <a:latin typeface="Arial"/>
                <a:cs typeface="Arial"/>
              </a:rPr>
              <a:t>structured</a:t>
            </a:r>
            <a:r>
              <a:rPr sz="2000" spc="-65" dirty="0">
                <a:latin typeface="Arial"/>
                <a:cs typeface="Arial"/>
              </a:rPr>
              <a:t> </a:t>
            </a:r>
            <a:r>
              <a:rPr sz="2000" dirty="0">
                <a:latin typeface="Arial"/>
                <a:cs typeface="Arial"/>
              </a:rPr>
              <a:t>to</a:t>
            </a:r>
            <a:r>
              <a:rPr sz="2000" spc="-25" dirty="0">
                <a:latin typeface="Arial"/>
                <a:cs typeface="Arial"/>
              </a:rPr>
              <a:t> </a:t>
            </a:r>
            <a:r>
              <a:rPr sz="2000" dirty="0">
                <a:latin typeface="Arial"/>
                <a:cs typeface="Arial"/>
              </a:rPr>
              <a:t>be</a:t>
            </a:r>
            <a:r>
              <a:rPr sz="2000" spc="-30" dirty="0">
                <a:latin typeface="Arial"/>
                <a:cs typeface="Arial"/>
              </a:rPr>
              <a:t> </a:t>
            </a:r>
            <a:r>
              <a:rPr sz="2000" dirty="0">
                <a:latin typeface="Arial"/>
                <a:cs typeface="Arial"/>
              </a:rPr>
              <a:t>similar</a:t>
            </a:r>
            <a:r>
              <a:rPr sz="2000" spc="-15" dirty="0">
                <a:latin typeface="Arial"/>
                <a:cs typeface="Arial"/>
              </a:rPr>
              <a:t> </a:t>
            </a:r>
            <a:r>
              <a:rPr sz="2000" dirty="0">
                <a:latin typeface="Arial"/>
                <a:cs typeface="Arial"/>
              </a:rPr>
              <a:t>to</a:t>
            </a:r>
            <a:r>
              <a:rPr sz="2000" spc="-25" dirty="0">
                <a:latin typeface="Arial"/>
                <a:cs typeface="Arial"/>
              </a:rPr>
              <a:t> </a:t>
            </a:r>
            <a:r>
              <a:rPr sz="2000" dirty="0">
                <a:latin typeface="Arial"/>
                <a:cs typeface="Arial"/>
              </a:rPr>
              <a:t>ISA</a:t>
            </a:r>
            <a:r>
              <a:rPr sz="2000" spc="-85" dirty="0">
                <a:latin typeface="Arial"/>
                <a:cs typeface="Arial"/>
              </a:rPr>
              <a:t> </a:t>
            </a:r>
            <a:r>
              <a:rPr sz="2000" dirty="0">
                <a:latin typeface="Arial"/>
                <a:cs typeface="Arial"/>
              </a:rPr>
              <a:t>84</a:t>
            </a:r>
            <a:r>
              <a:rPr sz="2000" spc="-35" dirty="0">
                <a:latin typeface="Arial"/>
                <a:cs typeface="Arial"/>
              </a:rPr>
              <a:t> </a:t>
            </a:r>
            <a:r>
              <a:rPr sz="2000" dirty="0">
                <a:latin typeface="Arial"/>
                <a:cs typeface="Arial"/>
              </a:rPr>
              <a:t>to</a:t>
            </a:r>
            <a:r>
              <a:rPr sz="2000" spc="-25" dirty="0">
                <a:latin typeface="Arial"/>
                <a:cs typeface="Arial"/>
              </a:rPr>
              <a:t> </a:t>
            </a:r>
            <a:r>
              <a:rPr sz="2000" spc="-10" dirty="0">
                <a:latin typeface="Arial"/>
                <a:cs typeface="Arial"/>
              </a:rPr>
              <a:t>facilitate </a:t>
            </a:r>
            <a:r>
              <a:rPr sz="2000" dirty="0">
                <a:latin typeface="Arial"/>
                <a:cs typeface="Arial"/>
              </a:rPr>
              <a:t>management</a:t>
            </a:r>
            <a:r>
              <a:rPr sz="2000" spc="-35" dirty="0">
                <a:latin typeface="Arial"/>
                <a:cs typeface="Arial"/>
              </a:rPr>
              <a:t> </a:t>
            </a:r>
            <a:r>
              <a:rPr sz="2000" dirty="0">
                <a:latin typeface="Arial"/>
                <a:cs typeface="Arial"/>
              </a:rPr>
              <a:t>of</a:t>
            </a:r>
            <a:r>
              <a:rPr sz="2000" spc="-35" dirty="0">
                <a:latin typeface="Arial"/>
                <a:cs typeface="Arial"/>
              </a:rPr>
              <a:t> </a:t>
            </a:r>
            <a:r>
              <a:rPr sz="2000" dirty="0">
                <a:latin typeface="Arial"/>
                <a:cs typeface="Arial"/>
              </a:rPr>
              <a:t>intelligent</a:t>
            </a:r>
            <a:r>
              <a:rPr sz="2000" spc="-20" dirty="0">
                <a:latin typeface="Arial"/>
                <a:cs typeface="Arial"/>
              </a:rPr>
              <a:t> </a:t>
            </a:r>
            <a:r>
              <a:rPr sz="2000" dirty="0">
                <a:latin typeface="Arial"/>
                <a:cs typeface="Arial"/>
              </a:rPr>
              <a:t>SIS/SIL</a:t>
            </a:r>
            <a:r>
              <a:rPr sz="2000" spc="-45" dirty="0">
                <a:latin typeface="Arial"/>
                <a:cs typeface="Arial"/>
              </a:rPr>
              <a:t> </a:t>
            </a:r>
            <a:r>
              <a:rPr sz="2000" dirty="0">
                <a:latin typeface="Arial"/>
                <a:cs typeface="Arial"/>
              </a:rPr>
              <a:t>devices</a:t>
            </a:r>
            <a:r>
              <a:rPr sz="2000" spc="-50" dirty="0">
                <a:latin typeface="Arial"/>
                <a:cs typeface="Arial"/>
              </a:rPr>
              <a:t> </a:t>
            </a:r>
            <a:r>
              <a:rPr sz="2000" dirty="0">
                <a:latin typeface="Arial"/>
                <a:cs typeface="Arial"/>
              </a:rPr>
              <a:t>and</a:t>
            </a:r>
            <a:r>
              <a:rPr sz="2000" spc="-25" dirty="0">
                <a:latin typeface="Arial"/>
                <a:cs typeface="Arial"/>
              </a:rPr>
              <a:t> </a:t>
            </a:r>
            <a:r>
              <a:rPr sz="2000" dirty="0">
                <a:latin typeface="Arial"/>
                <a:cs typeface="Arial"/>
              </a:rPr>
              <a:t>use</a:t>
            </a:r>
            <a:r>
              <a:rPr sz="2000" spc="-30" dirty="0">
                <a:latin typeface="Arial"/>
                <a:cs typeface="Arial"/>
              </a:rPr>
              <a:t> </a:t>
            </a:r>
            <a:r>
              <a:rPr sz="2000" dirty="0">
                <a:latin typeface="Arial"/>
                <a:cs typeface="Arial"/>
              </a:rPr>
              <a:t>by</a:t>
            </a:r>
            <a:r>
              <a:rPr sz="2000" spc="-40" dirty="0">
                <a:latin typeface="Arial"/>
                <a:cs typeface="Arial"/>
              </a:rPr>
              <a:t> </a:t>
            </a:r>
            <a:r>
              <a:rPr sz="2000" spc="-10" dirty="0">
                <a:latin typeface="Arial"/>
                <a:cs typeface="Arial"/>
              </a:rPr>
              <a:t>control </a:t>
            </a:r>
            <a:r>
              <a:rPr sz="2000" dirty="0">
                <a:latin typeface="Arial"/>
                <a:cs typeface="Arial"/>
              </a:rPr>
              <a:t>engineers</a:t>
            </a:r>
            <a:r>
              <a:rPr sz="2000" spc="-60" dirty="0">
                <a:latin typeface="Arial"/>
                <a:cs typeface="Arial"/>
              </a:rPr>
              <a:t> </a:t>
            </a:r>
            <a:r>
              <a:rPr sz="2000" dirty="0">
                <a:latin typeface="Arial"/>
                <a:cs typeface="Arial"/>
              </a:rPr>
              <a:t>familiar</a:t>
            </a:r>
            <a:r>
              <a:rPr sz="2000" spc="-25" dirty="0">
                <a:latin typeface="Arial"/>
                <a:cs typeface="Arial"/>
              </a:rPr>
              <a:t> </a:t>
            </a:r>
            <a:r>
              <a:rPr sz="2000" dirty="0">
                <a:latin typeface="Arial"/>
                <a:cs typeface="Arial"/>
              </a:rPr>
              <a:t>with</a:t>
            </a:r>
            <a:r>
              <a:rPr sz="2000" spc="-20" dirty="0">
                <a:latin typeface="Arial"/>
                <a:cs typeface="Arial"/>
              </a:rPr>
              <a:t> </a:t>
            </a:r>
            <a:r>
              <a:rPr sz="2000" dirty="0">
                <a:latin typeface="Arial"/>
                <a:cs typeface="Arial"/>
              </a:rPr>
              <a:t>ISA</a:t>
            </a:r>
            <a:r>
              <a:rPr sz="2000" spc="-100" dirty="0">
                <a:latin typeface="Arial"/>
                <a:cs typeface="Arial"/>
              </a:rPr>
              <a:t> </a:t>
            </a:r>
            <a:r>
              <a:rPr sz="2000" dirty="0">
                <a:latin typeface="Arial"/>
                <a:cs typeface="Arial"/>
              </a:rPr>
              <a:t>84,</a:t>
            </a:r>
            <a:r>
              <a:rPr sz="2000" spc="-45" dirty="0">
                <a:latin typeface="Arial"/>
                <a:cs typeface="Arial"/>
              </a:rPr>
              <a:t> </a:t>
            </a:r>
            <a:r>
              <a:rPr sz="2000" spc="-20" dirty="0">
                <a:latin typeface="Arial"/>
                <a:cs typeface="Arial"/>
              </a:rPr>
              <a:t>etc.</a:t>
            </a:r>
            <a:endParaRPr sz="2000" dirty="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930085559"/>
              </p:ext>
            </p:extLst>
          </p:nvPr>
        </p:nvGraphicFramePr>
        <p:xfrm>
          <a:off x="1975757" y="150876"/>
          <a:ext cx="8528288" cy="6086638"/>
        </p:xfrm>
        <a:graphic>
          <a:graphicData uri="http://schemas.openxmlformats.org/drawingml/2006/table">
            <a:tbl>
              <a:tblPr firstRow="1" bandRow="1">
                <a:tableStyleId>{2D5ABB26-0587-4C30-8999-92F81FD0307C}</a:tableStyleId>
              </a:tblPr>
              <a:tblGrid>
                <a:gridCol w="1326854">
                  <a:extLst>
                    <a:ext uri="{9D8B030D-6E8A-4147-A177-3AD203B41FA5}">
                      <a16:colId xmlns:a16="http://schemas.microsoft.com/office/drawing/2014/main" val="20000"/>
                    </a:ext>
                  </a:extLst>
                </a:gridCol>
                <a:gridCol w="1156399">
                  <a:extLst>
                    <a:ext uri="{9D8B030D-6E8A-4147-A177-3AD203B41FA5}">
                      <a16:colId xmlns:a16="http://schemas.microsoft.com/office/drawing/2014/main" val="20001"/>
                    </a:ext>
                  </a:extLst>
                </a:gridCol>
                <a:gridCol w="1147815">
                  <a:extLst>
                    <a:ext uri="{9D8B030D-6E8A-4147-A177-3AD203B41FA5}">
                      <a16:colId xmlns:a16="http://schemas.microsoft.com/office/drawing/2014/main" val="20002"/>
                    </a:ext>
                  </a:extLst>
                </a:gridCol>
                <a:gridCol w="1147815">
                  <a:extLst>
                    <a:ext uri="{9D8B030D-6E8A-4147-A177-3AD203B41FA5}">
                      <a16:colId xmlns:a16="http://schemas.microsoft.com/office/drawing/2014/main" val="20003"/>
                    </a:ext>
                  </a:extLst>
                </a:gridCol>
                <a:gridCol w="1147815">
                  <a:extLst>
                    <a:ext uri="{9D8B030D-6E8A-4147-A177-3AD203B41FA5}">
                      <a16:colId xmlns:a16="http://schemas.microsoft.com/office/drawing/2014/main" val="20004"/>
                    </a:ext>
                  </a:extLst>
                </a:gridCol>
                <a:gridCol w="1157012">
                  <a:extLst>
                    <a:ext uri="{9D8B030D-6E8A-4147-A177-3AD203B41FA5}">
                      <a16:colId xmlns:a16="http://schemas.microsoft.com/office/drawing/2014/main" val="20005"/>
                    </a:ext>
                  </a:extLst>
                </a:gridCol>
                <a:gridCol w="1444578">
                  <a:extLst>
                    <a:ext uri="{9D8B030D-6E8A-4147-A177-3AD203B41FA5}">
                      <a16:colId xmlns:a16="http://schemas.microsoft.com/office/drawing/2014/main" val="20006"/>
                    </a:ext>
                  </a:extLst>
                </a:gridCol>
              </a:tblGrid>
              <a:tr h="1043086">
                <a:tc gridSpan="7">
                  <a:txBody>
                    <a:bodyPr/>
                    <a:lstStyle/>
                    <a:p>
                      <a:pPr marL="2403475" marR="545465" indent="-2403475">
                        <a:lnSpc>
                          <a:spcPct val="100000"/>
                        </a:lnSpc>
                        <a:spcBef>
                          <a:spcPts val="750"/>
                        </a:spcBef>
                      </a:pPr>
                      <a:r>
                        <a:rPr lang="en-US" sz="2500" b="1" dirty="0">
                          <a:solidFill>
                            <a:srgbClr val="1B577B"/>
                          </a:solidFill>
                          <a:latin typeface="Arial"/>
                          <a:cs typeface="Arial"/>
                        </a:rPr>
                        <a:t>          </a:t>
                      </a:r>
                      <a:r>
                        <a:rPr sz="2500" b="1" dirty="0">
                          <a:solidFill>
                            <a:srgbClr val="1B577B"/>
                          </a:solidFill>
                          <a:latin typeface="Arial"/>
                          <a:cs typeface="Arial"/>
                        </a:rPr>
                        <a:t>Integration</a:t>
                      </a:r>
                      <a:r>
                        <a:rPr sz="2500" b="1" spc="-30" dirty="0">
                          <a:solidFill>
                            <a:srgbClr val="1B577B"/>
                          </a:solidFill>
                          <a:latin typeface="Arial"/>
                          <a:cs typeface="Arial"/>
                        </a:rPr>
                        <a:t> </a:t>
                      </a:r>
                      <a:r>
                        <a:rPr sz="2500" b="1" dirty="0">
                          <a:solidFill>
                            <a:srgbClr val="1B577B"/>
                          </a:solidFill>
                          <a:latin typeface="Arial"/>
                          <a:cs typeface="Arial"/>
                        </a:rPr>
                        <a:t>of</a:t>
                      </a:r>
                      <a:r>
                        <a:rPr sz="2500" b="1" spc="-25" dirty="0">
                          <a:solidFill>
                            <a:srgbClr val="1B577B"/>
                          </a:solidFill>
                          <a:latin typeface="Arial"/>
                          <a:cs typeface="Arial"/>
                        </a:rPr>
                        <a:t> </a:t>
                      </a:r>
                      <a:r>
                        <a:rPr sz="2500" b="1" dirty="0">
                          <a:solidFill>
                            <a:srgbClr val="1B577B"/>
                          </a:solidFill>
                          <a:latin typeface="Arial"/>
                          <a:cs typeface="Arial"/>
                        </a:rPr>
                        <a:t>Other</a:t>
                      </a:r>
                      <a:r>
                        <a:rPr sz="2500" b="1" spc="-20" dirty="0">
                          <a:solidFill>
                            <a:srgbClr val="1B577B"/>
                          </a:solidFill>
                          <a:latin typeface="Arial"/>
                          <a:cs typeface="Arial"/>
                        </a:rPr>
                        <a:t> Risk-</a:t>
                      </a:r>
                      <a:r>
                        <a:rPr sz="2500" b="1" dirty="0">
                          <a:solidFill>
                            <a:srgbClr val="1B577B"/>
                          </a:solidFill>
                          <a:latin typeface="Arial"/>
                          <a:cs typeface="Arial"/>
                        </a:rPr>
                        <a:t>based</a:t>
                      </a:r>
                      <a:r>
                        <a:rPr sz="2500" b="1" spc="-25" dirty="0">
                          <a:solidFill>
                            <a:srgbClr val="1B577B"/>
                          </a:solidFill>
                          <a:latin typeface="Arial"/>
                          <a:cs typeface="Arial"/>
                        </a:rPr>
                        <a:t> </a:t>
                      </a:r>
                      <a:r>
                        <a:rPr sz="2500" b="1" dirty="0">
                          <a:solidFill>
                            <a:srgbClr val="1B577B"/>
                          </a:solidFill>
                          <a:latin typeface="Arial"/>
                          <a:cs typeface="Arial"/>
                        </a:rPr>
                        <a:t>Engineering</a:t>
                      </a:r>
                      <a:r>
                        <a:rPr lang="en-US" sz="2500" b="1" dirty="0">
                          <a:solidFill>
                            <a:srgbClr val="1B577B"/>
                          </a:solidFill>
                          <a:latin typeface="Arial"/>
                          <a:cs typeface="Arial"/>
                        </a:rPr>
                        <a:t> </a:t>
                      </a:r>
                      <a:r>
                        <a:rPr sz="2500" b="1" spc="-10" dirty="0">
                          <a:solidFill>
                            <a:srgbClr val="1B577B"/>
                          </a:solidFill>
                          <a:latin typeface="Arial"/>
                          <a:cs typeface="Arial"/>
                        </a:rPr>
                        <a:t>Standards </a:t>
                      </a:r>
                      <a:r>
                        <a:rPr sz="2500" b="1" dirty="0">
                          <a:solidFill>
                            <a:srgbClr val="1B577B"/>
                          </a:solidFill>
                          <a:latin typeface="Arial"/>
                          <a:cs typeface="Arial"/>
                        </a:rPr>
                        <a:t>and</a:t>
                      </a:r>
                      <a:r>
                        <a:rPr sz="2500" b="1" spc="-70" dirty="0">
                          <a:solidFill>
                            <a:srgbClr val="1B577B"/>
                          </a:solidFill>
                          <a:latin typeface="Arial"/>
                          <a:cs typeface="Arial"/>
                        </a:rPr>
                        <a:t> </a:t>
                      </a:r>
                      <a:r>
                        <a:rPr sz="2500" b="1" dirty="0">
                          <a:solidFill>
                            <a:srgbClr val="1B577B"/>
                          </a:solidFill>
                          <a:latin typeface="Arial"/>
                          <a:cs typeface="Arial"/>
                        </a:rPr>
                        <a:t>Work</a:t>
                      </a:r>
                      <a:r>
                        <a:rPr sz="2500" b="1" spc="-40" dirty="0">
                          <a:solidFill>
                            <a:srgbClr val="1B577B"/>
                          </a:solidFill>
                          <a:latin typeface="Arial"/>
                          <a:cs typeface="Arial"/>
                        </a:rPr>
                        <a:t> </a:t>
                      </a:r>
                      <a:r>
                        <a:rPr sz="2500" b="1" spc="-10" dirty="0">
                          <a:solidFill>
                            <a:srgbClr val="1B577B"/>
                          </a:solidFill>
                          <a:latin typeface="Arial"/>
                          <a:cs typeface="Arial"/>
                        </a:rPr>
                        <a:t>Processes</a:t>
                      </a:r>
                      <a:endParaRPr sz="2500" b="1" dirty="0">
                        <a:latin typeface="Arial"/>
                        <a:cs typeface="Arial"/>
                      </a:endParaRPr>
                    </a:p>
                  </a:txBody>
                  <a:tcPr marL="0" marR="0" marT="95250" marB="0">
                    <a:lnL w="9525">
                      <a:solidFill>
                        <a:srgbClr val="164B6C"/>
                      </a:solidFill>
                      <a:prstDash val="solid"/>
                    </a:lnL>
                    <a:lnR w="9525">
                      <a:solidFill>
                        <a:srgbClr val="164B6C"/>
                      </a:solidFill>
                      <a:prstDash val="solid"/>
                    </a:lnR>
                    <a:lnT w="9525">
                      <a:solidFill>
                        <a:srgbClr val="164B6C"/>
                      </a:solidFill>
                      <a:prstDash val="solid"/>
                    </a:lnT>
                    <a:lnB w="9525">
                      <a:solidFill>
                        <a:srgbClr val="164B6C"/>
                      </a:solidFill>
                      <a:prstDash val="sys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001119">
                <a:tc gridSpan="7">
                  <a:txBody>
                    <a:bodyPr/>
                    <a:lstStyle/>
                    <a:p>
                      <a:pPr marL="891540" indent="-342900">
                        <a:lnSpc>
                          <a:spcPct val="100000"/>
                        </a:lnSpc>
                        <a:spcBef>
                          <a:spcPts val="1530"/>
                        </a:spcBef>
                        <a:buChar char="•"/>
                        <a:tabLst>
                          <a:tab pos="891540" algn="l"/>
                          <a:tab pos="7131050" algn="l"/>
                        </a:tabLst>
                      </a:pPr>
                      <a:r>
                        <a:rPr sz="2000" dirty="0">
                          <a:latin typeface="Arial"/>
                          <a:cs typeface="Arial"/>
                        </a:rPr>
                        <a:t>ISA</a:t>
                      </a:r>
                      <a:r>
                        <a:rPr sz="2000" spc="-100" dirty="0">
                          <a:latin typeface="Arial"/>
                          <a:cs typeface="Arial"/>
                        </a:rPr>
                        <a:t> </a:t>
                      </a:r>
                      <a:r>
                        <a:rPr sz="2000" dirty="0">
                          <a:latin typeface="Arial"/>
                          <a:cs typeface="Arial"/>
                        </a:rPr>
                        <a:t>108</a:t>
                      </a:r>
                      <a:r>
                        <a:rPr sz="2000" spc="-30" dirty="0">
                          <a:latin typeface="Arial"/>
                          <a:cs typeface="Arial"/>
                        </a:rPr>
                        <a:t> </a:t>
                      </a:r>
                      <a:r>
                        <a:rPr sz="2000" dirty="0">
                          <a:latin typeface="Arial"/>
                          <a:cs typeface="Arial"/>
                        </a:rPr>
                        <a:t>uses</a:t>
                      </a:r>
                      <a:r>
                        <a:rPr sz="2000" spc="-25" dirty="0">
                          <a:latin typeface="Arial"/>
                          <a:cs typeface="Arial"/>
                        </a:rPr>
                        <a:t> </a:t>
                      </a:r>
                      <a:r>
                        <a:rPr sz="2000" dirty="0">
                          <a:latin typeface="Arial"/>
                          <a:cs typeface="Arial"/>
                        </a:rPr>
                        <a:t>a</a:t>
                      </a:r>
                      <a:r>
                        <a:rPr sz="2000" spc="-10" dirty="0">
                          <a:latin typeface="Arial"/>
                          <a:cs typeface="Arial"/>
                        </a:rPr>
                        <a:t> </a:t>
                      </a:r>
                      <a:r>
                        <a:rPr sz="2000" dirty="0">
                          <a:latin typeface="Arial"/>
                          <a:cs typeface="Arial"/>
                        </a:rPr>
                        <a:t>similar</a:t>
                      </a:r>
                      <a:r>
                        <a:rPr sz="2000" spc="-10" dirty="0">
                          <a:latin typeface="Arial"/>
                          <a:cs typeface="Arial"/>
                        </a:rPr>
                        <a:t> </a:t>
                      </a:r>
                      <a:r>
                        <a:rPr sz="2000" dirty="0">
                          <a:latin typeface="Arial"/>
                          <a:cs typeface="Arial"/>
                        </a:rPr>
                        <a:t>Risk</a:t>
                      </a:r>
                      <a:r>
                        <a:rPr sz="2000" spc="-90" dirty="0">
                          <a:latin typeface="Arial"/>
                          <a:cs typeface="Arial"/>
                        </a:rPr>
                        <a:t> </a:t>
                      </a:r>
                      <a:r>
                        <a:rPr sz="2000" dirty="0">
                          <a:latin typeface="Arial"/>
                          <a:cs typeface="Arial"/>
                        </a:rPr>
                        <a:t>Assessment</a:t>
                      </a:r>
                      <a:r>
                        <a:rPr sz="2000" spc="-50" dirty="0">
                          <a:latin typeface="Arial"/>
                          <a:cs typeface="Arial"/>
                        </a:rPr>
                        <a:t> </a:t>
                      </a:r>
                      <a:r>
                        <a:rPr sz="2000" spc="-10" dirty="0">
                          <a:latin typeface="Arial"/>
                          <a:cs typeface="Arial"/>
                        </a:rPr>
                        <a:t>methodology.</a:t>
                      </a:r>
                      <a:r>
                        <a:rPr sz="2000" dirty="0">
                          <a:latin typeface="Arial"/>
                          <a:cs typeface="Arial"/>
                        </a:rPr>
                        <a:t>	When</a:t>
                      </a:r>
                      <a:r>
                        <a:rPr sz="2000" spc="-60" dirty="0">
                          <a:latin typeface="Arial"/>
                          <a:cs typeface="Arial"/>
                        </a:rPr>
                        <a:t> </a:t>
                      </a:r>
                      <a:r>
                        <a:rPr sz="2000" spc="-25" dirty="0">
                          <a:latin typeface="Arial"/>
                          <a:cs typeface="Arial"/>
                        </a:rPr>
                        <a:t>the</a:t>
                      </a:r>
                      <a:endParaRPr sz="2000" dirty="0">
                        <a:latin typeface="Arial"/>
                        <a:cs typeface="Arial"/>
                      </a:endParaRPr>
                    </a:p>
                    <a:p>
                      <a:pPr marL="891540">
                        <a:lnSpc>
                          <a:spcPct val="100000"/>
                        </a:lnSpc>
                      </a:pPr>
                      <a:r>
                        <a:rPr sz="2000" dirty="0">
                          <a:latin typeface="Arial"/>
                          <a:cs typeface="Arial"/>
                        </a:rPr>
                        <a:t>risk</a:t>
                      </a:r>
                      <a:r>
                        <a:rPr sz="2000" spc="-40" dirty="0">
                          <a:latin typeface="Arial"/>
                          <a:cs typeface="Arial"/>
                        </a:rPr>
                        <a:t> </a:t>
                      </a:r>
                      <a:r>
                        <a:rPr sz="2000" dirty="0">
                          <a:latin typeface="Arial"/>
                          <a:cs typeface="Arial"/>
                        </a:rPr>
                        <a:t>of</a:t>
                      </a:r>
                      <a:r>
                        <a:rPr sz="2000" spc="-20" dirty="0">
                          <a:latin typeface="Arial"/>
                          <a:cs typeface="Arial"/>
                        </a:rPr>
                        <a:t> </a:t>
                      </a:r>
                      <a:r>
                        <a:rPr sz="2000" dirty="0">
                          <a:latin typeface="Arial"/>
                          <a:cs typeface="Arial"/>
                        </a:rPr>
                        <a:t>a</a:t>
                      </a:r>
                      <a:r>
                        <a:rPr sz="2000" spc="-25" dirty="0">
                          <a:latin typeface="Arial"/>
                          <a:cs typeface="Arial"/>
                        </a:rPr>
                        <a:t> </a:t>
                      </a:r>
                      <a:r>
                        <a:rPr sz="2000" dirty="0">
                          <a:latin typeface="Arial"/>
                          <a:cs typeface="Arial"/>
                        </a:rPr>
                        <a:t>certain</a:t>
                      </a:r>
                      <a:r>
                        <a:rPr sz="2000" spc="-35" dirty="0">
                          <a:latin typeface="Arial"/>
                          <a:cs typeface="Arial"/>
                        </a:rPr>
                        <a:t> </a:t>
                      </a:r>
                      <a:r>
                        <a:rPr sz="2000" dirty="0">
                          <a:latin typeface="Arial"/>
                          <a:cs typeface="Arial"/>
                        </a:rPr>
                        <a:t>device</a:t>
                      </a:r>
                      <a:r>
                        <a:rPr sz="2000" spc="-35" dirty="0">
                          <a:latin typeface="Arial"/>
                          <a:cs typeface="Arial"/>
                        </a:rPr>
                        <a:t> </a:t>
                      </a:r>
                      <a:r>
                        <a:rPr sz="2000" dirty="0">
                          <a:latin typeface="Arial"/>
                          <a:cs typeface="Arial"/>
                        </a:rPr>
                        <a:t>is</a:t>
                      </a:r>
                      <a:r>
                        <a:rPr sz="2000" spc="-10" dirty="0">
                          <a:latin typeface="Arial"/>
                          <a:cs typeface="Arial"/>
                        </a:rPr>
                        <a:t> </a:t>
                      </a:r>
                      <a:r>
                        <a:rPr sz="2000" dirty="0">
                          <a:latin typeface="Arial"/>
                          <a:cs typeface="Arial"/>
                        </a:rPr>
                        <a:t>assessed,</a:t>
                      </a:r>
                      <a:r>
                        <a:rPr sz="2000" spc="-60" dirty="0">
                          <a:latin typeface="Arial"/>
                          <a:cs typeface="Arial"/>
                        </a:rPr>
                        <a:t> </a:t>
                      </a:r>
                      <a:r>
                        <a:rPr sz="2000" dirty="0">
                          <a:latin typeface="Arial"/>
                          <a:cs typeface="Arial"/>
                        </a:rPr>
                        <a:t>it</a:t>
                      </a:r>
                      <a:r>
                        <a:rPr sz="2000" spc="-25" dirty="0">
                          <a:latin typeface="Arial"/>
                          <a:cs typeface="Arial"/>
                        </a:rPr>
                        <a:t> </a:t>
                      </a:r>
                      <a:r>
                        <a:rPr sz="2000" dirty="0">
                          <a:latin typeface="Arial"/>
                          <a:cs typeface="Arial"/>
                        </a:rPr>
                        <a:t>could</a:t>
                      </a:r>
                      <a:r>
                        <a:rPr sz="2000" spc="-25" dirty="0">
                          <a:latin typeface="Arial"/>
                          <a:cs typeface="Arial"/>
                        </a:rPr>
                        <a:t> be:</a:t>
                      </a:r>
                      <a:endParaRPr sz="2000" dirty="0">
                        <a:latin typeface="Arial"/>
                        <a:cs typeface="Arial"/>
                      </a:endParaRPr>
                    </a:p>
                    <a:p>
                      <a:pPr marL="1348740" lvl="1" indent="-342900">
                        <a:lnSpc>
                          <a:spcPct val="100000"/>
                        </a:lnSpc>
                        <a:spcBef>
                          <a:spcPts val="10"/>
                        </a:spcBef>
                        <a:buChar char="•"/>
                        <a:tabLst>
                          <a:tab pos="1348740" algn="l"/>
                        </a:tabLst>
                      </a:pPr>
                      <a:r>
                        <a:rPr sz="1800" dirty="0">
                          <a:latin typeface="Arial"/>
                          <a:cs typeface="Arial"/>
                        </a:rPr>
                        <a:t>a</a:t>
                      </a:r>
                      <a:r>
                        <a:rPr sz="1800" spc="-15" dirty="0">
                          <a:latin typeface="Arial"/>
                          <a:cs typeface="Arial"/>
                        </a:rPr>
                        <a:t> </a:t>
                      </a:r>
                      <a:r>
                        <a:rPr sz="1800" dirty="0">
                          <a:latin typeface="Arial"/>
                          <a:cs typeface="Arial"/>
                        </a:rPr>
                        <a:t>safety</a:t>
                      </a:r>
                      <a:r>
                        <a:rPr sz="1800" spc="-10" dirty="0">
                          <a:latin typeface="Arial"/>
                          <a:cs typeface="Arial"/>
                        </a:rPr>
                        <a:t> </a:t>
                      </a:r>
                      <a:r>
                        <a:rPr sz="1800" dirty="0">
                          <a:latin typeface="Arial"/>
                          <a:cs typeface="Arial"/>
                        </a:rPr>
                        <a:t>system</a:t>
                      </a:r>
                      <a:r>
                        <a:rPr sz="1800" spc="-25" dirty="0">
                          <a:latin typeface="Arial"/>
                          <a:cs typeface="Arial"/>
                        </a:rPr>
                        <a:t> </a:t>
                      </a:r>
                      <a:r>
                        <a:rPr sz="1800" dirty="0">
                          <a:latin typeface="Arial"/>
                          <a:cs typeface="Arial"/>
                        </a:rPr>
                        <a:t>that</a:t>
                      </a:r>
                      <a:r>
                        <a:rPr sz="1800" spc="-5" dirty="0">
                          <a:latin typeface="Arial"/>
                          <a:cs typeface="Arial"/>
                        </a:rPr>
                        <a:t> </a:t>
                      </a:r>
                      <a:r>
                        <a:rPr sz="1800" dirty="0">
                          <a:latin typeface="Arial"/>
                          <a:cs typeface="Arial"/>
                        </a:rPr>
                        <a:t>must</a:t>
                      </a:r>
                      <a:r>
                        <a:rPr sz="1800" spc="-5" dirty="0">
                          <a:latin typeface="Arial"/>
                          <a:cs typeface="Arial"/>
                        </a:rPr>
                        <a:t> </a:t>
                      </a:r>
                      <a:r>
                        <a:rPr sz="1800" dirty="0">
                          <a:latin typeface="Arial"/>
                          <a:cs typeface="Arial"/>
                        </a:rPr>
                        <a:t>work</a:t>
                      </a:r>
                      <a:r>
                        <a:rPr sz="1800" spc="-25" dirty="0">
                          <a:latin typeface="Arial"/>
                          <a:cs typeface="Arial"/>
                        </a:rPr>
                        <a:t> </a:t>
                      </a:r>
                      <a:r>
                        <a:rPr sz="1800" dirty="0">
                          <a:latin typeface="Arial"/>
                          <a:cs typeface="Arial"/>
                        </a:rPr>
                        <a:t>very</a:t>
                      </a:r>
                      <a:r>
                        <a:rPr sz="1800" spc="-10" dirty="0">
                          <a:latin typeface="Arial"/>
                          <a:cs typeface="Arial"/>
                        </a:rPr>
                        <a:t> </a:t>
                      </a:r>
                      <a:r>
                        <a:rPr sz="1800" dirty="0">
                          <a:latin typeface="Arial"/>
                          <a:cs typeface="Arial"/>
                        </a:rPr>
                        <a:t>reliably</a:t>
                      </a:r>
                      <a:r>
                        <a:rPr sz="1800" spc="10" dirty="0">
                          <a:latin typeface="Arial"/>
                          <a:cs typeface="Arial"/>
                        </a:rPr>
                        <a:t> </a:t>
                      </a:r>
                      <a:r>
                        <a:rPr sz="1800" dirty="0">
                          <a:latin typeface="Arial"/>
                          <a:cs typeface="Arial"/>
                        </a:rPr>
                        <a:t>(ISA</a:t>
                      </a:r>
                      <a:r>
                        <a:rPr sz="1800" spc="-85" dirty="0">
                          <a:latin typeface="Arial"/>
                          <a:cs typeface="Arial"/>
                        </a:rPr>
                        <a:t> </a:t>
                      </a:r>
                      <a:r>
                        <a:rPr sz="1800" spc="-20" dirty="0">
                          <a:latin typeface="Arial"/>
                          <a:cs typeface="Arial"/>
                        </a:rPr>
                        <a:t>84),</a:t>
                      </a:r>
                      <a:endParaRPr sz="1800" dirty="0">
                        <a:latin typeface="Arial"/>
                        <a:cs typeface="Arial"/>
                      </a:endParaRPr>
                    </a:p>
                    <a:p>
                      <a:pPr marL="1348740" lvl="1" indent="-342900">
                        <a:lnSpc>
                          <a:spcPct val="100000"/>
                        </a:lnSpc>
                        <a:buChar char="•"/>
                        <a:tabLst>
                          <a:tab pos="1348740" algn="l"/>
                        </a:tabLst>
                      </a:pPr>
                      <a:r>
                        <a:rPr sz="1800" dirty="0">
                          <a:latin typeface="Arial"/>
                          <a:cs typeface="Arial"/>
                        </a:rPr>
                        <a:t>a</a:t>
                      </a:r>
                      <a:r>
                        <a:rPr sz="1800" spc="-20" dirty="0">
                          <a:latin typeface="Arial"/>
                          <a:cs typeface="Arial"/>
                        </a:rPr>
                        <a:t> </a:t>
                      </a:r>
                      <a:r>
                        <a:rPr sz="1800" dirty="0">
                          <a:latin typeface="Arial"/>
                          <a:cs typeface="Arial"/>
                        </a:rPr>
                        <a:t>cyber</a:t>
                      </a:r>
                      <a:r>
                        <a:rPr sz="1800" spc="-20" dirty="0">
                          <a:latin typeface="Arial"/>
                          <a:cs typeface="Arial"/>
                        </a:rPr>
                        <a:t> </a:t>
                      </a:r>
                      <a:r>
                        <a:rPr sz="1800" dirty="0">
                          <a:latin typeface="Arial"/>
                          <a:cs typeface="Arial"/>
                        </a:rPr>
                        <a:t>security risk</a:t>
                      </a:r>
                      <a:r>
                        <a:rPr sz="1800" spc="-20" dirty="0">
                          <a:latin typeface="Arial"/>
                          <a:cs typeface="Arial"/>
                        </a:rPr>
                        <a:t> </a:t>
                      </a:r>
                      <a:r>
                        <a:rPr sz="1800" dirty="0">
                          <a:latin typeface="Arial"/>
                          <a:cs typeface="Arial"/>
                        </a:rPr>
                        <a:t>(ISA</a:t>
                      </a:r>
                      <a:r>
                        <a:rPr sz="1800" spc="-95" dirty="0">
                          <a:latin typeface="Arial"/>
                          <a:cs typeface="Arial"/>
                        </a:rPr>
                        <a:t> </a:t>
                      </a:r>
                      <a:r>
                        <a:rPr sz="1800" dirty="0">
                          <a:latin typeface="Arial"/>
                          <a:cs typeface="Arial"/>
                        </a:rPr>
                        <a:t>99)</a:t>
                      </a:r>
                      <a:r>
                        <a:rPr sz="1800" spc="-5" dirty="0">
                          <a:latin typeface="Arial"/>
                          <a:cs typeface="Arial"/>
                        </a:rPr>
                        <a:t> </a:t>
                      </a:r>
                      <a:r>
                        <a:rPr sz="1800" spc="-25" dirty="0">
                          <a:latin typeface="Arial"/>
                          <a:cs typeface="Arial"/>
                        </a:rPr>
                        <a:t>or</a:t>
                      </a:r>
                      <a:endParaRPr sz="1800" dirty="0">
                        <a:latin typeface="Arial"/>
                        <a:cs typeface="Arial"/>
                      </a:endParaRPr>
                    </a:p>
                    <a:p>
                      <a:pPr marL="1348740" lvl="1" indent="-342900">
                        <a:lnSpc>
                          <a:spcPct val="100000"/>
                        </a:lnSpc>
                        <a:buChar char="•"/>
                        <a:tabLst>
                          <a:tab pos="1348740" algn="l"/>
                        </a:tabLst>
                      </a:pPr>
                      <a:r>
                        <a:rPr sz="1800" dirty="0">
                          <a:latin typeface="Arial"/>
                          <a:cs typeface="Arial"/>
                        </a:rPr>
                        <a:t>a</a:t>
                      </a:r>
                      <a:r>
                        <a:rPr sz="1800" spc="-40" dirty="0">
                          <a:latin typeface="Arial"/>
                          <a:cs typeface="Arial"/>
                        </a:rPr>
                        <a:t> </a:t>
                      </a:r>
                      <a:r>
                        <a:rPr sz="1800" dirty="0">
                          <a:latin typeface="Arial"/>
                          <a:cs typeface="Arial"/>
                        </a:rPr>
                        <a:t>risk</a:t>
                      </a:r>
                      <a:r>
                        <a:rPr sz="1800" spc="-25" dirty="0">
                          <a:latin typeface="Arial"/>
                          <a:cs typeface="Arial"/>
                        </a:rPr>
                        <a:t> </a:t>
                      </a:r>
                      <a:r>
                        <a:rPr sz="1800" dirty="0">
                          <a:latin typeface="Arial"/>
                          <a:cs typeface="Arial"/>
                        </a:rPr>
                        <a:t>of</a:t>
                      </a:r>
                      <a:r>
                        <a:rPr sz="1800" spc="-25" dirty="0">
                          <a:latin typeface="Arial"/>
                          <a:cs typeface="Arial"/>
                        </a:rPr>
                        <a:t> </a:t>
                      </a:r>
                      <a:r>
                        <a:rPr sz="1800" dirty="0">
                          <a:latin typeface="Arial"/>
                          <a:cs typeface="Arial"/>
                        </a:rPr>
                        <a:t>major</a:t>
                      </a:r>
                      <a:r>
                        <a:rPr sz="1800" spc="-15" dirty="0">
                          <a:latin typeface="Arial"/>
                          <a:cs typeface="Arial"/>
                        </a:rPr>
                        <a:t> </a:t>
                      </a:r>
                      <a:r>
                        <a:rPr sz="1800" dirty="0">
                          <a:latin typeface="Arial"/>
                          <a:cs typeface="Arial"/>
                        </a:rPr>
                        <a:t>financial</a:t>
                      </a:r>
                      <a:r>
                        <a:rPr sz="1800" spc="-5" dirty="0">
                          <a:latin typeface="Arial"/>
                          <a:cs typeface="Arial"/>
                        </a:rPr>
                        <a:t> </a:t>
                      </a:r>
                      <a:r>
                        <a:rPr sz="1800" dirty="0">
                          <a:latin typeface="Arial"/>
                          <a:cs typeface="Arial"/>
                        </a:rPr>
                        <a:t>loss</a:t>
                      </a:r>
                      <a:r>
                        <a:rPr sz="1800" spc="-20" dirty="0">
                          <a:latin typeface="Arial"/>
                          <a:cs typeface="Arial"/>
                        </a:rPr>
                        <a:t> </a:t>
                      </a:r>
                      <a:r>
                        <a:rPr sz="1800" dirty="0">
                          <a:latin typeface="Arial"/>
                          <a:cs typeface="Arial"/>
                        </a:rPr>
                        <a:t>that</a:t>
                      </a:r>
                      <a:r>
                        <a:rPr sz="1800" spc="-25" dirty="0">
                          <a:latin typeface="Arial"/>
                          <a:cs typeface="Arial"/>
                        </a:rPr>
                        <a:t> </a:t>
                      </a:r>
                      <a:r>
                        <a:rPr sz="1800" dirty="0">
                          <a:latin typeface="Arial"/>
                          <a:cs typeface="Arial"/>
                        </a:rPr>
                        <a:t>could</a:t>
                      </a:r>
                      <a:r>
                        <a:rPr sz="1800" spc="-25" dirty="0">
                          <a:latin typeface="Arial"/>
                          <a:cs typeface="Arial"/>
                        </a:rPr>
                        <a:t> </a:t>
                      </a:r>
                      <a:r>
                        <a:rPr sz="1800" dirty="0">
                          <a:latin typeface="Arial"/>
                          <a:cs typeface="Arial"/>
                        </a:rPr>
                        <a:t>be</a:t>
                      </a:r>
                      <a:r>
                        <a:rPr sz="1800" spc="-30" dirty="0">
                          <a:latin typeface="Arial"/>
                          <a:cs typeface="Arial"/>
                        </a:rPr>
                        <a:t> </a:t>
                      </a:r>
                      <a:r>
                        <a:rPr sz="1800" dirty="0">
                          <a:latin typeface="Arial"/>
                          <a:cs typeface="Arial"/>
                        </a:rPr>
                        <a:t>prevented</a:t>
                      </a:r>
                      <a:r>
                        <a:rPr sz="1800" spc="-10" dirty="0">
                          <a:latin typeface="Arial"/>
                          <a:cs typeface="Arial"/>
                        </a:rPr>
                        <a:t> </a:t>
                      </a:r>
                      <a:r>
                        <a:rPr sz="1800" dirty="0">
                          <a:latin typeface="Arial"/>
                          <a:cs typeface="Arial"/>
                        </a:rPr>
                        <a:t>by</a:t>
                      </a:r>
                      <a:r>
                        <a:rPr sz="1800" spc="-20" dirty="0">
                          <a:latin typeface="Arial"/>
                          <a:cs typeface="Arial"/>
                        </a:rPr>
                        <a:t> </a:t>
                      </a:r>
                      <a:r>
                        <a:rPr sz="1800" spc="-25" dirty="0">
                          <a:latin typeface="Arial"/>
                          <a:cs typeface="Arial"/>
                        </a:rPr>
                        <a:t>IID</a:t>
                      </a:r>
                      <a:endParaRPr sz="1800" dirty="0">
                        <a:latin typeface="Arial"/>
                        <a:cs typeface="Arial"/>
                      </a:endParaRPr>
                    </a:p>
                    <a:p>
                      <a:pPr marL="1348740">
                        <a:lnSpc>
                          <a:spcPct val="100000"/>
                        </a:lnSpc>
                      </a:pPr>
                      <a:r>
                        <a:rPr sz="1800" dirty="0">
                          <a:latin typeface="Arial"/>
                          <a:cs typeface="Arial"/>
                        </a:rPr>
                        <a:t>maintenance</a:t>
                      </a:r>
                      <a:r>
                        <a:rPr sz="1800" spc="-35" dirty="0">
                          <a:latin typeface="Arial"/>
                          <a:cs typeface="Arial"/>
                        </a:rPr>
                        <a:t> </a:t>
                      </a:r>
                      <a:r>
                        <a:rPr sz="1800" dirty="0">
                          <a:latin typeface="Arial"/>
                          <a:cs typeface="Arial"/>
                        </a:rPr>
                        <a:t>monitoring</a:t>
                      </a:r>
                      <a:r>
                        <a:rPr sz="1800" spc="-20" dirty="0">
                          <a:latin typeface="Arial"/>
                          <a:cs typeface="Arial"/>
                        </a:rPr>
                        <a:t> </a:t>
                      </a:r>
                      <a:r>
                        <a:rPr sz="1800" dirty="0">
                          <a:latin typeface="Arial"/>
                          <a:cs typeface="Arial"/>
                        </a:rPr>
                        <a:t>and</a:t>
                      </a:r>
                      <a:r>
                        <a:rPr sz="1800" spc="-45" dirty="0">
                          <a:latin typeface="Arial"/>
                          <a:cs typeface="Arial"/>
                        </a:rPr>
                        <a:t> </a:t>
                      </a:r>
                      <a:r>
                        <a:rPr sz="1800" dirty="0">
                          <a:latin typeface="Arial"/>
                          <a:cs typeface="Arial"/>
                        </a:rPr>
                        <a:t>diagnostics</a:t>
                      </a:r>
                      <a:r>
                        <a:rPr sz="1800" spc="-30" dirty="0">
                          <a:latin typeface="Arial"/>
                          <a:cs typeface="Arial"/>
                        </a:rPr>
                        <a:t> </a:t>
                      </a:r>
                      <a:r>
                        <a:rPr sz="1800" dirty="0">
                          <a:latin typeface="Arial"/>
                          <a:cs typeface="Arial"/>
                        </a:rPr>
                        <a:t>(ISA</a:t>
                      </a:r>
                      <a:r>
                        <a:rPr sz="1800" spc="-105" dirty="0">
                          <a:latin typeface="Arial"/>
                          <a:cs typeface="Arial"/>
                        </a:rPr>
                        <a:t> </a:t>
                      </a:r>
                      <a:r>
                        <a:rPr sz="1800" spc="-10" dirty="0">
                          <a:latin typeface="Arial"/>
                          <a:cs typeface="Arial"/>
                        </a:rPr>
                        <a:t>108).</a:t>
                      </a:r>
                      <a:endParaRPr sz="1800" dirty="0">
                        <a:latin typeface="Arial"/>
                        <a:cs typeface="Arial"/>
                      </a:endParaRPr>
                    </a:p>
                  </a:txBody>
                  <a:tcPr marL="0" marR="0" marT="194310" marB="0">
                    <a:lnL w="9525">
                      <a:solidFill>
                        <a:srgbClr val="164B6C"/>
                      </a:solidFill>
                      <a:prstDash val="solid"/>
                    </a:lnL>
                    <a:lnR w="9525">
                      <a:solidFill>
                        <a:srgbClr val="164B6C"/>
                      </a:solidFill>
                      <a:prstDash val="solid"/>
                    </a:lnR>
                    <a:lnT w="9525">
                      <a:solidFill>
                        <a:srgbClr val="164B6C"/>
                      </a:solidFill>
                      <a:prstDash val="sysDash"/>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291190">
                <a:tc rowSpan="7">
                  <a:txBody>
                    <a:bodyPr/>
                    <a:lstStyle/>
                    <a:p>
                      <a:pPr>
                        <a:lnSpc>
                          <a:spcPct val="100000"/>
                        </a:lnSpc>
                      </a:pPr>
                      <a:endParaRPr sz="1500">
                        <a:latin typeface="Times New Roman"/>
                        <a:cs typeface="Times New Roman"/>
                      </a:endParaRPr>
                    </a:p>
                  </a:txBody>
                  <a:tcPr marL="0" marR="0" marT="0" marB="0">
                    <a:lnL w="9525">
                      <a:solidFill>
                        <a:srgbClr val="164B6C"/>
                      </a:solidFill>
                      <a:prstDash val="solid"/>
                    </a:lnL>
                    <a:lnR w="19050">
                      <a:solidFill>
                        <a:srgbClr val="000000"/>
                      </a:solidFill>
                      <a:prstDash val="solid"/>
                    </a:lnR>
                  </a:tcPr>
                </a:tc>
                <a:tc gridSpan="5">
                  <a:txBody>
                    <a:bodyPr/>
                    <a:lstStyle/>
                    <a:p>
                      <a:pPr marL="4445" algn="ctr">
                        <a:lnSpc>
                          <a:spcPct val="100000"/>
                        </a:lnSpc>
                        <a:spcBef>
                          <a:spcPts val="615"/>
                        </a:spcBef>
                      </a:pPr>
                      <a:r>
                        <a:rPr sz="1000" b="1" spc="-30" dirty="0">
                          <a:latin typeface="Arial"/>
                          <a:cs typeface="Arial"/>
                        </a:rPr>
                        <a:t>RISK</a:t>
                      </a:r>
                      <a:r>
                        <a:rPr sz="1000" b="1" spc="-40" dirty="0">
                          <a:latin typeface="Arial"/>
                          <a:cs typeface="Arial"/>
                        </a:rPr>
                        <a:t> </a:t>
                      </a:r>
                      <a:r>
                        <a:rPr sz="1000" b="1" spc="-35" dirty="0">
                          <a:latin typeface="Arial"/>
                          <a:cs typeface="Arial"/>
                        </a:rPr>
                        <a:t>ASSESSMENT</a:t>
                      </a:r>
                      <a:r>
                        <a:rPr sz="1000" b="1" spc="-25" dirty="0">
                          <a:latin typeface="Arial"/>
                          <a:cs typeface="Arial"/>
                        </a:rPr>
                        <a:t> </a:t>
                      </a:r>
                      <a:r>
                        <a:rPr sz="1000" b="1" spc="-10" dirty="0">
                          <a:latin typeface="Arial"/>
                          <a:cs typeface="Arial"/>
                        </a:rPr>
                        <a:t>MATRIX</a:t>
                      </a:r>
                      <a:endParaRPr sz="1000">
                        <a:latin typeface="Arial"/>
                        <a:cs typeface="Arial"/>
                      </a:endParaRPr>
                    </a:p>
                  </a:txBody>
                  <a:tcPr marL="0" marR="0" marT="7810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rowSpan="7">
                  <a:txBody>
                    <a:bodyPr/>
                    <a:lstStyle/>
                    <a:p>
                      <a:pPr>
                        <a:lnSpc>
                          <a:spcPct val="100000"/>
                        </a:lnSpc>
                      </a:pPr>
                      <a:endParaRPr sz="1500">
                        <a:latin typeface="Times New Roman"/>
                        <a:cs typeface="Times New Roman"/>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2"/>
                  </a:ext>
                </a:extLst>
              </a:tr>
              <a:tr h="442396">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marL="186690" marR="186690" indent="147320">
                        <a:lnSpc>
                          <a:spcPct val="100000"/>
                        </a:lnSpc>
                        <a:spcBef>
                          <a:spcPts val="775"/>
                        </a:spcBef>
                      </a:pPr>
                      <a:r>
                        <a:rPr sz="900" b="1" spc="-10" dirty="0">
                          <a:latin typeface="Arial"/>
                          <a:cs typeface="Arial"/>
                        </a:rPr>
                        <a:t>SEVERITY PROBABILITY</a:t>
                      </a:r>
                      <a:endParaRPr sz="900">
                        <a:latin typeface="Arial"/>
                        <a:cs typeface="Arial"/>
                      </a:endParaRPr>
                    </a:p>
                  </a:txBody>
                  <a:tcPr marL="0" marR="0" marT="9842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09270" marR="177165" indent="-329565">
                        <a:lnSpc>
                          <a:spcPct val="100000"/>
                        </a:lnSpc>
                        <a:spcBef>
                          <a:spcPts val="650"/>
                        </a:spcBef>
                      </a:pPr>
                      <a:r>
                        <a:rPr sz="1000" b="1" spc="-10" dirty="0">
                          <a:latin typeface="Arial"/>
                          <a:cs typeface="Arial"/>
                        </a:rPr>
                        <a:t>Catastrophic </a:t>
                      </a:r>
                      <a:r>
                        <a:rPr sz="1000" b="1" spc="-25" dirty="0">
                          <a:latin typeface="Arial"/>
                          <a:cs typeface="Arial"/>
                        </a:rPr>
                        <a:t>(1)</a:t>
                      </a:r>
                      <a:endParaRPr sz="1000">
                        <a:latin typeface="Arial"/>
                        <a:cs typeface="Arial"/>
                      </a:endParaRPr>
                    </a:p>
                  </a:txBody>
                  <a:tcPr marL="0" marR="0" marT="82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09270" marR="359410" indent="-147955">
                        <a:lnSpc>
                          <a:spcPct val="100000"/>
                        </a:lnSpc>
                        <a:spcBef>
                          <a:spcPts val="650"/>
                        </a:spcBef>
                      </a:pPr>
                      <a:r>
                        <a:rPr sz="1000" b="1" spc="-10" dirty="0">
                          <a:latin typeface="Arial"/>
                          <a:cs typeface="Arial"/>
                        </a:rPr>
                        <a:t>Critical </a:t>
                      </a:r>
                      <a:r>
                        <a:rPr sz="1000" b="1" spc="-25" dirty="0">
                          <a:latin typeface="Arial"/>
                          <a:cs typeface="Arial"/>
                        </a:rPr>
                        <a:t>(2)</a:t>
                      </a:r>
                      <a:endParaRPr sz="1000">
                        <a:latin typeface="Arial"/>
                        <a:cs typeface="Arial"/>
                      </a:endParaRPr>
                    </a:p>
                  </a:txBody>
                  <a:tcPr marL="0" marR="0" marT="82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09905" marR="311785" indent="-195580">
                        <a:lnSpc>
                          <a:spcPct val="100000"/>
                        </a:lnSpc>
                        <a:spcBef>
                          <a:spcPts val="650"/>
                        </a:spcBef>
                      </a:pPr>
                      <a:r>
                        <a:rPr sz="1000" b="1" spc="-10" dirty="0">
                          <a:latin typeface="Arial"/>
                          <a:cs typeface="Arial"/>
                        </a:rPr>
                        <a:t>Marginal </a:t>
                      </a:r>
                      <a:r>
                        <a:rPr sz="1000" b="1" spc="-25" dirty="0">
                          <a:latin typeface="Arial"/>
                          <a:cs typeface="Arial"/>
                        </a:rPr>
                        <a:t>(3)</a:t>
                      </a:r>
                      <a:endParaRPr sz="1000">
                        <a:latin typeface="Arial"/>
                        <a:cs typeface="Arial"/>
                      </a:endParaRPr>
                    </a:p>
                  </a:txBody>
                  <a:tcPr marL="0" marR="0" marT="82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514350" marR="271145" indent="-241300">
                        <a:lnSpc>
                          <a:spcPct val="100000"/>
                        </a:lnSpc>
                        <a:spcBef>
                          <a:spcPts val="650"/>
                        </a:spcBef>
                      </a:pPr>
                      <a:r>
                        <a:rPr sz="1000" b="1" spc="-10" dirty="0">
                          <a:latin typeface="Arial"/>
                          <a:cs typeface="Arial"/>
                        </a:rPr>
                        <a:t>Negligible </a:t>
                      </a:r>
                      <a:r>
                        <a:rPr sz="1000" b="1" spc="-25" dirty="0">
                          <a:latin typeface="Arial"/>
                          <a:cs typeface="Arial"/>
                        </a:rPr>
                        <a:t>(4)</a:t>
                      </a:r>
                      <a:endParaRPr sz="1000">
                        <a:latin typeface="Arial"/>
                        <a:cs typeface="Arial"/>
                      </a:endParaRPr>
                    </a:p>
                  </a:txBody>
                  <a:tcPr marL="0" marR="0" marT="8255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3"/>
                  </a:ext>
                </a:extLst>
              </a:tr>
              <a:tr h="376834">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algn="ctr">
                        <a:lnSpc>
                          <a:spcPct val="100000"/>
                        </a:lnSpc>
                        <a:spcBef>
                          <a:spcPts val="980"/>
                        </a:spcBef>
                      </a:pPr>
                      <a:r>
                        <a:rPr sz="1000" b="1" dirty="0">
                          <a:latin typeface="Arial"/>
                          <a:cs typeface="Arial"/>
                        </a:rPr>
                        <a:t>Frequent</a:t>
                      </a:r>
                      <a:r>
                        <a:rPr sz="1000" b="1" spc="300" dirty="0">
                          <a:latin typeface="Arial"/>
                          <a:cs typeface="Arial"/>
                        </a:rPr>
                        <a:t> </a:t>
                      </a:r>
                      <a:r>
                        <a:rPr sz="1000" b="1" spc="-25" dirty="0">
                          <a:latin typeface="Arial"/>
                          <a:cs typeface="Arial"/>
                        </a:rPr>
                        <a:t>(A)</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ct val="100000"/>
                        </a:lnSpc>
                        <a:spcBef>
                          <a:spcPts val="980"/>
                        </a:spcBef>
                      </a:pPr>
                      <a:r>
                        <a:rPr sz="1000" b="1" spc="-20" dirty="0">
                          <a:solidFill>
                            <a:srgbClr val="FFFFFF"/>
                          </a:solidFill>
                          <a:latin typeface="Arial"/>
                          <a:cs typeface="Arial"/>
                        </a:rPr>
                        <a:t>High</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980"/>
                        </a:spcBef>
                      </a:pPr>
                      <a:r>
                        <a:rPr sz="1000" b="1" spc="-20" dirty="0">
                          <a:solidFill>
                            <a:srgbClr val="FFFFFF"/>
                          </a:solidFill>
                          <a:latin typeface="Arial"/>
                          <a:cs typeface="Arial"/>
                        </a:rPr>
                        <a:t>High</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980"/>
                        </a:spcBef>
                      </a:pPr>
                      <a:r>
                        <a:rPr sz="1000" b="1" spc="-20" dirty="0">
                          <a:solidFill>
                            <a:srgbClr val="FFFFFF"/>
                          </a:solidFill>
                          <a:latin typeface="Arial"/>
                          <a:cs typeface="Arial"/>
                        </a:rPr>
                        <a:t>High</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980"/>
                        </a:spcBef>
                      </a:pPr>
                      <a:r>
                        <a:rPr sz="1000" b="1" spc="-10" dirty="0">
                          <a:latin typeface="Arial"/>
                          <a:cs typeface="Arial"/>
                        </a:rPr>
                        <a:t>Medium</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4"/>
                  </a:ext>
                </a:extLst>
              </a:tr>
              <a:tr h="382741">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algn="ctr">
                        <a:lnSpc>
                          <a:spcPct val="100000"/>
                        </a:lnSpc>
                        <a:spcBef>
                          <a:spcPts val="1000"/>
                        </a:spcBef>
                      </a:pPr>
                      <a:r>
                        <a:rPr sz="1000" b="1" spc="-10" dirty="0">
                          <a:latin typeface="Arial"/>
                          <a:cs typeface="Arial"/>
                        </a:rPr>
                        <a:t>Probable(B)</a:t>
                      </a:r>
                      <a:endParaRPr sz="1000">
                        <a:latin typeface="Arial"/>
                        <a:cs typeface="Arial"/>
                      </a:endParaRPr>
                    </a:p>
                  </a:txBody>
                  <a:tcPr marL="0" marR="0" marT="1270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ct val="100000"/>
                        </a:lnSpc>
                        <a:spcBef>
                          <a:spcPts val="1000"/>
                        </a:spcBef>
                      </a:pPr>
                      <a:r>
                        <a:rPr sz="1000" b="1" spc="-20" dirty="0">
                          <a:solidFill>
                            <a:srgbClr val="FFFFFF"/>
                          </a:solidFill>
                          <a:latin typeface="Arial"/>
                          <a:cs typeface="Arial"/>
                        </a:rPr>
                        <a:t>High</a:t>
                      </a:r>
                      <a:endParaRPr sz="1000">
                        <a:latin typeface="Arial"/>
                        <a:cs typeface="Arial"/>
                      </a:endParaRPr>
                    </a:p>
                  </a:txBody>
                  <a:tcPr marL="0" marR="0" marT="1270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1000"/>
                        </a:spcBef>
                      </a:pPr>
                      <a:r>
                        <a:rPr sz="1000" b="1" spc="-20" dirty="0">
                          <a:solidFill>
                            <a:srgbClr val="FFFFFF"/>
                          </a:solidFill>
                          <a:latin typeface="Arial"/>
                          <a:cs typeface="Arial"/>
                        </a:rPr>
                        <a:t>High</a:t>
                      </a:r>
                      <a:endParaRPr sz="1000">
                        <a:latin typeface="Arial"/>
                        <a:cs typeface="Arial"/>
                      </a:endParaRPr>
                    </a:p>
                  </a:txBody>
                  <a:tcPr marL="0" marR="0" marT="1270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1000"/>
                        </a:spcBef>
                      </a:pPr>
                      <a:r>
                        <a:rPr sz="1000" b="1" spc="-10" dirty="0">
                          <a:latin typeface="Arial"/>
                          <a:cs typeface="Arial"/>
                        </a:rPr>
                        <a:t>Medium</a:t>
                      </a:r>
                      <a:endParaRPr sz="1000">
                        <a:latin typeface="Arial"/>
                        <a:cs typeface="Arial"/>
                      </a:endParaRPr>
                    </a:p>
                  </a:txBody>
                  <a:tcPr marL="0" marR="0" marT="1270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1000"/>
                        </a:spcBef>
                      </a:pPr>
                      <a:r>
                        <a:rPr sz="1000" b="1" spc="-10" dirty="0">
                          <a:latin typeface="Arial"/>
                          <a:cs typeface="Arial"/>
                        </a:rPr>
                        <a:t>Medium</a:t>
                      </a:r>
                      <a:endParaRPr sz="1000">
                        <a:latin typeface="Arial"/>
                        <a:cs typeface="Arial"/>
                      </a:endParaRPr>
                    </a:p>
                  </a:txBody>
                  <a:tcPr marL="0" marR="0" marT="12700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5"/>
                  </a:ext>
                </a:extLst>
              </a:tr>
              <a:tr h="324266">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algn="ctr">
                        <a:lnSpc>
                          <a:spcPct val="100000"/>
                        </a:lnSpc>
                        <a:spcBef>
                          <a:spcPts val="755"/>
                        </a:spcBef>
                      </a:pPr>
                      <a:r>
                        <a:rPr sz="1000" b="1" dirty="0">
                          <a:latin typeface="Arial"/>
                          <a:cs typeface="Arial"/>
                        </a:rPr>
                        <a:t>Occasional</a:t>
                      </a:r>
                      <a:r>
                        <a:rPr sz="1000" b="1" spc="355" dirty="0">
                          <a:latin typeface="Arial"/>
                          <a:cs typeface="Arial"/>
                        </a:rPr>
                        <a:t> </a:t>
                      </a:r>
                      <a:r>
                        <a:rPr sz="1000" b="1" spc="-25" dirty="0">
                          <a:latin typeface="Arial"/>
                          <a:cs typeface="Arial"/>
                        </a:rPr>
                        <a:t>(C)</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ct val="100000"/>
                        </a:lnSpc>
                        <a:spcBef>
                          <a:spcPts val="755"/>
                        </a:spcBef>
                      </a:pPr>
                      <a:r>
                        <a:rPr sz="1000" b="1" spc="-20" dirty="0">
                          <a:solidFill>
                            <a:srgbClr val="FFFFFF"/>
                          </a:solidFill>
                          <a:latin typeface="Arial"/>
                          <a:cs typeface="Arial"/>
                        </a:rPr>
                        <a:t>High</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C00000"/>
                    </a:solidFill>
                  </a:tcPr>
                </a:tc>
                <a:tc>
                  <a:txBody>
                    <a:bodyPr/>
                    <a:lstStyle/>
                    <a:p>
                      <a:pPr algn="ctr">
                        <a:lnSpc>
                          <a:spcPct val="100000"/>
                        </a:lnSpc>
                        <a:spcBef>
                          <a:spcPts val="755"/>
                        </a:spcBef>
                      </a:pPr>
                      <a:r>
                        <a:rPr sz="1000" b="1" spc="-10" dirty="0">
                          <a:latin typeface="Arial"/>
                          <a:cs typeface="Arial"/>
                        </a:rPr>
                        <a:t>Medium</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755"/>
                        </a:spcBef>
                      </a:pPr>
                      <a:r>
                        <a:rPr sz="1000" b="1" spc="-10" dirty="0">
                          <a:latin typeface="Arial"/>
                          <a:cs typeface="Arial"/>
                        </a:rPr>
                        <a:t>Medium</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755"/>
                        </a:spcBef>
                      </a:pPr>
                      <a:r>
                        <a:rPr sz="1000" b="1" spc="-25" dirty="0">
                          <a:latin typeface="Arial"/>
                          <a:cs typeface="Arial"/>
                        </a:rPr>
                        <a:t>Low</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6"/>
                  </a:ext>
                </a:extLst>
              </a:tr>
              <a:tr h="377425">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algn="ctr">
                        <a:lnSpc>
                          <a:spcPct val="100000"/>
                        </a:lnSpc>
                        <a:spcBef>
                          <a:spcPts val="980"/>
                        </a:spcBef>
                      </a:pPr>
                      <a:r>
                        <a:rPr sz="1000" b="1" dirty="0">
                          <a:latin typeface="Arial"/>
                          <a:cs typeface="Arial"/>
                        </a:rPr>
                        <a:t>Remote</a:t>
                      </a:r>
                      <a:r>
                        <a:rPr sz="1000" b="1" spc="225" dirty="0">
                          <a:latin typeface="Arial"/>
                          <a:cs typeface="Arial"/>
                        </a:rPr>
                        <a:t> </a:t>
                      </a:r>
                      <a:r>
                        <a:rPr sz="1000" b="1" spc="-25" dirty="0">
                          <a:latin typeface="Arial"/>
                          <a:cs typeface="Arial"/>
                        </a:rPr>
                        <a:t>(D)</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ct val="100000"/>
                        </a:lnSpc>
                        <a:spcBef>
                          <a:spcPts val="980"/>
                        </a:spcBef>
                      </a:pPr>
                      <a:r>
                        <a:rPr sz="1000" b="1" spc="-10" dirty="0">
                          <a:latin typeface="Arial"/>
                          <a:cs typeface="Arial"/>
                        </a:rPr>
                        <a:t>Medium</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980"/>
                        </a:spcBef>
                      </a:pPr>
                      <a:r>
                        <a:rPr sz="1000" b="1" spc="-10" dirty="0">
                          <a:latin typeface="Arial"/>
                          <a:cs typeface="Arial"/>
                        </a:rPr>
                        <a:t>Medium</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980"/>
                        </a:spcBef>
                      </a:pPr>
                      <a:r>
                        <a:rPr sz="1000" b="1" spc="-25" dirty="0">
                          <a:latin typeface="Arial"/>
                          <a:cs typeface="Arial"/>
                        </a:rPr>
                        <a:t>Low</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a:txBody>
                    <a:bodyPr/>
                    <a:lstStyle/>
                    <a:p>
                      <a:pPr algn="ctr">
                        <a:lnSpc>
                          <a:spcPct val="100000"/>
                        </a:lnSpc>
                        <a:spcBef>
                          <a:spcPts val="980"/>
                        </a:spcBef>
                      </a:pPr>
                      <a:r>
                        <a:rPr sz="1000" b="1" spc="-25" dirty="0">
                          <a:latin typeface="Arial"/>
                          <a:cs typeface="Arial"/>
                        </a:rPr>
                        <a:t>Low</a:t>
                      </a:r>
                      <a:endParaRPr sz="1000">
                        <a:latin typeface="Arial"/>
                        <a:cs typeface="Arial"/>
                      </a:endParaRPr>
                    </a:p>
                  </a:txBody>
                  <a:tcPr marL="0" marR="0" marT="12446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7"/>
                  </a:ext>
                </a:extLst>
              </a:tr>
              <a:tr h="323676">
                <a:tc vMerge="1">
                  <a:txBody>
                    <a:bodyPr/>
                    <a:lstStyle/>
                    <a:p>
                      <a:endParaRPr/>
                    </a:p>
                  </a:txBody>
                  <a:tcPr marL="0" marR="0" marT="0" marB="0">
                    <a:lnL w="9525">
                      <a:solidFill>
                        <a:srgbClr val="164B6C"/>
                      </a:solidFill>
                      <a:prstDash val="solid"/>
                    </a:lnL>
                    <a:lnR w="19050">
                      <a:solidFill>
                        <a:srgbClr val="000000"/>
                      </a:solidFill>
                      <a:prstDash val="solid"/>
                    </a:lnR>
                  </a:tcPr>
                </a:tc>
                <a:tc>
                  <a:txBody>
                    <a:bodyPr/>
                    <a:lstStyle/>
                    <a:p>
                      <a:pPr algn="ctr">
                        <a:lnSpc>
                          <a:spcPct val="100000"/>
                        </a:lnSpc>
                        <a:spcBef>
                          <a:spcPts val="755"/>
                        </a:spcBef>
                      </a:pPr>
                      <a:r>
                        <a:rPr sz="1000" b="1" dirty="0">
                          <a:latin typeface="Arial"/>
                          <a:cs typeface="Arial"/>
                        </a:rPr>
                        <a:t>Improbable</a:t>
                      </a:r>
                      <a:r>
                        <a:rPr sz="1000" b="1" spc="360" dirty="0">
                          <a:latin typeface="Arial"/>
                          <a:cs typeface="Arial"/>
                        </a:rPr>
                        <a:t> </a:t>
                      </a:r>
                      <a:r>
                        <a:rPr sz="1000" b="1" spc="-25" dirty="0">
                          <a:latin typeface="Arial"/>
                          <a:cs typeface="Arial"/>
                        </a:rPr>
                        <a:t>(E)</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ct val="100000"/>
                        </a:lnSpc>
                        <a:spcBef>
                          <a:spcPts val="755"/>
                        </a:spcBef>
                      </a:pPr>
                      <a:r>
                        <a:rPr sz="1000" b="1" spc="-10" dirty="0">
                          <a:latin typeface="Arial"/>
                          <a:cs typeface="Arial"/>
                        </a:rPr>
                        <a:t>Medium</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a:txBody>
                    <a:bodyPr/>
                    <a:lstStyle/>
                    <a:p>
                      <a:pPr algn="ctr">
                        <a:lnSpc>
                          <a:spcPct val="100000"/>
                        </a:lnSpc>
                        <a:spcBef>
                          <a:spcPts val="755"/>
                        </a:spcBef>
                      </a:pPr>
                      <a:r>
                        <a:rPr sz="1000" b="1" spc="-25" dirty="0">
                          <a:latin typeface="Arial"/>
                          <a:cs typeface="Arial"/>
                        </a:rPr>
                        <a:t>Low</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a:txBody>
                    <a:bodyPr/>
                    <a:lstStyle/>
                    <a:p>
                      <a:pPr algn="ctr">
                        <a:lnSpc>
                          <a:spcPct val="100000"/>
                        </a:lnSpc>
                        <a:spcBef>
                          <a:spcPts val="755"/>
                        </a:spcBef>
                      </a:pPr>
                      <a:r>
                        <a:rPr sz="1000" b="1" spc="-25" dirty="0">
                          <a:latin typeface="Arial"/>
                          <a:cs typeface="Arial"/>
                        </a:rPr>
                        <a:t>Low</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a:txBody>
                    <a:bodyPr/>
                    <a:lstStyle/>
                    <a:p>
                      <a:pPr algn="ctr">
                        <a:lnSpc>
                          <a:spcPct val="100000"/>
                        </a:lnSpc>
                        <a:spcBef>
                          <a:spcPts val="755"/>
                        </a:spcBef>
                      </a:pPr>
                      <a:r>
                        <a:rPr sz="1000" b="1" spc="-25" dirty="0">
                          <a:latin typeface="Arial"/>
                          <a:cs typeface="Arial"/>
                        </a:rPr>
                        <a:t>Low</a:t>
                      </a:r>
                      <a:endParaRPr sz="1000">
                        <a:latin typeface="Arial"/>
                        <a:cs typeface="Arial"/>
                      </a:endParaRPr>
                    </a:p>
                  </a:txBody>
                  <a:tcPr marL="0" marR="0" marT="9588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00FF00"/>
                    </a:solidFill>
                  </a:tcPr>
                </a:tc>
                <a:tc vMerge="1">
                  <a:txBody>
                    <a:bodyPr/>
                    <a:lstStyle/>
                    <a:p>
                      <a:endParaRPr/>
                    </a:p>
                  </a:txBody>
                  <a:tcPr marL="0" marR="0" marT="0" marB="0">
                    <a:lnL w="19050">
                      <a:solidFill>
                        <a:srgbClr val="000000"/>
                      </a:solidFill>
                      <a:prstDash val="solid"/>
                    </a:lnL>
                    <a:lnR w="9525">
                      <a:solidFill>
                        <a:srgbClr val="164B6C"/>
                      </a:solidFill>
                      <a:prstDash val="solid"/>
                    </a:lnR>
                  </a:tcPr>
                </a:tc>
                <a:extLst>
                  <a:ext uri="{0D108BD9-81ED-4DB2-BD59-A6C34878D82A}">
                    <a16:rowId xmlns:a16="http://schemas.microsoft.com/office/drawing/2014/main" val="10008"/>
                  </a:ext>
                </a:extLst>
              </a:tr>
              <a:tr h="232124">
                <a:tc>
                  <a:txBody>
                    <a:bodyPr/>
                    <a:lstStyle/>
                    <a:p>
                      <a:pPr>
                        <a:lnSpc>
                          <a:spcPct val="100000"/>
                        </a:lnSpc>
                      </a:pPr>
                      <a:endParaRPr sz="1500">
                        <a:latin typeface="Times New Roman"/>
                        <a:cs typeface="Times New Roman"/>
                      </a:endParaRPr>
                    </a:p>
                  </a:txBody>
                  <a:tcPr marL="0" marR="0" marT="0" marB="0">
                    <a:lnL w="9525">
                      <a:solidFill>
                        <a:srgbClr val="164B6C"/>
                      </a:solidFill>
                      <a:prstDash val="solid"/>
                    </a:lnL>
                  </a:tcPr>
                </a:tc>
                <a:tc gridSpan="5">
                  <a:txBody>
                    <a:bodyPr/>
                    <a:lstStyle/>
                    <a:p>
                      <a:pPr>
                        <a:lnSpc>
                          <a:spcPct val="100000"/>
                        </a:lnSpc>
                      </a:pPr>
                      <a:endParaRPr sz="1500">
                        <a:latin typeface="Times New Roman"/>
                        <a:cs typeface="Times New Roman"/>
                      </a:endParaRPr>
                    </a:p>
                  </a:txBody>
                  <a:tcPr marL="0" marR="0" marT="0" marB="0">
                    <a:lnT w="19050">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500">
                        <a:latin typeface="Times New Roman"/>
                        <a:cs typeface="Times New Roman"/>
                      </a:endParaRPr>
                    </a:p>
                  </a:txBody>
                  <a:tcPr marL="0" marR="0" marT="0" marB="0">
                    <a:lnR w="9525">
                      <a:solidFill>
                        <a:srgbClr val="164B6C"/>
                      </a:solidFill>
                      <a:prstDash val="solid"/>
                    </a:lnR>
                  </a:tcPr>
                </a:tc>
                <a:extLst>
                  <a:ext uri="{0D108BD9-81ED-4DB2-BD59-A6C34878D82A}">
                    <a16:rowId xmlns:a16="http://schemas.microsoft.com/office/drawing/2014/main" val="10009"/>
                  </a:ext>
                </a:extLst>
              </a:tr>
              <a:tr h="291781">
                <a:tc gridSpan="7">
                  <a:txBody>
                    <a:bodyPr/>
                    <a:lstStyle/>
                    <a:p>
                      <a:pPr marR="69850" algn="ctr">
                        <a:lnSpc>
                          <a:spcPct val="100000"/>
                        </a:lnSpc>
                        <a:spcBef>
                          <a:spcPts val="430"/>
                        </a:spcBef>
                      </a:pPr>
                      <a:r>
                        <a:rPr sz="1200" dirty="0">
                          <a:solidFill>
                            <a:srgbClr val="FFFFFF"/>
                          </a:solidFill>
                          <a:latin typeface="Arial"/>
                          <a:cs typeface="Arial"/>
                        </a:rPr>
                        <a:t>Page</a:t>
                      </a:r>
                      <a:r>
                        <a:rPr sz="1200" spc="-25" dirty="0">
                          <a:solidFill>
                            <a:srgbClr val="FFFFFF"/>
                          </a:solidFill>
                          <a:latin typeface="Arial"/>
                          <a:cs typeface="Arial"/>
                        </a:rPr>
                        <a:t> 21</a:t>
                      </a:r>
                      <a:endParaRPr sz="1200" dirty="0">
                        <a:latin typeface="Arial"/>
                        <a:cs typeface="Arial"/>
                      </a:endParaRPr>
                    </a:p>
                  </a:txBody>
                  <a:tcPr marL="0" marR="0" marT="54610" marB="0">
                    <a:lnL w="9525">
                      <a:solidFill>
                        <a:srgbClr val="164B6C"/>
                      </a:solidFill>
                      <a:prstDash val="solid"/>
                    </a:lnL>
                    <a:lnR w="9525">
                      <a:solidFill>
                        <a:srgbClr val="164B6C"/>
                      </a:solidFill>
                      <a:prstDash val="solid"/>
                    </a:lnR>
                    <a:lnB w="9525">
                      <a:solidFill>
                        <a:srgbClr val="164B6C"/>
                      </a:solidFill>
                      <a:prstDash val="solid"/>
                    </a:lnB>
                    <a:solidFill>
                      <a:srgbClr val="1B577B"/>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bl>
          </a:graphicData>
        </a:graphic>
      </p:graphicFrame>
      <p:sp>
        <p:nvSpPr>
          <p:cNvPr id="3" name="Rectangle 2">
            <a:extLst>
              <a:ext uri="{FF2B5EF4-FFF2-40B4-BE49-F238E27FC236}">
                <a16:creationId xmlns:a16="http://schemas.microsoft.com/office/drawing/2014/main" id="{351D5055-D4FD-479F-8E09-A4CEB21934B2}"/>
              </a:ext>
            </a:extLst>
          </p:cNvPr>
          <p:cNvSpPr/>
          <p:nvPr/>
        </p:nvSpPr>
        <p:spPr bwMode="auto">
          <a:xfrm>
            <a:off x="1975757" y="5910943"/>
            <a:ext cx="8528288" cy="326571"/>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28700" y="1457909"/>
            <a:ext cx="9944100" cy="4360809"/>
          </a:xfrm>
          <a:prstGeom prst="rect">
            <a:avLst/>
          </a:prstGeom>
        </p:spPr>
        <p:txBody>
          <a:bodyPr vert="horz" wrap="square" lIns="0" tIns="13335" rIns="0" bIns="0" rtlCol="0">
            <a:spAutoFit/>
          </a:bodyPr>
          <a:lstStyle/>
          <a:p>
            <a:pPr marL="355600" indent="-342900">
              <a:spcBef>
                <a:spcPts val="105"/>
              </a:spcBef>
              <a:buChar char="•"/>
              <a:tabLst>
                <a:tab pos="355600" algn="l"/>
              </a:tabLst>
            </a:pPr>
            <a:r>
              <a:rPr sz="2000" dirty="0">
                <a:latin typeface="Arial"/>
                <a:cs typeface="Arial"/>
              </a:rPr>
              <a:t>The</a:t>
            </a:r>
            <a:r>
              <a:rPr sz="2000" spc="-40" dirty="0">
                <a:latin typeface="Arial"/>
                <a:cs typeface="Arial"/>
              </a:rPr>
              <a:t> </a:t>
            </a:r>
            <a:r>
              <a:rPr sz="2000" dirty="0">
                <a:latin typeface="Arial"/>
                <a:cs typeface="Arial"/>
              </a:rPr>
              <a:t>same</a:t>
            </a:r>
            <a:r>
              <a:rPr sz="2000" spc="-30" dirty="0">
                <a:latin typeface="Arial"/>
                <a:cs typeface="Arial"/>
              </a:rPr>
              <a:t> </a:t>
            </a:r>
            <a:r>
              <a:rPr sz="2000" dirty="0">
                <a:latin typeface="Arial"/>
                <a:cs typeface="Arial"/>
              </a:rPr>
              <a:t>risk</a:t>
            </a:r>
            <a:r>
              <a:rPr sz="2000" spc="-20" dirty="0">
                <a:latin typeface="Arial"/>
                <a:cs typeface="Arial"/>
              </a:rPr>
              <a:t> </a:t>
            </a:r>
            <a:r>
              <a:rPr sz="2000" dirty="0">
                <a:latin typeface="Arial"/>
                <a:cs typeface="Arial"/>
              </a:rPr>
              <a:t>assessment</a:t>
            </a:r>
            <a:r>
              <a:rPr sz="2000" spc="-50" dirty="0">
                <a:latin typeface="Arial"/>
                <a:cs typeface="Arial"/>
              </a:rPr>
              <a:t> </a:t>
            </a:r>
            <a:r>
              <a:rPr sz="2000" dirty="0">
                <a:latin typeface="Arial"/>
                <a:cs typeface="Arial"/>
              </a:rPr>
              <a:t>Procedure</a:t>
            </a:r>
            <a:r>
              <a:rPr sz="2000" spc="-45" dirty="0">
                <a:latin typeface="Arial"/>
                <a:cs typeface="Arial"/>
              </a:rPr>
              <a:t> </a:t>
            </a:r>
            <a:r>
              <a:rPr sz="2000" dirty="0">
                <a:latin typeface="Arial"/>
                <a:cs typeface="Arial"/>
              </a:rPr>
              <a:t>can</a:t>
            </a:r>
            <a:r>
              <a:rPr sz="2000" spc="-35" dirty="0">
                <a:latin typeface="Arial"/>
                <a:cs typeface="Arial"/>
              </a:rPr>
              <a:t> </a:t>
            </a:r>
            <a:r>
              <a:rPr sz="2000" dirty="0">
                <a:latin typeface="Arial"/>
                <a:cs typeface="Arial"/>
              </a:rPr>
              <a:t>decide</a:t>
            </a:r>
            <a:r>
              <a:rPr sz="2000" spc="-20" dirty="0">
                <a:latin typeface="Arial"/>
                <a:cs typeface="Arial"/>
              </a:rPr>
              <a:t> </a:t>
            </a:r>
            <a:r>
              <a:rPr sz="2000" dirty="0">
                <a:latin typeface="Arial"/>
                <a:cs typeface="Arial"/>
              </a:rPr>
              <a:t>if</a:t>
            </a:r>
            <a:r>
              <a:rPr sz="2000" spc="-20" dirty="0">
                <a:latin typeface="Arial"/>
                <a:cs typeface="Arial"/>
              </a:rPr>
              <a:t> </a:t>
            </a:r>
            <a:r>
              <a:rPr sz="2000" dirty="0">
                <a:latin typeface="Arial"/>
                <a:cs typeface="Arial"/>
              </a:rPr>
              <a:t>a</a:t>
            </a:r>
            <a:r>
              <a:rPr sz="2000" spc="-35" dirty="0">
                <a:latin typeface="Arial"/>
                <a:cs typeface="Arial"/>
              </a:rPr>
              <a:t> </a:t>
            </a:r>
            <a:r>
              <a:rPr sz="2000" dirty="0">
                <a:latin typeface="Arial"/>
                <a:cs typeface="Arial"/>
              </a:rPr>
              <a:t>risk</a:t>
            </a:r>
            <a:r>
              <a:rPr sz="2000" spc="-15" dirty="0">
                <a:latin typeface="Arial"/>
                <a:cs typeface="Arial"/>
              </a:rPr>
              <a:t> </a:t>
            </a:r>
            <a:r>
              <a:rPr sz="2000" spc="-10" dirty="0">
                <a:latin typeface="Arial"/>
                <a:cs typeface="Arial"/>
              </a:rPr>
              <a:t>requires</a:t>
            </a:r>
            <a:endParaRPr sz="2000" dirty="0">
              <a:latin typeface="Arial"/>
              <a:cs typeface="Arial"/>
            </a:endParaRPr>
          </a:p>
          <a:p>
            <a:pPr marL="355600">
              <a:spcBef>
                <a:spcPts val="5"/>
              </a:spcBef>
            </a:pPr>
            <a:r>
              <a:rPr sz="2000" dirty="0">
                <a:latin typeface="Arial"/>
                <a:cs typeface="Arial"/>
              </a:rPr>
              <a:t>ISA</a:t>
            </a:r>
            <a:r>
              <a:rPr sz="2000" spc="-90" dirty="0">
                <a:latin typeface="Arial"/>
                <a:cs typeface="Arial"/>
              </a:rPr>
              <a:t> </a:t>
            </a:r>
            <a:r>
              <a:rPr sz="2000" dirty="0">
                <a:latin typeface="Arial"/>
                <a:cs typeface="Arial"/>
              </a:rPr>
              <a:t>84,</a:t>
            </a:r>
            <a:r>
              <a:rPr sz="2000" spc="-35" dirty="0">
                <a:latin typeface="Arial"/>
                <a:cs typeface="Arial"/>
              </a:rPr>
              <a:t> </a:t>
            </a:r>
            <a:r>
              <a:rPr sz="2000" dirty="0">
                <a:latin typeface="Arial"/>
                <a:cs typeface="Arial"/>
              </a:rPr>
              <a:t>99</a:t>
            </a:r>
            <a:r>
              <a:rPr sz="2000" spc="-15" dirty="0">
                <a:latin typeface="Arial"/>
                <a:cs typeface="Arial"/>
              </a:rPr>
              <a:t> </a:t>
            </a:r>
            <a:r>
              <a:rPr sz="2000" dirty="0">
                <a:latin typeface="Arial"/>
                <a:cs typeface="Arial"/>
              </a:rPr>
              <a:t>or</a:t>
            </a:r>
            <a:r>
              <a:rPr sz="2000" spc="-40" dirty="0">
                <a:latin typeface="Arial"/>
                <a:cs typeface="Arial"/>
              </a:rPr>
              <a:t> </a:t>
            </a:r>
            <a:r>
              <a:rPr sz="2000" dirty="0">
                <a:latin typeface="Arial"/>
                <a:cs typeface="Arial"/>
              </a:rPr>
              <a:t>108</a:t>
            </a:r>
            <a:r>
              <a:rPr sz="2000" spc="-25" dirty="0">
                <a:latin typeface="Arial"/>
                <a:cs typeface="Arial"/>
              </a:rPr>
              <a:t> </a:t>
            </a:r>
            <a:r>
              <a:rPr sz="2000" dirty="0">
                <a:latin typeface="Arial"/>
                <a:cs typeface="Arial"/>
              </a:rPr>
              <a:t>(or</a:t>
            </a:r>
            <a:r>
              <a:rPr sz="2000" spc="-40" dirty="0">
                <a:latin typeface="Arial"/>
                <a:cs typeface="Arial"/>
              </a:rPr>
              <a:t> </a:t>
            </a:r>
            <a:r>
              <a:rPr sz="2000" dirty="0">
                <a:latin typeface="Arial"/>
                <a:cs typeface="Arial"/>
              </a:rPr>
              <a:t>possibly</a:t>
            </a:r>
            <a:r>
              <a:rPr sz="2000" spc="-35" dirty="0">
                <a:latin typeface="Arial"/>
                <a:cs typeface="Arial"/>
              </a:rPr>
              <a:t> </a:t>
            </a:r>
            <a:r>
              <a:rPr sz="2000" dirty="0">
                <a:latin typeface="Arial"/>
                <a:cs typeface="Arial"/>
              </a:rPr>
              <a:t>all</a:t>
            </a:r>
            <a:r>
              <a:rPr sz="2000" spc="-10" dirty="0">
                <a:latin typeface="Arial"/>
                <a:cs typeface="Arial"/>
              </a:rPr>
              <a:t> three).</a:t>
            </a:r>
            <a:endParaRPr sz="2000" dirty="0">
              <a:latin typeface="Arial"/>
              <a:cs typeface="Arial"/>
            </a:endParaRPr>
          </a:p>
          <a:p>
            <a:pPr>
              <a:spcBef>
                <a:spcPts val="95"/>
              </a:spcBef>
            </a:pPr>
            <a:endParaRPr sz="2000" dirty="0">
              <a:latin typeface="Arial"/>
              <a:cs typeface="Arial"/>
            </a:endParaRPr>
          </a:p>
          <a:p>
            <a:pPr marL="355600" marR="52705" indent="-343535">
              <a:spcBef>
                <a:spcPts val="5"/>
              </a:spcBef>
              <a:buChar char="•"/>
              <a:tabLst>
                <a:tab pos="355600" algn="l"/>
              </a:tabLst>
            </a:pPr>
            <a:r>
              <a:rPr sz="2000" dirty="0">
                <a:latin typeface="Arial"/>
                <a:cs typeface="Arial"/>
              </a:rPr>
              <a:t>If</a:t>
            </a:r>
            <a:r>
              <a:rPr sz="2000" spc="-40" dirty="0">
                <a:latin typeface="Arial"/>
                <a:cs typeface="Arial"/>
              </a:rPr>
              <a:t> </a:t>
            </a:r>
            <a:r>
              <a:rPr sz="2000" dirty="0">
                <a:latin typeface="Arial"/>
                <a:cs typeface="Arial"/>
              </a:rPr>
              <a:t>ISA</a:t>
            </a:r>
            <a:r>
              <a:rPr sz="2000" spc="-75" dirty="0">
                <a:latin typeface="Arial"/>
                <a:cs typeface="Arial"/>
              </a:rPr>
              <a:t> </a:t>
            </a:r>
            <a:r>
              <a:rPr sz="2000" dirty="0">
                <a:latin typeface="Arial"/>
                <a:cs typeface="Arial"/>
              </a:rPr>
              <a:t>84</a:t>
            </a:r>
            <a:r>
              <a:rPr sz="2000" spc="-25" dirty="0">
                <a:latin typeface="Arial"/>
                <a:cs typeface="Arial"/>
              </a:rPr>
              <a:t> </a:t>
            </a:r>
            <a:r>
              <a:rPr sz="2000" dirty="0">
                <a:latin typeface="Arial"/>
                <a:cs typeface="Arial"/>
              </a:rPr>
              <a:t>or</a:t>
            </a:r>
            <a:r>
              <a:rPr sz="2000" spc="-20" dirty="0">
                <a:latin typeface="Arial"/>
                <a:cs typeface="Arial"/>
              </a:rPr>
              <a:t> </a:t>
            </a:r>
            <a:r>
              <a:rPr sz="2000" dirty="0">
                <a:latin typeface="Arial"/>
                <a:cs typeface="Arial"/>
              </a:rPr>
              <a:t>99</a:t>
            </a:r>
            <a:r>
              <a:rPr sz="2000" spc="-20" dirty="0">
                <a:latin typeface="Arial"/>
                <a:cs typeface="Arial"/>
              </a:rPr>
              <a:t> </a:t>
            </a:r>
            <a:r>
              <a:rPr sz="2000" dirty="0">
                <a:latin typeface="Arial"/>
                <a:cs typeface="Arial"/>
              </a:rPr>
              <a:t>are</a:t>
            </a:r>
            <a:r>
              <a:rPr sz="2000" spc="-20" dirty="0">
                <a:latin typeface="Arial"/>
                <a:cs typeface="Arial"/>
              </a:rPr>
              <a:t> </a:t>
            </a:r>
            <a:r>
              <a:rPr sz="2000" dirty="0">
                <a:latin typeface="Arial"/>
                <a:cs typeface="Arial"/>
              </a:rPr>
              <a:t>required,</a:t>
            </a:r>
            <a:r>
              <a:rPr sz="2000" spc="-50" dirty="0">
                <a:latin typeface="Arial"/>
                <a:cs typeface="Arial"/>
              </a:rPr>
              <a:t> </a:t>
            </a:r>
            <a:r>
              <a:rPr sz="2000" dirty="0">
                <a:latin typeface="Arial"/>
                <a:cs typeface="Arial"/>
              </a:rPr>
              <a:t>the</a:t>
            </a:r>
            <a:r>
              <a:rPr sz="2000" spc="-25" dirty="0">
                <a:latin typeface="Arial"/>
                <a:cs typeface="Arial"/>
              </a:rPr>
              <a:t> </a:t>
            </a:r>
            <a:r>
              <a:rPr sz="2000" dirty="0">
                <a:latin typeface="Arial"/>
                <a:cs typeface="Arial"/>
              </a:rPr>
              <a:t>user</a:t>
            </a:r>
            <a:r>
              <a:rPr sz="2000" spc="-30" dirty="0">
                <a:latin typeface="Arial"/>
                <a:cs typeface="Arial"/>
              </a:rPr>
              <a:t> </a:t>
            </a:r>
            <a:r>
              <a:rPr sz="2000" dirty="0">
                <a:latin typeface="Arial"/>
                <a:cs typeface="Arial"/>
              </a:rPr>
              <a:t>is</a:t>
            </a:r>
            <a:r>
              <a:rPr sz="2000" spc="-20" dirty="0">
                <a:latin typeface="Arial"/>
                <a:cs typeface="Arial"/>
              </a:rPr>
              <a:t> </a:t>
            </a:r>
            <a:r>
              <a:rPr sz="2000" dirty="0">
                <a:latin typeface="Arial"/>
                <a:cs typeface="Arial"/>
              </a:rPr>
              <a:t>referred</a:t>
            </a:r>
            <a:r>
              <a:rPr sz="2000" spc="-60" dirty="0">
                <a:latin typeface="Arial"/>
                <a:cs typeface="Arial"/>
              </a:rPr>
              <a:t> </a:t>
            </a:r>
            <a:r>
              <a:rPr sz="2000" dirty="0">
                <a:latin typeface="Arial"/>
                <a:cs typeface="Arial"/>
              </a:rPr>
              <a:t>to</a:t>
            </a:r>
            <a:r>
              <a:rPr sz="2000" spc="-15" dirty="0">
                <a:latin typeface="Arial"/>
                <a:cs typeface="Arial"/>
              </a:rPr>
              <a:t> </a:t>
            </a:r>
            <a:r>
              <a:rPr sz="2000" dirty="0">
                <a:latin typeface="Arial"/>
                <a:cs typeface="Arial"/>
              </a:rPr>
              <a:t>the</a:t>
            </a:r>
            <a:r>
              <a:rPr sz="2000" spc="-25" dirty="0">
                <a:latin typeface="Arial"/>
                <a:cs typeface="Arial"/>
              </a:rPr>
              <a:t> </a:t>
            </a:r>
            <a:r>
              <a:rPr sz="2000" spc="-10" dirty="0">
                <a:latin typeface="Arial"/>
                <a:cs typeface="Arial"/>
              </a:rPr>
              <a:t>appropriate </a:t>
            </a:r>
            <a:r>
              <a:rPr sz="2000" dirty="0">
                <a:latin typeface="Arial"/>
                <a:cs typeface="Arial"/>
              </a:rPr>
              <a:t>standard,</a:t>
            </a:r>
            <a:r>
              <a:rPr sz="2000" spc="-55" dirty="0">
                <a:latin typeface="Arial"/>
                <a:cs typeface="Arial"/>
              </a:rPr>
              <a:t> </a:t>
            </a:r>
            <a:r>
              <a:rPr sz="2000" spc="-10" dirty="0">
                <a:latin typeface="Arial"/>
                <a:cs typeface="Arial"/>
              </a:rPr>
              <a:t>however,</a:t>
            </a:r>
            <a:r>
              <a:rPr sz="2000" spc="-70" dirty="0">
                <a:latin typeface="Arial"/>
                <a:cs typeface="Arial"/>
              </a:rPr>
              <a:t> </a:t>
            </a:r>
            <a:r>
              <a:rPr sz="2000" dirty="0">
                <a:latin typeface="Arial"/>
                <a:cs typeface="Arial"/>
              </a:rPr>
              <a:t>neither</a:t>
            </a:r>
            <a:r>
              <a:rPr sz="2000" spc="-35" dirty="0">
                <a:latin typeface="Arial"/>
                <a:cs typeface="Arial"/>
              </a:rPr>
              <a:t> </a:t>
            </a:r>
            <a:r>
              <a:rPr sz="2000" dirty="0">
                <a:latin typeface="Arial"/>
                <a:cs typeface="Arial"/>
              </a:rPr>
              <a:t>of</a:t>
            </a:r>
            <a:r>
              <a:rPr sz="2000" spc="-20" dirty="0">
                <a:latin typeface="Arial"/>
                <a:cs typeface="Arial"/>
              </a:rPr>
              <a:t> </a:t>
            </a:r>
            <a:r>
              <a:rPr sz="2000" dirty="0">
                <a:latin typeface="Arial"/>
                <a:cs typeface="Arial"/>
              </a:rPr>
              <a:t>these</a:t>
            </a:r>
            <a:r>
              <a:rPr sz="2000" spc="-40" dirty="0">
                <a:latin typeface="Arial"/>
                <a:cs typeface="Arial"/>
              </a:rPr>
              <a:t> </a:t>
            </a:r>
            <a:r>
              <a:rPr sz="2000" dirty="0">
                <a:latin typeface="Arial"/>
                <a:cs typeface="Arial"/>
              </a:rPr>
              <a:t>define</a:t>
            </a:r>
            <a:r>
              <a:rPr sz="2000" spc="-25" dirty="0">
                <a:latin typeface="Arial"/>
                <a:cs typeface="Arial"/>
              </a:rPr>
              <a:t> </a:t>
            </a:r>
            <a:r>
              <a:rPr sz="2000" dirty="0">
                <a:latin typeface="Arial"/>
                <a:cs typeface="Arial"/>
              </a:rPr>
              <a:t>the</a:t>
            </a:r>
            <a:r>
              <a:rPr sz="2000" spc="-40" dirty="0">
                <a:latin typeface="Arial"/>
                <a:cs typeface="Arial"/>
              </a:rPr>
              <a:t> </a:t>
            </a:r>
            <a:r>
              <a:rPr sz="2000" dirty="0">
                <a:latin typeface="Arial"/>
                <a:cs typeface="Arial"/>
              </a:rPr>
              <a:t>full</a:t>
            </a:r>
            <a:r>
              <a:rPr sz="2000" spc="-20" dirty="0">
                <a:latin typeface="Arial"/>
                <a:cs typeface="Arial"/>
              </a:rPr>
              <a:t> </a:t>
            </a:r>
            <a:r>
              <a:rPr sz="2000" dirty="0">
                <a:latin typeface="Arial"/>
                <a:cs typeface="Arial"/>
              </a:rPr>
              <a:t>set</a:t>
            </a:r>
            <a:r>
              <a:rPr sz="2000" spc="-30" dirty="0">
                <a:latin typeface="Arial"/>
                <a:cs typeface="Arial"/>
              </a:rPr>
              <a:t> </a:t>
            </a:r>
            <a:r>
              <a:rPr sz="2000" dirty="0">
                <a:latin typeface="Arial"/>
                <a:cs typeface="Arial"/>
              </a:rPr>
              <a:t>of</a:t>
            </a:r>
            <a:r>
              <a:rPr sz="2000" spc="-20" dirty="0">
                <a:latin typeface="Arial"/>
                <a:cs typeface="Arial"/>
              </a:rPr>
              <a:t> </a:t>
            </a:r>
            <a:r>
              <a:rPr sz="2000" spc="-25" dirty="0">
                <a:latin typeface="Arial"/>
                <a:cs typeface="Arial"/>
              </a:rPr>
              <a:t>IDM </a:t>
            </a:r>
            <a:r>
              <a:rPr sz="2000" dirty="0">
                <a:latin typeface="Arial"/>
                <a:cs typeface="Arial"/>
              </a:rPr>
              <a:t>requirements</a:t>
            </a:r>
            <a:r>
              <a:rPr sz="2000" spc="-55" dirty="0">
                <a:latin typeface="Arial"/>
                <a:cs typeface="Arial"/>
              </a:rPr>
              <a:t> </a:t>
            </a:r>
            <a:r>
              <a:rPr sz="2000" dirty="0">
                <a:latin typeface="Arial"/>
                <a:cs typeface="Arial"/>
              </a:rPr>
              <a:t>(and</a:t>
            </a:r>
            <a:r>
              <a:rPr sz="2000" spc="-40" dirty="0">
                <a:latin typeface="Arial"/>
                <a:cs typeface="Arial"/>
              </a:rPr>
              <a:t> </a:t>
            </a:r>
            <a:r>
              <a:rPr sz="2000" dirty="0">
                <a:latin typeface="Arial"/>
                <a:cs typeface="Arial"/>
              </a:rPr>
              <a:t>IIDs</a:t>
            </a:r>
            <a:r>
              <a:rPr sz="2000" spc="-30" dirty="0">
                <a:latin typeface="Arial"/>
                <a:cs typeface="Arial"/>
              </a:rPr>
              <a:t> </a:t>
            </a:r>
            <a:r>
              <a:rPr sz="2000" dirty="0">
                <a:latin typeface="Arial"/>
                <a:cs typeface="Arial"/>
              </a:rPr>
              <a:t>are</a:t>
            </a:r>
            <a:r>
              <a:rPr sz="2000" spc="-45" dirty="0">
                <a:latin typeface="Arial"/>
                <a:cs typeface="Arial"/>
              </a:rPr>
              <a:t> </a:t>
            </a:r>
            <a:r>
              <a:rPr sz="2000" dirty="0">
                <a:latin typeface="Arial"/>
                <a:cs typeface="Arial"/>
              </a:rPr>
              <a:t>usually</a:t>
            </a:r>
            <a:r>
              <a:rPr sz="2000" spc="-30" dirty="0">
                <a:latin typeface="Arial"/>
                <a:cs typeface="Arial"/>
              </a:rPr>
              <a:t> </a:t>
            </a:r>
            <a:r>
              <a:rPr sz="2000" spc="-10" dirty="0">
                <a:latin typeface="Arial"/>
                <a:cs typeface="Arial"/>
              </a:rPr>
              <a:t>involved).</a:t>
            </a:r>
            <a:endParaRPr sz="2000" dirty="0">
              <a:latin typeface="Arial"/>
              <a:cs typeface="Arial"/>
            </a:endParaRPr>
          </a:p>
          <a:p>
            <a:pPr>
              <a:spcBef>
                <a:spcPts val="100"/>
              </a:spcBef>
              <a:buFont typeface="Arial"/>
              <a:buChar char="•"/>
            </a:pPr>
            <a:endParaRPr sz="2000" dirty="0">
              <a:latin typeface="Arial"/>
              <a:cs typeface="Arial"/>
            </a:endParaRPr>
          </a:p>
          <a:p>
            <a:pPr marL="355600" indent="-342900">
              <a:buChar char="•"/>
              <a:tabLst>
                <a:tab pos="355600" algn="l"/>
              </a:tabLst>
            </a:pPr>
            <a:r>
              <a:rPr sz="2000" dirty="0">
                <a:latin typeface="Arial"/>
                <a:cs typeface="Arial"/>
              </a:rPr>
              <a:t>ISA</a:t>
            </a:r>
            <a:r>
              <a:rPr sz="2000" spc="-85" dirty="0">
                <a:latin typeface="Arial"/>
                <a:cs typeface="Arial"/>
              </a:rPr>
              <a:t> </a:t>
            </a:r>
            <a:r>
              <a:rPr sz="2000" dirty="0">
                <a:latin typeface="Arial"/>
                <a:cs typeface="Arial"/>
              </a:rPr>
              <a:t>108</a:t>
            </a:r>
            <a:r>
              <a:rPr sz="2000" spc="-25" dirty="0">
                <a:latin typeface="Arial"/>
                <a:cs typeface="Arial"/>
              </a:rPr>
              <a:t> </a:t>
            </a:r>
            <a:r>
              <a:rPr sz="2000" dirty="0">
                <a:latin typeface="Arial"/>
                <a:cs typeface="Arial"/>
              </a:rPr>
              <a:t>procedures</a:t>
            </a:r>
            <a:r>
              <a:rPr sz="2000" spc="-40" dirty="0">
                <a:latin typeface="Arial"/>
                <a:cs typeface="Arial"/>
              </a:rPr>
              <a:t> </a:t>
            </a:r>
            <a:r>
              <a:rPr sz="2000" dirty="0">
                <a:latin typeface="Arial"/>
                <a:cs typeface="Arial"/>
              </a:rPr>
              <a:t>may</a:t>
            </a:r>
            <a:r>
              <a:rPr sz="2000" spc="-25" dirty="0">
                <a:latin typeface="Arial"/>
                <a:cs typeface="Arial"/>
              </a:rPr>
              <a:t> </a:t>
            </a:r>
            <a:r>
              <a:rPr sz="2000" dirty="0">
                <a:latin typeface="Arial"/>
                <a:cs typeface="Arial"/>
              </a:rPr>
              <a:t>then</a:t>
            </a:r>
            <a:r>
              <a:rPr sz="2000" spc="-20" dirty="0">
                <a:latin typeface="Arial"/>
                <a:cs typeface="Arial"/>
              </a:rPr>
              <a:t> </a:t>
            </a:r>
            <a:r>
              <a:rPr sz="2000" dirty="0">
                <a:latin typeface="Arial"/>
                <a:cs typeface="Arial"/>
              </a:rPr>
              <a:t>refer</a:t>
            </a:r>
            <a:r>
              <a:rPr sz="2000" spc="-50" dirty="0">
                <a:latin typeface="Arial"/>
                <a:cs typeface="Arial"/>
              </a:rPr>
              <a:t> </a:t>
            </a:r>
            <a:r>
              <a:rPr sz="2000" dirty="0">
                <a:latin typeface="Arial"/>
                <a:cs typeface="Arial"/>
              </a:rPr>
              <a:t>the</a:t>
            </a:r>
            <a:r>
              <a:rPr sz="2000" spc="-25" dirty="0">
                <a:latin typeface="Arial"/>
                <a:cs typeface="Arial"/>
              </a:rPr>
              <a:t> </a:t>
            </a:r>
            <a:r>
              <a:rPr sz="2000" dirty="0">
                <a:latin typeface="Arial"/>
                <a:cs typeface="Arial"/>
              </a:rPr>
              <a:t>user</a:t>
            </a:r>
            <a:r>
              <a:rPr sz="2000" spc="-35" dirty="0">
                <a:latin typeface="Arial"/>
                <a:cs typeface="Arial"/>
              </a:rPr>
              <a:t> </a:t>
            </a:r>
            <a:r>
              <a:rPr sz="2000" dirty="0">
                <a:latin typeface="Arial"/>
                <a:cs typeface="Arial"/>
              </a:rPr>
              <a:t>to</a:t>
            </a:r>
            <a:r>
              <a:rPr sz="2000" spc="-20" dirty="0">
                <a:latin typeface="Arial"/>
                <a:cs typeface="Arial"/>
              </a:rPr>
              <a:t> </a:t>
            </a:r>
            <a:r>
              <a:rPr sz="2000" dirty="0">
                <a:latin typeface="Arial"/>
                <a:cs typeface="Arial"/>
              </a:rPr>
              <a:t>appropriate</a:t>
            </a:r>
            <a:r>
              <a:rPr sz="2000" spc="-45" dirty="0">
                <a:latin typeface="Arial"/>
                <a:cs typeface="Arial"/>
              </a:rPr>
              <a:t> </a:t>
            </a:r>
            <a:r>
              <a:rPr sz="2000" spc="-10" dirty="0">
                <a:latin typeface="Arial"/>
                <a:cs typeface="Arial"/>
              </a:rPr>
              <a:t>other</a:t>
            </a:r>
            <a:endParaRPr sz="2000" dirty="0">
              <a:latin typeface="Arial"/>
              <a:cs typeface="Arial"/>
            </a:endParaRPr>
          </a:p>
          <a:p>
            <a:pPr marL="355600"/>
            <a:r>
              <a:rPr sz="2000" dirty="0">
                <a:latin typeface="Arial"/>
                <a:cs typeface="Arial"/>
              </a:rPr>
              <a:t>standards,</a:t>
            </a:r>
            <a:r>
              <a:rPr sz="2000" spc="-65" dirty="0">
                <a:latin typeface="Arial"/>
                <a:cs typeface="Arial"/>
              </a:rPr>
              <a:t> </a:t>
            </a:r>
            <a:r>
              <a:rPr sz="2000" dirty="0">
                <a:latin typeface="Arial"/>
                <a:cs typeface="Arial"/>
              </a:rPr>
              <a:t>and/or</a:t>
            </a:r>
            <a:r>
              <a:rPr sz="2000" spc="-45" dirty="0">
                <a:latin typeface="Arial"/>
                <a:cs typeface="Arial"/>
              </a:rPr>
              <a:t> </a:t>
            </a:r>
            <a:r>
              <a:rPr sz="2000" dirty="0">
                <a:latin typeface="Arial"/>
                <a:cs typeface="Arial"/>
              </a:rPr>
              <a:t>require</a:t>
            </a:r>
            <a:r>
              <a:rPr sz="2000" spc="-55" dirty="0">
                <a:latin typeface="Arial"/>
                <a:cs typeface="Arial"/>
              </a:rPr>
              <a:t> </a:t>
            </a:r>
            <a:r>
              <a:rPr sz="2000" dirty="0">
                <a:latin typeface="Arial"/>
                <a:cs typeface="Arial"/>
              </a:rPr>
              <a:t>procedures</a:t>
            </a:r>
            <a:r>
              <a:rPr sz="2000" spc="-65" dirty="0">
                <a:latin typeface="Arial"/>
                <a:cs typeface="Arial"/>
              </a:rPr>
              <a:t> </a:t>
            </a:r>
            <a:r>
              <a:rPr sz="2000" dirty="0">
                <a:latin typeface="Arial"/>
                <a:cs typeface="Arial"/>
              </a:rPr>
              <a:t>defined</a:t>
            </a:r>
            <a:r>
              <a:rPr sz="2000" spc="-25" dirty="0">
                <a:latin typeface="Arial"/>
                <a:cs typeface="Arial"/>
              </a:rPr>
              <a:t> </a:t>
            </a:r>
            <a:r>
              <a:rPr sz="2000" dirty="0">
                <a:latin typeface="Arial"/>
                <a:cs typeface="Arial"/>
              </a:rPr>
              <a:t>in</a:t>
            </a:r>
            <a:r>
              <a:rPr sz="2000" spc="-20" dirty="0">
                <a:latin typeface="Arial"/>
                <a:cs typeface="Arial"/>
              </a:rPr>
              <a:t> </a:t>
            </a:r>
            <a:r>
              <a:rPr sz="2000" dirty="0">
                <a:latin typeface="Arial"/>
                <a:cs typeface="Arial"/>
              </a:rPr>
              <a:t>ISA</a:t>
            </a:r>
            <a:r>
              <a:rPr sz="2000" spc="-90" dirty="0">
                <a:latin typeface="Arial"/>
                <a:cs typeface="Arial"/>
              </a:rPr>
              <a:t> </a:t>
            </a:r>
            <a:r>
              <a:rPr sz="2000" spc="-20" dirty="0">
                <a:latin typeface="Arial"/>
                <a:cs typeface="Arial"/>
              </a:rPr>
              <a:t>108.</a:t>
            </a:r>
            <a:endParaRPr sz="2000" dirty="0">
              <a:latin typeface="Arial"/>
              <a:cs typeface="Arial"/>
            </a:endParaRPr>
          </a:p>
          <a:p>
            <a:pPr>
              <a:spcBef>
                <a:spcPts val="105"/>
              </a:spcBef>
            </a:pPr>
            <a:endParaRPr sz="2000" dirty="0">
              <a:latin typeface="Arial"/>
              <a:cs typeface="Arial"/>
            </a:endParaRPr>
          </a:p>
          <a:p>
            <a:pPr marL="355600" marR="92710" indent="-343535">
              <a:buFont typeface="Arial"/>
              <a:buChar char="•"/>
              <a:tabLst>
                <a:tab pos="355600" algn="l"/>
              </a:tabLst>
            </a:pPr>
            <a:r>
              <a:rPr sz="2000" i="1" dirty="0">
                <a:latin typeface="Arial"/>
                <a:cs typeface="Arial"/>
              </a:rPr>
              <a:t>An</a:t>
            </a:r>
            <a:r>
              <a:rPr sz="2000" i="1" spc="-100" dirty="0">
                <a:latin typeface="Arial"/>
                <a:cs typeface="Arial"/>
              </a:rPr>
              <a:t> </a:t>
            </a:r>
            <a:r>
              <a:rPr sz="2000" i="1" dirty="0">
                <a:latin typeface="Arial"/>
                <a:cs typeface="Arial"/>
              </a:rPr>
              <a:t>Alarm/Alert</a:t>
            </a:r>
            <a:r>
              <a:rPr sz="2000" i="1" spc="-25" dirty="0">
                <a:latin typeface="Arial"/>
                <a:cs typeface="Arial"/>
              </a:rPr>
              <a:t> </a:t>
            </a:r>
            <a:r>
              <a:rPr sz="2000" i="1" spc="-20" dirty="0">
                <a:latin typeface="Arial"/>
                <a:cs typeface="Arial"/>
              </a:rPr>
              <a:t>“Template”</a:t>
            </a:r>
            <a:r>
              <a:rPr sz="2000" i="1" spc="-55" dirty="0">
                <a:latin typeface="Arial"/>
                <a:cs typeface="Arial"/>
              </a:rPr>
              <a:t> </a:t>
            </a:r>
            <a:r>
              <a:rPr sz="2000" i="1" dirty="0">
                <a:latin typeface="Arial"/>
                <a:cs typeface="Arial"/>
              </a:rPr>
              <a:t>(with</a:t>
            </a:r>
            <a:r>
              <a:rPr sz="2000" i="1" spc="-35" dirty="0">
                <a:latin typeface="Arial"/>
                <a:cs typeface="Arial"/>
              </a:rPr>
              <a:t> </a:t>
            </a:r>
            <a:r>
              <a:rPr sz="2000" i="1" dirty="0">
                <a:latin typeface="Arial"/>
                <a:cs typeface="Arial"/>
              </a:rPr>
              <a:t>appropriate</a:t>
            </a:r>
            <a:r>
              <a:rPr sz="2000" i="1" spc="-65" dirty="0">
                <a:latin typeface="Arial"/>
                <a:cs typeface="Arial"/>
              </a:rPr>
              <a:t> </a:t>
            </a:r>
            <a:r>
              <a:rPr sz="2000" i="1" dirty="0">
                <a:latin typeface="Arial"/>
                <a:cs typeface="Arial"/>
              </a:rPr>
              <a:t>“defaults”)</a:t>
            </a:r>
            <a:r>
              <a:rPr sz="2000" i="1" spc="-35" dirty="0">
                <a:latin typeface="Arial"/>
                <a:cs typeface="Arial"/>
              </a:rPr>
              <a:t> </a:t>
            </a:r>
            <a:r>
              <a:rPr sz="2000" i="1" dirty="0">
                <a:latin typeface="Arial"/>
                <a:cs typeface="Arial"/>
              </a:rPr>
              <a:t>will</a:t>
            </a:r>
            <a:r>
              <a:rPr sz="2000" i="1" spc="-20" dirty="0">
                <a:latin typeface="Arial"/>
                <a:cs typeface="Arial"/>
              </a:rPr>
              <a:t> </a:t>
            </a:r>
            <a:r>
              <a:rPr sz="2000" i="1" spc="-25" dirty="0">
                <a:latin typeface="Arial"/>
                <a:cs typeface="Arial"/>
              </a:rPr>
              <a:t>be </a:t>
            </a:r>
            <a:r>
              <a:rPr sz="2000" dirty="0">
                <a:latin typeface="Arial"/>
                <a:cs typeface="Arial"/>
              </a:rPr>
              <a:t>automatically</a:t>
            </a:r>
            <a:r>
              <a:rPr sz="2000" spc="-30" dirty="0">
                <a:latin typeface="Arial"/>
                <a:cs typeface="Arial"/>
              </a:rPr>
              <a:t> </a:t>
            </a:r>
            <a:r>
              <a:rPr sz="2000" dirty="0">
                <a:latin typeface="Arial"/>
                <a:cs typeface="Arial"/>
              </a:rPr>
              <a:t>determined</a:t>
            </a:r>
            <a:r>
              <a:rPr sz="2000" spc="-40" dirty="0">
                <a:latin typeface="Arial"/>
                <a:cs typeface="Arial"/>
              </a:rPr>
              <a:t> </a:t>
            </a:r>
            <a:r>
              <a:rPr sz="2000" dirty="0">
                <a:latin typeface="Arial"/>
                <a:cs typeface="Arial"/>
              </a:rPr>
              <a:t>from</a:t>
            </a:r>
            <a:r>
              <a:rPr sz="2000" spc="-40" dirty="0">
                <a:latin typeface="Arial"/>
                <a:cs typeface="Arial"/>
              </a:rPr>
              <a:t> </a:t>
            </a:r>
            <a:r>
              <a:rPr sz="2000" dirty="0">
                <a:latin typeface="Arial"/>
                <a:cs typeface="Arial"/>
              </a:rPr>
              <a:t>the</a:t>
            </a:r>
            <a:r>
              <a:rPr sz="2000" spc="-35" dirty="0">
                <a:latin typeface="Arial"/>
                <a:cs typeface="Arial"/>
              </a:rPr>
              <a:t> </a:t>
            </a:r>
            <a:r>
              <a:rPr sz="2000" dirty="0">
                <a:latin typeface="Arial"/>
                <a:cs typeface="Arial"/>
              </a:rPr>
              <a:t>Risk</a:t>
            </a:r>
            <a:r>
              <a:rPr sz="2000" spc="-95" dirty="0">
                <a:latin typeface="Arial"/>
                <a:cs typeface="Arial"/>
              </a:rPr>
              <a:t> </a:t>
            </a:r>
            <a:r>
              <a:rPr sz="2000" dirty="0">
                <a:latin typeface="Arial"/>
                <a:cs typeface="Arial"/>
              </a:rPr>
              <a:t>Assessment.</a:t>
            </a:r>
            <a:r>
              <a:rPr sz="2000" spc="-60" dirty="0">
                <a:latin typeface="Arial"/>
                <a:cs typeface="Arial"/>
              </a:rPr>
              <a:t> </a:t>
            </a:r>
            <a:r>
              <a:rPr sz="2000" spc="-10" dirty="0">
                <a:latin typeface="Arial"/>
                <a:cs typeface="Arial"/>
              </a:rPr>
              <a:t>Correctly </a:t>
            </a:r>
            <a:r>
              <a:rPr sz="2000" i="1" dirty="0">
                <a:latin typeface="Arial"/>
                <a:cs typeface="Arial"/>
              </a:rPr>
              <a:t>selected</a:t>
            </a:r>
            <a:r>
              <a:rPr sz="2000" i="1" spc="-50" dirty="0">
                <a:latin typeface="Arial"/>
                <a:cs typeface="Arial"/>
              </a:rPr>
              <a:t> </a:t>
            </a:r>
            <a:r>
              <a:rPr sz="2000" i="1" dirty="0">
                <a:latin typeface="Arial"/>
                <a:cs typeface="Arial"/>
              </a:rPr>
              <a:t>defaults</a:t>
            </a:r>
            <a:r>
              <a:rPr sz="2000" i="1" spc="-45" dirty="0">
                <a:latin typeface="Arial"/>
                <a:cs typeface="Arial"/>
              </a:rPr>
              <a:t> </a:t>
            </a:r>
            <a:r>
              <a:rPr sz="2000" i="1" dirty="0">
                <a:latin typeface="Arial"/>
                <a:cs typeface="Arial"/>
              </a:rPr>
              <a:t>should</a:t>
            </a:r>
            <a:r>
              <a:rPr sz="2000" i="1" spc="-45" dirty="0">
                <a:latin typeface="Arial"/>
                <a:cs typeface="Arial"/>
              </a:rPr>
              <a:t> </a:t>
            </a:r>
            <a:r>
              <a:rPr sz="2000" i="1" dirty="0">
                <a:latin typeface="Arial"/>
                <a:cs typeface="Arial"/>
              </a:rPr>
              <a:t>dramatically</a:t>
            </a:r>
            <a:r>
              <a:rPr sz="2000" i="1" spc="-25" dirty="0">
                <a:latin typeface="Arial"/>
                <a:cs typeface="Arial"/>
              </a:rPr>
              <a:t> </a:t>
            </a:r>
            <a:r>
              <a:rPr sz="2000" i="1" dirty="0">
                <a:latin typeface="Arial"/>
                <a:cs typeface="Arial"/>
              </a:rPr>
              <a:t>reduce</a:t>
            </a:r>
            <a:r>
              <a:rPr sz="2000" i="1" spc="-60" dirty="0">
                <a:latin typeface="Arial"/>
                <a:cs typeface="Arial"/>
              </a:rPr>
              <a:t> </a:t>
            </a:r>
            <a:r>
              <a:rPr sz="2000" i="1" dirty="0">
                <a:latin typeface="Arial"/>
                <a:cs typeface="Arial"/>
              </a:rPr>
              <a:t>the</a:t>
            </a:r>
            <a:r>
              <a:rPr sz="2000" i="1" spc="-40" dirty="0">
                <a:latin typeface="Arial"/>
                <a:cs typeface="Arial"/>
              </a:rPr>
              <a:t> </a:t>
            </a:r>
            <a:r>
              <a:rPr sz="2000" i="1" spc="-10" dirty="0">
                <a:latin typeface="Arial"/>
                <a:cs typeface="Arial"/>
              </a:rPr>
              <a:t>“Alarm/Alert </a:t>
            </a:r>
            <a:r>
              <a:rPr sz="2000" i="1" dirty="0">
                <a:latin typeface="Arial"/>
                <a:cs typeface="Arial"/>
              </a:rPr>
              <a:t>Flood”</a:t>
            </a:r>
            <a:r>
              <a:rPr sz="2000" i="1" spc="-25" dirty="0">
                <a:latin typeface="Arial"/>
                <a:cs typeface="Arial"/>
              </a:rPr>
              <a:t> </a:t>
            </a:r>
            <a:r>
              <a:rPr sz="2000" i="1" dirty="0">
                <a:latin typeface="Arial"/>
                <a:cs typeface="Arial"/>
              </a:rPr>
              <a:t>experienced</a:t>
            </a:r>
            <a:r>
              <a:rPr sz="2000" i="1" spc="-45" dirty="0">
                <a:latin typeface="Arial"/>
                <a:cs typeface="Arial"/>
              </a:rPr>
              <a:t> </a:t>
            </a:r>
            <a:r>
              <a:rPr sz="2000" i="1" dirty="0">
                <a:latin typeface="Arial"/>
                <a:cs typeface="Arial"/>
              </a:rPr>
              <a:t>when</a:t>
            </a:r>
            <a:r>
              <a:rPr sz="2000" i="1" spc="-20" dirty="0">
                <a:latin typeface="Arial"/>
                <a:cs typeface="Arial"/>
              </a:rPr>
              <a:t> </a:t>
            </a:r>
            <a:r>
              <a:rPr sz="2000" i="1" dirty="0">
                <a:latin typeface="Arial"/>
                <a:cs typeface="Arial"/>
              </a:rPr>
              <a:t>vendors</a:t>
            </a:r>
            <a:r>
              <a:rPr sz="2000" i="1" spc="-60" dirty="0">
                <a:latin typeface="Arial"/>
                <a:cs typeface="Arial"/>
              </a:rPr>
              <a:t> </a:t>
            </a:r>
            <a:r>
              <a:rPr sz="2000" i="1" dirty="0">
                <a:latin typeface="Arial"/>
                <a:cs typeface="Arial"/>
              </a:rPr>
              <a:t>“turn</a:t>
            </a:r>
            <a:r>
              <a:rPr sz="2000" i="1" spc="-30" dirty="0">
                <a:latin typeface="Arial"/>
                <a:cs typeface="Arial"/>
              </a:rPr>
              <a:t> </a:t>
            </a:r>
            <a:r>
              <a:rPr sz="2000" i="1" dirty="0">
                <a:latin typeface="Arial"/>
                <a:cs typeface="Arial"/>
              </a:rPr>
              <a:t>on</a:t>
            </a:r>
            <a:r>
              <a:rPr sz="2000" i="1" spc="-20" dirty="0">
                <a:latin typeface="Arial"/>
                <a:cs typeface="Arial"/>
              </a:rPr>
              <a:t> </a:t>
            </a:r>
            <a:r>
              <a:rPr sz="2000" i="1" dirty="0">
                <a:latin typeface="Arial"/>
                <a:cs typeface="Arial"/>
              </a:rPr>
              <a:t>everything”</a:t>
            </a:r>
            <a:r>
              <a:rPr sz="2000" i="1" spc="-50" dirty="0">
                <a:latin typeface="Arial"/>
                <a:cs typeface="Arial"/>
              </a:rPr>
              <a:t> </a:t>
            </a:r>
            <a:r>
              <a:rPr sz="2000" i="1" dirty="0">
                <a:latin typeface="Arial"/>
                <a:cs typeface="Arial"/>
              </a:rPr>
              <a:t>by</a:t>
            </a:r>
            <a:r>
              <a:rPr sz="2000" i="1" spc="-25" dirty="0">
                <a:latin typeface="Arial"/>
                <a:cs typeface="Arial"/>
              </a:rPr>
              <a:t> </a:t>
            </a:r>
            <a:r>
              <a:rPr sz="2000" i="1" spc="-10" dirty="0">
                <a:latin typeface="Arial"/>
                <a:cs typeface="Arial"/>
              </a:rPr>
              <a:t>default.</a:t>
            </a:r>
            <a:endParaRPr sz="2000" dirty="0">
              <a:latin typeface="Arial"/>
              <a:cs typeface="Arial"/>
            </a:endParaRP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18</a:t>
            </a:fld>
            <a:endParaRPr spc="-25" dirty="0"/>
          </a:p>
        </p:txBody>
      </p:sp>
      <p:sp>
        <p:nvSpPr>
          <p:cNvPr id="3" name="object 3"/>
          <p:cNvSpPr txBox="1">
            <a:spLocks noGrp="1"/>
          </p:cNvSpPr>
          <p:nvPr>
            <p:ph type="title"/>
          </p:nvPr>
        </p:nvSpPr>
        <p:spPr>
          <a:xfrm>
            <a:off x="1028701" y="222249"/>
            <a:ext cx="9182100" cy="781624"/>
          </a:xfrm>
          <a:prstGeom prst="rect">
            <a:avLst/>
          </a:prstGeom>
        </p:spPr>
        <p:txBody>
          <a:bodyPr vert="horz" wrap="square" lIns="0" tIns="12065" rIns="0" bIns="0" rtlCol="0">
            <a:spAutoFit/>
          </a:bodyPr>
          <a:lstStyle/>
          <a:p>
            <a:pPr marL="2403475" marR="5080" indent="-2403475">
              <a:spcBef>
                <a:spcPts val="95"/>
              </a:spcBef>
            </a:pPr>
            <a:r>
              <a:rPr sz="2500" dirty="0"/>
              <a:t>Integration</a:t>
            </a:r>
            <a:r>
              <a:rPr sz="2500" spc="-30" dirty="0"/>
              <a:t> </a:t>
            </a:r>
            <a:r>
              <a:rPr sz="2500" dirty="0"/>
              <a:t>of</a:t>
            </a:r>
            <a:r>
              <a:rPr sz="2500" spc="-25" dirty="0"/>
              <a:t> </a:t>
            </a:r>
            <a:r>
              <a:rPr sz="2500" dirty="0"/>
              <a:t>Other</a:t>
            </a:r>
            <a:r>
              <a:rPr sz="2500" spc="-20" dirty="0"/>
              <a:t> Risk-</a:t>
            </a:r>
            <a:r>
              <a:rPr sz="2500" dirty="0"/>
              <a:t>based</a:t>
            </a:r>
            <a:r>
              <a:rPr sz="2500" spc="-25" dirty="0"/>
              <a:t> </a:t>
            </a:r>
            <a:r>
              <a:rPr sz="2500" dirty="0"/>
              <a:t>Engineering</a:t>
            </a:r>
            <a:r>
              <a:rPr sz="2500" spc="-50" dirty="0"/>
              <a:t> </a:t>
            </a:r>
            <a:r>
              <a:rPr sz="2500" spc="-10" dirty="0"/>
              <a:t>Standards </a:t>
            </a:r>
            <a:r>
              <a:rPr sz="2500" dirty="0"/>
              <a:t>and</a:t>
            </a:r>
            <a:r>
              <a:rPr sz="2500" spc="-70" dirty="0"/>
              <a:t> </a:t>
            </a:r>
            <a:r>
              <a:rPr sz="2500" dirty="0"/>
              <a:t>Work</a:t>
            </a:r>
            <a:r>
              <a:rPr sz="2500" spc="-40" dirty="0"/>
              <a:t> </a:t>
            </a:r>
            <a:r>
              <a:rPr sz="2500" spc="-10" dirty="0"/>
              <a:t>Processes</a:t>
            </a:r>
            <a:endParaRPr sz="2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05368" y="0"/>
            <a:ext cx="9217742" cy="1084527"/>
          </a:xfrm>
          <a:prstGeom prst="rect">
            <a:avLst/>
          </a:prstGeom>
        </p:spPr>
        <p:txBody>
          <a:bodyPr vert="horz" wrap="square" lIns="0" tIns="220598" rIns="0" bIns="0" rtlCol="0">
            <a:spAutoFit/>
          </a:bodyPr>
          <a:lstStyle/>
          <a:p>
            <a:pPr marL="2146935" algn="ctr">
              <a:spcBef>
                <a:spcPts val="105"/>
              </a:spcBef>
            </a:pPr>
            <a:r>
              <a:rPr lang="en-US" sz="2800" dirty="0">
                <a:solidFill>
                  <a:srgbClr val="164B6C"/>
                </a:solidFill>
              </a:rPr>
              <a:t>How to Engineer Intelligent Industrial Devices and </a:t>
            </a:r>
            <a:r>
              <a:rPr lang="en-US" sz="2800" dirty="0" err="1">
                <a:solidFill>
                  <a:srgbClr val="164B6C"/>
                </a:solidFill>
              </a:rPr>
              <a:t>Netorks</a:t>
            </a:r>
            <a:r>
              <a:rPr sz="2800" spc="-50" dirty="0">
                <a:solidFill>
                  <a:srgbClr val="164B6C"/>
                </a:solidFill>
              </a:rPr>
              <a:t>?</a:t>
            </a:r>
            <a:endParaRPr sz="2800" dirty="0"/>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2</a:t>
            </a:fld>
            <a:endParaRPr spc="-50" dirty="0"/>
          </a:p>
        </p:txBody>
      </p:sp>
      <p:sp>
        <p:nvSpPr>
          <p:cNvPr id="3" name="object 3"/>
          <p:cNvSpPr txBox="1"/>
          <p:nvPr/>
        </p:nvSpPr>
        <p:spPr>
          <a:xfrm>
            <a:off x="1017640" y="1684046"/>
            <a:ext cx="9873517" cy="4014561"/>
          </a:xfrm>
          <a:prstGeom prst="rect">
            <a:avLst/>
          </a:prstGeom>
        </p:spPr>
        <p:txBody>
          <a:bodyPr vert="horz" wrap="square" lIns="0" tIns="13335" rIns="0" bIns="0" rtlCol="0">
            <a:spAutoFit/>
          </a:bodyPr>
          <a:lstStyle/>
          <a:p>
            <a:pPr marL="299085" indent="-286385">
              <a:buClr>
                <a:srgbClr val="1B577B"/>
              </a:buClr>
              <a:buSzPct val="85294"/>
              <a:buChar char="•"/>
              <a:tabLst>
                <a:tab pos="299085" algn="l"/>
              </a:tabLst>
            </a:pPr>
            <a:r>
              <a:rPr sz="2400" dirty="0">
                <a:latin typeface="Arial"/>
                <a:cs typeface="Arial"/>
              </a:rPr>
              <a:t>Can</a:t>
            </a:r>
            <a:r>
              <a:rPr sz="2400" spc="-45" dirty="0">
                <a:latin typeface="Arial"/>
                <a:cs typeface="Arial"/>
              </a:rPr>
              <a:t> </a:t>
            </a:r>
            <a:r>
              <a:rPr sz="2400" dirty="0">
                <a:latin typeface="Arial"/>
                <a:cs typeface="Arial"/>
              </a:rPr>
              <a:t>existing</a:t>
            </a:r>
            <a:r>
              <a:rPr sz="2400" spc="-40" dirty="0">
                <a:latin typeface="Arial"/>
                <a:cs typeface="Arial"/>
              </a:rPr>
              <a:t> </a:t>
            </a:r>
            <a:r>
              <a:rPr sz="2400" dirty="0">
                <a:latin typeface="Arial"/>
                <a:cs typeface="Arial"/>
              </a:rPr>
              <a:t>automation</a:t>
            </a:r>
            <a:r>
              <a:rPr sz="2400" spc="-30" dirty="0">
                <a:latin typeface="Arial"/>
                <a:cs typeface="Arial"/>
              </a:rPr>
              <a:t> </a:t>
            </a:r>
            <a:r>
              <a:rPr lang="en-US" sz="2400" spc="-30" dirty="0">
                <a:latin typeface="Arial"/>
                <a:cs typeface="Arial"/>
              </a:rPr>
              <a:t>practices and </a:t>
            </a:r>
            <a:r>
              <a:rPr sz="2400" dirty="0">
                <a:latin typeface="Arial"/>
                <a:cs typeface="Arial"/>
              </a:rPr>
              <a:t>systems</a:t>
            </a:r>
            <a:r>
              <a:rPr sz="2400" spc="-30" dirty="0">
                <a:latin typeface="Arial"/>
                <a:cs typeface="Arial"/>
              </a:rPr>
              <a:t> </a:t>
            </a:r>
            <a:r>
              <a:rPr lang="en-US" sz="2400" spc="-30" dirty="0">
                <a:latin typeface="Arial"/>
                <a:cs typeface="Arial"/>
              </a:rPr>
              <a:t>address the </a:t>
            </a:r>
            <a:r>
              <a:rPr sz="2400" dirty="0">
                <a:latin typeface="Arial"/>
                <a:cs typeface="Arial"/>
              </a:rPr>
              <a:t>problem</a:t>
            </a:r>
            <a:r>
              <a:rPr lang="en-US" sz="2400" dirty="0">
                <a:latin typeface="Arial"/>
                <a:cs typeface="Arial"/>
              </a:rPr>
              <a:t>s of Intelligent Industrial Devices (IIDs)</a:t>
            </a:r>
            <a:r>
              <a:rPr sz="2400" spc="-45" dirty="0">
                <a:latin typeface="Arial"/>
                <a:cs typeface="Arial"/>
              </a:rPr>
              <a:t> </a:t>
            </a:r>
            <a:r>
              <a:rPr sz="2400" spc="-50" dirty="0">
                <a:latin typeface="Arial"/>
                <a:cs typeface="Arial"/>
              </a:rPr>
              <a:t>?</a:t>
            </a:r>
            <a:endParaRPr sz="2400" dirty="0">
              <a:latin typeface="Arial"/>
              <a:cs typeface="Arial"/>
            </a:endParaRPr>
          </a:p>
          <a:p>
            <a:pPr>
              <a:spcBef>
                <a:spcPts val="495"/>
              </a:spcBef>
              <a:buClr>
                <a:srgbClr val="1B577B"/>
              </a:buClr>
              <a:buFont typeface="Arial"/>
              <a:buChar char="•"/>
            </a:pPr>
            <a:endParaRPr sz="2400" dirty="0">
              <a:latin typeface="Arial"/>
              <a:cs typeface="Arial"/>
            </a:endParaRPr>
          </a:p>
          <a:p>
            <a:pPr marL="299085" indent="-286385">
              <a:buClr>
                <a:srgbClr val="1B577B"/>
              </a:buClr>
              <a:buSzPct val="85294"/>
              <a:buChar char="•"/>
              <a:tabLst>
                <a:tab pos="299085" algn="l"/>
              </a:tabLst>
            </a:pPr>
            <a:r>
              <a:rPr sz="2400" dirty="0">
                <a:latin typeface="Arial"/>
                <a:cs typeface="Arial"/>
              </a:rPr>
              <a:t>Owner/Operator’s</a:t>
            </a:r>
            <a:r>
              <a:rPr sz="2400" spc="-45" dirty="0">
                <a:latin typeface="Arial"/>
                <a:cs typeface="Arial"/>
              </a:rPr>
              <a:t> </a:t>
            </a:r>
            <a:r>
              <a:rPr sz="2400" dirty="0">
                <a:latin typeface="Arial"/>
                <a:cs typeface="Arial"/>
              </a:rPr>
              <a:t>Critical</a:t>
            </a:r>
            <a:r>
              <a:rPr sz="2400" spc="-95" dirty="0">
                <a:latin typeface="Arial"/>
                <a:cs typeface="Arial"/>
              </a:rPr>
              <a:t> </a:t>
            </a:r>
            <a:r>
              <a:rPr sz="2400" dirty="0">
                <a:latin typeface="Arial"/>
                <a:cs typeface="Arial"/>
              </a:rPr>
              <a:t>Information</a:t>
            </a:r>
            <a:r>
              <a:rPr sz="2400" spc="-65" dirty="0">
                <a:latin typeface="Arial"/>
                <a:cs typeface="Arial"/>
              </a:rPr>
              <a:t> </a:t>
            </a:r>
            <a:r>
              <a:rPr sz="2400" dirty="0">
                <a:latin typeface="Arial"/>
                <a:cs typeface="Arial"/>
              </a:rPr>
              <a:t>Repository</a:t>
            </a:r>
            <a:r>
              <a:rPr sz="2400" spc="-85" dirty="0">
                <a:latin typeface="Arial"/>
                <a:cs typeface="Arial"/>
              </a:rPr>
              <a:t> </a:t>
            </a:r>
            <a:r>
              <a:rPr sz="2400" spc="-10" dirty="0">
                <a:latin typeface="Arial"/>
                <a:cs typeface="Arial"/>
              </a:rPr>
              <a:t>(CIR).</a:t>
            </a:r>
            <a:endParaRPr sz="2400" dirty="0">
              <a:latin typeface="Arial"/>
              <a:cs typeface="Arial"/>
            </a:endParaRPr>
          </a:p>
          <a:p>
            <a:pPr>
              <a:spcBef>
                <a:spcPts val="900"/>
              </a:spcBef>
              <a:buClr>
                <a:srgbClr val="1B577B"/>
              </a:buClr>
              <a:buFont typeface="Arial"/>
              <a:buChar char="•"/>
            </a:pPr>
            <a:endParaRPr sz="2400" dirty="0">
              <a:latin typeface="Arial"/>
              <a:cs typeface="Arial"/>
            </a:endParaRPr>
          </a:p>
          <a:p>
            <a:pPr marL="299085" indent="-286385">
              <a:spcBef>
                <a:spcPts val="5"/>
              </a:spcBef>
              <a:buClr>
                <a:srgbClr val="1B577B"/>
              </a:buClr>
              <a:buSzPct val="85294"/>
              <a:buChar char="•"/>
              <a:tabLst>
                <a:tab pos="299085" algn="l"/>
              </a:tabLst>
            </a:pPr>
            <a:r>
              <a:rPr sz="2400" dirty="0">
                <a:latin typeface="Arial"/>
                <a:cs typeface="Arial"/>
              </a:rPr>
              <a:t>Proposed</a:t>
            </a:r>
            <a:r>
              <a:rPr sz="2400" spc="-45" dirty="0">
                <a:latin typeface="Arial"/>
                <a:cs typeface="Arial"/>
              </a:rPr>
              <a:t> </a:t>
            </a:r>
            <a:r>
              <a:rPr lang="en-US" sz="2400" spc="-45" dirty="0">
                <a:latin typeface="Arial"/>
                <a:cs typeface="Arial"/>
              </a:rPr>
              <a:t>new </a:t>
            </a:r>
            <a:r>
              <a:rPr sz="2400" dirty="0">
                <a:latin typeface="Arial"/>
                <a:cs typeface="Arial"/>
              </a:rPr>
              <a:t>Work</a:t>
            </a:r>
            <a:r>
              <a:rPr sz="2400" spc="-60" dirty="0">
                <a:latin typeface="Arial"/>
                <a:cs typeface="Arial"/>
              </a:rPr>
              <a:t> </a:t>
            </a:r>
            <a:r>
              <a:rPr sz="2400" dirty="0">
                <a:latin typeface="Arial"/>
                <a:cs typeface="Arial"/>
              </a:rPr>
              <a:t>Process</a:t>
            </a:r>
            <a:r>
              <a:rPr sz="2400" spc="-50" dirty="0">
                <a:latin typeface="Arial"/>
                <a:cs typeface="Arial"/>
              </a:rPr>
              <a:t> </a:t>
            </a:r>
            <a:r>
              <a:rPr sz="2400" spc="-10" dirty="0">
                <a:latin typeface="Arial"/>
                <a:cs typeface="Arial"/>
              </a:rPr>
              <a:t>standards.</a:t>
            </a:r>
            <a:endParaRPr sz="2400" dirty="0">
              <a:latin typeface="Arial"/>
              <a:cs typeface="Arial"/>
            </a:endParaRPr>
          </a:p>
          <a:p>
            <a:pPr>
              <a:spcBef>
                <a:spcPts val="490"/>
              </a:spcBef>
              <a:buClr>
                <a:srgbClr val="1B577B"/>
              </a:buClr>
              <a:buFont typeface="Arial"/>
              <a:buChar char="•"/>
            </a:pPr>
            <a:endParaRPr sz="2400" dirty="0">
              <a:latin typeface="Arial"/>
              <a:cs typeface="Arial"/>
            </a:endParaRPr>
          </a:p>
          <a:p>
            <a:pPr marL="299085" indent="-286385">
              <a:buClr>
                <a:srgbClr val="1B577B"/>
              </a:buClr>
              <a:buSzPct val="85294"/>
              <a:buChar char="•"/>
              <a:tabLst>
                <a:tab pos="299085" algn="l"/>
              </a:tabLst>
            </a:pPr>
            <a:r>
              <a:rPr sz="2400" dirty="0">
                <a:latin typeface="Arial"/>
                <a:cs typeface="Arial"/>
              </a:rPr>
              <a:t>Integration</a:t>
            </a:r>
            <a:r>
              <a:rPr sz="2400" spc="-35" dirty="0">
                <a:latin typeface="Arial"/>
                <a:cs typeface="Arial"/>
              </a:rPr>
              <a:t> </a:t>
            </a:r>
            <a:r>
              <a:rPr sz="2400" dirty="0">
                <a:latin typeface="Arial"/>
                <a:cs typeface="Arial"/>
              </a:rPr>
              <a:t>with</a:t>
            </a:r>
            <a:r>
              <a:rPr sz="2400" spc="-35" dirty="0">
                <a:latin typeface="Arial"/>
                <a:cs typeface="Arial"/>
              </a:rPr>
              <a:t> </a:t>
            </a:r>
            <a:r>
              <a:rPr sz="2400" dirty="0">
                <a:latin typeface="Arial"/>
                <a:cs typeface="Arial"/>
              </a:rPr>
              <a:t>other</a:t>
            </a:r>
            <a:r>
              <a:rPr sz="2400" spc="-30" dirty="0">
                <a:latin typeface="Arial"/>
                <a:cs typeface="Arial"/>
              </a:rPr>
              <a:t> </a:t>
            </a:r>
            <a:r>
              <a:rPr sz="2400" dirty="0">
                <a:latin typeface="Arial"/>
                <a:cs typeface="Arial"/>
              </a:rPr>
              <a:t>“Risk</a:t>
            </a:r>
            <a:r>
              <a:rPr sz="2400" spc="-75" dirty="0">
                <a:latin typeface="Arial"/>
                <a:cs typeface="Arial"/>
              </a:rPr>
              <a:t> </a:t>
            </a:r>
            <a:r>
              <a:rPr sz="2400" dirty="0">
                <a:latin typeface="Arial"/>
                <a:cs typeface="Arial"/>
              </a:rPr>
              <a:t>Based”</a:t>
            </a:r>
            <a:r>
              <a:rPr sz="2400" spc="-45" dirty="0">
                <a:latin typeface="Arial"/>
                <a:cs typeface="Arial"/>
              </a:rPr>
              <a:t> </a:t>
            </a:r>
            <a:r>
              <a:rPr sz="2400" spc="-10" dirty="0">
                <a:latin typeface="Arial"/>
                <a:cs typeface="Arial"/>
              </a:rPr>
              <a:t>standards.</a:t>
            </a:r>
            <a:endParaRPr sz="2400" dirty="0">
              <a:latin typeface="Arial"/>
              <a:cs typeface="Arial"/>
            </a:endParaRPr>
          </a:p>
          <a:p>
            <a:pPr>
              <a:spcBef>
                <a:spcPts val="495"/>
              </a:spcBef>
              <a:buClr>
                <a:srgbClr val="1B577B"/>
              </a:buClr>
              <a:buFont typeface="Arial"/>
              <a:buChar char="•"/>
            </a:pPr>
            <a:endParaRPr sz="2400" dirty="0">
              <a:latin typeface="Arial"/>
              <a:cs typeface="Arial"/>
            </a:endParaRPr>
          </a:p>
          <a:p>
            <a:pPr marL="299085" indent="-286385">
              <a:buClr>
                <a:srgbClr val="1B577B"/>
              </a:buClr>
              <a:buSzPct val="85294"/>
              <a:buChar char="•"/>
              <a:tabLst>
                <a:tab pos="299085" algn="l"/>
              </a:tabLst>
            </a:pPr>
            <a:r>
              <a:rPr sz="2400" dirty="0">
                <a:latin typeface="Arial"/>
                <a:cs typeface="Arial"/>
              </a:rPr>
              <a:t>What</a:t>
            </a:r>
            <a:r>
              <a:rPr sz="2400" spc="-25" dirty="0">
                <a:latin typeface="Arial"/>
                <a:cs typeface="Arial"/>
              </a:rPr>
              <a:t> </a:t>
            </a:r>
            <a:r>
              <a:rPr sz="2400" dirty="0">
                <a:latin typeface="Arial"/>
                <a:cs typeface="Arial"/>
              </a:rPr>
              <a:t>is</a:t>
            </a:r>
            <a:r>
              <a:rPr sz="2400" spc="-45" dirty="0">
                <a:latin typeface="Arial"/>
                <a:cs typeface="Arial"/>
              </a:rPr>
              <a:t> </a:t>
            </a:r>
            <a:r>
              <a:rPr sz="2400" dirty="0">
                <a:latin typeface="Arial"/>
                <a:cs typeface="Arial"/>
              </a:rPr>
              <a:t>new</a:t>
            </a:r>
            <a:r>
              <a:rPr sz="2400" spc="-20" dirty="0">
                <a:latin typeface="Arial"/>
                <a:cs typeface="Arial"/>
              </a:rPr>
              <a:t> </a:t>
            </a:r>
            <a:r>
              <a:rPr sz="2400" dirty="0">
                <a:latin typeface="Arial"/>
                <a:cs typeface="Arial"/>
              </a:rPr>
              <a:t>and</a:t>
            </a:r>
            <a:r>
              <a:rPr sz="2400" spc="-10" dirty="0">
                <a:latin typeface="Arial"/>
                <a:cs typeface="Arial"/>
              </a:rPr>
              <a:t> </a:t>
            </a:r>
            <a:r>
              <a:rPr sz="2400" dirty="0">
                <a:latin typeface="Arial"/>
                <a:cs typeface="Arial"/>
              </a:rPr>
              <a:t>useful</a:t>
            </a:r>
            <a:r>
              <a:rPr sz="2400" spc="-25" dirty="0">
                <a:latin typeface="Arial"/>
                <a:cs typeface="Arial"/>
              </a:rPr>
              <a:t> </a:t>
            </a:r>
            <a:r>
              <a:rPr sz="2400" dirty="0">
                <a:latin typeface="Arial"/>
                <a:cs typeface="Arial"/>
              </a:rPr>
              <a:t>about</a:t>
            </a:r>
            <a:r>
              <a:rPr sz="2400" spc="-10" dirty="0">
                <a:latin typeface="Arial"/>
                <a:cs typeface="Arial"/>
              </a:rPr>
              <a:t> iSA-</a:t>
            </a:r>
            <a:r>
              <a:rPr sz="2400" dirty="0">
                <a:latin typeface="Arial"/>
                <a:cs typeface="Arial"/>
              </a:rPr>
              <a:t>108</a:t>
            </a:r>
            <a:r>
              <a:rPr sz="2400" spc="-25" dirty="0">
                <a:latin typeface="Arial"/>
                <a:cs typeface="Arial"/>
              </a:rPr>
              <a:t> </a:t>
            </a:r>
            <a:r>
              <a:rPr sz="2400" spc="-50" dirty="0">
                <a:latin typeface="Arial"/>
                <a:cs typeface="Arial"/>
              </a:rPr>
              <a:t>?</a:t>
            </a:r>
            <a:endParaRPr sz="24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222249"/>
            <a:ext cx="9957054" cy="852028"/>
          </a:xfrm>
          <a:prstGeom prst="rect">
            <a:avLst/>
          </a:prstGeom>
        </p:spPr>
        <p:txBody>
          <a:bodyPr vert="horz" wrap="square" lIns="0" tIns="107188" rIns="0" bIns="0" rtlCol="0">
            <a:spAutoFit/>
          </a:bodyPr>
          <a:lstStyle/>
          <a:p>
            <a:pPr marL="1591945" algn="ctr">
              <a:lnSpc>
                <a:spcPts val="2850"/>
              </a:lnSpc>
              <a:spcBef>
                <a:spcPts val="95"/>
              </a:spcBef>
            </a:pPr>
            <a:r>
              <a:rPr sz="2800" dirty="0">
                <a:solidFill>
                  <a:srgbClr val="374D71"/>
                </a:solidFill>
                <a:latin typeface="Arial" panose="020B0604020202020204" pitchFamily="34" charset="0"/>
                <a:cs typeface="Arial" panose="020B0604020202020204" pitchFamily="34" charset="0"/>
              </a:rPr>
              <a:t>Can</a:t>
            </a:r>
            <a:r>
              <a:rPr sz="2800" spc="-75"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Existing</a:t>
            </a:r>
            <a:r>
              <a:rPr sz="2800" spc="-85"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Engineering</a:t>
            </a:r>
            <a:r>
              <a:rPr sz="2800" spc="-75" dirty="0">
                <a:solidFill>
                  <a:srgbClr val="374D71"/>
                </a:solidFill>
                <a:latin typeface="Arial" panose="020B0604020202020204" pitchFamily="34" charset="0"/>
                <a:cs typeface="Arial" panose="020B0604020202020204" pitchFamily="34" charset="0"/>
              </a:rPr>
              <a:t> </a:t>
            </a:r>
            <a:r>
              <a:rPr sz="2800" spc="-10" dirty="0">
                <a:solidFill>
                  <a:srgbClr val="374D71"/>
                </a:solidFill>
                <a:latin typeface="Arial" panose="020B0604020202020204" pitchFamily="34" charset="0"/>
                <a:cs typeface="Arial" panose="020B0604020202020204" pitchFamily="34" charset="0"/>
              </a:rPr>
              <a:t>Automation</a:t>
            </a:r>
            <a:r>
              <a:rPr sz="2800" spc="-80" dirty="0">
                <a:solidFill>
                  <a:srgbClr val="374D71"/>
                </a:solidFill>
                <a:latin typeface="Arial" panose="020B0604020202020204" pitchFamily="34" charset="0"/>
                <a:cs typeface="Arial" panose="020B0604020202020204" pitchFamily="34" charset="0"/>
              </a:rPr>
              <a:t> </a:t>
            </a:r>
            <a:r>
              <a:rPr sz="2800" spc="-10" dirty="0">
                <a:solidFill>
                  <a:srgbClr val="374D71"/>
                </a:solidFill>
                <a:latin typeface="Arial" panose="020B0604020202020204" pitchFamily="34" charset="0"/>
                <a:cs typeface="Arial" panose="020B0604020202020204" pitchFamily="34" charset="0"/>
              </a:rPr>
              <a:t>Tools</a:t>
            </a:r>
            <a:endParaRPr sz="2800" dirty="0">
              <a:latin typeface="Arial" panose="020B0604020202020204" pitchFamily="34" charset="0"/>
              <a:cs typeface="Arial" panose="020B0604020202020204" pitchFamily="34" charset="0"/>
            </a:endParaRPr>
          </a:p>
          <a:p>
            <a:pPr marL="1673860" algn="ctr">
              <a:lnSpc>
                <a:spcPts val="2850"/>
              </a:lnSpc>
            </a:pPr>
            <a:r>
              <a:rPr sz="2800" dirty="0">
                <a:solidFill>
                  <a:srgbClr val="374D71"/>
                </a:solidFill>
                <a:latin typeface="Arial" panose="020B0604020202020204" pitchFamily="34" charset="0"/>
                <a:cs typeface="Arial" panose="020B0604020202020204" pitchFamily="34" charset="0"/>
              </a:rPr>
              <a:t>Solve</a:t>
            </a:r>
            <a:r>
              <a:rPr sz="2800" spc="-85"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the</a:t>
            </a:r>
            <a:r>
              <a:rPr sz="2800" spc="-80"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“Data</a:t>
            </a:r>
            <a:r>
              <a:rPr sz="2800" spc="-75"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Management”</a:t>
            </a:r>
            <a:r>
              <a:rPr sz="2800" spc="-65" dirty="0">
                <a:solidFill>
                  <a:srgbClr val="374D71"/>
                </a:solidFill>
                <a:latin typeface="Arial" panose="020B0604020202020204" pitchFamily="34" charset="0"/>
                <a:cs typeface="Arial" panose="020B0604020202020204" pitchFamily="34" charset="0"/>
              </a:rPr>
              <a:t> </a:t>
            </a:r>
            <a:r>
              <a:rPr sz="2800" dirty="0">
                <a:solidFill>
                  <a:srgbClr val="374D71"/>
                </a:solidFill>
                <a:latin typeface="Arial" panose="020B0604020202020204" pitchFamily="34" charset="0"/>
                <a:cs typeface="Arial" panose="020B0604020202020204" pitchFamily="34" charset="0"/>
              </a:rPr>
              <a:t>Problem</a:t>
            </a:r>
            <a:r>
              <a:rPr sz="2800" spc="-75" dirty="0">
                <a:solidFill>
                  <a:srgbClr val="374D71"/>
                </a:solidFill>
                <a:latin typeface="Arial" panose="020B0604020202020204" pitchFamily="34" charset="0"/>
                <a:cs typeface="Arial" panose="020B0604020202020204" pitchFamily="34" charset="0"/>
              </a:rPr>
              <a:t> </a:t>
            </a:r>
            <a:r>
              <a:rPr sz="2800" spc="-50" dirty="0">
                <a:solidFill>
                  <a:srgbClr val="374D71"/>
                </a:solidFill>
                <a:latin typeface="Arial" panose="020B0604020202020204" pitchFamily="34" charset="0"/>
                <a:cs typeface="Arial" panose="020B0604020202020204" pitchFamily="34" charset="0"/>
              </a:rPr>
              <a:t>?</a:t>
            </a:r>
            <a:endParaRPr sz="2800" dirty="0">
              <a:latin typeface="Arial" panose="020B0604020202020204" pitchFamily="34" charset="0"/>
              <a:cs typeface="Arial" panose="020B0604020202020204" pitchFamily="34" charset="0"/>
            </a:endParaRPr>
          </a:p>
        </p:txBody>
      </p:sp>
      <p:sp>
        <p:nvSpPr>
          <p:cNvPr id="3" name="object 3"/>
          <p:cNvSpPr txBox="1"/>
          <p:nvPr/>
        </p:nvSpPr>
        <p:spPr>
          <a:xfrm>
            <a:off x="7699629" y="4658614"/>
            <a:ext cx="2486025" cy="482600"/>
          </a:xfrm>
          <a:prstGeom prst="rect">
            <a:avLst/>
          </a:prstGeom>
        </p:spPr>
        <p:txBody>
          <a:bodyPr vert="horz" wrap="square" lIns="0" tIns="12065" rIns="0" bIns="0" rtlCol="0">
            <a:spAutoFit/>
          </a:bodyPr>
          <a:lstStyle/>
          <a:p>
            <a:pPr marL="12700" marR="5080">
              <a:spcBef>
                <a:spcPts val="95"/>
              </a:spcBef>
            </a:pPr>
            <a:r>
              <a:rPr sz="1000" dirty="0">
                <a:solidFill>
                  <a:srgbClr val="FF0000"/>
                </a:solidFill>
                <a:latin typeface="Arial"/>
                <a:cs typeface="Arial"/>
              </a:rPr>
              <a:t>Data</a:t>
            </a:r>
            <a:r>
              <a:rPr sz="1000" spc="-35" dirty="0">
                <a:solidFill>
                  <a:srgbClr val="FF0000"/>
                </a:solidFill>
                <a:latin typeface="Arial"/>
                <a:cs typeface="Arial"/>
              </a:rPr>
              <a:t> </a:t>
            </a:r>
            <a:r>
              <a:rPr sz="1000" dirty="0">
                <a:solidFill>
                  <a:srgbClr val="FF0000"/>
                </a:solidFill>
                <a:latin typeface="Arial"/>
                <a:cs typeface="Arial"/>
              </a:rPr>
              <a:t>is</a:t>
            </a:r>
            <a:r>
              <a:rPr sz="1000" spc="-25" dirty="0">
                <a:solidFill>
                  <a:srgbClr val="FF0000"/>
                </a:solidFill>
                <a:latin typeface="Arial"/>
                <a:cs typeface="Arial"/>
              </a:rPr>
              <a:t> </a:t>
            </a:r>
            <a:r>
              <a:rPr sz="1000" dirty="0">
                <a:solidFill>
                  <a:srgbClr val="FF0000"/>
                </a:solidFill>
                <a:latin typeface="Arial"/>
                <a:cs typeface="Arial"/>
              </a:rPr>
              <a:t>developed</a:t>
            </a:r>
            <a:r>
              <a:rPr sz="1000" spc="-30" dirty="0">
                <a:solidFill>
                  <a:srgbClr val="FF0000"/>
                </a:solidFill>
                <a:latin typeface="Arial"/>
                <a:cs typeface="Arial"/>
              </a:rPr>
              <a:t> </a:t>
            </a:r>
            <a:r>
              <a:rPr sz="1000" dirty="0">
                <a:solidFill>
                  <a:srgbClr val="FF0000"/>
                </a:solidFill>
                <a:latin typeface="Arial"/>
                <a:cs typeface="Arial"/>
              </a:rPr>
              <a:t>in</a:t>
            </a:r>
            <a:r>
              <a:rPr sz="1000" spc="-20" dirty="0">
                <a:solidFill>
                  <a:srgbClr val="FF0000"/>
                </a:solidFill>
                <a:latin typeface="Arial"/>
                <a:cs typeface="Arial"/>
              </a:rPr>
              <a:t> </a:t>
            </a:r>
            <a:r>
              <a:rPr sz="1000" dirty="0">
                <a:solidFill>
                  <a:srgbClr val="FF0000"/>
                </a:solidFill>
                <a:latin typeface="Arial"/>
                <a:cs typeface="Arial"/>
              </a:rPr>
              <a:t>“silos”</a:t>
            </a:r>
            <a:r>
              <a:rPr sz="1000" spc="-15" dirty="0">
                <a:solidFill>
                  <a:srgbClr val="FF0000"/>
                </a:solidFill>
                <a:latin typeface="Arial"/>
                <a:cs typeface="Arial"/>
              </a:rPr>
              <a:t> </a:t>
            </a:r>
            <a:r>
              <a:rPr sz="1000" dirty="0">
                <a:solidFill>
                  <a:srgbClr val="FF0000"/>
                </a:solidFill>
                <a:latin typeface="Arial"/>
                <a:cs typeface="Arial"/>
              </a:rPr>
              <a:t>and</a:t>
            </a:r>
            <a:r>
              <a:rPr sz="1000" spc="-40" dirty="0">
                <a:solidFill>
                  <a:srgbClr val="FF0000"/>
                </a:solidFill>
                <a:latin typeface="Arial"/>
                <a:cs typeface="Arial"/>
              </a:rPr>
              <a:t> </a:t>
            </a:r>
            <a:r>
              <a:rPr sz="1000" dirty="0">
                <a:solidFill>
                  <a:srgbClr val="FF0000"/>
                </a:solidFill>
                <a:latin typeface="Arial"/>
                <a:cs typeface="Arial"/>
              </a:rPr>
              <a:t>is</a:t>
            </a:r>
            <a:r>
              <a:rPr sz="1000" spc="-15" dirty="0">
                <a:solidFill>
                  <a:srgbClr val="FF0000"/>
                </a:solidFill>
                <a:latin typeface="Arial"/>
                <a:cs typeface="Arial"/>
              </a:rPr>
              <a:t> </a:t>
            </a:r>
            <a:r>
              <a:rPr sz="1000" dirty="0">
                <a:solidFill>
                  <a:srgbClr val="FF0000"/>
                </a:solidFill>
                <a:latin typeface="Arial"/>
                <a:cs typeface="Arial"/>
              </a:rPr>
              <a:t>often</a:t>
            </a:r>
            <a:r>
              <a:rPr sz="1000" spc="-50" dirty="0">
                <a:solidFill>
                  <a:srgbClr val="FF0000"/>
                </a:solidFill>
                <a:latin typeface="Arial"/>
                <a:cs typeface="Arial"/>
              </a:rPr>
              <a:t> </a:t>
            </a:r>
            <a:r>
              <a:rPr sz="1000" spc="-25" dirty="0">
                <a:solidFill>
                  <a:srgbClr val="FF0000"/>
                </a:solidFill>
                <a:latin typeface="Arial"/>
                <a:cs typeface="Arial"/>
              </a:rPr>
              <a:t>not </a:t>
            </a:r>
            <a:r>
              <a:rPr sz="1000" spc="-10" dirty="0">
                <a:solidFill>
                  <a:srgbClr val="FF0000"/>
                </a:solidFill>
                <a:latin typeface="Arial"/>
                <a:cs typeface="Arial"/>
              </a:rPr>
              <a:t>effectively</a:t>
            </a:r>
            <a:r>
              <a:rPr sz="1000" spc="5" dirty="0">
                <a:solidFill>
                  <a:srgbClr val="FF0000"/>
                </a:solidFill>
                <a:latin typeface="Arial"/>
                <a:cs typeface="Arial"/>
              </a:rPr>
              <a:t> </a:t>
            </a:r>
            <a:r>
              <a:rPr sz="1000" spc="-10" dirty="0">
                <a:solidFill>
                  <a:srgbClr val="FF0000"/>
                </a:solidFill>
                <a:latin typeface="Arial"/>
                <a:cs typeface="Arial"/>
              </a:rPr>
              <a:t>transferred </a:t>
            </a:r>
            <a:r>
              <a:rPr sz="1000" dirty="0">
                <a:solidFill>
                  <a:srgbClr val="FF0000"/>
                </a:solidFill>
                <a:latin typeface="Arial"/>
                <a:cs typeface="Arial"/>
              </a:rPr>
              <a:t>between</a:t>
            </a:r>
            <a:r>
              <a:rPr sz="1000" spc="15" dirty="0">
                <a:solidFill>
                  <a:srgbClr val="FF0000"/>
                </a:solidFill>
                <a:latin typeface="Arial"/>
                <a:cs typeface="Arial"/>
              </a:rPr>
              <a:t> </a:t>
            </a:r>
            <a:r>
              <a:rPr sz="1000" spc="-10" dirty="0">
                <a:solidFill>
                  <a:srgbClr val="FF0000"/>
                </a:solidFill>
                <a:latin typeface="Arial"/>
                <a:cs typeface="Arial"/>
              </a:rPr>
              <a:t>Engineering, </a:t>
            </a:r>
            <a:r>
              <a:rPr sz="1000" dirty="0">
                <a:solidFill>
                  <a:srgbClr val="FF0000"/>
                </a:solidFill>
                <a:latin typeface="Arial"/>
                <a:cs typeface="Arial"/>
              </a:rPr>
              <a:t>Construction</a:t>
            </a:r>
            <a:r>
              <a:rPr sz="1000" spc="-15" dirty="0">
                <a:solidFill>
                  <a:srgbClr val="FF0000"/>
                </a:solidFill>
                <a:latin typeface="Arial"/>
                <a:cs typeface="Arial"/>
              </a:rPr>
              <a:t> </a:t>
            </a:r>
            <a:r>
              <a:rPr sz="1000" dirty="0">
                <a:solidFill>
                  <a:srgbClr val="FF0000"/>
                </a:solidFill>
                <a:latin typeface="Arial"/>
                <a:cs typeface="Arial"/>
              </a:rPr>
              <a:t>&amp;</a:t>
            </a:r>
            <a:r>
              <a:rPr sz="1000" spc="-15" dirty="0">
                <a:solidFill>
                  <a:srgbClr val="FF0000"/>
                </a:solidFill>
                <a:latin typeface="Arial"/>
                <a:cs typeface="Arial"/>
              </a:rPr>
              <a:t> </a:t>
            </a:r>
            <a:r>
              <a:rPr sz="1000" spc="-10" dirty="0">
                <a:solidFill>
                  <a:srgbClr val="FF0000"/>
                </a:solidFill>
                <a:latin typeface="Arial"/>
                <a:cs typeface="Arial"/>
              </a:rPr>
              <a:t>Operating</a:t>
            </a:r>
            <a:r>
              <a:rPr sz="1000" spc="-25" dirty="0">
                <a:solidFill>
                  <a:srgbClr val="FF0000"/>
                </a:solidFill>
                <a:latin typeface="Arial"/>
                <a:cs typeface="Arial"/>
              </a:rPr>
              <a:t> </a:t>
            </a:r>
            <a:r>
              <a:rPr sz="1000" spc="-10" dirty="0">
                <a:solidFill>
                  <a:srgbClr val="FF0000"/>
                </a:solidFill>
                <a:latin typeface="Arial"/>
                <a:cs typeface="Arial"/>
              </a:rPr>
              <a:t>Phases</a:t>
            </a:r>
            <a:endParaRPr sz="1000">
              <a:latin typeface="Arial"/>
              <a:cs typeface="Arial"/>
            </a:endParaRPr>
          </a:p>
        </p:txBody>
      </p:sp>
      <p:grpSp>
        <p:nvGrpSpPr>
          <p:cNvPr id="4" name="object 4"/>
          <p:cNvGrpSpPr/>
          <p:nvPr/>
        </p:nvGrpSpPr>
        <p:grpSpPr>
          <a:xfrm>
            <a:off x="2514600" y="1600201"/>
            <a:ext cx="5295900" cy="3573779"/>
            <a:chOff x="990600" y="1600200"/>
            <a:chExt cx="5295900" cy="3573779"/>
          </a:xfrm>
        </p:grpSpPr>
        <p:sp>
          <p:nvSpPr>
            <p:cNvPr id="5" name="object 5"/>
            <p:cNvSpPr/>
            <p:nvPr/>
          </p:nvSpPr>
          <p:spPr>
            <a:xfrm>
              <a:off x="3810761" y="4906517"/>
              <a:ext cx="381000" cy="165100"/>
            </a:xfrm>
            <a:custGeom>
              <a:avLst/>
              <a:gdLst/>
              <a:ahLst/>
              <a:cxnLst/>
              <a:rect l="l" t="t" r="r" b="b"/>
              <a:pathLst>
                <a:path w="381000" h="165100">
                  <a:moveTo>
                    <a:pt x="190500" y="0"/>
                  </a:moveTo>
                  <a:lnTo>
                    <a:pt x="130308" y="4194"/>
                  </a:lnTo>
                  <a:lnTo>
                    <a:pt x="78016" y="15873"/>
                  </a:lnTo>
                  <a:lnTo>
                    <a:pt x="36771" y="33686"/>
                  </a:lnTo>
                  <a:lnTo>
                    <a:pt x="0" y="82295"/>
                  </a:lnTo>
                  <a:lnTo>
                    <a:pt x="9717" y="108313"/>
                  </a:lnTo>
                  <a:lnTo>
                    <a:pt x="36771" y="130905"/>
                  </a:lnTo>
                  <a:lnTo>
                    <a:pt x="78016" y="148718"/>
                  </a:lnTo>
                  <a:lnTo>
                    <a:pt x="130308" y="160397"/>
                  </a:lnTo>
                  <a:lnTo>
                    <a:pt x="190500" y="164591"/>
                  </a:lnTo>
                  <a:lnTo>
                    <a:pt x="250691" y="160397"/>
                  </a:lnTo>
                  <a:lnTo>
                    <a:pt x="302983" y="148718"/>
                  </a:lnTo>
                  <a:lnTo>
                    <a:pt x="344228" y="130905"/>
                  </a:lnTo>
                  <a:lnTo>
                    <a:pt x="371282" y="108313"/>
                  </a:lnTo>
                  <a:lnTo>
                    <a:pt x="381000" y="82295"/>
                  </a:lnTo>
                  <a:lnTo>
                    <a:pt x="371282" y="56278"/>
                  </a:lnTo>
                  <a:lnTo>
                    <a:pt x="344228" y="33686"/>
                  </a:lnTo>
                  <a:lnTo>
                    <a:pt x="302983" y="15873"/>
                  </a:lnTo>
                  <a:lnTo>
                    <a:pt x="250691" y="4194"/>
                  </a:lnTo>
                  <a:lnTo>
                    <a:pt x="190500" y="0"/>
                  </a:lnTo>
                  <a:close/>
                </a:path>
              </a:pathLst>
            </a:custGeom>
            <a:solidFill>
              <a:srgbClr val="00AF50"/>
            </a:solidFill>
          </p:spPr>
          <p:txBody>
            <a:bodyPr wrap="square" lIns="0" tIns="0" rIns="0" bIns="0" rtlCol="0"/>
            <a:lstStyle/>
            <a:p>
              <a:endParaRPr/>
            </a:p>
          </p:txBody>
        </p:sp>
        <p:sp>
          <p:nvSpPr>
            <p:cNvPr id="6" name="object 6"/>
            <p:cNvSpPr/>
            <p:nvPr/>
          </p:nvSpPr>
          <p:spPr>
            <a:xfrm>
              <a:off x="3810761" y="4906517"/>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pic>
          <p:nvPicPr>
            <p:cNvPr id="7" name="object 7"/>
            <p:cNvPicPr/>
            <p:nvPr/>
          </p:nvPicPr>
          <p:blipFill>
            <a:blip r:embed="rId3" cstate="print"/>
            <a:stretch>
              <a:fillRect/>
            </a:stretch>
          </p:blipFill>
          <p:spPr>
            <a:xfrm>
              <a:off x="990600" y="1600200"/>
              <a:ext cx="5295900" cy="3099816"/>
            </a:xfrm>
            <a:prstGeom prst="rect">
              <a:avLst/>
            </a:prstGeom>
          </p:spPr>
        </p:pic>
        <p:sp>
          <p:nvSpPr>
            <p:cNvPr id="8" name="object 8"/>
            <p:cNvSpPr/>
            <p:nvPr/>
          </p:nvSpPr>
          <p:spPr>
            <a:xfrm>
              <a:off x="3810000" y="4536948"/>
              <a:ext cx="381000" cy="451484"/>
            </a:xfrm>
            <a:custGeom>
              <a:avLst/>
              <a:gdLst/>
              <a:ahLst/>
              <a:cxnLst/>
              <a:rect l="l" t="t" r="r" b="b"/>
              <a:pathLst>
                <a:path w="381000" h="451485">
                  <a:moveTo>
                    <a:pt x="381000" y="0"/>
                  </a:moveTo>
                  <a:lnTo>
                    <a:pt x="0" y="0"/>
                  </a:lnTo>
                  <a:lnTo>
                    <a:pt x="0" y="451103"/>
                  </a:lnTo>
                  <a:lnTo>
                    <a:pt x="381000" y="451103"/>
                  </a:lnTo>
                  <a:lnTo>
                    <a:pt x="381000" y="0"/>
                  </a:lnTo>
                  <a:close/>
                </a:path>
              </a:pathLst>
            </a:custGeom>
            <a:solidFill>
              <a:srgbClr val="00AF50"/>
            </a:solidFill>
          </p:spPr>
          <p:txBody>
            <a:bodyPr wrap="square" lIns="0" tIns="0" rIns="0" bIns="0" rtlCol="0"/>
            <a:lstStyle/>
            <a:p>
              <a:endParaRPr/>
            </a:p>
          </p:txBody>
        </p:sp>
        <p:sp>
          <p:nvSpPr>
            <p:cNvPr id="9" name="object 9"/>
            <p:cNvSpPr/>
            <p:nvPr/>
          </p:nvSpPr>
          <p:spPr>
            <a:xfrm>
              <a:off x="1066800" y="4003548"/>
              <a:ext cx="5219700" cy="381000"/>
            </a:xfrm>
            <a:custGeom>
              <a:avLst/>
              <a:gdLst/>
              <a:ahLst/>
              <a:cxnLst/>
              <a:rect l="l" t="t" r="r" b="b"/>
              <a:pathLst>
                <a:path w="5219700" h="381000">
                  <a:moveTo>
                    <a:pt x="5219700" y="0"/>
                  </a:moveTo>
                  <a:lnTo>
                    <a:pt x="0" y="0"/>
                  </a:lnTo>
                  <a:lnTo>
                    <a:pt x="0" y="381000"/>
                  </a:lnTo>
                  <a:lnTo>
                    <a:pt x="5219700" y="381000"/>
                  </a:lnTo>
                  <a:lnTo>
                    <a:pt x="5219700" y="0"/>
                  </a:lnTo>
                  <a:close/>
                </a:path>
              </a:pathLst>
            </a:custGeom>
            <a:solidFill>
              <a:srgbClr val="FFFFFF"/>
            </a:solidFill>
          </p:spPr>
          <p:txBody>
            <a:bodyPr wrap="square" lIns="0" tIns="0" rIns="0" bIns="0" rtlCol="0"/>
            <a:lstStyle/>
            <a:p>
              <a:endParaRPr/>
            </a:p>
          </p:txBody>
        </p:sp>
        <p:sp>
          <p:nvSpPr>
            <p:cNvPr id="10" name="object 10"/>
            <p:cNvSpPr/>
            <p:nvPr/>
          </p:nvSpPr>
          <p:spPr>
            <a:xfrm>
              <a:off x="2349246" y="4982717"/>
              <a:ext cx="381000" cy="165100"/>
            </a:xfrm>
            <a:custGeom>
              <a:avLst/>
              <a:gdLst/>
              <a:ahLst/>
              <a:cxnLst/>
              <a:rect l="l" t="t" r="r" b="b"/>
              <a:pathLst>
                <a:path w="381000" h="165100">
                  <a:moveTo>
                    <a:pt x="190500" y="0"/>
                  </a:moveTo>
                  <a:lnTo>
                    <a:pt x="130308" y="4194"/>
                  </a:lnTo>
                  <a:lnTo>
                    <a:pt x="78016" y="15873"/>
                  </a:lnTo>
                  <a:lnTo>
                    <a:pt x="36771" y="33686"/>
                  </a:lnTo>
                  <a:lnTo>
                    <a:pt x="0" y="82295"/>
                  </a:lnTo>
                  <a:lnTo>
                    <a:pt x="9717" y="108313"/>
                  </a:lnTo>
                  <a:lnTo>
                    <a:pt x="36771" y="130905"/>
                  </a:lnTo>
                  <a:lnTo>
                    <a:pt x="78016" y="148718"/>
                  </a:lnTo>
                  <a:lnTo>
                    <a:pt x="130308" y="160397"/>
                  </a:lnTo>
                  <a:lnTo>
                    <a:pt x="190500" y="164591"/>
                  </a:lnTo>
                  <a:lnTo>
                    <a:pt x="250691" y="160397"/>
                  </a:lnTo>
                  <a:lnTo>
                    <a:pt x="302983" y="148718"/>
                  </a:lnTo>
                  <a:lnTo>
                    <a:pt x="344228" y="130905"/>
                  </a:lnTo>
                  <a:lnTo>
                    <a:pt x="371282" y="108313"/>
                  </a:lnTo>
                  <a:lnTo>
                    <a:pt x="381000" y="82295"/>
                  </a:lnTo>
                  <a:lnTo>
                    <a:pt x="371282" y="56278"/>
                  </a:lnTo>
                  <a:lnTo>
                    <a:pt x="344228" y="33686"/>
                  </a:lnTo>
                  <a:lnTo>
                    <a:pt x="302983" y="15873"/>
                  </a:lnTo>
                  <a:lnTo>
                    <a:pt x="250691" y="4194"/>
                  </a:lnTo>
                  <a:lnTo>
                    <a:pt x="190500" y="0"/>
                  </a:lnTo>
                  <a:close/>
                </a:path>
              </a:pathLst>
            </a:custGeom>
            <a:solidFill>
              <a:srgbClr val="FFFF00"/>
            </a:solidFill>
          </p:spPr>
          <p:txBody>
            <a:bodyPr wrap="square" lIns="0" tIns="0" rIns="0" bIns="0" rtlCol="0"/>
            <a:lstStyle/>
            <a:p>
              <a:endParaRPr/>
            </a:p>
          </p:txBody>
        </p:sp>
        <p:sp>
          <p:nvSpPr>
            <p:cNvPr id="11" name="object 11"/>
            <p:cNvSpPr/>
            <p:nvPr/>
          </p:nvSpPr>
          <p:spPr>
            <a:xfrm>
              <a:off x="2349246" y="4982717"/>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12" name="object 12"/>
            <p:cNvSpPr/>
            <p:nvPr/>
          </p:nvSpPr>
          <p:spPr>
            <a:xfrm>
              <a:off x="2348484" y="4537709"/>
              <a:ext cx="382270" cy="532765"/>
            </a:xfrm>
            <a:custGeom>
              <a:avLst/>
              <a:gdLst/>
              <a:ahLst/>
              <a:cxnLst/>
              <a:rect l="l" t="t" r="r" b="b"/>
              <a:pathLst>
                <a:path w="382269"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FFFF00"/>
            </a:solidFill>
          </p:spPr>
          <p:txBody>
            <a:bodyPr wrap="square" lIns="0" tIns="0" rIns="0" bIns="0" rtlCol="0"/>
            <a:lstStyle/>
            <a:p>
              <a:endParaRPr/>
            </a:p>
          </p:txBody>
        </p:sp>
        <p:sp>
          <p:nvSpPr>
            <p:cNvPr id="13" name="object 13"/>
            <p:cNvSpPr/>
            <p:nvPr/>
          </p:nvSpPr>
          <p:spPr>
            <a:xfrm>
              <a:off x="2349246" y="4537710"/>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14" name="object 14"/>
            <p:cNvSpPr/>
            <p:nvPr/>
          </p:nvSpPr>
          <p:spPr>
            <a:xfrm>
              <a:off x="2348483" y="4613148"/>
              <a:ext cx="381000" cy="445770"/>
            </a:xfrm>
            <a:custGeom>
              <a:avLst/>
              <a:gdLst/>
              <a:ahLst/>
              <a:cxnLst/>
              <a:rect l="l" t="t" r="r" b="b"/>
              <a:pathLst>
                <a:path w="381000" h="445770">
                  <a:moveTo>
                    <a:pt x="0" y="0"/>
                  </a:moveTo>
                  <a:lnTo>
                    <a:pt x="0" y="445515"/>
                  </a:lnTo>
                </a:path>
                <a:path w="381000" h="445770">
                  <a:moveTo>
                    <a:pt x="381000" y="0"/>
                  </a:moveTo>
                  <a:lnTo>
                    <a:pt x="381000" y="445515"/>
                  </a:lnTo>
                </a:path>
              </a:pathLst>
            </a:custGeom>
            <a:ln w="9144">
              <a:solidFill>
                <a:srgbClr val="000000"/>
              </a:solidFill>
            </a:ln>
          </p:spPr>
          <p:txBody>
            <a:bodyPr wrap="square" lIns="0" tIns="0" rIns="0" bIns="0" rtlCol="0"/>
            <a:lstStyle/>
            <a:p>
              <a:endParaRPr/>
            </a:p>
          </p:txBody>
        </p:sp>
        <p:sp>
          <p:nvSpPr>
            <p:cNvPr id="15" name="object 15"/>
            <p:cNvSpPr/>
            <p:nvPr/>
          </p:nvSpPr>
          <p:spPr>
            <a:xfrm>
              <a:off x="2462784" y="3915155"/>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16" name="object 16"/>
            <p:cNvSpPr/>
            <p:nvPr/>
          </p:nvSpPr>
          <p:spPr>
            <a:xfrm>
              <a:off x="3443477" y="4982717"/>
              <a:ext cx="381000" cy="165100"/>
            </a:xfrm>
            <a:custGeom>
              <a:avLst/>
              <a:gdLst/>
              <a:ahLst/>
              <a:cxnLst/>
              <a:rect l="l" t="t" r="r" b="b"/>
              <a:pathLst>
                <a:path w="381000" h="165100">
                  <a:moveTo>
                    <a:pt x="190500" y="0"/>
                  </a:moveTo>
                  <a:lnTo>
                    <a:pt x="130308" y="4194"/>
                  </a:lnTo>
                  <a:lnTo>
                    <a:pt x="78016" y="15873"/>
                  </a:lnTo>
                  <a:lnTo>
                    <a:pt x="36771" y="33686"/>
                  </a:lnTo>
                  <a:lnTo>
                    <a:pt x="0" y="82295"/>
                  </a:lnTo>
                  <a:lnTo>
                    <a:pt x="9717" y="108313"/>
                  </a:lnTo>
                  <a:lnTo>
                    <a:pt x="36771" y="130905"/>
                  </a:lnTo>
                  <a:lnTo>
                    <a:pt x="78016" y="148718"/>
                  </a:lnTo>
                  <a:lnTo>
                    <a:pt x="130308" y="160397"/>
                  </a:lnTo>
                  <a:lnTo>
                    <a:pt x="190500" y="164591"/>
                  </a:lnTo>
                  <a:lnTo>
                    <a:pt x="250691" y="160397"/>
                  </a:lnTo>
                  <a:lnTo>
                    <a:pt x="302983" y="148718"/>
                  </a:lnTo>
                  <a:lnTo>
                    <a:pt x="344228" y="130905"/>
                  </a:lnTo>
                  <a:lnTo>
                    <a:pt x="371282" y="108313"/>
                  </a:lnTo>
                  <a:lnTo>
                    <a:pt x="381000" y="82295"/>
                  </a:lnTo>
                  <a:lnTo>
                    <a:pt x="371282" y="56278"/>
                  </a:lnTo>
                  <a:lnTo>
                    <a:pt x="344228" y="33686"/>
                  </a:lnTo>
                  <a:lnTo>
                    <a:pt x="302983" y="15873"/>
                  </a:lnTo>
                  <a:lnTo>
                    <a:pt x="250691" y="4194"/>
                  </a:lnTo>
                  <a:lnTo>
                    <a:pt x="190500" y="0"/>
                  </a:lnTo>
                  <a:close/>
                </a:path>
              </a:pathLst>
            </a:custGeom>
            <a:solidFill>
              <a:srgbClr val="00AF50"/>
            </a:solidFill>
          </p:spPr>
          <p:txBody>
            <a:bodyPr wrap="square" lIns="0" tIns="0" rIns="0" bIns="0" rtlCol="0"/>
            <a:lstStyle/>
            <a:p>
              <a:endParaRPr/>
            </a:p>
          </p:txBody>
        </p:sp>
        <p:sp>
          <p:nvSpPr>
            <p:cNvPr id="17" name="object 17"/>
            <p:cNvSpPr/>
            <p:nvPr/>
          </p:nvSpPr>
          <p:spPr>
            <a:xfrm>
              <a:off x="3443477" y="4982717"/>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18" name="object 18"/>
            <p:cNvSpPr/>
            <p:nvPr/>
          </p:nvSpPr>
          <p:spPr>
            <a:xfrm>
              <a:off x="3442716" y="4537709"/>
              <a:ext cx="382270" cy="532765"/>
            </a:xfrm>
            <a:custGeom>
              <a:avLst/>
              <a:gdLst/>
              <a:ahLst/>
              <a:cxnLst/>
              <a:rect l="l" t="t" r="r" b="b"/>
              <a:pathLst>
                <a:path w="382270"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00AF50"/>
            </a:solidFill>
          </p:spPr>
          <p:txBody>
            <a:bodyPr wrap="square" lIns="0" tIns="0" rIns="0" bIns="0" rtlCol="0"/>
            <a:lstStyle/>
            <a:p>
              <a:endParaRPr/>
            </a:p>
          </p:txBody>
        </p:sp>
        <p:sp>
          <p:nvSpPr>
            <p:cNvPr id="19" name="object 19"/>
            <p:cNvSpPr/>
            <p:nvPr/>
          </p:nvSpPr>
          <p:spPr>
            <a:xfrm>
              <a:off x="3443477" y="4537710"/>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20" name="object 20"/>
            <p:cNvSpPr/>
            <p:nvPr/>
          </p:nvSpPr>
          <p:spPr>
            <a:xfrm>
              <a:off x="3823716" y="4613148"/>
              <a:ext cx="0" cy="445770"/>
            </a:xfrm>
            <a:custGeom>
              <a:avLst/>
              <a:gdLst/>
              <a:ahLst/>
              <a:cxnLst/>
              <a:rect l="l" t="t" r="r" b="b"/>
              <a:pathLst>
                <a:path h="445770">
                  <a:moveTo>
                    <a:pt x="0" y="0"/>
                  </a:moveTo>
                  <a:lnTo>
                    <a:pt x="0" y="445515"/>
                  </a:lnTo>
                </a:path>
              </a:pathLst>
            </a:custGeom>
            <a:ln w="9144">
              <a:solidFill>
                <a:srgbClr val="000000"/>
              </a:solidFill>
            </a:ln>
          </p:spPr>
          <p:txBody>
            <a:bodyPr wrap="square" lIns="0" tIns="0" rIns="0" bIns="0" rtlCol="0"/>
            <a:lstStyle/>
            <a:p>
              <a:endParaRPr/>
            </a:p>
          </p:txBody>
        </p:sp>
        <p:sp>
          <p:nvSpPr>
            <p:cNvPr id="21" name="object 21"/>
            <p:cNvSpPr/>
            <p:nvPr/>
          </p:nvSpPr>
          <p:spPr>
            <a:xfrm>
              <a:off x="3543300" y="3915155"/>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22" name="object 22"/>
            <p:cNvSpPr/>
            <p:nvPr/>
          </p:nvSpPr>
          <p:spPr>
            <a:xfrm>
              <a:off x="4191761" y="4967478"/>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2"/>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00AFEF"/>
            </a:solidFill>
          </p:spPr>
          <p:txBody>
            <a:bodyPr wrap="square" lIns="0" tIns="0" rIns="0" bIns="0" rtlCol="0"/>
            <a:lstStyle/>
            <a:p>
              <a:endParaRPr/>
            </a:p>
          </p:txBody>
        </p:sp>
        <p:sp>
          <p:nvSpPr>
            <p:cNvPr id="23" name="object 23"/>
            <p:cNvSpPr/>
            <p:nvPr/>
          </p:nvSpPr>
          <p:spPr>
            <a:xfrm>
              <a:off x="4191761" y="4967478"/>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24" name="object 24"/>
            <p:cNvSpPr/>
            <p:nvPr/>
          </p:nvSpPr>
          <p:spPr>
            <a:xfrm>
              <a:off x="4191000" y="4522469"/>
              <a:ext cx="382270" cy="532765"/>
            </a:xfrm>
            <a:custGeom>
              <a:avLst/>
              <a:gdLst/>
              <a:ahLst/>
              <a:cxnLst/>
              <a:rect l="l" t="t" r="r" b="b"/>
              <a:pathLst>
                <a:path w="382270"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00AFEF"/>
            </a:solidFill>
          </p:spPr>
          <p:txBody>
            <a:bodyPr wrap="square" lIns="0" tIns="0" rIns="0" bIns="0" rtlCol="0"/>
            <a:lstStyle/>
            <a:p>
              <a:endParaRPr/>
            </a:p>
          </p:txBody>
        </p:sp>
        <p:sp>
          <p:nvSpPr>
            <p:cNvPr id="25" name="object 25"/>
            <p:cNvSpPr/>
            <p:nvPr/>
          </p:nvSpPr>
          <p:spPr>
            <a:xfrm>
              <a:off x="4191761" y="4522470"/>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26" name="object 26"/>
            <p:cNvSpPr/>
            <p:nvPr/>
          </p:nvSpPr>
          <p:spPr>
            <a:xfrm>
              <a:off x="4191000" y="4597907"/>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27" name="object 27"/>
            <p:cNvSpPr/>
            <p:nvPr/>
          </p:nvSpPr>
          <p:spPr>
            <a:xfrm>
              <a:off x="4305300" y="3899915"/>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28" name="object 28"/>
            <p:cNvSpPr/>
            <p:nvPr/>
          </p:nvSpPr>
          <p:spPr>
            <a:xfrm>
              <a:off x="5334761" y="4994909"/>
              <a:ext cx="381000" cy="163195"/>
            </a:xfrm>
            <a:custGeom>
              <a:avLst/>
              <a:gdLst/>
              <a:ahLst/>
              <a:cxnLst/>
              <a:rect l="l" t="t" r="r" b="b"/>
              <a:pathLst>
                <a:path w="381000" h="163195">
                  <a:moveTo>
                    <a:pt x="190500" y="0"/>
                  </a:moveTo>
                  <a:lnTo>
                    <a:pt x="130308" y="4151"/>
                  </a:lnTo>
                  <a:lnTo>
                    <a:pt x="78016" y="15715"/>
                  </a:lnTo>
                  <a:lnTo>
                    <a:pt x="36771" y="33357"/>
                  </a:lnTo>
                  <a:lnTo>
                    <a:pt x="0" y="81533"/>
                  </a:lnTo>
                  <a:lnTo>
                    <a:pt x="9717" y="107326"/>
                  </a:lnTo>
                  <a:lnTo>
                    <a:pt x="36771" y="129710"/>
                  </a:lnTo>
                  <a:lnTo>
                    <a:pt x="78016" y="147352"/>
                  </a:lnTo>
                  <a:lnTo>
                    <a:pt x="130308" y="158916"/>
                  </a:lnTo>
                  <a:lnTo>
                    <a:pt x="190500" y="163067"/>
                  </a:lnTo>
                  <a:lnTo>
                    <a:pt x="250691" y="158916"/>
                  </a:lnTo>
                  <a:lnTo>
                    <a:pt x="302983" y="147352"/>
                  </a:lnTo>
                  <a:lnTo>
                    <a:pt x="344228" y="129710"/>
                  </a:lnTo>
                  <a:lnTo>
                    <a:pt x="371282" y="107326"/>
                  </a:lnTo>
                  <a:lnTo>
                    <a:pt x="381000" y="81533"/>
                  </a:lnTo>
                  <a:lnTo>
                    <a:pt x="371282" y="55741"/>
                  </a:lnTo>
                  <a:lnTo>
                    <a:pt x="344228" y="33357"/>
                  </a:lnTo>
                  <a:lnTo>
                    <a:pt x="302983" y="15715"/>
                  </a:lnTo>
                  <a:lnTo>
                    <a:pt x="250691" y="4151"/>
                  </a:lnTo>
                  <a:lnTo>
                    <a:pt x="190500" y="0"/>
                  </a:lnTo>
                  <a:close/>
                </a:path>
              </a:pathLst>
            </a:custGeom>
            <a:solidFill>
              <a:srgbClr val="9F87B7"/>
            </a:solidFill>
          </p:spPr>
          <p:txBody>
            <a:bodyPr wrap="square" lIns="0" tIns="0" rIns="0" bIns="0" rtlCol="0"/>
            <a:lstStyle/>
            <a:p>
              <a:endParaRPr/>
            </a:p>
          </p:txBody>
        </p:sp>
        <p:sp>
          <p:nvSpPr>
            <p:cNvPr id="29" name="object 29"/>
            <p:cNvSpPr/>
            <p:nvPr/>
          </p:nvSpPr>
          <p:spPr>
            <a:xfrm>
              <a:off x="5334761" y="4994909"/>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30" name="object 30"/>
            <p:cNvSpPr/>
            <p:nvPr/>
          </p:nvSpPr>
          <p:spPr>
            <a:xfrm>
              <a:off x="5334000" y="4548377"/>
              <a:ext cx="382270" cy="532765"/>
            </a:xfrm>
            <a:custGeom>
              <a:avLst/>
              <a:gdLst/>
              <a:ahLst/>
              <a:cxnLst/>
              <a:rect l="l" t="t" r="r" b="b"/>
              <a:pathLst>
                <a:path w="382270"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9F87B7"/>
            </a:solidFill>
          </p:spPr>
          <p:txBody>
            <a:bodyPr wrap="square" lIns="0" tIns="0" rIns="0" bIns="0" rtlCol="0"/>
            <a:lstStyle/>
            <a:p>
              <a:endParaRPr/>
            </a:p>
          </p:txBody>
        </p:sp>
        <p:sp>
          <p:nvSpPr>
            <p:cNvPr id="31" name="object 31"/>
            <p:cNvSpPr/>
            <p:nvPr/>
          </p:nvSpPr>
          <p:spPr>
            <a:xfrm>
              <a:off x="5334761" y="4548377"/>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32" name="object 32"/>
            <p:cNvSpPr/>
            <p:nvPr/>
          </p:nvSpPr>
          <p:spPr>
            <a:xfrm>
              <a:off x="5334000" y="4623816"/>
              <a:ext cx="381000" cy="445770"/>
            </a:xfrm>
            <a:custGeom>
              <a:avLst/>
              <a:gdLst/>
              <a:ahLst/>
              <a:cxnLst/>
              <a:rect l="l" t="t" r="r" b="b"/>
              <a:pathLst>
                <a:path w="381000" h="445770">
                  <a:moveTo>
                    <a:pt x="0" y="0"/>
                  </a:moveTo>
                  <a:lnTo>
                    <a:pt x="0" y="445515"/>
                  </a:lnTo>
                </a:path>
                <a:path w="381000" h="445770">
                  <a:moveTo>
                    <a:pt x="381000" y="0"/>
                  </a:moveTo>
                  <a:lnTo>
                    <a:pt x="381000" y="445515"/>
                  </a:lnTo>
                </a:path>
              </a:pathLst>
            </a:custGeom>
            <a:ln w="9144">
              <a:solidFill>
                <a:srgbClr val="000000"/>
              </a:solidFill>
            </a:ln>
          </p:spPr>
          <p:txBody>
            <a:bodyPr wrap="square" lIns="0" tIns="0" rIns="0" bIns="0" rtlCol="0"/>
            <a:lstStyle/>
            <a:p>
              <a:endParaRPr/>
            </a:p>
          </p:txBody>
        </p:sp>
        <p:sp>
          <p:nvSpPr>
            <p:cNvPr id="33" name="object 33"/>
            <p:cNvSpPr/>
            <p:nvPr/>
          </p:nvSpPr>
          <p:spPr>
            <a:xfrm>
              <a:off x="5448300" y="3927347"/>
              <a:ext cx="228600" cy="621665"/>
            </a:xfrm>
            <a:custGeom>
              <a:avLst/>
              <a:gdLst/>
              <a:ahLst/>
              <a:cxnLst/>
              <a:rect l="l" t="t" r="r" b="b"/>
              <a:pathLst>
                <a:path w="228600" h="621664">
                  <a:moveTo>
                    <a:pt x="76200" y="544068"/>
                  </a:moveTo>
                  <a:lnTo>
                    <a:pt x="44450" y="544068"/>
                  </a:lnTo>
                  <a:lnTo>
                    <a:pt x="44450" y="10668"/>
                  </a:lnTo>
                  <a:lnTo>
                    <a:pt x="31750" y="10668"/>
                  </a:lnTo>
                  <a:lnTo>
                    <a:pt x="31750" y="544068"/>
                  </a:lnTo>
                  <a:lnTo>
                    <a:pt x="0" y="544068"/>
                  </a:lnTo>
                  <a:lnTo>
                    <a:pt x="38100" y="620268"/>
                  </a:lnTo>
                  <a:lnTo>
                    <a:pt x="69850" y="556768"/>
                  </a:lnTo>
                  <a:lnTo>
                    <a:pt x="76200" y="544068"/>
                  </a:lnTo>
                  <a:close/>
                </a:path>
                <a:path w="228600" h="621664">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34" name="object 34"/>
            <p:cNvSpPr/>
            <p:nvPr/>
          </p:nvSpPr>
          <p:spPr>
            <a:xfrm>
              <a:off x="4725161" y="4994909"/>
              <a:ext cx="381000" cy="163195"/>
            </a:xfrm>
            <a:custGeom>
              <a:avLst/>
              <a:gdLst/>
              <a:ahLst/>
              <a:cxnLst/>
              <a:rect l="l" t="t" r="r" b="b"/>
              <a:pathLst>
                <a:path w="381000" h="163195">
                  <a:moveTo>
                    <a:pt x="190500" y="0"/>
                  </a:moveTo>
                  <a:lnTo>
                    <a:pt x="130308" y="4151"/>
                  </a:lnTo>
                  <a:lnTo>
                    <a:pt x="78016" y="15715"/>
                  </a:lnTo>
                  <a:lnTo>
                    <a:pt x="36771" y="33357"/>
                  </a:lnTo>
                  <a:lnTo>
                    <a:pt x="0" y="81533"/>
                  </a:lnTo>
                  <a:lnTo>
                    <a:pt x="9717" y="107326"/>
                  </a:lnTo>
                  <a:lnTo>
                    <a:pt x="36771" y="129710"/>
                  </a:lnTo>
                  <a:lnTo>
                    <a:pt x="78016" y="147352"/>
                  </a:lnTo>
                  <a:lnTo>
                    <a:pt x="130308" y="158916"/>
                  </a:lnTo>
                  <a:lnTo>
                    <a:pt x="190500" y="163067"/>
                  </a:lnTo>
                  <a:lnTo>
                    <a:pt x="250691" y="158916"/>
                  </a:lnTo>
                  <a:lnTo>
                    <a:pt x="302983" y="147352"/>
                  </a:lnTo>
                  <a:lnTo>
                    <a:pt x="344228" y="129710"/>
                  </a:lnTo>
                  <a:lnTo>
                    <a:pt x="371282" y="107326"/>
                  </a:lnTo>
                  <a:lnTo>
                    <a:pt x="381000" y="81533"/>
                  </a:lnTo>
                  <a:lnTo>
                    <a:pt x="371282" y="55741"/>
                  </a:lnTo>
                  <a:lnTo>
                    <a:pt x="344228" y="33357"/>
                  </a:lnTo>
                  <a:lnTo>
                    <a:pt x="302983" y="15715"/>
                  </a:lnTo>
                  <a:lnTo>
                    <a:pt x="250691" y="4151"/>
                  </a:lnTo>
                  <a:lnTo>
                    <a:pt x="190500" y="0"/>
                  </a:lnTo>
                  <a:close/>
                </a:path>
              </a:pathLst>
            </a:custGeom>
            <a:solidFill>
              <a:srgbClr val="4EA4D7"/>
            </a:solidFill>
          </p:spPr>
          <p:txBody>
            <a:bodyPr wrap="square" lIns="0" tIns="0" rIns="0" bIns="0" rtlCol="0"/>
            <a:lstStyle/>
            <a:p>
              <a:endParaRPr/>
            </a:p>
          </p:txBody>
        </p:sp>
        <p:sp>
          <p:nvSpPr>
            <p:cNvPr id="35" name="object 35"/>
            <p:cNvSpPr/>
            <p:nvPr/>
          </p:nvSpPr>
          <p:spPr>
            <a:xfrm>
              <a:off x="4725161" y="4994909"/>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36" name="object 36"/>
            <p:cNvSpPr/>
            <p:nvPr/>
          </p:nvSpPr>
          <p:spPr>
            <a:xfrm>
              <a:off x="4724400" y="4548377"/>
              <a:ext cx="382270" cy="532765"/>
            </a:xfrm>
            <a:custGeom>
              <a:avLst/>
              <a:gdLst/>
              <a:ahLst/>
              <a:cxnLst/>
              <a:rect l="l" t="t" r="r" b="b"/>
              <a:pathLst>
                <a:path w="382270"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4EA4D7"/>
            </a:solidFill>
          </p:spPr>
          <p:txBody>
            <a:bodyPr wrap="square" lIns="0" tIns="0" rIns="0" bIns="0" rtlCol="0"/>
            <a:lstStyle/>
            <a:p>
              <a:endParaRPr/>
            </a:p>
          </p:txBody>
        </p:sp>
        <p:sp>
          <p:nvSpPr>
            <p:cNvPr id="37" name="object 37"/>
            <p:cNvSpPr/>
            <p:nvPr/>
          </p:nvSpPr>
          <p:spPr>
            <a:xfrm>
              <a:off x="4725161" y="4548377"/>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38" name="object 38"/>
            <p:cNvSpPr/>
            <p:nvPr/>
          </p:nvSpPr>
          <p:spPr>
            <a:xfrm>
              <a:off x="4191000" y="4572000"/>
              <a:ext cx="914400" cy="497840"/>
            </a:xfrm>
            <a:custGeom>
              <a:avLst/>
              <a:gdLst/>
              <a:ahLst/>
              <a:cxnLst/>
              <a:rect l="l" t="t" r="r" b="b"/>
              <a:pathLst>
                <a:path w="914400" h="497839">
                  <a:moveTo>
                    <a:pt x="0" y="0"/>
                  </a:moveTo>
                  <a:lnTo>
                    <a:pt x="0" y="445516"/>
                  </a:lnTo>
                </a:path>
                <a:path w="914400" h="497839">
                  <a:moveTo>
                    <a:pt x="914400" y="51816"/>
                  </a:moveTo>
                  <a:lnTo>
                    <a:pt x="914400" y="497331"/>
                  </a:lnTo>
                </a:path>
              </a:pathLst>
            </a:custGeom>
            <a:ln w="9144">
              <a:solidFill>
                <a:srgbClr val="000000"/>
              </a:solidFill>
            </a:ln>
          </p:spPr>
          <p:txBody>
            <a:bodyPr wrap="square" lIns="0" tIns="0" rIns="0" bIns="0" rtlCol="0"/>
            <a:lstStyle/>
            <a:p>
              <a:endParaRPr/>
            </a:p>
          </p:txBody>
        </p:sp>
        <p:sp>
          <p:nvSpPr>
            <p:cNvPr id="39" name="object 39"/>
            <p:cNvSpPr/>
            <p:nvPr/>
          </p:nvSpPr>
          <p:spPr>
            <a:xfrm>
              <a:off x="4838700" y="3927347"/>
              <a:ext cx="166370" cy="621665"/>
            </a:xfrm>
            <a:custGeom>
              <a:avLst/>
              <a:gdLst/>
              <a:ahLst/>
              <a:cxnLst/>
              <a:rect l="l" t="t" r="r" b="b"/>
              <a:pathLst>
                <a:path w="166370" h="621664">
                  <a:moveTo>
                    <a:pt x="76200" y="544068"/>
                  </a:moveTo>
                  <a:lnTo>
                    <a:pt x="44450" y="544068"/>
                  </a:lnTo>
                  <a:lnTo>
                    <a:pt x="44450" y="10668"/>
                  </a:lnTo>
                  <a:lnTo>
                    <a:pt x="31750" y="10668"/>
                  </a:lnTo>
                  <a:lnTo>
                    <a:pt x="31750" y="544068"/>
                  </a:lnTo>
                  <a:lnTo>
                    <a:pt x="0" y="544068"/>
                  </a:lnTo>
                  <a:lnTo>
                    <a:pt x="38100" y="620268"/>
                  </a:lnTo>
                  <a:lnTo>
                    <a:pt x="69850" y="556768"/>
                  </a:lnTo>
                  <a:lnTo>
                    <a:pt x="76200" y="544068"/>
                  </a:lnTo>
                  <a:close/>
                </a:path>
                <a:path w="166370" h="621664">
                  <a:moveTo>
                    <a:pt x="166116" y="76200"/>
                  </a:moveTo>
                  <a:lnTo>
                    <a:pt x="159766" y="63500"/>
                  </a:lnTo>
                  <a:lnTo>
                    <a:pt x="128016" y="0"/>
                  </a:lnTo>
                  <a:lnTo>
                    <a:pt x="89916" y="76200"/>
                  </a:lnTo>
                  <a:lnTo>
                    <a:pt x="121666" y="76200"/>
                  </a:lnTo>
                  <a:lnTo>
                    <a:pt x="121666" y="621284"/>
                  </a:lnTo>
                  <a:lnTo>
                    <a:pt x="134366" y="621284"/>
                  </a:lnTo>
                  <a:lnTo>
                    <a:pt x="134366" y="76200"/>
                  </a:lnTo>
                  <a:lnTo>
                    <a:pt x="166116" y="76200"/>
                  </a:lnTo>
                  <a:close/>
                </a:path>
              </a:pathLst>
            </a:custGeom>
            <a:solidFill>
              <a:srgbClr val="000000"/>
            </a:solidFill>
          </p:spPr>
          <p:txBody>
            <a:bodyPr wrap="square" lIns="0" tIns="0" rIns="0" bIns="0" rtlCol="0"/>
            <a:lstStyle/>
            <a:p>
              <a:endParaRPr/>
            </a:p>
          </p:txBody>
        </p:sp>
        <p:sp>
          <p:nvSpPr>
            <p:cNvPr id="40" name="object 40"/>
            <p:cNvSpPr/>
            <p:nvPr/>
          </p:nvSpPr>
          <p:spPr>
            <a:xfrm>
              <a:off x="3810761" y="4461510"/>
              <a:ext cx="381000" cy="163195"/>
            </a:xfrm>
            <a:custGeom>
              <a:avLst/>
              <a:gdLst/>
              <a:ahLst/>
              <a:cxnLst/>
              <a:rect l="l" t="t" r="r" b="b"/>
              <a:pathLst>
                <a:path w="381000" h="163195">
                  <a:moveTo>
                    <a:pt x="190500" y="0"/>
                  </a:moveTo>
                  <a:lnTo>
                    <a:pt x="130308" y="4151"/>
                  </a:lnTo>
                  <a:lnTo>
                    <a:pt x="78016" y="15715"/>
                  </a:lnTo>
                  <a:lnTo>
                    <a:pt x="36771" y="33357"/>
                  </a:lnTo>
                  <a:lnTo>
                    <a:pt x="0" y="81533"/>
                  </a:lnTo>
                  <a:lnTo>
                    <a:pt x="9717" y="107326"/>
                  </a:lnTo>
                  <a:lnTo>
                    <a:pt x="36771" y="129710"/>
                  </a:lnTo>
                  <a:lnTo>
                    <a:pt x="78016" y="147352"/>
                  </a:lnTo>
                  <a:lnTo>
                    <a:pt x="130308" y="158916"/>
                  </a:lnTo>
                  <a:lnTo>
                    <a:pt x="190500" y="163067"/>
                  </a:lnTo>
                  <a:lnTo>
                    <a:pt x="250691" y="158916"/>
                  </a:lnTo>
                  <a:lnTo>
                    <a:pt x="302983" y="147352"/>
                  </a:lnTo>
                  <a:lnTo>
                    <a:pt x="344228" y="129710"/>
                  </a:lnTo>
                  <a:lnTo>
                    <a:pt x="371282" y="107326"/>
                  </a:lnTo>
                  <a:lnTo>
                    <a:pt x="381000" y="81533"/>
                  </a:lnTo>
                  <a:lnTo>
                    <a:pt x="371282" y="55741"/>
                  </a:lnTo>
                  <a:lnTo>
                    <a:pt x="344228" y="33357"/>
                  </a:lnTo>
                  <a:lnTo>
                    <a:pt x="302983" y="15715"/>
                  </a:lnTo>
                  <a:lnTo>
                    <a:pt x="250691" y="4151"/>
                  </a:lnTo>
                  <a:lnTo>
                    <a:pt x="190500" y="0"/>
                  </a:lnTo>
                  <a:close/>
                </a:path>
              </a:pathLst>
            </a:custGeom>
            <a:solidFill>
              <a:srgbClr val="00AF50"/>
            </a:solidFill>
          </p:spPr>
          <p:txBody>
            <a:bodyPr wrap="square" lIns="0" tIns="0" rIns="0" bIns="0" rtlCol="0"/>
            <a:lstStyle/>
            <a:p>
              <a:endParaRPr/>
            </a:p>
          </p:txBody>
        </p:sp>
        <p:sp>
          <p:nvSpPr>
            <p:cNvPr id="41" name="object 41"/>
            <p:cNvSpPr/>
            <p:nvPr/>
          </p:nvSpPr>
          <p:spPr>
            <a:xfrm>
              <a:off x="3810761" y="4461510"/>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42" name="object 42"/>
            <p:cNvSpPr/>
            <p:nvPr/>
          </p:nvSpPr>
          <p:spPr>
            <a:xfrm>
              <a:off x="3861816" y="3915155"/>
              <a:ext cx="215265" cy="574675"/>
            </a:xfrm>
            <a:custGeom>
              <a:avLst/>
              <a:gdLst/>
              <a:ahLst/>
              <a:cxnLst/>
              <a:rect l="l" t="t" r="r" b="b"/>
              <a:pathLst>
                <a:path w="215264" h="574675">
                  <a:moveTo>
                    <a:pt x="76200" y="498094"/>
                  </a:moveTo>
                  <a:lnTo>
                    <a:pt x="44450" y="498094"/>
                  </a:lnTo>
                  <a:lnTo>
                    <a:pt x="44450" y="10668"/>
                  </a:lnTo>
                  <a:lnTo>
                    <a:pt x="31750" y="10668"/>
                  </a:lnTo>
                  <a:lnTo>
                    <a:pt x="31750" y="498094"/>
                  </a:lnTo>
                  <a:lnTo>
                    <a:pt x="0" y="498094"/>
                  </a:lnTo>
                  <a:lnTo>
                    <a:pt x="38100" y="574294"/>
                  </a:lnTo>
                  <a:lnTo>
                    <a:pt x="69850" y="510794"/>
                  </a:lnTo>
                  <a:lnTo>
                    <a:pt x="76200" y="498094"/>
                  </a:lnTo>
                  <a:close/>
                </a:path>
                <a:path w="215264" h="574675">
                  <a:moveTo>
                    <a:pt x="214884" y="76200"/>
                  </a:moveTo>
                  <a:lnTo>
                    <a:pt x="208534" y="63500"/>
                  </a:lnTo>
                  <a:lnTo>
                    <a:pt x="176784" y="0"/>
                  </a:lnTo>
                  <a:lnTo>
                    <a:pt x="138684" y="76200"/>
                  </a:lnTo>
                  <a:lnTo>
                    <a:pt x="170434" y="76200"/>
                  </a:lnTo>
                  <a:lnTo>
                    <a:pt x="170434" y="533400"/>
                  </a:lnTo>
                  <a:lnTo>
                    <a:pt x="183134" y="533400"/>
                  </a:lnTo>
                  <a:lnTo>
                    <a:pt x="183134" y="76200"/>
                  </a:lnTo>
                  <a:lnTo>
                    <a:pt x="214884" y="76200"/>
                  </a:lnTo>
                  <a:close/>
                </a:path>
              </a:pathLst>
            </a:custGeom>
            <a:solidFill>
              <a:srgbClr val="000000"/>
            </a:solidFill>
          </p:spPr>
          <p:txBody>
            <a:bodyPr wrap="square" lIns="0" tIns="0" rIns="0" bIns="0" rtlCol="0"/>
            <a:lstStyle/>
            <a:p>
              <a:endParaRPr/>
            </a:p>
          </p:txBody>
        </p:sp>
        <p:sp>
          <p:nvSpPr>
            <p:cNvPr id="43" name="object 43"/>
            <p:cNvSpPr/>
            <p:nvPr/>
          </p:nvSpPr>
          <p:spPr>
            <a:xfrm>
              <a:off x="2806445" y="4967478"/>
              <a:ext cx="381000" cy="163195"/>
            </a:xfrm>
            <a:custGeom>
              <a:avLst/>
              <a:gdLst/>
              <a:ahLst/>
              <a:cxnLst/>
              <a:rect l="l" t="t" r="r" b="b"/>
              <a:pathLst>
                <a:path w="381000" h="163195">
                  <a:moveTo>
                    <a:pt x="190500" y="0"/>
                  </a:moveTo>
                  <a:lnTo>
                    <a:pt x="130308" y="4151"/>
                  </a:lnTo>
                  <a:lnTo>
                    <a:pt x="78016" y="15715"/>
                  </a:lnTo>
                  <a:lnTo>
                    <a:pt x="36771" y="33357"/>
                  </a:lnTo>
                  <a:lnTo>
                    <a:pt x="0" y="81534"/>
                  </a:lnTo>
                  <a:lnTo>
                    <a:pt x="9717" y="107326"/>
                  </a:lnTo>
                  <a:lnTo>
                    <a:pt x="36771" y="129710"/>
                  </a:lnTo>
                  <a:lnTo>
                    <a:pt x="78016" y="147352"/>
                  </a:lnTo>
                  <a:lnTo>
                    <a:pt x="130308" y="158916"/>
                  </a:lnTo>
                  <a:lnTo>
                    <a:pt x="190500" y="163068"/>
                  </a:lnTo>
                  <a:lnTo>
                    <a:pt x="250691" y="158916"/>
                  </a:lnTo>
                  <a:lnTo>
                    <a:pt x="302983" y="147352"/>
                  </a:lnTo>
                  <a:lnTo>
                    <a:pt x="344228" y="129710"/>
                  </a:lnTo>
                  <a:lnTo>
                    <a:pt x="371282" y="107326"/>
                  </a:lnTo>
                  <a:lnTo>
                    <a:pt x="381000" y="81534"/>
                  </a:lnTo>
                  <a:lnTo>
                    <a:pt x="371282" y="55741"/>
                  </a:lnTo>
                  <a:lnTo>
                    <a:pt x="344228" y="33357"/>
                  </a:lnTo>
                  <a:lnTo>
                    <a:pt x="302983" y="15715"/>
                  </a:lnTo>
                  <a:lnTo>
                    <a:pt x="250691" y="4151"/>
                  </a:lnTo>
                  <a:lnTo>
                    <a:pt x="190500" y="0"/>
                  </a:lnTo>
                  <a:close/>
                </a:path>
              </a:pathLst>
            </a:custGeom>
            <a:solidFill>
              <a:srgbClr val="FFFF00"/>
            </a:solidFill>
          </p:spPr>
          <p:txBody>
            <a:bodyPr wrap="square" lIns="0" tIns="0" rIns="0" bIns="0" rtlCol="0"/>
            <a:lstStyle/>
            <a:p>
              <a:endParaRPr/>
            </a:p>
          </p:txBody>
        </p:sp>
        <p:sp>
          <p:nvSpPr>
            <p:cNvPr id="44" name="object 44"/>
            <p:cNvSpPr/>
            <p:nvPr/>
          </p:nvSpPr>
          <p:spPr>
            <a:xfrm>
              <a:off x="2806445" y="4967478"/>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45" name="object 45"/>
            <p:cNvSpPr/>
            <p:nvPr/>
          </p:nvSpPr>
          <p:spPr>
            <a:xfrm>
              <a:off x="2805684" y="4520945"/>
              <a:ext cx="382270" cy="532765"/>
            </a:xfrm>
            <a:custGeom>
              <a:avLst/>
              <a:gdLst/>
              <a:ahLst/>
              <a:cxnLst/>
              <a:rect l="l" t="t" r="r" b="b"/>
              <a:pathLst>
                <a:path w="382269"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FFFF00"/>
            </a:solidFill>
          </p:spPr>
          <p:txBody>
            <a:bodyPr wrap="square" lIns="0" tIns="0" rIns="0" bIns="0" rtlCol="0"/>
            <a:lstStyle/>
            <a:p>
              <a:endParaRPr/>
            </a:p>
          </p:txBody>
        </p:sp>
        <p:sp>
          <p:nvSpPr>
            <p:cNvPr id="46" name="object 46"/>
            <p:cNvSpPr/>
            <p:nvPr/>
          </p:nvSpPr>
          <p:spPr>
            <a:xfrm>
              <a:off x="2806445" y="4520945"/>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47" name="object 47"/>
            <p:cNvSpPr/>
            <p:nvPr/>
          </p:nvSpPr>
          <p:spPr>
            <a:xfrm>
              <a:off x="2805683" y="4596383"/>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48" name="object 48"/>
            <p:cNvSpPr/>
            <p:nvPr/>
          </p:nvSpPr>
          <p:spPr>
            <a:xfrm>
              <a:off x="2919984" y="3899915"/>
              <a:ext cx="228600" cy="621665"/>
            </a:xfrm>
            <a:custGeom>
              <a:avLst/>
              <a:gdLst/>
              <a:ahLst/>
              <a:cxnLst/>
              <a:rect l="l" t="t" r="r" b="b"/>
              <a:pathLst>
                <a:path w="228600" h="621664">
                  <a:moveTo>
                    <a:pt x="76200" y="544068"/>
                  </a:moveTo>
                  <a:lnTo>
                    <a:pt x="44450" y="544068"/>
                  </a:lnTo>
                  <a:lnTo>
                    <a:pt x="44450" y="10668"/>
                  </a:lnTo>
                  <a:lnTo>
                    <a:pt x="31750" y="10668"/>
                  </a:lnTo>
                  <a:lnTo>
                    <a:pt x="31750" y="544068"/>
                  </a:lnTo>
                  <a:lnTo>
                    <a:pt x="0" y="544068"/>
                  </a:lnTo>
                  <a:lnTo>
                    <a:pt x="38100" y="620268"/>
                  </a:lnTo>
                  <a:lnTo>
                    <a:pt x="69850" y="556768"/>
                  </a:lnTo>
                  <a:lnTo>
                    <a:pt x="76200" y="544068"/>
                  </a:lnTo>
                  <a:close/>
                </a:path>
                <a:path w="228600" h="621664">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49" name="object 49"/>
            <p:cNvSpPr/>
            <p:nvPr/>
          </p:nvSpPr>
          <p:spPr>
            <a:xfrm>
              <a:off x="1666494" y="5004053"/>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2"/>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FF0000"/>
            </a:solidFill>
          </p:spPr>
          <p:txBody>
            <a:bodyPr wrap="square" lIns="0" tIns="0" rIns="0" bIns="0" rtlCol="0"/>
            <a:lstStyle/>
            <a:p>
              <a:endParaRPr/>
            </a:p>
          </p:txBody>
        </p:sp>
        <p:sp>
          <p:nvSpPr>
            <p:cNvPr id="50" name="object 50"/>
            <p:cNvSpPr/>
            <p:nvPr/>
          </p:nvSpPr>
          <p:spPr>
            <a:xfrm>
              <a:off x="1666494" y="5004053"/>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51" name="object 51"/>
            <p:cNvSpPr/>
            <p:nvPr/>
          </p:nvSpPr>
          <p:spPr>
            <a:xfrm>
              <a:off x="1665732" y="4559045"/>
              <a:ext cx="382270" cy="532765"/>
            </a:xfrm>
            <a:custGeom>
              <a:avLst/>
              <a:gdLst/>
              <a:ahLst/>
              <a:cxnLst/>
              <a:rect l="l" t="t" r="r" b="b"/>
              <a:pathLst>
                <a:path w="382269"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FF0000"/>
            </a:solidFill>
          </p:spPr>
          <p:txBody>
            <a:bodyPr wrap="square" lIns="0" tIns="0" rIns="0" bIns="0" rtlCol="0"/>
            <a:lstStyle/>
            <a:p>
              <a:endParaRPr/>
            </a:p>
          </p:txBody>
        </p:sp>
        <p:sp>
          <p:nvSpPr>
            <p:cNvPr id="52" name="object 52"/>
            <p:cNvSpPr/>
            <p:nvPr/>
          </p:nvSpPr>
          <p:spPr>
            <a:xfrm>
              <a:off x="1666494" y="4559045"/>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53" name="object 53"/>
            <p:cNvSpPr/>
            <p:nvPr/>
          </p:nvSpPr>
          <p:spPr>
            <a:xfrm>
              <a:off x="1665731" y="4634483"/>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54" name="object 54"/>
            <p:cNvSpPr/>
            <p:nvPr/>
          </p:nvSpPr>
          <p:spPr>
            <a:xfrm>
              <a:off x="1780032" y="3936491"/>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55" name="object 55"/>
            <p:cNvSpPr/>
            <p:nvPr/>
          </p:nvSpPr>
          <p:spPr>
            <a:xfrm>
              <a:off x="5106161" y="4191761"/>
              <a:ext cx="259079" cy="201295"/>
            </a:xfrm>
            <a:custGeom>
              <a:avLst/>
              <a:gdLst/>
              <a:ahLst/>
              <a:cxnLst/>
              <a:rect l="l" t="t" r="r" b="b"/>
              <a:pathLst>
                <a:path w="259079" h="201295">
                  <a:moveTo>
                    <a:pt x="158496" y="0"/>
                  </a:moveTo>
                  <a:lnTo>
                    <a:pt x="158496" y="50292"/>
                  </a:lnTo>
                  <a:lnTo>
                    <a:pt x="0" y="50292"/>
                  </a:lnTo>
                  <a:lnTo>
                    <a:pt x="0" y="150875"/>
                  </a:lnTo>
                  <a:lnTo>
                    <a:pt x="158496" y="150875"/>
                  </a:lnTo>
                  <a:lnTo>
                    <a:pt x="158496" y="201168"/>
                  </a:lnTo>
                  <a:lnTo>
                    <a:pt x="259079" y="100583"/>
                  </a:lnTo>
                  <a:lnTo>
                    <a:pt x="158496" y="0"/>
                  </a:lnTo>
                  <a:close/>
                </a:path>
              </a:pathLst>
            </a:custGeom>
            <a:solidFill>
              <a:srgbClr val="FFFFFF"/>
            </a:solidFill>
          </p:spPr>
          <p:txBody>
            <a:bodyPr wrap="square" lIns="0" tIns="0" rIns="0" bIns="0" rtlCol="0"/>
            <a:lstStyle/>
            <a:p>
              <a:endParaRPr/>
            </a:p>
          </p:txBody>
        </p:sp>
        <p:sp>
          <p:nvSpPr>
            <p:cNvPr id="56" name="object 56"/>
            <p:cNvSpPr/>
            <p:nvPr/>
          </p:nvSpPr>
          <p:spPr>
            <a:xfrm>
              <a:off x="5106161" y="4191761"/>
              <a:ext cx="259079" cy="201295"/>
            </a:xfrm>
            <a:custGeom>
              <a:avLst/>
              <a:gdLst/>
              <a:ahLst/>
              <a:cxnLst/>
              <a:rect l="l" t="t" r="r" b="b"/>
              <a:pathLst>
                <a:path w="259079" h="201295">
                  <a:moveTo>
                    <a:pt x="0" y="50292"/>
                  </a:moveTo>
                  <a:lnTo>
                    <a:pt x="158496" y="50292"/>
                  </a:lnTo>
                  <a:lnTo>
                    <a:pt x="158496" y="0"/>
                  </a:lnTo>
                  <a:lnTo>
                    <a:pt x="259079" y="100583"/>
                  </a:lnTo>
                  <a:lnTo>
                    <a:pt x="158496" y="201168"/>
                  </a:lnTo>
                  <a:lnTo>
                    <a:pt x="158496" y="150875"/>
                  </a:lnTo>
                  <a:lnTo>
                    <a:pt x="0" y="150875"/>
                  </a:lnTo>
                  <a:lnTo>
                    <a:pt x="0" y="50292"/>
                  </a:lnTo>
                  <a:close/>
                </a:path>
              </a:pathLst>
            </a:custGeom>
            <a:ln w="10668">
              <a:solidFill>
                <a:srgbClr val="FF0000"/>
              </a:solidFill>
              <a:prstDash val="sysDash"/>
            </a:ln>
          </p:spPr>
          <p:txBody>
            <a:bodyPr wrap="square" lIns="0" tIns="0" rIns="0" bIns="0" rtlCol="0"/>
            <a:lstStyle/>
            <a:p>
              <a:endParaRPr/>
            </a:p>
          </p:txBody>
        </p:sp>
        <p:pic>
          <p:nvPicPr>
            <p:cNvPr id="57" name="object 57"/>
            <p:cNvPicPr/>
            <p:nvPr/>
          </p:nvPicPr>
          <p:blipFill>
            <a:blip r:embed="rId4" cstate="print"/>
            <a:stretch>
              <a:fillRect/>
            </a:stretch>
          </p:blipFill>
          <p:spPr>
            <a:xfrm>
              <a:off x="4535423" y="4186427"/>
              <a:ext cx="220980" cy="175259"/>
            </a:xfrm>
            <a:prstGeom prst="rect">
              <a:avLst/>
            </a:prstGeom>
          </p:spPr>
        </p:pic>
        <p:sp>
          <p:nvSpPr>
            <p:cNvPr id="58" name="object 58"/>
            <p:cNvSpPr/>
            <p:nvPr/>
          </p:nvSpPr>
          <p:spPr>
            <a:xfrm>
              <a:off x="3187445" y="4191761"/>
              <a:ext cx="256540" cy="177165"/>
            </a:xfrm>
            <a:custGeom>
              <a:avLst/>
              <a:gdLst/>
              <a:ahLst/>
              <a:cxnLst/>
              <a:rect l="l" t="t" r="r" b="b"/>
              <a:pathLst>
                <a:path w="256539" h="177164">
                  <a:moveTo>
                    <a:pt x="167640" y="0"/>
                  </a:moveTo>
                  <a:lnTo>
                    <a:pt x="167640" y="44195"/>
                  </a:lnTo>
                  <a:lnTo>
                    <a:pt x="0" y="44195"/>
                  </a:lnTo>
                  <a:lnTo>
                    <a:pt x="0" y="132587"/>
                  </a:lnTo>
                  <a:lnTo>
                    <a:pt x="167640" y="132587"/>
                  </a:lnTo>
                  <a:lnTo>
                    <a:pt x="167640" y="176783"/>
                  </a:lnTo>
                  <a:lnTo>
                    <a:pt x="256031" y="88392"/>
                  </a:lnTo>
                  <a:lnTo>
                    <a:pt x="167640" y="0"/>
                  </a:lnTo>
                  <a:close/>
                </a:path>
              </a:pathLst>
            </a:custGeom>
            <a:solidFill>
              <a:srgbClr val="FFFFFF"/>
            </a:solidFill>
          </p:spPr>
          <p:txBody>
            <a:bodyPr wrap="square" lIns="0" tIns="0" rIns="0" bIns="0" rtlCol="0"/>
            <a:lstStyle/>
            <a:p>
              <a:endParaRPr/>
            </a:p>
          </p:txBody>
        </p:sp>
        <p:sp>
          <p:nvSpPr>
            <p:cNvPr id="59" name="object 59"/>
            <p:cNvSpPr/>
            <p:nvPr/>
          </p:nvSpPr>
          <p:spPr>
            <a:xfrm>
              <a:off x="3187445" y="4191761"/>
              <a:ext cx="256540" cy="177165"/>
            </a:xfrm>
            <a:custGeom>
              <a:avLst/>
              <a:gdLst/>
              <a:ahLst/>
              <a:cxnLst/>
              <a:rect l="l" t="t" r="r" b="b"/>
              <a:pathLst>
                <a:path w="256539" h="177164">
                  <a:moveTo>
                    <a:pt x="0" y="44195"/>
                  </a:moveTo>
                  <a:lnTo>
                    <a:pt x="167640" y="44195"/>
                  </a:lnTo>
                  <a:lnTo>
                    <a:pt x="167640" y="0"/>
                  </a:lnTo>
                  <a:lnTo>
                    <a:pt x="256031" y="88392"/>
                  </a:lnTo>
                  <a:lnTo>
                    <a:pt x="167640" y="176783"/>
                  </a:lnTo>
                  <a:lnTo>
                    <a:pt x="167640" y="132587"/>
                  </a:lnTo>
                  <a:lnTo>
                    <a:pt x="0" y="132587"/>
                  </a:lnTo>
                  <a:lnTo>
                    <a:pt x="0" y="44195"/>
                  </a:lnTo>
                  <a:close/>
                </a:path>
              </a:pathLst>
            </a:custGeom>
            <a:ln w="10668">
              <a:solidFill>
                <a:srgbClr val="FF0000"/>
              </a:solidFill>
              <a:prstDash val="sysDash"/>
            </a:ln>
          </p:spPr>
          <p:txBody>
            <a:bodyPr wrap="square" lIns="0" tIns="0" rIns="0" bIns="0" rtlCol="0"/>
            <a:lstStyle/>
            <a:p>
              <a:endParaRPr/>
            </a:p>
          </p:txBody>
        </p:sp>
        <p:sp>
          <p:nvSpPr>
            <p:cNvPr id="60" name="object 60"/>
            <p:cNvSpPr/>
            <p:nvPr/>
          </p:nvSpPr>
          <p:spPr>
            <a:xfrm>
              <a:off x="2068830" y="4207001"/>
              <a:ext cx="304800" cy="184785"/>
            </a:xfrm>
            <a:custGeom>
              <a:avLst/>
              <a:gdLst/>
              <a:ahLst/>
              <a:cxnLst/>
              <a:rect l="l" t="t" r="r" b="b"/>
              <a:pathLst>
                <a:path w="304800" h="184785">
                  <a:moveTo>
                    <a:pt x="212597" y="0"/>
                  </a:moveTo>
                  <a:lnTo>
                    <a:pt x="212597" y="46100"/>
                  </a:lnTo>
                  <a:lnTo>
                    <a:pt x="0" y="46100"/>
                  </a:lnTo>
                  <a:lnTo>
                    <a:pt x="0" y="138303"/>
                  </a:lnTo>
                  <a:lnTo>
                    <a:pt x="212597" y="138303"/>
                  </a:lnTo>
                  <a:lnTo>
                    <a:pt x="212597" y="184404"/>
                  </a:lnTo>
                  <a:lnTo>
                    <a:pt x="304800" y="92202"/>
                  </a:lnTo>
                  <a:lnTo>
                    <a:pt x="212597" y="0"/>
                  </a:lnTo>
                  <a:close/>
                </a:path>
              </a:pathLst>
            </a:custGeom>
            <a:solidFill>
              <a:srgbClr val="FFFFFF"/>
            </a:solidFill>
          </p:spPr>
          <p:txBody>
            <a:bodyPr wrap="square" lIns="0" tIns="0" rIns="0" bIns="0" rtlCol="0"/>
            <a:lstStyle/>
            <a:p>
              <a:endParaRPr/>
            </a:p>
          </p:txBody>
        </p:sp>
        <p:sp>
          <p:nvSpPr>
            <p:cNvPr id="61" name="object 61"/>
            <p:cNvSpPr/>
            <p:nvPr/>
          </p:nvSpPr>
          <p:spPr>
            <a:xfrm>
              <a:off x="2068830" y="4207001"/>
              <a:ext cx="304800" cy="184785"/>
            </a:xfrm>
            <a:custGeom>
              <a:avLst/>
              <a:gdLst/>
              <a:ahLst/>
              <a:cxnLst/>
              <a:rect l="l" t="t" r="r" b="b"/>
              <a:pathLst>
                <a:path w="304800" h="184785">
                  <a:moveTo>
                    <a:pt x="0" y="46100"/>
                  </a:moveTo>
                  <a:lnTo>
                    <a:pt x="212597" y="46100"/>
                  </a:lnTo>
                  <a:lnTo>
                    <a:pt x="212597" y="0"/>
                  </a:lnTo>
                  <a:lnTo>
                    <a:pt x="304800" y="92202"/>
                  </a:lnTo>
                  <a:lnTo>
                    <a:pt x="212597" y="184404"/>
                  </a:lnTo>
                  <a:lnTo>
                    <a:pt x="212597" y="138303"/>
                  </a:lnTo>
                  <a:lnTo>
                    <a:pt x="0" y="138303"/>
                  </a:lnTo>
                  <a:lnTo>
                    <a:pt x="0" y="46100"/>
                  </a:lnTo>
                  <a:close/>
                </a:path>
              </a:pathLst>
            </a:custGeom>
            <a:ln w="10668">
              <a:solidFill>
                <a:srgbClr val="FF0000"/>
              </a:solidFill>
              <a:prstDash val="sysDash"/>
            </a:ln>
          </p:spPr>
          <p:txBody>
            <a:bodyPr wrap="square" lIns="0" tIns="0" rIns="0" bIns="0" rtlCol="0"/>
            <a:lstStyle/>
            <a:p>
              <a:endParaRPr/>
            </a:p>
          </p:txBody>
        </p:sp>
      </p:grpSp>
      <p:sp>
        <p:nvSpPr>
          <p:cNvPr id="62" name="object 62"/>
          <p:cNvSpPr txBox="1"/>
          <p:nvPr/>
        </p:nvSpPr>
        <p:spPr>
          <a:xfrm>
            <a:off x="3875658" y="5497475"/>
            <a:ext cx="342900" cy="259045"/>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Design </a:t>
            </a:r>
            <a:r>
              <a:rPr sz="800" spc="-20" dirty="0">
                <a:latin typeface="Arial"/>
                <a:cs typeface="Arial"/>
              </a:rPr>
              <a:t>Data</a:t>
            </a:r>
            <a:endParaRPr sz="800">
              <a:latin typeface="Arial"/>
              <a:cs typeface="Arial"/>
            </a:endParaRPr>
          </a:p>
        </p:txBody>
      </p:sp>
      <p:sp>
        <p:nvSpPr>
          <p:cNvPr id="63" name="object 63"/>
          <p:cNvSpPr txBox="1"/>
          <p:nvPr/>
        </p:nvSpPr>
        <p:spPr>
          <a:xfrm>
            <a:off x="5005578" y="5273422"/>
            <a:ext cx="1050290" cy="513715"/>
          </a:xfrm>
          <a:prstGeom prst="rect">
            <a:avLst/>
          </a:prstGeom>
        </p:spPr>
        <p:txBody>
          <a:bodyPr vert="horz" wrap="square" lIns="0" tIns="12700" rIns="0" bIns="0" rtlCol="0">
            <a:spAutoFit/>
          </a:bodyPr>
          <a:lstStyle/>
          <a:p>
            <a:pPr marL="12700" marR="5080">
              <a:spcBef>
                <a:spcPts val="100"/>
              </a:spcBef>
            </a:pPr>
            <a:r>
              <a:rPr sz="800" dirty="0">
                <a:latin typeface="Arial"/>
                <a:cs typeface="Arial"/>
              </a:rPr>
              <a:t>P&amp;IDs,</a:t>
            </a:r>
            <a:r>
              <a:rPr sz="800" spc="-30" dirty="0">
                <a:latin typeface="Arial"/>
                <a:cs typeface="Arial"/>
              </a:rPr>
              <a:t> </a:t>
            </a:r>
            <a:r>
              <a:rPr sz="800" dirty="0">
                <a:latin typeface="Arial"/>
                <a:cs typeface="Arial"/>
              </a:rPr>
              <a:t>&amp;</a:t>
            </a:r>
            <a:r>
              <a:rPr sz="800" spc="-5" dirty="0">
                <a:latin typeface="Arial"/>
                <a:cs typeface="Arial"/>
              </a:rPr>
              <a:t> </a:t>
            </a:r>
            <a:r>
              <a:rPr sz="800" dirty="0">
                <a:latin typeface="Arial"/>
                <a:cs typeface="Arial"/>
              </a:rPr>
              <a:t>3D</a:t>
            </a:r>
            <a:r>
              <a:rPr sz="800" spc="-15" dirty="0">
                <a:latin typeface="Arial"/>
                <a:cs typeface="Arial"/>
              </a:rPr>
              <a:t> </a:t>
            </a:r>
            <a:r>
              <a:rPr sz="800" spc="-10" dirty="0">
                <a:latin typeface="Arial"/>
                <a:cs typeface="Arial"/>
              </a:rPr>
              <a:t>models </a:t>
            </a:r>
            <a:r>
              <a:rPr sz="800" dirty="0">
                <a:latin typeface="Arial"/>
                <a:cs typeface="Arial"/>
              </a:rPr>
              <a:t>Design</a:t>
            </a:r>
            <a:r>
              <a:rPr sz="800" spc="-25" dirty="0">
                <a:latin typeface="Arial"/>
                <a:cs typeface="Arial"/>
              </a:rPr>
              <a:t> </a:t>
            </a:r>
            <a:r>
              <a:rPr sz="800" dirty="0">
                <a:latin typeface="Arial"/>
                <a:cs typeface="Arial"/>
              </a:rPr>
              <a:t>Simulator</a:t>
            </a:r>
            <a:r>
              <a:rPr sz="800" spc="-45" dirty="0">
                <a:latin typeface="Arial"/>
                <a:cs typeface="Arial"/>
              </a:rPr>
              <a:t> </a:t>
            </a:r>
            <a:r>
              <a:rPr sz="800" spc="-20" dirty="0">
                <a:latin typeface="Arial"/>
                <a:cs typeface="Arial"/>
              </a:rPr>
              <a:t>Data </a:t>
            </a:r>
            <a:r>
              <a:rPr sz="800" spc="-10" dirty="0">
                <a:latin typeface="Arial"/>
                <a:cs typeface="Arial"/>
              </a:rPr>
              <a:t>Engineering</a:t>
            </a:r>
            <a:r>
              <a:rPr sz="800" spc="45" dirty="0">
                <a:latin typeface="Arial"/>
                <a:cs typeface="Arial"/>
              </a:rPr>
              <a:t> </a:t>
            </a:r>
            <a:r>
              <a:rPr sz="800" spc="-10" dirty="0">
                <a:latin typeface="Arial"/>
                <a:cs typeface="Arial"/>
              </a:rPr>
              <a:t>Drawings, </a:t>
            </a:r>
            <a:r>
              <a:rPr sz="800" dirty="0">
                <a:latin typeface="Arial"/>
                <a:cs typeface="Arial"/>
              </a:rPr>
              <a:t>Document</a:t>
            </a:r>
            <a:r>
              <a:rPr sz="800" spc="-30" dirty="0">
                <a:latin typeface="Arial"/>
                <a:cs typeface="Arial"/>
              </a:rPr>
              <a:t> </a:t>
            </a:r>
            <a:r>
              <a:rPr sz="800" spc="-10" dirty="0">
                <a:latin typeface="Arial"/>
                <a:cs typeface="Arial"/>
              </a:rPr>
              <a:t>Managem’t</a:t>
            </a:r>
            <a:endParaRPr sz="800">
              <a:latin typeface="Arial"/>
              <a:cs typeface="Arial"/>
            </a:endParaRPr>
          </a:p>
        </p:txBody>
      </p:sp>
      <p:sp>
        <p:nvSpPr>
          <p:cNvPr id="64" name="object 64"/>
          <p:cNvSpPr txBox="1"/>
          <p:nvPr/>
        </p:nvSpPr>
        <p:spPr>
          <a:xfrm>
            <a:off x="6175375" y="5278629"/>
            <a:ext cx="599440" cy="513715"/>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Construction Tracking, Scheduling, </a:t>
            </a:r>
            <a:r>
              <a:rPr sz="800" dirty="0">
                <a:latin typeface="Arial"/>
                <a:cs typeface="Arial"/>
              </a:rPr>
              <a:t>As-</a:t>
            </a:r>
            <a:r>
              <a:rPr sz="800" spc="-10" dirty="0">
                <a:latin typeface="Arial"/>
                <a:cs typeface="Arial"/>
              </a:rPr>
              <a:t>builts</a:t>
            </a:r>
            <a:endParaRPr sz="800">
              <a:latin typeface="Arial"/>
              <a:cs typeface="Arial"/>
            </a:endParaRPr>
          </a:p>
        </p:txBody>
      </p:sp>
      <p:sp>
        <p:nvSpPr>
          <p:cNvPr id="65" name="object 65"/>
          <p:cNvSpPr txBox="1"/>
          <p:nvPr/>
        </p:nvSpPr>
        <p:spPr>
          <a:xfrm>
            <a:off x="6851396" y="5253609"/>
            <a:ext cx="636270" cy="636270"/>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Operations, Maintenance, Inventory, Production, Quality</a:t>
            </a:r>
            <a:endParaRPr sz="800">
              <a:latin typeface="Arial"/>
              <a:cs typeface="Arial"/>
            </a:endParaRPr>
          </a:p>
        </p:txBody>
      </p:sp>
      <p:sp>
        <p:nvSpPr>
          <p:cNvPr id="66" name="object 66"/>
          <p:cNvSpPr txBox="1"/>
          <p:nvPr/>
        </p:nvSpPr>
        <p:spPr>
          <a:xfrm>
            <a:off x="3850258" y="5253609"/>
            <a:ext cx="1014094" cy="235962"/>
          </a:xfrm>
          <a:prstGeom prst="rect">
            <a:avLst/>
          </a:prstGeom>
        </p:spPr>
        <p:txBody>
          <a:bodyPr vert="horz" wrap="square" lIns="0" tIns="30480" rIns="0" bIns="0" rtlCol="0">
            <a:spAutoFit/>
          </a:bodyPr>
          <a:lstStyle/>
          <a:p>
            <a:pPr marL="38100" marR="30480">
              <a:lnSpc>
                <a:spcPts val="830"/>
              </a:lnSpc>
              <a:spcBef>
                <a:spcPts val="240"/>
              </a:spcBef>
            </a:pPr>
            <a:r>
              <a:rPr sz="800" dirty="0">
                <a:latin typeface="Arial"/>
                <a:cs typeface="Arial"/>
              </a:rPr>
              <a:t>Process</a:t>
            </a:r>
            <a:r>
              <a:rPr sz="800" spc="445" dirty="0">
                <a:latin typeface="Arial"/>
                <a:cs typeface="Arial"/>
              </a:rPr>
              <a:t> </a:t>
            </a:r>
            <a:r>
              <a:rPr sz="1200" spc="-30" baseline="6944" dirty="0">
                <a:latin typeface="Arial"/>
                <a:cs typeface="Arial"/>
              </a:rPr>
              <a:t>Cost </a:t>
            </a:r>
            <a:r>
              <a:rPr sz="1200" baseline="-10416" dirty="0">
                <a:latin typeface="Arial"/>
                <a:cs typeface="Arial"/>
              </a:rPr>
              <a:t>Licensor</a:t>
            </a:r>
            <a:r>
              <a:rPr sz="1200" spc="465" baseline="-10416" dirty="0">
                <a:latin typeface="Arial"/>
                <a:cs typeface="Arial"/>
              </a:rPr>
              <a:t> </a:t>
            </a:r>
            <a:r>
              <a:rPr sz="800" spc="-10" dirty="0">
                <a:latin typeface="Arial"/>
                <a:cs typeface="Arial"/>
              </a:rPr>
              <a:t>Estimates,</a:t>
            </a:r>
            <a:endParaRPr sz="800">
              <a:latin typeface="Arial"/>
              <a:cs typeface="Arial"/>
            </a:endParaRPr>
          </a:p>
        </p:txBody>
      </p:sp>
      <p:sp>
        <p:nvSpPr>
          <p:cNvPr id="67" name="object 67"/>
          <p:cNvSpPr txBox="1"/>
          <p:nvPr/>
        </p:nvSpPr>
        <p:spPr>
          <a:xfrm>
            <a:off x="4332859" y="5481625"/>
            <a:ext cx="542925" cy="391795"/>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Design Philosophy Documents</a:t>
            </a:r>
            <a:endParaRPr sz="800">
              <a:latin typeface="Arial"/>
              <a:cs typeface="Arial"/>
            </a:endParaRPr>
          </a:p>
        </p:txBody>
      </p:sp>
      <p:sp>
        <p:nvSpPr>
          <p:cNvPr id="68" name="object 68"/>
          <p:cNvSpPr txBox="1"/>
          <p:nvPr/>
        </p:nvSpPr>
        <p:spPr>
          <a:xfrm>
            <a:off x="3203195" y="5237734"/>
            <a:ext cx="480059" cy="514350"/>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Feasibility Studies, Master Planning</a:t>
            </a:r>
            <a:endParaRPr sz="8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269494"/>
            <a:ext cx="9144000" cy="874598"/>
          </a:xfrm>
          <a:prstGeom prst="rect">
            <a:avLst/>
          </a:prstGeom>
        </p:spPr>
        <p:txBody>
          <a:bodyPr vert="horz" wrap="square" lIns="0" tIns="12700" rIns="0" bIns="0" rtlCol="0">
            <a:spAutoFit/>
          </a:bodyPr>
          <a:lstStyle/>
          <a:p>
            <a:pPr marL="1527810" marR="5080" indent="-1515745" algn="ctr">
              <a:spcBef>
                <a:spcPts val="100"/>
              </a:spcBef>
            </a:pPr>
            <a:r>
              <a:rPr sz="2800" dirty="0"/>
              <a:t>Can</a:t>
            </a:r>
            <a:r>
              <a:rPr sz="2800" spc="-60" dirty="0"/>
              <a:t> </a:t>
            </a:r>
            <a:r>
              <a:rPr sz="2800" dirty="0"/>
              <a:t>Existing</a:t>
            </a:r>
            <a:r>
              <a:rPr sz="2800" spc="-50" dirty="0"/>
              <a:t> </a:t>
            </a:r>
            <a:r>
              <a:rPr sz="2800" spc="-20" dirty="0"/>
              <a:t>Engineering</a:t>
            </a:r>
            <a:r>
              <a:rPr sz="2800" spc="-140" dirty="0"/>
              <a:t> </a:t>
            </a:r>
            <a:r>
              <a:rPr sz="2800" dirty="0"/>
              <a:t>Automation</a:t>
            </a:r>
            <a:r>
              <a:rPr sz="2800" spc="-105" dirty="0"/>
              <a:t> </a:t>
            </a:r>
            <a:r>
              <a:rPr sz="2800" spc="-10" dirty="0"/>
              <a:t>Tools </a:t>
            </a:r>
            <a:br>
              <a:rPr lang="en-US" sz="2800" spc="-10" dirty="0"/>
            </a:br>
            <a:r>
              <a:rPr sz="2800" dirty="0"/>
              <a:t>Solve</a:t>
            </a:r>
            <a:r>
              <a:rPr sz="2800" spc="-80" dirty="0"/>
              <a:t> </a:t>
            </a:r>
            <a:r>
              <a:rPr sz="2800" dirty="0"/>
              <a:t>this</a:t>
            </a:r>
            <a:r>
              <a:rPr sz="2800" spc="-80" dirty="0"/>
              <a:t> </a:t>
            </a:r>
            <a:r>
              <a:rPr sz="2800" dirty="0"/>
              <a:t>Problem</a:t>
            </a:r>
            <a:r>
              <a:rPr sz="2800" spc="-70" dirty="0"/>
              <a:t> </a:t>
            </a:r>
            <a:r>
              <a:rPr sz="2800" spc="-50" dirty="0"/>
              <a:t>?</a:t>
            </a:r>
            <a:endParaRPr sz="2800" dirty="0"/>
          </a:p>
        </p:txBody>
      </p:sp>
      <p:sp>
        <p:nvSpPr>
          <p:cNvPr id="3" name="object 3"/>
          <p:cNvSpPr txBox="1"/>
          <p:nvPr/>
        </p:nvSpPr>
        <p:spPr>
          <a:xfrm>
            <a:off x="5799582" y="6430771"/>
            <a:ext cx="508634" cy="197490"/>
          </a:xfrm>
          <a:prstGeom prst="rect">
            <a:avLst/>
          </a:prstGeom>
        </p:spPr>
        <p:txBody>
          <a:bodyPr vert="horz" wrap="square" lIns="0" tIns="12700" rIns="0" bIns="0" rtlCol="0">
            <a:spAutoFit/>
          </a:bodyPr>
          <a:lstStyle/>
          <a:p>
            <a:pPr marL="12700">
              <a:spcBef>
                <a:spcPts val="100"/>
              </a:spcBef>
            </a:pPr>
            <a:r>
              <a:rPr sz="1200" dirty="0">
                <a:solidFill>
                  <a:srgbClr val="FFFFFF"/>
                </a:solidFill>
                <a:latin typeface="Arial"/>
                <a:cs typeface="Arial"/>
              </a:rPr>
              <a:t>Page</a:t>
            </a:r>
            <a:r>
              <a:rPr sz="1200" spc="-25" dirty="0">
                <a:solidFill>
                  <a:srgbClr val="FFFFFF"/>
                </a:solidFill>
                <a:latin typeface="Arial"/>
                <a:cs typeface="Arial"/>
              </a:rPr>
              <a:t> </a:t>
            </a:r>
            <a:r>
              <a:rPr sz="1200" spc="-50" dirty="0">
                <a:solidFill>
                  <a:srgbClr val="FFFFFF"/>
                </a:solidFill>
                <a:latin typeface="Arial"/>
                <a:cs typeface="Arial"/>
              </a:rPr>
              <a:t>8</a:t>
            </a:r>
            <a:endParaRPr sz="1200">
              <a:latin typeface="Arial"/>
              <a:cs typeface="Arial"/>
            </a:endParaRPr>
          </a:p>
        </p:txBody>
      </p:sp>
      <p:sp>
        <p:nvSpPr>
          <p:cNvPr id="4" name="object 4"/>
          <p:cNvSpPr txBox="1"/>
          <p:nvPr/>
        </p:nvSpPr>
        <p:spPr>
          <a:xfrm>
            <a:off x="990600" y="1626236"/>
            <a:ext cx="9998529" cy="3437479"/>
          </a:xfrm>
          <a:prstGeom prst="rect">
            <a:avLst/>
          </a:prstGeom>
        </p:spPr>
        <p:txBody>
          <a:bodyPr vert="horz" wrap="square" lIns="0" tIns="13335" rIns="0" bIns="0" rtlCol="0">
            <a:spAutoFit/>
          </a:bodyPr>
          <a:lstStyle/>
          <a:p>
            <a:pPr marL="12700" marR="214629">
              <a:spcBef>
                <a:spcPts val="105"/>
              </a:spcBef>
              <a:tabLst>
                <a:tab pos="4678045" algn="l"/>
                <a:tab pos="7209790" algn="l"/>
              </a:tabLst>
            </a:pPr>
            <a:r>
              <a:rPr sz="2000" dirty="0">
                <a:latin typeface="Arial"/>
                <a:cs typeface="Arial"/>
              </a:rPr>
              <a:t>The</a:t>
            </a:r>
            <a:r>
              <a:rPr sz="2000" spc="-25" dirty="0">
                <a:latin typeface="Arial"/>
                <a:cs typeface="Arial"/>
              </a:rPr>
              <a:t> </a:t>
            </a:r>
            <a:r>
              <a:rPr sz="2000" dirty="0">
                <a:latin typeface="Arial"/>
                <a:cs typeface="Arial"/>
              </a:rPr>
              <a:t>large</a:t>
            </a:r>
            <a:r>
              <a:rPr sz="2000" spc="-25" dirty="0">
                <a:latin typeface="Arial"/>
                <a:cs typeface="Arial"/>
              </a:rPr>
              <a:t> </a:t>
            </a:r>
            <a:r>
              <a:rPr sz="2000" dirty="0">
                <a:latin typeface="Arial"/>
                <a:cs typeface="Arial"/>
              </a:rPr>
              <a:t>volume</a:t>
            </a:r>
            <a:r>
              <a:rPr sz="2000" spc="-30" dirty="0">
                <a:latin typeface="Arial"/>
                <a:cs typeface="Arial"/>
              </a:rPr>
              <a:t> </a:t>
            </a:r>
            <a:r>
              <a:rPr sz="2000" dirty="0">
                <a:latin typeface="Arial"/>
                <a:cs typeface="Arial"/>
              </a:rPr>
              <a:t>of</a:t>
            </a:r>
            <a:r>
              <a:rPr sz="2000" spc="-20" dirty="0">
                <a:latin typeface="Arial"/>
                <a:cs typeface="Arial"/>
              </a:rPr>
              <a:t> </a:t>
            </a:r>
            <a:r>
              <a:rPr sz="2000" dirty="0">
                <a:latin typeface="Arial"/>
                <a:cs typeface="Arial"/>
              </a:rPr>
              <a:t>project</a:t>
            </a:r>
            <a:r>
              <a:rPr sz="2000" spc="-40" dirty="0">
                <a:latin typeface="Arial"/>
                <a:cs typeface="Arial"/>
              </a:rPr>
              <a:t> </a:t>
            </a:r>
            <a:r>
              <a:rPr sz="2000" dirty="0">
                <a:latin typeface="Arial"/>
                <a:cs typeface="Arial"/>
              </a:rPr>
              <a:t>data</a:t>
            </a:r>
            <a:r>
              <a:rPr sz="2000" spc="-40" dirty="0">
                <a:latin typeface="Arial"/>
                <a:cs typeface="Arial"/>
              </a:rPr>
              <a:t> </a:t>
            </a:r>
            <a:r>
              <a:rPr sz="2000" dirty="0">
                <a:latin typeface="Arial"/>
                <a:cs typeface="Arial"/>
              </a:rPr>
              <a:t>requires</a:t>
            </a:r>
            <a:r>
              <a:rPr sz="2000" spc="-45" dirty="0">
                <a:latin typeface="Arial"/>
                <a:cs typeface="Arial"/>
              </a:rPr>
              <a:t> </a:t>
            </a:r>
            <a:r>
              <a:rPr sz="2000" dirty="0">
                <a:latin typeface="Arial"/>
                <a:cs typeface="Arial"/>
              </a:rPr>
              <a:t>use</a:t>
            </a:r>
            <a:r>
              <a:rPr sz="2000" spc="-25" dirty="0">
                <a:latin typeface="Arial"/>
                <a:cs typeface="Arial"/>
              </a:rPr>
              <a:t> </a:t>
            </a:r>
            <a:r>
              <a:rPr sz="2000" dirty="0">
                <a:latin typeface="Arial"/>
                <a:cs typeface="Arial"/>
              </a:rPr>
              <a:t>of</a:t>
            </a:r>
            <a:r>
              <a:rPr sz="2000" spc="-30" dirty="0">
                <a:latin typeface="Arial"/>
                <a:cs typeface="Arial"/>
              </a:rPr>
              <a:t> </a:t>
            </a:r>
            <a:r>
              <a:rPr sz="2000" dirty="0">
                <a:latin typeface="Arial"/>
                <a:cs typeface="Arial"/>
              </a:rPr>
              <a:t>automation</a:t>
            </a:r>
            <a:r>
              <a:rPr sz="2000" spc="-35" dirty="0">
                <a:latin typeface="Arial"/>
                <a:cs typeface="Arial"/>
              </a:rPr>
              <a:t> </a:t>
            </a:r>
            <a:r>
              <a:rPr sz="2000" spc="-10" dirty="0">
                <a:latin typeface="Arial"/>
                <a:cs typeface="Arial"/>
              </a:rPr>
              <a:t>tools </a:t>
            </a:r>
            <a:r>
              <a:rPr sz="2000" dirty="0">
                <a:latin typeface="Arial"/>
                <a:cs typeface="Arial"/>
              </a:rPr>
              <a:t>(e.g.</a:t>
            </a:r>
            <a:r>
              <a:rPr sz="2000" spc="-60" dirty="0">
                <a:latin typeface="Arial"/>
                <a:cs typeface="Arial"/>
              </a:rPr>
              <a:t> </a:t>
            </a:r>
            <a:r>
              <a:rPr sz="2000" dirty="0">
                <a:latin typeface="Arial"/>
                <a:cs typeface="Arial"/>
              </a:rPr>
              <a:t>CADD,</a:t>
            </a:r>
            <a:r>
              <a:rPr sz="2000" spc="-30" dirty="0">
                <a:latin typeface="Arial"/>
                <a:cs typeface="Arial"/>
              </a:rPr>
              <a:t> </a:t>
            </a:r>
            <a:r>
              <a:rPr sz="2000" dirty="0">
                <a:latin typeface="Arial"/>
                <a:cs typeface="Arial"/>
              </a:rPr>
              <a:t>Databases,</a:t>
            </a:r>
            <a:r>
              <a:rPr sz="2000" spc="-75" dirty="0">
                <a:latin typeface="Arial"/>
                <a:cs typeface="Arial"/>
              </a:rPr>
              <a:t> </a:t>
            </a:r>
            <a:r>
              <a:rPr sz="2000" dirty="0">
                <a:latin typeface="Arial"/>
                <a:cs typeface="Arial"/>
              </a:rPr>
              <a:t>Modeling,</a:t>
            </a:r>
            <a:r>
              <a:rPr sz="2000" spc="-35" dirty="0">
                <a:latin typeface="Arial"/>
                <a:cs typeface="Arial"/>
              </a:rPr>
              <a:t> </a:t>
            </a:r>
            <a:r>
              <a:rPr sz="2000" spc="-10" dirty="0">
                <a:latin typeface="Arial"/>
                <a:cs typeface="Arial"/>
              </a:rPr>
              <a:t>etc.).</a:t>
            </a:r>
            <a:r>
              <a:rPr lang="en-US" sz="2000" spc="-10" dirty="0">
                <a:latin typeface="Arial"/>
                <a:cs typeface="Arial"/>
              </a:rPr>
              <a:t> </a:t>
            </a:r>
            <a:r>
              <a:rPr sz="2000" dirty="0">
                <a:latin typeface="Arial"/>
                <a:cs typeface="Arial"/>
              </a:rPr>
              <a:t>Large</a:t>
            </a:r>
            <a:r>
              <a:rPr sz="2000" spc="-50" dirty="0">
                <a:latin typeface="Arial"/>
                <a:cs typeface="Arial"/>
              </a:rPr>
              <a:t> </a:t>
            </a:r>
            <a:r>
              <a:rPr sz="2000" dirty="0">
                <a:latin typeface="Arial"/>
                <a:cs typeface="Arial"/>
              </a:rPr>
              <a:t>projects</a:t>
            </a:r>
            <a:r>
              <a:rPr sz="2000" spc="-35" dirty="0">
                <a:latin typeface="Arial"/>
                <a:cs typeface="Arial"/>
              </a:rPr>
              <a:t> </a:t>
            </a:r>
            <a:r>
              <a:rPr lang="en-US" sz="2000" spc="-20" dirty="0">
                <a:latin typeface="Arial"/>
                <a:cs typeface="Arial"/>
              </a:rPr>
              <a:t>must </a:t>
            </a:r>
            <a:r>
              <a:rPr sz="2000" spc="-25" dirty="0">
                <a:latin typeface="Arial"/>
                <a:cs typeface="Arial"/>
              </a:rPr>
              <a:t>use </a:t>
            </a:r>
            <a:r>
              <a:rPr sz="2000" dirty="0">
                <a:latin typeface="Arial"/>
                <a:cs typeface="Arial"/>
              </a:rPr>
              <a:t>them,</a:t>
            </a:r>
            <a:r>
              <a:rPr sz="2000" spc="-50" dirty="0">
                <a:latin typeface="Arial"/>
                <a:cs typeface="Arial"/>
              </a:rPr>
              <a:t> </a:t>
            </a:r>
            <a:r>
              <a:rPr sz="2000" dirty="0">
                <a:latin typeface="Arial"/>
                <a:cs typeface="Arial"/>
              </a:rPr>
              <a:t>so</a:t>
            </a:r>
            <a:r>
              <a:rPr sz="2000" spc="-25" dirty="0">
                <a:latin typeface="Arial"/>
                <a:cs typeface="Arial"/>
              </a:rPr>
              <a:t> </a:t>
            </a:r>
            <a:r>
              <a:rPr sz="2000" dirty="0">
                <a:latin typeface="Arial"/>
                <a:cs typeface="Arial"/>
              </a:rPr>
              <a:t>ISA</a:t>
            </a:r>
            <a:r>
              <a:rPr sz="2000" spc="-114" dirty="0">
                <a:latin typeface="Arial"/>
                <a:cs typeface="Arial"/>
              </a:rPr>
              <a:t> </a:t>
            </a:r>
            <a:r>
              <a:rPr sz="2000" dirty="0">
                <a:latin typeface="Arial"/>
                <a:cs typeface="Arial"/>
              </a:rPr>
              <a:t>108</a:t>
            </a:r>
            <a:r>
              <a:rPr sz="2000" spc="-25" dirty="0">
                <a:latin typeface="Arial"/>
                <a:cs typeface="Arial"/>
              </a:rPr>
              <a:t> </a:t>
            </a:r>
            <a:r>
              <a:rPr sz="2000" dirty="0">
                <a:latin typeface="Arial"/>
                <a:cs typeface="Arial"/>
              </a:rPr>
              <a:t>requirements</a:t>
            </a:r>
            <a:r>
              <a:rPr sz="2000" spc="-65" dirty="0">
                <a:latin typeface="Arial"/>
                <a:cs typeface="Arial"/>
              </a:rPr>
              <a:t> </a:t>
            </a:r>
            <a:r>
              <a:rPr lang="en-US" sz="2000" dirty="0">
                <a:latin typeface="Arial"/>
                <a:cs typeface="Arial"/>
              </a:rPr>
              <a:t>must</a:t>
            </a:r>
            <a:r>
              <a:rPr sz="2000" spc="-45" dirty="0">
                <a:latin typeface="Arial"/>
                <a:cs typeface="Arial"/>
              </a:rPr>
              <a:t> </a:t>
            </a:r>
            <a:r>
              <a:rPr sz="2000" dirty="0">
                <a:latin typeface="Arial"/>
                <a:cs typeface="Arial"/>
              </a:rPr>
              <a:t>integrate</a:t>
            </a:r>
            <a:r>
              <a:rPr sz="2000" spc="-40" dirty="0">
                <a:latin typeface="Arial"/>
                <a:cs typeface="Arial"/>
              </a:rPr>
              <a:t> </a:t>
            </a:r>
            <a:r>
              <a:rPr sz="2000" dirty="0">
                <a:latin typeface="Arial"/>
                <a:cs typeface="Arial"/>
              </a:rPr>
              <a:t>with</a:t>
            </a:r>
            <a:r>
              <a:rPr sz="2000" spc="-10" dirty="0">
                <a:latin typeface="Arial"/>
                <a:cs typeface="Arial"/>
              </a:rPr>
              <a:t> </a:t>
            </a:r>
            <a:r>
              <a:rPr sz="2000" dirty="0">
                <a:latin typeface="Arial"/>
                <a:cs typeface="Arial"/>
              </a:rPr>
              <a:t>these</a:t>
            </a:r>
            <a:r>
              <a:rPr sz="2000" spc="-35" dirty="0">
                <a:latin typeface="Arial"/>
                <a:cs typeface="Arial"/>
              </a:rPr>
              <a:t> </a:t>
            </a:r>
            <a:r>
              <a:rPr sz="2000" dirty="0">
                <a:latin typeface="Arial"/>
                <a:cs typeface="Arial"/>
              </a:rPr>
              <a:t>tools</a:t>
            </a:r>
            <a:r>
              <a:rPr sz="2000" spc="-25" dirty="0">
                <a:latin typeface="Arial"/>
                <a:cs typeface="Arial"/>
              </a:rPr>
              <a:t> as </a:t>
            </a:r>
            <a:r>
              <a:rPr sz="2000" dirty="0">
                <a:latin typeface="Arial"/>
                <a:cs typeface="Arial"/>
              </a:rPr>
              <a:t>well</a:t>
            </a:r>
            <a:r>
              <a:rPr sz="2000" spc="-45" dirty="0">
                <a:latin typeface="Arial"/>
                <a:cs typeface="Arial"/>
              </a:rPr>
              <a:t> </a:t>
            </a:r>
            <a:r>
              <a:rPr sz="2000" dirty="0">
                <a:latin typeface="Arial"/>
                <a:cs typeface="Arial"/>
              </a:rPr>
              <a:t>as</a:t>
            </a:r>
            <a:r>
              <a:rPr sz="2000" spc="-55" dirty="0">
                <a:latin typeface="Arial"/>
                <a:cs typeface="Arial"/>
              </a:rPr>
              <a:t> </a:t>
            </a:r>
            <a:r>
              <a:rPr sz="2000" dirty="0">
                <a:latin typeface="Arial"/>
                <a:cs typeface="Arial"/>
              </a:rPr>
              <a:t>“traditional”</a:t>
            </a:r>
            <a:r>
              <a:rPr sz="2000" spc="-75" dirty="0">
                <a:latin typeface="Arial"/>
                <a:cs typeface="Arial"/>
              </a:rPr>
              <a:t> </a:t>
            </a:r>
            <a:r>
              <a:rPr sz="2000" dirty="0">
                <a:latin typeface="Arial"/>
                <a:cs typeface="Arial"/>
              </a:rPr>
              <a:t>engineering</a:t>
            </a:r>
            <a:r>
              <a:rPr sz="2000" spc="-60" dirty="0">
                <a:latin typeface="Arial"/>
                <a:cs typeface="Arial"/>
              </a:rPr>
              <a:t> </a:t>
            </a:r>
            <a:r>
              <a:rPr sz="2000" spc="-10" dirty="0">
                <a:latin typeface="Arial"/>
                <a:cs typeface="Arial"/>
              </a:rPr>
              <a:t>procedures.</a:t>
            </a:r>
            <a:endParaRPr sz="2000" dirty="0">
              <a:latin typeface="Arial"/>
              <a:cs typeface="Arial"/>
            </a:endParaRPr>
          </a:p>
          <a:p>
            <a:pPr>
              <a:spcBef>
                <a:spcPts val="100"/>
              </a:spcBef>
            </a:pPr>
            <a:endParaRPr sz="2000" dirty="0">
              <a:latin typeface="Arial"/>
              <a:cs typeface="Arial"/>
            </a:endParaRPr>
          </a:p>
          <a:p>
            <a:pPr marL="355600" marR="5080" indent="-342900">
              <a:buChar char="•"/>
              <a:tabLst>
                <a:tab pos="355600" algn="l"/>
              </a:tabLst>
            </a:pPr>
            <a:r>
              <a:rPr sz="2000" spc="-10" dirty="0">
                <a:latin typeface="Arial"/>
                <a:cs typeface="Arial"/>
              </a:rPr>
              <a:t>However,</a:t>
            </a:r>
            <a:r>
              <a:rPr sz="2000" spc="-70" dirty="0">
                <a:latin typeface="Arial"/>
                <a:cs typeface="Arial"/>
              </a:rPr>
              <a:t> </a:t>
            </a:r>
            <a:r>
              <a:rPr sz="2000" dirty="0">
                <a:latin typeface="Arial"/>
                <a:cs typeface="Arial"/>
              </a:rPr>
              <a:t>the</a:t>
            </a:r>
            <a:r>
              <a:rPr sz="2000" spc="-40" dirty="0">
                <a:latin typeface="Arial"/>
                <a:cs typeface="Arial"/>
              </a:rPr>
              <a:t> </a:t>
            </a:r>
            <a:r>
              <a:rPr sz="2000" dirty="0">
                <a:latin typeface="Arial"/>
                <a:cs typeface="Arial"/>
              </a:rPr>
              <a:t>existing</a:t>
            </a:r>
            <a:r>
              <a:rPr sz="2000" spc="-45" dirty="0">
                <a:latin typeface="Arial"/>
                <a:cs typeface="Arial"/>
              </a:rPr>
              <a:t> </a:t>
            </a:r>
            <a:r>
              <a:rPr sz="2000" dirty="0">
                <a:latin typeface="Arial"/>
                <a:cs typeface="Arial"/>
              </a:rPr>
              <a:t>automation</a:t>
            </a:r>
            <a:r>
              <a:rPr sz="2000" spc="-40" dirty="0">
                <a:latin typeface="Arial"/>
                <a:cs typeface="Arial"/>
              </a:rPr>
              <a:t> </a:t>
            </a:r>
            <a:r>
              <a:rPr sz="2000" dirty="0">
                <a:latin typeface="Arial"/>
                <a:cs typeface="Arial"/>
              </a:rPr>
              <a:t>tools</a:t>
            </a:r>
            <a:r>
              <a:rPr sz="2000" spc="-35" dirty="0">
                <a:latin typeface="Arial"/>
                <a:cs typeface="Arial"/>
              </a:rPr>
              <a:t> </a:t>
            </a:r>
            <a:r>
              <a:rPr sz="2000" dirty="0">
                <a:latin typeface="Arial"/>
                <a:cs typeface="Arial"/>
              </a:rPr>
              <a:t>used</a:t>
            </a:r>
            <a:r>
              <a:rPr sz="2000" spc="-50" dirty="0">
                <a:latin typeface="Arial"/>
                <a:cs typeface="Arial"/>
              </a:rPr>
              <a:t> </a:t>
            </a:r>
            <a:r>
              <a:rPr sz="2000" dirty="0">
                <a:latin typeface="Arial"/>
                <a:cs typeface="Arial"/>
              </a:rPr>
              <a:t>in</a:t>
            </a:r>
            <a:r>
              <a:rPr sz="2000" spc="-20" dirty="0">
                <a:latin typeface="Arial"/>
                <a:cs typeface="Arial"/>
              </a:rPr>
              <a:t> </a:t>
            </a:r>
            <a:r>
              <a:rPr sz="2000" dirty="0">
                <a:latin typeface="Arial"/>
                <a:cs typeface="Arial"/>
              </a:rPr>
              <a:t>each</a:t>
            </a:r>
            <a:r>
              <a:rPr sz="2000" spc="-35" dirty="0">
                <a:latin typeface="Arial"/>
                <a:cs typeface="Arial"/>
              </a:rPr>
              <a:t> </a:t>
            </a:r>
            <a:r>
              <a:rPr sz="2000" dirty="0">
                <a:latin typeface="Arial"/>
                <a:cs typeface="Arial"/>
              </a:rPr>
              <a:t>Phase</a:t>
            </a:r>
            <a:r>
              <a:rPr sz="2000" spc="-45" dirty="0">
                <a:latin typeface="Arial"/>
                <a:cs typeface="Arial"/>
              </a:rPr>
              <a:t> </a:t>
            </a:r>
            <a:r>
              <a:rPr sz="2000" dirty="0">
                <a:latin typeface="Arial"/>
                <a:cs typeface="Arial"/>
              </a:rPr>
              <a:t>and</a:t>
            </a:r>
            <a:r>
              <a:rPr sz="2000" spc="-40" dirty="0">
                <a:latin typeface="Arial"/>
                <a:cs typeface="Arial"/>
              </a:rPr>
              <a:t> </a:t>
            </a:r>
            <a:r>
              <a:rPr sz="2000" spc="-25" dirty="0">
                <a:latin typeface="Arial"/>
                <a:cs typeface="Arial"/>
              </a:rPr>
              <a:t>by </a:t>
            </a:r>
            <a:r>
              <a:rPr sz="2000" dirty="0">
                <a:latin typeface="Arial"/>
                <a:cs typeface="Arial"/>
              </a:rPr>
              <a:t>each</a:t>
            </a:r>
            <a:r>
              <a:rPr sz="2000" spc="-60" dirty="0">
                <a:latin typeface="Arial"/>
                <a:cs typeface="Arial"/>
              </a:rPr>
              <a:t> </a:t>
            </a:r>
            <a:r>
              <a:rPr sz="2000" dirty="0">
                <a:latin typeface="Arial"/>
                <a:cs typeface="Arial"/>
              </a:rPr>
              <a:t>Discipline</a:t>
            </a:r>
            <a:r>
              <a:rPr sz="2000" spc="-30" dirty="0">
                <a:latin typeface="Arial"/>
                <a:cs typeface="Arial"/>
              </a:rPr>
              <a:t> </a:t>
            </a:r>
            <a:r>
              <a:rPr sz="2000" dirty="0">
                <a:latin typeface="Arial"/>
                <a:cs typeface="Arial"/>
              </a:rPr>
              <a:t>are</a:t>
            </a:r>
            <a:r>
              <a:rPr sz="2000" spc="-50" dirty="0">
                <a:latin typeface="Arial"/>
                <a:cs typeface="Arial"/>
              </a:rPr>
              <a:t> </a:t>
            </a:r>
            <a:r>
              <a:rPr sz="2000" dirty="0">
                <a:latin typeface="Arial"/>
                <a:cs typeface="Arial"/>
              </a:rPr>
              <a:t>usually</a:t>
            </a:r>
            <a:r>
              <a:rPr sz="2000" spc="-45" dirty="0">
                <a:latin typeface="Arial"/>
                <a:cs typeface="Arial"/>
              </a:rPr>
              <a:t> </a:t>
            </a:r>
            <a:r>
              <a:rPr sz="2000" dirty="0">
                <a:latin typeface="Arial"/>
                <a:cs typeface="Arial"/>
              </a:rPr>
              <a:t>different</a:t>
            </a:r>
            <a:r>
              <a:rPr sz="2000" spc="-55" dirty="0">
                <a:latin typeface="Arial"/>
                <a:cs typeface="Arial"/>
              </a:rPr>
              <a:t> </a:t>
            </a:r>
            <a:r>
              <a:rPr sz="2000" dirty="0">
                <a:latin typeface="Arial"/>
                <a:cs typeface="Arial"/>
              </a:rPr>
              <a:t>and</a:t>
            </a:r>
            <a:r>
              <a:rPr sz="2000" spc="-45" dirty="0">
                <a:latin typeface="Arial"/>
                <a:cs typeface="Arial"/>
              </a:rPr>
              <a:t> </a:t>
            </a:r>
            <a:r>
              <a:rPr sz="2000" spc="-10" dirty="0">
                <a:latin typeface="Arial"/>
                <a:cs typeface="Arial"/>
              </a:rPr>
              <a:t>incompatible.</a:t>
            </a:r>
            <a:endParaRPr sz="2000" dirty="0">
              <a:latin typeface="Arial"/>
              <a:cs typeface="Arial"/>
            </a:endParaRPr>
          </a:p>
          <a:p>
            <a:pPr>
              <a:spcBef>
                <a:spcPts val="100"/>
              </a:spcBef>
              <a:buFont typeface="Arial"/>
              <a:buChar char="•"/>
            </a:pPr>
            <a:endParaRPr sz="2000" dirty="0">
              <a:latin typeface="Arial"/>
              <a:cs typeface="Arial"/>
            </a:endParaRPr>
          </a:p>
          <a:p>
            <a:pPr marL="355600" marR="254000" indent="-342900">
              <a:spcBef>
                <a:spcPts val="5"/>
              </a:spcBef>
              <a:buFont typeface="Arial"/>
              <a:buChar char="•"/>
              <a:tabLst>
                <a:tab pos="355600" algn="l"/>
              </a:tabLst>
            </a:pPr>
            <a:r>
              <a:rPr sz="2000" i="1" dirty="0">
                <a:latin typeface="Arial"/>
                <a:cs typeface="Arial"/>
              </a:rPr>
              <a:t>Existing</a:t>
            </a:r>
            <a:r>
              <a:rPr sz="2000" i="1" spc="-45" dirty="0">
                <a:latin typeface="Arial"/>
                <a:cs typeface="Arial"/>
              </a:rPr>
              <a:t> </a:t>
            </a:r>
            <a:r>
              <a:rPr sz="2000" i="1" dirty="0">
                <a:latin typeface="Arial"/>
                <a:cs typeface="Arial"/>
              </a:rPr>
              <a:t>automation</a:t>
            </a:r>
            <a:r>
              <a:rPr sz="2000" i="1" spc="-45" dirty="0">
                <a:latin typeface="Arial"/>
                <a:cs typeface="Arial"/>
              </a:rPr>
              <a:t> </a:t>
            </a:r>
            <a:r>
              <a:rPr sz="2000" i="1" dirty="0">
                <a:latin typeface="Arial"/>
                <a:cs typeface="Arial"/>
              </a:rPr>
              <a:t>tools</a:t>
            </a:r>
            <a:r>
              <a:rPr sz="2000" i="1" spc="-35" dirty="0">
                <a:latin typeface="Arial"/>
                <a:cs typeface="Arial"/>
              </a:rPr>
              <a:t> </a:t>
            </a:r>
            <a:r>
              <a:rPr sz="2000" i="1" dirty="0">
                <a:latin typeface="Arial"/>
                <a:cs typeface="Arial"/>
              </a:rPr>
              <a:t>provide</a:t>
            </a:r>
            <a:r>
              <a:rPr sz="2000" i="1" spc="-50" dirty="0">
                <a:latin typeface="Arial"/>
                <a:cs typeface="Arial"/>
              </a:rPr>
              <a:t> </a:t>
            </a:r>
            <a:r>
              <a:rPr sz="2000" i="1" dirty="0">
                <a:latin typeface="Arial"/>
                <a:cs typeface="Arial"/>
              </a:rPr>
              <a:t>no</a:t>
            </a:r>
            <a:r>
              <a:rPr sz="2000" i="1" spc="-35" dirty="0">
                <a:latin typeface="Arial"/>
                <a:cs typeface="Arial"/>
              </a:rPr>
              <a:t> </a:t>
            </a:r>
            <a:r>
              <a:rPr sz="2000" i="1" dirty="0">
                <a:latin typeface="Arial"/>
                <a:cs typeface="Arial"/>
              </a:rPr>
              <a:t>“single</a:t>
            </a:r>
            <a:r>
              <a:rPr sz="2000" i="1" spc="-50" dirty="0">
                <a:latin typeface="Arial"/>
                <a:cs typeface="Arial"/>
              </a:rPr>
              <a:t> </a:t>
            </a:r>
            <a:r>
              <a:rPr sz="2000" i="1" dirty="0">
                <a:latin typeface="Arial"/>
                <a:cs typeface="Arial"/>
              </a:rPr>
              <a:t>source”</a:t>
            </a:r>
            <a:r>
              <a:rPr sz="2000" i="1" spc="-70" dirty="0">
                <a:latin typeface="Arial"/>
                <a:cs typeface="Arial"/>
              </a:rPr>
              <a:t> </a:t>
            </a:r>
            <a:r>
              <a:rPr sz="2000" i="1" dirty="0">
                <a:latin typeface="Arial"/>
                <a:cs typeface="Arial"/>
              </a:rPr>
              <a:t>of</a:t>
            </a:r>
            <a:r>
              <a:rPr sz="2000" i="1" spc="-35" dirty="0">
                <a:latin typeface="Arial"/>
                <a:cs typeface="Arial"/>
              </a:rPr>
              <a:t> </a:t>
            </a:r>
            <a:r>
              <a:rPr sz="2000" i="1" spc="-10" dirty="0">
                <a:latin typeface="Arial"/>
                <a:cs typeface="Arial"/>
              </a:rPr>
              <a:t>approved </a:t>
            </a:r>
            <a:r>
              <a:rPr sz="2000" dirty="0">
                <a:latin typeface="Arial"/>
                <a:cs typeface="Arial"/>
              </a:rPr>
              <a:t>design</a:t>
            </a:r>
            <a:r>
              <a:rPr sz="2000" spc="-60" dirty="0">
                <a:latin typeface="Arial"/>
                <a:cs typeface="Arial"/>
              </a:rPr>
              <a:t> </a:t>
            </a:r>
            <a:r>
              <a:rPr sz="2000" spc="-10" dirty="0">
                <a:latin typeface="Arial"/>
                <a:cs typeface="Arial"/>
              </a:rPr>
              <a:t>information.</a:t>
            </a:r>
            <a:endParaRPr sz="2000" dirty="0">
              <a:latin typeface="Arial"/>
              <a:cs typeface="Arial"/>
            </a:endParaRPr>
          </a:p>
          <a:p>
            <a:pPr>
              <a:spcBef>
                <a:spcPts val="95"/>
              </a:spcBef>
              <a:buFont typeface="Arial"/>
              <a:buChar char="•"/>
            </a:pPr>
            <a:endParaRPr sz="2000" dirty="0">
              <a:latin typeface="Arial"/>
              <a:cs typeface="Arial"/>
            </a:endParaRPr>
          </a:p>
          <a:p>
            <a:pPr marL="355600" marR="327025" indent="-342900">
              <a:spcBef>
                <a:spcPts val="5"/>
              </a:spcBef>
              <a:buChar char="•"/>
              <a:tabLst>
                <a:tab pos="355600" algn="l"/>
              </a:tabLst>
            </a:pPr>
            <a:r>
              <a:rPr sz="2000" dirty="0">
                <a:latin typeface="Arial"/>
                <a:cs typeface="Arial"/>
              </a:rPr>
              <a:t>Thus,</a:t>
            </a:r>
            <a:r>
              <a:rPr sz="2000" spc="-45" dirty="0">
                <a:latin typeface="Arial"/>
                <a:cs typeface="Arial"/>
              </a:rPr>
              <a:t> </a:t>
            </a:r>
            <a:r>
              <a:rPr sz="2000" dirty="0">
                <a:latin typeface="Arial"/>
                <a:cs typeface="Arial"/>
              </a:rPr>
              <a:t>existing</a:t>
            </a:r>
            <a:r>
              <a:rPr sz="2000" spc="-25" dirty="0">
                <a:latin typeface="Arial"/>
                <a:cs typeface="Arial"/>
              </a:rPr>
              <a:t> </a:t>
            </a:r>
            <a:r>
              <a:rPr sz="2000" dirty="0">
                <a:latin typeface="Arial"/>
                <a:cs typeface="Arial"/>
              </a:rPr>
              <a:t>automation</a:t>
            </a:r>
            <a:r>
              <a:rPr sz="2000" spc="-25" dirty="0">
                <a:latin typeface="Arial"/>
                <a:cs typeface="Arial"/>
              </a:rPr>
              <a:t> </a:t>
            </a:r>
            <a:r>
              <a:rPr sz="2000" dirty="0">
                <a:latin typeface="Arial"/>
                <a:cs typeface="Arial"/>
              </a:rPr>
              <a:t>tools</a:t>
            </a:r>
            <a:r>
              <a:rPr sz="2000" spc="-25" dirty="0">
                <a:latin typeface="Arial"/>
                <a:cs typeface="Arial"/>
              </a:rPr>
              <a:t> </a:t>
            </a:r>
            <a:r>
              <a:rPr sz="2000" dirty="0">
                <a:latin typeface="Arial"/>
                <a:cs typeface="Arial"/>
              </a:rPr>
              <a:t>actually</a:t>
            </a:r>
            <a:r>
              <a:rPr sz="2000" spc="-35" dirty="0">
                <a:latin typeface="Arial"/>
                <a:cs typeface="Arial"/>
              </a:rPr>
              <a:t> </a:t>
            </a:r>
            <a:r>
              <a:rPr sz="2000" dirty="0">
                <a:latin typeface="Arial"/>
                <a:cs typeface="Arial"/>
              </a:rPr>
              <a:t>make</a:t>
            </a:r>
            <a:r>
              <a:rPr sz="2000" spc="-20" dirty="0">
                <a:latin typeface="Arial"/>
                <a:cs typeface="Arial"/>
              </a:rPr>
              <a:t> </a:t>
            </a:r>
            <a:r>
              <a:rPr sz="2000" dirty="0">
                <a:latin typeface="Arial"/>
                <a:cs typeface="Arial"/>
              </a:rPr>
              <a:t>IDM</a:t>
            </a:r>
            <a:r>
              <a:rPr sz="2000" spc="-30" dirty="0">
                <a:latin typeface="Arial"/>
                <a:cs typeface="Arial"/>
              </a:rPr>
              <a:t> </a:t>
            </a:r>
            <a:r>
              <a:rPr sz="2000" dirty="0">
                <a:latin typeface="Arial"/>
                <a:cs typeface="Arial"/>
              </a:rPr>
              <a:t>data</a:t>
            </a:r>
            <a:r>
              <a:rPr sz="2000" spc="-20" dirty="0">
                <a:latin typeface="Arial"/>
                <a:cs typeface="Arial"/>
              </a:rPr>
              <a:t> </a:t>
            </a:r>
            <a:r>
              <a:rPr sz="2000" spc="-10" dirty="0">
                <a:latin typeface="Arial"/>
                <a:cs typeface="Arial"/>
              </a:rPr>
              <a:t>transfer </a:t>
            </a:r>
            <a:r>
              <a:rPr sz="2000" dirty="0">
                <a:latin typeface="Arial"/>
                <a:cs typeface="Arial"/>
              </a:rPr>
              <a:t>between</a:t>
            </a:r>
            <a:r>
              <a:rPr sz="2000" spc="-50" dirty="0">
                <a:latin typeface="Arial"/>
                <a:cs typeface="Arial"/>
              </a:rPr>
              <a:t> </a:t>
            </a:r>
            <a:r>
              <a:rPr sz="2000" dirty="0">
                <a:latin typeface="Arial"/>
                <a:cs typeface="Arial"/>
              </a:rPr>
              <a:t>Phases</a:t>
            </a:r>
            <a:r>
              <a:rPr sz="2000" spc="-40" dirty="0">
                <a:latin typeface="Arial"/>
                <a:cs typeface="Arial"/>
              </a:rPr>
              <a:t> </a:t>
            </a:r>
            <a:r>
              <a:rPr sz="2000" dirty="0">
                <a:latin typeface="Arial"/>
                <a:cs typeface="Arial"/>
              </a:rPr>
              <a:t>and</a:t>
            </a:r>
            <a:r>
              <a:rPr sz="2000" spc="-30" dirty="0">
                <a:latin typeface="Arial"/>
                <a:cs typeface="Arial"/>
              </a:rPr>
              <a:t> </a:t>
            </a:r>
            <a:r>
              <a:rPr sz="2000" dirty="0">
                <a:latin typeface="Arial"/>
                <a:cs typeface="Arial"/>
              </a:rPr>
              <a:t>Organizations</a:t>
            </a:r>
            <a:r>
              <a:rPr sz="2000" spc="-65" dirty="0">
                <a:latin typeface="Arial"/>
                <a:cs typeface="Arial"/>
              </a:rPr>
              <a:t> </a:t>
            </a:r>
            <a:r>
              <a:rPr sz="2000" dirty="0">
                <a:latin typeface="Arial"/>
                <a:cs typeface="Arial"/>
              </a:rPr>
              <a:t>even</a:t>
            </a:r>
            <a:r>
              <a:rPr sz="2000" spc="-40" dirty="0">
                <a:latin typeface="Arial"/>
                <a:cs typeface="Arial"/>
              </a:rPr>
              <a:t> </a:t>
            </a:r>
            <a:r>
              <a:rPr sz="2000" dirty="0">
                <a:latin typeface="Arial"/>
                <a:cs typeface="Arial"/>
              </a:rPr>
              <a:t>more</a:t>
            </a:r>
            <a:r>
              <a:rPr sz="2000" spc="-30" dirty="0">
                <a:latin typeface="Arial"/>
                <a:cs typeface="Arial"/>
              </a:rPr>
              <a:t> </a:t>
            </a:r>
            <a:r>
              <a:rPr sz="2000" dirty="0">
                <a:latin typeface="Arial"/>
                <a:cs typeface="Arial"/>
              </a:rPr>
              <a:t>difficult,</a:t>
            </a:r>
            <a:r>
              <a:rPr sz="2000" spc="-35" dirty="0">
                <a:latin typeface="Arial"/>
                <a:cs typeface="Arial"/>
              </a:rPr>
              <a:t> </a:t>
            </a:r>
            <a:r>
              <a:rPr sz="2000" spc="-20" dirty="0">
                <a:latin typeface="Arial"/>
                <a:cs typeface="Arial"/>
              </a:rPr>
              <a:t>time </a:t>
            </a:r>
            <a:r>
              <a:rPr sz="2000" dirty="0">
                <a:latin typeface="Arial"/>
                <a:cs typeface="Arial"/>
              </a:rPr>
              <a:t>consuming</a:t>
            </a:r>
            <a:r>
              <a:rPr sz="2000" spc="-55" dirty="0">
                <a:latin typeface="Arial"/>
                <a:cs typeface="Arial"/>
              </a:rPr>
              <a:t> </a:t>
            </a:r>
            <a:r>
              <a:rPr sz="2000" dirty="0">
                <a:latin typeface="Arial"/>
                <a:cs typeface="Arial"/>
              </a:rPr>
              <a:t>&amp;</a:t>
            </a:r>
            <a:r>
              <a:rPr sz="2000" spc="-45" dirty="0">
                <a:latin typeface="Arial"/>
                <a:cs typeface="Arial"/>
              </a:rPr>
              <a:t> </a:t>
            </a:r>
            <a:r>
              <a:rPr sz="2000" spc="-10" dirty="0">
                <a:latin typeface="Arial"/>
                <a:cs typeface="Arial"/>
              </a:rPr>
              <a:t>expensive.</a:t>
            </a:r>
            <a:endParaRPr sz="20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514600" y="2215117"/>
            <a:ext cx="5219700" cy="3220085"/>
            <a:chOff x="990600" y="2215116"/>
            <a:chExt cx="5219700" cy="3220085"/>
          </a:xfrm>
        </p:grpSpPr>
        <p:sp>
          <p:nvSpPr>
            <p:cNvPr id="3" name="object 3"/>
            <p:cNvSpPr/>
            <p:nvPr/>
          </p:nvSpPr>
          <p:spPr>
            <a:xfrm>
              <a:off x="3734561" y="5177789"/>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2"/>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00AF50"/>
            </a:solidFill>
          </p:spPr>
          <p:txBody>
            <a:bodyPr wrap="square" lIns="0" tIns="0" rIns="0" bIns="0" rtlCol="0"/>
            <a:lstStyle/>
            <a:p>
              <a:endParaRPr/>
            </a:p>
          </p:txBody>
        </p:sp>
        <p:sp>
          <p:nvSpPr>
            <p:cNvPr id="4" name="object 4"/>
            <p:cNvSpPr/>
            <p:nvPr/>
          </p:nvSpPr>
          <p:spPr>
            <a:xfrm>
              <a:off x="3734561" y="5177789"/>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pic>
          <p:nvPicPr>
            <p:cNvPr id="5" name="object 5"/>
            <p:cNvPicPr/>
            <p:nvPr/>
          </p:nvPicPr>
          <p:blipFill>
            <a:blip r:embed="rId3" cstate="print"/>
            <a:stretch>
              <a:fillRect/>
            </a:stretch>
          </p:blipFill>
          <p:spPr>
            <a:xfrm>
              <a:off x="1207840" y="2215116"/>
              <a:ext cx="4806832" cy="2433565"/>
            </a:xfrm>
            <a:prstGeom prst="rect">
              <a:avLst/>
            </a:prstGeom>
          </p:spPr>
        </p:pic>
        <p:sp>
          <p:nvSpPr>
            <p:cNvPr id="6" name="object 6"/>
            <p:cNvSpPr/>
            <p:nvPr/>
          </p:nvSpPr>
          <p:spPr>
            <a:xfrm>
              <a:off x="3733800" y="4808219"/>
              <a:ext cx="381000" cy="451484"/>
            </a:xfrm>
            <a:custGeom>
              <a:avLst/>
              <a:gdLst/>
              <a:ahLst/>
              <a:cxnLst/>
              <a:rect l="l" t="t" r="r" b="b"/>
              <a:pathLst>
                <a:path w="381000" h="451485">
                  <a:moveTo>
                    <a:pt x="381000" y="0"/>
                  </a:moveTo>
                  <a:lnTo>
                    <a:pt x="0" y="0"/>
                  </a:lnTo>
                  <a:lnTo>
                    <a:pt x="0" y="451103"/>
                  </a:lnTo>
                  <a:lnTo>
                    <a:pt x="381000" y="451103"/>
                  </a:lnTo>
                  <a:lnTo>
                    <a:pt x="381000" y="0"/>
                  </a:lnTo>
                  <a:close/>
                </a:path>
              </a:pathLst>
            </a:custGeom>
            <a:solidFill>
              <a:srgbClr val="00AF50"/>
            </a:solidFill>
          </p:spPr>
          <p:txBody>
            <a:bodyPr wrap="square" lIns="0" tIns="0" rIns="0" bIns="0" rtlCol="0"/>
            <a:lstStyle/>
            <a:p>
              <a:endParaRPr/>
            </a:p>
          </p:txBody>
        </p:sp>
        <p:sp>
          <p:nvSpPr>
            <p:cNvPr id="7" name="object 7"/>
            <p:cNvSpPr/>
            <p:nvPr/>
          </p:nvSpPr>
          <p:spPr>
            <a:xfrm>
              <a:off x="990600" y="4274819"/>
              <a:ext cx="5219700" cy="381000"/>
            </a:xfrm>
            <a:custGeom>
              <a:avLst/>
              <a:gdLst/>
              <a:ahLst/>
              <a:cxnLst/>
              <a:rect l="l" t="t" r="r" b="b"/>
              <a:pathLst>
                <a:path w="5219700" h="381000">
                  <a:moveTo>
                    <a:pt x="5219700" y="0"/>
                  </a:moveTo>
                  <a:lnTo>
                    <a:pt x="0" y="0"/>
                  </a:lnTo>
                  <a:lnTo>
                    <a:pt x="0" y="380999"/>
                  </a:lnTo>
                  <a:lnTo>
                    <a:pt x="5219700" y="380999"/>
                  </a:lnTo>
                  <a:lnTo>
                    <a:pt x="5219700" y="0"/>
                  </a:lnTo>
                  <a:close/>
                </a:path>
              </a:pathLst>
            </a:custGeom>
            <a:solidFill>
              <a:srgbClr val="FFFFFF"/>
            </a:solidFill>
          </p:spPr>
          <p:txBody>
            <a:bodyPr wrap="square" lIns="0" tIns="0" rIns="0" bIns="0" rtlCol="0"/>
            <a:lstStyle/>
            <a:p>
              <a:endParaRPr/>
            </a:p>
          </p:txBody>
        </p:sp>
        <p:sp>
          <p:nvSpPr>
            <p:cNvPr id="8" name="object 8"/>
            <p:cNvSpPr/>
            <p:nvPr/>
          </p:nvSpPr>
          <p:spPr>
            <a:xfrm>
              <a:off x="2515361" y="5253989"/>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2"/>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FFFF00"/>
            </a:solidFill>
          </p:spPr>
          <p:txBody>
            <a:bodyPr wrap="square" lIns="0" tIns="0" rIns="0" bIns="0" rtlCol="0"/>
            <a:lstStyle/>
            <a:p>
              <a:endParaRPr/>
            </a:p>
          </p:txBody>
        </p:sp>
        <p:sp>
          <p:nvSpPr>
            <p:cNvPr id="9" name="object 9"/>
            <p:cNvSpPr/>
            <p:nvPr/>
          </p:nvSpPr>
          <p:spPr>
            <a:xfrm>
              <a:off x="2515361" y="5253989"/>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10" name="object 10"/>
            <p:cNvSpPr/>
            <p:nvPr/>
          </p:nvSpPr>
          <p:spPr>
            <a:xfrm>
              <a:off x="2514600" y="4808981"/>
              <a:ext cx="382270" cy="532765"/>
            </a:xfrm>
            <a:custGeom>
              <a:avLst/>
              <a:gdLst/>
              <a:ahLst/>
              <a:cxnLst/>
              <a:rect l="l" t="t" r="r" b="b"/>
              <a:pathLst>
                <a:path w="382269"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FFFF00"/>
            </a:solidFill>
          </p:spPr>
          <p:txBody>
            <a:bodyPr wrap="square" lIns="0" tIns="0" rIns="0" bIns="0" rtlCol="0"/>
            <a:lstStyle/>
            <a:p>
              <a:endParaRPr/>
            </a:p>
          </p:txBody>
        </p:sp>
        <p:sp>
          <p:nvSpPr>
            <p:cNvPr id="11" name="object 11"/>
            <p:cNvSpPr/>
            <p:nvPr/>
          </p:nvSpPr>
          <p:spPr>
            <a:xfrm>
              <a:off x="2515361" y="4808982"/>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12" name="object 12"/>
            <p:cNvSpPr/>
            <p:nvPr/>
          </p:nvSpPr>
          <p:spPr>
            <a:xfrm>
              <a:off x="2514600" y="4884419"/>
              <a:ext cx="381000" cy="445770"/>
            </a:xfrm>
            <a:custGeom>
              <a:avLst/>
              <a:gdLst/>
              <a:ahLst/>
              <a:cxnLst/>
              <a:rect l="l" t="t" r="r" b="b"/>
              <a:pathLst>
                <a:path w="381000" h="445770">
                  <a:moveTo>
                    <a:pt x="0" y="0"/>
                  </a:moveTo>
                  <a:lnTo>
                    <a:pt x="0" y="445515"/>
                  </a:lnTo>
                </a:path>
                <a:path w="381000" h="445770">
                  <a:moveTo>
                    <a:pt x="381000" y="0"/>
                  </a:moveTo>
                  <a:lnTo>
                    <a:pt x="381000" y="445515"/>
                  </a:lnTo>
                </a:path>
              </a:pathLst>
            </a:custGeom>
            <a:ln w="9144">
              <a:solidFill>
                <a:srgbClr val="000000"/>
              </a:solidFill>
            </a:ln>
          </p:spPr>
          <p:txBody>
            <a:bodyPr wrap="square" lIns="0" tIns="0" rIns="0" bIns="0" rtlCol="0"/>
            <a:lstStyle/>
            <a:p>
              <a:endParaRPr/>
            </a:p>
          </p:txBody>
        </p:sp>
        <p:sp>
          <p:nvSpPr>
            <p:cNvPr id="13" name="object 13"/>
            <p:cNvSpPr/>
            <p:nvPr/>
          </p:nvSpPr>
          <p:spPr>
            <a:xfrm>
              <a:off x="2628900" y="4186427"/>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14" name="object 14"/>
            <p:cNvSpPr/>
            <p:nvPr/>
          </p:nvSpPr>
          <p:spPr>
            <a:xfrm>
              <a:off x="3367277" y="5253989"/>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2"/>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00AF50"/>
            </a:solidFill>
          </p:spPr>
          <p:txBody>
            <a:bodyPr wrap="square" lIns="0" tIns="0" rIns="0" bIns="0" rtlCol="0"/>
            <a:lstStyle/>
            <a:p>
              <a:endParaRPr/>
            </a:p>
          </p:txBody>
        </p:sp>
        <p:sp>
          <p:nvSpPr>
            <p:cNvPr id="15" name="object 15"/>
            <p:cNvSpPr/>
            <p:nvPr/>
          </p:nvSpPr>
          <p:spPr>
            <a:xfrm>
              <a:off x="3367277" y="5253989"/>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16" name="object 16"/>
            <p:cNvSpPr/>
            <p:nvPr/>
          </p:nvSpPr>
          <p:spPr>
            <a:xfrm>
              <a:off x="3366516" y="4808981"/>
              <a:ext cx="382270" cy="532765"/>
            </a:xfrm>
            <a:custGeom>
              <a:avLst/>
              <a:gdLst/>
              <a:ahLst/>
              <a:cxnLst/>
              <a:rect l="l" t="t" r="r" b="b"/>
              <a:pathLst>
                <a:path w="382270"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00AF50"/>
            </a:solidFill>
          </p:spPr>
          <p:txBody>
            <a:bodyPr wrap="square" lIns="0" tIns="0" rIns="0" bIns="0" rtlCol="0"/>
            <a:lstStyle/>
            <a:p>
              <a:endParaRPr/>
            </a:p>
          </p:txBody>
        </p:sp>
        <p:sp>
          <p:nvSpPr>
            <p:cNvPr id="17" name="object 17"/>
            <p:cNvSpPr/>
            <p:nvPr/>
          </p:nvSpPr>
          <p:spPr>
            <a:xfrm>
              <a:off x="3367277" y="4808982"/>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18" name="object 18"/>
            <p:cNvSpPr/>
            <p:nvPr/>
          </p:nvSpPr>
          <p:spPr>
            <a:xfrm>
              <a:off x="3366516" y="4884419"/>
              <a:ext cx="381000" cy="445770"/>
            </a:xfrm>
            <a:custGeom>
              <a:avLst/>
              <a:gdLst/>
              <a:ahLst/>
              <a:cxnLst/>
              <a:rect l="l" t="t" r="r" b="b"/>
              <a:pathLst>
                <a:path w="381000" h="445770">
                  <a:moveTo>
                    <a:pt x="0" y="0"/>
                  </a:moveTo>
                  <a:lnTo>
                    <a:pt x="0" y="445515"/>
                  </a:lnTo>
                </a:path>
                <a:path w="381000" h="445770">
                  <a:moveTo>
                    <a:pt x="381000" y="0"/>
                  </a:moveTo>
                  <a:lnTo>
                    <a:pt x="381000" y="445515"/>
                  </a:lnTo>
                </a:path>
              </a:pathLst>
            </a:custGeom>
            <a:ln w="9144">
              <a:solidFill>
                <a:srgbClr val="000000"/>
              </a:solidFill>
            </a:ln>
          </p:spPr>
          <p:txBody>
            <a:bodyPr wrap="square" lIns="0" tIns="0" rIns="0" bIns="0" rtlCol="0"/>
            <a:lstStyle/>
            <a:p>
              <a:endParaRPr/>
            </a:p>
          </p:txBody>
        </p:sp>
        <p:sp>
          <p:nvSpPr>
            <p:cNvPr id="19" name="object 19"/>
            <p:cNvSpPr/>
            <p:nvPr/>
          </p:nvSpPr>
          <p:spPr>
            <a:xfrm>
              <a:off x="3467100" y="4186427"/>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20" name="object 20"/>
            <p:cNvSpPr/>
            <p:nvPr/>
          </p:nvSpPr>
          <p:spPr>
            <a:xfrm>
              <a:off x="4115561" y="5238750"/>
              <a:ext cx="381000" cy="165100"/>
            </a:xfrm>
            <a:custGeom>
              <a:avLst/>
              <a:gdLst/>
              <a:ahLst/>
              <a:cxnLst/>
              <a:rect l="l" t="t" r="r" b="b"/>
              <a:pathLst>
                <a:path w="381000" h="165100">
                  <a:moveTo>
                    <a:pt x="190500" y="0"/>
                  </a:moveTo>
                  <a:lnTo>
                    <a:pt x="130308" y="4194"/>
                  </a:lnTo>
                  <a:lnTo>
                    <a:pt x="78016" y="15873"/>
                  </a:lnTo>
                  <a:lnTo>
                    <a:pt x="36771" y="33686"/>
                  </a:lnTo>
                  <a:lnTo>
                    <a:pt x="0" y="82296"/>
                  </a:lnTo>
                  <a:lnTo>
                    <a:pt x="9717" y="108313"/>
                  </a:lnTo>
                  <a:lnTo>
                    <a:pt x="36771" y="130905"/>
                  </a:lnTo>
                  <a:lnTo>
                    <a:pt x="78016" y="148718"/>
                  </a:lnTo>
                  <a:lnTo>
                    <a:pt x="130308" y="160397"/>
                  </a:lnTo>
                  <a:lnTo>
                    <a:pt x="190500" y="164591"/>
                  </a:lnTo>
                  <a:lnTo>
                    <a:pt x="250691" y="160397"/>
                  </a:lnTo>
                  <a:lnTo>
                    <a:pt x="302983" y="148718"/>
                  </a:lnTo>
                  <a:lnTo>
                    <a:pt x="344228" y="130905"/>
                  </a:lnTo>
                  <a:lnTo>
                    <a:pt x="371282" y="108313"/>
                  </a:lnTo>
                  <a:lnTo>
                    <a:pt x="381000" y="82296"/>
                  </a:lnTo>
                  <a:lnTo>
                    <a:pt x="371282" y="56278"/>
                  </a:lnTo>
                  <a:lnTo>
                    <a:pt x="344228" y="33686"/>
                  </a:lnTo>
                  <a:lnTo>
                    <a:pt x="302983" y="15873"/>
                  </a:lnTo>
                  <a:lnTo>
                    <a:pt x="250691" y="4194"/>
                  </a:lnTo>
                  <a:lnTo>
                    <a:pt x="190500" y="0"/>
                  </a:lnTo>
                  <a:close/>
                </a:path>
              </a:pathLst>
            </a:custGeom>
            <a:solidFill>
              <a:srgbClr val="00AF50"/>
            </a:solidFill>
          </p:spPr>
          <p:txBody>
            <a:bodyPr wrap="square" lIns="0" tIns="0" rIns="0" bIns="0" rtlCol="0"/>
            <a:lstStyle/>
            <a:p>
              <a:endParaRPr/>
            </a:p>
          </p:txBody>
        </p:sp>
        <p:sp>
          <p:nvSpPr>
            <p:cNvPr id="21" name="object 21"/>
            <p:cNvSpPr/>
            <p:nvPr/>
          </p:nvSpPr>
          <p:spPr>
            <a:xfrm>
              <a:off x="4115561" y="5238750"/>
              <a:ext cx="381000" cy="165100"/>
            </a:xfrm>
            <a:custGeom>
              <a:avLst/>
              <a:gdLst/>
              <a:ahLst/>
              <a:cxnLst/>
              <a:rect l="l" t="t" r="r" b="b"/>
              <a:pathLst>
                <a:path w="381000" h="165100">
                  <a:moveTo>
                    <a:pt x="0" y="82296"/>
                  </a:moveTo>
                  <a:lnTo>
                    <a:pt x="36771" y="33686"/>
                  </a:lnTo>
                  <a:lnTo>
                    <a:pt x="78016" y="15873"/>
                  </a:lnTo>
                  <a:lnTo>
                    <a:pt x="130308" y="4194"/>
                  </a:lnTo>
                  <a:lnTo>
                    <a:pt x="190500" y="0"/>
                  </a:lnTo>
                  <a:lnTo>
                    <a:pt x="250691" y="4194"/>
                  </a:lnTo>
                  <a:lnTo>
                    <a:pt x="302983" y="15873"/>
                  </a:lnTo>
                  <a:lnTo>
                    <a:pt x="344228" y="33686"/>
                  </a:lnTo>
                  <a:lnTo>
                    <a:pt x="371282" y="56278"/>
                  </a:lnTo>
                  <a:lnTo>
                    <a:pt x="381000" y="82296"/>
                  </a:lnTo>
                  <a:lnTo>
                    <a:pt x="371282" y="108313"/>
                  </a:lnTo>
                  <a:lnTo>
                    <a:pt x="344228" y="130905"/>
                  </a:lnTo>
                  <a:lnTo>
                    <a:pt x="302983" y="148718"/>
                  </a:lnTo>
                  <a:lnTo>
                    <a:pt x="250691" y="160397"/>
                  </a:lnTo>
                  <a:lnTo>
                    <a:pt x="190500" y="164591"/>
                  </a:lnTo>
                  <a:lnTo>
                    <a:pt x="130308" y="160397"/>
                  </a:lnTo>
                  <a:lnTo>
                    <a:pt x="78016" y="148718"/>
                  </a:lnTo>
                  <a:lnTo>
                    <a:pt x="36771" y="130905"/>
                  </a:lnTo>
                  <a:lnTo>
                    <a:pt x="9717" y="108313"/>
                  </a:lnTo>
                  <a:lnTo>
                    <a:pt x="0" y="82296"/>
                  </a:lnTo>
                  <a:close/>
                </a:path>
              </a:pathLst>
            </a:custGeom>
            <a:ln w="10668">
              <a:solidFill>
                <a:srgbClr val="000000"/>
              </a:solidFill>
            </a:ln>
          </p:spPr>
          <p:txBody>
            <a:bodyPr wrap="square" lIns="0" tIns="0" rIns="0" bIns="0" rtlCol="0"/>
            <a:lstStyle/>
            <a:p>
              <a:endParaRPr/>
            </a:p>
          </p:txBody>
        </p:sp>
        <p:sp>
          <p:nvSpPr>
            <p:cNvPr id="22" name="object 22"/>
            <p:cNvSpPr/>
            <p:nvPr/>
          </p:nvSpPr>
          <p:spPr>
            <a:xfrm>
              <a:off x="4114800" y="4793741"/>
              <a:ext cx="382270" cy="532765"/>
            </a:xfrm>
            <a:custGeom>
              <a:avLst/>
              <a:gdLst/>
              <a:ahLst/>
              <a:cxnLst/>
              <a:rect l="l" t="t" r="r" b="b"/>
              <a:pathLst>
                <a:path w="382270" h="532764">
                  <a:moveTo>
                    <a:pt x="381762" y="81534"/>
                  </a:moveTo>
                  <a:lnTo>
                    <a:pt x="344982" y="33362"/>
                  </a:lnTo>
                  <a:lnTo>
                    <a:pt x="303733" y="15722"/>
                  </a:lnTo>
                  <a:lnTo>
                    <a:pt x="251447" y="4152"/>
                  </a:lnTo>
                  <a:lnTo>
                    <a:pt x="191262" y="0"/>
                  </a:lnTo>
                  <a:lnTo>
                    <a:pt x="131064" y="4152"/>
                  </a:lnTo>
                  <a:lnTo>
                    <a:pt x="78778" y="15722"/>
                  </a:lnTo>
                  <a:lnTo>
                    <a:pt x="37528" y="33362"/>
                  </a:lnTo>
                  <a:lnTo>
                    <a:pt x="10477" y="55753"/>
                  </a:lnTo>
                  <a:lnTo>
                    <a:pt x="762" y="81534"/>
                  </a:lnTo>
                  <a:lnTo>
                    <a:pt x="0" y="81534"/>
                  </a:lnTo>
                  <a:lnTo>
                    <a:pt x="0" y="532638"/>
                  </a:lnTo>
                  <a:lnTo>
                    <a:pt x="381000" y="532638"/>
                  </a:lnTo>
                  <a:lnTo>
                    <a:pt x="381000" y="83566"/>
                  </a:lnTo>
                  <a:lnTo>
                    <a:pt x="381762" y="81534"/>
                  </a:lnTo>
                  <a:close/>
                </a:path>
              </a:pathLst>
            </a:custGeom>
            <a:solidFill>
              <a:srgbClr val="00AF50"/>
            </a:solidFill>
          </p:spPr>
          <p:txBody>
            <a:bodyPr wrap="square" lIns="0" tIns="0" rIns="0" bIns="0" rtlCol="0"/>
            <a:lstStyle/>
            <a:p>
              <a:endParaRPr/>
            </a:p>
          </p:txBody>
        </p:sp>
        <p:sp>
          <p:nvSpPr>
            <p:cNvPr id="23" name="object 23"/>
            <p:cNvSpPr/>
            <p:nvPr/>
          </p:nvSpPr>
          <p:spPr>
            <a:xfrm>
              <a:off x="4115561" y="4793741"/>
              <a:ext cx="381000" cy="163195"/>
            </a:xfrm>
            <a:custGeom>
              <a:avLst/>
              <a:gdLst/>
              <a:ahLst/>
              <a:cxnLst/>
              <a:rect l="l" t="t" r="r" b="b"/>
              <a:pathLst>
                <a:path w="381000" h="163195">
                  <a:moveTo>
                    <a:pt x="0" y="81533"/>
                  </a:moveTo>
                  <a:lnTo>
                    <a:pt x="36771" y="33357"/>
                  </a:lnTo>
                  <a:lnTo>
                    <a:pt x="78016" y="15715"/>
                  </a:lnTo>
                  <a:lnTo>
                    <a:pt x="130308" y="4151"/>
                  </a:lnTo>
                  <a:lnTo>
                    <a:pt x="190500" y="0"/>
                  </a:lnTo>
                  <a:lnTo>
                    <a:pt x="250691" y="4151"/>
                  </a:lnTo>
                  <a:lnTo>
                    <a:pt x="302983" y="15715"/>
                  </a:lnTo>
                  <a:lnTo>
                    <a:pt x="344228" y="33357"/>
                  </a:lnTo>
                  <a:lnTo>
                    <a:pt x="371282" y="55741"/>
                  </a:lnTo>
                  <a:lnTo>
                    <a:pt x="381000" y="81533"/>
                  </a:lnTo>
                  <a:lnTo>
                    <a:pt x="371282" y="107326"/>
                  </a:lnTo>
                  <a:lnTo>
                    <a:pt x="344228" y="129710"/>
                  </a:lnTo>
                  <a:lnTo>
                    <a:pt x="302983" y="147352"/>
                  </a:lnTo>
                  <a:lnTo>
                    <a:pt x="250691" y="158916"/>
                  </a:lnTo>
                  <a:lnTo>
                    <a:pt x="190500" y="163067"/>
                  </a:lnTo>
                  <a:lnTo>
                    <a:pt x="130308" y="158916"/>
                  </a:lnTo>
                  <a:lnTo>
                    <a:pt x="78016" y="147352"/>
                  </a:lnTo>
                  <a:lnTo>
                    <a:pt x="36771" y="129710"/>
                  </a:lnTo>
                  <a:lnTo>
                    <a:pt x="9717" y="107326"/>
                  </a:lnTo>
                  <a:lnTo>
                    <a:pt x="0" y="81533"/>
                  </a:lnTo>
                  <a:close/>
                </a:path>
              </a:pathLst>
            </a:custGeom>
            <a:ln w="10668">
              <a:solidFill>
                <a:srgbClr val="000000"/>
              </a:solidFill>
            </a:ln>
          </p:spPr>
          <p:txBody>
            <a:bodyPr wrap="square" lIns="0" tIns="0" rIns="0" bIns="0" rtlCol="0"/>
            <a:lstStyle/>
            <a:p>
              <a:endParaRPr/>
            </a:p>
          </p:txBody>
        </p:sp>
        <p:sp>
          <p:nvSpPr>
            <p:cNvPr id="24" name="object 24"/>
            <p:cNvSpPr/>
            <p:nvPr/>
          </p:nvSpPr>
          <p:spPr>
            <a:xfrm>
              <a:off x="4114800" y="4869179"/>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25" name="object 25"/>
            <p:cNvSpPr/>
            <p:nvPr/>
          </p:nvSpPr>
          <p:spPr>
            <a:xfrm>
              <a:off x="4152900" y="4171187"/>
              <a:ext cx="228600" cy="622300"/>
            </a:xfrm>
            <a:custGeom>
              <a:avLst/>
              <a:gdLst/>
              <a:ahLst/>
              <a:cxnLst/>
              <a:rect l="l" t="t" r="r" b="b"/>
              <a:pathLst>
                <a:path w="228600" h="622300">
                  <a:moveTo>
                    <a:pt x="76200" y="545592"/>
                  </a:moveTo>
                  <a:lnTo>
                    <a:pt x="44450" y="545592"/>
                  </a:lnTo>
                  <a:lnTo>
                    <a:pt x="44450" y="12192"/>
                  </a:lnTo>
                  <a:lnTo>
                    <a:pt x="31750" y="12192"/>
                  </a:lnTo>
                  <a:lnTo>
                    <a:pt x="31750" y="545592"/>
                  </a:lnTo>
                  <a:lnTo>
                    <a:pt x="0" y="545592"/>
                  </a:lnTo>
                  <a:lnTo>
                    <a:pt x="38100" y="621792"/>
                  </a:lnTo>
                  <a:lnTo>
                    <a:pt x="69850" y="558292"/>
                  </a:lnTo>
                  <a:lnTo>
                    <a:pt x="76200" y="545592"/>
                  </a:lnTo>
                  <a:close/>
                </a:path>
                <a:path w="228600" h="622300">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26" name="object 26"/>
            <p:cNvSpPr/>
            <p:nvPr/>
          </p:nvSpPr>
          <p:spPr>
            <a:xfrm>
              <a:off x="5258561" y="5266182"/>
              <a:ext cx="381000" cy="163195"/>
            </a:xfrm>
            <a:custGeom>
              <a:avLst/>
              <a:gdLst/>
              <a:ahLst/>
              <a:cxnLst/>
              <a:rect l="l" t="t" r="r" b="b"/>
              <a:pathLst>
                <a:path w="381000" h="163195">
                  <a:moveTo>
                    <a:pt x="190500" y="0"/>
                  </a:moveTo>
                  <a:lnTo>
                    <a:pt x="130308" y="4151"/>
                  </a:lnTo>
                  <a:lnTo>
                    <a:pt x="78016" y="15715"/>
                  </a:lnTo>
                  <a:lnTo>
                    <a:pt x="36771" y="33357"/>
                  </a:lnTo>
                  <a:lnTo>
                    <a:pt x="0" y="81534"/>
                  </a:lnTo>
                  <a:lnTo>
                    <a:pt x="9717" y="107326"/>
                  </a:lnTo>
                  <a:lnTo>
                    <a:pt x="36771" y="129710"/>
                  </a:lnTo>
                  <a:lnTo>
                    <a:pt x="78016" y="147352"/>
                  </a:lnTo>
                  <a:lnTo>
                    <a:pt x="130308" y="158916"/>
                  </a:lnTo>
                  <a:lnTo>
                    <a:pt x="190500" y="163068"/>
                  </a:lnTo>
                  <a:lnTo>
                    <a:pt x="250691" y="158916"/>
                  </a:lnTo>
                  <a:lnTo>
                    <a:pt x="302983" y="147352"/>
                  </a:lnTo>
                  <a:lnTo>
                    <a:pt x="344228" y="129710"/>
                  </a:lnTo>
                  <a:lnTo>
                    <a:pt x="371282" y="107326"/>
                  </a:lnTo>
                  <a:lnTo>
                    <a:pt x="381000" y="81534"/>
                  </a:lnTo>
                  <a:lnTo>
                    <a:pt x="371282" y="55741"/>
                  </a:lnTo>
                  <a:lnTo>
                    <a:pt x="344228" y="33357"/>
                  </a:lnTo>
                  <a:lnTo>
                    <a:pt x="302983" y="15715"/>
                  </a:lnTo>
                  <a:lnTo>
                    <a:pt x="250691" y="4151"/>
                  </a:lnTo>
                  <a:lnTo>
                    <a:pt x="190500" y="0"/>
                  </a:lnTo>
                  <a:close/>
                </a:path>
              </a:pathLst>
            </a:custGeom>
            <a:solidFill>
              <a:srgbClr val="9F87B7"/>
            </a:solidFill>
          </p:spPr>
          <p:txBody>
            <a:bodyPr wrap="square" lIns="0" tIns="0" rIns="0" bIns="0" rtlCol="0"/>
            <a:lstStyle/>
            <a:p>
              <a:endParaRPr/>
            </a:p>
          </p:txBody>
        </p:sp>
        <p:sp>
          <p:nvSpPr>
            <p:cNvPr id="27" name="object 27"/>
            <p:cNvSpPr/>
            <p:nvPr/>
          </p:nvSpPr>
          <p:spPr>
            <a:xfrm>
              <a:off x="5258561" y="5266182"/>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28" name="object 28"/>
            <p:cNvSpPr/>
            <p:nvPr/>
          </p:nvSpPr>
          <p:spPr>
            <a:xfrm>
              <a:off x="5257800" y="4819649"/>
              <a:ext cx="382270" cy="532765"/>
            </a:xfrm>
            <a:custGeom>
              <a:avLst/>
              <a:gdLst/>
              <a:ahLst/>
              <a:cxnLst/>
              <a:rect l="l" t="t" r="r" b="b"/>
              <a:pathLst>
                <a:path w="382270"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9F87B7"/>
            </a:solidFill>
          </p:spPr>
          <p:txBody>
            <a:bodyPr wrap="square" lIns="0" tIns="0" rIns="0" bIns="0" rtlCol="0"/>
            <a:lstStyle/>
            <a:p>
              <a:endParaRPr/>
            </a:p>
          </p:txBody>
        </p:sp>
        <p:sp>
          <p:nvSpPr>
            <p:cNvPr id="29" name="object 29"/>
            <p:cNvSpPr/>
            <p:nvPr/>
          </p:nvSpPr>
          <p:spPr>
            <a:xfrm>
              <a:off x="5258561" y="4819650"/>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30" name="object 30"/>
            <p:cNvSpPr/>
            <p:nvPr/>
          </p:nvSpPr>
          <p:spPr>
            <a:xfrm>
              <a:off x="5257800" y="4895088"/>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31" name="object 31"/>
            <p:cNvSpPr/>
            <p:nvPr/>
          </p:nvSpPr>
          <p:spPr>
            <a:xfrm>
              <a:off x="5372100" y="4198619"/>
              <a:ext cx="228600" cy="621665"/>
            </a:xfrm>
            <a:custGeom>
              <a:avLst/>
              <a:gdLst/>
              <a:ahLst/>
              <a:cxnLst/>
              <a:rect l="l" t="t" r="r" b="b"/>
              <a:pathLst>
                <a:path w="228600" h="621664">
                  <a:moveTo>
                    <a:pt x="76200" y="544068"/>
                  </a:moveTo>
                  <a:lnTo>
                    <a:pt x="44450" y="544068"/>
                  </a:lnTo>
                  <a:lnTo>
                    <a:pt x="44450" y="10668"/>
                  </a:lnTo>
                  <a:lnTo>
                    <a:pt x="31750" y="10668"/>
                  </a:lnTo>
                  <a:lnTo>
                    <a:pt x="31750" y="544068"/>
                  </a:lnTo>
                  <a:lnTo>
                    <a:pt x="0" y="544068"/>
                  </a:lnTo>
                  <a:lnTo>
                    <a:pt x="38100" y="620268"/>
                  </a:lnTo>
                  <a:lnTo>
                    <a:pt x="69850" y="556768"/>
                  </a:lnTo>
                  <a:lnTo>
                    <a:pt x="76200" y="544068"/>
                  </a:lnTo>
                  <a:close/>
                </a:path>
                <a:path w="228600" h="621664">
                  <a:moveTo>
                    <a:pt x="228600" y="76200"/>
                  </a:moveTo>
                  <a:lnTo>
                    <a:pt x="222250" y="63500"/>
                  </a:lnTo>
                  <a:lnTo>
                    <a:pt x="190500" y="0"/>
                  </a:lnTo>
                  <a:lnTo>
                    <a:pt x="152400" y="76200"/>
                  </a:lnTo>
                  <a:lnTo>
                    <a:pt x="184150" y="76200"/>
                  </a:lnTo>
                  <a:lnTo>
                    <a:pt x="184150" y="621284"/>
                  </a:lnTo>
                  <a:lnTo>
                    <a:pt x="196850" y="621284"/>
                  </a:lnTo>
                  <a:lnTo>
                    <a:pt x="196850" y="76200"/>
                  </a:lnTo>
                  <a:lnTo>
                    <a:pt x="228600" y="76200"/>
                  </a:lnTo>
                  <a:close/>
                </a:path>
              </a:pathLst>
            </a:custGeom>
            <a:solidFill>
              <a:srgbClr val="000000"/>
            </a:solidFill>
          </p:spPr>
          <p:txBody>
            <a:bodyPr wrap="square" lIns="0" tIns="0" rIns="0" bIns="0" rtlCol="0"/>
            <a:lstStyle/>
            <a:p>
              <a:endParaRPr/>
            </a:p>
          </p:txBody>
        </p:sp>
        <p:sp>
          <p:nvSpPr>
            <p:cNvPr id="32" name="object 32"/>
            <p:cNvSpPr/>
            <p:nvPr/>
          </p:nvSpPr>
          <p:spPr>
            <a:xfrm>
              <a:off x="4648961" y="5266182"/>
              <a:ext cx="381000" cy="163195"/>
            </a:xfrm>
            <a:custGeom>
              <a:avLst/>
              <a:gdLst/>
              <a:ahLst/>
              <a:cxnLst/>
              <a:rect l="l" t="t" r="r" b="b"/>
              <a:pathLst>
                <a:path w="381000" h="163195">
                  <a:moveTo>
                    <a:pt x="190500" y="0"/>
                  </a:moveTo>
                  <a:lnTo>
                    <a:pt x="130308" y="4151"/>
                  </a:lnTo>
                  <a:lnTo>
                    <a:pt x="78016" y="15715"/>
                  </a:lnTo>
                  <a:lnTo>
                    <a:pt x="36771" y="33357"/>
                  </a:lnTo>
                  <a:lnTo>
                    <a:pt x="0" y="81534"/>
                  </a:lnTo>
                  <a:lnTo>
                    <a:pt x="9717" y="107326"/>
                  </a:lnTo>
                  <a:lnTo>
                    <a:pt x="36771" y="129710"/>
                  </a:lnTo>
                  <a:lnTo>
                    <a:pt x="78016" y="147352"/>
                  </a:lnTo>
                  <a:lnTo>
                    <a:pt x="130308" y="158916"/>
                  </a:lnTo>
                  <a:lnTo>
                    <a:pt x="190500" y="163068"/>
                  </a:lnTo>
                  <a:lnTo>
                    <a:pt x="250691" y="158916"/>
                  </a:lnTo>
                  <a:lnTo>
                    <a:pt x="302983" y="147352"/>
                  </a:lnTo>
                  <a:lnTo>
                    <a:pt x="344228" y="129710"/>
                  </a:lnTo>
                  <a:lnTo>
                    <a:pt x="371282" y="107326"/>
                  </a:lnTo>
                  <a:lnTo>
                    <a:pt x="381000" y="81534"/>
                  </a:lnTo>
                  <a:lnTo>
                    <a:pt x="371282" y="55741"/>
                  </a:lnTo>
                  <a:lnTo>
                    <a:pt x="344228" y="33357"/>
                  </a:lnTo>
                  <a:lnTo>
                    <a:pt x="302983" y="15715"/>
                  </a:lnTo>
                  <a:lnTo>
                    <a:pt x="250691" y="4151"/>
                  </a:lnTo>
                  <a:lnTo>
                    <a:pt x="190500" y="0"/>
                  </a:lnTo>
                  <a:close/>
                </a:path>
              </a:pathLst>
            </a:custGeom>
            <a:solidFill>
              <a:srgbClr val="4EA4D7"/>
            </a:solidFill>
          </p:spPr>
          <p:txBody>
            <a:bodyPr wrap="square" lIns="0" tIns="0" rIns="0" bIns="0" rtlCol="0"/>
            <a:lstStyle/>
            <a:p>
              <a:endParaRPr/>
            </a:p>
          </p:txBody>
        </p:sp>
        <p:sp>
          <p:nvSpPr>
            <p:cNvPr id="33" name="object 33"/>
            <p:cNvSpPr/>
            <p:nvPr/>
          </p:nvSpPr>
          <p:spPr>
            <a:xfrm>
              <a:off x="4648961" y="5266182"/>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34" name="object 34"/>
            <p:cNvSpPr/>
            <p:nvPr/>
          </p:nvSpPr>
          <p:spPr>
            <a:xfrm>
              <a:off x="4648200" y="4819649"/>
              <a:ext cx="382270" cy="532765"/>
            </a:xfrm>
            <a:custGeom>
              <a:avLst/>
              <a:gdLst/>
              <a:ahLst/>
              <a:cxnLst/>
              <a:rect l="l" t="t" r="r" b="b"/>
              <a:pathLst>
                <a:path w="382270" h="532764">
                  <a:moveTo>
                    <a:pt x="381762" y="82296"/>
                  </a:moveTo>
                  <a:lnTo>
                    <a:pt x="344982" y="33693"/>
                  </a:lnTo>
                  <a:lnTo>
                    <a:pt x="303733" y="15875"/>
                  </a:lnTo>
                  <a:lnTo>
                    <a:pt x="251447" y="4203"/>
                  </a:lnTo>
                  <a:lnTo>
                    <a:pt x="191262" y="0"/>
                  </a:lnTo>
                  <a:lnTo>
                    <a:pt x="131064" y="4203"/>
                  </a:lnTo>
                  <a:lnTo>
                    <a:pt x="78778" y="15875"/>
                  </a:lnTo>
                  <a:lnTo>
                    <a:pt x="37528" y="33693"/>
                  </a:lnTo>
                  <a:lnTo>
                    <a:pt x="10477" y="56286"/>
                  </a:lnTo>
                  <a:lnTo>
                    <a:pt x="1041" y="81534"/>
                  </a:lnTo>
                  <a:lnTo>
                    <a:pt x="0" y="81534"/>
                  </a:lnTo>
                  <a:lnTo>
                    <a:pt x="0" y="532638"/>
                  </a:lnTo>
                  <a:lnTo>
                    <a:pt x="381000" y="532638"/>
                  </a:lnTo>
                  <a:lnTo>
                    <a:pt x="381000" y="84340"/>
                  </a:lnTo>
                  <a:lnTo>
                    <a:pt x="381762" y="82296"/>
                  </a:lnTo>
                  <a:close/>
                </a:path>
              </a:pathLst>
            </a:custGeom>
            <a:solidFill>
              <a:srgbClr val="4EA4D7"/>
            </a:solidFill>
          </p:spPr>
          <p:txBody>
            <a:bodyPr wrap="square" lIns="0" tIns="0" rIns="0" bIns="0" rtlCol="0"/>
            <a:lstStyle/>
            <a:p>
              <a:endParaRPr/>
            </a:p>
          </p:txBody>
        </p:sp>
        <p:sp>
          <p:nvSpPr>
            <p:cNvPr id="35" name="object 35"/>
            <p:cNvSpPr/>
            <p:nvPr/>
          </p:nvSpPr>
          <p:spPr>
            <a:xfrm>
              <a:off x="4648961" y="4819650"/>
              <a:ext cx="381000" cy="165100"/>
            </a:xfrm>
            <a:custGeom>
              <a:avLst/>
              <a:gdLst/>
              <a:ahLst/>
              <a:cxnLst/>
              <a:rect l="l" t="t" r="r" b="b"/>
              <a:pathLst>
                <a:path w="381000" h="165100">
                  <a:moveTo>
                    <a:pt x="0" y="82295"/>
                  </a:moveTo>
                  <a:lnTo>
                    <a:pt x="36771" y="33686"/>
                  </a:lnTo>
                  <a:lnTo>
                    <a:pt x="78016" y="15873"/>
                  </a:lnTo>
                  <a:lnTo>
                    <a:pt x="130308" y="4194"/>
                  </a:lnTo>
                  <a:lnTo>
                    <a:pt x="190500" y="0"/>
                  </a:lnTo>
                  <a:lnTo>
                    <a:pt x="250691" y="4194"/>
                  </a:lnTo>
                  <a:lnTo>
                    <a:pt x="302983" y="15873"/>
                  </a:lnTo>
                  <a:lnTo>
                    <a:pt x="344228" y="33686"/>
                  </a:lnTo>
                  <a:lnTo>
                    <a:pt x="371282" y="56278"/>
                  </a:lnTo>
                  <a:lnTo>
                    <a:pt x="381000" y="82295"/>
                  </a:lnTo>
                  <a:lnTo>
                    <a:pt x="371282" y="108313"/>
                  </a:lnTo>
                  <a:lnTo>
                    <a:pt x="344228" y="130905"/>
                  </a:lnTo>
                  <a:lnTo>
                    <a:pt x="302983" y="148718"/>
                  </a:lnTo>
                  <a:lnTo>
                    <a:pt x="250691" y="160397"/>
                  </a:lnTo>
                  <a:lnTo>
                    <a:pt x="190500" y="164592"/>
                  </a:lnTo>
                  <a:lnTo>
                    <a:pt x="130308" y="160397"/>
                  </a:lnTo>
                  <a:lnTo>
                    <a:pt x="78016" y="148718"/>
                  </a:lnTo>
                  <a:lnTo>
                    <a:pt x="36771" y="130905"/>
                  </a:lnTo>
                  <a:lnTo>
                    <a:pt x="9717" y="108313"/>
                  </a:lnTo>
                  <a:lnTo>
                    <a:pt x="0" y="82295"/>
                  </a:lnTo>
                  <a:close/>
                </a:path>
              </a:pathLst>
            </a:custGeom>
            <a:ln w="10668">
              <a:solidFill>
                <a:srgbClr val="000000"/>
              </a:solidFill>
            </a:ln>
          </p:spPr>
          <p:txBody>
            <a:bodyPr wrap="square" lIns="0" tIns="0" rIns="0" bIns="0" rtlCol="0"/>
            <a:lstStyle/>
            <a:p>
              <a:endParaRPr/>
            </a:p>
          </p:txBody>
        </p:sp>
        <p:sp>
          <p:nvSpPr>
            <p:cNvPr id="36" name="object 36"/>
            <p:cNvSpPr/>
            <p:nvPr/>
          </p:nvSpPr>
          <p:spPr>
            <a:xfrm>
              <a:off x="4648200" y="4895088"/>
              <a:ext cx="381000" cy="445770"/>
            </a:xfrm>
            <a:custGeom>
              <a:avLst/>
              <a:gdLst/>
              <a:ahLst/>
              <a:cxnLst/>
              <a:rect l="l" t="t" r="r" b="b"/>
              <a:pathLst>
                <a:path w="381000" h="445770">
                  <a:moveTo>
                    <a:pt x="0" y="0"/>
                  </a:moveTo>
                  <a:lnTo>
                    <a:pt x="0" y="445516"/>
                  </a:lnTo>
                </a:path>
                <a:path w="381000" h="445770">
                  <a:moveTo>
                    <a:pt x="381000" y="0"/>
                  </a:moveTo>
                  <a:lnTo>
                    <a:pt x="381000" y="445516"/>
                  </a:lnTo>
                </a:path>
              </a:pathLst>
            </a:custGeom>
            <a:ln w="9144">
              <a:solidFill>
                <a:srgbClr val="000000"/>
              </a:solidFill>
            </a:ln>
          </p:spPr>
          <p:txBody>
            <a:bodyPr wrap="square" lIns="0" tIns="0" rIns="0" bIns="0" rtlCol="0"/>
            <a:lstStyle/>
            <a:p>
              <a:endParaRPr/>
            </a:p>
          </p:txBody>
        </p:sp>
        <p:sp>
          <p:nvSpPr>
            <p:cNvPr id="37" name="object 37"/>
            <p:cNvSpPr/>
            <p:nvPr/>
          </p:nvSpPr>
          <p:spPr>
            <a:xfrm>
              <a:off x="4762500" y="4198619"/>
              <a:ext cx="166370" cy="621665"/>
            </a:xfrm>
            <a:custGeom>
              <a:avLst/>
              <a:gdLst/>
              <a:ahLst/>
              <a:cxnLst/>
              <a:rect l="l" t="t" r="r" b="b"/>
              <a:pathLst>
                <a:path w="166370" h="621664">
                  <a:moveTo>
                    <a:pt x="76200" y="544068"/>
                  </a:moveTo>
                  <a:lnTo>
                    <a:pt x="44450" y="544068"/>
                  </a:lnTo>
                  <a:lnTo>
                    <a:pt x="44450" y="10668"/>
                  </a:lnTo>
                  <a:lnTo>
                    <a:pt x="31750" y="10668"/>
                  </a:lnTo>
                  <a:lnTo>
                    <a:pt x="31750" y="544068"/>
                  </a:lnTo>
                  <a:lnTo>
                    <a:pt x="0" y="544068"/>
                  </a:lnTo>
                  <a:lnTo>
                    <a:pt x="38100" y="620268"/>
                  </a:lnTo>
                  <a:lnTo>
                    <a:pt x="69850" y="556768"/>
                  </a:lnTo>
                  <a:lnTo>
                    <a:pt x="76200" y="544068"/>
                  </a:lnTo>
                  <a:close/>
                </a:path>
                <a:path w="166370" h="621664">
                  <a:moveTo>
                    <a:pt x="166116" y="76200"/>
                  </a:moveTo>
                  <a:lnTo>
                    <a:pt x="159766" y="63500"/>
                  </a:lnTo>
                  <a:lnTo>
                    <a:pt x="128016" y="0"/>
                  </a:lnTo>
                  <a:lnTo>
                    <a:pt x="89916" y="76200"/>
                  </a:lnTo>
                  <a:lnTo>
                    <a:pt x="121666" y="76200"/>
                  </a:lnTo>
                  <a:lnTo>
                    <a:pt x="121666" y="621284"/>
                  </a:lnTo>
                  <a:lnTo>
                    <a:pt x="134366" y="621284"/>
                  </a:lnTo>
                  <a:lnTo>
                    <a:pt x="134366" y="76200"/>
                  </a:lnTo>
                  <a:lnTo>
                    <a:pt x="166116" y="76200"/>
                  </a:lnTo>
                  <a:close/>
                </a:path>
              </a:pathLst>
            </a:custGeom>
            <a:solidFill>
              <a:srgbClr val="000000"/>
            </a:solidFill>
          </p:spPr>
          <p:txBody>
            <a:bodyPr wrap="square" lIns="0" tIns="0" rIns="0" bIns="0" rtlCol="0"/>
            <a:lstStyle/>
            <a:p>
              <a:endParaRPr/>
            </a:p>
          </p:txBody>
        </p:sp>
      </p:grpSp>
      <p:sp>
        <p:nvSpPr>
          <p:cNvPr id="38" name="object 38"/>
          <p:cNvSpPr txBox="1">
            <a:spLocks noGrp="1"/>
          </p:cNvSpPr>
          <p:nvPr>
            <p:ph type="title"/>
          </p:nvPr>
        </p:nvSpPr>
        <p:spPr>
          <a:xfrm>
            <a:off x="971550" y="225861"/>
            <a:ext cx="9137904" cy="755976"/>
          </a:xfrm>
          <a:prstGeom prst="rect">
            <a:avLst/>
          </a:prstGeom>
        </p:spPr>
        <p:txBody>
          <a:bodyPr vert="horz" wrap="square" lIns="0" tIns="12065" rIns="0" bIns="0" rtlCol="0">
            <a:spAutoFit/>
          </a:bodyPr>
          <a:lstStyle/>
          <a:p>
            <a:pPr algn="ctr">
              <a:lnSpc>
                <a:spcPts val="2850"/>
              </a:lnSpc>
              <a:spcBef>
                <a:spcPts val="95"/>
              </a:spcBef>
            </a:pPr>
            <a:r>
              <a:rPr sz="2800" dirty="0">
                <a:solidFill>
                  <a:srgbClr val="374D71"/>
                </a:solidFill>
                <a:latin typeface="Aptos ExtraBold" panose="020B0004020202020204" pitchFamily="34" charset="0"/>
                <a:cs typeface="Calibri"/>
              </a:rPr>
              <a:t>“Critical</a:t>
            </a:r>
            <a:r>
              <a:rPr sz="2800" spc="-70" dirty="0">
                <a:solidFill>
                  <a:srgbClr val="374D71"/>
                </a:solidFill>
                <a:latin typeface="Aptos ExtraBold" panose="020B0004020202020204" pitchFamily="34" charset="0"/>
                <a:cs typeface="Calibri"/>
              </a:rPr>
              <a:t> </a:t>
            </a:r>
            <a:r>
              <a:rPr sz="2800" spc="-10" dirty="0">
                <a:solidFill>
                  <a:srgbClr val="374D71"/>
                </a:solidFill>
                <a:latin typeface="Aptos ExtraBold" panose="020B0004020202020204" pitchFamily="34" charset="0"/>
                <a:cs typeface="Calibri"/>
              </a:rPr>
              <a:t>Information</a:t>
            </a:r>
            <a:r>
              <a:rPr sz="2800" spc="-90" dirty="0">
                <a:solidFill>
                  <a:srgbClr val="374D71"/>
                </a:solidFill>
                <a:latin typeface="Aptos ExtraBold" panose="020B0004020202020204" pitchFamily="34" charset="0"/>
                <a:cs typeface="Calibri"/>
              </a:rPr>
              <a:t> </a:t>
            </a:r>
            <a:r>
              <a:rPr sz="2800" spc="-10" dirty="0">
                <a:solidFill>
                  <a:srgbClr val="374D71"/>
                </a:solidFill>
                <a:latin typeface="Aptos ExtraBold" panose="020B0004020202020204" pitchFamily="34" charset="0"/>
                <a:cs typeface="Calibri"/>
              </a:rPr>
              <a:t>Repository”</a:t>
            </a:r>
            <a:endParaRPr sz="2800" dirty="0">
              <a:latin typeface="Aptos ExtraBold" panose="020B0004020202020204" pitchFamily="34" charset="0"/>
              <a:cs typeface="Calibri"/>
            </a:endParaRPr>
          </a:p>
          <a:p>
            <a:pPr algn="ctr">
              <a:lnSpc>
                <a:spcPts val="2850"/>
              </a:lnSpc>
            </a:pPr>
            <a:r>
              <a:rPr sz="2800" dirty="0">
                <a:solidFill>
                  <a:srgbClr val="374D71"/>
                </a:solidFill>
                <a:latin typeface="Aptos ExtraBold" panose="020B0004020202020204" pitchFamily="34" charset="0"/>
                <a:cs typeface="Calibri"/>
              </a:rPr>
              <a:t>Is</a:t>
            </a:r>
            <a:r>
              <a:rPr sz="2800" spc="-80" dirty="0">
                <a:solidFill>
                  <a:srgbClr val="374D71"/>
                </a:solidFill>
                <a:latin typeface="Aptos ExtraBold" panose="020B0004020202020204" pitchFamily="34" charset="0"/>
                <a:cs typeface="Calibri"/>
              </a:rPr>
              <a:t> </a:t>
            </a:r>
            <a:r>
              <a:rPr sz="2800" dirty="0">
                <a:solidFill>
                  <a:srgbClr val="374D71"/>
                </a:solidFill>
                <a:latin typeface="Aptos ExtraBold" panose="020B0004020202020204" pitchFamily="34" charset="0"/>
                <a:cs typeface="Calibri"/>
              </a:rPr>
              <a:t>an</a:t>
            </a:r>
            <a:r>
              <a:rPr sz="2800" spc="-70" dirty="0">
                <a:solidFill>
                  <a:srgbClr val="374D71"/>
                </a:solidFill>
                <a:latin typeface="Aptos ExtraBold" panose="020B0004020202020204" pitchFamily="34" charset="0"/>
                <a:cs typeface="Calibri"/>
              </a:rPr>
              <a:t> </a:t>
            </a:r>
            <a:r>
              <a:rPr sz="2800" dirty="0">
                <a:solidFill>
                  <a:srgbClr val="374D71"/>
                </a:solidFill>
                <a:latin typeface="Aptos ExtraBold" panose="020B0004020202020204" pitchFamily="34" charset="0"/>
                <a:cs typeface="Calibri"/>
              </a:rPr>
              <a:t>Example</a:t>
            </a:r>
            <a:r>
              <a:rPr sz="2800" spc="-40" dirty="0">
                <a:solidFill>
                  <a:srgbClr val="374D71"/>
                </a:solidFill>
                <a:latin typeface="Aptos ExtraBold" panose="020B0004020202020204" pitchFamily="34" charset="0"/>
                <a:cs typeface="Calibri"/>
              </a:rPr>
              <a:t> </a:t>
            </a:r>
            <a:r>
              <a:rPr sz="2800" dirty="0">
                <a:solidFill>
                  <a:srgbClr val="374D71"/>
                </a:solidFill>
                <a:latin typeface="Aptos ExtraBold" panose="020B0004020202020204" pitchFamily="34" charset="0"/>
                <a:cs typeface="Calibri"/>
              </a:rPr>
              <a:t>IID</a:t>
            </a:r>
            <a:r>
              <a:rPr sz="2800" spc="-60" dirty="0">
                <a:solidFill>
                  <a:srgbClr val="374D71"/>
                </a:solidFill>
                <a:latin typeface="Aptos ExtraBold" panose="020B0004020202020204" pitchFamily="34" charset="0"/>
                <a:cs typeface="Calibri"/>
              </a:rPr>
              <a:t> </a:t>
            </a:r>
            <a:r>
              <a:rPr sz="2800" dirty="0">
                <a:solidFill>
                  <a:srgbClr val="374D71"/>
                </a:solidFill>
                <a:latin typeface="Aptos ExtraBold" panose="020B0004020202020204" pitchFamily="34" charset="0"/>
                <a:cs typeface="Calibri"/>
              </a:rPr>
              <a:t>Data</a:t>
            </a:r>
            <a:r>
              <a:rPr sz="2800" spc="-70" dirty="0">
                <a:solidFill>
                  <a:srgbClr val="374D71"/>
                </a:solidFill>
                <a:latin typeface="Aptos ExtraBold" panose="020B0004020202020204" pitchFamily="34" charset="0"/>
                <a:cs typeface="Calibri"/>
              </a:rPr>
              <a:t> </a:t>
            </a:r>
            <a:r>
              <a:rPr sz="2800" spc="-10" dirty="0">
                <a:solidFill>
                  <a:srgbClr val="374D71"/>
                </a:solidFill>
                <a:latin typeface="Aptos ExtraBold" panose="020B0004020202020204" pitchFamily="34" charset="0"/>
                <a:cs typeface="Calibri"/>
              </a:rPr>
              <a:t>Management</a:t>
            </a:r>
            <a:r>
              <a:rPr sz="2800" spc="-45" dirty="0">
                <a:solidFill>
                  <a:srgbClr val="374D71"/>
                </a:solidFill>
                <a:latin typeface="Aptos ExtraBold" panose="020B0004020202020204" pitchFamily="34" charset="0"/>
                <a:cs typeface="Calibri"/>
              </a:rPr>
              <a:t> </a:t>
            </a:r>
            <a:r>
              <a:rPr sz="2800" spc="-10" dirty="0">
                <a:solidFill>
                  <a:srgbClr val="374D71"/>
                </a:solidFill>
                <a:latin typeface="Aptos ExtraBold" panose="020B0004020202020204" pitchFamily="34" charset="0"/>
                <a:cs typeface="Calibri"/>
              </a:rPr>
              <a:t>Solution</a:t>
            </a:r>
            <a:endParaRPr sz="2800" dirty="0">
              <a:latin typeface="Aptos ExtraBold" panose="020B0004020202020204" pitchFamily="34" charset="0"/>
              <a:cs typeface="Calibri"/>
            </a:endParaRPr>
          </a:p>
        </p:txBody>
      </p:sp>
      <p:sp>
        <p:nvSpPr>
          <p:cNvPr id="39" name="object 39"/>
          <p:cNvSpPr txBox="1"/>
          <p:nvPr/>
        </p:nvSpPr>
        <p:spPr>
          <a:xfrm>
            <a:off x="4041395" y="5524906"/>
            <a:ext cx="459105" cy="514350"/>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Process Licensor Design Simulator</a:t>
            </a:r>
            <a:endParaRPr sz="800">
              <a:latin typeface="Arial"/>
              <a:cs typeface="Arial"/>
            </a:endParaRPr>
          </a:p>
        </p:txBody>
      </p:sp>
      <p:sp>
        <p:nvSpPr>
          <p:cNvPr id="40" name="object 40"/>
          <p:cNvSpPr txBox="1"/>
          <p:nvPr/>
        </p:nvSpPr>
        <p:spPr>
          <a:xfrm>
            <a:off x="7623429" y="4298441"/>
            <a:ext cx="2486025" cy="482600"/>
          </a:xfrm>
          <a:prstGeom prst="rect">
            <a:avLst/>
          </a:prstGeom>
        </p:spPr>
        <p:txBody>
          <a:bodyPr vert="horz" wrap="square" lIns="0" tIns="12065" rIns="0" bIns="0" rtlCol="0">
            <a:spAutoFit/>
          </a:bodyPr>
          <a:lstStyle/>
          <a:p>
            <a:pPr marL="12700" marR="5080">
              <a:spcBef>
                <a:spcPts val="95"/>
              </a:spcBef>
            </a:pPr>
            <a:r>
              <a:rPr sz="1000" dirty="0">
                <a:solidFill>
                  <a:srgbClr val="FF0000"/>
                </a:solidFill>
                <a:latin typeface="Arial"/>
                <a:cs typeface="Arial"/>
              </a:rPr>
              <a:t>Data</a:t>
            </a:r>
            <a:r>
              <a:rPr sz="1000" spc="-35" dirty="0">
                <a:solidFill>
                  <a:srgbClr val="FF0000"/>
                </a:solidFill>
                <a:latin typeface="Arial"/>
                <a:cs typeface="Arial"/>
              </a:rPr>
              <a:t> </a:t>
            </a:r>
            <a:r>
              <a:rPr sz="1000" dirty="0">
                <a:solidFill>
                  <a:srgbClr val="FF0000"/>
                </a:solidFill>
                <a:latin typeface="Arial"/>
                <a:cs typeface="Arial"/>
              </a:rPr>
              <a:t>is</a:t>
            </a:r>
            <a:r>
              <a:rPr sz="1000" spc="-25" dirty="0">
                <a:solidFill>
                  <a:srgbClr val="FF0000"/>
                </a:solidFill>
                <a:latin typeface="Arial"/>
                <a:cs typeface="Arial"/>
              </a:rPr>
              <a:t> </a:t>
            </a:r>
            <a:r>
              <a:rPr sz="1000" dirty="0">
                <a:solidFill>
                  <a:srgbClr val="FF0000"/>
                </a:solidFill>
                <a:latin typeface="Arial"/>
                <a:cs typeface="Arial"/>
              </a:rPr>
              <a:t>developed</a:t>
            </a:r>
            <a:r>
              <a:rPr sz="1000" spc="-30" dirty="0">
                <a:solidFill>
                  <a:srgbClr val="FF0000"/>
                </a:solidFill>
                <a:latin typeface="Arial"/>
                <a:cs typeface="Arial"/>
              </a:rPr>
              <a:t> </a:t>
            </a:r>
            <a:r>
              <a:rPr sz="1000" dirty="0">
                <a:solidFill>
                  <a:srgbClr val="FF0000"/>
                </a:solidFill>
                <a:latin typeface="Arial"/>
                <a:cs typeface="Arial"/>
              </a:rPr>
              <a:t>in</a:t>
            </a:r>
            <a:r>
              <a:rPr sz="1000" spc="-20" dirty="0">
                <a:solidFill>
                  <a:srgbClr val="FF0000"/>
                </a:solidFill>
                <a:latin typeface="Arial"/>
                <a:cs typeface="Arial"/>
              </a:rPr>
              <a:t> </a:t>
            </a:r>
            <a:r>
              <a:rPr sz="1000" dirty="0">
                <a:solidFill>
                  <a:srgbClr val="FF0000"/>
                </a:solidFill>
                <a:latin typeface="Arial"/>
                <a:cs typeface="Arial"/>
              </a:rPr>
              <a:t>“silos”</a:t>
            </a:r>
            <a:r>
              <a:rPr sz="1000" spc="-15" dirty="0">
                <a:solidFill>
                  <a:srgbClr val="FF0000"/>
                </a:solidFill>
                <a:latin typeface="Arial"/>
                <a:cs typeface="Arial"/>
              </a:rPr>
              <a:t> </a:t>
            </a:r>
            <a:r>
              <a:rPr sz="1000" dirty="0">
                <a:solidFill>
                  <a:srgbClr val="FF0000"/>
                </a:solidFill>
                <a:latin typeface="Arial"/>
                <a:cs typeface="Arial"/>
              </a:rPr>
              <a:t>and</a:t>
            </a:r>
            <a:r>
              <a:rPr sz="1000" spc="-40" dirty="0">
                <a:solidFill>
                  <a:srgbClr val="FF0000"/>
                </a:solidFill>
                <a:latin typeface="Arial"/>
                <a:cs typeface="Arial"/>
              </a:rPr>
              <a:t> </a:t>
            </a:r>
            <a:r>
              <a:rPr sz="1000" dirty="0">
                <a:solidFill>
                  <a:srgbClr val="FF0000"/>
                </a:solidFill>
                <a:latin typeface="Arial"/>
                <a:cs typeface="Arial"/>
              </a:rPr>
              <a:t>is</a:t>
            </a:r>
            <a:r>
              <a:rPr sz="1000" spc="-15" dirty="0">
                <a:solidFill>
                  <a:srgbClr val="FF0000"/>
                </a:solidFill>
                <a:latin typeface="Arial"/>
                <a:cs typeface="Arial"/>
              </a:rPr>
              <a:t> </a:t>
            </a:r>
            <a:r>
              <a:rPr sz="1000" dirty="0">
                <a:solidFill>
                  <a:srgbClr val="FF0000"/>
                </a:solidFill>
                <a:latin typeface="Arial"/>
                <a:cs typeface="Arial"/>
              </a:rPr>
              <a:t>often</a:t>
            </a:r>
            <a:r>
              <a:rPr sz="1000" spc="-50" dirty="0">
                <a:solidFill>
                  <a:srgbClr val="FF0000"/>
                </a:solidFill>
                <a:latin typeface="Arial"/>
                <a:cs typeface="Arial"/>
              </a:rPr>
              <a:t> </a:t>
            </a:r>
            <a:r>
              <a:rPr sz="1000" spc="-25" dirty="0">
                <a:solidFill>
                  <a:srgbClr val="FF0000"/>
                </a:solidFill>
                <a:latin typeface="Arial"/>
                <a:cs typeface="Arial"/>
              </a:rPr>
              <a:t>not </a:t>
            </a:r>
            <a:r>
              <a:rPr sz="1000" dirty="0">
                <a:solidFill>
                  <a:srgbClr val="FF0000"/>
                </a:solidFill>
                <a:latin typeface="Arial"/>
                <a:cs typeface="Arial"/>
              </a:rPr>
              <a:t>effectively</a:t>
            </a:r>
            <a:r>
              <a:rPr sz="1000" spc="-50" dirty="0">
                <a:solidFill>
                  <a:srgbClr val="FF0000"/>
                </a:solidFill>
                <a:latin typeface="Arial"/>
                <a:cs typeface="Arial"/>
              </a:rPr>
              <a:t> </a:t>
            </a:r>
            <a:r>
              <a:rPr sz="1000" dirty="0">
                <a:solidFill>
                  <a:srgbClr val="FF0000"/>
                </a:solidFill>
                <a:latin typeface="Arial"/>
                <a:cs typeface="Arial"/>
              </a:rPr>
              <a:t>transferred</a:t>
            </a:r>
            <a:r>
              <a:rPr sz="1000" spc="-65" dirty="0">
                <a:solidFill>
                  <a:srgbClr val="FF0000"/>
                </a:solidFill>
                <a:latin typeface="Arial"/>
                <a:cs typeface="Arial"/>
              </a:rPr>
              <a:t> </a:t>
            </a:r>
            <a:r>
              <a:rPr sz="1000" dirty="0">
                <a:solidFill>
                  <a:srgbClr val="FF0000"/>
                </a:solidFill>
                <a:latin typeface="Arial"/>
                <a:cs typeface="Arial"/>
              </a:rPr>
              <a:t>between</a:t>
            </a:r>
            <a:r>
              <a:rPr sz="1000" spc="-40" dirty="0">
                <a:solidFill>
                  <a:srgbClr val="FF0000"/>
                </a:solidFill>
                <a:latin typeface="Arial"/>
                <a:cs typeface="Arial"/>
              </a:rPr>
              <a:t> </a:t>
            </a:r>
            <a:r>
              <a:rPr sz="1000" spc="-10" dirty="0">
                <a:solidFill>
                  <a:srgbClr val="FF0000"/>
                </a:solidFill>
                <a:latin typeface="Arial"/>
                <a:cs typeface="Arial"/>
              </a:rPr>
              <a:t>Engineering, </a:t>
            </a:r>
            <a:r>
              <a:rPr sz="1000" dirty="0">
                <a:solidFill>
                  <a:srgbClr val="FF0000"/>
                </a:solidFill>
                <a:latin typeface="Arial"/>
                <a:cs typeface="Arial"/>
              </a:rPr>
              <a:t>Construction</a:t>
            </a:r>
            <a:r>
              <a:rPr sz="1000" spc="-20" dirty="0">
                <a:solidFill>
                  <a:srgbClr val="FF0000"/>
                </a:solidFill>
                <a:latin typeface="Arial"/>
                <a:cs typeface="Arial"/>
              </a:rPr>
              <a:t> </a:t>
            </a:r>
            <a:r>
              <a:rPr sz="1000" dirty="0">
                <a:solidFill>
                  <a:srgbClr val="FF0000"/>
                </a:solidFill>
                <a:latin typeface="Arial"/>
                <a:cs typeface="Arial"/>
              </a:rPr>
              <a:t>and</a:t>
            </a:r>
            <a:r>
              <a:rPr sz="1000" spc="-30" dirty="0">
                <a:solidFill>
                  <a:srgbClr val="FF0000"/>
                </a:solidFill>
                <a:latin typeface="Arial"/>
                <a:cs typeface="Arial"/>
              </a:rPr>
              <a:t> </a:t>
            </a:r>
            <a:r>
              <a:rPr sz="1000" spc="-10" dirty="0">
                <a:solidFill>
                  <a:srgbClr val="FF0000"/>
                </a:solidFill>
                <a:latin typeface="Arial"/>
                <a:cs typeface="Arial"/>
              </a:rPr>
              <a:t>Operating</a:t>
            </a:r>
            <a:r>
              <a:rPr sz="1000" spc="-25" dirty="0">
                <a:solidFill>
                  <a:srgbClr val="FF0000"/>
                </a:solidFill>
                <a:latin typeface="Arial"/>
                <a:cs typeface="Arial"/>
              </a:rPr>
              <a:t> </a:t>
            </a:r>
            <a:r>
              <a:rPr sz="1000" spc="-10" dirty="0">
                <a:solidFill>
                  <a:srgbClr val="FF0000"/>
                </a:solidFill>
                <a:latin typeface="Arial"/>
                <a:cs typeface="Arial"/>
              </a:rPr>
              <a:t>Phases</a:t>
            </a:r>
            <a:endParaRPr sz="1000" dirty="0">
              <a:latin typeface="Arial"/>
              <a:cs typeface="Arial"/>
            </a:endParaRPr>
          </a:p>
        </p:txBody>
      </p:sp>
      <p:sp>
        <p:nvSpPr>
          <p:cNvPr id="41" name="object 41"/>
          <p:cNvSpPr txBox="1"/>
          <p:nvPr/>
        </p:nvSpPr>
        <p:spPr>
          <a:xfrm>
            <a:off x="5565776" y="5549901"/>
            <a:ext cx="1132205" cy="513715"/>
          </a:xfrm>
          <a:prstGeom prst="rect">
            <a:avLst/>
          </a:prstGeom>
        </p:spPr>
        <p:txBody>
          <a:bodyPr vert="horz" wrap="square" lIns="0" tIns="12700" rIns="0" bIns="0" rtlCol="0">
            <a:spAutoFit/>
          </a:bodyPr>
          <a:lstStyle/>
          <a:p>
            <a:pPr marL="12700" marR="5080">
              <a:spcBef>
                <a:spcPts val="100"/>
              </a:spcBef>
            </a:pPr>
            <a:r>
              <a:rPr sz="800" dirty="0">
                <a:latin typeface="Arial"/>
                <a:cs typeface="Arial"/>
              </a:rPr>
              <a:t>3D</a:t>
            </a:r>
            <a:r>
              <a:rPr sz="800" spc="-10" dirty="0">
                <a:latin typeface="Arial"/>
                <a:cs typeface="Arial"/>
              </a:rPr>
              <a:t> </a:t>
            </a:r>
            <a:r>
              <a:rPr sz="800" dirty="0">
                <a:latin typeface="Arial"/>
                <a:cs typeface="Arial"/>
              </a:rPr>
              <a:t>models</a:t>
            </a:r>
            <a:r>
              <a:rPr sz="800" spc="120" dirty="0">
                <a:latin typeface="Arial"/>
                <a:cs typeface="Arial"/>
              </a:rPr>
              <a:t> </a:t>
            </a:r>
            <a:r>
              <a:rPr sz="800" spc="-10" dirty="0">
                <a:latin typeface="Arial"/>
                <a:cs typeface="Arial"/>
              </a:rPr>
              <a:t>Construction </a:t>
            </a:r>
            <a:r>
              <a:rPr sz="800" dirty="0">
                <a:latin typeface="Arial"/>
                <a:cs typeface="Arial"/>
              </a:rPr>
              <a:t>Simulator</a:t>
            </a:r>
            <a:r>
              <a:rPr sz="800" spc="170" dirty="0">
                <a:latin typeface="Arial"/>
                <a:cs typeface="Arial"/>
              </a:rPr>
              <a:t>  </a:t>
            </a:r>
            <a:r>
              <a:rPr sz="800" spc="-10" dirty="0">
                <a:latin typeface="Arial"/>
                <a:cs typeface="Arial"/>
              </a:rPr>
              <a:t>Tracking, </a:t>
            </a:r>
            <a:r>
              <a:rPr sz="800" dirty="0">
                <a:latin typeface="Arial"/>
                <a:cs typeface="Arial"/>
              </a:rPr>
              <a:t>Document</a:t>
            </a:r>
            <a:r>
              <a:rPr sz="800" spc="285" dirty="0">
                <a:latin typeface="Arial"/>
                <a:cs typeface="Arial"/>
              </a:rPr>
              <a:t> </a:t>
            </a:r>
            <a:r>
              <a:rPr sz="800" spc="-10" dirty="0">
                <a:latin typeface="Arial"/>
                <a:cs typeface="Arial"/>
              </a:rPr>
              <a:t>Scheduling </a:t>
            </a:r>
            <a:r>
              <a:rPr sz="800" dirty="0">
                <a:latin typeface="Arial"/>
                <a:cs typeface="Arial"/>
              </a:rPr>
              <a:t>Managemt</a:t>
            </a:r>
            <a:r>
              <a:rPr sz="800" spc="155" dirty="0">
                <a:latin typeface="Arial"/>
                <a:cs typeface="Arial"/>
              </a:rPr>
              <a:t> </a:t>
            </a:r>
            <a:r>
              <a:rPr sz="800" dirty="0">
                <a:latin typeface="Arial"/>
                <a:cs typeface="Arial"/>
              </a:rPr>
              <a:t>As-</a:t>
            </a:r>
            <a:r>
              <a:rPr sz="800" spc="-10" dirty="0">
                <a:latin typeface="Arial"/>
                <a:cs typeface="Arial"/>
              </a:rPr>
              <a:t>builts</a:t>
            </a:r>
            <a:endParaRPr sz="800">
              <a:latin typeface="Arial"/>
              <a:cs typeface="Arial"/>
            </a:endParaRPr>
          </a:p>
        </p:txBody>
      </p:sp>
      <p:sp>
        <p:nvSpPr>
          <p:cNvPr id="42" name="object 42"/>
          <p:cNvSpPr txBox="1"/>
          <p:nvPr/>
        </p:nvSpPr>
        <p:spPr>
          <a:xfrm>
            <a:off x="6775196" y="5524906"/>
            <a:ext cx="608330" cy="636270"/>
          </a:xfrm>
          <a:prstGeom prst="rect">
            <a:avLst/>
          </a:prstGeom>
        </p:spPr>
        <p:txBody>
          <a:bodyPr vert="horz" wrap="square" lIns="0" tIns="12700" rIns="0" bIns="0" rtlCol="0">
            <a:spAutoFit/>
          </a:bodyPr>
          <a:lstStyle/>
          <a:p>
            <a:pPr marL="12700" marR="5080">
              <a:spcBef>
                <a:spcPts val="100"/>
              </a:spcBef>
            </a:pPr>
            <a:r>
              <a:rPr sz="800" spc="-10" dirty="0">
                <a:latin typeface="Arial"/>
                <a:cs typeface="Arial"/>
              </a:rPr>
              <a:t>Operations Maintenance Inventory Production Quality</a:t>
            </a:r>
            <a:endParaRPr sz="800">
              <a:latin typeface="Arial"/>
              <a:cs typeface="Arial"/>
            </a:endParaRPr>
          </a:p>
        </p:txBody>
      </p:sp>
      <p:grpSp>
        <p:nvGrpSpPr>
          <p:cNvPr id="43" name="object 43"/>
          <p:cNvGrpSpPr/>
          <p:nvPr/>
        </p:nvGrpSpPr>
        <p:grpSpPr>
          <a:xfrm>
            <a:off x="2984500" y="1600200"/>
            <a:ext cx="4483100" cy="3653790"/>
            <a:chOff x="1460500" y="1600200"/>
            <a:chExt cx="4483100" cy="3653790"/>
          </a:xfrm>
        </p:grpSpPr>
        <p:sp>
          <p:nvSpPr>
            <p:cNvPr id="44" name="object 44"/>
            <p:cNvSpPr/>
            <p:nvPr/>
          </p:nvSpPr>
          <p:spPr>
            <a:xfrm>
              <a:off x="3734561" y="4732782"/>
              <a:ext cx="381000" cy="163195"/>
            </a:xfrm>
            <a:custGeom>
              <a:avLst/>
              <a:gdLst/>
              <a:ahLst/>
              <a:cxnLst/>
              <a:rect l="l" t="t" r="r" b="b"/>
              <a:pathLst>
                <a:path w="381000" h="163195">
                  <a:moveTo>
                    <a:pt x="190500" y="0"/>
                  </a:moveTo>
                  <a:lnTo>
                    <a:pt x="130308" y="4151"/>
                  </a:lnTo>
                  <a:lnTo>
                    <a:pt x="78016" y="15715"/>
                  </a:lnTo>
                  <a:lnTo>
                    <a:pt x="36771" y="33357"/>
                  </a:lnTo>
                  <a:lnTo>
                    <a:pt x="0" y="81534"/>
                  </a:lnTo>
                  <a:lnTo>
                    <a:pt x="9717" y="107326"/>
                  </a:lnTo>
                  <a:lnTo>
                    <a:pt x="36771" y="129710"/>
                  </a:lnTo>
                  <a:lnTo>
                    <a:pt x="78016" y="147352"/>
                  </a:lnTo>
                  <a:lnTo>
                    <a:pt x="130308" y="158916"/>
                  </a:lnTo>
                  <a:lnTo>
                    <a:pt x="190500" y="163068"/>
                  </a:lnTo>
                  <a:lnTo>
                    <a:pt x="250691" y="158916"/>
                  </a:lnTo>
                  <a:lnTo>
                    <a:pt x="302983" y="147352"/>
                  </a:lnTo>
                  <a:lnTo>
                    <a:pt x="344228" y="129710"/>
                  </a:lnTo>
                  <a:lnTo>
                    <a:pt x="371282" y="107326"/>
                  </a:lnTo>
                  <a:lnTo>
                    <a:pt x="381000" y="81534"/>
                  </a:lnTo>
                  <a:lnTo>
                    <a:pt x="371282" y="55741"/>
                  </a:lnTo>
                  <a:lnTo>
                    <a:pt x="344228" y="33357"/>
                  </a:lnTo>
                  <a:lnTo>
                    <a:pt x="302983" y="15715"/>
                  </a:lnTo>
                  <a:lnTo>
                    <a:pt x="250691" y="4151"/>
                  </a:lnTo>
                  <a:lnTo>
                    <a:pt x="190500" y="0"/>
                  </a:lnTo>
                  <a:close/>
                </a:path>
              </a:pathLst>
            </a:custGeom>
            <a:solidFill>
              <a:srgbClr val="00AF50"/>
            </a:solidFill>
          </p:spPr>
          <p:txBody>
            <a:bodyPr wrap="square" lIns="0" tIns="0" rIns="0" bIns="0" rtlCol="0"/>
            <a:lstStyle/>
            <a:p>
              <a:endParaRPr/>
            </a:p>
          </p:txBody>
        </p:sp>
        <p:sp>
          <p:nvSpPr>
            <p:cNvPr id="45" name="object 45"/>
            <p:cNvSpPr/>
            <p:nvPr/>
          </p:nvSpPr>
          <p:spPr>
            <a:xfrm>
              <a:off x="3734561" y="4732782"/>
              <a:ext cx="381000" cy="163195"/>
            </a:xfrm>
            <a:custGeom>
              <a:avLst/>
              <a:gdLst/>
              <a:ahLst/>
              <a:cxnLst/>
              <a:rect l="l" t="t" r="r" b="b"/>
              <a:pathLst>
                <a:path w="381000" h="163195">
                  <a:moveTo>
                    <a:pt x="0" y="81534"/>
                  </a:moveTo>
                  <a:lnTo>
                    <a:pt x="36771" y="33357"/>
                  </a:lnTo>
                  <a:lnTo>
                    <a:pt x="78016" y="15715"/>
                  </a:lnTo>
                  <a:lnTo>
                    <a:pt x="130308" y="4151"/>
                  </a:lnTo>
                  <a:lnTo>
                    <a:pt x="190500" y="0"/>
                  </a:lnTo>
                  <a:lnTo>
                    <a:pt x="250691" y="4151"/>
                  </a:lnTo>
                  <a:lnTo>
                    <a:pt x="302983" y="15715"/>
                  </a:lnTo>
                  <a:lnTo>
                    <a:pt x="344228" y="33357"/>
                  </a:lnTo>
                  <a:lnTo>
                    <a:pt x="371282" y="55741"/>
                  </a:lnTo>
                  <a:lnTo>
                    <a:pt x="381000" y="81534"/>
                  </a:lnTo>
                  <a:lnTo>
                    <a:pt x="371282" y="107326"/>
                  </a:lnTo>
                  <a:lnTo>
                    <a:pt x="344228" y="129710"/>
                  </a:lnTo>
                  <a:lnTo>
                    <a:pt x="302983" y="147352"/>
                  </a:lnTo>
                  <a:lnTo>
                    <a:pt x="250691" y="158916"/>
                  </a:lnTo>
                  <a:lnTo>
                    <a:pt x="190500" y="163068"/>
                  </a:lnTo>
                  <a:lnTo>
                    <a:pt x="130308" y="158916"/>
                  </a:lnTo>
                  <a:lnTo>
                    <a:pt x="78016" y="147352"/>
                  </a:lnTo>
                  <a:lnTo>
                    <a:pt x="36771" y="129710"/>
                  </a:lnTo>
                  <a:lnTo>
                    <a:pt x="9717" y="107326"/>
                  </a:lnTo>
                  <a:lnTo>
                    <a:pt x="0" y="81534"/>
                  </a:lnTo>
                  <a:close/>
                </a:path>
              </a:pathLst>
            </a:custGeom>
            <a:ln w="10668">
              <a:solidFill>
                <a:srgbClr val="000000"/>
              </a:solidFill>
            </a:ln>
          </p:spPr>
          <p:txBody>
            <a:bodyPr wrap="square" lIns="0" tIns="0" rIns="0" bIns="0" rtlCol="0"/>
            <a:lstStyle/>
            <a:p>
              <a:endParaRPr/>
            </a:p>
          </p:txBody>
        </p:sp>
        <p:sp>
          <p:nvSpPr>
            <p:cNvPr id="46" name="object 46"/>
            <p:cNvSpPr/>
            <p:nvPr/>
          </p:nvSpPr>
          <p:spPr>
            <a:xfrm>
              <a:off x="3733800" y="4808220"/>
              <a:ext cx="0" cy="445770"/>
            </a:xfrm>
            <a:custGeom>
              <a:avLst/>
              <a:gdLst/>
              <a:ahLst/>
              <a:cxnLst/>
              <a:rect l="l" t="t" r="r" b="b"/>
              <a:pathLst>
                <a:path h="445770">
                  <a:moveTo>
                    <a:pt x="0" y="0"/>
                  </a:moveTo>
                  <a:lnTo>
                    <a:pt x="0" y="445515"/>
                  </a:lnTo>
                </a:path>
              </a:pathLst>
            </a:custGeom>
            <a:ln w="9144">
              <a:solidFill>
                <a:srgbClr val="000000"/>
              </a:solidFill>
            </a:ln>
          </p:spPr>
          <p:txBody>
            <a:bodyPr wrap="square" lIns="0" tIns="0" rIns="0" bIns="0" rtlCol="0"/>
            <a:lstStyle/>
            <a:p>
              <a:endParaRPr/>
            </a:p>
          </p:txBody>
        </p:sp>
        <p:sp>
          <p:nvSpPr>
            <p:cNvPr id="47" name="object 47"/>
            <p:cNvSpPr/>
            <p:nvPr/>
          </p:nvSpPr>
          <p:spPr>
            <a:xfrm>
              <a:off x="3785616" y="4186427"/>
              <a:ext cx="215265" cy="574675"/>
            </a:xfrm>
            <a:custGeom>
              <a:avLst/>
              <a:gdLst/>
              <a:ahLst/>
              <a:cxnLst/>
              <a:rect l="l" t="t" r="r" b="b"/>
              <a:pathLst>
                <a:path w="215264" h="574675">
                  <a:moveTo>
                    <a:pt x="76200" y="498094"/>
                  </a:moveTo>
                  <a:lnTo>
                    <a:pt x="44450" y="498094"/>
                  </a:lnTo>
                  <a:lnTo>
                    <a:pt x="44450" y="10668"/>
                  </a:lnTo>
                  <a:lnTo>
                    <a:pt x="31750" y="10668"/>
                  </a:lnTo>
                  <a:lnTo>
                    <a:pt x="31750" y="498094"/>
                  </a:lnTo>
                  <a:lnTo>
                    <a:pt x="0" y="498094"/>
                  </a:lnTo>
                  <a:lnTo>
                    <a:pt x="38100" y="574294"/>
                  </a:lnTo>
                  <a:lnTo>
                    <a:pt x="69850" y="510794"/>
                  </a:lnTo>
                  <a:lnTo>
                    <a:pt x="76200" y="498094"/>
                  </a:lnTo>
                  <a:close/>
                </a:path>
                <a:path w="215264" h="574675">
                  <a:moveTo>
                    <a:pt x="214884" y="76200"/>
                  </a:moveTo>
                  <a:lnTo>
                    <a:pt x="208534" y="63500"/>
                  </a:lnTo>
                  <a:lnTo>
                    <a:pt x="176784" y="0"/>
                  </a:lnTo>
                  <a:lnTo>
                    <a:pt x="138684" y="76200"/>
                  </a:lnTo>
                  <a:lnTo>
                    <a:pt x="170434" y="76200"/>
                  </a:lnTo>
                  <a:lnTo>
                    <a:pt x="170434" y="533400"/>
                  </a:lnTo>
                  <a:lnTo>
                    <a:pt x="183134" y="533400"/>
                  </a:lnTo>
                  <a:lnTo>
                    <a:pt x="183134" y="76200"/>
                  </a:lnTo>
                  <a:lnTo>
                    <a:pt x="214884" y="76200"/>
                  </a:lnTo>
                  <a:close/>
                </a:path>
              </a:pathLst>
            </a:custGeom>
            <a:solidFill>
              <a:srgbClr val="000000"/>
            </a:solidFill>
          </p:spPr>
          <p:txBody>
            <a:bodyPr wrap="square" lIns="0" tIns="0" rIns="0" bIns="0" rtlCol="0"/>
            <a:lstStyle/>
            <a:p>
              <a:endParaRPr/>
            </a:p>
          </p:txBody>
        </p:sp>
        <p:sp>
          <p:nvSpPr>
            <p:cNvPr id="48" name="object 48"/>
            <p:cNvSpPr/>
            <p:nvPr/>
          </p:nvSpPr>
          <p:spPr>
            <a:xfrm>
              <a:off x="3027425" y="4434077"/>
              <a:ext cx="304800" cy="152400"/>
            </a:xfrm>
            <a:custGeom>
              <a:avLst/>
              <a:gdLst/>
              <a:ahLst/>
              <a:cxnLst/>
              <a:rect l="l" t="t" r="r" b="b"/>
              <a:pathLst>
                <a:path w="304800" h="152400">
                  <a:moveTo>
                    <a:pt x="228600" y="0"/>
                  </a:moveTo>
                  <a:lnTo>
                    <a:pt x="228600" y="38100"/>
                  </a:lnTo>
                  <a:lnTo>
                    <a:pt x="0" y="38100"/>
                  </a:lnTo>
                  <a:lnTo>
                    <a:pt x="0" y="114300"/>
                  </a:lnTo>
                  <a:lnTo>
                    <a:pt x="228600" y="114300"/>
                  </a:lnTo>
                  <a:lnTo>
                    <a:pt x="228600" y="152400"/>
                  </a:lnTo>
                  <a:lnTo>
                    <a:pt x="304800" y="76200"/>
                  </a:lnTo>
                  <a:lnTo>
                    <a:pt x="228600" y="0"/>
                  </a:lnTo>
                  <a:close/>
                </a:path>
              </a:pathLst>
            </a:custGeom>
            <a:solidFill>
              <a:srgbClr val="FFFFFF"/>
            </a:solidFill>
          </p:spPr>
          <p:txBody>
            <a:bodyPr wrap="square" lIns="0" tIns="0" rIns="0" bIns="0" rtlCol="0"/>
            <a:lstStyle/>
            <a:p>
              <a:endParaRPr/>
            </a:p>
          </p:txBody>
        </p:sp>
        <p:sp>
          <p:nvSpPr>
            <p:cNvPr id="49" name="object 49"/>
            <p:cNvSpPr/>
            <p:nvPr/>
          </p:nvSpPr>
          <p:spPr>
            <a:xfrm>
              <a:off x="3027425" y="4434077"/>
              <a:ext cx="304800" cy="152400"/>
            </a:xfrm>
            <a:custGeom>
              <a:avLst/>
              <a:gdLst/>
              <a:ahLst/>
              <a:cxnLst/>
              <a:rect l="l" t="t" r="r" b="b"/>
              <a:pathLst>
                <a:path w="304800" h="152400">
                  <a:moveTo>
                    <a:pt x="0" y="38100"/>
                  </a:moveTo>
                  <a:lnTo>
                    <a:pt x="228600" y="38100"/>
                  </a:lnTo>
                  <a:lnTo>
                    <a:pt x="228600" y="0"/>
                  </a:lnTo>
                  <a:lnTo>
                    <a:pt x="304800" y="76200"/>
                  </a:lnTo>
                  <a:lnTo>
                    <a:pt x="228600" y="152400"/>
                  </a:lnTo>
                  <a:lnTo>
                    <a:pt x="228600" y="114300"/>
                  </a:lnTo>
                  <a:lnTo>
                    <a:pt x="0" y="114300"/>
                  </a:lnTo>
                  <a:lnTo>
                    <a:pt x="0" y="38100"/>
                  </a:lnTo>
                  <a:close/>
                </a:path>
              </a:pathLst>
            </a:custGeom>
            <a:ln w="10668">
              <a:solidFill>
                <a:srgbClr val="FF0000"/>
              </a:solidFill>
              <a:prstDash val="sysDash"/>
            </a:ln>
          </p:spPr>
          <p:txBody>
            <a:bodyPr wrap="square" lIns="0" tIns="0" rIns="0" bIns="0" rtlCol="0"/>
            <a:lstStyle/>
            <a:p>
              <a:endParaRPr/>
            </a:p>
          </p:txBody>
        </p:sp>
        <p:sp>
          <p:nvSpPr>
            <p:cNvPr id="50" name="object 50"/>
            <p:cNvSpPr/>
            <p:nvPr/>
          </p:nvSpPr>
          <p:spPr>
            <a:xfrm>
              <a:off x="4420361" y="4412742"/>
              <a:ext cx="304800" cy="152400"/>
            </a:xfrm>
            <a:custGeom>
              <a:avLst/>
              <a:gdLst/>
              <a:ahLst/>
              <a:cxnLst/>
              <a:rect l="l" t="t" r="r" b="b"/>
              <a:pathLst>
                <a:path w="304800" h="152400">
                  <a:moveTo>
                    <a:pt x="228600" y="0"/>
                  </a:moveTo>
                  <a:lnTo>
                    <a:pt x="228600" y="38099"/>
                  </a:lnTo>
                  <a:lnTo>
                    <a:pt x="0" y="38099"/>
                  </a:lnTo>
                  <a:lnTo>
                    <a:pt x="0" y="114299"/>
                  </a:lnTo>
                  <a:lnTo>
                    <a:pt x="228600" y="114299"/>
                  </a:lnTo>
                  <a:lnTo>
                    <a:pt x="228600" y="152399"/>
                  </a:lnTo>
                  <a:lnTo>
                    <a:pt x="304800" y="76199"/>
                  </a:lnTo>
                  <a:lnTo>
                    <a:pt x="228600" y="0"/>
                  </a:lnTo>
                  <a:close/>
                </a:path>
              </a:pathLst>
            </a:custGeom>
            <a:solidFill>
              <a:srgbClr val="FFFFFF"/>
            </a:solidFill>
          </p:spPr>
          <p:txBody>
            <a:bodyPr wrap="square" lIns="0" tIns="0" rIns="0" bIns="0" rtlCol="0"/>
            <a:lstStyle/>
            <a:p>
              <a:endParaRPr/>
            </a:p>
          </p:txBody>
        </p:sp>
        <p:sp>
          <p:nvSpPr>
            <p:cNvPr id="51" name="object 51"/>
            <p:cNvSpPr/>
            <p:nvPr/>
          </p:nvSpPr>
          <p:spPr>
            <a:xfrm>
              <a:off x="4420361" y="4412742"/>
              <a:ext cx="304800" cy="152400"/>
            </a:xfrm>
            <a:custGeom>
              <a:avLst/>
              <a:gdLst/>
              <a:ahLst/>
              <a:cxnLst/>
              <a:rect l="l" t="t" r="r" b="b"/>
              <a:pathLst>
                <a:path w="304800" h="152400">
                  <a:moveTo>
                    <a:pt x="0" y="38099"/>
                  </a:moveTo>
                  <a:lnTo>
                    <a:pt x="228600" y="38099"/>
                  </a:lnTo>
                  <a:lnTo>
                    <a:pt x="228600" y="0"/>
                  </a:lnTo>
                  <a:lnTo>
                    <a:pt x="304800" y="76199"/>
                  </a:lnTo>
                  <a:lnTo>
                    <a:pt x="228600" y="152399"/>
                  </a:lnTo>
                  <a:lnTo>
                    <a:pt x="228600" y="114299"/>
                  </a:lnTo>
                  <a:lnTo>
                    <a:pt x="0" y="114299"/>
                  </a:lnTo>
                  <a:lnTo>
                    <a:pt x="0" y="38099"/>
                  </a:lnTo>
                  <a:close/>
                </a:path>
              </a:pathLst>
            </a:custGeom>
            <a:ln w="10668">
              <a:solidFill>
                <a:srgbClr val="FF0000"/>
              </a:solidFill>
              <a:prstDash val="sysDash"/>
            </a:ln>
          </p:spPr>
          <p:txBody>
            <a:bodyPr wrap="square" lIns="0" tIns="0" rIns="0" bIns="0" rtlCol="0"/>
            <a:lstStyle/>
            <a:p>
              <a:endParaRPr/>
            </a:p>
          </p:txBody>
        </p:sp>
        <p:sp>
          <p:nvSpPr>
            <p:cNvPr id="52" name="object 52"/>
            <p:cNvSpPr/>
            <p:nvPr/>
          </p:nvSpPr>
          <p:spPr>
            <a:xfrm>
              <a:off x="5010150" y="4394454"/>
              <a:ext cx="304800" cy="152400"/>
            </a:xfrm>
            <a:custGeom>
              <a:avLst/>
              <a:gdLst/>
              <a:ahLst/>
              <a:cxnLst/>
              <a:rect l="l" t="t" r="r" b="b"/>
              <a:pathLst>
                <a:path w="304800" h="152400">
                  <a:moveTo>
                    <a:pt x="228600" y="0"/>
                  </a:moveTo>
                  <a:lnTo>
                    <a:pt x="228600" y="38100"/>
                  </a:lnTo>
                  <a:lnTo>
                    <a:pt x="0" y="38100"/>
                  </a:lnTo>
                  <a:lnTo>
                    <a:pt x="0" y="114300"/>
                  </a:lnTo>
                  <a:lnTo>
                    <a:pt x="228600" y="114300"/>
                  </a:lnTo>
                  <a:lnTo>
                    <a:pt x="228600" y="152400"/>
                  </a:lnTo>
                  <a:lnTo>
                    <a:pt x="304800" y="76200"/>
                  </a:lnTo>
                  <a:lnTo>
                    <a:pt x="228600" y="0"/>
                  </a:lnTo>
                  <a:close/>
                </a:path>
              </a:pathLst>
            </a:custGeom>
            <a:solidFill>
              <a:srgbClr val="FFFFFF"/>
            </a:solidFill>
          </p:spPr>
          <p:txBody>
            <a:bodyPr wrap="square" lIns="0" tIns="0" rIns="0" bIns="0" rtlCol="0"/>
            <a:lstStyle/>
            <a:p>
              <a:endParaRPr/>
            </a:p>
          </p:txBody>
        </p:sp>
        <p:sp>
          <p:nvSpPr>
            <p:cNvPr id="53" name="object 53"/>
            <p:cNvSpPr/>
            <p:nvPr/>
          </p:nvSpPr>
          <p:spPr>
            <a:xfrm>
              <a:off x="5010150" y="4394454"/>
              <a:ext cx="304800" cy="152400"/>
            </a:xfrm>
            <a:custGeom>
              <a:avLst/>
              <a:gdLst/>
              <a:ahLst/>
              <a:cxnLst/>
              <a:rect l="l" t="t" r="r" b="b"/>
              <a:pathLst>
                <a:path w="304800" h="152400">
                  <a:moveTo>
                    <a:pt x="0" y="38100"/>
                  </a:moveTo>
                  <a:lnTo>
                    <a:pt x="228600" y="38100"/>
                  </a:lnTo>
                  <a:lnTo>
                    <a:pt x="228600" y="0"/>
                  </a:lnTo>
                  <a:lnTo>
                    <a:pt x="304800" y="76200"/>
                  </a:lnTo>
                  <a:lnTo>
                    <a:pt x="228600" y="152400"/>
                  </a:lnTo>
                  <a:lnTo>
                    <a:pt x="228600" y="114300"/>
                  </a:lnTo>
                  <a:lnTo>
                    <a:pt x="0" y="114300"/>
                  </a:lnTo>
                  <a:lnTo>
                    <a:pt x="0" y="38100"/>
                  </a:lnTo>
                  <a:close/>
                </a:path>
              </a:pathLst>
            </a:custGeom>
            <a:ln w="10668">
              <a:solidFill>
                <a:srgbClr val="FF0000"/>
              </a:solidFill>
              <a:prstDash val="sysDash"/>
            </a:ln>
          </p:spPr>
          <p:txBody>
            <a:bodyPr wrap="square" lIns="0" tIns="0" rIns="0" bIns="0" rtlCol="0"/>
            <a:lstStyle/>
            <a:p>
              <a:endParaRPr/>
            </a:p>
          </p:txBody>
        </p:sp>
        <p:sp>
          <p:nvSpPr>
            <p:cNvPr id="54" name="object 54"/>
            <p:cNvSpPr/>
            <p:nvPr/>
          </p:nvSpPr>
          <p:spPr>
            <a:xfrm>
              <a:off x="2209800" y="1600199"/>
              <a:ext cx="3733800" cy="946785"/>
            </a:xfrm>
            <a:custGeom>
              <a:avLst/>
              <a:gdLst/>
              <a:ahLst/>
              <a:cxnLst/>
              <a:rect l="l" t="t" r="r" b="b"/>
              <a:pathLst>
                <a:path w="3733800" h="946785">
                  <a:moveTo>
                    <a:pt x="3733800" y="0"/>
                  </a:moveTo>
                  <a:lnTo>
                    <a:pt x="2819400" y="0"/>
                  </a:lnTo>
                  <a:lnTo>
                    <a:pt x="2819400" y="234696"/>
                  </a:lnTo>
                  <a:lnTo>
                    <a:pt x="1905000" y="234696"/>
                  </a:lnTo>
                  <a:lnTo>
                    <a:pt x="1905000" y="400812"/>
                  </a:lnTo>
                  <a:lnTo>
                    <a:pt x="989076" y="400812"/>
                  </a:lnTo>
                  <a:lnTo>
                    <a:pt x="989076" y="530352"/>
                  </a:lnTo>
                  <a:lnTo>
                    <a:pt x="0" y="530352"/>
                  </a:lnTo>
                  <a:lnTo>
                    <a:pt x="0" y="946404"/>
                  </a:lnTo>
                  <a:lnTo>
                    <a:pt x="989076" y="946404"/>
                  </a:lnTo>
                  <a:lnTo>
                    <a:pt x="1905000" y="946404"/>
                  </a:lnTo>
                  <a:lnTo>
                    <a:pt x="2819400" y="946404"/>
                  </a:lnTo>
                  <a:lnTo>
                    <a:pt x="2819400" y="726948"/>
                  </a:lnTo>
                  <a:lnTo>
                    <a:pt x="3733800" y="726948"/>
                  </a:lnTo>
                  <a:lnTo>
                    <a:pt x="3733800" y="0"/>
                  </a:lnTo>
                  <a:close/>
                </a:path>
              </a:pathLst>
            </a:custGeom>
            <a:solidFill>
              <a:srgbClr val="C4E0F1"/>
            </a:solidFill>
          </p:spPr>
          <p:txBody>
            <a:bodyPr wrap="square" lIns="0" tIns="0" rIns="0" bIns="0" rtlCol="0"/>
            <a:lstStyle/>
            <a:p>
              <a:endParaRPr/>
            </a:p>
          </p:txBody>
        </p:sp>
        <p:pic>
          <p:nvPicPr>
            <p:cNvPr id="55" name="object 55"/>
            <p:cNvPicPr/>
            <p:nvPr/>
          </p:nvPicPr>
          <p:blipFill>
            <a:blip r:embed="rId4" cstate="print"/>
            <a:stretch>
              <a:fillRect/>
            </a:stretch>
          </p:blipFill>
          <p:spPr>
            <a:xfrm>
              <a:off x="2118137" y="2515235"/>
              <a:ext cx="184848" cy="226187"/>
            </a:xfrm>
            <a:prstGeom prst="rect">
              <a:avLst/>
            </a:prstGeom>
          </p:spPr>
        </p:pic>
        <p:pic>
          <p:nvPicPr>
            <p:cNvPr id="56" name="object 56"/>
            <p:cNvPicPr/>
            <p:nvPr/>
          </p:nvPicPr>
          <p:blipFill>
            <a:blip r:embed="rId4" cstate="print"/>
            <a:stretch>
              <a:fillRect/>
            </a:stretch>
          </p:blipFill>
          <p:spPr>
            <a:xfrm>
              <a:off x="3032537" y="2539619"/>
              <a:ext cx="184848" cy="226186"/>
            </a:xfrm>
            <a:prstGeom prst="rect">
              <a:avLst/>
            </a:prstGeom>
          </p:spPr>
        </p:pic>
        <p:pic>
          <p:nvPicPr>
            <p:cNvPr id="57" name="object 57"/>
            <p:cNvPicPr/>
            <p:nvPr/>
          </p:nvPicPr>
          <p:blipFill>
            <a:blip r:embed="rId4" cstate="print"/>
            <a:stretch>
              <a:fillRect/>
            </a:stretch>
          </p:blipFill>
          <p:spPr>
            <a:xfrm>
              <a:off x="3946937" y="2539619"/>
              <a:ext cx="184848" cy="226186"/>
            </a:xfrm>
            <a:prstGeom prst="rect">
              <a:avLst/>
            </a:prstGeom>
          </p:spPr>
        </p:pic>
        <p:pic>
          <p:nvPicPr>
            <p:cNvPr id="58" name="object 58"/>
            <p:cNvPicPr/>
            <p:nvPr/>
          </p:nvPicPr>
          <p:blipFill>
            <a:blip r:embed="rId4" cstate="print"/>
            <a:stretch>
              <a:fillRect/>
            </a:stretch>
          </p:blipFill>
          <p:spPr>
            <a:xfrm>
              <a:off x="4937537" y="2539619"/>
              <a:ext cx="184848" cy="226186"/>
            </a:xfrm>
            <a:prstGeom prst="rect">
              <a:avLst/>
            </a:prstGeom>
          </p:spPr>
        </p:pic>
        <p:sp>
          <p:nvSpPr>
            <p:cNvPr id="59" name="object 59"/>
            <p:cNvSpPr/>
            <p:nvPr/>
          </p:nvSpPr>
          <p:spPr>
            <a:xfrm>
              <a:off x="2324735" y="1902966"/>
              <a:ext cx="3602354" cy="598805"/>
            </a:xfrm>
            <a:custGeom>
              <a:avLst/>
              <a:gdLst/>
              <a:ahLst/>
              <a:cxnLst/>
              <a:rect l="l" t="t" r="r" b="b"/>
              <a:pathLst>
                <a:path w="3602354" h="598805">
                  <a:moveTo>
                    <a:pt x="156654" y="414879"/>
                  </a:moveTo>
                  <a:lnTo>
                    <a:pt x="148804" y="415355"/>
                  </a:lnTo>
                  <a:lnTo>
                    <a:pt x="141477" y="418974"/>
                  </a:lnTo>
                  <a:lnTo>
                    <a:pt x="0" y="527305"/>
                  </a:lnTo>
                  <a:lnTo>
                    <a:pt x="163956" y="597028"/>
                  </a:lnTo>
                  <a:lnTo>
                    <a:pt x="172005" y="598681"/>
                  </a:lnTo>
                  <a:lnTo>
                    <a:pt x="179768" y="597203"/>
                  </a:lnTo>
                  <a:lnTo>
                    <a:pt x="186388" y="592939"/>
                  </a:lnTo>
                  <a:lnTo>
                    <a:pt x="191007" y="586233"/>
                  </a:lnTo>
                  <a:lnTo>
                    <a:pt x="192641" y="578185"/>
                  </a:lnTo>
                  <a:lnTo>
                    <a:pt x="191119" y="570422"/>
                  </a:lnTo>
                  <a:lnTo>
                    <a:pt x="186811" y="563802"/>
                  </a:lnTo>
                  <a:lnTo>
                    <a:pt x="180085" y="559182"/>
                  </a:lnTo>
                  <a:lnTo>
                    <a:pt x="140951" y="542545"/>
                  </a:lnTo>
                  <a:lnTo>
                    <a:pt x="43179" y="542545"/>
                  </a:lnTo>
                  <a:lnTo>
                    <a:pt x="37972" y="501778"/>
                  </a:lnTo>
                  <a:lnTo>
                    <a:pt x="113479" y="492223"/>
                  </a:lnTo>
                  <a:lnTo>
                    <a:pt x="166496" y="451613"/>
                  </a:lnTo>
                  <a:lnTo>
                    <a:pt x="171860" y="445430"/>
                  </a:lnTo>
                  <a:lnTo>
                    <a:pt x="174355" y="437961"/>
                  </a:lnTo>
                  <a:lnTo>
                    <a:pt x="173872" y="430111"/>
                  </a:lnTo>
                  <a:lnTo>
                    <a:pt x="170306" y="422784"/>
                  </a:lnTo>
                  <a:lnTo>
                    <a:pt x="164123" y="417403"/>
                  </a:lnTo>
                  <a:lnTo>
                    <a:pt x="156654" y="414879"/>
                  </a:lnTo>
                  <a:close/>
                </a:path>
                <a:path w="3602354" h="598805">
                  <a:moveTo>
                    <a:pt x="113479" y="492223"/>
                  </a:moveTo>
                  <a:lnTo>
                    <a:pt x="37972" y="501778"/>
                  </a:lnTo>
                  <a:lnTo>
                    <a:pt x="43179" y="542545"/>
                  </a:lnTo>
                  <a:lnTo>
                    <a:pt x="75291" y="538481"/>
                  </a:lnTo>
                  <a:lnTo>
                    <a:pt x="53085" y="538481"/>
                  </a:lnTo>
                  <a:lnTo>
                    <a:pt x="48640" y="503302"/>
                  </a:lnTo>
                  <a:lnTo>
                    <a:pt x="99014" y="503302"/>
                  </a:lnTo>
                  <a:lnTo>
                    <a:pt x="113479" y="492223"/>
                  </a:lnTo>
                  <a:close/>
                </a:path>
                <a:path w="3602354" h="598805">
                  <a:moveTo>
                    <a:pt x="118521" y="533010"/>
                  </a:moveTo>
                  <a:lnTo>
                    <a:pt x="43179" y="542545"/>
                  </a:lnTo>
                  <a:lnTo>
                    <a:pt x="140951" y="542545"/>
                  </a:lnTo>
                  <a:lnTo>
                    <a:pt x="118521" y="533010"/>
                  </a:lnTo>
                  <a:close/>
                </a:path>
                <a:path w="3602354" h="598805">
                  <a:moveTo>
                    <a:pt x="48640" y="503302"/>
                  </a:moveTo>
                  <a:lnTo>
                    <a:pt x="53085" y="538481"/>
                  </a:lnTo>
                  <a:lnTo>
                    <a:pt x="81034" y="517074"/>
                  </a:lnTo>
                  <a:lnTo>
                    <a:pt x="48640" y="503302"/>
                  </a:lnTo>
                  <a:close/>
                </a:path>
                <a:path w="3602354" h="598805">
                  <a:moveTo>
                    <a:pt x="81034" y="517074"/>
                  </a:moveTo>
                  <a:lnTo>
                    <a:pt x="53085" y="538481"/>
                  </a:lnTo>
                  <a:lnTo>
                    <a:pt x="75291" y="538481"/>
                  </a:lnTo>
                  <a:lnTo>
                    <a:pt x="118521" y="533010"/>
                  </a:lnTo>
                  <a:lnTo>
                    <a:pt x="81034" y="517074"/>
                  </a:lnTo>
                  <a:close/>
                </a:path>
                <a:path w="3602354" h="598805">
                  <a:moveTo>
                    <a:pt x="3483907" y="65677"/>
                  </a:moveTo>
                  <a:lnTo>
                    <a:pt x="113479" y="492223"/>
                  </a:lnTo>
                  <a:lnTo>
                    <a:pt x="81034" y="517074"/>
                  </a:lnTo>
                  <a:lnTo>
                    <a:pt x="118521" y="533010"/>
                  </a:lnTo>
                  <a:lnTo>
                    <a:pt x="3488875" y="106459"/>
                  </a:lnTo>
                  <a:lnTo>
                    <a:pt x="3521354" y="81581"/>
                  </a:lnTo>
                  <a:lnTo>
                    <a:pt x="3483907" y="65677"/>
                  </a:lnTo>
                  <a:close/>
                </a:path>
                <a:path w="3602354" h="598805">
                  <a:moveTo>
                    <a:pt x="99014" y="503302"/>
                  </a:moveTo>
                  <a:lnTo>
                    <a:pt x="48640" y="503302"/>
                  </a:lnTo>
                  <a:lnTo>
                    <a:pt x="81034" y="517074"/>
                  </a:lnTo>
                  <a:lnTo>
                    <a:pt x="99014" y="503302"/>
                  </a:lnTo>
                  <a:close/>
                </a:path>
                <a:path w="3602354" h="598805">
                  <a:moveTo>
                    <a:pt x="3566517" y="56135"/>
                  </a:moveTo>
                  <a:lnTo>
                    <a:pt x="3559302" y="56135"/>
                  </a:lnTo>
                  <a:lnTo>
                    <a:pt x="3564381" y="96902"/>
                  </a:lnTo>
                  <a:lnTo>
                    <a:pt x="3488875" y="106459"/>
                  </a:lnTo>
                  <a:lnTo>
                    <a:pt x="3435857" y="147067"/>
                  </a:lnTo>
                  <a:lnTo>
                    <a:pt x="3430494" y="153251"/>
                  </a:lnTo>
                  <a:lnTo>
                    <a:pt x="3427999" y="160720"/>
                  </a:lnTo>
                  <a:lnTo>
                    <a:pt x="3428482" y="168570"/>
                  </a:lnTo>
                  <a:lnTo>
                    <a:pt x="3432048" y="175896"/>
                  </a:lnTo>
                  <a:lnTo>
                    <a:pt x="3438231" y="181278"/>
                  </a:lnTo>
                  <a:lnTo>
                    <a:pt x="3445700" y="183802"/>
                  </a:lnTo>
                  <a:lnTo>
                    <a:pt x="3453550" y="183326"/>
                  </a:lnTo>
                  <a:lnTo>
                    <a:pt x="3460877" y="179706"/>
                  </a:lnTo>
                  <a:lnTo>
                    <a:pt x="3602354" y="71375"/>
                  </a:lnTo>
                  <a:lnTo>
                    <a:pt x="3566517" y="56135"/>
                  </a:lnTo>
                  <a:close/>
                </a:path>
                <a:path w="3602354" h="598805">
                  <a:moveTo>
                    <a:pt x="3521354" y="81581"/>
                  </a:moveTo>
                  <a:lnTo>
                    <a:pt x="3488875" y="106459"/>
                  </a:lnTo>
                  <a:lnTo>
                    <a:pt x="3564381" y="96902"/>
                  </a:lnTo>
                  <a:lnTo>
                    <a:pt x="3564192" y="95378"/>
                  </a:lnTo>
                  <a:lnTo>
                    <a:pt x="3553841" y="95378"/>
                  </a:lnTo>
                  <a:lnTo>
                    <a:pt x="3521354" y="81581"/>
                  </a:lnTo>
                  <a:close/>
                </a:path>
                <a:path w="3602354" h="598805">
                  <a:moveTo>
                    <a:pt x="3549268" y="60199"/>
                  </a:moveTo>
                  <a:lnTo>
                    <a:pt x="3521354" y="81581"/>
                  </a:lnTo>
                  <a:lnTo>
                    <a:pt x="3553841" y="95378"/>
                  </a:lnTo>
                  <a:lnTo>
                    <a:pt x="3549268" y="60199"/>
                  </a:lnTo>
                  <a:close/>
                </a:path>
                <a:path w="3602354" h="598805">
                  <a:moveTo>
                    <a:pt x="3559808" y="60199"/>
                  </a:moveTo>
                  <a:lnTo>
                    <a:pt x="3549268" y="60199"/>
                  </a:lnTo>
                  <a:lnTo>
                    <a:pt x="3553841" y="95378"/>
                  </a:lnTo>
                  <a:lnTo>
                    <a:pt x="3564192" y="95378"/>
                  </a:lnTo>
                  <a:lnTo>
                    <a:pt x="3559808" y="60199"/>
                  </a:lnTo>
                  <a:close/>
                </a:path>
                <a:path w="3602354" h="598805">
                  <a:moveTo>
                    <a:pt x="3559302" y="56135"/>
                  </a:moveTo>
                  <a:lnTo>
                    <a:pt x="3483907" y="65677"/>
                  </a:lnTo>
                  <a:lnTo>
                    <a:pt x="3521354" y="81581"/>
                  </a:lnTo>
                  <a:lnTo>
                    <a:pt x="3549268" y="60199"/>
                  </a:lnTo>
                  <a:lnTo>
                    <a:pt x="3559808" y="60199"/>
                  </a:lnTo>
                  <a:lnTo>
                    <a:pt x="3559302" y="56135"/>
                  </a:lnTo>
                  <a:close/>
                </a:path>
                <a:path w="3602354" h="598805">
                  <a:moveTo>
                    <a:pt x="3430402" y="0"/>
                  </a:moveTo>
                  <a:lnTo>
                    <a:pt x="3422634" y="1478"/>
                  </a:lnTo>
                  <a:lnTo>
                    <a:pt x="3415984" y="5742"/>
                  </a:lnTo>
                  <a:lnTo>
                    <a:pt x="3411347" y="12447"/>
                  </a:lnTo>
                  <a:lnTo>
                    <a:pt x="3409713" y="20496"/>
                  </a:lnTo>
                  <a:lnTo>
                    <a:pt x="3411235" y="28259"/>
                  </a:lnTo>
                  <a:lnTo>
                    <a:pt x="3415543" y="34879"/>
                  </a:lnTo>
                  <a:lnTo>
                    <a:pt x="3422268" y="39498"/>
                  </a:lnTo>
                  <a:lnTo>
                    <a:pt x="3483907" y="65677"/>
                  </a:lnTo>
                  <a:lnTo>
                    <a:pt x="3559302" y="56135"/>
                  </a:lnTo>
                  <a:lnTo>
                    <a:pt x="3566517" y="56135"/>
                  </a:lnTo>
                  <a:lnTo>
                    <a:pt x="3438398" y="1652"/>
                  </a:lnTo>
                  <a:lnTo>
                    <a:pt x="3430402" y="0"/>
                  </a:lnTo>
                  <a:close/>
                </a:path>
              </a:pathLst>
            </a:custGeom>
            <a:solidFill>
              <a:srgbClr val="000000"/>
            </a:solidFill>
          </p:spPr>
          <p:txBody>
            <a:bodyPr wrap="square" lIns="0" tIns="0" rIns="0" bIns="0" rtlCol="0"/>
            <a:lstStyle/>
            <a:p>
              <a:endParaRPr/>
            </a:p>
          </p:txBody>
        </p:sp>
        <p:sp>
          <p:nvSpPr>
            <p:cNvPr id="60" name="object 60"/>
            <p:cNvSpPr/>
            <p:nvPr/>
          </p:nvSpPr>
          <p:spPr>
            <a:xfrm>
              <a:off x="2803271" y="1887220"/>
              <a:ext cx="2628265" cy="628015"/>
            </a:xfrm>
            <a:custGeom>
              <a:avLst/>
              <a:gdLst/>
              <a:ahLst/>
              <a:cxnLst/>
              <a:rect l="l" t="t" r="r" b="b"/>
              <a:pathLst>
                <a:path w="2628265" h="628014">
                  <a:moveTo>
                    <a:pt x="2590165" y="0"/>
                  </a:moveTo>
                  <a:lnTo>
                    <a:pt x="0" y="322579"/>
                  </a:lnTo>
                  <a:lnTo>
                    <a:pt x="37973" y="628014"/>
                  </a:lnTo>
                  <a:lnTo>
                    <a:pt x="2628265" y="305434"/>
                  </a:lnTo>
                  <a:lnTo>
                    <a:pt x="2590165" y="0"/>
                  </a:lnTo>
                  <a:close/>
                </a:path>
              </a:pathLst>
            </a:custGeom>
            <a:solidFill>
              <a:srgbClr val="C4E0F1"/>
            </a:solidFill>
          </p:spPr>
          <p:txBody>
            <a:bodyPr wrap="square" lIns="0" tIns="0" rIns="0" bIns="0" rtlCol="0"/>
            <a:lstStyle/>
            <a:p>
              <a:endParaRPr/>
            </a:p>
          </p:txBody>
        </p:sp>
        <p:pic>
          <p:nvPicPr>
            <p:cNvPr id="61" name="object 61"/>
            <p:cNvPicPr/>
            <p:nvPr/>
          </p:nvPicPr>
          <p:blipFill>
            <a:blip r:embed="rId5" cstate="print"/>
            <a:stretch>
              <a:fillRect/>
            </a:stretch>
          </p:blipFill>
          <p:spPr>
            <a:xfrm>
              <a:off x="2921025" y="2029079"/>
              <a:ext cx="2348458" cy="380015"/>
            </a:xfrm>
            <a:prstGeom prst="rect">
              <a:avLst/>
            </a:prstGeom>
          </p:spPr>
        </p:pic>
        <p:sp>
          <p:nvSpPr>
            <p:cNvPr id="62" name="object 62"/>
            <p:cNvSpPr/>
            <p:nvPr/>
          </p:nvSpPr>
          <p:spPr>
            <a:xfrm>
              <a:off x="1460500" y="2261488"/>
              <a:ext cx="654050" cy="337820"/>
            </a:xfrm>
            <a:custGeom>
              <a:avLst/>
              <a:gdLst/>
              <a:ahLst/>
              <a:cxnLst/>
              <a:rect l="l" t="t" r="r" b="b"/>
              <a:pathLst>
                <a:path w="654050" h="337819">
                  <a:moveTo>
                    <a:pt x="573737" y="304536"/>
                  </a:moveTo>
                  <a:lnTo>
                    <a:pt x="518922" y="308737"/>
                  </a:lnTo>
                  <a:lnTo>
                    <a:pt x="512952" y="315722"/>
                  </a:lnTo>
                  <a:lnTo>
                    <a:pt x="513420" y="322961"/>
                  </a:lnTo>
                  <a:lnTo>
                    <a:pt x="514095" y="331597"/>
                  </a:lnTo>
                  <a:lnTo>
                    <a:pt x="521081" y="337565"/>
                  </a:lnTo>
                  <a:lnTo>
                    <a:pt x="647385" y="327913"/>
                  </a:lnTo>
                  <a:lnTo>
                    <a:pt x="621919" y="327913"/>
                  </a:lnTo>
                  <a:lnTo>
                    <a:pt x="573737" y="304536"/>
                  </a:lnTo>
                  <a:close/>
                </a:path>
                <a:path w="654050" h="337819">
                  <a:moveTo>
                    <a:pt x="602397" y="302360"/>
                  </a:moveTo>
                  <a:lnTo>
                    <a:pt x="573737" y="304536"/>
                  </a:lnTo>
                  <a:lnTo>
                    <a:pt x="621919" y="327913"/>
                  </a:lnTo>
                  <a:lnTo>
                    <a:pt x="624310" y="322961"/>
                  </a:lnTo>
                  <a:lnTo>
                    <a:pt x="616204" y="322961"/>
                  </a:lnTo>
                  <a:lnTo>
                    <a:pt x="602397" y="302360"/>
                  </a:lnTo>
                  <a:close/>
                </a:path>
                <a:path w="654050" h="337819">
                  <a:moveTo>
                    <a:pt x="570738" y="214884"/>
                  </a:moveTo>
                  <a:lnTo>
                    <a:pt x="557530" y="223774"/>
                  </a:lnTo>
                  <a:lnTo>
                    <a:pt x="555751" y="232790"/>
                  </a:lnTo>
                  <a:lnTo>
                    <a:pt x="586438" y="278549"/>
                  </a:lnTo>
                  <a:lnTo>
                    <a:pt x="634492" y="301878"/>
                  </a:lnTo>
                  <a:lnTo>
                    <a:pt x="621919" y="327913"/>
                  </a:lnTo>
                  <a:lnTo>
                    <a:pt x="647385" y="327913"/>
                  </a:lnTo>
                  <a:lnTo>
                    <a:pt x="654050" y="327406"/>
                  </a:lnTo>
                  <a:lnTo>
                    <a:pt x="579755" y="216662"/>
                  </a:lnTo>
                  <a:lnTo>
                    <a:pt x="570738" y="214884"/>
                  </a:lnTo>
                  <a:close/>
                </a:path>
                <a:path w="654050" h="337819">
                  <a:moveTo>
                    <a:pt x="627126" y="300482"/>
                  </a:moveTo>
                  <a:lnTo>
                    <a:pt x="602397" y="302360"/>
                  </a:lnTo>
                  <a:lnTo>
                    <a:pt x="616204" y="322961"/>
                  </a:lnTo>
                  <a:lnTo>
                    <a:pt x="627126" y="300482"/>
                  </a:lnTo>
                  <a:close/>
                </a:path>
                <a:path w="654050" h="337819">
                  <a:moveTo>
                    <a:pt x="631614" y="300482"/>
                  </a:moveTo>
                  <a:lnTo>
                    <a:pt x="627126" y="300482"/>
                  </a:lnTo>
                  <a:lnTo>
                    <a:pt x="616204" y="322961"/>
                  </a:lnTo>
                  <a:lnTo>
                    <a:pt x="624310" y="322961"/>
                  </a:lnTo>
                  <a:lnTo>
                    <a:pt x="634492" y="301878"/>
                  </a:lnTo>
                  <a:lnTo>
                    <a:pt x="631614" y="300482"/>
                  </a:lnTo>
                  <a:close/>
                </a:path>
                <a:path w="654050" h="337819">
                  <a:moveTo>
                    <a:pt x="12700" y="0"/>
                  </a:moveTo>
                  <a:lnTo>
                    <a:pt x="0" y="26162"/>
                  </a:lnTo>
                  <a:lnTo>
                    <a:pt x="573737" y="304536"/>
                  </a:lnTo>
                  <a:lnTo>
                    <a:pt x="602397" y="302360"/>
                  </a:lnTo>
                  <a:lnTo>
                    <a:pt x="586438" y="278549"/>
                  </a:lnTo>
                  <a:lnTo>
                    <a:pt x="12700" y="0"/>
                  </a:lnTo>
                  <a:close/>
                </a:path>
                <a:path w="654050" h="337819">
                  <a:moveTo>
                    <a:pt x="586438" y="278549"/>
                  </a:moveTo>
                  <a:lnTo>
                    <a:pt x="602397" y="302360"/>
                  </a:lnTo>
                  <a:lnTo>
                    <a:pt x="627126" y="300482"/>
                  </a:lnTo>
                  <a:lnTo>
                    <a:pt x="631614" y="300482"/>
                  </a:lnTo>
                  <a:lnTo>
                    <a:pt x="586438" y="278549"/>
                  </a:lnTo>
                  <a:close/>
                </a:path>
              </a:pathLst>
            </a:custGeom>
            <a:solidFill>
              <a:srgbClr val="FF0000"/>
            </a:solidFill>
          </p:spPr>
          <p:txBody>
            <a:bodyPr wrap="square" lIns="0" tIns="0" rIns="0" bIns="0" rtlCol="0"/>
            <a:lstStyle/>
            <a:p>
              <a:endParaRPr/>
            </a:p>
          </p:txBody>
        </p:sp>
      </p:grpSp>
      <p:sp>
        <p:nvSpPr>
          <p:cNvPr id="63" name="object 63"/>
          <p:cNvSpPr txBox="1"/>
          <p:nvPr/>
        </p:nvSpPr>
        <p:spPr>
          <a:xfrm>
            <a:off x="7623428" y="1608715"/>
            <a:ext cx="2675890" cy="711200"/>
          </a:xfrm>
          <a:prstGeom prst="rect">
            <a:avLst/>
          </a:prstGeom>
        </p:spPr>
        <p:txBody>
          <a:bodyPr vert="horz" wrap="square" lIns="0" tIns="88265" rIns="0" bIns="0" rtlCol="0">
            <a:spAutoFit/>
          </a:bodyPr>
          <a:lstStyle/>
          <a:p>
            <a:pPr marL="12700">
              <a:spcBef>
                <a:spcPts val="695"/>
              </a:spcBef>
            </a:pPr>
            <a:r>
              <a:rPr sz="1000" dirty="0">
                <a:solidFill>
                  <a:srgbClr val="006FC0"/>
                </a:solidFill>
                <a:latin typeface="Arial"/>
                <a:cs typeface="Arial"/>
              </a:rPr>
              <a:t>CIR</a:t>
            </a:r>
            <a:r>
              <a:rPr sz="1000" spc="-20" dirty="0">
                <a:solidFill>
                  <a:srgbClr val="006FC0"/>
                </a:solidFill>
                <a:latin typeface="Arial"/>
                <a:cs typeface="Arial"/>
              </a:rPr>
              <a:t> </a:t>
            </a:r>
            <a:r>
              <a:rPr sz="1000" dirty="0">
                <a:solidFill>
                  <a:srgbClr val="006FC0"/>
                </a:solidFill>
                <a:latin typeface="Arial"/>
                <a:cs typeface="Arial"/>
              </a:rPr>
              <a:t>is</a:t>
            </a:r>
            <a:r>
              <a:rPr sz="1000" spc="-25" dirty="0">
                <a:solidFill>
                  <a:srgbClr val="006FC0"/>
                </a:solidFill>
                <a:latin typeface="Arial"/>
                <a:cs typeface="Arial"/>
              </a:rPr>
              <a:t> </a:t>
            </a:r>
            <a:r>
              <a:rPr sz="1000" dirty="0">
                <a:solidFill>
                  <a:srgbClr val="006FC0"/>
                </a:solidFill>
                <a:latin typeface="Arial"/>
                <a:cs typeface="Arial"/>
              </a:rPr>
              <a:t>controlled</a:t>
            </a:r>
            <a:r>
              <a:rPr sz="1000" spc="-40" dirty="0">
                <a:solidFill>
                  <a:srgbClr val="006FC0"/>
                </a:solidFill>
                <a:latin typeface="Arial"/>
                <a:cs typeface="Arial"/>
              </a:rPr>
              <a:t> </a:t>
            </a:r>
            <a:r>
              <a:rPr sz="1000" dirty="0">
                <a:solidFill>
                  <a:srgbClr val="006FC0"/>
                </a:solidFill>
                <a:latin typeface="Arial"/>
                <a:cs typeface="Arial"/>
              </a:rPr>
              <a:t>by</a:t>
            </a:r>
            <a:r>
              <a:rPr sz="1000" spc="-25" dirty="0">
                <a:solidFill>
                  <a:srgbClr val="006FC0"/>
                </a:solidFill>
                <a:latin typeface="Arial"/>
                <a:cs typeface="Arial"/>
              </a:rPr>
              <a:t> </a:t>
            </a:r>
            <a:r>
              <a:rPr sz="1000" dirty="0">
                <a:solidFill>
                  <a:srgbClr val="006FC0"/>
                </a:solidFill>
                <a:latin typeface="Arial"/>
                <a:cs typeface="Arial"/>
              </a:rPr>
              <a:t>facility</a:t>
            </a:r>
            <a:r>
              <a:rPr sz="1000" spc="-25" dirty="0">
                <a:solidFill>
                  <a:srgbClr val="006FC0"/>
                </a:solidFill>
                <a:latin typeface="Arial"/>
                <a:cs typeface="Arial"/>
              </a:rPr>
              <a:t> </a:t>
            </a:r>
            <a:r>
              <a:rPr sz="1000" spc="-10" dirty="0">
                <a:solidFill>
                  <a:srgbClr val="006FC0"/>
                </a:solidFill>
                <a:latin typeface="Arial"/>
                <a:cs typeface="Arial"/>
              </a:rPr>
              <a:t>Owner/Operator.</a:t>
            </a:r>
            <a:endParaRPr sz="1000" dirty="0">
              <a:latin typeface="Arial"/>
              <a:cs typeface="Arial"/>
            </a:endParaRPr>
          </a:p>
          <a:p>
            <a:pPr marL="12700">
              <a:spcBef>
                <a:spcPts val="600"/>
              </a:spcBef>
            </a:pPr>
            <a:r>
              <a:rPr sz="1000" dirty="0">
                <a:solidFill>
                  <a:srgbClr val="006FC0"/>
                </a:solidFill>
                <a:latin typeface="Arial"/>
                <a:cs typeface="Arial"/>
              </a:rPr>
              <a:t>CIR</a:t>
            </a:r>
            <a:r>
              <a:rPr sz="1000" spc="-25" dirty="0">
                <a:solidFill>
                  <a:srgbClr val="006FC0"/>
                </a:solidFill>
                <a:latin typeface="Arial"/>
                <a:cs typeface="Arial"/>
              </a:rPr>
              <a:t> </a:t>
            </a:r>
            <a:r>
              <a:rPr sz="1000" dirty="0">
                <a:solidFill>
                  <a:srgbClr val="006FC0"/>
                </a:solidFill>
                <a:latin typeface="Arial"/>
                <a:cs typeface="Arial"/>
              </a:rPr>
              <a:t>uses</a:t>
            </a:r>
            <a:r>
              <a:rPr sz="1000" spc="-40" dirty="0">
                <a:solidFill>
                  <a:srgbClr val="006FC0"/>
                </a:solidFill>
                <a:latin typeface="Arial"/>
                <a:cs typeface="Arial"/>
              </a:rPr>
              <a:t> </a:t>
            </a:r>
            <a:r>
              <a:rPr sz="1000" dirty="0">
                <a:solidFill>
                  <a:srgbClr val="006FC0"/>
                </a:solidFill>
                <a:latin typeface="Arial"/>
                <a:cs typeface="Arial"/>
              </a:rPr>
              <a:t>Standard</a:t>
            </a:r>
            <a:r>
              <a:rPr sz="1000" spc="-40" dirty="0">
                <a:solidFill>
                  <a:srgbClr val="006FC0"/>
                </a:solidFill>
                <a:latin typeface="Arial"/>
                <a:cs typeface="Arial"/>
              </a:rPr>
              <a:t> </a:t>
            </a:r>
            <a:r>
              <a:rPr sz="1000" dirty="0">
                <a:solidFill>
                  <a:srgbClr val="006FC0"/>
                </a:solidFill>
                <a:latin typeface="Arial"/>
                <a:cs typeface="Arial"/>
              </a:rPr>
              <a:t>data</a:t>
            </a:r>
            <a:r>
              <a:rPr sz="1000" spc="-45" dirty="0">
                <a:solidFill>
                  <a:srgbClr val="006FC0"/>
                </a:solidFill>
                <a:latin typeface="Arial"/>
                <a:cs typeface="Arial"/>
              </a:rPr>
              <a:t> </a:t>
            </a:r>
            <a:r>
              <a:rPr sz="1000" spc="-10" dirty="0">
                <a:solidFill>
                  <a:srgbClr val="006FC0"/>
                </a:solidFill>
                <a:latin typeface="Arial"/>
                <a:cs typeface="Arial"/>
              </a:rPr>
              <a:t>format</a:t>
            </a:r>
            <a:endParaRPr sz="1000" dirty="0">
              <a:latin typeface="Arial"/>
              <a:cs typeface="Arial"/>
            </a:endParaRPr>
          </a:p>
          <a:p>
            <a:pPr marL="12700">
              <a:spcBef>
                <a:spcPts val="600"/>
              </a:spcBef>
            </a:pPr>
            <a:r>
              <a:rPr sz="1000" dirty="0">
                <a:solidFill>
                  <a:srgbClr val="006FC0"/>
                </a:solidFill>
                <a:latin typeface="Arial"/>
                <a:cs typeface="Arial"/>
              </a:rPr>
              <a:t>Work</a:t>
            </a:r>
            <a:r>
              <a:rPr sz="1000" spc="-45" dirty="0">
                <a:solidFill>
                  <a:srgbClr val="006FC0"/>
                </a:solidFill>
                <a:latin typeface="Arial"/>
                <a:cs typeface="Arial"/>
              </a:rPr>
              <a:t> </a:t>
            </a:r>
            <a:r>
              <a:rPr sz="1000" dirty="0">
                <a:solidFill>
                  <a:srgbClr val="006FC0"/>
                </a:solidFill>
                <a:latin typeface="Arial"/>
                <a:cs typeface="Arial"/>
              </a:rPr>
              <a:t>processes</a:t>
            </a:r>
            <a:r>
              <a:rPr sz="1000" spc="-40" dirty="0">
                <a:solidFill>
                  <a:srgbClr val="006FC0"/>
                </a:solidFill>
                <a:latin typeface="Arial"/>
                <a:cs typeface="Arial"/>
              </a:rPr>
              <a:t> </a:t>
            </a:r>
            <a:r>
              <a:rPr sz="1000" dirty="0">
                <a:solidFill>
                  <a:srgbClr val="006FC0"/>
                </a:solidFill>
                <a:latin typeface="Arial"/>
                <a:cs typeface="Arial"/>
              </a:rPr>
              <a:t>insure</a:t>
            </a:r>
            <a:r>
              <a:rPr sz="1000" spc="-25" dirty="0">
                <a:solidFill>
                  <a:srgbClr val="006FC0"/>
                </a:solidFill>
                <a:latin typeface="Arial"/>
                <a:cs typeface="Arial"/>
              </a:rPr>
              <a:t> </a:t>
            </a:r>
            <a:r>
              <a:rPr sz="1000" dirty="0">
                <a:solidFill>
                  <a:srgbClr val="006FC0"/>
                </a:solidFill>
                <a:latin typeface="Arial"/>
                <a:cs typeface="Arial"/>
              </a:rPr>
              <a:t>validity</a:t>
            </a:r>
            <a:r>
              <a:rPr sz="1000" spc="10" dirty="0">
                <a:solidFill>
                  <a:srgbClr val="006FC0"/>
                </a:solidFill>
                <a:latin typeface="Arial"/>
                <a:cs typeface="Arial"/>
              </a:rPr>
              <a:t> </a:t>
            </a:r>
            <a:r>
              <a:rPr sz="1000" dirty="0">
                <a:solidFill>
                  <a:srgbClr val="006FC0"/>
                </a:solidFill>
                <a:latin typeface="Arial"/>
                <a:cs typeface="Arial"/>
              </a:rPr>
              <a:t>of</a:t>
            </a:r>
            <a:r>
              <a:rPr sz="1000" spc="-35" dirty="0">
                <a:solidFill>
                  <a:srgbClr val="006FC0"/>
                </a:solidFill>
                <a:latin typeface="Arial"/>
                <a:cs typeface="Arial"/>
              </a:rPr>
              <a:t> </a:t>
            </a:r>
            <a:r>
              <a:rPr sz="1000" dirty="0">
                <a:solidFill>
                  <a:srgbClr val="006FC0"/>
                </a:solidFill>
                <a:latin typeface="Arial"/>
                <a:cs typeface="Arial"/>
              </a:rPr>
              <a:t>CIR</a:t>
            </a:r>
            <a:r>
              <a:rPr sz="1000" spc="-10" dirty="0">
                <a:solidFill>
                  <a:srgbClr val="006FC0"/>
                </a:solidFill>
                <a:latin typeface="Arial"/>
                <a:cs typeface="Arial"/>
              </a:rPr>
              <a:t> changes.</a:t>
            </a:r>
            <a:endParaRPr sz="1000" dirty="0">
              <a:latin typeface="Arial"/>
              <a:cs typeface="Arial"/>
            </a:endParaRPr>
          </a:p>
        </p:txBody>
      </p:sp>
      <p:sp>
        <p:nvSpPr>
          <p:cNvPr id="64" name="object 64"/>
          <p:cNvSpPr txBox="1"/>
          <p:nvPr/>
        </p:nvSpPr>
        <p:spPr>
          <a:xfrm>
            <a:off x="2669844" y="1935606"/>
            <a:ext cx="862330" cy="330200"/>
          </a:xfrm>
          <a:prstGeom prst="rect">
            <a:avLst/>
          </a:prstGeom>
        </p:spPr>
        <p:txBody>
          <a:bodyPr vert="horz" wrap="square" lIns="0" tIns="12065" rIns="0" bIns="0" rtlCol="0">
            <a:spAutoFit/>
          </a:bodyPr>
          <a:lstStyle/>
          <a:p>
            <a:pPr marL="12700" marR="5080">
              <a:spcBef>
                <a:spcPts val="95"/>
              </a:spcBef>
            </a:pPr>
            <a:r>
              <a:rPr sz="1000" spc="-10" dirty="0">
                <a:solidFill>
                  <a:srgbClr val="FF0000"/>
                </a:solidFill>
                <a:latin typeface="Arial"/>
                <a:cs typeface="Arial"/>
              </a:rPr>
              <a:t>Deliverables</a:t>
            </a:r>
            <a:r>
              <a:rPr sz="1000" spc="45" dirty="0">
                <a:solidFill>
                  <a:srgbClr val="FF0000"/>
                </a:solidFill>
                <a:latin typeface="Arial"/>
                <a:cs typeface="Arial"/>
              </a:rPr>
              <a:t> </a:t>
            </a:r>
            <a:r>
              <a:rPr sz="1000" spc="-25" dirty="0">
                <a:solidFill>
                  <a:srgbClr val="FF0000"/>
                </a:solidFill>
                <a:latin typeface="Arial"/>
                <a:cs typeface="Arial"/>
              </a:rPr>
              <a:t>at </a:t>
            </a:r>
            <a:r>
              <a:rPr sz="1000" dirty="0">
                <a:solidFill>
                  <a:srgbClr val="FF0000"/>
                </a:solidFill>
                <a:latin typeface="Arial"/>
                <a:cs typeface="Arial"/>
              </a:rPr>
              <a:t>end</a:t>
            </a:r>
            <a:r>
              <a:rPr sz="1000" spc="-35" dirty="0">
                <a:solidFill>
                  <a:srgbClr val="FF0000"/>
                </a:solidFill>
                <a:latin typeface="Arial"/>
                <a:cs typeface="Arial"/>
              </a:rPr>
              <a:t> </a:t>
            </a:r>
            <a:r>
              <a:rPr sz="1000" dirty="0">
                <a:solidFill>
                  <a:srgbClr val="FF0000"/>
                </a:solidFill>
                <a:latin typeface="Arial"/>
                <a:cs typeface="Arial"/>
              </a:rPr>
              <a:t>of</a:t>
            </a:r>
            <a:r>
              <a:rPr sz="1000" spc="-15" dirty="0">
                <a:solidFill>
                  <a:srgbClr val="FF0000"/>
                </a:solidFill>
                <a:latin typeface="Arial"/>
                <a:cs typeface="Arial"/>
              </a:rPr>
              <a:t> </a:t>
            </a:r>
            <a:r>
              <a:rPr sz="1000" spc="-20" dirty="0">
                <a:solidFill>
                  <a:srgbClr val="FF0000"/>
                </a:solidFill>
                <a:latin typeface="Arial"/>
                <a:cs typeface="Arial"/>
              </a:rPr>
              <a:t>Phase</a:t>
            </a:r>
            <a:endParaRPr sz="10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9651" y="222250"/>
            <a:ext cx="9201150" cy="666336"/>
          </a:xfrm>
          <a:prstGeom prst="rect">
            <a:avLst/>
          </a:prstGeom>
        </p:spPr>
        <p:txBody>
          <a:bodyPr vert="horz" wrap="square" lIns="0" tIns="283337" rIns="0" bIns="0" rtlCol="0">
            <a:spAutoFit/>
          </a:bodyPr>
          <a:lstStyle/>
          <a:p>
            <a:pPr marL="758825">
              <a:spcBef>
                <a:spcPts val="95"/>
              </a:spcBef>
            </a:pPr>
            <a:r>
              <a:rPr dirty="0"/>
              <a:t>Example</a:t>
            </a:r>
            <a:r>
              <a:rPr spc="-80" dirty="0"/>
              <a:t> </a:t>
            </a:r>
            <a:r>
              <a:rPr dirty="0"/>
              <a:t>CIR</a:t>
            </a:r>
            <a:r>
              <a:rPr spc="-90" dirty="0"/>
              <a:t> </a:t>
            </a:r>
            <a:r>
              <a:rPr dirty="0"/>
              <a:t>IID</a:t>
            </a:r>
            <a:r>
              <a:rPr spc="-95" dirty="0"/>
              <a:t> </a:t>
            </a:r>
            <a:r>
              <a:rPr dirty="0"/>
              <a:t>Data</a:t>
            </a:r>
            <a:r>
              <a:rPr spc="-80" dirty="0"/>
              <a:t> </a:t>
            </a:r>
            <a:r>
              <a:rPr dirty="0"/>
              <a:t>Management</a:t>
            </a:r>
            <a:r>
              <a:rPr spc="-60" dirty="0"/>
              <a:t> </a:t>
            </a:r>
            <a:r>
              <a:rPr spc="-10" dirty="0"/>
              <a:t>Solution</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6</a:t>
            </a:fld>
            <a:endParaRPr spc="-25" dirty="0"/>
          </a:p>
        </p:txBody>
      </p:sp>
      <p:sp>
        <p:nvSpPr>
          <p:cNvPr id="3" name="object 3"/>
          <p:cNvSpPr txBox="1"/>
          <p:nvPr/>
        </p:nvSpPr>
        <p:spPr>
          <a:xfrm>
            <a:off x="1009651" y="1549349"/>
            <a:ext cx="9963149" cy="4373633"/>
          </a:xfrm>
          <a:prstGeom prst="rect">
            <a:avLst/>
          </a:prstGeom>
        </p:spPr>
        <p:txBody>
          <a:bodyPr vert="horz" wrap="square" lIns="0" tIns="13335" rIns="0" bIns="0" rtlCol="0">
            <a:spAutoFit/>
          </a:bodyPr>
          <a:lstStyle/>
          <a:p>
            <a:pPr marL="12700">
              <a:spcBef>
                <a:spcPts val="105"/>
              </a:spcBef>
            </a:pPr>
            <a:r>
              <a:rPr sz="2000" dirty="0">
                <a:latin typeface="Arial"/>
                <a:cs typeface="Arial"/>
              </a:rPr>
              <a:t>This</a:t>
            </a:r>
            <a:r>
              <a:rPr sz="2000" spc="-35" dirty="0">
                <a:latin typeface="Arial"/>
                <a:cs typeface="Arial"/>
              </a:rPr>
              <a:t> </a:t>
            </a:r>
            <a:r>
              <a:rPr sz="2000" dirty="0">
                <a:latin typeface="Arial"/>
                <a:cs typeface="Arial"/>
              </a:rPr>
              <a:t>Critical</a:t>
            </a:r>
            <a:r>
              <a:rPr sz="2000" spc="-25" dirty="0">
                <a:latin typeface="Arial"/>
                <a:cs typeface="Arial"/>
              </a:rPr>
              <a:t> </a:t>
            </a:r>
            <a:r>
              <a:rPr sz="2000" dirty="0">
                <a:latin typeface="Arial"/>
                <a:cs typeface="Arial"/>
              </a:rPr>
              <a:t>Information</a:t>
            </a:r>
            <a:r>
              <a:rPr sz="2000" spc="-60" dirty="0">
                <a:latin typeface="Arial"/>
                <a:cs typeface="Arial"/>
              </a:rPr>
              <a:t> </a:t>
            </a:r>
            <a:r>
              <a:rPr sz="2000" dirty="0">
                <a:latin typeface="Arial"/>
                <a:cs typeface="Arial"/>
              </a:rPr>
              <a:t>Repository</a:t>
            </a:r>
            <a:r>
              <a:rPr sz="2000" spc="-50" dirty="0">
                <a:latin typeface="Arial"/>
                <a:cs typeface="Arial"/>
              </a:rPr>
              <a:t> </a:t>
            </a:r>
            <a:r>
              <a:rPr sz="2000" dirty="0">
                <a:latin typeface="Arial"/>
                <a:cs typeface="Arial"/>
              </a:rPr>
              <a:t>(CIR)</a:t>
            </a:r>
            <a:r>
              <a:rPr sz="2000" spc="-60" dirty="0">
                <a:latin typeface="Arial"/>
                <a:cs typeface="Arial"/>
              </a:rPr>
              <a:t> </a:t>
            </a:r>
            <a:r>
              <a:rPr sz="2000" dirty="0">
                <a:latin typeface="Arial"/>
                <a:cs typeface="Arial"/>
              </a:rPr>
              <a:t>will</a:t>
            </a:r>
            <a:r>
              <a:rPr sz="2000" spc="-20" dirty="0">
                <a:latin typeface="Arial"/>
                <a:cs typeface="Arial"/>
              </a:rPr>
              <a:t> </a:t>
            </a:r>
            <a:r>
              <a:rPr sz="2000" dirty="0">
                <a:latin typeface="Arial"/>
                <a:cs typeface="Arial"/>
              </a:rPr>
              <a:t>be</a:t>
            </a:r>
            <a:r>
              <a:rPr sz="2000" spc="-15" dirty="0">
                <a:latin typeface="Arial"/>
                <a:cs typeface="Arial"/>
              </a:rPr>
              <a:t> </a:t>
            </a:r>
            <a:r>
              <a:rPr sz="2000" dirty="0">
                <a:latin typeface="Arial"/>
                <a:cs typeface="Arial"/>
              </a:rPr>
              <a:t>the</a:t>
            </a:r>
            <a:r>
              <a:rPr sz="2000" spc="-35" dirty="0">
                <a:latin typeface="Arial"/>
                <a:cs typeface="Arial"/>
              </a:rPr>
              <a:t> </a:t>
            </a:r>
            <a:r>
              <a:rPr sz="2000" dirty="0">
                <a:latin typeface="Arial"/>
                <a:cs typeface="Arial"/>
              </a:rPr>
              <a:t>responsibility</a:t>
            </a:r>
            <a:r>
              <a:rPr sz="2000" spc="-60" dirty="0">
                <a:latin typeface="Arial"/>
                <a:cs typeface="Arial"/>
              </a:rPr>
              <a:t> </a:t>
            </a:r>
            <a:r>
              <a:rPr sz="2000" spc="-25" dirty="0">
                <a:latin typeface="Arial"/>
                <a:cs typeface="Arial"/>
              </a:rPr>
              <a:t>of</a:t>
            </a:r>
            <a:endParaRPr sz="2000" dirty="0">
              <a:latin typeface="Arial"/>
              <a:cs typeface="Arial"/>
            </a:endParaRPr>
          </a:p>
          <a:p>
            <a:pPr marL="12700">
              <a:spcBef>
                <a:spcPts val="5"/>
              </a:spcBef>
            </a:pPr>
            <a:r>
              <a:rPr sz="2000" dirty="0">
                <a:latin typeface="Arial"/>
                <a:cs typeface="Arial"/>
              </a:rPr>
              <a:t>the</a:t>
            </a:r>
            <a:r>
              <a:rPr sz="2000" spc="-50" dirty="0">
                <a:latin typeface="Arial"/>
                <a:cs typeface="Arial"/>
              </a:rPr>
              <a:t> </a:t>
            </a:r>
            <a:r>
              <a:rPr sz="2000" dirty="0">
                <a:latin typeface="Arial"/>
                <a:cs typeface="Arial"/>
              </a:rPr>
              <a:t>Owner/Operator</a:t>
            </a:r>
            <a:r>
              <a:rPr sz="2000" spc="-70" dirty="0">
                <a:latin typeface="Arial"/>
                <a:cs typeface="Arial"/>
              </a:rPr>
              <a:t> </a:t>
            </a:r>
            <a:r>
              <a:rPr sz="2000" dirty="0">
                <a:latin typeface="Arial"/>
                <a:cs typeface="Arial"/>
              </a:rPr>
              <a:t>and</a:t>
            </a:r>
            <a:r>
              <a:rPr sz="2000" spc="-40" dirty="0">
                <a:latin typeface="Arial"/>
                <a:cs typeface="Arial"/>
              </a:rPr>
              <a:t> </a:t>
            </a:r>
            <a:r>
              <a:rPr sz="2000" dirty="0">
                <a:latin typeface="Arial"/>
                <a:cs typeface="Arial"/>
              </a:rPr>
              <a:t>will</a:t>
            </a:r>
            <a:r>
              <a:rPr sz="2000" spc="-25" dirty="0">
                <a:latin typeface="Arial"/>
                <a:cs typeface="Arial"/>
              </a:rPr>
              <a:t> </a:t>
            </a:r>
            <a:r>
              <a:rPr sz="2000" dirty="0">
                <a:latin typeface="Arial"/>
                <a:cs typeface="Arial"/>
              </a:rPr>
              <a:t>span</a:t>
            </a:r>
            <a:r>
              <a:rPr sz="2000" spc="-50" dirty="0">
                <a:latin typeface="Arial"/>
                <a:cs typeface="Arial"/>
              </a:rPr>
              <a:t> </a:t>
            </a:r>
            <a:r>
              <a:rPr sz="2000" dirty="0">
                <a:latin typeface="Arial"/>
                <a:cs typeface="Arial"/>
              </a:rPr>
              <a:t>all</a:t>
            </a:r>
            <a:r>
              <a:rPr sz="2000" spc="-20" dirty="0">
                <a:latin typeface="Arial"/>
                <a:cs typeface="Arial"/>
              </a:rPr>
              <a:t> </a:t>
            </a:r>
            <a:r>
              <a:rPr sz="2000" dirty="0">
                <a:latin typeface="Arial"/>
                <a:cs typeface="Arial"/>
              </a:rPr>
              <a:t>Enterprise</a:t>
            </a:r>
            <a:r>
              <a:rPr sz="2000" spc="-65" dirty="0">
                <a:latin typeface="Arial"/>
                <a:cs typeface="Arial"/>
              </a:rPr>
              <a:t> </a:t>
            </a:r>
            <a:r>
              <a:rPr sz="2000" spc="-10" dirty="0">
                <a:latin typeface="Arial"/>
                <a:cs typeface="Arial"/>
              </a:rPr>
              <a:t>Phases.</a:t>
            </a:r>
            <a:endParaRPr sz="2000" dirty="0">
              <a:latin typeface="Arial"/>
              <a:cs typeface="Arial"/>
            </a:endParaRPr>
          </a:p>
          <a:p>
            <a:pPr>
              <a:spcBef>
                <a:spcPts val="95"/>
              </a:spcBef>
            </a:pPr>
            <a:endParaRPr sz="2000" dirty="0">
              <a:latin typeface="Arial"/>
              <a:cs typeface="Arial"/>
            </a:endParaRPr>
          </a:p>
          <a:p>
            <a:pPr marL="12700">
              <a:spcBef>
                <a:spcPts val="5"/>
              </a:spcBef>
            </a:pPr>
            <a:r>
              <a:rPr sz="2000" dirty="0">
                <a:latin typeface="Arial"/>
                <a:cs typeface="Arial"/>
              </a:rPr>
              <a:t>CIR</a:t>
            </a:r>
            <a:r>
              <a:rPr sz="2000" spc="-35" dirty="0">
                <a:latin typeface="Arial"/>
                <a:cs typeface="Arial"/>
              </a:rPr>
              <a:t> </a:t>
            </a:r>
            <a:r>
              <a:rPr sz="2000" dirty="0">
                <a:latin typeface="Arial"/>
                <a:cs typeface="Arial"/>
              </a:rPr>
              <a:t>will</a:t>
            </a:r>
            <a:r>
              <a:rPr sz="2000" spc="-10" dirty="0">
                <a:latin typeface="Arial"/>
                <a:cs typeface="Arial"/>
              </a:rPr>
              <a:t> </a:t>
            </a:r>
            <a:r>
              <a:rPr sz="2000" dirty="0">
                <a:latin typeface="Arial"/>
                <a:cs typeface="Arial"/>
              </a:rPr>
              <a:t>hold</a:t>
            </a:r>
            <a:r>
              <a:rPr sz="2000" spc="-20" dirty="0">
                <a:latin typeface="Arial"/>
                <a:cs typeface="Arial"/>
              </a:rPr>
              <a:t> </a:t>
            </a:r>
            <a:r>
              <a:rPr sz="2000" dirty="0">
                <a:latin typeface="Arial"/>
                <a:cs typeface="Arial"/>
              </a:rPr>
              <a:t>at</a:t>
            </a:r>
            <a:r>
              <a:rPr sz="2000" spc="-40" dirty="0">
                <a:latin typeface="Arial"/>
                <a:cs typeface="Arial"/>
              </a:rPr>
              <a:t> </a:t>
            </a:r>
            <a:r>
              <a:rPr sz="2000" dirty="0">
                <a:latin typeface="Arial"/>
                <a:cs typeface="Arial"/>
              </a:rPr>
              <a:t>least</a:t>
            </a:r>
            <a:r>
              <a:rPr sz="2000" spc="-40" dirty="0">
                <a:latin typeface="Arial"/>
                <a:cs typeface="Arial"/>
              </a:rPr>
              <a:t> </a:t>
            </a:r>
            <a:r>
              <a:rPr sz="2000" dirty="0">
                <a:latin typeface="Arial"/>
                <a:cs typeface="Arial"/>
              </a:rPr>
              <a:t>the</a:t>
            </a:r>
            <a:r>
              <a:rPr sz="2000" spc="-35" dirty="0">
                <a:latin typeface="Arial"/>
                <a:cs typeface="Arial"/>
              </a:rPr>
              <a:t> </a:t>
            </a:r>
            <a:r>
              <a:rPr sz="2000" dirty="0">
                <a:latin typeface="Arial"/>
                <a:cs typeface="Arial"/>
              </a:rPr>
              <a:t>key</a:t>
            </a:r>
            <a:r>
              <a:rPr sz="2000" spc="-35" dirty="0">
                <a:latin typeface="Arial"/>
                <a:cs typeface="Arial"/>
              </a:rPr>
              <a:t> </a:t>
            </a:r>
            <a:r>
              <a:rPr sz="2000" dirty="0">
                <a:latin typeface="Arial"/>
                <a:cs typeface="Arial"/>
              </a:rPr>
              <a:t>information</a:t>
            </a:r>
            <a:r>
              <a:rPr sz="2000" spc="-55" dirty="0">
                <a:latin typeface="Arial"/>
                <a:cs typeface="Arial"/>
              </a:rPr>
              <a:t> </a:t>
            </a:r>
            <a:r>
              <a:rPr sz="2000" dirty="0">
                <a:latin typeface="Arial"/>
                <a:cs typeface="Arial"/>
              </a:rPr>
              <a:t>on</a:t>
            </a:r>
            <a:r>
              <a:rPr sz="2000" spc="-15" dirty="0">
                <a:latin typeface="Arial"/>
                <a:cs typeface="Arial"/>
              </a:rPr>
              <a:t> </a:t>
            </a:r>
            <a:r>
              <a:rPr sz="2000" dirty="0">
                <a:latin typeface="Arial"/>
                <a:cs typeface="Arial"/>
              </a:rPr>
              <a:t>all</a:t>
            </a:r>
            <a:r>
              <a:rPr sz="2000" spc="-20" dirty="0">
                <a:latin typeface="Arial"/>
                <a:cs typeface="Arial"/>
              </a:rPr>
              <a:t> </a:t>
            </a:r>
            <a:r>
              <a:rPr sz="2000" dirty="0">
                <a:latin typeface="Arial"/>
                <a:cs typeface="Arial"/>
              </a:rPr>
              <a:t>“High</a:t>
            </a:r>
            <a:r>
              <a:rPr sz="2000" spc="-35" dirty="0">
                <a:latin typeface="Arial"/>
                <a:cs typeface="Arial"/>
              </a:rPr>
              <a:t> </a:t>
            </a:r>
            <a:r>
              <a:rPr sz="2000" dirty="0">
                <a:latin typeface="Arial"/>
                <a:cs typeface="Arial"/>
              </a:rPr>
              <a:t>Risk”</a:t>
            </a:r>
            <a:r>
              <a:rPr sz="2000" spc="-40" dirty="0">
                <a:latin typeface="Arial"/>
                <a:cs typeface="Arial"/>
              </a:rPr>
              <a:t> </a:t>
            </a:r>
            <a:r>
              <a:rPr sz="2000" dirty="0">
                <a:latin typeface="Arial"/>
                <a:cs typeface="Arial"/>
              </a:rPr>
              <a:t>or</a:t>
            </a:r>
            <a:r>
              <a:rPr sz="2000" spc="-30" dirty="0">
                <a:latin typeface="Arial"/>
                <a:cs typeface="Arial"/>
              </a:rPr>
              <a:t> </a:t>
            </a:r>
            <a:r>
              <a:rPr sz="2000" spc="-10" dirty="0">
                <a:latin typeface="Arial"/>
                <a:cs typeface="Arial"/>
              </a:rPr>
              <a:t>“High</a:t>
            </a:r>
            <a:endParaRPr sz="2000" dirty="0">
              <a:latin typeface="Arial"/>
              <a:cs typeface="Arial"/>
            </a:endParaRPr>
          </a:p>
          <a:p>
            <a:pPr marL="12700"/>
            <a:r>
              <a:rPr sz="2000" dirty="0">
                <a:latin typeface="Arial"/>
                <a:cs typeface="Arial"/>
              </a:rPr>
              <a:t>Impact”</a:t>
            </a:r>
            <a:r>
              <a:rPr sz="2000" spc="-55" dirty="0">
                <a:latin typeface="Arial"/>
                <a:cs typeface="Arial"/>
              </a:rPr>
              <a:t> </a:t>
            </a:r>
            <a:r>
              <a:rPr sz="2000" dirty="0">
                <a:latin typeface="Arial"/>
                <a:cs typeface="Arial"/>
              </a:rPr>
              <a:t>Intelligent</a:t>
            </a:r>
            <a:r>
              <a:rPr sz="2000" spc="-40" dirty="0">
                <a:latin typeface="Arial"/>
                <a:cs typeface="Arial"/>
              </a:rPr>
              <a:t> </a:t>
            </a:r>
            <a:r>
              <a:rPr sz="2000" dirty="0">
                <a:latin typeface="Arial"/>
                <a:cs typeface="Arial"/>
              </a:rPr>
              <a:t>Devices</a:t>
            </a:r>
            <a:r>
              <a:rPr sz="2000" spc="-30" dirty="0">
                <a:latin typeface="Arial"/>
                <a:cs typeface="Arial"/>
              </a:rPr>
              <a:t> </a:t>
            </a:r>
            <a:r>
              <a:rPr sz="2000" dirty="0">
                <a:latin typeface="Arial"/>
                <a:cs typeface="Arial"/>
              </a:rPr>
              <a:t>(including</a:t>
            </a:r>
            <a:r>
              <a:rPr sz="2000" spc="-45" dirty="0">
                <a:latin typeface="Arial"/>
                <a:cs typeface="Arial"/>
              </a:rPr>
              <a:t> </a:t>
            </a:r>
            <a:r>
              <a:rPr sz="2000" dirty="0">
                <a:latin typeface="Arial"/>
                <a:cs typeface="Arial"/>
              </a:rPr>
              <a:t>SIS/SIL</a:t>
            </a:r>
            <a:r>
              <a:rPr sz="2000" spc="-85" dirty="0">
                <a:latin typeface="Arial"/>
                <a:cs typeface="Arial"/>
              </a:rPr>
              <a:t> </a:t>
            </a:r>
            <a:r>
              <a:rPr sz="2000" dirty="0">
                <a:latin typeface="Arial"/>
                <a:cs typeface="Arial"/>
              </a:rPr>
              <a:t>&amp;</a:t>
            </a:r>
            <a:r>
              <a:rPr sz="2000" spc="-20" dirty="0">
                <a:latin typeface="Arial"/>
                <a:cs typeface="Arial"/>
              </a:rPr>
              <a:t> </a:t>
            </a:r>
            <a:r>
              <a:rPr sz="2000" spc="-10" dirty="0">
                <a:latin typeface="Arial"/>
                <a:cs typeface="Arial"/>
              </a:rPr>
              <a:t>CyberSecurity).</a:t>
            </a:r>
            <a:endParaRPr sz="2000" dirty="0">
              <a:latin typeface="Arial"/>
              <a:cs typeface="Arial"/>
            </a:endParaRPr>
          </a:p>
          <a:p>
            <a:pPr>
              <a:spcBef>
                <a:spcPts val="100"/>
              </a:spcBef>
            </a:pPr>
            <a:endParaRPr sz="2000" dirty="0">
              <a:latin typeface="Arial"/>
              <a:cs typeface="Arial"/>
            </a:endParaRPr>
          </a:p>
          <a:p>
            <a:pPr marL="12700" marR="163195"/>
            <a:r>
              <a:rPr sz="2000" dirty="0">
                <a:latin typeface="Arial"/>
                <a:cs typeface="Arial"/>
              </a:rPr>
              <a:t>The</a:t>
            </a:r>
            <a:r>
              <a:rPr sz="2000" spc="-30" dirty="0">
                <a:latin typeface="Arial"/>
                <a:cs typeface="Arial"/>
              </a:rPr>
              <a:t> </a:t>
            </a:r>
            <a:r>
              <a:rPr sz="2000" dirty="0">
                <a:latin typeface="Arial"/>
                <a:cs typeface="Arial"/>
              </a:rPr>
              <a:t>CIR</a:t>
            </a:r>
            <a:r>
              <a:rPr sz="2000" spc="-10" dirty="0">
                <a:latin typeface="Arial"/>
                <a:cs typeface="Arial"/>
              </a:rPr>
              <a:t> </a:t>
            </a:r>
            <a:r>
              <a:rPr sz="2000" dirty="0">
                <a:latin typeface="Arial"/>
                <a:cs typeface="Arial"/>
              </a:rPr>
              <a:t>data</a:t>
            </a:r>
            <a:r>
              <a:rPr sz="2000" spc="-40" dirty="0">
                <a:latin typeface="Arial"/>
                <a:cs typeface="Arial"/>
              </a:rPr>
              <a:t> </a:t>
            </a:r>
            <a:r>
              <a:rPr sz="2000" dirty="0">
                <a:latin typeface="Arial"/>
                <a:cs typeface="Arial"/>
              </a:rPr>
              <a:t>will</a:t>
            </a:r>
            <a:r>
              <a:rPr sz="2000" spc="5" dirty="0">
                <a:latin typeface="Arial"/>
                <a:cs typeface="Arial"/>
              </a:rPr>
              <a:t> </a:t>
            </a:r>
            <a:r>
              <a:rPr sz="2000" dirty="0">
                <a:latin typeface="Arial"/>
                <a:cs typeface="Arial"/>
              </a:rPr>
              <a:t>be</a:t>
            </a:r>
            <a:r>
              <a:rPr sz="2000" spc="-25" dirty="0">
                <a:latin typeface="Arial"/>
                <a:cs typeface="Arial"/>
              </a:rPr>
              <a:t> </a:t>
            </a:r>
            <a:r>
              <a:rPr sz="2000" dirty="0">
                <a:latin typeface="Arial"/>
                <a:cs typeface="Arial"/>
              </a:rPr>
              <a:t>uploaded</a:t>
            </a:r>
            <a:r>
              <a:rPr sz="2000" spc="-35" dirty="0">
                <a:latin typeface="Arial"/>
                <a:cs typeface="Arial"/>
              </a:rPr>
              <a:t> </a:t>
            </a:r>
            <a:r>
              <a:rPr sz="2000" dirty="0">
                <a:latin typeface="Arial"/>
                <a:cs typeface="Arial"/>
              </a:rPr>
              <a:t>at</a:t>
            </a:r>
            <a:r>
              <a:rPr sz="2000" spc="-25" dirty="0">
                <a:latin typeface="Arial"/>
                <a:cs typeface="Arial"/>
              </a:rPr>
              <a:t> </a:t>
            </a:r>
            <a:r>
              <a:rPr sz="2000" dirty="0">
                <a:latin typeface="Arial"/>
                <a:cs typeface="Arial"/>
              </a:rPr>
              <a:t>the</a:t>
            </a:r>
            <a:r>
              <a:rPr sz="2000" spc="-30" dirty="0">
                <a:latin typeface="Arial"/>
                <a:cs typeface="Arial"/>
              </a:rPr>
              <a:t> </a:t>
            </a:r>
            <a:r>
              <a:rPr sz="2000" dirty="0">
                <a:latin typeface="Arial"/>
                <a:cs typeface="Arial"/>
              </a:rPr>
              <a:t>end</a:t>
            </a:r>
            <a:r>
              <a:rPr sz="2000" spc="-25" dirty="0">
                <a:latin typeface="Arial"/>
                <a:cs typeface="Arial"/>
              </a:rPr>
              <a:t> </a:t>
            </a:r>
            <a:r>
              <a:rPr sz="2000" dirty="0">
                <a:latin typeface="Arial"/>
                <a:cs typeface="Arial"/>
              </a:rPr>
              <a:t>of</a:t>
            </a:r>
            <a:r>
              <a:rPr sz="2000" spc="-35" dirty="0">
                <a:latin typeface="Arial"/>
                <a:cs typeface="Arial"/>
              </a:rPr>
              <a:t> </a:t>
            </a:r>
            <a:r>
              <a:rPr sz="2000" dirty="0">
                <a:latin typeface="Arial"/>
                <a:cs typeface="Arial"/>
              </a:rPr>
              <a:t>each</a:t>
            </a:r>
            <a:r>
              <a:rPr sz="2000" spc="-40" dirty="0">
                <a:latin typeface="Arial"/>
                <a:cs typeface="Arial"/>
              </a:rPr>
              <a:t> </a:t>
            </a:r>
            <a:r>
              <a:rPr sz="2000" dirty="0">
                <a:latin typeface="Arial"/>
                <a:cs typeface="Arial"/>
              </a:rPr>
              <a:t>enterprise</a:t>
            </a:r>
            <a:r>
              <a:rPr sz="2000" spc="-50" dirty="0">
                <a:latin typeface="Arial"/>
                <a:cs typeface="Arial"/>
              </a:rPr>
              <a:t> </a:t>
            </a:r>
            <a:r>
              <a:rPr sz="2000" spc="-10" dirty="0">
                <a:latin typeface="Arial"/>
                <a:cs typeface="Arial"/>
              </a:rPr>
              <a:t>Phase </a:t>
            </a:r>
            <a:r>
              <a:rPr sz="2000" dirty="0">
                <a:latin typeface="Arial"/>
                <a:cs typeface="Arial"/>
              </a:rPr>
              <a:t>(contractual</a:t>
            </a:r>
            <a:r>
              <a:rPr sz="2000" spc="-50" dirty="0">
                <a:latin typeface="Arial"/>
                <a:cs typeface="Arial"/>
              </a:rPr>
              <a:t> </a:t>
            </a:r>
            <a:r>
              <a:rPr sz="2000" dirty="0">
                <a:latin typeface="Arial"/>
                <a:cs typeface="Arial"/>
              </a:rPr>
              <a:t>requirement</a:t>
            </a:r>
            <a:r>
              <a:rPr sz="2000" spc="-65" dirty="0">
                <a:latin typeface="Arial"/>
                <a:cs typeface="Arial"/>
              </a:rPr>
              <a:t> </a:t>
            </a:r>
            <a:r>
              <a:rPr sz="2000" dirty="0">
                <a:latin typeface="Arial"/>
                <a:cs typeface="Arial"/>
              </a:rPr>
              <a:t>from</a:t>
            </a:r>
            <a:r>
              <a:rPr sz="2000" spc="-50" dirty="0">
                <a:latin typeface="Arial"/>
                <a:cs typeface="Arial"/>
              </a:rPr>
              <a:t> </a:t>
            </a:r>
            <a:r>
              <a:rPr sz="2000" dirty="0">
                <a:latin typeface="Arial"/>
                <a:cs typeface="Arial"/>
              </a:rPr>
              <a:t>all</a:t>
            </a:r>
            <a:r>
              <a:rPr sz="2000" spc="-15" dirty="0">
                <a:latin typeface="Arial"/>
                <a:cs typeface="Arial"/>
              </a:rPr>
              <a:t> </a:t>
            </a:r>
            <a:r>
              <a:rPr sz="2000" spc="-10" dirty="0">
                <a:latin typeface="Arial"/>
                <a:cs typeface="Arial"/>
              </a:rPr>
              <a:t>subcontractors).</a:t>
            </a:r>
            <a:endParaRPr sz="2000" dirty="0">
              <a:latin typeface="Arial"/>
              <a:cs typeface="Arial"/>
            </a:endParaRPr>
          </a:p>
          <a:p>
            <a:pPr>
              <a:spcBef>
                <a:spcPts val="105"/>
              </a:spcBef>
            </a:pPr>
            <a:endParaRPr sz="2000" dirty="0">
              <a:latin typeface="Arial"/>
              <a:cs typeface="Arial"/>
            </a:endParaRPr>
          </a:p>
          <a:p>
            <a:pPr marL="12700" marR="118110"/>
            <a:r>
              <a:rPr sz="2000" dirty="0">
                <a:latin typeface="Arial"/>
                <a:cs typeface="Arial"/>
              </a:rPr>
              <a:t>Loading</a:t>
            </a:r>
            <a:r>
              <a:rPr sz="2000" spc="-30" dirty="0">
                <a:latin typeface="Arial"/>
                <a:cs typeface="Arial"/>
              </a:rPr>
              <a:t> </a:t>
            </a:r>
            <a:r>
              <a:rPr sz="2000" dirty="0">
                <a:latin typeface="Arial"/>
                <a:cs typeface="Arial"/>
              </a:rPr>
              <a:t>IID</a:t>
            </a:r>
            <a:r>
              <a:rPr sz="2000" spc="-25" dirty="0">
                <a:latin typeface="Arial"/>
                <a:cs typeface="Arial"/>
              </a:rPr>
              <a:t> </a:t>
            </a:r>
            <a:r>
              <a:rPr sz="2000" dirty="0">
                <a:latin typeface="Arial"/>
                <a:cs typeface="Arial"/>
              </a:rPr>
              <a:t>data</a:t>
            </a:r>
            <a:r>
              <a:rPr sz="2000" spc="-25" dirty="0">
                <a:latin typeface="Arial"/>
                <a:cs typeface="Arial"/>
              </a:rPr>
              <a:t> </a:t>
            </a:r>
            <a:r>
              <a:rPr sz="2000" dirty="0">
                <a:latin typeface="Arial"/>
                <a:cs typeface="Arial"/>
              </a:rPr>
              <a:t>to</a:t>
            </a:r>
            <a:r>
              <a:rPr sz="2000" spc="-35" dirty="0">
                <a:latin typeface="Arial"/>
                <a:cs typeface="Arial"/>
              </a:rPr>
              <a:t> </a:t>
            </a:r>
            <a:r>
              <a:rPr sz="2000" dirty="0">
                <a:latin typeface="Arial"/>
                <a:cs typeface="Arial"/>
              </a:rPr>
              <a:t>the</a:t>
            </a:r>
            <a:r>
              <a:rPr sz="2000" spc="-30" dirty="0">
                <a:latin typeface="Arial"/>
                <a:cs typeface="Arial"/>
              </a:rPr>
              <a:t> </a:t>
            </a:r>
            <a:r>
              <a:rPr sz="2000" dirty="0">
                <a:latin typeface="Arial"/>
                <a:cs typeface="Arial"/>
              </a:rPr>
              <a:t>CIR,</a:t>
            </a:r>
            <a:r>
              <a:rPr sz="2000" spc="-30" dirty="0">
                <a:latin typeface="Arial"/>
                <a:cs typeface="Arial"/>
              </a:rPr>
              <a:t> </a:t>
            </a:r>
            <a:r>
              <a:rPr sz="2000" dirty="0">
                <a:latin typeface="Arial"/>
                <a:cs typeface="Arial"/>
              </a:rPr>
              <a:t>and</a:t>
            </a:r>
            <a:r>
              <a:rPr sz="2000" spc="-25" dirty="0">
                <a:latin typeface="Arial"/>
                <a:cs typeface="Arial"/>
              </a:rPr>
              <a:t> </a:t>
            </a:r>
            <a:r>
              <a:rPr sz="2000" dirty="0">
                <a:latin typeface="Arial"/>
                <a:cs typeface="Arial"/>
              </a:rPr>
              <a:t>changes</a:t>
            </a:r>
            <a:r>
              <a:rPr sz="2000" spc="-50" dirty="0">
                <a:latin typeface="Arial"/>
                <a:cs typeface="Arial"/>
              </a:rPr>
              <a:t> </a:t>
            </a:r>
            <a:r>
              <a:rPr sz="2000" dirty="0">
                <a:latin typeface="Arial"/>
                <a:cs typeface="Arial"/>
              </a:rPr>
              <a:t>to</a:t>
            </a:r>
            <a:r>
              <a:rPr sz="2000" spc="-20" dirty="0">
                <a:latin typeface="Arial"/>
                <a:cs typeface="Arial"/>
              </a:rPr>
              <a:t> </a:t>
            </a:r>
            <a:r>
              <a:rPr sz="2000" dirty="0">
                <a:latin typeface="Arial"/>
                <a:cs typeface="Arial"/>
              </a:rPr>
              <a:t>approved</a:t>
            </a:r>
            <a:r>
              <a:rPr sz="2000" spc="-55" dirty="0">
                <a:latin typeface="Arial"/>
                <a:cs typeface="Arial"/>
              </a:rPr>
              <a:t> </a:t>
            </a:r>
            <a:r>
              <a:rPr sz="2000" dirty="0">
                <a:latin typeface="Arial"/>
                <a:cs typeface="Arial"/>
              </a:rPr>
              <a:t>CIR</a:t>
            </a:r>
            <a:r>
              <a:rPr sz="2000" spc="-15" dirty="0">
                <a:latin typeface="Arial"/>
                <a:cs typeface="Arial"/>
              </a:rPr>
              <a:t> </a:t>
            </a:r>
            <a:r>
              <a:rPr sz="2000" spc="-20" dirty="0">
                <a:latin typeface="Arial"/>
                <a:cs typeface="Arial"/>
              </a:rPr>
              <a:t>data </a:t>
            </a:r>
            <a:r>
              <a:rPr sz="2000" dirty="0">
                <a:latin typeface="Arial"/>
                <a:cs typeface="Arial"/>
              </a:rPr>
              <a:t>requires</a:t>
            </a:r>
            <a:r>
              <a:rPr sz="2000" spc="-70" dirty="0">
                <a:latin typeface="Arial"/>
                <a:cs typeface="Arial"/>
              </a:rPr>
              <a:t> </a:t>
            </a:r>
            <a:r>
              <a:rPr sz="2000" dirty="0">
                <a:latin typeface="Arial"/>
                <a:cs typeface="Arial"/>
              </a:rPr>
              <a:t>formal</a:t>
            </a:r>
            <a:r>
              <a:rPr sz="2000" spc="-60" dirty="0">
                <a:latin typeface="Arial"/>
                <a:cs typeface="Arial"/>
              </a:rPr>
              <a:t> </a:t>
            </a:r>
            <a:r>
              <a:rPr sz="2000" dirty="0">
                <a:latin typeface="Arial"/>
                <a:cs typeface="Arial"/>
              </a:rPr>
              <a:t>work</a:t>
            </a:r>
            <a:r>
              <a:rPr sz="2000" spc="-60" dirty="0">
                <a:latin typeface="Arial"/>
                <a:cs typeface="Arial"/>
              </a:rPr>
              <a:t> </a:t>
            </a:r>
            <a:r>
              <a:rPr sz="2000" dirty="0">
                <a:latin typeface="Arial"/>
                <a:cs typeface="Arial"/>
              </a:rPr>
              <a:t>processes,</a:t>
            </a:r>
            <a:r>
              <a:rPr sz="2000" spc="-90" dirty="0">
                <a:latin typeface="Arial"/>
                <a:cs typeface="Arial"/>
              </a:rPr>
              <a:t> </a:t>
            </a:r>
            <a:r>
              <a:rPr sz="2000" dirty="0">
                <a:latin typeface="Arial"/>
                <a:cs typeface="Arial"/>
              </a:rPr>
              <a:t>including</a:t>
            </a:r>
            <a:r>
              <a:rPr sz="2000" spc="-50" dirty="0">
                <a:latin typeface="Arial"/>
                <a:cs typeface="Arial"/>
              </a:rPr>
              <a:t> </a:t>
            </a:r>
            <a:r>
              <a:rPr sz="2000" dirty="0">
                <a:latin typeface="Arial"/>
                <a:cs typeface="Arial"/>
              </a:rPr>
              <a:t>technical</a:t>
            </a:r>
            <a:r>
              <a:rPr sz="2000" spc="-50" dirty="0">
                <a:latin typeface="Arial"/>
                <a:cs typeface="Arial"/>
              </a:rPr>
              <a:t> </a:t>
            </a:r>
            <a:r>
              <a:rPr sz="2000" dirty="0">
                <a:latin typeface="Arial"/>
                <a:cs typeface="Arial"/>
              </a:rPr>
              <a:t>&amp;</a:t>
            </a:r>
            <a:r>
              <a:rPr sz="2000" spc="-45" dirty="0">
                <a:latin typeface="Arial"/>
                <a:cs typeface="Arial"/>
              </a:rPr>
              <a:t> </a:t>
            </a:r>
            <a:r>
              <a:rPr sz="2000" spc="-10" dirty="0">
                <a:latin typeface="Arial"/>
                <a:cs typeface="Arial"/>
              </a:rPr>
              <a:t>management </a:t>
            </a:r>
            <a:r>
              <a:rPr sz="2000" dirty="0">
                <a:latin typeface="Arial"/>
                <a:cs typeface="Arial"/>
              </a:rPr>
              <a:t>approvals</a:t>
            </a:r>
            <a:r>
              <a:rPr sz="2000" spc="-65" dirty="0">
                <a:latin typeface="Arial"/>
                <a:cs typeface="Arial"/>
              </a:rPr>
              <a:t> </a:t>
            </a:r>
            <a:r>
              <a:rPr sz="2000" dirty="0">
                <a:latin typeface="Arial"/>
                <a:cs typeface="Arial"/>
              </a:rPr>
              <a:t>(Engineering</a:t>
            </a:r>
            <a:r>
              <a:rPr sz="2000" spc="-75" dirty="0">
                <a:latin typeface="Arial"/>
                <a:cs typeface="Arial"/>
              </a:rPr>
              <a:t> </a:t>
            </a:r>
            <a:r>
              <a:rPr sz="2000" dirty="0">
                <a:latin typeface="Arial"/>
                <a:cs typeface="Arial"/>
              </a:rPr>
              <a:t>Change</a:t>
            </a:r>
            <a:r>
              <a:rPr sz="2000" spc="-50" dirty="0">
                <a:latin typeface="Arial"/>
                <a:cs typeface="Arial"/>
              </a:rPr>
              <a:t> </a:t>
            </a:r>
            <a:r>
              <a:rPr sz="2000" spc="-10" dirty="0">
                <a:latin typeface="Arial"/>
                <a:cs typeface="Arial"/>
              </a:rPr>
              <a:t>Control).</a:t>
            </a:r>
            <a:endParaRPr sz="2000" dirty="0">
              <a:latin typeface="Arial"/>
              <a:cs typeface="Arial"/>
            </a:endParaRPr>
          </a:p>
          <a:p>
            <a:pPr>
              <a:spcBef>
                <a:spcPts val="100"/>
              </a:spcBef>
            </a:pPr>
            <a:endParaRPr sz="2000" dirty="0">
              <a:latin typeface="Arial"/>
              <a:cs typeface="Arial"/>
            </a:endParaRPr>
          </a:p>
          <a:p>
            <a:pPr marL="12700" marR="146685"/>
            <a:r>
              <a:rPr sz="2000" dirty="0">
                <a:latin typeface="Arial"/>
                <a:cs typeface="Arial"/>
              </a:rPr>
              <a:t>Consistent</a:t>
            </a:r>
            <a:r>
              <a:rPr sz="2000" spc="-60" dirty="0">
                <a:latin typeface="Arial"/>
                <a:cs typeface="Arial"/>
              </a:rPr>
              <a:t> </a:t>
            </a:r>
            <a:r>
              <a:rPr sz="2000" dirty="0">
                <a:latin typeface="Arial"/>
                <a:cs typeface="Arial"/>
              </a:rPr>
              <a:t>Engineering</a:t>
            </a:r>
            <a:r>
              <a:rPr sz="2000" spc="-35" dirty="0">
                <a:latin typeface="Arial"/>
                <a:cs typeface="Arial"/>
              </a:rPr>
              <a:t> </a:t>
            </a:r>
            <a:r>
              <a:rPr sz="2000" dirty="0">
                <a:latin typeface="Arial"/>
                <a:cs typeface="Arial"/>
              </a:rPr>
              <a:t>Data</a:t>
            </a:r>
            <a:r>
              <a:rPr sz="2000" spc="-35" dirty="0">
                <a:latin typeface="Arial"/>
                <a:cs typeface="Arial"/>
              </a:rPr>
              <a:t> </a:t>
            </a:r>
            <a:r>
              <a:rPr sz="2000" dirty="0">
                <a:latin typeface="Arial"/>
                <a:cs typeface="Arial"/>
              </a:rPr>
              <a:t>formats</a:t>
            </a:r>
            <a:r>
              <a:rPr sz="2000" spc="-55" dirty="0">
                <a:latin typeface="Arial"/>
                <a:cs typeface="Arial"/>
              </a:rPr>
              <a:t> </a:t>
            </a:r>
            <a:r>
              <a:rPr sz="2000" dirty="0">
                <a:latin typeface="Arial"/>
                <a:cs typeface="Arial"/>
              </a:rPr>
              <a:t>(e.g.</a:t>
            </a:r>
            <a:r>
              <a:rPr sz="2000" spc="-55" dirty="0">
                <a:latin typeface="Arial"/>
                <a:cs typeface="Arial"/>
              </a:rPr>
              <a:t> </a:t>
            </a:r>
            <a:r>
              <a:rPr sz="2000" dirty="0">
                <a:latin typeface="Arial"/>
                <a:cs typeface="Arial"/>
              </a:rPr>
              <a:t>STEP)</a:t>
            </a:r>
            <a:r>
              <a:rPr sz="2000" spc="-15" dirty="0">
                <a:latin typeface="Arial"/>
                <a:cs typeface="Arial"/>
              </a:rPr>
              <a:t> </a:t>
            </a:r>
            <a:r>
              <a:rPr sz="2000" dirty="0">
                <a:latin typeface="Arial"/>
                <a:cs typeface="Arial"/>
              </a:rPr>
              <a:t>and</a:t>
            </a:r>
            <a:r>
              <a:rPr sz="2000" spc="-30" dirty="0">
                <a:latin typeface="Arial"/>
                <a:cs typeface="Arial"/>
              </a:rPr>
              <a:t> </a:t>
            </a:r>
            <a:r>
              <a:rPr sz="2000" spc="-10" dirty="0">
                <a:latin typeface="Arial"/>
                <a:cs typeface="Arial"/>
              </a:rPr>
              <a:t>Multi-vendor </a:t>
            </a:r>
            <a:r>
              <a:rPr sz="2000" dirty="0">
                <a:latin typeface="Arial"/>
                <a:cs typeface="Arial"/>
              </a:rPr>
              <a:t>field</a:t>
            </a:r>
            <a:r>
              <a:rPr sz="2000" spc="-30" dirty="0">
                <a:latin typeface="Arial"/>
                <a:cs typeface="Arial"/>
              </a:rPr>
              <a:t> </a:t>
            </a:r>
            <a:r>
              <a:rPr sz="2000" dirty="0">
                <a:latin typeface="Arial"/>
                <a:cs typeface="Arial"/>
              </a:rPr>
              <a:t>communication</a:t>
            </a:r>
            <a:r>
              <a:rPr sz="2000" spc="-60" dirty="0">
                <a:latin typeface="Arial"/>
                <a:cs typeface="Arial"/>
              </a:rPr>
              <a:t> </a:t>
            </a:r>
            <a:r>
              <a:rPr sz="2000" dirty="0">
                <a:latin typeface="Arial"/>
                <a:cs typeface="Arial"/>
              </a:rPr>
              <a:t>protocols</a:t>
            </a:r>
            <a:r>
              <a:rPr sz="2000" spc="-50" dirty="0">
                <a:latin typeface="Arial"/>
                <a:cs typeface="Arial"/>
              </a:rPr>
              <a:t> </a:t>
            </a:r>
            <a:r>
              <a:rPr sz="2000" dirty="0">
                <a:latin typeface="Arial"/>
                <a:cs typeface="Arial"/>
              </a:rPr>
              <a:t>(e.g.</a:t>
            </a:r>
            <a:r>
              <a:rPr sz="2000" spc="-60" dirty="0">
                <a:latin typeface="Arial"/>
                <a:cs typeface="Arial"/>
              </a:rPr>
              <a:t> </a:t>
            </a:r>
            <a:r>
              <a:rPr sz="2000" dirty="0">
                <a:latin typeface="Arial"/>
                <a:cs typeface="Arial"/>
              </a:rPr>
              <a:t>FDI)</a:t>
            </a:r>
            <a:r>
              <a:rPr sz="2000" spc="-30" dirty="0">
                <a:latin typeface="Arial"/>
                <a:cs typeface="Arial"/>
              </a:rPr>
              <a:t> </a:t>
            </a:r>
            <a:r>
              <a:rPr sz="2000" dirty="0">
                <a:latin typeface="Arial"/>
                <a:cs typeface="Arial"/>
              </a:rPr>
              <a:t>are</a:t>
            </a:r>
            <a:r>
              <a:rPr sz="2000" spc="-45" dirty="0">
                <a:latin typeface="Arial"/>
                <a:cs typeface="Arial"/>
              </a:rPr>
              <a:t> </a:t>
            </a:r>
            <a:r>
              <a:rPr sz="2000" spc="-10" dirty="0">
                <a:latin typeface="Arial"/>
                <a:cs typeface="Arial"/>
              </a:rPr>
              <a:t>required.</a:t>
            </a:r>
            <a:endParaRPr sz="20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9650" y="222250"/>
            <a:ext cx="9225732" cy="778546"/>
          </a:xfrm>
          <a:prstGeom prst="rect">
            <a:avLst/>
          </a:prstGeom>
        </p:spPr>
        <p:txBody>
          <a:bodyPr vert="horz" wrap="square" lIns="0" tIns="283337" rIns="0" bIns="0" rtlCol="0">
            <a:spAutoFit/>
          </a:bodyPr>
          <a:lstStyle/>
          <a:p>
            <a:pPr marL="758825">
              <a:spcBef>
                <a:spcPts val="95"/>
              </a:spcBef>
            </a:pPr>
            <a:r>
              <a:rPr sz="3200" dirty="0">
                <a:latin typeface="Aptos ExtraBold" panose="020B0004020202020204" pitchFamily="34" charset="0"/>
              </a:rPr>
              <a:t>Example</a:t>
            </a:r>
            <a:r>
              <a:rPr sz="3200" spc="-80" dirty="0">
                <a:latin typeface="Aptos ExtraBold" panose="020B0004020202020204" pitchFamily="34" charset="0"/>
              </a:rPr>
              <a:t> </a:t>
            </a:r>
            <a:r>
              <a:rPr sz="3200" dirty="0">
                <a:latin typeface="Aptos ExtraBold" panose="020B0004020202020204" pitchFamily="34" charset="0"/>
              </a:rPr>
              <a:t>CIR</a:t>
            </a:r>
            <a:r>
              <a:rPr sz="3200" spc="-90" dirty="0">
                <a:latin typeface="Aptos ExtraBold" panose="020B0004020202020204" pitchFamily="34" charset="0"/>
              </a:rPr>
              <a:t> </a:t>
            </a:r>
            <a:r>
              <a:rPr sz="3200" dirty="0">
                <a:latin typeface="Aptos ExtraBold" panose="020B0004020202020204" pitchFamily="34" charset="0"/>
              </a:rPr>
              <a:t>IID</a:t>
            </a:r>
            <a:r>
              <a:rPr sz="3200" spc="-95" dirty="0">
                <a:latin typeface="Aptos ExtraBold" panose="020B0004020202020204" pitchFamily="34" charset="0"/>
              </a:rPr>
              <a:t> </a:t>
            </a:r>
            <a:r>
              <a:rPr sz="3200" dirty="0">
                <a:latin typeface="Aptos ExtraBold" panose="020B0004020202020204" pitchFamily="34" charset="0"/>
              </a:rPr>
              <a:t>Data</a:t>
            </a:r>
            <a:r>
              <a:rPr sz="3200" spc="-80" dirty="0">
                <a:latin typeface="Aptos ExtraBold" panose="020B0004020202020204" pitchFamily="34" charset="0"/>
              </a:rPr>
              <a:t> </a:t>
            </a:r>
            <a:r>
              <a:rPr sz="3200" dirty="0">
                <a:latin typeface="Aptos ExtraBold" panose="020B0004020202020204" pitchFamily="34" charset="0"/>
              </a:rPr>
              <a:t>Management</a:t>
            </a:r>
            <a:r>
              <a:rPr sz="3200" spc="-60" dirty="0">
                <a:latin typeface="Aptos ExtraBold" panose="020B0004020202020204" pitchFamily="34" charset="0"/>
              </a:rPr>
              <a:t> </a:t>
            </a:r>
            <a:r>
              <a:rPr sz="3200" spc="-10" dirty="0">
                <a:latin typeface="Aptos ExtraBold" panose="020B0004020202020204" pitchFamily="34" charset="0"/>
              </a:rPr>
              <a:t>Solution</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7</a:t>
            </a:fld>
            <a:endParaRPr spc="-25" dirty="0"/>
          </a:p>
        </p:txBody>
      </p:sp>
      <p:sp>
        <p:nvSpPr>
          <p:cNvPr id="3" name="object 3"/>
          <p:cNvSpPr txBox="1"/>
          <p:nvPr/>
        </p:nvSpPr>
        <p:spPr>
          <a:xfrm>
            <a:off x="1009650" y="1550035"/>
            <a:ext cx="9848850" cy="4026743"/>
          </a:xfrm>
          <a:prstGeom prst="rect">
            <a:avLst/>
          </a:prstGeom>
        </p:spPr>
        <p:txBody>
          <a:bodyPr vert="horz" wrap="square" lIns="0" tIns="12700" rIns="0" bIns="0" rtlCol="0">
            <a:spAutoFit/>
          </a:bodyPr>
          <a:lstStyle/>
          <a:p>
            <a:pPr marL="12700" marR="80010">
              <a:spcBef>
                <a:spcPts val="100"/>
              </a:spcBef>
            </a:pPr>
            <a:r>
              <a:rPr sz="2400" dirty="0">
                <a:latin typeface="Arial"/>
                <a:cs typeface="Arial"/>
              </a:rPr>
              <a:t>An</a:t>
            </a:r>
            <a:r>
              <a:rPr sz="2400" spc="-55" dirty="0">
                <a:latin typeface="Arial"/>
                <a:cs typeface="Arial"/>
              </a:rPr>
              <a:t> </a:t>
            </a:r>
            <a:r>
              <a:rPr sz="2400" dirty="0">
                <a:latin typeface="Arial"/>
                <a:cs typeface="Arial"/>
              </a:rPr>
              <a:t>audit</a:t>
            </a:r>
            <a:r>
              <a:rPr sz="2400" spc="-30" dirty="0">
                <a:latin typeface="Arial"/>
                <a:cs typeface="Arial"/>
              </a:rPr>
              <a:t> </a:t>
            </a:r>
            <a:r>
              <a:rPr sz="2400" dirty="0">
                <a:latin typeface="Arial"/>
                <a:cs typeface="Arial"/>
              </a:rPr>
              <a:t>of</a:t>
            </a:r>
            <a:r>
              <a:rPr sz="2400" spc="-60" dirty="0">
                <a:latin typeface="Arial"/>
                <a:cs typeface="Arial"/>
              </a:rPr>
              <a:t> </a:t>
            </a:r>
            <a:r>
              <a:rPr sz="2400" dirty="0">
                <a:latin typeface="Arial"/>
                <a:cs typeface="Arial"/>
              </a:rPr>
              <a:t>CIR</a:t>
            </a:r>
            <a:r>
              <a:rPr sz="2400" spc="-40" dirty="0">
                <a:latin typeface="Arial"/>
                <a:cs typeface="Arial"/>
              </a:rPr>
              <a:t> </a:t>
            </a:r>
            <a:r>
              <a:rPr sz="2400" dirty="0">
                <a:latin typeface="Arial"/>
                <a:cs typeface="Arial"/>
              </a:rPr>
              <a:t>data</a:t>
            </a:r>
            <a:r>
              <a:rPr sz="2400" spc="-45" dirty="0">
                <a:latin typeface="Arial"/>
                <a:cs typeface="Arial"/>
              </a:rPr>
              <a:t> </a:t>
            </a:r>
            <a:r>
              <a:rPr sz="2400" dirty="0">
                <a:latin typeface="Arial"/>
                <a:cs typeface="Arial"/>
              </a:rPr>
              <a:t>is</a:t>
            </a:r>
            <a:r>
              <a:rPr sz="2400" spc="-40" dirty="0">
                <a:latin typeface="Arial"/>
                <a:cs typeface="Arial"/>
              </a:rPr>
              <a:t> </a:t>
            </a:r>
            <a:r>
              <a:rPr sz="2400" dirty="0">
                <a:latin typeface="Arial"/>
                <a:cs typeface="Arial"/>
              </a:rPr>
              <a:t>required</a:t>
            </a:r>
            <a:r>
              <a:rPr sz="2400" spc="-25" dirty="0">
                <a:latin typeface="Arial"/>
                <a:cs typeface="Arial"/>
              </a:rPr>
              <a:t> </a:t>
            </a:r>
            <a:r>
              <a:rPr sz="2400" dirty="0">
                <a:latin typeface="Arial"/>
                <a:cs typeface="Arial"/>
              </a:rPr>
              <a:t>at</a:t>
            </a:r>
            <a:r>
              <a:rPr sz="2400" spc="-40" dirty="0">
                <a:latin typeface="Arial"/>
                <a:cs typeface="Arial"/>
              </a:rPr>
              <a:t> </a:t>
            </a:r>
            <a:r>
              <a:rPr sz="2400" dirty="0">
                <a:latin typeface="Arial"/>
                <a:cs typeface="Arial"/>
              </a:rPr>
              <a:t>end</a:t>
            </a:r>
            <a:r>
              <a:rPr sz="2400" spc="-40" dirty="0">
                <a:latin typeface="Arial"/>
                <a:cs typeface="Arial"/>
              </a:rPr>
              <a:t> </a:t>
            </a:r>
            <a:r>
              <a:rPr sz="2400" dirty="0">
                <a:latin typeface="Arial"/>
                <a:cs typeface="Arial"/>
              </a:rPr>
              <a:t>of</a:t>
            </a:r>
            <a:r>
              <a:rPr sz="2400" spc="-45" dirty="0">
                <a:latin typeface="Arial"/>
                <a:cs typeface="Arial"/>
              </a:rPr>
              <a:t> </a:t>
            </a:r>
            <a:r>
              <a:rPr sz="2400" dirty="0">
                <a:latin typeface="Arial"/>
                <a:cs typeface="Arial"/>
              </a:rPr>
              <a:t>each</a:t>
            </a:r>
            <a:r>
              <a:rPr sz="2400" spc="-30" dirty="0">
                <a:latin typeface="Arial"/>
                <a:cs typeface="Arial"/>
              </a:rPr>
              <a:t> </a:t>
            </a:r>
            <a:r>
              <a:rPr sz="2400" spc="-10" dirty="0">
                <a:latin typeface="Arial"/>
                <a:cs typeface="Arial"/>
              </a:rPr>
              <a:t>enterprise </a:t>
            </a:r>
            <a:r>
              <a:rPr sz="2400" dirty="0">
                <a:latin typeface="Arial"/>
                <a:cs typeface="Arial"/>
              </a:rPr>
              <a:t>phase,</a:t>
            </a:r>
            <a:r>
              <a:rPr sz="2400" spc="-65" dirty="0">
                <a:latin typeface="Arial"/>
                <a:cs typeface="Arial"/>
              </a:rPr>
              <a:t> </a:t>
            </a:r>
            <a:r>
              <a:rPr sz="2400" dirty="0">
                <a:latin typeface="Arial"/>
                <a:cs typeface="Arial"/>
              </a:rPr>
              <a:t>and</a:t>
            </a:r>
            <a:r>
              <a:rPr sz="2400" spc="-60" dirty="0">
                <a:latin typeface="Arial"/>
                <a:cs typeface="Arial"/>
              </a:rPr>
              <a:t> </a:t>
            </a:r>
            <a:r>
              <a:rPr sz="2400" dirty="0">
                <a:latin typeface="Arial"/>
                <a:cs typeface="Arial"/>
              </a:rPr>
              <a:t>after</a:t>
            </a:r>
            <a:r>
              <a:rPr sz="2400" spc="-85" dirty="0">
                <a:latin typeface="Arial"/>
                <a:cs typeface="Arial"/>
              </a:rPr>
              <a:t> </a:t>
            </a:r>
            <a:r>
              <a:rPr sz="2400" dirty="0">
                <a:latin typeface="Arial"/>
                <a:cs typeface="Arial"/>
              </a:rPr>
              <a:t>major</a:t>
            </a:r>
            <a:r>
              <a:rPr sz="2400" spc="-70" dirty="0">
                <a:latin typeface="Arial"/>
                <a:cs typeface="Arial"/>
              </a:rPr>
              <a:t> </a:t>
            </a:r>
            <a:r>
              <a:rPr sz="2400" spc="-10" dirty="0">
                <a:latin typeface="Arial"/>
                <a:cs typeface="Arial"/>
              </a:rPr>
              <a:t>maintenance</a:t>
            </a:r>
            <a:r>
              <a:rPr sz="2400" spc="-50" dirty="0">
                <a:latin typeface="Arial"/>
                <a:cs typeface="Arial"/>
              </a:rPr>
              <a:t> </a:t>
            </a:r>
            <a:r>
              <a:rPr sz="2400" dirty="0">
                <a:latin typeface="Arial"/>
                <a:cs typeface="Arial"/>
              </a:rPr>
              <a:t>turnarounds</a:t>
            </a:r>
            <a:r>
              <a:rPr sz="2400" spc="-60" dirty="0">
                <a:latin typeface="Arial"/>
                <a:cs typeface="Arial"/>
              </a:rPr>
              <a:t> </a:t>
            </a:r>
            <a:r>
              <a:rPr sz="2400" spc="-25" dirty="0">
                <a:latin typeface="Arial"/>
                <a:cs typeface="Arial"/>
              </a:rPr>
              <a:t>and </a:t>
            </a:r>
            <a:r>
              <a:rPr sz="2400" spc="-10" dirty="0">
                <a:latin typeface="Arial"/>
                <a:cs typeface="Arial"/>
              </a:rPr>
              <a:t>upgrades.</a:t>
            </a:r>
            <a:endParaRPr sz="2400" dirty="0">
              <a:latin typeface="Arial"/>
              <a:cs typeface="Arial"/>
            </a:endParaRPr>
          </a:p>
          <a:p>
            <a:pPr>
              <a:spcBef>
                <a:spcPts val="120"/>
              </a:spcBef>
            </a:pPr>
            <a:endParaRPr sz="2400" dirty="0">
              <a:latin typeface="Arial"/>
              <a:cs typeface="Arial"/>
            </a:endParaRPr>
          </a:p>
          <a:p>
            <a:pPr marL="12700" marR="908685"/>
            <a:r>
              <a:rPr sz="2400" dirty="0">
                <a:latin typeface="Arial"/>
                <a:cs typeface="Arial"/>
              </a:rPr>
              <a:t>The</a:t>
            </a:r>
            <a:r>
              <a:rPr sz="2400" spc="-70" dirty="0">
                <a:latin typeface="Arial"/>
                <a:cs typeface="Arial"/>
              </a:rPr>
              <a:t> </a:t>
            </a:r>
            <a:r>
              <a:rPr sz="2400" dirty="0">
                <a:latin typeface="Arial"/>
                <a:cs typeface="Arial"/>
              </a:rPr>
              <a:t>CIR</a:t>
            </a:r>
            <a:r>
              <a:rPr sz="2400" spc="-60" dirty="0">
                <a:latin typeface="Arial"/>
                <a:cs typeface="Arial"/>
              </a:rPr>
              <a:t> </a:t>
            </a:r>
            <a:r>
              <a:rPr sz="2400" dirty="0">
                <a:latin typeface="Arial"/>
                <a:cs typeface="Arial"/>
              </a:rPr>
              <a:t>will</a:t>
            </a:r>
            <a:r>
              <a:rPr sz="2400" spc="-40" dirty="0">
                <a:latin typeface="Arial"/>
                <a:cs typeface="Arial"/>
              </a:rPr>
              <a:t> </a:t>
            </a:r>
            <a:r>
              <a:rPr sz="2400" dirty="0">
                <a:latin typeface="Arial"/>
                <a:cs typeface="Arial"/>
              </a:rPr>
              <a:t>provide</a:t>
            </a:r>
            <a:r>
              <a:rPr sz="2400" spc="-45" dirty="0">
                <a:latin typeface="Arial"/>
                <a:cs typeface="Arial"/>
              </a:rPr>
              <a:t> </a:t>
            </a:r>
            <a:r>
              <a:rPr sz="2400" dirty="0">
                <a:latin typeface="Arial"/>
                <a:cs typeface="Arial"/>
              </a:rPr>
              <a:t>a</a:t>
            </a:r>
            <a:r>
              <a:rPr sz="2400" spc="-60" dirty="0">
                <a:latin typeface="Arial"/>
                <a:cs typeface="Arial"/>
              </a:rPr>
              <a:t> </a:t>
            </a:r>
            <a:r>
              <a:rPr sz="2400" dirty="0">
                <a:latin typeface="Arial"/>
                <a:cs typeface="Arial"/>
              </a:rPr>
              <a:t>full</a:t>
            </a:r>
            <a:r>
              <a:rPr sz="2400" spc="-60" dirty="0">
                <a:latin typeface="Arial"/>
                <a:cs typeface="Arial"/>
              </a:rPr>
              <a:t> </a:t>
            </a:r>
            <a:r>
              <a:rPr sz="2400" dirty="0">
                <a:latin typeface="Arial"/>
                <a:cs typeface="Arial"/>
              </a:rPr>
              <a:t>historical</a:t>
            </a:r>
            <a:r>
              <a:rPr sz="2400" spc="-50" dirty="0">
                <a:latin typeface="Arial"/>
                <a:cs typeface="Arial"/>
              </a:rPr>
              <a:t> </a:t>
            </a:r>
            <a:r>
              <a:rPr sz="2400" dirty="0">
                <a:latin typeface="Arial"/>
                <a:cs typeface="Arial"/>
              </a:rPr>
              <a:t>record</a:t>
            </a:r>
            <a:r>
              <a:rPr sz="2400" spc="-60" dirty="0">
                <a:latin typeface="Arial"/>
                <a:cs typeface="Arial"/>
              </a:rPr>
              <a:t> </a:t>
            </a:r>
            <a:r>
              <a:rPr sz="2400" dirty="0">
                <a:latin typeface="Arial"/>
                <a:cs typeface="Arial"/>
              </a:rPr>
              <a:t>for</a:t>
            </a:r>
            <a:r>
              <a:rPr sz="2400" spc="-75" dirty="0">
                <a:latin typeface="Arial"/>
                <a:cs typeface="Arial"/>
              </a:rPr>
              <a:t> </a:t>
            </a:r>
            <a:r>
              <a:rPr sz="2400" spc="-20" dirty="0">
                <a:latin typeface="Arial"/>
                <a:cs typeface="Arial"/>
              </a:rPr>
              <a:t>each </a:t>
            </a:r>
            <a:r>
              <a:rPr sz="2400" dirty="0">
                <a:latin typeface="Arial"/>
                <a:cs typeface="Arial"/>
              </a:rPr>
              <a:t>“Service</a:t>
            </a:r>
            <a:r>
              <a:rPr sz="2400" spc="-145" dirty="0">
                <a:latin typeface="Arial"/>
                <a:cs typeface="Arial"/>
              </a:rPr>
              <a:t> </a:t>
            </a:r>
            <a:r>
              <a:rPr sz="2400" spc="-50" dirty="0">
                <a:latin typeface="Arial"/>
                <a:cs typeface="Arial"/>
              </a:rPr>
              <a:t>Tag,</a:t>
            </a:r>
            <a:r>
              <a:rPr sz="2400" spc="-114" dirty="0">
                <a:latin typeface="Arial"/>
                <a:cs typeface="Arial"/>
              </a:rPr>
              <a:t> </a:t>
            </a:r>
            <a:r>
              <a:rPr sz="2400" spc="-10" dirty="0">
                <a:latin typeface="Arial"/>
                <a:cs typeface="Arial"/>
              </a:rPr>
              <a:t>including:</a:t>
            </a:r>
            <a:endParaRPr sz="2400" dirty="0">
              <a:latin typeface="Arial"/>
              <a:cs typeface="Arial"/>
            </a:endParaRPr>
          </a:p>
          <a:p>
            <a:pPr marL="354965" indent="-342265">
              <a:spcBef>
                <a:spcPts val="5"/>
              </a:spcBef>
              <a:buChar char="•"/>
              <a:tabLst>
                <a:tab pos="354965" algn="l"/>
              </a:tabLst>
            </a:pPr>
            <a:r>
              <a:rPr sz="2000" dirty="0">
                <a:latin typeface="Arial"/>
                <a:cs typeface="Arial"/>
              </a:rPr>
              <a:t>Original</a:t>
            </a:r>
            <a:r>
              <a:rPr sz="2000" spc="-45" dirty="0">
                <a:latin typeface="Arial"/>
                <a:cs typeface="Arial"/>
              </a:rPr>
              <a:t> </a:t>
            </a:r>
            <a:r>
              <a:rPr sz="2000" dirty="0">
                <a:latin typeface="Arial"/>
                <a:cs typeface="Arial"/>
              </a:rPr>
              <a:t>approved</a:t>
            </a:r>
            <a:r>
              <a:rPr sz="2000" spc="-75" dirty="0">
                <a:latin typeface="Arial"/>
                <a:cs typeface="Arial"/>
              </a:rPr>
              <a:t> </a:t>
            </a:r>
            <a:r>
              <a:rPr sz="2000" dirty="0">
                <a:latin typeface="Arial"/>
                <a:cs typeface="Arial"/>
              </a:rPr>
              <a:t>design</a:t>
            </a:r>
            <a:r>
              <a:rPr sz="2000" spc="-45" dirty="0">
                <a:latin typeface="Arial"/>
                <a:cs typeface="Arial"/>
              </a:rPr>
              <a:t> </a:t>
            </a:r>
            <a:r>
              <a:rPr sz="2000" dirty="0">
                <a:latin typeface="Arial"/>
                <a:cs typeface="Arial"/>
              </a:rPr>
              <a:t>basis,</a:t>
            </a:r>
            <a:r>
              <a:rPr sz="2000" spc="-55" dirty="0">
                <a:latin typeface="Arial"/>
                <a:cs typeface="Arial"/>
              </a:rPr>
              <a:t> </a:t>
            </a:r>
            <a:r>
              <a:rPr sz="2000" dirty="0">
                <a:latin typeface="Arial"/>
                <a:cs typeface="Arial"/>
              </a:rPr>
              <a:t>specifications,</a:t>
            </a:r>
            <a:r>
              <a:rPr sz="2000" spc="-75" dirty="0">
                <a:latin typeface="Arial"/>
                <a:cs typeface="Arial"/>
              </a:rPr>
              <a:t> </a:t>
            </a:r>
            <a:r>
              <a:rPr sz="2000" dirty="0">
                <a:latin typeface="Arial"/>
                <a:cs typeface="Arial"/>
              </a:rPr>
              <a:t>configuration</a:t>
            </a:r>
            <a:r>
              <a:rPr sz="2000" spc="-65" dirty="0">
                <a:latin typeface="Arial"/>
                <a:cs typeface="Arial"/>
              </a:rPr>
              <a:t> </a:t>
            </a:r>
            <a:r>
              <a:rPr sz="2000" spc="-20" dirty="0">
                <a:latin typeface="Arial"/>
                <a:cs typeface="Arial"/>
              </a:rPr>
              <a:t>data</a:t>
            </a:r>
            <a:endParaRPr sz="2000" dirty="0">
              <a:latin typeface="Arial"/>
              <a:cs typeface="Arial"/>
            </a:endParaRPr>
          </a:p>
          <a:p>
            <a:pPr marL="355600">
              <a:spcBef>
                <a:spcPts val="5"/>
              </a:spcBef>
            </a:pPr>
            <a:r>
              <a:rPr sz="2000" dirty="0">
                <a:latin typeface="Arial"/>
                <a:cs typeface="Arial"/>
              </a:rPr>
              <a:t>/information,</a:t>
            </a:r>
            <a:r>
              <a:rPr sz="2000" spc="-70" dirty="0">
                <a:latin typeface="Arial"/>
                <a:cs typeface="Arial"/>
              </a:rPr>
              <a:t> </a:t>
            </a:r>
            <a:r>
              <a:rPr sz="2000" spc="-20" dirty="0">
                <a:latin typeface="Arial"/>
                <a:cs typeface="Arial"/>
              </a:rPr>
              <a:t>etc.</a:t>
            </a:r>
            <a:endParaRPr sz="2000" dirty="0">
              <a:latin typeface="Arial"/>
              <a:cs typeface="Arial"/>
            </a:endParaRPr>
          </a:p>
          <a:p>
            <a:pPr marL="354965" indent="-342265">
              <a:buFont typeface="Arial"/>
              <a:buChar char="•"/>
              <a:tabLst>
                <a:tab pos="354965" algn="l"/>
              </a:tabLst>
            </a:pPr>
            <a:r>
              <a:rPr sz="2000" i="1" dirty="0">
                <a:latin typeface="Arial"/>
                <a:cs typeface="Arial"/>
              </a:rPr>
              <a:t>Design</a:t>
            </a:r>
            <a:r>
              <a:rPr sz="2000" i="1" spc="-40" dirty="0">
                <a:latin typeface="Arial"/>
                <a:cs typeface="Arial"/>
              </a:rPr>
              <a:t> </a:t>
            </a:r>
            <a:r>
              <a:rPr sz="2000" i="1" dirty="0">
                <a:latin typeface="Arial"/>
                <a:cs typeface="Arial"/>
              </a:rPr>
              <a:t>changes</a:t>
            </a:r>
            <a:r>
              <a:rPr sz="2000" i="1" spc="-55" dirty="0">
                <a:latin typeface="Arial"/>
                <a:cs typeface="Arial"/>
              </a:rPr>
              <a:t> </a:t>
            </a:r>
            <a:r>
              <a:rPr sz="2000" i="1" dirty="0">
                <a:latin typeface="Arial"/>
                <a:cs typeface="Arial"/>
              </a:rPr>
              <a:t>with</a:t>
            </a:r>
            <a:r>
              <a:rPr sz="2000" i="1" spc="-35" dirty="0">
                <a:latin typeface="Arial"/>
                <a:cs typeface="Arial"/>
              </a:rPr>
              <a:t> </a:t>
            </a:r>
            <a:r>
              <a:rPr sz="2000" i="1" dirty="0">
                <a:latin typeface="Arial"/>
                <a:cs typeface="Arial"/>
              </a:rPr>
              <a:t>reasons</a:t>
            </a:r>
            <a:r>
              <a:rPr sz="2000" i="1" spc="-60" dirty="0">
                <a:latin typeface="Arial"/>
                <a:cs typeface="Arial"/>
              </a:rPr>
              <a:t> </a:t>
            </a:r>
            <a:r>
              <a:rPr sz="2000" i="1" dirty="0">
                <a:latin typeface="Arial"/>
                <a:cs typeface="Arial"/>
              </a:rPr>
              <a:t>and</a:t>
            </a:r>
            <a:r>
              <a:rPr sz="2000" i="1" spc="-35" dirty="0">
                <a:latin typeface="Arial"/>
                <a:cs typeface="Arial"/>
              </a:rPr>
              <a:t> </a:t>
            </a:r>
            <a:r>
              <a:rPr sz="2000" i="1" dirty="0">
                <a:latin typeface="Arial"/>
                <a:cs typeface="Arial"/>
              </a:rPr>
              <a:t>approvals</a:t>
            </a:r>
            <a:r>
              <a:rPr sz="2000" i="1" spc="-60" dirty="0">
                <a:latin typeface="Arial"/>
                <a:cs typeface="Arial"/>
              </a:rPr>
              <a:t> </a:t>
            </a:r>
            <a:r>
              <a:rPr sz="2000" i="1" dirty="0">
                <a:latin typeface="Arial"/>
                <a:cs typeface="Arial"/>
              </a:rPr>
              <a:t>(including</a:t>
            </a:r>
            <a:r>
              <a:rPr sz="2000" i="1" spc="-50" dirty="0">
                <a:latin typeface="Arial"/>
                <a:cs typeface="Arial"/>
              </a:rPr>
              <a:t> </a:t>
            </a:r>
            <a:r>
              <a:rPr sz="2000" i="1" dirty="0">
                <a:latin typeface="Arial"/>
                <a:cs typeface="Arial"/>
              </a:rPr>
              <a:t>“As</a:t>
            </a:r>
            <a:r>
              <a:rPr sz="2000" dirty="0">
                <a:latin typeface="Arial"/>
                <a:cs typeface="Arial"/>
              </a:rPr>
              <a:t>-</a:t>
            </a:r>
            <a:r>
              <a:rPr sz="2000" i="1" spc="-10" dirty="0">
                <a:latin typeface="Arial"/>
                <a:cs typeface="Arial"/>
              </a:rPr>
              <a:t>builts”)</a:t>
            </a:r>
            <a:endParaRPr sz="2000" dirty="0">
              <a:latin typeface="Arial"/>
              <a:cs typeface="Arial"/>
            </a:endParaRPr>
          </a:p>
          <a:p>
            <a:pPr marL="354965" indent="-342265">
              <a:buChar char="•"/>
              <a:tabLst>
                <a:tab pos="354965" algn="l"/>
              </a:tabLst>
            </a:pPr>
            <a:r>
              <a:rPr sz="2000" dirty="0">
                <a:latin typeface="Arial"/>
                <a:cs typeface="Arial"/>
              </a:rPr>
              <a:t>Maintenance</a:t>
            </a:r>
            <a:r>
              <a:rPr sz="2000" spc="-60" dirty="0">
                <a:latin typeface="Arial"/>
                <a:cs typeface="Arial"/>
              </a:rPr>
              <a:t> </a:t>
            </a:r>
            <a:r>
              <a:rPr sz="2000" dirty="0">
                <a:latin typeface="Arial"/>
                <a:cs typeface="Arial"/>
              </a:rPr>
              <a:t>events</a:t>
            </a:r>
            <a:r>
              <a:rPr sz="2000" spc="-55" dirty="0">
                <a:latin typeface="Arial"/>
                <a:cs typeface="Arial"/>
              </a:rPr>
              <a:t> </a:t>
            </a:r>
            <a:r>
              <a:rPr sz="2000" dirty="0">
                <a:latin typeface="Arial"/>
                <a:cs typeface="Arial"/>
              </a:rPr>
              <a:t>including</a:t>
            </a:r>
            <a:r>
              <a:rPr sz="2000" spc="-25" dirty="0">
                <a:latin typeface="Arial"/>
                <a:cs typeface="Arial"/>
              </a:rPr>
              <a:t> </a:t>
            </a:r>
            <a:r>
              <a:rPr sz="2000" dirty="0">
                <a:latin typeface="Arial"/>
                <a:cs typeface="Arial"/>
              </a:rPr>
              <a:t>failures</a:t>
            </a:r>
            <a:r>
              <a:rPr sz="2000" spc="-45" dirty="0">
                <a:latin typeface="Arial"/>
                <a:cs typeface="Arial"/>
              </a:rPr>
              <a:t> </a:t>
            </a:r>
            <a:r>
              <a:rPr sz="2000" dirty="0">
                <a:latin typeface="Arial"/>
                <a:cs typeface="Arial"/>
              </a:rPr>
              <a:t>and</a:t>
            </a:r>
            <a:r>
              <a:rPr sz="2000" spc="-35" dirty="0">
                <a:latin typeface="Arial"/>
                <a:cs typeface="Arial"/>
              </a:rPr>
              <a:t> </a:t>
            </a:r>
            <a:r>
              <a:rPr sz="2000" spc="-10" dirty="0">
                <a:latin typeface="Arial"/>
                <a:cs typeface="Arial"/>
              </a:rPr>
              <a:t>in-</a:t>
            </a:r>
            <a:r>
              <a:rPr sz="2000" dirty="0">
                <a:latin typeface="Arial"/>
                <a:cs typeface="Arial"/>
              </a:rPr>
              <a:t>kind</a:t>
            </a:r>
            <a:r>
              <a:rPr sz="2000" spc="-50" dirty="0">
                <a:latin typeface="Arial"/>
                <a:cs typeface="Arial"/>
              </a:rPr>
              <a:t> </a:t>
            </a:r>
            <a:r>
              <a:rPr sz="2000" spc="-10" dirty="0">
                <a:latin typeface="Arial"/>
                <a:cs typeface="Arial"/>
              </a:rPr>
              <a:t>replacements</a:t>
            </a:r>
            <a:endParaRPr sz="2000" dirty="0">
              <a:latin typeface="Arial"/>
              <a:cs typeface="Arial"/>
            </a:endParaRPr>
          </a:p>
          <a:p>
            <a:pPr marL="355600" marR="600710" indent="-342900">
              <a:buChar char="•"/>
              <a:tabLst>
                <a:tab pos="355600" algn="l"/>
              </a:tabLst>
            </a:pPr>
            <a:r>
              <a:rPr sz="2000" dirty="0">
                <a:latin typeface="Arial"/>
                <a:cs typeface="Arial"/>
              </a:rPr>
              <a:t>Modifications</a:t>
            </a:r>
            <a:r>
              <a:rPr sz="2000" spc="-35" dirty="0">
                <a:latin typeface="Arial"/>
                <a:cs typeface="Arial"/>
              </a:rPr>
              <a:t> </a:t>
            </a:r>
            <a:r>
              <a:rPr sz="2000" dirty="0">
                <a:latin typeface="Arial"/>
                <a:cs typeface="Arial"/>
              </a:rPr>
              <a:t>by</a:t>
            </a:r>
            <a:r>
              <a:rPr sz="2000" spc="-25" dirty="0">
                <a:latin typeface="Arial"/>
                <a:cs typeface="Arial"/>
              </a:rPr>
              <a:t> </a:t>
            </a:r>
            <a:r>
              <a:rPr sz="2000" dirty="0">
                <a:latin typeface="Arial"/>
                <a:cs typeface="Arial"/>
              </a:rPr>
              <a:t>maintenance</a:t>
            </a:r>
            <a:r>
              <a:rPr sz="2000" spc="-35" dirty="0">
                <a:latin typeface="Arial"/>
                <a:cs typeface="Arial"/>
              </a:rPr>
              <a:t> </a:t>
            </a:r>
            <a:r>
              <a:rPr sz="2000" dirty="0">
                <a:latin typeface="Arial"/>
                <a:cs typeface="Arial"/>
              </a:rPr>
              <a:t>and</a:t>
            </a:r>
            <a:r>
              <a:rPr sz="2000" spc="-25" dirty="0">
                <a:latin typeface="Arial"/>
                <a:cs typeface="Arial"/>
              </a:rPr>
              <a:t> </a:t>
            </a:r>
            <a:r>
              <a:rPr sz="2000" dirty="0">
                <a:latin typeface="Arial"/>
                <a:cs typeface="Arial"/>
              </a:rPr>
              <a:t>site</a:t>
            </a:r>
            <a:r>
              <a:rPr sz="2000" spc="-25" dirty="0">
                <a:latin typeface="Arial"/>
                <a:cs typeface="Arial"/>
              </a:rPr>
              <a:t> </a:t>
            </a:r>
            <a:r>
              <a:rPr sz="2000" dirty="0">
                <a:latin typeface="Arial"/>
                <a:cs typeface="Arial"/>
              </a:rPr>
              <a:t>engineering,</a:t>
            </a:r>
            <a:r>
              <a:rPr sz="2000" spc="-50" dirty="0">
                <a:latin typeface="Arial"/>
                <a:cs typeface="Arial"/>
              </a:rPr>
              <a:t> </a:t>
            </a:r>
            <a:r>
              <a:rPr sz="2000" spc="-10" dirty="0">
                <a:latin typeface="Arial"/>
                <a:cs typeface="Arial"/>
              </a:rPr>
              <a:t>including </a:t>
            </a:r>
            <a:r>
              <a:rPr sz="2000" dirty="0">
                <a:latin typeface="Arial"/>
                <a:cs typeface="Arial"/>
              </a:rPr>
              <a:t>approved</a:t>
            </a:r>
            <a:r>
              <a:rPr sz="2000" spc="-50" dirty="0">
                <a:latin typeface="Arial"/>
                <a:cs typeface="Arial"/>
              </a:rPr>
              <a:t> </a:t>
            </a:r>
            <a:r>
              <a:rPr sz="2000" dirty="0">
                <a:latin typeface="Arial"/>
                <a:cs typeface="Arial"/>
              </a:rPr>
              <a:t>designs</a:t>
            </a:r>
            <a:r>
              <a:rPr sz="2000" spc="-35" dirty="0">
                <a:latin typeface="Arial"/>
                <a:cs typeface="Arial"/>
              </a:rPr>
              <a:t> </a:t>
            </a:r>
            <a:r>
              <a:rPr sz="2000" dirty="0">
                <a:latin typeface="Arial"/>
                <a:cs typeface="Arial"/>
              </a:rPr>
              <a:t>and</a:t>
            </a:r>
            <a:r>
              <a:rPr sz="2000" spc="-15" dirty="0">
                <a:latin typeface="Arial"/>
                <a:cs typeface="Arial"/>
              </a:rPr>
              <a:t> </a:t>
            </a:r>
            <a:r>
              <a:rPr sz="2000" spc="-10" dirty="0">
                <a:latin typeface="Arial"/>
                <a:cs typeface="Arial"/>
              </a:rPr>
              <a:t>approvals.</a:t>
            </a:r>
            <a:endParaRPr sz="2000" dirty="0">
              <a:latin typeface="Arial"/>
              <a:cs typeface="Arial"/>
            </a:endParaRPr>
          </a:p>
          <a:p>
            <a:pPr marL="355600" marR="324485" indent="-342900">
              <a:buChar char="•"/>
              <a:tabLst>
                <a:tab pos="355600" algn="l"/>
              </a:tabLst>
            </a:pPr>
            <a:r>
              <a:rPr sz="2000" dirty="0">
                <a:latin typeface="Arial"/>
                <a:cs typeface="Arial"/>
              </a:rPr>
              <a:t>Current</a:t>
            </a:r>
            <a:r>
              <a:rPr sz="2000" spc="-65" dirty="0">
                <a:latin typeface="Arial"/>
                <a:cs typeface="Arial"/>
              </a:rPr>
              <a:t> </a:t>
            </a:r>
            <a:r>
              <a:rPr sz="2000" dirty="0">
                <a:latin typeface="Arial"/>
                <a:cs typeface="Arial"/>
              </a:rPr>
              <a:t>approved</a:t>
            </a:r>
            <a:r>
              <a:rPr sz="2000" spc="-60" dirty="0">
                <a:latin typeface="Arial"/>
                <a:cs typeface="Arial"/>
              </a:rPr>
              <a:t> </a:t>
            </a:r>
            <a:r>
              <a:rPr sz="2000" dirty="0">
                <a:latin typeface="Arial"/>
                <a:cs typeface="Arial"/>
              </a:rPr>
              <a:t>configuration</a:t>
            </a:r>
            <a:r>
              <a:rPr sz="2000" spc="-60" dirty="0">
                <a:latin typeface="Arial"/>
                <a:cs typeface="Arial"/>
              </a:rPr>
              <a:t> </a:t>
            </a:r>
            <a:r>
              <a:rPr sz="2000" dirty="0">
                <a:latin typeface="Arial"/>
                <a:cs typeface="Arial"/>
              </a:rPr>
              <a:t>(for</a:t>
            </a:r>
            <a:r>
              <a:rPr sz="2000" spc="-55" dirty="0">
                <a:latin typeface="Arial"/>
                <a:cs typeface="Arial"/>
              </a:rPr>
              <a:t> </a:t>
            </a:r>
            <a:r>
              <a:rPr sz="2000" dirty="0">
                <a:latin typeface="Arial"/>
                <a:cs typeface="Arial"/>
              </a:rPr>
              <a:t>comparison</a:t>
            </a:r>
            <a:r>
              <a:rPr sz="2000" spc="-50" dirty="0">
                <a:latin typeface="Arial"/>
                <a:cs typeface="Arial"/>
              </a:rPr>
              <a:t> </a:t>
            </a:r>
            <a:r>
              <a:rPr sz="2000" dirty="0">
                <a:latin typeface="Arial"/>
                <a:cs typeface="Arial"/>
              </a:rPr>
              <a:t>with</a:t>
            </a:r>
            <a:r>
              <a:rPr sz="2000" spc="-40" dirty="0">
                <a:latin typeface="Arial"/>
                <a:cs typeface="Arial"/>
              </a:rPr>
              <a:t> </a:t>
            </a:r>
            <a:r>
              <a:rPr sz="2000" dirty="0">
                <a:latin typeface="Arial"/>
                <a:cs typeface="Arial"/>
              </a:rPr>
              <a:t>active</a:t>
            </a:r>
            <a:r>
              <a:rPr sz="2000" spc="-35" dirty="0">
                <a:latin typeface="Arial"/>
                <a:cs typeface="Arial"/>
              </a:rPr>
              <a:t> </a:t>
            </a:r>
            <a:r>
              <a:rPr sz="2000" spc="-10" dirty="0">
                <a:latin typeface="Arial"/>
                <a:cs typeface="Arial"/>
              </a:rPr>
              <a:t>field configuration).</a:t>
            </a:r>
            <a:endParaRPr sz="20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222250"/>
            <a:ext cx="9334499" cy="637610"/>
          </a:xfrm>
          <a:prstGeom prst="rect">
            <a:avLst/>
          </a:prstGeom>
        </p:spPr>
        <p:txBody>
          <a:bodyPr vert="horz" wrap="square" lIns="0" tIns="204724" rIns="0" bIns="0" rtlCol="0">
            <a:spAutoFit/>
          </a:bodyPr>
          <a:lstStyle/>
          <a:p>
            <a:pPr marL="389255" algn="ctr">
              <a:spcBef>
                <a:spcPts val="100"/>
              </a:spcBef>
            </a:pPr>
            <a:r>
              <a:rPr sz="2800" dirty="0">
                <a:latin typeface="Aptos ExtraBold" panose="020B0004020202020204" pitchFamily="34" charset="0"/>
              </a:rPr>
              <a:t>Other</a:t>
            </a:r>
            <a:r>
              <a:rPr sz="2800" spc="-5" dirty="0">
                <a:latin typeface="Aptos ExtraBold" panose="020B0004020202020204" pitchFamily="34" charset="0"/>
              </a:rPr>
              <a:t> </a:t>
            </a:r>
            <a:r>
              <a:rPr sz="2800" dirty="0">
                <a:latin typeface="Aptos ExtraBold" panose="020B0004020202020204" pitchFamily="34" charset="0"/>
              </a:rPr>
              <a:t>IID</a:t>
            </a:r>
            <a:r>
              <a:rPr sz="2800" spc="-10" dirty="0">
                <a:latin typeface="Aptos ExtraBold" panose="020B0004020202020204" pitchFamily="34" charset="0"/>
              </a:rPr>
              <a:t> </a:t>
            </a:r>
            <a:r>
              <a:rPr sz="2800" dirty="0">
                <a:latin typeface="Aptos ExtraBold" panose="020B0004020202020204" pitchFamily="34" charset="0"/>
              </a:rPr>
              <a:t>CIR</a:t>
            </a:r>
            <a:r>
              <a:rPr sz="2800" spc="-15" dirty="0">
                <a:latin typeface="Aptos ExtraBold" panose="020B0004020202020204" pitchFamily="34" charset="0"/>
              </a:rPr>
              <a:t> </a:t>
            </a:r>
            <a:r>
              <a:rPr sz="2800" spc="-20" dirty="0">
                <a:latin typeface="Aptos ExtraBold" panose="020B0004020202020204" pitchFamily="34" charset="0"/>
              </a:rPr>
              <a:t>Implementation</a:t>
            </a:r>
            <a:r>
              <a:rPr sz="2800" spc="-165" dirty="0">
                <a:latin typeface="Aptos ExtraBold" panose="020B0004020202020204" pitchFamily="34" charset="0"/>
              </a:rPr>
              <a:t> </a:t>
            </a:r>
            <a:r>
              <a:rPr sz="2800" spc="-10" dirty="0">
                <a:latin typeface="Aptos ExtraBold" panose="020B0004020202020204" pitchFamily="34" charset="0"/>
              </a:rPr>
              <a:t>Alternatives</a:t>
            </a:r>
            <a:endParaRPr sz="2800" dirty="0">
              <a:latin typeface="Aptos ExtraBold" panose="020B0004020202020204" pitchFamily="34" charset="0"/>
            </a:endParaRP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8</a:t>
            </a:fld>
            <a:endParaRPr spc="-25" dirty="0"/>
          </a:p>
        </p:txBody>
      </p:sp>
      <p:sp>
        <p:nvSpPr>
          <p:cNvPr id="3" name="object 3"/>
          <p:cNvSpPr txBox="1"/>
          <p:nvPr/>
        </p:nvSpPr>
        <p:spPr>
          <a:xfrm>
            <a:off x="990600" y="1550035"/>
            <a:ext cx="10058400" cy="3867785"/>
          </a:xfrm>
          <a:prstGeom prst="rect">
            <a:avLst/>
          </a:prstGeom>
        </p:spPr>
        <p:txBody>
          <a:bodyPr vert="horz" wrap="square" lIns="0" tIns="12700" rIns="0" bIns="0" rtlCol="0">
            <a:spAutoFit/>
          </a:bodyPr>
          <a:lstStyle/>
          <a:p>
            <a:pPr marL="12700" marR="519430" algn="just">
              <a:spcBef>
                <a:spcPts val="100"/>
              </a:spcBef>
            </a:pPr>
            <a:r>
              <a:rPr sz="2400" dirty="0">
                <a:latin typeface="Arial"/>
                <a:cs typeface="Arial"/>
              </a:rPr>
              <a:t>There</a:t>
            </a:r>
            <a:r>
              <a:rPr sz="2400" spc="-50" dirty="0">
                <a:latin typeface="Arial"/>
                <a:cs typeface="Arial"/>
              </a:rPr>
              <a:t> </a:t>
            </a:r>
            <a:r>
              <a:rPr sz="2400" dirty="0">
                <a:latin typeface="Arial"/>
                <a:cs typeface="Arial"/>
              </a:rPr>
              <a:t>are</a:t>
            </a:r>
            <a:r>
              <a:rPr sz="2400" spc="-45" dirty="0">
                <a:latin typeface="Arial"/>
                <a:cs typeface="Arial"/>
              </a:rPr>
              <a:t> </a:t>
            </a:r>
            <a:r>
              <a:rPr sz="2400" dirty="0">
                <a:latin typeface="Arial"/>
                <a:cs typeface="Arial"/>
              </a:rPr>
              <a:t>many</a:t>
            </a:r>
            <a:r>
              <a:rPr sz="2400" spc="-45" dirty="0">
                <a:latin typeface="Arial"/>
                <a:cs typeface="Arial"/>
              </a:rPr>
              <a:t> </a:t>
            </a:r>
            <a:r>
              <a:rPr sz="2400" dirty="0">
                <a:latin typeface="Arial"/>
                <a:cs typeface="Arial"/>
              </a:rPr>
              <a:t>ways</a:t>
            </a:r>
            <a:r>
              <a:rPr sz="2400" spc="-50" dirty="0">
                <a:latin typeface="Arial"/>
                <a:cs typeface="Arial"/>
              </a:rPr>
              <a:t> </a:t>
            </a:r>
            <a:r>
              <a:rPr sz="2400" dirty="0">
                <a:latin typeface="Arial"/>
                <a:cs typeface="Arial"/>
              </a:rPr>
              <a:t>that</a:t>
            </a:r>
            <a:r>
              <a:rPr sz="2400" spc="-55" dirty="0">
                <a:latin typeface="Arial"/>
                <a:cs typeface="Arial"/>
              </a:rPr>
              <a:t> </a:t>
            </a:r>
            <a:r>
              <a:rPr sz="2400" dirty="0">
                <a:latin typeface="Arial"/>
                <a:cs typeface="Arial"/>
              </a:rPr>
              <a:t>a</a:t>
            </a:r>
            <a:r>
              <a:rPr sz="2400" spc="-55" dirty="0">
                <a:latin typeface="Arial"/>
                <a:cs typeface="Arial"/>
              </a:rPr>
              <a:t> </a:t>
            </a:r>
            <a:r>
              <a:rPr sz="2400" dirty="0">
                <a:latin typeface="Arial"/>
                <a:cs typeface="Arial"/>
              </a:rPr>
              <a:t>CIR</a:t>
            </a:r>
            <a:r>
              <a:rPr sz="2400" spc="-45" dirty="0">
                <a:latin typeface="Arial"/>
                <a:cs typeface="Arial"/>
              </a:rPr>
              <a:t> </a:t>
            </a:r>
            <a:r>
              <a:rPr sz="2400" dirty="0">
                <a:latin typeface="Arial"/>
                <a:cs typeface="Arial"/>
              </a:rPr>
              <a:t>could</a:t>
            </a:r>
            <a:r>
              <a:rPr sz="2400" spc="-30" dirty="0">
                <a:latin typeface="Arial"/>
                <a:cs typeface="Arial"/>
              </a:rPr>
              <a:t> </a:t>
            </a:r>
            <a:r>
              <a:rPr sz="2400" dirty="0">
                <a:latin typeface="Arial"/>
                <a:cs typeface="Arial"/>
              </a:rPr>
              <a:t>be</a:t>
            </a:r>
            <a:r>
              <a:rPr sz="2400" spc="-45" dirty="0">
                <a:latin typeface="Arial"/>
                <a:cs typeface="Arial"/>
              </a:rPr>
              <a:t> </a:t>
            </a:r>
            <a:r>
              <a:rPr sz="2400" spc="-10" dirty="0">
                <a:latin typeface="Arial"/>
                <a:cs typeface="Arial"/>
              </a:rPr>
              <a:t>implemented </a:t>
            </a:r>
            <a:r>
              <a:rPr sz="2400" dirty="0">
                <a:latin typeface="Arial"/>
                <a:cs typeface="Arial"/>
              </a:rPr>
              <a:t>ranging</a:t>
            </a:r>
            <a:r>
              <a:rPr sz="2400" spc="-60" dirty="0">
                <a:latin typeface="Arial"/>
                <a:cs typeface="Arial"/>
              </a:rPr>
              <a:t> </a:t>
            </a:r>
            <a:r>
              <a:rPr sz="2400" dirty="0">
                <a:latin typeface="Arial"/>
                <a:cs typeface="Arial"/>
              </a:rPr>
              <a:t>from</a:t>
            </a:r>
            <a:r>
              <a:rPr sz="2400" spc="-95" dirty="0">
                <a:latin typeface="Arial"/>
                <a:cs typeface="Arial"/>
              </a:rPr>
              <a:t> </a:t>
            </a:r>
            <a:r>
              <a:rPr sz="2400" dirty="0">
                <a:latin typeface="Arial"/>
                <a:cs typeface="Arial"/>
              </a:rPr>
              <a:t>simple</a:t>
            </a:r>
            <a:r>
              <a:rPr sz="2400" spc="-60" dirty="0">
                <a:latin typeface="Arial"/>
                <a:cs typeface="Arial"/>
              </a:rPr>
              <a:t> </a:t>
            </a:r>
            <a:r>
              <a:rPr sz="2400" dirty="0">
                <a:latin typeface="Arial"/>
                <a:cs typeface="Arial"/>
              </a:rPr>
              <a:t>to</a:t>
            </a:r>
            <a:r>
              <a:rPr sz="2400" spc="-90" dirty="0">
                <a:latin typeface="Arial"/>
                <a:cs typeface="Arial"/>
              </a:rPr>
              <a:t> </a:t>
            </a:r>
            <a:r>
              <a:rPr sz="2400" dirty="0">
                <a:latin typeface="Arial"/>
                <a:cs typeface="Arial"/>
              </a:rPr>
              <a:t>sophisticated,</a:t>
            </a:r>
            <a:r>
              <a:rPr sz="2400" spc="-55" dirty="0">
                <a:latin typeface="Arial"/>
                <a:cs typeface="Arial"/>
              </a:rPr>
              <a:t> </a:t>
            </a:r>
            <a:r>
              <a:rPr sz="2400" dirty="0">
                <a:latin typeface="Arial"/>
                <a:cs typeface="Arial"/>
              </a:rPr>
              <a:t>depending</a:t>
            </a:r>
            <a:r>
              <a:rPr sz="2400" spc="-45" dirty="0">
                <a:latin typeface="Arial"/>
                <a:cs typeface="Arial"/>
              </a:rPr>
              <a:t> </a:t>
            </a:r>
            <a:r>
              <a:rPr sz="2400" dirty="0">
                <a:latin typeface="Arial"/>
                <a:cs typeface="Arial"/>
              </a:rPr>
              <a:t>on</a:t>
            </a:r>
            <a:r>
              <a:rPr sz="2400" spc="-75" dirty="0">
                <a:latin typeface="Arial"/>
                <a:cs typeface="Arial"/>
              </a:rPr>
              <a:t> </a:t>
            </a:r>
            <a:r>
              <a:rPr sz="2400" spc="-25" dirty="0">
                <a:latin typeface="Arial"/>
                <a:cs typeface="Arial"/>
              </a:rPr>
              <a:t>the </a:t>
            </a:r>
            <a:r>
              <a:rPr sz="2400" dirty="0">
                <a:latin typeface="Arial"/>
                <a:cs typeface="Arial"/>
              </a:rPr>
              <a:t>scale</a:t>
            </a:r>
            <a:r>
              <a:rPr sz="2400" spc="-55" dirty="0">
                <a:latin typeface="Arial"/>
                <a:cs typeface="Arial"/>
              </a:rPr>
              <a:t> </a:t>
            </a:r>
            <a:r>
              <a:rPr sz="2400" dirty="0">
                <a:latin typeface="Arial"/>
                <a:cs typeface="Arial"/>
              </a:rPr>
              <a:t>and</a:t>
            </a:r>
            <a:r>
              <a:rPr sz="2400" spc="-65" dirty="0">
                <a:latin typeface="Arial"/>
                <a:cs typeface="Arial"/>
              </a:rPr>
              <a:t> </a:t>
            </a:r>
            <a:r>
              <a:rPr sz="2400" dirty="0">
                <a:latin typeface="Arial"/>
                <a:cs typeface="Arial"/>
              </a:rPr>
              <a:t>complexity</a:t>
            </a:r>
            <a:r>
              <a:rPr sz="2400" spc="-20" dirty="0">
                <a:latin typeface="Arial"/>
                <a:cs typeface="Arial"/>
              </a:rPr>
              <a:t> </a:t>
            </a:r>
            <a:r>
              <a:rPr sz="2400" dirty="0">
                <a:latin typeface="Arial"/>
                <a:cs typeface="Arial"/>
              </a:rPr>
              <a:t>of</a:t>
            </a:r>
            <a:r>
              <a:rPr sz="2400" spc="-70" dirty="0">
                <a:latin typeface="Arial"/>
                <a:cs typeface="Arial"/>
              </a:rPr>
              <a:t> </a:t>
            </a:r>
            <a:r>
              <a:rPr sz="2400" dirty="0">
                <a:latin typeface="Arial"/>
                <a:cs typeface="Arial"/>
              </a:rPr>
              <a:t>the</a:t>
            </a:r>
            <a:r>
              <a:rPr sz="2400" spc="-55" dirty="0">
                <a:latin typeface="Arial"/>
                <a:cs typeface="Arial"/>
              </a:rPr>
              <a:t> </a:t>
            </a:r>
            <a:r>
              <a:rPr sz="2400" dirty="0">
                <a:latin typeface="Arial"/>
                <a:cs typeface="Arial"/>
              </a:rPr>
              <a:t>facility</a:t>
            </a:r>
            <a:r>
              <a:rPr sz="2400" spc="-50" dirty="0">
                <a:latin typeface="Arial"/>
                <a:cs typeface="Arial"/>
              </a:rPr>
              <a:t> </a:t>
            </a:r>
            <a:r>
              <a:rPr sz="2400" dirty="0">
                <a:latin typeface="Arial"/>
                <a:cs typeface="Arial"/>
              </a:rPr>
              <a:t>or</a:t>
            </a:r>
            <a:r>
              <a:rPr sz="2400" spc="-50" dirty="0">
                <a:latin typeface="Arial"/>
                <a:cs typeface="Arial"/>
              </a:rPr>
              <a:t> </a:t>
            </a:r>
            <a:r>
              <a:rPr sz="2400" spc="-10" dirty="0">
                <a:latin typeface="Arial"/>
                <a:cs typeface="Arial"/>
              </a:rPr>
              <a:t>enterprise.</a:t>
            </a:r>
            <a:endParaRPr sz="2400" dirty="0">
              <a:latin typeface="Arial"/>
              <a:cs typeface="Arial"/>
            </a:endParaRPr>
          </a:p>
          <a:p>
            <a:pPr marL="351790" indent="-339090" algn="just">
              <a:spcBef>
                <a:spcPts val="605"/>
              </a:spcBef>
              <a:buChar char="•"/>
              <a:tabLst>
                <a:tab pos="351790" algn="l"/>
              </a:tabLst>
            </a:pPr>
            <a:r>
              <a:rPr sz="2000" dirty="0">
                <a:latin typeface="Arial"/>
                <a:cs typeface="Arial"/>
              </a:rPr>
              <a:t>A</a:t>
            </a:r>
            <a:r>
              <a:rPr sz="2000" spc="-100" dirty="0">
                <a:latin typeface="Arial"/>
                <a:cs typeface="Arial"/>
              </a:rPr>
              <a:t> </a:t>
            </a:r>
            <a:r>
              <a:rPr sz="2000" dirty="0">
                <a:latin typeface="Arial"/>
                <a:cs typeface="Arial"/>
              </a:rPr>
              <a:t>small</a:t>
            </a:r>
            <a:r>
              <a:rPr sz="2000" spc="-25" dirty="0">
                <a:latin typeface="Arial"/>
                <a:cs typeface="Arial"/>
              </a:rPr>
              <a:t> </a:t>
            </a:r>
            <a:r>
              <a:rPr sz="2000" dirty="0">
                <a:latin typeface="Arial"/>
                <a:cs typeface="Arial"/>
              </a:rPr>
              <a:t>liquid</a:t>
            </a:r>
            <a:r>
              <a:rPr sz="2000" spc="-20" dirty="0">
                <a:latin typeface="Arial"/>
                <a:cs typeface="Arial"/>
              </a:rPr>
              <a:t> </a:t>
            </a:r>
            <a:r>
              <a:rPr sz="2000" dirty="0">
                <a:latin typeface="Arial"/>
                <a:cs typeface="Arial"/>
              </a:rPr>
              <a:t>storage</a:t>
            </a:r>
            <a:r>
              <a:rPr sz="2000" spc="-65" dirty="0">
                <a:latin typeface="Arial"/>
                <a:cs typeface="Arial"/>
              </a:rPr>
              <a:t> </a:t>
            </a:r>
            <a:r>
              <a:rPr sz="2000" dirty="0">
                <a:latin typeface="Arial"/>
                <a:cs typeface="Arial"/>
              </a:rPr>
              <a:t>and</a:t>
            </a:r>
            <a:r>
              <a:rPr sz="2000" spc="-35" dirty="0">
                <a:latin typeface="Arial"/>
                <a:cs typeface="Arial"/>
              </a:rPr>
              <a:t> </a:t>
            </a:r>
            <a:r>
              <a:rPr sz="2000" dirty="0">
                <a:latin typeface="Arial"/>
                <a:cs typeface="Arial"/>
              </a:rPr>
              <a:t>loading</a:t>
            </a:r>
            <a:r>
              <a:rPr sz="2000" spc="-40" dirty="0">
                <a:latin typeface="Arial"/>
                <a:cs typeface="Arial"/>
              </a:rPr>
              <a:t> </a:t>
            </a:r>
            <a:r>
              <a:rPr sz="2000" dirty="0">
                <a:latin typeface="Arial"/>
                <a:cs typeface="Arial"/>
              </a:rPr>
              <a:t>site</a:t>
            </a:r>
            <a:r>
              <a:rPr sz="2000" spc="-35" dirty="0">
                <a:latin typeface="Arial"/>
                <a:cs typeface="Arial"/>
              </a:rPr>
              <a:t> </a:t>
            </a:r>
            <a:r>
              <a:rPr sz="2000" dirty="0">
                <a:latin typeface="Arial"/>
                <a:cs typeface="Arial"/>
              </a:rPr>
              <a:t>with</a:t>
            </a:r>
            <a:r>
              <a:rPr sz="2000" spc="-45" dirty="0">
                <a:latin typeface="Arial"/>
                <a:cs typeface="Arial"/>
              </a:rPr>
              <a:t> </a:t>
            </a:r>
            <a:r>
              <a:rPr sz="2000" dirty="0">
                <a:latin typeface="Arial"/>
                <a:cs typeface="Arial"/>
              </a:rPr>
              <a:t>a</a:t>
            </a:r>
            <a:r>
              <a:rPr sz="2000" spc="-20" dirty="0">
                <a:latin typeface="Arial"/>
                <a:cs typeface="Arial"/>
              </a:rPr>
              <a:t> </a:t>
            </a:r>
            <a:r>
              <a:rPr sz="2000" dirty="0">
                <a:latin typeface="Arial"/>
                <a:cs typeface="Arial"/>
              </a:rPr>
              <a:t>few</a:t>
            </a:r>
            <a:r>
              <a:rPr sz="2000" spc="-40" dirty="0">
                <a:latin typeface="Arial"/>
                <a:cs typeface="Arial"/>
              </a:rPr>
              <a:t> </a:t>
            </a:r>
            <a:r>
              <a:rPr sz="2000" dirty="0">
                <a:latin typeface="Arial"/>
                <a:cs typeface="Arial"/>
              </a:rPr>
              <a:t>dozen</a:t>
            </a:r>
            <a:r>
              <a:rPr sz="2000" spc="-50" dirty="0">
                <a:latin typeface="Arial"/>
                <a:cs typeface="Arial"/>
              </a:rPr>
              <a:t> </a:t>
            </a:r>
            <a:r>
              <a:rPr sz="2000" dirty="0">
                <a:latin typeface="Arial"/>
                <a:cs typeface="Arial"/>
              </a:rPr>
              <a:t>tags</a:t>
            </a:r>
            <a:r>
              <a:rPr sz="2000" spc="-50" dirty="0">
                <a:latin typeface="Arial"/>
                <a:cs typeface="Arial"/>
              </a:rPr>
              <a:t> </a:t>
            </a:r>
            <a:r>
              <a:rPr sz="2000" spc="-10" dirty="0">
                <a:latin typeface="Arial"/>
                <a:cs typeface="Arial"/>
              </a:rPr>
              <a:t>might</a:t>
            </a:r>
            <a:endParaRPr sz="2000" dirty="0">
              <a:latin typeface="Arial"/>
              <a:cs typeface="Arial"/>
            </a:endParaRPr>
          </a:p>
          <a:p>
            <a:pPr marL="355600" algn="just"/>
            <a:r>
              <a:rPr sz="2000" dirty="0">
                <a:latin typeface="Arial"/>
                <a:cs typeface="Arial"/>
              </a:rPr>
              <a:t>use</a:t>
            </a:r>
            <a:r>
              <a:rPr sz="2000" spc="-20" dirty="0">
                <a:latin typeface="Arial"/>
                <a:cs typeface="Arial"/>
              </a:rPr>
              <a:t> </a:t>
            </a:r>
            <a:r>
              <a:rPr sz="2000" dirty="0">
                <a:latin typeface="Arial"/>
                <a:cs typeface="Arial"/>
              </a:rPr>
              <a:t>a</a:t>
            </a:r>
            <a:r>
              <a:rPr sz="2000" spc="-20" dirty="0">
                <a:latin typeface="Arial"/>
                <a:cs typeface="Arial"/>
              </a:rPr>
              <a:t> </a:t>
            </a:r>
            <a:r>
              <a:rPr sz="2000" dirty="0">
                <a:latin typeface="Arial"/>
                <a:cs typeface="Arial"/>
              </a:rPr>
              <a:t>spreadsheet</a:t>
            </a:r>
            <a:r>
              <a:rPr sz="2000" spc="-45" dirty="0">
                <a:latin typeface="Arial"/>
                <a:cs typeface="Arial"/>
              </a:rPr>
              <a:t> </a:t>
            </a:r>
            <a:r>
              <a:rPr sz="2000" dirty="0">
                <a:latin typeface="Arial"/>
                <a:cs typeface="Arial"/>
              </a:rPr>
              <a:t>or</a:t>
            </a:r>
            <a:r>
              <a:rPr sz="2000" spc="-30" dirty="0">
                <a:latin typeface="Arial"/>
                <a:cs typeface="Arial"/>
              </a:rPr>
              <a:t> </a:t>
            </a:r>
            <a:r>
              <a:rPr sz="2000" dirty="0">
                <a:latin typeface="Arial"/>
                <a:cs typeface="Arial"/>
              </a:rPr>
              <a:t>even</a:t>
            </a:r>
            <a:r>
              <a:rPr sz="2000" spc="-20" dirty="0">
                <a:latin typeface="Arial"/>
                <a:cs typeface="Arial"/>
              </a:rPr>
              <a:t> </a:t>
            </a:r>
            <a:r>
              <a:rPr sz="2000" dirty="0">
                <a:latin typeface="Arial"/>
                <a:cs typeface="Arial"/>
              </a:rPr>
              <a:t>a</a:t>
            </a:r>
            <a:r>
              <a:rPr sz="2000" spc="-15" dirty="0">
                <a:latin typeface="Arial"/>
                <a:cs typeface="Arial"/>
              </a:rPr>
              <a:t> </a:t>
            </a:r>
            <a:r>
              <a:rPr sz="2000" dirty="0">
                <a:latin typeface="Arial"/>
                <a:cs typeface="Arial"/>
              </a:rPr>
              <a:t>paper</a:t>
            </a:r>
            <a:r>
              <a:rPr sz="2000" spc="-30" dirty="0">
                <a:latin typeface="Arial"/>
                <a:cs typeface="Arial"/>
              </a:rPr>
              <a:t> </a:t>
            </a:r>
            <a:r>
              <a:rPr sz="2000" dirty="0">
                <a:latin typeface="Arial"/>
                <a:cs typeface="Arial"/>
              </a:rPr>
              <a:t>system</a:t>
            </a:r>
            <a:r>
              <a:rPr sz="2000" spc="-45" dirty="0">
                <a:latin typeface="Arial"/>
                <a:cs typeface="Arial"/>
              </a:rPr>
              <a:t> </a:t>
            </a:r>
            <a:r>
              <a:rPr sz="2000" dirty="0">
                <a:latin typeface="Arial"/>
                <a:cs typeface="Arial"/>
              </a:rPr>
              <a:t>(file </a:t>
            </a:r>
            <a:r>
              <a:rPr sz="2000" spc="-10" dirty="0">
                <a:latin typeface="Arial"/>
                <a:cs typeface="Arial"/>
              </a:rPr>
              <a:t>cabinet).</a:t>
            </a:r>
            <a:endParaRPr sz="2000" dirty="0">
              <a:latin typeface="Arial"/>
              <a:cs typeface="Arial"/>
            </a:endParaRPr>
          </a:p>
          <a:p>
            <a:pPr marL="355600" marR="459105" indent="-342900">
              <a:spcBef>
                <a:spcPts val="600"/>
              </a:spcBef>
              <a:buFont typeface="Arial"/>
              <a:buChar char="•"/>
              <a:tabLst>
                <a:tab pos="355600" algn="l"/>
              </a:tabLst>
            </a:pPr>
            <a:r>
              <a:rPr sz="2000" i="1" dirty="0">
                <a:latin typeface="Arial"/>
                <a:cs typeface="Arial"/>
              </a:rPr>
              <a:t>A</a:t>
            </a:r>
            <a:r>
              <a:rPr sz="2000" i="1" spc="-95" dirty="0">
                <a:latin typeface="Arial"/>
                <a:cs typeface="Arial"/>
              </a:rPr>
              <a:t> </a:t>
            </a:r>
            <a:r>
              <a:rPr sz="2000" i="1" dirty="0">
                <a:latin typeface="Arial"/>
                <a:cs typeface="Arial"/>
              </a:rPr>
              <a:t>centralized</a:t>
            </a:r>
            <a:r>
              <a:rPr sz="2000" i="1" spc="-55" dirty="0">
                <a:latin typeface="Arial"/>
                <a:cs typeface="Arial"/>
              </a:rPr>
              <a:t> </a:t>
            </a:r>
            <a:r>
              <a:rPr sz="2000" i="1" dirty="0">
                <a:latin typeface="Arial"/>
                <a:cs typeface="Arial"/>
              </a:rPr>
              <a:t>“internal</a:t>
            </a:r>
            <a:r>
              <a:rPr sz="2000" i="1" spc="-45" dirty="0">
                <a:latin typeface="Arial"/>
                <a:cs typeface="Arial"/>
              </a:rPr>
              <a:t> </a:t>
            </a:r>
            <a:r>
              <a:rPr sz="2000" i="1" dirty="0">
                <a:latin typeface="Arial"/>
                <a:cs typeface="Arial"/>
              </a:rPr>
              <a:t>cloud”</a:t>
            </a:r>
            <a:r>
              <a:rPr sz="2000" i="1" spc="-40" dirty="0">
                <a:latin typeface="Arial"/>
                <a:cs typeface="Arial"/>
              </a:rPr>
              <a:t> </a:t>
            </a:r>
            <a:r>
              <a:rPr sz="2000" i="1" dirty="0">
                <a:latin typeface="Arial"/>
                <a:cs typeface="Arial"/>
              </a:rPr>
              <a:t>database</a:t>
            </a:r>
            <a:r>
              <a:rPr sz="2000" i="1" spc="-60" dirty="0">
                <a:latin typeface="Arial"/>
                <a:cs typeface="Arial"/>
              </a:rPr>
              <a:t> </a:t>
            </a:r>
            <a:r>
              <a:rPr sz="2000" i="1" dirty="0">
                <a:latin typeface="Arial"/>
                <a:cs typeface="Arial"/>
              </a:rPr>
              <a:t>might</a:t>
            </a:r>
            <a:r>
              <a:rPr sz="2000" i="1" spc="-15" dirty="0">
                <a:latin typeface="Arial"/>
                <a:cs typeface="Arial"/>
              </a:rPr>
              <a:t> </a:t>
            </a:r>
            <a:r>
              <a:rPr sz="2000" i="1" dirty="0">
                <a:latin typeface="Arial"/>
                <a:cs typeface="Arial"/>
              </a:rPr>
              <a:t>be</a:t>
            </a:r>
            <a:r>
              <a:rPr sz="2000" i="1" spc="-35" dirty="0">
                <a:latin typeface="Arial"/>
                <a:cs typeface="Arial"/>
              </a:rPr>
              <a:t> </a:t>
            </a:r>
            <a:r>
              <a:rPr sz="2000" i="1" dirty="0">
                <a:latin typeface="Arial"/>
                <a:cs typeface="Arial"/>
              </a:rPr>
              <a:t>implemented</a:t>
            </a:r>
            <a:r>
              <a:rPr sz="2000" i="1" spc="-20" dirty="0">
                <a:latin typeface="Arial"/>
                <a:cs typeface="Arial"/>
              </a:rPr>
              <a:t> </a:t>
            </a:r>
            <a:r>
              <a:rPr sz="2000" i="1" spc="-25" dirty="0">
                <a:latin typeface="Arial"/>
                <a:cs typeface="Arial"/>
              </a:rPr>
              <a:t>to </a:t>
            </a:r>
            <a:r>
              <a:rPr sz="2000" dirty="0">
                <a:latin typeface="Arial"/>
                <a:cs typeface="Arial"/>
              </a:rPr>
              <a:t>support</a:t>
            </a:r>
            <a:r>
              <a:rPr sz="2000" spc="-60" dirty="0">
                <a:latin typeface="Arial"/>
                <a:cs typeface="Arial"/>
              </a:rPr>
              <a:t> </a:t>
            </a:r>
            <a:r>
              <a:rPr sz="2000" dirty="0">
                <a:latin typeface="Arial"/>
                <a:cs typeface="Arial"/>
              </a:rPr>
              <a:t>multiple</a:t>
            </a:r>
            <a:r>
              <a:rPr sz="2000" spc="-10" dirty="0">
                <a:latin typeface="Arial"/>
                <a:cs typeface="Arial"/>
              </a:rPr>
              <a:t> </a:t>
            </a:r>
            <a:r>
              <a:rPr sz="2000" dirty="0">
                <a:latin typeface="Arial"/>
                <a:cs typeface="Arial"/>
              </a:rPr>
              <a:t>large</a:t>
            </a:r>
            <a:r>
              <a:rPr sz="2000" spc="-30" dirty="0">
                <a:latin typeface="Arial"/>
                <a:cs typeface="Arial"/>
              </a:rPr>
              <a:t> </a:t>
            </a:r>
            <a:r>
              <a:rPr sz="2000" dirty="0">
                <a:latin typeface="Arial"/>
                <a:cs typeface="Arial"/>
              </a:rPr>
              <a:t>facilities</a:t>
            </a:r>
            <a:r>
              <a:rPr sz="2000" spc="-25" dirty="0">
                <a:latin typeface="Arial"/>
                <a:cs typeface="Arial"/>
              </a:rPr>
              <a:t> </a:t>
            </a:r>
            <a:r>
              <a:rPr sz="2000" dirty="0">
                <a:latin typeface="Arial"/>
                <a:cs typeface="Arial"/>
              </a:rPr>
              <a:t>such</a:t>
            </a:r>
            <a:r>
              <a:rPr sz="2000" spc="-40" dirty="0">
                <a:latin typeface="Arial"/>
                <a:cs typeface="Arial"/>
              </a:rPr>
              <a:t> </a:t>
            </a:r>
            <a:r>
              <a:rPr sz="2000" dirty="0">
                <a:latin typeface="Arial"/>
                <a:cs typeface="Arial"/>
              </a:rPr>
              <a:t>as</a:t>
            </a:r>
            <a:r>
              <a:rPr sz="2000" spc="-25" dirty="0">
                <a:latin typeface="Arial"/>
                <a:cs typeface="Arial"/>
              </a:rPr>
              <a:t> </a:t>
            </a:r>
            <a:r>
              <a:rPr sz="2000" dirty="0">
                <a:latin typeface="Arial"/>
                <a:cs typeface="Arial"/>
              </a:rPr>
              <a:t>refineries</a:t>
            </a:r>
            <a:r>
              <a:rPr sz="2000" spc="-45" dirty="0">
                <a:latin typeface="Arial"/>
                <a:cs typeface="Arial"/>
              </a:rPr>
              <a:t> </a:t>
            </a:r>
            <a:r>
              <a:rPr sz="2000" dirty="0">
                <a:latin typeface="Arial"/>
                <a:cs typeface="Arial"/>
              </a:rPr>
              <a:t>or</a:t>
            </a:r>
            <a:r>
              <a:rPr sz="2000" spc="-30" dirty="0">
                <a:latin typeface="Arial"/>
                <a:cs typeface="Arial"/>
              </a:rPr>
              <a:t> </a:t>
            </a:r>
            <a:r>
              <a:rPr sz="2000" spc="-10" dirty="0">
                <a:latin typeface="Arial"/>
                <a:cs typeface="Arial"/>
              </a:rPr>
              <a:t>pipelines.</a:t>
            </a:r>
            <a:endParaRPr sz="2000" dirty="0">
              <a:latin typeface="Arial"/>
              <a:cs typeface="Arial"/>
            </a:endParaRPr>
          </a:p>
          <a:p>
            <a:pPr marL="355600" marR="101600" indent="-342900">
              <a:spcBef>
                <a:spcPts val="605"/>
              </a:spcBef>
              <a:buFont typeface="Arial"/>
              <a:buChar char="•"/>
              <a:tabLst>
                <a:tab pos="355600" algn="l"/>
              </a:tabLst>
            </a:pPr>
            <a:r>
              <a:rPr sz="2000" i="1" dirty="0">
                <a:latin typeface="Arial"/>
                <a:cs typeface="Arial"/>
              </a:rPr>
              <a:t>A</a:t>
            </a:r>
            <a:r>
              <a:rPr sz="2000" i="1" spc="-80" dirty="0">
                <a:latin typeface="Arial"/>
                <a:cs typeface="Arial"/>
              </a:rPr>
              <a:t> </a:t>
            </a:r>
            <a:r>
              <a:rPr sz="2000" i="1" dirty="0">
                <a:latin typeface="Arial"/>
                <a:cs typeface="Arial"/>
              </a:rPr>
              <a:t>“block</a:t>
            </a:r>
            <a:r>
              <a:rPr sz="2000" i="1" spc="-25" dirty="0">
                <a:latin typeface="Arial"/>
                <a:cs typeface="Arial"/>
              </a:rPr>
              <a:t> </a:t>
            </a:r>
            <a:r>
              <a:rPr sz="2000" i="1" dirty="0">
                <a:latin typeface="Arial"/>
                <a:cs typeface="Arial"/>
              </a:rPr>
              <a:t>chain”</a:t>
            </a:r>
            <a:r>
              <a:rPr sz="2000" i="1" spc="-30" dirty="0">
                <a:latin typeface="Arial"/>
                <a:cs typeface="Arial"/>
              </a:rPr>
              <a:t> </a:t>
            </a:r>
            <a:r>
              <a:rPr sz="2000" i="1" dirty="0">
                <a:latin typeface="Arial"/>
                <a:cs typeface="Arial"/>
              </a:rPr>
              <a:t>or</a:t>
            </a:r>
            <a:r>
              <a:rPr sz="2000" i="1" spc="-15" dirty="0">
                <a:latin typeface="Arial"/>
                <a:cs typeface="Arial"/>
              </a:rPr>
              <a:t> </a:t>
            </a:r>
            <a:r>
              <a:rPr sz="2000" i="1" dirty="0">
                <a:latin typeface="Arial"/>
                <a:cs typeface="Arial"/>
              </a:rPr>
              <a:t>a</a:t>
            </a:r>
            <a:r>
              <a:rPr sz="2000" i="1" spc="-20" dirty="0">
                <a:latin typeface="Arial"/>
                <a:cs typeface="Arial"/>
              </a:rPr>
              <a:t> </a:t>
            </a:r>
            <a:r>
              <a:rPr sz="2000" i="1" dirty="0">
                <a:latin typeface="Arial"/>
                <a:cs typeface="Arial"/>
              </a:rPr>
              <a:t>“mediated”</a:t>
            </a:r>
            <a:r>
              <a:rPr sz="2000" i="1" spc="-25" dirty="0">
                <a:latin typeface="Arial"/>
                <a:cs typeface="Arial"/>
              </a:rPr>
              <a:t> </a:t>
            </a:r>
            <a:r>
              <a:rPr sz="2000" i="1" dirty="0">
                <a:latin typeface="Arial"/>
                <a:cs typeface="Arial"/>
              </a:rPr>
              <a:t>system</a:t>
            </a:r>
            <a:r>
              <a:rPr sz="2000" i="1" spc="-40" dirty="0">
                <a:latin typeface="Arial"/>
                <a:cs typeface="Arial"/>
              </a:rPr>
              <a:t> </a:t>
            </a:r>
            <a:r>
              <a:rPr sz="2000" i="1" dirty="0">
                <a:latin typeface="Arial"/>
                <a:cs typeface="Arial"/>
              </a:rPr>
              <a:t>might</a:t>
            </a:r>
            <a:r>
              <a:rPr sz="2000" i="1" spc="-15" dirty="0">
                <a:latin typeface="Arial"/>
                <a:cs typeface="Arial"/>
              </a:rPr>
              <a:t> </a:t>
            </a:r>
            <a:r>
              <a:rPr sz="2000" i="1" dirty="0">
                <a:latin typeface="Arial"/>
                <a:cs typeface="Arial"/>
              </a:rPr>
              <a:t>enforce</a:t>
            </a:r>
            <a:r>
              <a:rPr sz="2000" i="1" spc="-40" dirty="0">
                <a:latin typeface="Arial"/>
                <a:cs typeface="Arial"/>
              </a:rPr>
              <a:t> </a:t>
            </a:r>
            <a:r>
              <a:rPr sz="2000" i="1" spc="-10" dirty="0">
                <a:latin typeface="Arial"/>
                <a:cs typeface="Arial"/>
              </a:rPr>
              <a:t>Engineering </a:t>
            </a:r>
            <a:r>
              <a:rPr sz="2000" i="1" dirty="0">
                <a:latin typeface="Arial"/>
                <a:cs typeface="Arial"/>
              </a:rPr>
              <a:t>Management</a:t>
            </a:r>
            <a:r>
              <a:rPr sz="2000" i="1" spc="-45" dirty="0">
                <a:latin typeface="Arial"/>
                <a:cs typeface="Arial"/>
              </a:rPr>
              <a:t> </a:t>
            </a:r>
            <a:r>
              <a:rPr sz="2000" i="1" dirty="0">
                <a:latin typeface="Arial"/>
                <a:cs typeface="Arial"/>
              </a:rPr>
              <a:t>of</a:t>
            </a:r>
            <a:r>
              <a:rPr sz="2000" i="1" spc="-30" dirty="0">
                <a:latin typeface="Arial"/>
                <a:cs typeface="Arial"/>
              </a:rPr>
              <a:t> </a:t>
            </a:r>
            <a:r>
              <a:rPr sz="2000" i="1" dirty="0">
                <a:latin typeface="Arial"/>
                <a:cs typeface="Arial"/>
              </a:rPr>
              <a:t>Change</a:t>
            </a:r>
            <a:r>
              <a:rPr sz="2000" i="1" spc="-35" dirty="0">
                <a:latin typeface="Arial"/>
                <a:cs typeface="Arial"/>
              </a:rPr>
              <a:t> </a:t>
            </a:r>
            <a:r>
              <a:rPr sz="2000" i="1" dirty="0">
                <a:latin typeface="Arial"/>
                <a:cs typeface="Arial"/>
              </a:rPr>
              <a:t>as</a:t>
            </a:r>
            <a:r>
              <a:rPr sz="2000" i="1" spc="-25" dirty="0">
                <a:latin typeface="Arial"/>
                <a:cs typeface="Arial"/>
              </a:rPr>
              <a:t> </a:t>
            </a:r>
            <a:r>
              <a:rPr sz="2000" i="1" dirty="0">
                <a:latin typeface="Arial"/>
                <a:cs typeface="Arial"/>
              </a:rPr>
              <a:t>part</a:t>
            </a:r>
            <a:r>
              <a:rPr sz="2000" i="1" spc="-50" dirty="0">
                <a:latin typeface="Arial"/>
                <a:cs typeface="Arial"/>
              </a:rPr>
              <a:t> </a:t>
            </a:r>
            <a:r>
              <a:rPr sz="2000" i="1" dirty="0">
                <a:latin typeface="Arial"/>
                <a:cs typeface="Arial"/>
              </a:rPr>
              <a:t>of</a:t>
            </a:r>
            <a:r>
              <a:rPr sz="2000" i="1" spc="-20" dirty="0">
                <a:latin typeface="Arial"/>
                <a:cs typeface="Arial"/>
              </a:rPr>
              <a:t> </a:t>
            </a:r>
            <a:r>
              <a:rPr sz="2000" i="1" dirty="0">
                <a:latin typeface="Arial"/>
                <a:cs typeface="Arial"/>
              </a:rPr>
              <a:t>an</a:t>
            </a:r>
            <a:r>
              <a:rPr sz="2000" i="1" spc="-25" dirty="0">
                <a:latin typeface="Arial"/>
                <a:cs typeface="Arial"/>
              </a:rPr>
              <a:t> </a:t>
            </a:r>
            <a:r>
              <a:rPr sz="2000" i="1" dirty="0">
                <a:latin typeface="Arial"/>
                <a:cs typeface="Arial"/>
              </a:rPr>
              <a:t>“Asset</a:t>
            </a:r>
            <a:r>
              <a:rPr sz="2000" i="1" spc="-45" dirty="0">
                <a:latin typeface="Arial"/>
                <a:cs typeface="Arial"/>
              </a:rPr>
              <a:t> </a:t>
            </a:r>
            <a:r>
              <a:rPr sz="2000" i="1" dirty="0">
                <a:latin typeface="Arial"/>
                <a:cs typeface="Arial"/>
              </a:rPr>
              <a:t>Management</a:t>
            </a:r>
            <a:r>
              <a:rPr sz="2000" i="1" spc="-45" dirty="0">
                <a:latin typeface="Arial"/>
                <a:cs typeface="Arial"/>
              </a:rPr>
              <a:t> </a:t>
            </a:r>
            <a:r>
              <a:rPr sz="2000" i="1" spc="-10" dirty="0">
                <a:latin typeface="Arial"/>
                <a:cs typeface="Arial"/>
              </a:rPr>
              <a:t>System.</a:t>
            </a:r>
            <a:endParaRPr sz="2000" dirty="0">
              <a:latin typeface="Arial"/>
              <a:cs typeface="Arial"/>
            </a:endParaRPr>
          </a:p>
          <a:p>
            <a:pPr marL="354965" indent="-342265">
              <a:spcBef>
                <a:spcPts val="600"/>
              </a:spcBef>
              <a:buChar char="•"/>
              <a:tabLst>
                <a:tab pos="354965" algn="l"/>
              </a:tabLst>
            </a:pPr>
            <a:r>
              <a:rPr sz="2000" dirty="0">
                <a:latin typeface="Arial"/>
                <a:cs typeface="Arial"/>
              </a:rPr>
              <a:t>Whatever</a:t>
            </a:r>
            <a:r>
              <a:rPr sz="2000" spc="-55" dirty="0">
                <a:latin typeface="Arial"/>
                <a:cs typeface="Arial"/>
              </a:rPr>
              <a:t> </a:t>
            </a:r>
            <a:r>
              <a:rPr sz="2000" dirty="0">
                <a:latin typeface="Arial"/>
                <a:cs typeface="Arial"/>
              </a:rPr>
              <a:t>technology</a:t>
            </a:r>
            <a:r>
              <a:rPr sz="2000" spc="-40" dirty="0">
                <a:latin typeface="Arial"/>
                <a:cs typeface="Arial"/>
              </a:rPr>
              <a:t> </a:t>
            </a:r>
            <a:r>
              <a:rPr sz="2000" dirty="0">
                <a:latin typeface="Arial"/>
                <a:cs typeface="Arial"/>
              </a:rPr>
              <a:t>is</a:t>
            </a:r>
            <a:r>
              <a:rPr sz="2000" spc="-10" dirty="0">
                <a:latin typeface="Arial"/>
                <a:cs typeface="Arial"/>
              </a:rPr>
              <a:t> </a:t>
            </a:r>
            <a:r>
              <a:rPr sz="2000" dirty="0">
                <a:latin typeface="Arial"/>
                <a:cs typeface="Arial"/>
              </a:rPr>
              <a:t>chosen,</a:t>
            </a:r>
            <a:r>
              <a:rPr sz="2000" spc="-50" dirty="0">
                <a:latin typeface="Arial"/>
                <a:cs typeface="Arial"/>
              </a:rPr>
              <a:t> </a:t>
            </a:r>
            <a:r>
              <a:rPr sz="2000" dirty="0">
                <a:latin typeface="Arial"/>
                <a:cs typeface="Arial"/>
              </a:rPr>
              <a:t>it</a:t>
            </a:r>
            <a:r>
              <a:rPr sz="2000" spc="-25" dirty="0">
                <a:latin typeface="Arial"/>
                <a:cs typeface="Arial"/>
              </a:rPr>
              <a:t> </a:t>
            </a:r>
            <a:r>
              <a:rPr sz="2000" dirty="0">
                <a:latin typeface="Arial"/>
                <a:cs typeface="Arial"/>
              </a:rPr>
              <a:t>must</a:t>
            </a:r>
            <a:r>
              <a:rPr sz="2000" spc="-15" dirty="0">
                <a:latin typeface="Arial"/>
                <a:cs typeface="Arial"/>
              </a:rPr>
              <a:t> </a:t>
            </a:r>
            <a:r>
              <a:rPr sz="2000" dirty="0">
                <a:latin typeface="Arial"/>
                <a:cs typeface="Arial"/>
              </a:rPr>
              <a:t>be</a:t>
            </a:r>
            <a:r>
              <a:rPr sz="2000" spc="-20" dirty="0">
                <a:latin typeface="Arial"/>
                <a:cs typeface="Arial"/>
              </a:rPr>
              <a:t> </a:t>
            </a:r>
            <a:r>
              <a:rPr sz="2000" dirty="0">
                <a:latin typeface="Arial"/>
                <a:cs typeface="Arial"/>
              </a:rPr>
              <a:t>implemented</a:t>
            </a:r>
            <a:r>
              <a:rPr sz="2000" spc="-10" dirty="0">
                <a:latin typeface="Arial"/>
                <a:cs typeface="Arial"/>
              </a:rPr>
              <a:t> </a:t>
            </a:r>
            <a:r>
              <a:rPr sz="2000" dirty="0">
                <a:latin typeface="Arial"/>
                <a:cs typeface="Arial"/>
              </a:rPr>
              <a:t>as</a:t>
            </a:r>
            <a:r>
              <a:rPr sz="2000" spc="-20" dirty="0">
                <a:latin typeface="Arial"/>
                <a:cs typeface="Arial"/>
              </a:rPr>
              <a:t> </a:t>
            </a:r>
            <a:r>
              <a:rPr sz="2000" dirty="0">
                <a:latin typeface="Arial"/>
                <a:cs typeface="Arial"/>
              </a:rPr>
              <a:t>part</a:t>
            </a:r>
            <a:r>
              <a:rPr sz="2000" spc="-45" dirty="0">
                <a:latin typeface="Arial"/>
                <a:cs typeface="Arial"/>
              </a:rPr>
              <a:t> </a:t>
            </a:r>
            <a:r>
              <a:rPr sz="2000" dirty="0">
                <a:latin typeface="Arial"/>
                <a:cs typeface="Arial"/>
              </a:rPr>
              <a:t>of</a:t>
            </a:r>
            <a:r>
              <a:rPr sz="2000" spc="-25" dirty="0">
                <a:latin typeface="Arial"/>
                <a:cs typeface="Arial"/>
              </a:rPr>
              <a:t> </a:t>
            </a:r>
            <a:r>
              <a:rPr sz="2000" spc="-50" dirty="0">
                <a:latin typeface="Arial"/>
                <a:cs typeface="Arial"/>
              </a:rPr>
              <a:t>a</a:t>
            </a:r>
            <a:endParaRPr sz="2000" dirty="0">
              <a:latin typeface="Arial"/>
              <a:cs typeface="Arial"/>
            </a:endParaRPr>
          </a:p>
          <a:p>
            <a:pPr marL="355600"/>
            <a:r>
              <a:rPr sz="2000" dirty="0">
                <a:latin typeface="Arial"/>
                <a:cs typeface="Arial"/>
              </a:rPr>
              <a:t>coordinated</a:t>
            </a:r>
            <a:r>
              <a:rPr sz="2000" spc="-60" dirty="0">
                <a:latin typeface="Arial"/>
                <a:cs typeface="Arial"/>
              </a:rPr>
              <a:t> </a:t>
            </a:r>
            <a:r>
              <a:rPr sz="2000" dirty="0">
                <a:latin typeface="Arial"/>
                <a:cs typeface="Arial"/>
              </a:rPr>
              <a:t>Intelligent</a:t>
            </a:r>
            <a:r>
              <a:rPr sz="2000" spc="-40" dirty="0">
                <a:latin typeface="Arial"/>
                <a:cs typeface="Arial"/>
              </a:rPr>
              <a:t> </a:t>
            </a:r>
            <a:r>
              <a:rPr sz="2000" dirty="0">
                <a:latin typeface="Arial"/>
                <a:cs typeface="Arial"/>
              </a:rPr>
              <a:t>Device</a:t>
            </a:r>
            <a:r>
              <a:rPr sz="2000" spc="-35" dirty="0">
                <a:latin typeface="Arial"/>
                <a:cs typeface="Arial"/>
              </a:rPr>
              <a:t> </a:t>
            </a:r>
            <a:r>
              <a:rPr sz="2000" dirty="0">
                <a:latin typeface="Arial"/>
                <a:cs typeface="Arial"/>
              </a:rPr>
              <a:t>Management</a:t>
            </a:r>
            <a:r>
              <a:rPr sz="2000" spc="-50" dirty="0">
                <a:latin typeface="Arial"/>
                <a:cs typeface="Arial"/>
              </a:rPr>
              <a:t> </a:t>
            </a:r>
            <a:r>
              <a:rPr sz="2000" dirty="0">
                <a:latin typeface="Arial"/>
                <a:cs typeface="Arial"/>
              </a:rPr>
              <a:t>(IDM)</a:t>
            </a:r>
            <a:r>
              <a:rPr sz="2000" spc="-50" dirty="0">
                <a:latin typeface="Arial"/>
                <a:cs typeface="Arial"/>
              </a:rPr>
              <a:t> </a:t>
            </a:r>
            <a:r>
              <a:rPr sz="2000" spc="-10" dirty="0">
                <a:latin typeface="Arial"/>
                <a:cs typeface="Arial"/>
              </a:rPr>
              <a:t>program.</a:t>
            </a:r>
            <a:endParaRPr sz="20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222250"/>
            <a:ext cx="9410699" cy="799526"/>
          </a:xfrm>
          <a:prstGeom prst="rect">
            <a:avLst/>
          </a:prstGeom>
        </p:spPr>
        <p:txBody>
          <a:bodyPr vert="horz" wrap="square" lIns="0" tIns="304114" rIns="0" bIns="0" rtlCol="0">
            <a:spAutoFit/>
          </a:bodyPr>
          <a:lstStyle/>
          <a:p>
            <a:pPr marL="569595">
              <a:spcBef>
                <a:spcPts val="100"/>
              </a:spcBef>
            </a:pPr>
            <a:r>
              <a:rPr sz="3200" dirty="0">
                <a:solidFill>
                  <a:srgbClr val="164B6C"/>
                </a:solidFill>
                <a:latin typeface="Aptos ExtraBold" panose="020B0004020202020204" pitchFamily="34" charset="0"/>
              </a:rPr>
              <a:t>What</a:t>
            </a:r>
            <a:r>
              <a:rPr sz="3200" spc="-40"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do</a:t>
            </a:r>
            <a:r>
              <a:rPr sz="3200" spc="-20"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ISA</a:t>
            </a:r>
            <a:r>
              <a:rPr sz="3200" spc="-185"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108</a:t>
            </a:r>
            <a:r>
              <a:rPr sz="3200" spc="-20"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Work</a:t>
            </a:r>
            <a:r>
              <a:rPr sz="3200" spc="-35"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Processes</a:t>
            </a:r>
            <a:r>
              <a:rPr sz="3200" spc="-20"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look</a:t>
            </a:r>
            <a:r>
              <a:rPr sz="3200" spc="-50" dirty="0">
                <a:solidFill>
                  <a:srgbClr val="164B6C"/>
                </a:solidFill>
                <a:latin typeface="Aptos ExtraBold" panose="020B0004020202020204" pitchFamily="34" charset="0"/>
              </a:rPr>
              <a:t> </a:t>
            </a:r>
            <a:r>
              <a:rPr sz="3200" dirty="0">
                <a:solidFill>
                  <a:srgbClr val="164B6C"/>
                </a:solidFill>
                <a:latin typeface="Aptos ExtraBold" panose="020B0004020202020204" pitchFamily="34" charset="0"/>
              </a:rPr>
              <a:t>like</a:t>
            </a:r>
            <a:r>
              <a:rPr sz="3200" spc="-55" dirty="0">
                <a:solidFill>
                  <a:srgbClr val="164B6C"/>
                </a:solidFill>
                <a:latin typeface="Aptos ExtraBold" panose="020B0004020202020204" pitchFamily="34" charset="0"/>
              </a:rPr>
              <a:t> </a:t>
            </a:r>
            <a:r>
              <a:rPr sz="3200" spc="-50" dirty="0">
                <a:solidFill>
                  <a:srgbClr val="164B6C"/>
                </a:solidFill>
                <a:latin typeface="Aptos ExtraBold" panose="020B0004020202020204" pitchFamily="34" charset="0"/>
              </a:rPr>
              <a:t>?</a:t>
            </a:r>
            <a:endParaRPr sz="3200" dirty="0">
              <a:latin typeface="Aptos ExtraBold" panose="020B0004020202020204" pitchFamily="34" charset="0"/>
            </a:endParaRPr>
          </a:p>
        </p:txBody>
      </p:sp>
      <p:sp>
        <p:nvSpPr>
          <p:cNvPr id="3" name="object 3"/>
          <p:cNvSpPr txBox="1"/>
          <p:nvPr/>
        </p:nvSpPr>
        <p:spPr>
          <a:xfrm>
            <a:off x="762000" y="1354455"/>
            <a:ext cx="10058400" cy="4773102"/>
          </a:xfrm>
          <a:prstGeom prst="rect">
            <a:avLst/>
          </a:prstGeom>
        </p:spPr>
        <p:txBody>
          <a:bodyPr vert="horz" wrap="square" lIns="0" tIns="12700" rIns="0" bIns="0" rtlCol="0">
            <a:spAutoFit/>
          </a:bodyPr>
          <a:lstStyle/>
          <a:p>
            <a:pPr marL="241300">
              <a:lnSpc>
                <a:spcPts val="2055"/>
              </a:lnSpc>
              <a:spcBef>
                <a:spcPts val="100"/>
              </a:spcBef>
            </a:pPr>
            <a:r>
              <a:rPr dirty="0">
                <a:solidFill>
                  <a:srgbClr val="374D71"/>
                </a:solidFill>
                <a:latin typeface="Arial"/>
                <a:cs typeface="Arial"/>
              </a:rPr>
              <a:t>They</a:t>
            </a:r>
            <a:r>
              <a:rPr spc="-70" dirty="0">
                <a:solidFill>
                  <a:srgbClr val="374D71"/>
                </a:solidFill>
                <a:latin typeface="Arial"/>
                <a:cs typeface="Arial"/>
              </a:rPr>
              <a:t> </a:t>
            </a:r>
            <a:r>
              <a:rPr dirty="0">
                <a:solidFill>
                  <a:srgbClr val="374D71"/>
                </a:solidFill>
                <a:latin typeface="Arial"/>
                <a:cs typeface="Arial"/>
              </a:rPr>
              <a:t>are</a:t>
            </a:r>
            <a:r>
              <a:rPr spc="-50" dirty="0">
                <a:solidFill>
                  <a:srgbClr val="374D71"/>
                </a:solidFill>
                <a:latin typeface="Arial"/>
                <a:cs typeface="Arial"/>
              </a:rPr>
              <a:t> </a:t>
            </a:r>
            <a:r>
              <a:rPr dirty="0">
                <a:solidFill>
                  <a:srgbClr val="374D71"/>
                </a:solidFill>
                <a:latin typeface="Arial"/>
                <a:cs typeface="Arial"/>
              </a:rPr>
              <a:t>similar</a:t>
            </a:r>
            <a:r>
              <a:rPr spc="-35" dirty="0">
                <a:solidFill>
                  <a:srgbClr val="374D71"/>
                </a:solidFill>
                <a:latin typeface="Arial"/>
                <a:cs typeface="Arial"/>
              </a:rPr>
              <a:t> </a:t>
            </a:r>
            <a:r>
              <a:rPr dirty="0">
                <a:solidFill>
                  <a:srgbClr val="374D71"/>
                </a:solidFill>
                <a:latin typeface="Arial"/>
                <a:cs typeface="Arial"/>
              </a:rPr>
              <a:t>to</a:t>
            </a:r>
            <a:r>
              <a:rPr spc="-40" dirty="0">
                <a:solidFill>
                  <a:srgbClr val="374D71"/>
                </a:solidFill>
                <a:latin typeface="Arial"/>
                <a:cs typeface="Arial"/>
              </a:rPr>
              <a:t> </a:t>
            </a:r>
            <a:r>
              <a:rPr dirty="0">
                <a:solidFill>
                  <a:srgbClr val="374D71"/>
                </a:solidFill>
                <a:latin typeface="Arial"/>
                <a:cs typeface="Arial"/>
              </a:rPr>
              <a:t>existing</a:t>
            </a:r>
            <a:r>
              <a:rPr spc="-25" dirty="0">
                <a:solidFill>
                  <a:srgbClr val="374D71"/>
                </a:solidFill>
                <a:latin typeface="Arial"/>
                <a:cs typeface="Arial"/>
              </a:rPr>
              <a:t> </a:t>
            </a:r>
            <a:r>
              <a:rPr dirty="0">
                <a:solidFill>
                  <a:srgbClr val="374D71"/>
                </a:solidFill>
                <a:latin typeface="Arial"/>
                <a:cs typeface="Arial"/>
              </a:rPr>
              <a:t>engineering</a:t>
            </a:r>
            <a:r>
              <a:rPr spc="-15" dirty="0">
                <a:solidFill>
                  <a:srgbClr val="374D71"/>
                </a:solidFill>
                <a:latin typeface="Arial"/>
                <a:cs typeface="Arial"/>
              </a:rPr>
              <a:t> </a:t>
            </a:r>
            <a:r>
              <a:rPr dirty="0">
                <a:solidFill>
                  <a:srgbClr val="374D71"/>
                </a:solidFill>
                <a:latin typeface="Arial"/>
                <a:cs typeface="Arial"/>
              </a:rPr>
              <a:t>and</a:t>
            </a:r>
            <a:r>
              <a:rPr spc="-40" dirty="0">
                <a:solidFill>
                  <a:srgbClr val="374D71"/>
                </a:solidFill>
                <a:latin typeface="Arial"/>
                <a:cs typeface="Arial"/>
              </a:rPr>
              <a:t> </a:t>
            </a:r>
            <a:r>
              <a:rPr dirty="0">
                <a:solidFill>
                  <a:srgbClr val="374D71"/>
                </a:solidFill>
                <a:latin typeface="Arial"/>
                <a:cs typeface="Arial"/>
              </a:rPr>
              <a:t>maintenance</a:t>
            </a:r>
            <a:r>
              <a:rPr spc="-25" dirty="0">
                <a:solidFill>
                  <a:srgbClr val="374D71"/>
                </a:solidFill>
                <a:latin typeface="Arial"/>
                <a:cs typeface="Arial"/>
              </a:rPr>
              <a:t> </a:t>
            </a:r>
            <a:r>
              <a:rPr dirty="0">
                <a:solidFill>
                  <a:srgbClr val="374D71"/>
                </a:solidFill>
                <a:latin typeface="Arial"/>
                <a:cs typeface="Arial"/>
              </a:rPr>
              <a:t>Work</a:t>
            </a:r>
            <a:r>
              <a:rPr spc="-45" dirty="0">
                <a:solidFill>
                  <a:srgbClr val="374D71"/>
                </a:solidFill>
                <a:latin typeface="Arial"/>
                <a:cs typeface="Arial"/>
              </a:rPr>
              <a:t> </a:t>
            </a:r>
            <a:r>
              <a:rPr dirty="0">
                <a:solidFill>
                  <a:srgbClr val="374D71"/>
                </a:solidFill>
                <a:latin typeface="Arial"/>
                <a:cs typeface="Arial"/>
              </a:rPr>
              <a:t>Processes</a:t>
            </a:r>
            <a:r>
              <a:rPr spc="-40" dirty="0">
                <a:solidFill>
                  <a:srgbClr val="374D71"/>
                </a:solidFill>
                <a:latin typeface="Arial"/>
                <a:cs typeface="Arial"/>
              </a:rPr>
              <a:t> </a:t>
            </a:r>
            <a:r>
              <a:rPr spc="-25" dirty="0">
                <a:solidFill>
                  <a:srgbClr val="374D71"/>
                </a:solidFill>
                <a:latin typeface="Arial"/>
                <a:cs typeface="Arial"/>
              </a:rPr>
              <a:t>and</a:t>
            </a:r>
            <a:endParaRPr dirty="0">
              <a:latin typeface="Arial"/>
              <a:cs typeface="Arial"/>
            </a:endParaRPr>
          </a:p>
          <a:p>
            <a:pPr marL="241300">
              <a:lnSpc>
                <a:spcPts val="2055"/>
              </a:lnSpc>
            </a:pPr>
            <a:r>
              <a:rPr dirty="0">
                <a:solidFill>
                  <a:srgbClr val="374D71"/>
                </a:solidFill>
                <a:latin typeface="Arial"/>
                <a:cs typeface="Arial"/>
              </a:rPr>
              <a:t>may</a:t>
            </a:r>
            <a:r>
              <a:rPr spc="-30" dirty="0">
                <a:solidFill>
                  <a:srgbClr val="374D71"/>
                </a:solidFill>
                <a:latin typeface="Arial"/>
                <a:cs typeface="Arial"/>
              </a:rPr>
              <a:t> </a:t>
            </a:r>
            <a:r>
              <a:rPr dirty="0">
                <a:solidFill>
                  <a:srgbClr val="374D71"/>
                </a:solidFill>
                <a:latin typeface="Arial"/>
                <a:cs typeface="Arial"/>
              </a:rPr>
              <a:t>vary</a:t>
            </a:r>
            <a:r>
              <a:rPr spc="-15" dirty="0">
                <a:solidFill>
                  <a:srgbClr val="374D71"/>
                </a:solidFill>
                <a:latin typeface="Arial"/>
                <a:cs typeface="Arial"/>
              </a:rPr>
              <a:t> </a:t>
            </a:r>
            <a:r>
              <a:rPr dirty="0">
                <a:solidFill>
                  <a:srgbClr val="374D71"/>
                </a:solidFill>
                <a:latin typeface="Arial"/>
                <a:cs typeface="Arial"/>
              </a:rPr>
              <a:t>in</a:t>
            </a:r>
            <a:r>
              <a:rPr spc="-25" dirty="0">
                <a:solidFill>
                  <a:srgbClr val="374D71"/>
                </a:solidFill>
                <a:latin typeface="Arial"/>
                <a:cs typeface="Arial"/>
              </a:rPr>
              <a:t> </a:t>
            </a:r>
            <a:r>
              <a:rPr dirty="0">
                <a:solidFill>
                  <a:srgbClr val="374D71"/>
                </a:solidFill>
                <a:latin typeface="Arial"/>
                <a:cs typeface="Arial"/>
              </a:rPr>
              <a:t>detail</a:t>
            </a:r>
            <a:r>
              <a:rPr spc="-5" dirty="0">
                <a:solidFill>
                  <a:srgbClr val="374D71"/>
                </a:solidFill>
                <a:latin typeface="Arial"/>
                <a:cs typeface="Arial"/>
              </a:rPr>
              <a:t> </a:t>
            </a:r>
            <a:r>
              <a:rPr dirty="0">
                <a:solidFill>
                  <a:srgbClr val="374D71"/>
                </a:solidFill>
                <a:latin typeface="Arial"/>
                <a:cs typeface="Arial"/>
              </a:rPr>
              <a:t>and</a:t>
            </a:r>
            <a:r>
              <a:rPr spc="-10" dirty="0">
                <a:solidFill>
                  <a:srgbClr val="374D71"/>
                </a:solidFill>
                <a:latin typeface="Arial"/>
                <a:cs typeface="Arial"/>
              </a:rPr>
              <a:t> </a:t>
            </a:r>
            <a:r>
              <a:rPr dirty="0">
                <a:solidFill>
                  <a:srgbClr val="374D71"/>
                </a:solidFill>
                <a:latin typeface="Arial"/>
                <a:cs typeface="Arial"/>
              </a:rPr>
              <a:t>format</a:t>
            </a:r>
            <a:r>
              <a:rPr spc="-10" dirty="0">
                <a:solidFill>
                  <a:srgbClr val="374D71"/>
                </a:solidFill>
                <a:latin typeface="Arial"/>
                <a:cs typeface="Arial"/>
              </a:rPr>
              <a:t> </a:t>
            </a:r>
            <a:r>
              <a:rPr dirty="0">
                <a:solidFill>
                  <a:srgbClr val="374D71"/>
                </a:solidFill>
                <a:latin typeface="Arial"/>
                <a:cs typeface="Arial"/>
              </a:rPr>
              <a:t>as</a:t>
            </a:r>
            <a:r>
              <a:rPr spc="-15" dirty="0">
                <a:solidFill>
                  <a:srgbClr val="374D71"/>
                </a:solidFill>
                <a:latin typeface="Arial"/>
                <a:cs typeface="Arial"/>
              </a:rPr>
              <a:t> </a:t>
            </a:r>
            <a:r>
              <a:rPr dirty="0">
                <a:solidFill>
                  <a:srgbClr val="374D71"/>
                </a:solidFill>
                <a:latin typeface="Arial"/>
                <a:cs typeface="Arial"/>
              </a:rPr>
              <a:t>determined</a:t>
            </a:r>
            <a:r>
              <a:rPr spc="-5" dirty="0">
                <a:solidFill>
                  <a:srgbClr val="374D71"/>
                </a:solidFill>
                <a:latin typeface="Arial"/>
                <a:cs typeface="Arial"/>
              </a:rPr>
              <a:t> </a:t>
            </a:r>
            <a:r>
              <a:rPr dirty="0">
                <a:solidFill>
                  <a:srgbClr val="374D71"/>
                </a:solidFill>
                <a:latin typeface="Arial"/>
                <a:cs typeface="Arial"/>
              </a:rPr>
              <a:t>by</a:t>
            </a:r>
            <a:r>
              <a:rPr spc="-20" dirty="0">
                <a:solidFill>
                  <a:srgbClr val="374D71"/>
                </a:solidFill>
                <a:latin typeface="Arial"/>
                <a:cs typeface="Arial"/>
              </a:rPr>
              <a:t> </a:t>
            </a:r>
            <a:r>
              <a:rPr dirty="0">
                <a:solidFill>
                  <a:srgbClr val="374D71"/>
                </a:solidFill>
                <a:latin typeface="Arial"/>
                <a:cs typeface="Arial"/>
              </a:rPr>
              <a:t>each</a:t>
            </a:r>
            <a:r>
              <a:rPr spc="-5" dirty="0">
                <a:solidFill>
                  <a:srgbClr val="374D71"/>
                </a:solidFill>
                <a:latin typeface="Arial"/>
                <a:cs typeface="Arial"/>
              </a:rPr>
              <a:t> </a:t>
            </a:r>
            <a:r>
              <a:rPr spc="-10" dirty="0">
                <a:solidFill>
                  <a:srgbClr val="374D71"/>
                </a:solidFill>
                <a:latin typeface="Arial"/>
                <a:cs typeface="Arial"/>
              </a:rPr>
              <a:t>Enterprise.</a:t>
            </a:r>
            <a:endParaRPr dirty="0">
              <a:latin typeface="Arial"/>
              <a:cs typeface="Arial"/>
            </a:endParaRPr>
          </a:p>
          <a:p>
            <a:pPr marL="241300">
              <a:spcBef>
                <a:spcPts val="1730"/>
              </a:spcBef>
            </a:pPr>
            <a:r>
              <a:rPr dirty="0">
                <a:solidFill>
                  <a:srgbClr val="374D71"/>
                </a:solidFill>
                <a:latin typeface="Arial"/>
                <a:cs typeface="Arial"/>
              </a:rPr>
              <a:t>Work</a:t>
            </a:r>
            <a:r>
              <a:rPr spc="-30" dirty="0">
                <a:solidFill>
                  <a:srgbClr val="374D71"/>
                </a:solidFill>
                <a:latin typeface="Arial"/>
                <a:cs typeface="Arial"/>
              </a:rPr>
              <a:t> </a:t>
            </a:r>
            <a:r>
              <a:rPr dirty="0">
                <a:solidFill>
                  <a:srgbClr val="374D71"/>
                </a:solidFill>
                <a:latin typeface="Arial"/>
                <a:cs typeface="Arial"/>
              </a:rPr>
              <a:t>processes</a:t>
            </a:r>
            <a:r>
              <a:rPr spc="-20" dirty="0">
                <a:solidFill>
                  <a:srgbClr val="374D71"/>
                </a:solidFill>
                <a:latin typeface="Arial"/>
                <a:cs typeface="Arial"/>
              </a:rPr>
              <a:t> </a:t>
            </a:r>
            <a:r>
              <a:rPr dirty="0">
                <a:solidFill>
                  <a:srgbClr val="374D71"/>
                </a:solidFill>
                <a:latin typeface="Arial"/>
                <a:cs typeface="Arial"/>
              </a:rPr>
              <a:t>are</a:t>
            </a:r>
            <a:r>
              <a:rPr spc="-35" dirty="0">
                <a:solidFill>
                  <a:srgbClr val="374D71"/>
                </a:solidFill>
                <a:latin typeface="Arial"/>
                <a:cs typeface="Arial"/>
              </a:rPr>
              <a:t> </a:t>
            </a:r>
            <a:r>
              <a:rPr dirty="0">
                <a:solidFill>
                  <a:srgbClr val="374D71"/>
                </a:solidFill>
                <a:latin typeface="Arial"/>
                <a:cs typeface="Arial"/>
              </a:rPr>
              <a:t>divided</a:t>
            </a:r>
            <a:r>
              <a:rPr spc="-10" dirty="0">
                <a:solidFill>
                  <a:srgbClr val="374D71"/>
                </a:solidFill>
                <a:latin typeface="Arial"/>
                <a:cs typeface="Arial"/>
              </a:rPr>
              <a:t> </a:t>
            </a:r>
            <a:r>
              <a:rPr dirty="0">
                <a:solidFill>
                  <a:srgbClr val="374D71"/>
                </a:solidFill>
                <a:latin typeface="Arial"/>
                <a:cs typeface="Arial"/>
              </a:rPr>
              <a:t>into</a:t>
            </a:r>
            <a:r>
              <a:rPr spc="-25" dirty="0">
                <a:solidFill>
                  <a:srgbClr val="374D71"/>
                </a:solidFill>
                <a:latin typeface="Arial"/>
                <a:cs typeface="Arial"/>
              </a:rPr>
              <a:t> </a:t>
            </a:r>
            <a:r>
              <a:rPr dirty="0">
                <a:solidFill>
                  <a:srgbClr val="374D71"/>
                </a:solidFill>
                <a:latin typeface="Arial"/>
                <a:cs typeface="Arial"/>
              </a:rPr>
              <a:t>“Pools”</a:t>
            </a:r>
            <a:r>
              <a:rPr spc="-20" dirty="0">
                <a:solidFill>
                  <a:srgbClr val="374D71"/>
                </a:solidFill>
                <a:latin typeface="Arial"/>
                <a:cs typeface="Arial"/>
              </a:rPr>
              <a:t> </a:t>
            </a:r>
            <a:r>
              <a:rPr dirty="0">
                <a:solidFill>
                  <a:srgbClr val="374D71"/>
                </a:solidFill>
                <a:latin typeface="Arial"/>
                <a:cs typeface="Arial"/>
              </a:rPr>
              <a:t>by</a:t>
            </a:r>
            <a:r>
              <a:rPr spc="-30" dirty="0">
                <a:solidFill>
                  <a:srgbClr val="374D71"/>
                </a:solidFill>
                <a:latin typeface="Arial"/>
                <a:cs typeface="Arial"/>
              </a:rPr>
              <a:t> </a:t>
            </a:r>
            <a:r>
              <a:rPr dirty="0">
                <a:solidFill>
                  <a:srgbClr val="374D71"/>
                </a:solidFill>
                <a:latin typeface="Arial"/>
                <a:cs typeface="Arial"/>
              </a:rPr>
              <a:t>Phase</a:t>
            </a:r>
            <a:r>
              <a:rPr spc="-20" dirty="0">
                <a:solidFill>
                  <a:srgbClr val="374D71"/>
                </a:solidFill>
                <a:latin typeface="Arial"/>
                <a:cs typeface="Arial"/>
              </a:rPr>
              <a:t> </a:t>
            </a:r>
            <a:r>
              <a:rPr dirty="0">
                <a:solidFill>
                  <a:srgbClr val="374D71"/>
                </a:solidFill>
                <a:latin typeface="Arial"/>
                <a:cs typeface="Arial"/>
              </a:rPr>
              <a:t>and</a:t>
            </a:r>
            <a:r>
              <a:rPr spc="-30" dirty="0">
                <a:solidFill>
                  <a:srgbClr val="374D71"/>
                </a:solidFill>
                <a:latin typeface="Arial"/>
                <a:cs typeface="Arial"/>
              </a:rPr>
              <a:t> </a:t>
            </a:r>
            <a:r>
              <a:rPr spc="-10" dirty="0">
                <a:solidFill>
                  <a:srgbClr val="374D71"/>
                </a:solidFill>
                <a:latin typeface="Arial"/>
                <a:cs typeface="Arial"/>
              </a:rPr>
              <a:t>Stakeholder</a:t>
            </a:r>
            <a:endParaRPr dirty="0">
              <a:latin typeface="Arial"/>
              <a:cs typeface="Arial"/>
            </a:endParaRPr>
          </a:p>
          <a:p>
            <a:pPr marL="241300">
              <a:lnSpc>
                <a:spcPts val="2055"/>
              </a:lnSpc>
              <a:spcBef>
                <a:spcPts val="1725"/>
              </a:spcBef>
            </a:pPr>
            <a:r>
              <a:rPr dirty="0">
                <a:solidFill>
                  <a:srgbClr val="374D71"/>
                </a:solidFill>
                <a:latin typeface="Arial"/>
                <a:cs typeface="Arial"/>
              </a:rPr>
              <a:t>Pools</a:t>
            </a:r>
            <a:r>
              <a:rPr spc="-35" dirty="0">
                <a:solidFill>
                  <a:srgbClr val="374D71"/>
                </a:solidFill>
                <a:latin typeface="Arial"/>
                <a:cs typeface="Arial"/>
              </a:rPr>
              <a:t> </a:t>
            </a:r>
            <a:r>
              <a:rPr dirty="0">
                <a:solidFill>
                  <a:srgbClr val="374D71"/>
                </a:solidFill>
                <a:latin typeface="Arial"/>
                <a:cs typeface="Arial"/>
              </a:rPr>
              <a:t>are</a:t>
            </a:r>
            <a:r>
              <a:rPr spc="-40" dirty="0">
                <a:solidFill>
                  <a:srgbClr val="374D71"/>
                </a:solidFill>
                <a:latin typeface="Arial"/>
                <a:cs typeface="Arial"/>
              </a:rPr>
              <a:t> </a:t>
            </a:r>
            <a:r>
              <a:rPr dirty="0">
                <a:solidFill>
                  <a:srgbClr val="374D71"/>
                </a:solidFill>
                <a:latin typeface="Arial"/>
                <a:cs typeface="Arial"/>
              </a:rPr>
              <a:t>Divided</a:t>
            </a:r>
            <a:r>
              <a:rPr spc="-10" dirty="0">
                <a:solidFill>
                  <a:srgbClr val="374D71"/>
                </a:solidFill>
                <a:latin typeface="Arial"/>
                <a:cs typeface="Arial"/>
              </a:rPr>
              <a:t> </a:t>
            </a:r>
            <a:r>
              <a:rPr dirty="0">
                <a:solidFill>
                  <a:srgbClr val="374D71"/>
                </a:solidFill>
                <a:latin typeface="Arial"/>
                <a:cs typeface="Arial"/>
              </a:rPr>
              <a:t>into</a:t>
            </a:r>
            <a:r>
              <a:rPr spc="-30" dirty="0">
                <a:solidFill>
                  <a:srgbClr val="374D71"/>
                </a:solidFill>
                <a:latin typeface="Arial"/>
                <a:cs typeface="Arial"/>
              </a:rPr>
              <a:t> </a:t>
            </a:r>
            <a:r>
              <a:rPr spc="-10" dirty="0">
                <a:solidFill>
                  <a:srgbClr val="374D71"/>
                </a:solidFill>
                <a:latin typeface="Arial"/>
                <a:cs typeface="Arial"/>
              </a:rPr>
              <a:t>“Swim-</a:t>
            </a:r>
            <a:r>
              <a:rPr dirty="0">
                <a:solidFill>
                  <a:srgbClr val="374D71"/>
                </a:solidFill>
                <a:latin typeface="Arial"/>
                <a:cs typeface="Arial"/>
              </a:rPr>
              <a:t>lanes”</a:t>
            </a:r>
            <a:r>
              <a:rPr spc="25" dirty="0">
                <a:solidFill>
                  <a:srgbClr val="374D71"/>
                </a:solidFill>
                <a:latin typeface="Arial"/>
                <a:cs typeface="Arial"/>
              </a:rPr>
              <a:t> </a:t>
            </a:r>
            <a:r>
              <a:rPr dirty="0">
                <a:solidFill>
                  <a:srgbClr val="374D71"/>
                </a:solidFill>
                <a:latin typeface="Arial"/>
                <a:cs typeface="Arial"/>
              </a:rPr>
              <a:t>by</a:t>
            </a:r>
            <a:r>
              <a:rPr spc="-30" dirty="0">
                <a:solidFill>
                  <a:srgbClr val="374D71"/>
                </a:solidFill>
                <a:latin typeface="Arial"/>
                <a:cs typeface="Arial"/>
              </a:rPr>
              <a:t> </a:t>
            </a:r>
            <a:r>
              <a:rPr dirty="0">
                <a:solidFill>
                  <a:srgbClr val="374D71"/>
                </a:solidFill>
                <a:latin typeface="Arial"/>
                <a:cs typeface="Arial"/>
              </a:rPr>
              <a:t>Role</a:t>
            </a:r>
            <a:r>
              <a:rPr spc="-25" dirty="0">
                <a:solidFill>
                  <a:srgbClr val="374D71"/>
                </a:solidFill>
                <a:latin typeface="Arial"/>
                <a:cs typeface="Arial"/>
              </a:rPr>
              <a:t> </a:t>
            </a:r>
            <a:r>
              <a:rPr dirty="0">
                <a:solidFill>
                  <a:srgbClr val="374D71"/>
                </a:solidFill>
                <a:latin typeface="Arial"/>
                <a:cs typeface="Arial"/>
              </a:rPr>
              <a:t>within the</a:t>
            </a:r>
            <a:r>
              <a:rPr spc="-35" dirty="0">
                <a:solidFill>
                  <a:srgbClr val="374D71"/>
                </a:solidFill>
                <a:latin typeface="Arial"/>
                <a:cs typeface="Arial"/>
              </a:rPr>
              <a:t> </a:t>
            </a:r>
            <a:r>
              <a:rPr spc="-10" dirty="0">
                <a:solidFill>
                  <a:srgbClr val="374D71"/>
                </a:solidFill>
                <a:latin typeface="Arial"/>
                <a:cs typeface="Arial"/>
              </a:rPr>
              <a:t>Stakeholder</a:t>
            </a:r>
            <a:endParaRPr dirty="0">
              <a:latin typeface="Arial"/>
              <a:cs typeface="Arial"/>
            </a:endParaRPr>
          </a:p>
          <a:p>
            <a:pPr marL="241300">
              <a:lnSpc>
                <a:spcPts val="2055"/>
              </a:lnSpc>
            </a:pPr>
            <a:r>
              <a:rPr spc="-10" dirty="0">
                <a:solidFill>
                  <a:srgbClr val="374D71"/>
                </a:solidFill>
                <a:latin typeface="Arial"/>
                <a:cs typeface="Arial"/>
              </a:rPr>
              <a:t>organization.</a:t>
            </a:r>
            <a:endParaRPr dirty="0">
              <a:latin typeface="Arial"/>
              <a:cs typeface="Arial"/>
            </a:endParaRPr>
          </a:p>
          <a:p>
            <a:pPr marL="241300" marR="800735">
              <a:lnSpc>
                <a:spcPts val="1939"/>
              </a:lnSpc>
              <a:spcBef>
                <a:spcPts val="1980"/>
              </a:spcBef>
            </a:pPr>
            <a:r>
              <a:rPr spc="-15" dirty="0">
                <a:solidFill>
                  <a:srgbClr val="374D71"/>
                </a:solidFill>
                <a:latin typeface="Arial"/>
                <a:cs typeface="Arial"/>
              </a:rPr>
              <a:t>Swim-</a:t>
            </a:r>
            <a:r>
              <a:rPr dirty="0">
                <a:solidFill>
                  <a:srgbClr val="374D71"/>
                </a:solidFill>
                <a:latin typeface="Arial"/>
                <a:cs typeface="Arial"/>
              </a:rPr>
              <a:t>lanes</a:t>
            </a:r>
            <a:r>
              <a:rPr spc="20" dirty="0">
                <a:solidFill>
                  <a:srgbClr val="374D71"/>
                </a:solidFill>
                <a:latin typeface="Arial"/>
                <a:cs typeface="Arial"/>
              </a:rPr>
              <a:t> </a:t>
            </a:r>
            <a:r>
              <a:rPr dirty="0">
                <a:solidFill>
                  <a:srgbClr val="374D71"/>
                </a:solidFill>
                <a:latin typeface="Arial"/>
                <a:cs typeface="Arial"/>
              </a:rPr>
              <a:t>are</a:t>
            </a:r>
            <a:r>
              <a:rPr spc="-45" dirty="0">
                <a:solidFill>
                  <a:srgbClr val="374D71"/>
                </a:solidFill>
                <a:latin typeface="Arial"/>
                <a:cs typeface="Arial"/>
              </a:rPr>
              <a:t> </a:t>
            </a:r>
            <a:r>
              <a:rPr dirty="0">
                <a:solidFill>
                  <a:srgbClr val="374D71"/>
                </a:solidFill>
                <a:latin typeface="Arial"/>
                <a:cs typeface="Arial"/>
              </a:rPr>
              <a:t>divided</a:t>
            </a:r>
            <a:r>
              <a:rPr spc="-15" dirty="0">
                <a:solidFill>
                  <a:srgbClr val="374D71"/>
                </a:solidFill>
                <a:latin typeface="Arial"/>
                <a:cs typeface="Arial"/>
              </a:rPr>
              <a:t> </a:t>
            </a:r>
            <a:r>
              <a:rPr dirty="0">
                <a:solidFill>
                  <a:srgbClr val="374D71"/>
                </a:solidFill>
                <a:latin typeface="Arial"/>
                <a:cs typeface="Arial"/>
              </a:rPr>
              <a:t>into</a:t>
            </a:r>
            <a:r>
              <a:rPr spc="-35" dirty="0">
                <a:solidFill>
                  <a:srgbClr val="374D71"/>
                </a:solidFill>
                <a:latin typeface="Arial"/>
                <a:cs typeface="Arial"/>
              </a:rPr>
              <a:t> </a:t>
            </a:r>
            <a:r>
              <a:rPr dirty="0">
                <a:solidFill>
                  <a:srgbClr val="374D71"/>
                </a:solidFill>
                <a:latin typeface="Arial"/>
                <a:cs typeface="Arial"/>
              </a:rPr>
              <a:t>Procedures</a:t>
            </a:r>
            <a:r>
              <a:rPr spc="-30" dirty="0">
                <a:solidFill>
                  <a:srgbClr val="374D71"/>
                </a:solidFill>
                <a:latin typeface="Arial"/>
                <a:cs typeface="Arial"/>
              </a:rPr>
              <a:t> </a:t>
            </a:r>
            <a:r>
              <a:rPr dirty="0">
                <a:solidFill>
                  <a:srgbClr val="374D71"/>
                </a:solidFill>
                <a:latin typeface="Arial"/>
                <a:cs typeface="Arial"/>
              </a:rPr>
              <a:t>that</a:t>
            </a:r>
            <a:r>
              <a:rPr spc="-30" dirty="0">
                <a:solidFill>
                  <a:srgbClr val="374D71"/>
                </a:solidFill>
                <a:latin typeface="Arial"/>
                <a:cs typeface="Arial"/>
              </a:rPr>
              <a:t> </a:t>
            </a:r>
            <a:r>
              <a:rPr dirty="0">
                <a:solidFill>
                  <a:srgbClr val="374D71"/>
                </a:solidFill>
                <a:latin typeface="Arial"/>
                <a:cs typeface="Arial"/>
              </a:rPr>
              <a:t>produce</a:t>
            </a:r>
            <a:r>
              <a:rPr spc="-30" dirty="0">
                <a:solidFill>
                  <a:srgbClr val="374D71"/>
                </a:solidFill>
                <a:latin typeface="Arial"/>
                <a:cs typeface="Arial"/>
              </a:rPr>
              <a:t> </a:t>
            </a:r>
            <a:r>
              <a:rPr dirty="0">
                <a:solidFill>
                  <a:srgbClr val="374D71"/>
                </a:solidFill>
                <a:latin typeface="Arial"/>
                <a:cs typeface="Arial"/>
              </a:rPr>
              <a:t>Deliverables</a:t>
            </a:r>
            <a:r>
              <a:rPr spc="-5" dirty="0">
                <a:solidFill>
                  <a:srgbClr val="374D71"/>
                </a:solidFill>
                <a:latin typeface="Arial"/>
                <a:cs typeface="Arial"/>
              </a:rPr>
              <a:t> </a:t>
            </a:r>
            <a:r>
              <a:rPr spc="-10" dirty="0">
                <a:solidFill>
                  <a:srgbClr val="374D71"/>
                </a:solidFill>
                <a:latin typeface="Arial"/>
                <a:cs typeface="Arial"/>
              </a:rPr>
              <a:t>(like </a:t>
            </a:r>
            <a:r>
              <a:rPr dirty="0">
                <a:solidFill>
                  <a:srgbClr val="374D71"/>
                </a:solidFill>
                <a:latin typeface="Arial"/>
                <a:cs typeface="Arial"/>
              </a:rPr>
              <a:t>Drawings,</a:t>
            </a:r>
            <a:r>
              <a:rPr spc="-25" dirty="0">
                <a:solidFill>
                  <a:srgbClr val="374D71"/>
                </a:solidFill>
                <a:latin typeface="Arial"/>
                <a:cs typeface="Arial"/>
              </a:rPr>
              <a:t> </a:t>
            </a:r>
            <a:r>
              <a:rPr dirty="0">
                <a:solidFill>
                  <a:srgbClr val="374D71"/>
                </a:solidFill>
                <a:latin typeface="Arial"/>
                <a:cs typeface="Arial"/>
              </a:rPr>
              <a:t>Work</a:t>
            </a:r>
            <a:r>
              <a:rPr spc="-65" dirty="0">
                <a:solidFill>
                  <a:srgbClr val="374D71"/>
                </a:solidFill>
                <a:latin typeface="Arial"/>
                <a:cs typeface="Arial"/>
              </a:rPr>
              <a:t> </a:t>
            </a:r>
            <a:r>
              <a:rPr dirty="0">
                <a:solidFill>
                  <a:srgbClr val="374D71"/>
                </a:solidFill>
                <a:latin typeface="Arial"/>
                <a:cs typeface="Arial"/>
              </a:rPr>
              <a:t>Permits,</a:t>
            </a:r>
            <a:r>
              <a:rPr spc="-60" dirty="0">
                <a:solidFill>
                  <a:srgbClr val="374D71"/>
                </a:solidFill>
                <a:latin typeface="Arial"/>
                <a:cs typeface="Arial"/>
              </a:rPr>
              <a:t> </a:t>
            </a:r>
            <a:r>
              <a:rPr spc="-10" dirty="0">
                <a:solidFill>
                  <a:srgbClr val="374D71"/>
                </a:solidFill>
                <a:latin typeface="Arial"/>
                <a:cs typeface="Arial"/>
              </a:rPr>
              <a:t>etc.)</a:t>
            </a:r>
            <a:endParaRPr dirty="0">
              <a:latin typeface="Arial"/>
              <a:cs typeface="Arial"/>
            </a:endParaRPr>
          </a:p>
          <a:p>
            <a:pPr marL="241300" marR="231775">
              <a:lnSpc>
                <a:spcPts val="1939"/>
              </a:lnSpc>
              <a:spcBef>
                <a:spcPts val="1955"/>
              </a:spcBef>
              <a:tabLst>
                <a:tab pos="5205095" algn="l"/>
              </a:tabLst>
            </a:pPr>
            <a:r>
              <a:rPr dirty="0">
                <a:solidFill>
                  <a:srgbClr val="374D71"/>
                </a:solidFill>
                <a:latin typeface="Arial"/>
                <a:cs typeface="Arial"/>
              </a:rPr>
              <a:t>Procedures</a:t>
            </a:r>
            <a:r>
              <a:rPr spc="-25" dirty="0">
                <a:solidFill>
                  <a:srgbClr val="374D71"/>
                </a:solidFill>
                <a:latin typeface="Arial"/>
                <a:cs typeface="Arial"/>
              </a:rPr>
              <a:t> </a:t>
            </a:r>
            <a:r>
              <a:rPr dirty="0">
                <a:solidFill>
                  <a:srgbClr val="374D71"/>
                </a:solidFill>
                <a:latin typeface="Arial"/>
                <a:cs typeface="Arial"/>
              </a:rPr>
              <a:t>are</a:t>
            </a:r>
            <a:r>
              <a:rPr spc="-20" dirty="0">
                <a:solidFill>
                  <a:srgbClr val="374D71"/>
                </a:solidFill>
                <a:latin typeface="Arial"/>
                <a:cs typeface="Arial"/>
              </a:rPr>
              <a:t> </a:t>
            </a:r>
            <a:r>
              <a:rPr dirty="0">
                <a:solidFill>
                  <a:srgbClr val="374D71"/>
                </a:solidFill>
                <a:latin typeface="Arial"/>
                <a:cs typeface="Arial"/>
              </a:rPr>
              <a:t>composed</a:t>
            </a:r>
            <a:r>
              <a:rPr spc="-20" dirty="0">
                <a:solidFill>
                  <a:srgbClr val="374D71"/>
                </a:solidFill>
                <a:latin typeface="Arial"/>
                <a:cs typeface="Arial"/>
              </a:rPr>
              <a:t> </a:t>
            </a:r>
            <a:r>
              <a:rPr dirty="0">
                <a:solidFill>
                  <a:srgbClr val="374D71"/>
                </a:solidFill>
                <a:latin typeface="Arial"/>
                <a:cs typeface="Arial"/>
              </a:rPr>
              <a:t>of</a:t>
            </a:r>
            <a:r>
              <a:rPr spc="-60" dirty="0">
                <a:solidFill>
                  <a:srgbClr val="374D71"/>
                </a:solidFill>
                <a:latin typeface="Arial"/>
                <a:cs typeface="Arial"/>
              </a:rPr>
              <a:t> </a:t>
            </a:r>
            <a:r>
              <a:rPr spc="-25" dirty="0">
                <a:solidFill>
                  <a:srgbClr val="374D71"/>
                </a:solidFill>
                <a:latin typeface="Arial"/>
                <a:cs typeface="Arial"/>
              </a:rPr>
              <a:t>Tasks</a:t>
            </a:r>
            <a:r>
              <a:rPr spc="-45" dirty="0">
                <a:solidFill>
                  <a:srgbClr val="374D71"/>
                </a:solidFill>
                <a:latin typeface="Arial"/>
                <a:cs typeface="Arial"/>
              </a:rPr>
              <a:t> </a:t>
            </a:r>
            <a:r>
              <a:rPr dirty="0">
                <a:solidFill>
                  <a:srgbClr val="374D71"/>
                </a:solidFill>
                <a:latin typeface="Arial"/>
                <a:cs typeface="Arial"/>
              </a:rPr>
              <a:t>that</a:t>
            </a:r>
            <a:r>
              <a:rPr spc="-20" dirty="0">
                <a:solidFill>
                  <a:srgbClr val="374D71"/>
                </a:solidFill>
                <a:latin typeface="Arial"/>
                <a:cs typeface="Arial"/>
              </a:rPr>
              <a:t> </a:t>
            </a:r>
            <a:r>
              <a:rPr dirty="0">
                <a:solidFill>
                  <a:srgbClr val="374D71"/>
                </a:solidFill>
                <a:latin typeface="Arial"/>
                <a:cs typeface="Arial"/>
              </a:rPr>
              <a:t>are</a:t>
            </a:r>
            <a:r>
              <a:rPr spc="-35" dirty="0">
                <a:solidFill>
                  <a:srgbClr val="374D71"/>
                </a:solidFill>
                <a:latin typeface="Arial"/>
                <a:cs typeface="Arial"/>
              </a:rPr>
              <a:t> </a:t>
            </a:r>
            <a:r>
              <a:rPr dirty="0">
                <a:solidFill>
                  <a:srgbClr val="374D71"/>
                </a:solidFill>
                <a:latin typeface="Arial"/>
                <a:cs typeface="Arial"/>
              </a:rPr>
              <a:t>assigned</a:t>
            </a:r>
            <a:r>
              <a:rPr spc="-10" dirty="0">
                <a:solidFill>
                  <a:srgbClr val="374D71"/>
                </a:solidFill>
                <a:latin typeface="Arial"/>
                <a:cs typeface="Arial"/>
              </a:rPr>
              <a:t> </a:t>
            </a:r>
            <a:r>
              <a:rPr dirty="0">
                <a:solidFill>
                  <a:srgbClr val="374D71"/>
                </a:solidFill>
                <a:latin typeface="Arial"/>
                <a:cs typeface="Arial"/>
              </a:rPr>
              <a:t>to</a:t>
            </a:r>
            <a:r>
              <a:rPr spc="-35" dirty="0">
                <a:solidFill>
                  <a:srgbClr val="374D71"/>
                </a:solidFill>
                <a:latin typeface="Arial"/>
                <a:cs typeface="Arial"/>
              </a:rPr>
              <a:t> </a:t>
            </a:r>
            <a:r>
              <a:rPr dirty="0">
                <a:solidFill>
                  <a:srgbClr val="374D71"/>
                </a:solidFill>
                <a:latin typeface="Arial"/>
                <a:cs typeface="Arial"/>
              </a:rPr>
              <a:t>one</a:t>
            </a:r>
            <a:r>
              <a:rPr spc="-20" dirty="0">
                <a:solidFill>
                  <a:srgbClr val="374D71"/>
                </a:solidFill>
                <a:latin typeface="Arial"/>
                <a:cs typeface="Arial"/>
              </a:rPr>
              <a:t> </a:t>
            </a:r>
            <a:r>
              <a:rPr dirty="0">
                <a:solidFill>
                  <a:srgbClr val="374D71"/>
                </a:solidFill>
                <a:latin typeface="Arial"/>
                <a:cs typeface="Arial"/>
              </a:rPr>
              <a:t>person</a:t>
            </a:r>
            <a:r>
              <a:rPr spc="-20" dirty="0">
                <a:solidFill>
                  <a:srgbClr val="374D71"/>
                </a:solidFill>
                <a:latin typeface="Arial"/>
                <a:cs typeface="Arial"/>
              </a:rPr>
              <a:t> </a:t>
            </a:r>
            <a:r>
              <a:rPr dirty="0">
                <a:solidFill>
                  <a:srgbClr val="374D71"/>
                </a:solidFill>
                <a:latin typeface="Arial"/>
                <a:cs typeface="Arial"/>
              </a:rPr>
              <a:t>and</a:t>
            </a:r>
            <a:r>
              <a:rPr spc="-25" dirty="0">
                <a:solidFill>
                  <a:srgbClr val="374D71"/>
                </a:solidFill>
                <a:latin typeface="Arial"/>
                <a:cs typeface="Arial"/>
              </a:rPr>
              <a:t> can </a:t>
            </a:r>
            <a:r>
              <a:rPr dirty="0">
                <a:solidFill>
                  <a:srgbClr val="374D71"/>
                </a:solidFill>
                <a:latin typeface="Arial"/>
                <a:cs typeface="Arial"/>
              </a:rPr>
              <a:t>be</a:t>
            </a:r>
            <a:r>
              <a:rPr spc="-65" dirty="0">
                <a:solidFill>
                  <a:srgbClr val="374D71"/>
                </a:solidFill>
                <a:latin typeface="Arial"/>
                <a:cs typeface="Arial"/>
              </a:rPr>
              <a:t> </a:t>
            </a:r>
            <a:r>
              <a:rPr dirty="0">
                <a:solidFill>
                  <a:srgbClr val="374D71"/>
                </a:solidFill>
                <a:latin typeface="Arial"/>
                <a:cs typeface="Arial"/>
              </a:rPr>
              <a:t>completed</a:t>
            </a:r>
            <a:r>
              <a:rPr spc="-30" dirty="0">
                <a:solidFill>
                  <a:srgbClr val="374D71"/>
                </a:solidFill>
                <a:latin typeface="Arial"/>
                <a:cs typeface="Arial"/>
              </a:rPr>
              <a:t> </a:t>
            </a:r>
            <a:r>
              <a:rPr dirty="0">
                <a:solidFill>
                  <a:srgbClr val="374D71"/>
                </a:solidFill>
                <a:latin typeface="Arial"/>
                <a:cs typeface="Arial"/>
              </a:rPr>
              <a:t>without</a:t>
            </a:r>
            <a:r>
              <a:rPr spc="-10" dirty="0">
                <a:solidFill>
                  <a:srgbClr val="374D71"/>
                </a:solidFill>
                <a:latin typeface="Arial"/>
                <a:cs typeface="Arial"/>
              </a:rPr>
              <a:t> </a:t>
            </a:r>
            <a:r>
              <a:rPr dirty="0">
                <a:solidFill>
                  <a:srgbClr val="374D71"/>
                </a:solidFill>
                <a:latin typeface="Arial"/>
                <a:cs typeface="Arial"/>
              </a:rPr>
              <a:t>management</a:t>
            </a:r>
            <a:r>
              <a:rPr spc="-15" dirty="0">
                <a:solidFill>
                  <a:srgbClr val="374D71"/>
                </a:solidFill>
                <a:latin typeface="Arial"/>
                <a:cs typeface="Arial"/>
              </a:rPr>
              <a:t> </a:t>
            </a:r>
            <a:r>
              <a:rPr spc="-10" dirty="0">
                <a:solidFill>
                  <a:srgbClr val="374D71"/>
                </a:solidFill>
                <a:latin typeface="Arial"/>
                <a:cs typeface="Arial"/>
              </a:rPr>
              <a:t>supervision.</a:t>
            </a:r>
            <a:r>
              <a:rPr dirty="0">
                <a:solidFill>
                  <a:srgbClr val="374D71"/>
                </a:solidFill>
                <a:latin typeface="Arial"/>
                <a:cs typeface="Arial"/>
              </a:rPr>
              <a:t>	In</a:t>
            </a:r>
            <a:r>
              <a:rPr spc="-30" dirty="0">
                <a:solidFill>
                  <a:srgbClr val="374D71"/>
                </a:solidFill>
                <a:latin typeface="Arial"/>
                <a:cs typeface="Arial"/>
              </a:rPr>
              <a:t> </a:t>
            </a:r>
            <a:r>
              <a:rPr dirty="0">
                <a:solidFill>
                  <a:srgbClr val="374D71"/>
                </a:solidFill>
                <a:latin typeface="Arial"/>
                <a:cs typeface="Arial"/>
              </a:rPr>
              <a:t>some</a:t>
            </a:r>
            <a:r>
              <a:rPr spc="-20" dirty="0">
                <a:solidFill>
                  <a:srgbClr val="374D71"/>
                </a:solidFill>
                <a:latin typeface="Arial"/>
                <a:cs typeface="Arial"/>
              </a:rPr>
              <a:t> </a:t>
            </a:r>
            <a:r>
              <a:rPr dirty="0">
                <a:solidFill>
                  <a:srgbClr val="374D71"/>
                </a:solidFill>
                <a:latin typeface="Arial"/>
                <a:cs typeface="Arial"/>
              </a:rPr>
              <a:t>cases,</a:t>
            </a:r>
            <a:r>
              <a:rPr spc="-10" dirty="0">
                <a:solidFill>
                  <a:srgbClr val="374D71"/>
                </a:solidFill>
                <a:latin typeface="Arial"/>
                <a:cs typeface="Arial"/>
              </a:rPr>
              <a:t> certified </a:t>
            </a:r>
            <a:r>
              <a:rPr dirty="0">
                <a:solidFill>
                  <a:srgbClr val="374D71"/>
                </a:solidFill>
                <a:latin typeface="Arial"/>
                <a:cs typeface="Arial"/>
              </a:rPr>
              <a:t>qualifications</a:t>
            </a:r>
            <a:r>
              <a:rPr spc="-10" dirty="0">
                <a:solidFill>
                  <a:srgbClr val="374D71"/>
                </a:solidFill>
                <a:latin typeface="Arial"/>
                <a:cs typeface="Arial"/>
              </a:rPr>
              <a:t> </a:t>
            </a:r>
            <a:r>
              <a:rPr dirty="0">
                <a:solidFill>
                  <a:srgbClr val="374D71"/>
                </a:solidFill>
                <a:latin typeface="Arial"/>
                <a:cs typeface="Arial"/>
              </a:rPr>
              <a:t>are</a:t>
            </a:r>
            <a:r>
              <a:rPr spc="-25" dirty="0">
                <a:solidFill>
                  <a:srgbClr val="374D71"/>
                </a:solidFill>
                <a:latin typeface="Arial"/>
                <a:cs typeface="Arial"/>
              </a:rPr>
              <a:t> </a:t>
            </a:r>
            <a:r>
              <a:rPr dirty="0">
                <a:solidFill>
                  <a:srgbClr val="374D71"/>
                </a:solidFill>
                <a:latin typeface="Arial"/>
                <a:cs typeface="Arial"/>
              </a:rPr>
              <a:t>required</a:t>
            </a:r>
            <a:r>
              <a:rPr spc="-30" dirty="0">
                <a:solidFill>
                  <a:srgbClr val="374D71"/>
                </a:solidFill>
                <a:latin typeface="Arial"/>
                <a:cs typeface="Arial"/>
              </a:rPr>
              <a:t> </a:t>
            </a:r>
            <a:r>
              <a:rPr dirty="0">
                <a:solidFill>
                  <a:srgbClr val="374D71"/>
                </a:solidFill>
                <a:latin typeface="Arial"/>
                <a:cs typeface="Arial"/>
              </a:rPr>
              <a:t>for</a:t>
            </a:r>
            <a:r>
              <a:rPr spc="-30" dirty="0">
                <a:solidFill>
                  <a:srgbClr val="374D71"/>
                </a:solidFill>
                <a:latin typeface="Arial"/>
                <a:cs typeface="Arial"/>
              </a:rPr>
              <a:t> </a:t>
            </a:r>
            <a:r>
              <a:rPr dirty="0">
                <a:solidFill>
                  <a:srgbClr val="374D71"/>
                </a:solidFill>
                <a:latin typeface="Arial"/>
                <a:cs typeface="Arial"/>
              </a:rPr>
              <a:t>the</a:t>
            </a:r>
            <a:r>
              <a:rPr spc="-40" dirty="0">
                <a:solidFill>
                  <a:srgbClr val="374D71"/>
                </a:solidFill>
                <a:latin typeface="Arial"/>
                <a:cs typeface="Arial"/>
              </a:rPr>
              <a:t> </a:t>
            </a:r>
            <a:r>
              <a:rPr dirty="0">
                <a:solidFill>
                  <a:srgbClr val="374D71"/>
                </a:solidFill>
                <a:latin typeface="Arial"/>
                <a:cs typeface="Arial"/>
              </a:rPr>
              <a:t>person</a:t>
            </a:r>
            <a:r>
              <a:rPr spc="-25" dirty="0">
                <a:solidFill>
                  <a:srgbClr val="374D71"/>
                </a:solidFill>
                <a:latin typeface="Arial"/>
                <a:cs typeface="Arial"/>
              </a:rPr>
              <a:t> </a:t>
            </a:r>
            <a:r>
              <a:rPr dirty="0">
                <a:solidFill>
                  <a:srgbClr val="374D71"/>
                </a:solidFill>
                <a:latin typeface="Arial"/>
                <a:cs typeface="Arial"/>
              </a:rPr>
              <a:t>who</a:t>
            </a:r>
            <a:r>
              <a:rPr spc="5" dirty="0">
                <a:solidFill>
                  <a:srgbClr val="374D71"/>
                </a:solidFill>
                <a:latin typeface="Arial"/>
                <a:cs typeface="Arial"/>
              </a:rPr>
              <a:t> </a:t>
            </a:r>
            <a:r>
              <a:rPr dirty="0">
                <a:solidFill>
                  <a:srgbClr val="374D71"/>
                </a:solidFill>
                <a:latin typeface="Arial"/>
                <a:cs typeface="Arial"/>
              </a:rPr>
              <a:t>performs</a:t>
            </a:r>
            <a:r>
              <a:rPr spc="-30" dirty="0">
                <a:solidFill>
                  <a:srgbClr val="374D71"/>
                </a:solidFill>
                <a:latin typeface="Arial"/>
                <a:cs typeface="Arial"/>
              </a:rPr>
              <a:t> </a:t>
            </a:r>
            <a:r>
              <a:rPr dirty="0">
                <a:solidFill>
                  <a:srgbClr val="374D71"/>
                </a:solidFill>
                <a:latin typeface="Arial"/>
                <a:cs typeface="Arial"/>
              </a:rPr>
              <a:t>a</a:t>
            </a:r>
            <a:r>
              <a:rPr spc="-65" dirty="0">
                <a:solidFill>
                  <a:srgbClr val="374D71"/>
                </a:solidFill>
                <a:latin typeface="Arial"/>
                <a:cs typeface="Arial"/>
              </a:rPr>
              <a:t> </a:t>
            </a:r>
            <a:r>
              <a:rPr spc="-10" dirty="0">
                <a:solidFill>
                  <a:srgbClr val="374D71"/>
                </a:solidFill>
                <a:latin typeface="Arial"/>
                <a:cs typeface="Arial"/>
              </a:rPr>
              <a:t>Task.</a:t>
            </a:r>
            <a:endParaRPr dirty="0">
              <a:latin typeface="Arial"/>
              <a:cs typeface="Arial"/>
            </a:endParaRPr>
          </a:p>
          <a:p>
            <a:pPr marL="241300">
              <a:spcBef>
                <a:spcPts val="1705"/>
              </a:spcBef>
            </a:pPr>
            <a:r>
              <a:rPr dirty="0">
                <a:solidFill>
                  <a:srgbClr val="374D71"/>
                </a:solidFill>
                <a:latin typeface="Arial"/>
                <a:cs typeface="Arial"/>
              </a:rPr>
              <a:t>Interfaces</a:t>
            </a:r>
            <a:r>
              <a:rPr spc="-50" dirty="0">
                <a:solidFill>
                  <a:srgbClr val="374D71"/>
                </a:solidFill>
                <a:latin typeface="Arial"/>
                <a:cs typeface="Arial"/>
              </a:rPr>
              <a:t> </a:t>
            </a:r>
            <a:r>
              <a:rPr dirty="0">
                <a:solidFill>
                  <a:srgbClr val="374D71"/>
                </a:solidFill>
                <a:latin typeface="Arial"/>
                <a:cs typeface="Arial"/>
              </a:rPr>
              <a:t>are</a:t>
            </a:r>
            <a:r>
              <a:rPr spc="-50" dirty="0">
                <a:solidFill>
                  <a:srgbClr val="374D71"/>
                </a:solidFill>
                <a:latin typeface="Arial"/>
                <a:cs typeface="Arial"/>
              </a:rPr>
              <a:t> </a:t>
            </a:r>
            <a:r>
              <a:rPr dirty="0">
                <a:solidFill>
                  <a:srgbClr val="374D71"/>
                </a:solidFill>
                <a:latin typeface="Arial"/>
                <a:cs typeface="Arial"/>
              </a:rPr>
              <a:t>defined</a:t>
            </a:r>
            <a:r>
              <a:rPr spc="-20" dirty="0">
                <a:solidFill>
                  <a:srgbClr val="374D71"/>
                </a:solidFill>
                <a:latin typeface="Arial"/>
                <a:cs typeface="Arial"/>
              </a:rPr>
              <a:t> </a:t>
            </a:r>
            <a:r>
              <a:rPr dirty="0">
                <a:solidFill>
                  <a:srgbClr val="374D71"/>
                </a:solidFill>
                <a:latin typeface="Arial"/>
                <a:cs typeface="Arial"/>
              </a:rPr>
              <a:t>between</a:t>
            </a:r>
            <a:r>
              <a:rPr spc="-5" dirty="0">
                <a:solidFill>
                  <a:srgbClr val="374D71"/>
                </a:solidFill>
                <a:latin typeface="Arial"/>
                <a:cs typeface="Arial"/>
              </a:rPr>
              <a:t> </a:t>
            </a:r>
            <a:r>
              <a:rPr dirty="0">
                <a:solidFill>
                  <a:srgbClr val="374D71"/>
                </a:solidFill>
                <a:latin typeface="Arial"/>
                <a:cs typeface="Arial"/>
              </a:rPr>
              <a:t>Pools,</a:t>
            </a:r>
            <a:r>
              <a:rPr spc="-35" dirty="0">
                <a:solidFill>
                  <a:srgbClr val="374D71"/>
                </a:solidFill>
                <a:latin typeface="Arial"/>
                <a:cs typeface="Arial"/>
              </a:rPr>
              <a:t> </a:t>
            </a:r>
            <a:r>
              <a:rPr spc="-20" dirty="0">
                <a:solidFill>
                  <a:srgbClr val="374D71"/>
                </a:solidFill>
                <a:latin typeface="Arial"/>
                <a:cs typeface="Arial"/>
              </a:rPr>
              <a:t>Swim-</a:t>
            </a:r>
            <a:r>
              <a:rPr dirty="0">
                <a:solidFill>
                  <a:srgbClr val="374D71"/>
                </a:solidFill>
                <a:latin typeface="Arial"/>
                <a:cs typeface="Arial"/>
              </a:rPr>
              <a:t>lanes,</a:t>
            </a:r>
            <a:r>
              <a:rPr spc="15" dirty="0">
                <a:solidFill>
                  <a:srgbClr val="374D71"/>
                </a:solidFill>
                <a:latin typeface="Arial"/>
                <a:cs typeface="Arial"/>
              </a:rPr>
              <a:t> </a:t>
            </a:r>
            <a:r>
              <a:rPr dirty="0">
                <a:solidFill>
                  <a:srgbClr val="374D71"/>
                </a:solidFill>
                <a:latin typeface="Arial"/>
                <a:cs typeface="Arial"/>
              </a:rPr>
              <a:t>Procedures</a:t>
            </a:r>
            <a:r>
              <a:rPr spc="-25" dirty="0">
                <a:solidFill>
                  <a:srgbClr val="374D71"/>
                </a:solidFill>
                <a:latin typeface="Arial"/>
                <a:cs typeface="Arial"/>
              </a:rPr>
              <a:t> </a:t>
            </a:r>
            <a:r>
              <a:rPr dirty="0">
                <a:solidFill>
                  <a:srgbClr val="374D71"/>
                </a:solidFill>
                <a:latin typeface="Arial"/>
                <a:cs typeface="Arial"/>
              </a:rPr>
              <a:t>and</a:t>
            </a:r>
            <a:r>
              <a:rPr spc="-65" dirty="0">
                <a:solidFill>
                  <a:srgbClr val="374D71"/>
                </a:solidFill>
                <a:latin typeface="Arial"/>
                <a:cs typeface="Arial"/>
              </a:rPr>
              <a:t> </a:t>
            </a:r>
            <a:r>
              <a:rPr spc="-10" dirty="0">
                <a:solidFill>
                  <a:srgbClr val="374D71"/>
                </a:solidFill>
                <a:latin typeface="Arial"/>
                <a:cs typeface="Arial"/>
              </a:rPr>
              <a:t>Tasks</a:t>
            </a:r>
            <a:endParaRPr dirty="0">
              <a:latin typeface="Arial"/>
              <a:cs typeface="Arial"/>
            </a:endParaRPr>
          </a:p>
          <a:p>
            <a:pPr marL="241300" marR="347345">
              <a:lnSpc>
                <a:spcPts val="1939"/>
              </a:lnSpc>
              <a:spcBef>
                <a:spcPts val="1980"/>
              </a:spcBef>
            </a:pPr>
            <a:r>
              <a:rPr spc="-10" dirty="0">
                <a:solidFill>
                  <a:srgbClr val="374D71"/>
                </a:solidFill>
                <a:latin typeface="Arial"/>
                <a:cs typeface="Arial"/>
              </a:rPr>
              <a:t>Various</a:t>
            </a:r>
            <a:r>
              <a:rPr spc="-30" dirty="0">
                <a:solidFill>
                  <a:srgbClr val="374D71"/>
                </a:solidFill>
                <a:latin typeface="Arial"/>
                <a:cs typeface="Arial"/>
              </a:rPr>
              <a:t> </a:t>
            </a:r>
            <a:r>
              <a:rPr dirty="0">
                <a:solidFill>
                  <a:srgbClr val="374D71"/>
                </a:solidFill>
                <a:latin typeface="Arial"/>
                <a:cs typeface="Arial"/>
              </a:rPr>
              <a:t>Forms,</a:t>
            </a:r>
            <a:r>
              <a:rPr spc="-35" dirty="0">
                <a:solidFill>
                  <a:srgbClr val="374D71"/>
                </a:solidFill>
                <a:latin typeface="Arial"/>
                <a:cs typeface="Arial"/>
              </a:rPr>
              <a:t> </a:t>
            </a:r>
            <a:r>
              <a:rPr dirty="0">
                <a:solidFill>
                  <a:srgbClr val="374D71"/>
                </a:solidFill>
                <a:latin typeface="Arial"/>
                <a:cs typeface="Arial"/>
              </a:rPr>
              <a:t>Checklists,</a:t>
            </a:r>
            <a:r>
              <a:rPr spc="-20" dirty="0">
                <a:solidFill>
                  <a:srgbClr val="374D71"/>
                </a:solidFill>
                <a:latin typeface="Arial"/>
                <a:cs typeface="Arial"/>
              </a:rPr>
              <a:t> </a:t>
            </a:r>
            <a:r>
              <a:rPr dirty="0">
                <a:solidFill>
                  <a:srgbClr val="374D71"/>
                </a:solidFill>
                <a:latin typeface="Arial"/>
                <a:cs typeface="Arial"/>
              </a:rPr>
              <a:t>Standard</a:t>
            </a:r>
            <a:r>
              <a:rPr spc="-30" dirty="0">
                <a:solidFill>
                  <a:srgbClr val="374D71"/>
                </a:solidFill>
                <a:latin typeface="Arial"/>
                <a:cs typeface="Arial"/>
              </a:rPr>
              <a:t> </a:t>
            </a:r>
            <a:r>
              <a:rPr dirty="0">
                <a:solidFill>
                  <a:srgbClr val="374D71"/>
                </a:solidFill>
                <a:latin typeface="Arial"/>
                <a:cs typeface="Arial"/>
              </a:rPr>
              <a:t>Designs</a:t>
            </a:r>
            <a:r>
              <a:rPr spc="-35" dirty="0">
                <a:solidFill>
                  <a:srgbClr val="374D71"/>
                </a:solidFill>
                <a:latin typeface="Arial"/>
                <a:cs typeface="Arial"/>
              </a:rPr>
              <a:t> </a:t>
            </a:r>
            <a:r>
              <a:rPr dirty="0">
                <a:solidFill>
                  <a:srgbClr val="374D71"/>
                </a:solidFill>
                <a:latin typeface="Arial"/>
                <a:cs typeface="Arial"/>
              </a:rPr>
              <a:t>and</a:t>
            </a:r>
            <a:r>
              <a:rPr spc="-30" dirty="0">
                <a:solidFill>
                  <a:srgbClr val="374D71"/>
                </a:solidFill>
                <a:latin typeface="Arial"/>
                <a:cs typeface="Arial"/>
              </a:rPr>
              <a:t> </a:t>
            </a:r>
            <a:r>
              <a:rPr dirty="0">
                <a:solidFill>
                  <a:srgbClr val="374D71"/>
                </a:solidFill>
                <a:latin typeface="Arial"/>
                <a:cs typeface="Arial"/>
              </a:rPr>
              <a:t>Documents,</a:t>
            </a:r>
            <a:r>
              <a:rPr spc="-25" dirty="0">
                <a:solidFill>
                  <a:srgbClr val="374D71"/>
                </a:solidFill>
                <a:latin typeface="Arial"/>
                <a:cs typeface="Arial"/>
              </a:rPr>
              <a:t> </a:t>
            </a:r>
            <a:r>
              <a:rPr dirty="0">
                <a:solidFill>
                  <a:srgbClr val="374D71"/>
                </a:solidFill>
                <a:latin typeface="Arial"/>
                <a:cs typeface="Arial"/>
              </a:rPr>
              <a:t>etc.,</a:t>
            </a:r>
            <a:r>
              <a:rPr spc="-45" dirty="0">
                <a:solidFill>
                  <a:srgbClr val="374D71"/>
                </a:solidFill>
                <a:latin typeface="Arial"/>
                <a:cs typeface="Arial"/>
              </a:rPr>
              <a:t> </a:t>
            </a:r>
            <a:r>
              <a:rPr dirty="0">
                <a:solidFill>
                  <a:srgbClr val="374D71"/>
                </a:solidFill>
                <a:latin typeface="Arial"/>
                <a:cs typeface="Arial"/>
              </a:rPr>
              <a:t>may</a:t>
            </a:r>
            <a:r>
              <a:rPr spc="-40" dirty="0">
                <a:solidFill>
                  <a:srgbClr val="374D71"/>
                </a:solidFill>
                <a:latin typeface="Arial"/>
                <a:cs typeface="Arial"/>
              </a:rPr>
              <a:t> </a:t>
            </a:r>
            <a:r>
              <a:rPr spc="-25" dirty="0">
                <a:solidFill>
                  <a:srgbClr val="374D71"/>
                </a:solidFill>
                <a:latin typeface="Arial"/>
                <a:cs typeface="Arial"/>
              </a:rPr>
              <a:t>be </a:t>
            </a:r>
            <a:r>
              <a:rPr dirty="0">
                <a:solidFill>
                  <a:srgbClr val="374D71"/>
                </a:solidFill>
                <a:latin typeface="Arial"/>
                <a:cs typeface="Arial"/>
              </a:rPr>
              <a:t>used</a:t>
            </a:r>
            <a:r>
              <a:rPr spc="-15" dirty="0">
                <a:solidFill>
                  <a:srgbClr val="374D71"/>
                </a:solidFill>
                <a:latin typeface="Arial"/>
                <a:cs typeface="Arial"/>
              </a:rPr>
              <a:t> </a:t>
            </a:r>
            <a:r>
              <a:rPr dirty="0">
                <a:solidFill>
                  <a:srgbClr val="374D71"/>
                </a:solidFill>
                <a:latin typeface="Arial"/>
                <a:cs typeface="Arial"/>
              </a:rPr>
              <a:t>by</a:t>
            </a:r>
            <a:r>
              <a:rPr spc="-10" dirty="0">
                <a:solidFill>
                  <a:srgbClr val="374D71"/>
                </a:solidFill>
                <a:latin typeface="Arial"/>
                <a:cs typeface="Arial"/>
              </a:rPr>
              <a:t> </a:t>
            </a:r>
            <a:r>
              <a:rPr dirty="0">
                <a:solidFill>
                  <a:srgbClr val="374D71"/>
                </a:solidFill>
                <a:latin typeface="Arial"/>
                <a:cs typeface="Arial"/>
              </a:rPr>
              <a:t>Pools,</a:t>
            </a:r>
            <a:r>
              <a:rPr spc="-5" dirty="0">
                <a:solidFill>
                  <a:srgbClr val="374D71"/>
                </a:solidFill>
                <a:latin typeface="Arial"/>
                <a:cs typeface="Arial"/>
              </a:rPr>
              <a:t> </a:t>
            </a:r>
            <a:r>
              <a:rPr spc="-20" dirty="0">
                <a:solidFill>
                  <a:srgbClr val="374D71"/>
                </a:solidFill>
                <a:latin typeface="Arial"/>
                <a:cs typeface="Arial"/>
              </a:rPr>
              <a:t>Swim-</a:t>
            </a:r>
            <a:r>
              <a:rPr dirty="0">
                <a:solidFill>
                  <a:srgbClr val="374D71"/>
                </a:solidFill>
                <a:latin typeface="Arial"/>
                <a:cs typeface="Arial"/>
              </a:rPr>
              <a:t>lanes,</a:t>
            </a:r>
            <a:r>
              <a:rPr spc="45" dirty="0">
                <a:solidFill>
                  <a:srgbClr val="374D71"/>
                </a:solidFill>
                <a:latin typeface="Arial"/>
                <a:cs typeface="Arial"/>
              </a:rPr>
              <a:t> </a:t>
            </a:r>
            <a:r>
              <a:rPr dirty="0">
                <a:solidFill>
                  <a:srgbClr val="374D71"/>
                </a:solidFill>
                <a:latin typeface="Arial"/>
                <a:cs typeface="Arial"/>
              </a:rPr>
              <a:t>Procedures</a:t>
            </a:r>
            <a:r>
              <a:rPr spc="20" dirty="0">
                <a:solidFill>
                  <a:srgbClr val="374D71"/>
                </a:solidFill>
                <a:latin typeface="Arial"/>
                <a:cs typeface="Arial"/>
              </a:rPr>
              <a:t> </a:t>
            </a:r>
            <a:r>
              <a:rPr dirty="0">
                <a:solidFill>
                  <a:srgbClr val="374D71"/>
                </a:solidFill>
                <a:latin typeface="Arial"/>
                <a:cs typeface="Arial"/>
              </a:rPr>
              <a:t>and</a:t>
            </a:r>
            <a:r>
              <a:rPr spc="-35" dirty="0">
                <a:solidFill>
                  <a:srgbClr val="374D71"/>
                </a:solidFill>
                <a:latin typeface="Arial"/>
                <a:cs typeface="Arial"/>
              </a:rPr>
              <a:t> </a:t>
            </a:r>
            <a:r>
              <a:rPr spc="-10" dirty="0">
                <a:solidFill>
                  <a:srgbClr val="374D71"/>
                </a:solidFill>
                <a:latin typeface="Arial"/>
                <a:cs typeface="Arial"/>
              </a:rPr>
              <a:t>Tasks.</a:t>
            </a:r>
            <a:endParaRPr dirty="0">
              <a:latin typeface="Arial"/>
              <a:cs typeface="Aria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1607</TotalTime>
  <Words>2293</Words>
  <Application>Microsoft Office PowerPoint</Application>
  <PresentationFormat>Widescreen</PresentationFormat>
  <Paragraphs>441</Paragraphs>
  <Slides>19</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Aptos</vt:lpstr>
      <vt:lpstr>Aptos ExtraBold</vt:lpstr>
      <vt:lpstr>Arial</vt:lpstr>
      <vt:lpstr>Arial Black</vt:lpstr>
      <vt:lpstr>Calibri</vt:lpstr>
      <vt:lpstr>Montserrat</vt:lpstr>
      <vt:lpstr>Open Sans</vt:lpstr>
      <vt:lpstr>Times</vt:lpstr>
      <vt:lpstr>Times New Roman</vt:lpstr>
      <vt:lpstr>OMAC_Blue</vt:lpstr>
      <vt:lpstr>PowerPoint Presentation</vt:lpstr>
      <vt:lpstr>How to Engineer Intelligent Industrial Devices and Netorks?</vt:lpstr>
      <vt:lpstr>Can Existing Engineering Automation Tools Solve the “Data Management” Problem ?</vt:lpstr>
      <vt:lpstr>Can Existing Engineering Automation Tools  Solve this Problem ?</vt:lpstr>
      <vt:lpstr>“Critical Information Repository” Is an Example IID Data Management Solution</vt:lpstr>
      <vt:lpstr>Example CIR IID Data Management Solution</vt:lpstr>
      <vt:lpstr>Example CIR IID Data Management Solution</vt:lpstr>
      <vt:lpstr>Other IID CIR Implementation Alternatives</vt:lpstr>
      <vt:lpstr>What do ISA 108 Work Processes look like ?</vt:lpstr>
      <vt:lpstr>Work Process Diagrams for Stakeholders</vt:lpstr>
      <vt:lpstr>Example Control System Procedures &amp; Deliverables</vt:lpstr>
      <vt:lpstr>Each Deliverable may have:</vt:lpstr>
      <vt:lpstr>Using an IID May add Hundreds of Data Elements to the Instrument Specification</vt:lpstr>
      <vt:lpstr>Data is Delivered to Owner/Operator at the end of each Enterprise Life Cycle Phase</vt:lpstr>
      <vt:lpstr>Development of IID Data During Each Phase</vt:lpstr>
      <vt:lpstr>Integration of Other Risk-based Engineering Standards and Work Processes     </vt:lpstr>
      <vt:lpstr>PowerPoint Presentation</vt:lpstr>
      <vt:lpstr>Integration of Other Risk-based Engineering Standards and Work Processes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26</cp:revision>
  <cp:lastPrinted>2024-10-27T07:53:11Z</cp:lastPrinted>
  <dcterms:created xsi:type="dcterms:W3CDTF">2024-08-05T20:06:21Z</dcterms:created>
  <dcterms:modified xsi:type="dcterms:W3CDTF">2025-11-04T03:51:10Z</dcterms:modified>
</cp:coreProperties>
</file>