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421" r:id="rId2"/>
    <p:sldId id="258" r:id="rId3"/>
    <p:sldId id="270" r:id="rId4"/>
    <p:sldId id="262" r:id="rId5"/>
    <p:sldId id="267" r:id="rId6"/>
    <p:sldId id="263" r:id="rId7"/>
    <p:sldId id="264" r:id="rId8"/>
    <p:sldId id="259" r:id="rId9"/>
    <p:sldId id="261" r:id="rId10"/>
    <p:sldId id="266" r:id="rId11"/>
    <p:sldId id="272" r:id="rId12"/>
    <p:sldId id="268" r:id="rId13"/>
    <p:sldId id="269" r:id="rId14"/>
    <p:sldId id="273" r:id="rId15"/>
    <p:sldId id="265" r:id="rId16"/>
    <p:sldId id="260" r:id="rId17"/>
    <p:sldId id="388" r:id="rId1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68" d="100"/>
          <a:sy n="68" d="100"/>
        </p:scale>
        <p:origin x="27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10/23/2025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examines the reliability and cybersecurity of commonly used wireless industrial networks.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Network Configuration Management is essential to:</a:t>
            </a:r>
          </a:p>
          <a:p>
            <a:pPr marL="171450" indent="-171450">
              <a:buFont typeface="Arial" panose="020B0604020202020204" pitchFamily="34" charset="0"/>
              <a:buChar char="•"/>
            </a:pPr>
            <a:r>
              <a:rPr lang="en-US" dirty="0"/>
              <a:t>Ensure approval and documentation of network changes </a:t>
            </a:r>
          </a:p>
          <a:p>
            <a:pPr marL="171450" indent="-171450">
              <a:buFont typeface="Arial" panose="020B0604020202020204" pitchFamily="34" charset="0"/>
              <a:buChar char="•"/>
            </a:pPr>
            <a:r>
              <a:rPr lang="en-US" dirty="0"/>
              <a:t>Protect updates and “patches” (Solar Wind Hack)</a:t>
            </a:r>
          </a:p>
          <a:p>
            <a:pPr marL="171450" indent="-171450">
              <a:buFont typeface="Arial" panose="020B0604020202020204" pitchFamily="34" charset="0"/>
              <a:buChar char="•"/>
            </a:pPr>
            <a:r>
              <a:rPr lang="en-US" dirty="0"/>
              <a:t>Test network configurations (using simulation tools)</a:t>
            </a:r>
          </a:p>
          <a:p>
            <a:pPr marL="171450" indent="-171450">
              <a:buFont typeface="Arial" panose="020B0604020202020204" pitchFamily="34" charset="0"/>
              <a:buChar char="•"/>
            </a:pPr>
            <a:r>
              <a:rPr lang="en-US" dirty="0"/>
              <a:t>Monitor bandwidth problems and failure modes</a:t>
            </a:r>
          </a:p>
          <a:p>
            <a:pPr marL="171450" indent="-171450">
              <a:buFont typeface="Arial" panose="020B0604020202020204" pitchFamily="34" charset="0"/>
              <a:buChar char="•"/>
            </a:pPr>
            <a:r>
              <a:rPr lang="en-US" dirty="0"/>
              <a:t>Detect and isolate suspicious network traffic (may not be able to stop penetration, but must know they are there)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See ISA 108 Intelligent Device Configuration and Management</a:t>
            </a:r>
            <a:endParaRPr lang="en-US" dirty="0"/>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10</a:t>
            </a:fld>
            <a:endParaRPr lang="en-US"/>
          </a:p>
        </p:txBody>
      </p:sp>
    </p:spTree>
    <p:extLst>
      <p:ext uri="{BB962C8B-B14F-4D97-AF65-F5344CB8AC3E}">
        <p14:creationId xmlns:p14="http://schemas.microsoft.com/office/powerpoint/2010/main" val="1901999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LoRaWAN</a:t>
            </a:r>
            <a:r>
              <a:rPr lang="en-US" dirty="0"/>
              <a:t> – Low Power High Bandwidth Wide Area Network.</a:t>
            </a:r>
            <a:br>
              <a:rPr lang="en-US" dirty="0"/>
            </a:br>
            <a:endParaRPr lang="en-US" dirty="0"/>
          </a:p>
          <a:p>
            <a:r>
              <a:rPr lang="en-US" dirty="0" err="1"/>
              <a:t>WiFi</a:t>
            </a:r>
            <a:r>
              <a:rPr lang="en-US" dirty="0"/>
              <a:t> – Industrial “hardened” versions of popular commercial LAN.</a:t>
            </a:r>
          </a:p>
          <a:p>
            <a:endParaRPr lang="en-US" dirty="0"/>
          </a:p>
          <a:p>
            <a:r>
              <a:rPr lang="en-US" dirty="0"/>
              <a:t>5G – 5th Generation “microwave broadband”</a:t>
            </a:r>
          </a:p>
          <a:p>
            <a:endParaRPr lang="en-US" dirty="0"/>
          </a:p>
          <a:p>
            <a:r>
              <a:rPr lang="en-US" dirty="0"/>
              <a:t>Some key features of these are discussed below.</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11</a:t>
            </a:fld>
            <a:endParaRPr lang="en-US"/>
          </a:p>
        </p:txBody>
      </p:sp>
    </p:spTree>
    <p:extLst>
      <p:ext uri="{BB962C8B-B14F-4D97-AF65-F5344CB8AC3E}">
        <p14:creationId xmlns:p14="http://schemas.microsoft.com/office/powerpoint/2010/main" val="3681590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Low power Radio Wide Area Network (</a:t>
            </a:r>
            <a:r>
              <a:rPr lang="en-US" dirty="0" err="1"/>
              <a:t>LoRaWAN</a:t>
            </a:r>
            <a:r>
              <a:rPr lang="en-US" dirty="0"/>
              <a:t>)</a:t>
            </a:r>
          </a:p>
          <a:p>
            <a:r>
              <a:rPr lang="en-US" dirty="0"/>
              <a:t>Low power, high bandwidth based on “chirp” spread-spectrum tech.</a:t>
            </a:r>
          </a:p>
          <a:p>
            <a:r>
              <a:rPr lang="en-US" dirty="0"/>
              <a:t>Range of several miles (depending on terrain and obstacles)</a:t>
            </a:r>
          </a:p>
          <a:p>
            <a:r>
              <a:rPr lang="en-US" dirty="0"/>
              <a:t>Easy attachment of IoT and IIoT devices (local, regional and global).</a:t>
            </a:r>
          </a:p>
          <a:p>
            <a:r>
              <a:rPr lang="en-US" dirty="0"/>
              <a:t>Provides end-to-end security (frequency agile spread-spectrum was invented for torpedoes).</a:t>
            </a:r>
          </a:p>
          <a:p>
            <a:r>
              <a:rPr lang="en-US" dirty="0"/>
              <a:t>Scalable to very Large Networks </a:t>
            </a:r>
          </a:p>
          <a:p>
            <a:r>
              <a:rPr lang="en-US" dirty="0"/>
              <a:t>Supports “cloud” connections</a:t>
            </a:r>
          </a:p>
          <a:p>
            <a:r>
              <a:rPr lang="en-US" dirty="0"/>
              <a:t>Sophisticated configuration, optimization and monitoring tools</a:t>
            </a:r>
          </a:p>
          <a:p>
            <a:r>
              <a:rPr lang="en-US" dirty="0"/>
              <a:t>Subject to jamming, spoofing, and other radio network vulnerabilities.</a:t>
            </a:r>
          </a:p>
          <a:p>
            <a:endParaRPr lang="en-US" dirty="0"/>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12</a:t>
            </a:fld>
            <a:endParaRPr lang="en-US"/>
          </a:p>
        </p:txBody>
      </p:sp>
    </p:spTree>
    <p:extLst>
      <p:ext uri="{BB962C8B-B14F-4D97-AF65-F5344CB8AC3E}">
        <p14:creationId xmlns:p14="http://schemas.microsoft.com/office/powerpoint/2010/main" val="1284086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Industrial version of commercial </a:t>
            </a:r>
            <a:r>
              <a:rPr lang="en-US" dirty="0" err="1"/>
              <a:t>WiFi</a:t>
            </a:r>
            <a:r>
              <a:rPr lang="en-US" dirty="0"/>
              <a:t> Network</a:t>
            </a:r>
          </a:p>
          <a:p>
            <a:pPr marL="171450" indent="-171450">
              <a:buFont typeface="Arial" panose="020B0604020202020204" pitchFamily="34" charset="0"/>
              <a:buChar char="•"/>
            </a:pPr>
            <a:r>
              <a:rPr lang="en-US" dirty="0"/>
              <a:t>Many suppliers of low-cost reliable chips and components</a:t>
            </a:r>
          </a:p>
          <a:p>
            <a:pPr marL="171450" indent="-171450">
              <a:buFont typeface="Arial" panose="020B0604020202020204" pitchFamily="34" charset="0"/>
              <a:buChar char="•"/>
            </a:pPr>
            <a:r>
              <a:rPr lang="en-US" dirty="0"/>
              <a:t>Supports mesh networking, self-healing, and multi-layer IP routing </a:t>
            </a:r>
          </a:p>
          <a:p>
            <a:pPr marL="171450" indent="-171450">
              <a:buFont typeface="Arial" panose="020B0604020202020204" pitchFamily="34" charset="0"/>
              <a:buChar char="•"/>
            </a:pPr>
            <a:r>
              <a:rPr lang="en-US" dirty="0"/>
              <a:t>Sophisticated Network configuration and Monitoring Tools</a:t>
            </a:r>
          </a:p>
          <a:p>
            <a:pPr marL="171450" indent="-171450">
              <a:buFont typeface="Arial" panose="020B0604020202020204" pitchFamily="34" charset="0"/>
              <a:buChar char="•"/>
            </a:pPr>
            <a:r>
              <a:rPr lang="en-US" dirty="0"/>
              <a:t>Most Technicians already know how to configure and troubleshoot</a:t>
            </a:r>
          </a:p>
          <a:p>
            <a:pPr marL="171450" indent="-171450">
              <a:buFont typeface="Arial" panose="020B0604020202020204" pitchFamily="34" charset="0"/>
              <a:buChar char="•"/>
            </a:pPr>
            <a:r>
              <a:rPr lang="en-US" dirty="0"/>
              <a:t>Well integrated in all common operating systems</a:t>
            </a:r>
          </a:p>
          <a:p>
            <a:pPr marL="171450" indent="-171450">
              <a:buFont typeface="Arial" panose="020B0604020202020204" pitchFamily="34" charset="0"/>
              <a:buChar char="•"/>
            </a:pPr>
            <a:r>
              <a:rPr lang="en-US" dirty="0"/>
              <a:t>Easily integrated with other networks including Ethernet, 5G, etc.</a:t>
            </a:r>
          </a:p>
          <a:p>
            <a:pPr marL="171450" indent="-171450">
              <a:buFont typeface="Arial" panose="020B0604020202020204" pitchFamily="34" charset="0"/>
              <a:buChar char="•"/>
            </a:pPr>
            <a:r>
              <a:rPr lang="en-US" dirty="0"/>
              <a:t>Unlike a cellular network, Wi-Fi can be configured with different levels of security. WPA2-enterprise options are accepted for secure and secret government and military networks.</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13</a:t>
            </a:fld>
            <a:endParaRPr lang="en-US"/>
          </a:p>
        </p:txBody>
      </p:sp>
    </p:spTree>
    <p:extLst>
      <p:ext uri="{BB962C8B-B14F-4D97-AF65-F5344CB8AC3E}">
        <p14:creationId xmlns:p14="http://schemas.microsoft.com/office/powerpoint/2010/main" val="3581667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5th Generation Private and Public Networks provide new wireless alternatives such as:</a:t>
            </a:r>
          </a:p>
          <a:p>
            <a:endParaRPr lang="en-US" dirty="0"/>
          </a:p>
          <a:p>
            <a:pPr marL="171450" indent="-171450">
              <a:buFont typeface="Arial" panose="020B0604020202020204" pitchFamily="34" charset="0"/>
              <a:buChar char="•"/>
            </a:pPr>
            <a:r>
              <a:rPr lang="en-US" dirty="0"/>
              <a:t>Special frequencies are reserved for private “campus networks”</a:t>
            </a:r>
          </a:p>
          <a:p>
            <a:pPr marL="171450" indent="-171450">
              <a:buFont typeface="Arial" panose="020B0604020202020204" pitchFamily="34" charset="0"/>
              <a:buChar char="•"/>
            </a:pPr>
            <a:r>
              <a:rPr lang="en-US" dirty="0"/>
              <a:t>Time Critical Network standards are in testing.</a:t>
            </a:r>
          </a:p>
          <a:p>
            <a:pPr marL="171450" indent="-171450">
              <a:buFont typeface="Arial" panose="020B0604020202020204" pitchFamily="34" charset="0"/>
              <a:buChar char="•"/>
            </a:pPr>
            <a:r>
              <a:rPr lang="en-US" dirty="0"/>
              <a:t>Easily integrated with other networks, including Ethernet, Wi-Fi, etc.</a:t>
            </a:r>
          </a:p>
          <a:p>
            <a:pPr marL="171450" indent="-171450">
              <a:buFont typeface="Arial" panose="020B0604020202020204" pitchFamily="34" charset="0"/>
              <a:buChar char="•"/>
            </a:pPr>
            <a:r>
              <a:rPr lang="en-US" dirty="0"/>
              <a:t>Highly scalable (to city or even nation-wide networks).</a:t>
            </a:r>
          </a:p>
          <a:p>
            <a:endParaRPr lang="en-US" dirty="0"/>
          </a:p>
          <a:p>
            <a:r>
              <a:rPr lang="en-US" dirty="0"/>
              <a:t>They may be Configured as </a:t>
            </a:r>
          </a:p>
          <a:p>
            <a:pPr marL="171450" indent="-171450">
              <a:buFont typeface="Arial" panose="020B0604020202020204" pitchFamily="34" charset="0"/>
              <a:buChar char="•"/>
            </a:pPr>
            <a:r>
              <a:rPr lang="en-US" dirty="0"/>
              <a:t>Wi-Fi inside structures</a:t>
            </a:r>
          </a:p>
          <a:p>
            <a:pPr marL="171450" indent="-171450">
              <a:buFont typeface="Arial" panose="020B0604020202020204" pitchFamily="34" charset="0"/>
              <a:buChar char="•"/>
            </a:pPr>
            <a:r>
              <a:rPr lang="en-US" dirty="0"/>
              <a:t>Use 5G for “outside” networks</a:t>
            </a:r>
          </a:p>
          <a:p>
            <a:endParaRPr lang="en-US" dirty="0"/>
          </a:p>
          <a:p>
            <a:r>
              <a:rPr lang="en-US" dirty="0"/>
              <a:t>Consistent “top to bottom” </a:t>
            </a:r>
          </a:p>
          <a:p>
            <a:pPr marL="171450" indent="-171450">
              <a:buFont typeface="Arial" panose="020B0604020202020204" pitchFamily="34" charset="0"/>
              <a:buChar char="•"/>
            </a:pPr>
            <a:r>
              <a:rPr lang="en-US" dirty="0"/>
              <a:t>Authentication and encryption</a:t>
            </a:r>
          </a:p>
          <a:p>
            <a:pPr marL="171450" indent="-171450">
              <a:buFont typeface="Arial" panose="020B0604020202020204" pitchFamily="34" charset="0"/>
              <a:buChar char="•"/>
            </a:pPr>
            <a:r>
              <a:rPr lang="en-US" dirty="0"/>
              <a:t>Configuration</a:t>
            </a:r>
          </a:p>
          <a:p>
            <a:pPr marL="171450" indent="-171450">
              <a:buFont typeface="Arial" panose="020B0604020202020204" pitchFamily="34" charset="0"/>
              <a:buChar char="•"/>
            </a:pPr>
            <a:r>
              <a:rPr lang="en-US" dirty="0"/>
              <a:t>Monitoring and optimization</a:t>
            </a:r>
          </a:p>
          <a:p>
            <a:pPr marL="171450" indent="-171450">
              <a:buFont typeface="Arial" panose="020B0604020202020204" pitchFamily="34" charset="0"/>
              <a:buChar char="•"/>
            </a:pPr>
            <a:r>
              <a:rPr lang="en-US" dirty="0"/>
              <a:t>Cyber defense and response</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14</a:t>
            </a:fld>
            <a:endParaRPr lang="en-US"/>
          </a:p>
        </p:txBody>
      </p:sp>
    </p:spTree>
    <p:extLst>
      <p:ext uri="{BB962C8B-B14F-4D97-AF65-F5344CB8AC3E}">
        <p14:creationId xmlns:p14="http://schemas.microsoft.com/office/powerpoint/2010/main" val="1818259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Legacy radio networks are less cybersecure and reliable than wired networks because of:</a:t>
            </a:r>
          </a:p>
          <a:p>
            <a:pPr marL="171450" indent="-171450">
              <a:buFont typeface="Arial" panose="020B0604020202020204" pitchFamily="34" charset="0"/>
              <a:buChar char="•"/>
            </a:pPr>
            <a:r>
              <a:rPr lang="en-US" dirty="0"/>
              <a:t>Inherent “attack surfaces” (e.g. worm-hole)</a:t>
            </a:r>
          </a:p>
          <a:p>
            <a:pPr marL="171450" indent="-171450">
              <a:buFont typeface="Arial" panose="020B0604020202020204" pitchFamily="34" charset="0"/>
              <a:buChar char="•"/>
            </a:pPr>
            <a:r>
              <a:rPr lang="en-US" dirty="0"/>
              <a:t>Small user base</a:t>
            </a:r>
          </a:p>
          <a:p>
            <a:pPr marL="171450" indent="-171450">
              <a:buFont typeface="Arial" panose="020B0604020202020204" pitchFamily="34" charset="0"/>
              <a:buChar char="•"/>
            </a:pPr>
            <a:r>
              <a:rPr lang="en-US" dirty="0"/>
              <a:t>Battery failures</a:t>
            </a:r>
          </a:p>
          <a:p>
            <a:pPr marL="171450" indent="-171450">
              <a:buFont typeface="Arial" panose="020B0604020202020204" pitchFamily="34" charset="0"/>
              <a:buChar char="•"/>
            </a:pPr>
            <a:r>
              <a:rPr lang="en-US" dirty="0"/>
              <a:t>Weaker configuration and monitoring tools</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15</a:t>
            </a:fld>
            <a:endParaRPr lang="en-US"/>
          </a:p>
        </p:txBody>
      </p:sp>
    </p:spTree>
    <p:extLst>
      <p:ext uri="{BB962C8B-B14F-4D97-AF65-F5344CB8AC3E}">
        <p14:creationId xmlns:p14="http://schemas.microsoft.com/office/powerpoint/2010/main" val="1373616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Radio networks like </a:t>
            </a:r>
            <a:r>
              <a:rPr lang="en-US" dirty="0" err="1"/>
              <a:t>LoRaWAN</a:t>
            </a:r>
            <a:r>
              <a:rPr lang="en-US" dirty="0"/>
              <a:t>, </a:t>
            </a:r>
            <a:r>
              <a:rPr lang="en-US" dirty="0" err="1"/>
              <a:t>WiFi</a:t>
            </a:r>
            <a:r>
              <a:rPr lang="en-US" dirty="0"/>
              <a:t> and 5G can be more cybersecure than wired networks because:</a:t>
            </a:r>
          </a:p>
          <a:p>
            <a:pPr marL="171450" indent="-171450">
              <a:buFont typeface="Arial" panose="020B0604020202020204" pitchFamily="34" charset="0"/>
              <a:buChar char="•"/>
            </a:pPr>
            <a:r>
              <a:rPr lang="en-US" dirty="0"/>
              <a:t>Better monitoring tools detect bandwidth problems and misconfiguration</a:t>
            </a:r>
          </a:p>
          <a:p>
            <a:pPr marL="171450" indent="-171450">
              <a:buFont typeface="Arial" panose="020B0604020202020204" pitchFamily="34" charset="0"/>
              <a:buChar char="•"/>
            </a:pPr>
            <a:r>
              <a:rPr lang="en-US" dirty="0"/>
              <a:t>Wider user base detects vulnerabilities and eliminates bugs.</a:t>
            </a:r>
          </a:p>
          <a:p>
            <a:pPr marL="171450" indent="-171450">
              <a:buFont typeface="Arial" panose="020B0604020202020204" pitchFamily="34" charset="0"/>
              <a:buChar char="•"/>
            </a:pPr>
            <a:r>
              <a:rPr lang="en-US" dirty="0"/>
              <a:t>Better configuration management detects unauthorized changes (whether poor practices or cyber attacks).</a:t>
            </a:r>
          </a:p>
          <a:p>
            <a:pPr marL="171450" indent="-171450">
              <a:buFont typeface="Arial" panose="020B0604020202020204" pitchFamily="34" charset="0"/>
              <a:buChar char="•"/>
            </a:pPr>
            <a:r>
              <a:rPr lang="en-US" dirty="0"/>
              <a:t>Artificial intelligence monitoring can detect anomalous traffic (more sophisticated protocols - Blackberry example)</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16</a:t>
            </a:fld>
            <a:endParaRPr lang="en-US"/>
          </a:p>
        </p:txBody>
      </p:sp>
    </p:spTree>
    <p:extLst>
      <p:ext uri="{BB962C8B-B14F-4D97-AF65-F5344CB8AC3E}">
        <p14:creationId xmlns:p14="http://schemas.microsoft.com/office/powerpoint/2010/main" val="3311142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are two of the most common wireless networks for industrial applications (e.g., a continuous chemical process or a batch pharmaceuticals facility).</a:t>
            </a:r>
          </a:p>
          <a:p>
            <a:r>
              <a:rPr lang="en-US" dirty="0"/>
              <a:t>Wireless Hart</a:t>
            </a:r>
          </a:p>
          <a:p>
            <a:r>
              <a:rPr lang="en-US" dirty="0"/>
              <a:t>ISA 100.11a</a:t>
            </a:r>
          </a:p>
          <a:p>
            <a:endParaRPr lang="en-US" dirty="0"/>
          </a:p>
          <a:p>
            <a:r>
              <a:rPr lang="en-US" dirty="0"/>
              <a:t>Other common wireless sensor networks include Zigbee, Thread, and</a:t>
            </a:r>
            <a:br>
              <a:rPr lang="en-US" dirty="0"/>
            </a:br>
            <a:r>
              <a:rPr lang="en-US" dirty="0"/>
              <a:t>Z-wave.  These are also low power, multi-path radio networks that share many characteristics of Wireless Hart and ISA 100 so we will not specifically address them in this module.</a:t>
            </a:r>
          </a:p>
          <a:p>
            <a:endParaRPr lang="en-US" dirty="0"/>
          </a:p>
          <a:p>
            <a:r>
              <a:rPr lang="en-US" dirty="0"/>
              <a:t>For discrete manufacturing (e.g., automotive industry there are many others, but these will not be discussed in this Module).</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2</a:t>
            </a:fld>
            <a:endParaRPr lang="en-US"/>
          </a:p>
        </p:txBody>
      </p:sp>
    </p:spTree>
    <p:extLst>
      <p:ext uri="{BB962C8B-B14F-4D97-AF65-F5344CB8AC3E}">
        <p14:creationId xmlns:p14="http://schemas.microsoft.com/office/powerpoint/2010/main" val="596356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More than 200 instrumentation companies offer Wireless LAN products, including ABB, Emerson, Honeywell, Siemens and Yokogawa.</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3</a:t>
            </a:fld>
            <a:endParaRPr lang="en-US"/>
          </a:p>
        </p:txBody>
      </p:sp>
    </p:spTree>
    <p:extLst>
      <p:ext uri="{BB962C8B-B14F-4D97-AF65-F5344CB8AC3E}">
        <p14:creationId xmlns:p14="http://schemas.microsoft.com/office/powerpoint/2010/main" val="1868863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Similarities include:</a:t>
            </a:r>
          </a:p>
          <a:p>
            <a:r>
              <a:rPr lang="en-US" dirty="0"/>
              <a:t>Both use the same low-power IEEE 802.15.4 radio (same range, beam propagation patterns). Both are often battery-powered.</a:t>
            </a:r>
          </a:p>
          <a:p>
            <a:r>
              <a:rPr lang="en-US" dirty="0"/>
              <a:t>Both are mature technologies that have been in use for over 10 years.</a:t>
            </a:r>
          </a:p>
          <a:p>
            <a:r>
              <a:rPr lang="en-US" dirty="0"/>
              <a:t>“Mesh networking” overcomes range and obstruction problems.</a:t>
            </a:r>
          </a:p>
          <a:p>
            <a:r>
              <a:rPr lang="en-US" dirty="0"/>
              <a:t>Dynamic “Self-healing” bypasses device failures or wave-path obstructions.</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4</a:t>
            </a:fld>
            <a:endParaRPr lang="en-US"/>
          </a:p>
        </p:txBody>
      </p:sp>
    </p:spTree>
    <p:extLst>
      <p:ext uri="{BB962C8B-B14F-4D97-AF65-F5344CB8AC3E}">
        <p14:creationId xmlns:p14="http://schemas.microsoft.com/office/powerpoint/2010/main" val="3156557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5</a:t>
            </a:fld>
            <a:endParaRPr lang="en-US"/>
          </a:p>
        </p:txBody>
      </p:sp>
    </p:spTree>
    <p:extLst>
      <p:ext uri="{BB962C8B-B14F-4D97-AF65-F5344CB8AC3E}">
        <p14:creationId xmlns:p14="http://schemas.microsoft.com/office/powerpoint/2010/main" val="461190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Wireless Hart is</a:t>
            </a:r>
          </a:p>
          <a:p>
            <a:pPr marL="171450" indent="-171450">
              <a:buFont typeface="Arial" panose="020B0604020202020204" pitchFamily="34" charset="0"/>
              <a:buChar char="•"/>
            </a:pPr>
            <a:r>
              <a:rPr lang="en-US" dirty="0"/>
              <a:t>“Self-</a:t>
            </a:r>
            <a:r>
              <a:rPr lang="en-US" dirty="0" err="1"/>
              <a:t>organizing,”so</a:t>
            </a:r>
            <a:r>
              <a:rPr lang="en-US" dirty="0"/>
              <a:t> it is much easier to configure and deploy.</a:t>
            </a:r>
          </a:p>
          <a:p>
            <a:pPr marL="171450" indent="-171450">
              <a:buFont typeface="Arial" panose="020B0604020202020204" pitchFamily="34" charset="0"/>
              <a:buChar char="•"/>
            </a:pPr>
            <a:r>
              <a:rPr lang="en-US" dirty="0"/>
              <a:t>However, the inability to override automatic configuration may result in:</a:t>
            </a:r>
          </a:p>
          <a:p>
            <a:pPr marL="628650" lvl="1" indent="-171450">
              <a:buFont typeface="Arial" panose="020B0604020202020204" pitchFamily="34" charset="0"/>
              <a:buChar char="•"/>
            </a:pPr>
            <a:r>
              <a:rPr lang="en-US" dirty="0"/>
              <a:t>bandwidth bottlenecks, </a:t>
            </a:r>
          </a:p>
          <a:p>
            <a:pPr marL="628650" lvl="1" indent="-171450">
              <a:buFont typeface="Arial" panose="020B0604020202020204" pitchFamily="34" charset="0"/>
              <a:buChar char="•"/>
            </a:pPr>
            <a:r>
              <a:rPr lang="en-US" dirty="0"/>
              <a:t>common points of failure may shut down large areas</a:t>
            </a:r>
          </a:p>
          <a:p>
            <a:pPr marL="171450" indent="-171450">
              <a:buFont typeface="Arial" panose="020B0604020202020204" pitchFamily="34" charset="0"/>
              <a:buChar char="•"/>
            </a:pPr>
            <a:r>
              <a:rPr lang="en-US" dirty="0"/>
              <a:t>Dynamic re-configuration results in “attack surfaces” for cyber intruders (e.g., “worm-hole exploit”).</a:t>
            </a:r>
          </a:p>
          <a:p>
            <a:pPr marL="171450" indent="-171450">
              <a:buFont typeface="Arial" panose="020B0604020202020204" pitchFamily="34" charset="0"/>
              <a:buChar char="•"/>
            </a:pPr>
            <a:r>
              <a:rPr lang="en-US" dirty="0"/>
              <a:t>Lack of monitoring tools makes optimization, network performance, and security monitoring difficult or impossible.</a:t>
            </a:r>
          </a:p>
          <a:p>
            <a:pPr marL="171450" indent="-171450">
              <a:buFont typeface="Arial" panose="020B0604020202020204" pitchFamily="34" charset="0"/>
              <a:buChar char="•"/>
            </a:pPr>
            <a:r>
              <a:rPr lang="en-US" dirty="0"/>
              <a:t>Only 100 nodes can be configured per Gateway, and performance issues often limit this further.</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6</a:t>
            </a:fld>
            <a:endParaRPr lang="en-US"/>
          </a:p>
        </p:txBody>
      </p:sp>
    </p:spTree>
    <p:extLst>
      <p:ext uri="{BB962C8B-B14F-4D97-AF65-F5344CB8AC3E}">
        <p14:creationId xmlns:p14="http://schemas.microsoft.com/office/powerpoint/2010/main" val="1203300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 100.11a is:</a:t>
            </a:r>
          </a:p>
          <a:p>
            <a:pPr marL="171450" indent="-171450">
              <a:buFont typeface="Arial" panose="020B0604020202020204" pitchFamily="34" charset="0"/>
              <a:buChar char="•"/>
            </a:pPr>
            <a:r>
              <a:rPr lang="en-US" dirty="0"/>
              <a:t>“User configured,” so the design requires more expertise and time.</a:t>
            </a:r>
          </a:p>
          <a:p>
            <a:pPr marL="171450" indent="-171450">
              <a:buFont typeface="Arial" panose="020B0604020202020204" pitchFamily="34" charset="0"/>
              <a:buChar char="•"/>
            </a:pPr>
            <a:r>
              <a:rPr lang="en-US" dirty="0"/>
              <a:t>Configuration tools allow:</a:t>
            </a:r>
          </a:p>
          <a:p>
            <a:pPr marL="628650" lvl="1" indent="-171450">
              <a:buFont typeface="Arial" panose="020B0604020202020204" pitchFamily="34" charset="0"/>
              <a:buChar char="•"/>
            </a:pPr>
            <a:r>
              <a:rPr lang="en-US" dirty="0"/>
              <a:t>Optimization of Network Paths and backup configuration (e.g., pinch-points)</a:t>
            </a:r>
          </a:p>
          <a:p>
            <a:pPr marL="628650" lvl="1" indent="-171450">
              <a:buFont typeface="Arial" panose="020B0604020202020204" pitchFamily="34" charset="0"/>
              <a:buChar char="•"/>
            </a:pPr>
            <a:r>
              <a:rPr lang="en-US" dirty="0"/>
              <a:t>Monitoring of Network bandwidth and reconfiguration as needed</a:t>
            </a:r>
          </a:p>
          <a:p>
            <a:pPr marL="628650" lvl="1" indent="-171450">
              <a:buFont typeface="Arial" panose="020B0604020202020204" pitchFamily="34" charset="0"/>
              <a:buChar char="•"/>
            </a:pPr>
            <a:r>
              <a:rPr lang="en-US" dirty="0"/>
              <a:t>Configuration of “mesh” where needed but can also define primary and backup paths.</a:t>
            </a:r>
          </a:p>
          <a:p>
            <a:pPr marL="628650" lvl="1" indent="-171450">
              <a:buFont typeface="Arial" panose="020B0604020202020204" pitchFamily="34" charset="0"/>
              <a:buChar char="•"/>
            </a:pPr>
            <a:r>
              <a:rPr lang="en-US" dirty="0"/>
              <a:t>Larger networks with multiple gateways and routers. </a:t>
            </a:r>
          </a:p>
          <a:p>
            <a:pPr marL="628650" lvl="1" indent="-171450">
              <a:buFont typeface="Arial" panose="020B0604020202020204" pitchFamily="34" charset="0"/>
              <a:buChar char="•"/>
            </a:pPr>
            <a:r>
              <a:rPr lang="en-US" dirty="0"/>
              <a:t>Detection of unexpected traffic (e.g., cyber attacker).</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7</a:t>
            </a:fld>
            <a:endParaRPr lang="en-US"/>
          </a:p>
        </p:txBody>
      </p:sp>
    </p:spTree>
    <p:extLst>
      <p:ext uri="{BB962C8B-B14F-4D97-AF65-F5344CB8AC3E}">
        <p14:creationId xmlns:p14="http://schemas.microsoft.com/office/powerpoint/2010/main" val="2423800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Eliminating signal &amp; power wiring is a key Wireless benefit, however:</a:t>
            </a:r>
          </a:p>
          <a:p>
            <a:pPr marL="171450" indent="-171450">
              <a:buFont typeface="Arial" panose="020B0604020202020204" pitchFamily="34" charset="0"/>
              <a:buChar char="•"/>
            </a:pPr>
            <a:r>
              <a:rPr lang="en-US" dirty="0"/>
              <a:t>If a network includes Analyzers (like Gas Chromatographs) or slow measurements like tank levels, radio transmitters need only “awaken” every couple of minutes, and battery life may be a couple of years.</a:t>
            </a:r>
          </a:p>
          <a:p>
            <a:pPr marL="171450" indent="-171450">
              <a:buFont typeface="Arial" panose="020B0604020202020204" pitchFamily="34" charset="0"/>
              <a:buChar char="•"/>
            </a:pPr>
            <a:r>
              <a:rPr lang="en-US" dirty="0"/>
              <a:t>but, if a network includes safety gas sensors or high-speed sensors or analyzers used for control, it may be necessary to poll these devices every second.  In this case, that same battery could be exhausted in a week. (365x2/60x2 = ~7 days)</a:t>
            </a:r>
          </a:p>
          <a:p>
            <a:pPr marL="171450" indent="-171450">
              <a:buFont typeface="Arial" panose="020B0604020202020204" pitchFamily="34" charset="0"/>
              <a:buChar char="•"/>
            </a:pPr>
            <a:r>
              <a:rPr lang="en-US" dirty="0"/>
              <a:t>Even worse, in a self-configuring network, adding a device that is polled every few seconds could suddenly exhaust the batteries of devices that only “pass on” the data in a mesh network.</a:t>
            </a:r>
          </a:p>
          <a:p>
            <a:r>
              <a:rPr lang="en-US" dirty="0"/>
              <a:t>Batteries are improving – New technology is significantly extending battery life, and changing batteries in hazardous areas is getting easier and safer.</a:t>
            </a:r>
          </a:p>
          <a:p>
            <a:r>
              <a:rPr lang="en-US" dirty="0"/>
              <a:t>Solar Panels have dropped in price dramatically, so they may work in some networks.</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8</a:t>
            </a:fld>
            <a:endParaRPr lang="en-US"/>
          </a:p>
        </p:txBody>
      </p:sp>
    </p:spTree>
    <p:extLst>
      <p:ext uri="{BB962C8B-B14F-4D97-AF65-F5344CB8AC3E}">
        <p14:creationId xmlns:p14="http://schemas.microsoft.com/office/powerpoint/2010/main" val="3031229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Connecting a device to an industrial network (wired or wireless) requires special equipment, procedures &amp; training.</a:t>
            </a:r>
            <a:br>
              <a:rPr lang="en-US" dirty="0"/>
            </a:br>
            <a:endParaRPr lang="en-US" dirty="0"/>
          </a:p>
          <a:p>
            <a:r>
              <a:rPr lang="en-US" dirty="0"/>
              <a:t>Adding new network types or replacing old ones require a large investment of manpower and equipment.</a:t>
            </a:r>
            <a:br>
              <a:rPr lang="en-US" dirty="0"/>
            </a:br>
            <a:endParaRPr lang="en-US" dirty="0"/>
          </a:p>
          <a:p>
            <a:r>
              <a:rPr lang="en-US" dirty="0"/>
              <a:t>If existing networks are to be changed, it must therefore be for well considered reasons and be carefully planned and funded.</a:t>
            </a:r>
          </a:p>
          <a:p>
            <a:endParaRPr lang="en-US" dirty="0"/>
          </a:p>
        </p:txBody>
      </p:sp>
      <p:sp>
        <p:nvSpPr>
          <p:cNvPr id="4" name="Slide Number Placeholder 3"/>
          <p:cNvSpPr>
            <a:spLocks noGrp="1"/>
          </p:cNvSpPr>
          <p:nvPr>
            <p:ph type="sldNum" sz="quarter" idx="5"/>
          </p:nvPr>
        </p:nvSpPr>
        <p:spPr/>
        <p:txBody>
          <a:bodyPr/>
          <a:lstStyle/>
          <a:p>
            <a:fld id="{12AE3192-7496-4391-9421-A2CBF7780800}" type="slidenum">
              <a:rPr lang="en-US" smtClean="0"/>
              <a:t>9</a:t>
            </a:fld>
            <a:endParaRPr lang="en-US"/>
          </a:p>
        </p:txBody>
      </p:sp>
    </p:spTree>
    <p:extLst>
      <p:ext uri="{BB962C8B-B14F-4D97-AF65-F5344CB8AC3E}">
        <p14:creationId xmlns:p14="http://schemas.microsoft.com/office/powerpoint/2010/main" val="2076518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23.xml"/><Relationship Id="rId6" Type="http://schemas.openxmlformats.org/officeDocument/2006/relationships/image" Target="../media/image25.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notesSlide" Target="../notesSlides/notesSlide3.xml"/><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slideLayout" Target="../slideLayouts/slideLayout2.xml"/><Relationship Id="rId16" Type="http://schemas.openxmlformats.org/officeDocument/2006/relationships/image" Target="../media/image18.png"/><Relationship Id="rId1" Type="http://schemas.openxmlformats.org/officeDocument/2006/relationships/tags" Target="../tags/tag9.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747906" y="935417"/>
            <a:ext cx="5737300" cy="1292662"/>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Security of Wireless </a:t>
            </a:r>
          </a:p>
          <a:p>
            <a:pPr algn="ctr"/>
            <a:r>
              <a:rPr lang="en-US" sz="2800" dirty="0">
                <a:solidFill>
                  <a:srgbClr val="003E6B"/>
                </a:solidFill>
                <a:latin typeface="Arial Black" panose="020B0A04020102020204" pitchFamily="34" charset="0"/>
              </a:rPr>
              <a:t>Sensors &amp; Networks</a:t>
            </a:r>
          </a:p>
          <a:p>
            <a:pPr algn="ctr"/>
            <a:r>
              <a:rPr lang="en-US" sz="2800" dirty="0">
                <a:solidFill>
                  <a:srgbClr val="003E6B"/>
                </a:solidFill>
                <a:latin typeface="Arial Black" panose="020B0A04020102020204" pitchFamily="34" charset="0"/>
              </a:rPr>
              <a:t>at PERA Level 0 to 1</a:t>
            </a:r>
          </a:p>
        </p:txBody>
      </p:sp>
      <p:sp>
        <p:nvSpPr>
          <p:cNvPr id="17" name="TextBox 16">
            <a:extLst>
              <a:ext uri="{FF2B5EF4-FFF2-40B4-BE49-F238E27FC236}">
                <a16:creationId xmlns:a16="http://schemas.microsoft.com/office/drawing/2014/main" id="{5DE5965B-8ACE-4192-B5D2-A3B7BCE516D2}"/>
              </a:ext>
            </a:extLst>
          </p:cNvPr>
          <p:cNvSpPr txBox="1"/>
          <p:nvPr/>
        </p:nvSpPr>
        <p:spPr>
          <a:xfrm>
            <a:off x="956190" y="2881383"/>
            <a:ext cx="5529016" cy="2098267"/>
          </a:xfrm>
          <a:prstGeom prst="rect">
            <a:avLst/>
          </a:prstGeom>
          <a:noFill/>
        </p:spPr>
        <p:txBody>
          <a:bodyPr wrap="square" lIns="0" tIns="0" rIns="0" bIns="0" rtlCol="0">
            <a:spAutoFit/>
          </a:bodyPr>
          <a:lstStyle/>
          <a:p>
            <a:pPr algn="ctr"/>
            <a:r>
              <a:rPr lang="en-US" sz="28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MLM-079-A</a:t>
            </a:r>
          </a:p>
          <a:p>
            <a:pPr>
              <a:tabLst>
                <a:tab pos="2292350" algn="l"/>
              </a:tabLst>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pPr>
              <a:tabLst>
                <a:tab pos="2292350" algn="l"/>
              </a:tabLst>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pPr>
              <a:tabLst>
                <a:tab pos="2292350" algn="l"/>
              </a:tabLst>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Engineers</a:t>
            </a:r>
          </a:p>
          <a:p>
            <a:pPr>
              <a:tabLst>
                <a:tab pos="2292350" algn="l"/>
              </a:tabLst>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Design &amp;Operation</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8" name="Picture 7">
            <a:extLst>
              <a:ext uri="{FF2B5EF4-FFF2-40B4-BE49-F238E27FC236}">
                <a16:creationId xmlns:a16="http://schemas.microsoft.com/office/drawing/2014/main" id="{1F86FBE0-2313-B59B-5FFB-A7EF4BC8EF94}"/>
              </a:ext>
            </a:extLst>
          </p:cNvPr>
          <p:cNvPicPr>
            <a:picLocks noChangeAspect="1"/>
          </p:cNvPicPr>
          <p:nvPr/>
        </p:nvPicPr>
        <p:blipFill>
          <a:blip r:embed="rId6"/>
          <a:stretch>
            <a:fillRect/>
          </a:stretch>
        </p:blipFill>
        <p:spPr>
          <a:xfrm>
            <a:off x="7133920" y="1809489"/>
            <a:ext cx="2933061" cy="3364254"/>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09FE0-A623-4EC4-AF0A-07F8A37847DB}"/>
              </a:ext>
            </a:extLst>
          </p:cNvPr>
          <p:cNvSpPr>
            <a:spLocks noGrp="1"/>
          </p:cNvSpPr>
          <p:nvPr>
            <p:ph type="title"/>
          </p:nvPr>
        </p:nvSpPr>
        <p:spPr>
          <a:xfrm>
            <a:off x="2127902" y="365126"/>
            <a:ext cx="9225897" cy="753556"/>
          </a:xfrm>
        </p:spPr>
        <p:txBody>
          <a:bodyPr>
            <a:normAutofit/>
          </a:bodyPr>
          <a:lstStyle/>
          <a:p>
            <a:r>
              <a:rPr lang="en-US" sz="3600" b="1" dirty="0"/>
              <a:t>Management of Change (cont’d)</a:t>
            </a:r>
          </a:p>
        </p:txBody>
      </p:sp>
      <p:sp>
        <p:nvSpPr>
          <p:cNvPr id="3" name="Content Placeholder 2">
            <a:extLst>
              <a:ext uri="{FF2B5EF4-FFF2-40B4-BE49-F238E27FC236}">
                <a16:creationId xmlns:a16="http://schemas.microsoft.com/office/drawing/2014/main" id="{CB65520E-8B9C-4207-87BB-5035C15BD886}"/>
              </a:ext>
            </a:extLst>
          </p:cNvPr>
          <p:cNvSpPr>
            <a:spLocks noGrp="1"/>
          </p:cNvSpPr>
          <p:nvPr>
            <p:ph idx="1"/>
          </p:nvPr>
        </p:nvSpPr>
        <p:spPr>
          <a:xfrm>
            <a:off x="984115" y="1561514"/>
            <a:ext cx="10515600" cy="4462768"/>
          </a:xfrm>
        </p:spPr>
        <p:txBody>
          <a:bodyPr/>
          <a:lstStyle/>
          <a:p>
            <a:pPr marL="0" indent="0">
              <a:buNone/>
            </a:pPr>
            <a:r>
              <a:rPr lang="en-US" sz="2800" b="1" dirty="0"/>
              <a:t>Network Configuration Management is essential to:</a:t>
            </a:r>
          </a:p>
          <a:p>
            <a:pPr lvl="1"/>
            <a:r>
              <a:rPr lang="en-US" sz="2800" dirty="0"/>
              <a:t>Ensure approval and documentation of network changes </a:t>
            </a:r>
          </a:p>
          <a:p>
            <a:pPr lvl="1"/>
            <a:r>
              <a:rPr lang="en-US" sz="2800" dirty="0"/>
              <a:t>Protect updates and “patches” (Solar Wind Hack)</a:t>
            </a:r>
          </a:p>
          <a:p>
            <a:pPr lvl="1"/>
            <a:r>
              <a:rPr lang="en-US" sz="2800" dirty="0"/>
              <a:t>Test network configurations (using simulation tools)</a:t>
            </a:r>
          </a:p>
          <a:p>
            <a:pPr lvl="1"/>
            <a:r>
              <a:rPr lang="en-US" sz="2800" dirty="0"/>
              <a:t>Monitor bandwidth problems and failure modes</a:t>
            </a:r>
          </a:p>
          <a:p>
            <a:pPr lvl="1"/>
            <a:r>
              <a:rPr lang="en-US" sz="2800" dirty="0"/>
              <a:t>Detect and isolate suspicious network traffic (may not be able to stop penetration, but must know they are there)</a:t>
            </a:r>
          </a:p>
          <a:p>
            <a:pPr lvl="1"/>
            <a:r>
              <a:rPr lang="en-US" sz="2800" dirty="0"/>
              <a:t>See ISA 108 Intelligent Device Configuration and Management</a:t>
            </a:r>
          </a:p>
          <a:p>
            <a:pPr lvl="1"/>
            <a:endParaRPr lang="en-US" dirty="0"/>
          </a:p>
          <a:p>
            <a:endParaRPr lang="en-US" dirty="0"/>
          </a:p>
        </p:txBody>
      </p:sp>
    </p:spTree>
    <p:custDataLst>
      <p:tags r:id="rId1"/>
    </p:custDataLst>
    <p:extLst>
      <p:ext uri="{BB962C8B-B14F-4D97-AF65-F5344CB8AC3E}">
        <p14:creationId xmlns:p14="http://schemas.microsoft.com/office/powerpoint/2010/main" val="3436573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1A6E-B603-4847-AA12-481FE6600A13}"/>
              </a:ext>
            </a:extLst>
          </p:cNvPr>
          <p:cNvSpPr>
            <a:spLocks noGrp="1"/>
          </p:cNvSpPr>
          <p:nvPr>
            <p:ph type="title"/>
          </p:nvPr>
        </p:nvSpPr>
        <p:spPr>
          <a:xfrm>
            <a:off x="2444096" y="365126"/>
            <a:ext cx="8909703" cy="636824"/>
          </a:xfrm>
        </p:spPr>
        <p:txBody>
          <a:bodyPr>
            <a:normAutofit fontScale="90000"/>
          </a:bodyPr>
          <a:lstStyle/>
          <a:p>
            <a:r>
              <a:rPr lang="en-US" sz="3600" b="1" dirty="0"/>
              <a:t>New Wireless Alternatives</a:t>
            </a:r>
          </a:p>
        </p:txBody>
      </p:sp>
      <p:sp>
        <p:nvSpPr>
          <p:cNvPr id="3" name="Content Placeholder 2">
            <a:extLst>
              <a:ext uri="{FF2B5EF4-FFF2-40B4-BE49-F238E27FC236}">
                <a16:creationId xmlns:a16="http://schemas.microsoft.com/office/drawing/2014/main" id="{8F23B884-B894-4782-BA9B-92FF4792A7ED}"/>
              </a:ext>
            </a:extLst>
          </p:cNvPr>
          <p:cNvSpPr>
            <a:spLocks noGrp="1"/>
          </p:cNvSpPr>
          <p:nvPr>
            <p:ph idx="1"/>
          </p:nvPr>
        </p:nvSpPr>
        <p:spPr>
          <a:xfrm>
            <a:off x="968502" y="1555657"/>
            <a:ext cx="10515600" cy="3746686"/>
          </a:xfrm>
        </p:spPr>
        <p:txBody>
          <a:bodyPr/>
          <a:lstStyle/>
          <a:p>
            <a:r>
              <a:rPr lang="en-US" sz="2400" b="1" dirty="0" err="1"/>
              <a:t>LoRaWAN</a:t>
            </a:r>
            <a:r>
              <a:rPr lang="en-US" sz="2400" dirty="0"/>
              <a:t> – Low Power High Bandwidth Wide Area Network.</a:t>
            </a:r>
            <a:br>
              <a:rPr lang="en-US" sz="2400" dirty="0"/>
            </a:br>
            <a:endParaRPr lang="en-US" sz="2400" dirty="0"/>
          </a:p>
          <a:p>
            <a:r>
              <a:rPr lang="en-US" sz="2400" b="1" dirty="0" err="1"/>
              <a:t>WiFi</a:t>
            </a:r>
            <a:r>
              <a:rPr lang="en-US" sz="2400" dirty="0"/>
              <a:t> – Industrial “hardened” versions of popular commercial LAN.</a:t>
            </a:r>
          </a:p>
          <a:p>
            <a:endParaRPr lang="en-US" sz="2400" dirty="0"/>
          </a:p>
          <a:p>
            <a:r>
              <a:rPr lang="en-US" sz="2400" b="1" dirty="0"/>
              <a:t>5G</a:t>
            </a:r>
            <a:r>
              <a:rPr lang="en-US" sz="2400" dirty="0"/>
              <a:t> – 5</a:t>
            </a:r>
            <a:r>
              <a:rPr lang="en-US" sz="2400" baseline="30000" dirty="0"/>
              <a:t>th</a:t>
            </a:r>
            <a:r>
              <a:rPr lang="en-US" sz="2400" dirty="0"/>
              <a:t> Generation “microwave broadband”</a:t>
            </a:r>
          </a:p>
          <a:p>
            <a:pPr marL="0" indent="0">
              <a:buNone/>
            </a:pPr>
            <a:endParaRPr lang="en-US" sz="2400" dirty="0"/>
          </a:p>
          <a:p>
            <a:pPr marL="0" indent="0" algn="ctr">
              <a:buNone/>
            </a:pPr>
            <a:r>
              <a:rPr lang="en-US" sz="2400" dirty="0"/>
              <a:t>Some key features of these are discussed below.</a:t>
            </a:r>
          </a:p>
        </p:txBody>
      </p:sp>
      <p:sp>
        <p:nvSpPr>
          <p:cNvPr id="4" name="Date Placeholder 3">
            <a:extLst>
              <a:ext uri="{FF2B5EF4-FFF2-40B4-BE49-F238E27FC236}">
                <a16:creationId xmlns:a16="http://schemas.microsoft.com/office/drawing/2014/main" id="{5D7D734F-1F79-4291-B2DA-FE4930305B54}"/>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A27476B-73D1-4E18-B899-2CFE66759DD6}" type="datetime1">
              <a:rPr lang="en-US" smtClean="0"/>
              <a:pPr/>
              <a:t>10/23/2025</a:t>
            </a:fld>
            <a:endParaRPr lang="en-US"/>
          </a:p>
        </p:txBody>
      </p:sp>
    </p:spTree>
    <p:custDataLst>
      <p:tags r:id="rId1"/>
    </p:custDataLst>
    <p:extLst>
      <p:ext uri="{BB962C8B-B14F-4D97-AF65-F5344CB8AC3E}">
        <p14:creationId xmlns:p14="http://schemas.microsoft.com/office/powerpoint/2010/main" val="3981333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838200" y="1420837"/>
            <a:ext cx="10515600" cy="4610312"/>
          </a:xfrm>
        </p:spPr>
        <p:txBody>
          <a:bodyPr/>
          <a:lstStyle/>
          <a:p>
            <a:pPr marL="0" indent="0">
              <a:buNone/>
            </a:pPr>
            <a:r>
              <a:rPr lang="en-US" sz="2800" b="1" dirty="0"/>
              <a:t>Low power Radio Wide Area Network (</a:t>
            </a:r>
            <a:r>
              <a:rPr lang="en-US" sz="2800" b="1" dirty="0" err="1"/>
              <a:t>LoRaWAN</a:t>
            </a:r>
            <a:r>
              <a:rPr lang="en-US" sz="2800" b="1" dirty="0"/>
              <a:t>)</a:t>
            </a:r>
          </a:p>
          <a:p>
            <a:r>
              <a:rPr lang="en-US" sz="2400" dirty="0"/>
              <a:t>Low power, high bandwidth based on “chirp” spread-spectrum tech.</a:t>
            </a:r>
          </a:p>
          <a:p>
            <a:r>
              <a:rPr lang="en-US" sz="2400" dirty="0"/>
              <a:t>Range of several miles (depending on terrain and obstacles)</a:t>
            </a:r>
          </a:p>
          <a:p>
            <a:r>
              <a:rPr lang="en-US" sz="2400" dirty="0"/>
              <a:t>Easy attachment of IoT and IIoT devices (local, regional and global).</a:t>
            </a:r>
          </a:p>
          <a:p>
            <a:r>
              <a:rPr lang="en-US" sz="2400" dirty="0"/>
              <a:t>Provides end-to-end security (frequency agile spread-spectrum was invented for torpedoes).</a:t>
            </a:r>
          </a:p>
          <a:p>
            <a:r>
              <a:rPr lang="en-US" sz="2400" dirty="0"/>
              <a:t>Scalable to very Large Networks </a:t>
            </a:r>
          </a:p>
          <a:p>
            <a:r>
              <a:rPr lang="en-US" sz="2400" dirty="0"/>
              <a:t>Supports “cloud” connections</a:t>
            </a:r>
          </a:p>
          <a:p>
            <a:r>
              <a:rPr lang="en-US" sz="2400" dirty="0"/>
              <a:t>Sophisticated configuration, optimization and monitoring tools</a:t>
            </a:r>
          </a:p>
          <a:p>
            <a:r>
              <a:rPr lang="en-US" sz="2400" dirty="0"/>
              <a:t>Subject to jamming, spoofing and other radio network vulnerabilities</a:t>
            </a:r>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1648024" y="285542"/>
            <a:ext cx="9354084" cy="823762"/>
          </a:xfrm>
        </p:spPr>
        <p:txBody>
          <a:bodyPr>
            <a:noAutofit/>
          </a:bodyPr>
          <a:lstStyle/>
          <a:p>
            <a:r>
              <a:rPr lang="en-US" sz="3600" b="1" dirty="0"/>
              <a:t>New Wireless Alternatives (cont’d)</a:t>
            </a:r>
            <a:endParaRPr lang="en-US" sz="3600" b="1" dirty="0">
              <a:solidFill>
                <a:srgbClr val="FF0000"/>
              </a:solidFill>
            </a:endParaRPr>
          </a:p>
        </p:txBody>
      </p:sp>
    </p:spTree>
    <p:custDataLst>
      <p:tags r:id="rId1"/>
    </p:custDataLst>
    <p:extLst>
      <p:ext uri="{BB962C8B-B14F-4D97-AF65-F5344CB8AC3E}">
        <p14:creationId xmlns:p14="http://schemas.microsoft.com/office/powerpoint/2010/main" val="3873605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FAB1140-4F28-4BB5-90CB-2AAB7C4AC793}"/>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A27476B-73D1-4E18-B899-2CFE66759DD6}" type="datetime1">
              <a:rPr lang="en-US" smtClean="0"/>
              <a:pPr/>
              <a:t>10/23/2025</a:t>
            </a:fld>
            <a:endParaRPr lang="en-US"/>
          </a:p>
        </p:txBody>
      </p:sp>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838200" y="1533378"/>
            <a:ext cx="10515600" cy="4446495"/>
          </a:xfrm>
        </p:spPr>
        <p:txBody>
          <a:bodyPr>
            <a:normAutofit/>
          </a:bodyPr>
          <a:lstStyle/>
          <a:p>
            <a:pPr marL="0" indent="0">
              <a:buNone/>
            </a:pPr>
            <a:r>
              <a:rPr lang="en-US" sz="2800" b="1" dirty="0"/>
              <a:t>Industrial version of commercial Wi-Fi Network</a:t>
            </a:r>
          </a:p>
          <a:p>
            <a:r>
              <a:rPr lang="en-US" sz="2400" dirty="0"/>
              <a:t>Many suppliers of low-cost, reliable chips and components</a:t>
            </a:r>
          </a:p>
          <a:p>
            <a:r>
              <a:rPr lang="en-US" sz="2400" dirty="0"/>
              <a:t>Supports mesh networking, self-healing, and multi-layer IP routing </a:t>
            </a:r>
          </a:p>
          <a:p>
            <a:r>
              <a:rPr lang="en-US" sz="2400" dirty="0"/>
              <a:t>Sophisticated Network configuration and Monitoring Tools</a:t>
            </a:r>
          </a:p>
          <a:p>
            <a:r>
              <a:rPr lang="en-US" sz="2400" dirty="0"/>
              <a:t>Most Technicians already know how to configure and troubleshoot</a:t>
            </a:r>
          </a:p>
          <a:p>
            <a:r>
              <a:rPr lang="en-US" sz="2400" dirty="0"/>
              <a:t>Well integrated in all common operating systems</a:t>
            </a:r>
          </a:p>
          <a:p>
            <a:r>
              <a:rPr lang="en-US" sz="2400" dirty="0"/>
              <a:t>Easily integrated with other networks, including Ethernet, 5G, etc.</a:t>
            </a:r>
          </a:p>
          <a:p>
            <a:r>
              <a:rPr lang="en-US" sz="2400" dirty="0"/>
              <a:t>Unlike a cellular network, Wi-Fi can be configured with different levels of security. WPA2-Enterprise options are accepted for secure, secret government and military networks.</a:t>
            </a:r>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1462541" y="333139"/>
            <a:ext cx="8901157" cy="823762"/>
          </a:xfrm>
        </p:spPr>
        <p:txBody>
          <a:bodyPr>
            <a:noAutofit/>
          </a:bodyPr>
          <a:lstStyle/>
          <a:p>
            <a:r>
              <a:rPr lang="en-US" sz="3600" b="1" dirty="0"/>
              <a:t>New Wireless Alternatives (cont’d)</a:t>
            </a:r>
            <a:endParaRPr lang="en-US" sz="3600" b="1" dirty="0">
              <a:solidFill>
                <a:srgbClr val="FF0000"/>
              </a:solidFill>
            </a:endParaRPr>
          </a:p>
        </p:txBody>
      </p:sp>
    </p:spTree>
    <p:custDataLst>
      <p:tags r:id="rId1"/>
    </p:custDataLst>
    <p:extLst>
      <p:ext uri="{BB962C8B-B14F-4D97-AF65-F5344CB8AC3E}">
        <p14:creationId xmlns:p14="http://schemas.microsoft.com/office/powerpoint/2010/main" val="1292527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2307109" y="3954254"/>
            <a:ext cx="4877877" cy="2660053"/>
          </a:xfrm>
        </p:spPr>
        <p:txBody>
          <a:bodyPr>
            <a:normAutofit/>
          </a:bodyPr>
          <a:lstStyle/>
          <a:p>
            <a:r>
              <a:rPr lang="en-US" dirty="0"/>
              <a:t>Configure Wi-Fi inside structures</a:t>
            </a:r>
          </a:p>
          <a:p>
            <a:r>
              <a:rPr lang="en-US" dirty="0"/>
              <a:t>Use 5G for “outside” networks</a:t>
            </a:r>
          </a:p>
          <a:p>
            <a:r>
              <a:rPr lang="en-US" dirty="0"/>
              <a:t>Consistent “top to bottom” </a:t>
            </a:r>
          </a:p>
          <a:p>
            <a:pPr lvl="1"/>
            <a:r>
              <a:rPr lang="en-US" dirty="0"/>
              <a:t>Authentication and encryption</a:t>
            </a:r>
          </a:p>
          <a:p>
            <a:pPr lvl="1"/>
            <a:r>
              <a:rPr lang="en-US" dirty="0"/>
              <a:t>Configuration</a:t>
            </a:r>
          </a:p>
          <a:p>
            <a:pPr lvl="1"/>
            <a:r>
              <a:rPr lang="en-US" dirty="0"/>
              <a:t>Monitoring and optimization</a:t>
            </a:r>
          </a:p>
          <a:p>
            <a:pPr lvl="1"/>
            <a:r>
              <a:rPr lang="en-US" dirty="0"/>
              <a:t>Cyber defense and response</a:t>
            </a:r>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1708126" y="269449"/>
            <a:ext cx="9456634" cy="661623"/>
          </a:xfrm>
        </p:spPr>
        <p:txBody>
          <a:bodyPr>
            <a:noAutofit/>
          </a:bodyPr>
          <a:lstStyle/>
          <a:p>
            <a:r>
              <a:rPr lang="en-US" sz="3600" b="1" dirty="0"/>
              <a:t>New Wireless Alternatives (cont’d)</a:t>
            </a:r>
          </a:p>
        </p:txBody>
      </p:sp>
      <p:sp>
        <p:nvSpPr>
          <p:cNvPr id="11" name="Content Placeholder 7">
            <a:extLst>
              <a:ext uri="{FF2B5EF4-FFF2-40B4-BE49-F238E27FC236}">
                <a16:creationId xmlns:a16="http://schemas.microsoft.com/office/drawing/2014/main" id="{8B25F724-0F73-4E07-9664-6AE9E80AA52A}"/>
              </a:ext>
            </a:extLst>
          </p:cNvPr>
          <p:cNvSpPr txBox="1">
            <a:spLocks/>
          </p:cNvSpPr>
          <p:nvPr/>
        </p:nvSpPr>
        <p:spPr>
          <a:xfrm>
            <a:off x="1128102" y="1890329"/>
            <a:ext cx="10616682" cy="18893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Special frequencies are reserved for private “campus networks”</a:t>
            </a:r>
          </a:p>
          <a:p>
            <a:r>
              <a:rPr lang="en-US" sz="2400" dirty="0"/>
              <a:t>Time Critical Network standards are in testing.</a:t>
            </a:r>
          </a:p>
          <a:p>
            <a:r>
              <a:rPr lang="en-US" sz="2400" dirty="0"/>
              <a:t>Easily integrated with other networks, including Ethernet, Wi-Fi, etc.</a:t>
            </a:r>
          </a:p>
          <a:p>
            <a:r>
              <a:rPr lang="en-US" sz="2400" dirty="0"/>
              <a:t>Highly scalable (to city or even nation-wide networks).</a:t>
            </a:r>
          </a:p>
        </p:txBody>
      </p:sp>
      <p:grpSp>
        <p:nvGrpSpPr>
          <p:cNvPr id="2" name="Group 1">
            <a:extLst>
              <a:ext uri="{FF2B5EF4-FFF2-40B4-BE49-F238E27FC236}">
                <a16:creationId xmlns:a16="http://schemas.microsoft.com/office/drawing/2014/main" id="{AD3C4E7F-F18B-C54F-7BCB-682C1F8B7B35}"/>
              </a:ext>
            </a:extLst>
          </p:cNvPr>
          <p:cNvGrpSpPr/>
          <p:nvPr/>
        </p:nvGrpSpPr>
        <p:grpSpPr>
          <a:xfrm>
            <a:off x="7064841" y="3734434"/>
            <a:ext cx="3732573" cy="2879873"/>
            <a:chOff x="838200" y="3204557"/>
            <a:chExt cx="3732573" cy="2879873"/>
          </a:xfrm>
        </p:grpSpPr>
        <p:pic>
          <p:nvPicPr>
            <p:cNvPr id="3" name="Picture 2">
              <a:extLst>
                <a:ext uri="{FF2B5EF4-FFF2-40B4-BE49-F238E27FC236}">
                  <a16:creationId xmlns:a16="http://schemas.microsoft.com/office/drawing/2014/main" id="{87D19A35-5C00-4E45-A484-9A841A84665D}"/>
                </a:ext>
              </a:extLst>
            </p:cNvPr>
            <p:cNvPicPr>
              <a:picLocks noChangeAspect="1"/>
            </p:cNvPicPr>
            <p:nvPr/>
          </p:nvPicPr>
          <p:blipFill>
            <a:blip r:embed="rId4"/>
            <a:stretch>
              <a:fillRect/>
            </a:stretch>
          </p:blipFill>
          <p:spPr>
            <a:xfrm>
              <a:off x="838200" y="3204557"/>
              <a:ext cx="3732573" cy="2879873"/>
            </a:xfrm>
            <a:prstGeom prst="rect">
              <a:avLst/>
            </a:prstGeom>
          </p:spPr>
        </p:pic>
        <p:sp>
          <p:nvSpPr>
            <p:cNvPr id="12" name="Content Placeholder 7">
              <a:extLst>
                <a:ext uri="{FF2B5EF4-FFF2-40B4-BE49-F238E27FC236}">
                  <a16:creationId xmlns:a16="http://schemas.microsoft.com/office/drawing/2014/main" id="{C290DB69-E382-4272-BB62-A355B97BDDC6}"/>
                </a:ext>
              </a:extLst>
            </p:cNvPr>
            <p:cNvSpPr txBox="1">
              <a:spLocks/>
            </p:cNvSpPr>
            <p:nvPr/>
          </p:nvSpPr>
          <p:spPr>
            <a:xfrm>
              <a:off x="3260082" y="4643997"/>
              <a:ext cx="642636" cy="3651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err="1">
                  <a:solidFill>
                    <a:schemeClr val="accent1"/>
                  </a:solidFill>
                </a:rPr>
                <a:t>WiFI</a:t>
              </a:r>
              <a:endParaRPr lang="en-US" dirty="0">
                <a:solidFill>
                  <a:schemeClr val="accent1"/>
                </a:solidFill>
              </a:endParaRPr>
            </a:p>
          </p:txBody>
        </p:sp>
        <p:sp>
          <p:nvSpPr>
            <p:cNvPr id="13" name="Content Placeholder 7">
              <a:extLst>
                <a:ext uri="{FF2B5EF4-FFF2-40B4-BE49-F238E27FC236}">
                  <a16:creationId xmlns:a16="http://schemas.microsoft.com/office/drawing/2014/main" id="{69DB3CF0-4215-4FBD-AF65-ED21A87B48F2}"/>
                </a:ext>
              </a:extLst>
            </p:cNvPr>
            <p:cNvSpPr txBox="1">
              <a:spLocks/>
            </p:cNvSpPr>
            <p:nvPr/>
          </p:nvSpPr>
          <p:spPr>
            <a:xfrm>
              <a:off x="2336513" y="3975880"/>
              <a:ext cx="475201" cy="3651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5G</a:t>
              </a:r>
            </a:p>
          </p:txBody>
        </p:sp>
        <p:cxnSp>
          <p:nvCxnSpPr>
            <p:cNvPr id="14" name="Straight Arrow Connector 13">
              <a:extLst>
                <a:ext uri="{FF2B5EF4-FFF2-40B4-BE49-F238E27FC236}">
                  <a16:creationId xmlns:a16="http://schemas.microsoft.com/office/drawing/2014/main" id="{E68D734F-3E75-45D1-9386-7A39DD8DB2B1}"/>
                </a:ext>
              </a:extLst>
            </p:cNvPr>
            <p:cNvCxnSpPr/>
            <p:nvPr/>
          </p:nvCxnSpPr>
          <p:spPr>
            <a:xfrm>
              <a:off x="3581400" y="4931801"/>
              <a:ext cx="313506" cy="1246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5847F24-B62C-473C-8E6B-5F7B6610202F}"/>
                </a:ext>
              </a:extLst>
            </p:cNvPr>
            <p:cNvCxnSpPr>
              <a:cxnSpLocks/>
            </p:cNvCxnSpPr>
            <p:nvPr/>
          </p:nvCxnSpPr>
          <p:spPr>
            <a:xfrm>
              <a:off x="2727800" y="4149112"/>
              <a:ext cx="1023106" cy="26950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3347D77-F891-43FF-8606-F0B9E5C239BB}"/>
                </a:ext>
              </a:extLst>
            </p:cNvPr>
            <p:cNvCxnSpPr/>
            <p:nvPr/>
          </p:nvCxnSpPr>
          <p:spPr>
            <a:xfrm>
              <a:off x="2532156" y="4238306"/>
              <a:ext cx="0" cy="51399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BDEDEAC-6A8F-47A9-8004-73F890789F98}"/>
                </a:ext>
              </a:extLst>
            </p:cNvPr>
            <p:cNvCxnSpPr/>
            <p:nvPr/>
          </p:nvCxnSpPr>
          <p:spPr>
            <a:xfrm flipH="1">
              <a:off x="1707502" y="4149112"/>
              <a:ext cx="675666" cy="18256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98378D0-1342-44FA-A8CA-F2B565357527}"/>
                </a:ext>
              </a:extLst>
            </p:cNvPr>
            <p:cNvCxnSpPr/>
            <p:nvPr/>
          </p:nvCxnSpPr>
          <p:spPr>
            <a:xfrm flipH="1">
              <a:off x="2532156" y="4931801"/>
              <a:ext cx="892179" cy="662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6AA9A99-1A9D-4A46-991C-74DCED919440}"/>
                </a:ext>
              </a:extLst>
            </p:cNvPr>
            <p:cNvCxnSpPr>
              <a:cxnSpLocks/>
            </p:cNvCxnSpPr>
            <p:nvPr/>
          </p:nvCxnSpPr>
          <p:spPr>
            <a:xfrm>
              <a:off x="3498980" y="4938372"/>
              <a:ext cx="239173" cy="7585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Content Placeholder 7">
              <a:extLst>
                <a:ext uri="{FF2B5EF4-FFF2-40B4-BE49-F238E27FC236}">
                  <a16:creationId xmlns:a16="http://schemas.microsoft.com/office/drawing/2014/main" id="{BA65A27F-33DC-4E2E-8DF0-A4D639FB01B5}"/>
                </a:ext>
              </a:extLst>
            </p:cNvPr>
            <p:cNvSpPr txBox="1">
              <a:spLocks/>
            </p:cNvSpPr>
            <p:nvPr/>
          </p:nvSpPr>
          <p:spPr>
            <a:xfrm>
              <a:off x="2914324" y="3293831"/>
              <a:ext cx="1647658" cy="214810"/>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 </a:t>
              </a:r>
              <a:r>
                <a:rPr lang="en-US" sz="1600" dirty="0" err="1"/>
                <a:t>aruba</a:t>
              </a:r>
              <a:r>
                <a:rPr lang="en-US" sz="1600" dirty="0"/>
                <a:t> – an HP Company</a:t>
              </a:r>
            </a:p>
          </p:txBody>
        </p:sp>
      </p:grpSp>
      <p:sp>
        <p:nvSpPr>
          <p:cNvPr id="19" name="TextBox 18">
            <a:extLst>
              <a:ext uri="{FF2B5EF4-FFF2-40B4-BE49-F238E27FC236}">
                <a16:creationId xmlns:a16="http://schemas.microsoft.com/office/drawing/2014/main" id="{F132A6CB-028E-448D-8449-DBE49EF50936}"/>
              </a:ext>
            </a:extLst>
          </p:cNvPr>
          <p:cNvSpPr txBox="1"/>
          <p:nvPr/>
        </p:nvSpPr>
        <p:spPr>
          <a:xfrm>
            <a:off x="902981" y="1325573"/>
            <a:ext cx="8280951" cy="523220"/>
          </a:xfrm>
          <a:prstGeom prst="rect">
            <a:avLst/>
          </a:prstGeom>
          <a:noFill/>
        </p:spPr>
        <p:txBody>
          <a:bodyPr wrap="square">
            <a:spAutoFit/>
          </a:bodyPr>
          <a:lstStyle/>
          <a:p>
            <a:r>
              <a:rPr lang="en-US" sz="2800" b="1" dirty="0"/>
              <a:t>5th Generation Private and Public Networks</a:t>
            </a:r>
            <a:endParaRPr lang="en-US" sz="3200" b="1" dirty="0"/>
          </a:p>
        </p:txBody>
      </p:sp>
    </p:spTree>
    <p:custDataLst>
      <p:tags r:id="rId1"/>
    </p:custDataLst>
    <p:extLst>
      <p:ext uri="{BB962C8B-B14F-4D97-AF65-F5344CB8AC3E}">
        <p14:creationId xmlns:p14="http://schemas.microsoft.com/office/powerpoint/2010/main" val="3018129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148C4-5F21-4615-B1DB-FD0D8251026A}"/>
              </a:ext>
            </a:extLst>
          </p:cNvPr>
          <p:cNvSpPr>
            <a:spLocks noGrp="1"/>
          </p:cNvSpPr>
          <p:nvPr>
            <p:ph type="title"/>
          </p:nvPr>
        </p:nvSpPr>
        <p:spPr>
          <a:xfrm>
            <a:off x="1110952" y="136525"/>
            <a:ext cx="10165935" cy="964488"/>
          </a:xfrm>
        </p:spPr>
        <p:txBody>
          <a:bodyPr>
            <a:normAutofit fontScale="90000"/>
          </a:bodyPr>
          <a:lstStyle/>
          <a:p>
            <a:pPr algn="ctr"/>
            <a:r>
              <a:rPr lang="en-US" sz="3600" b="1" dirty="0"/>
              <a:t>Cybersecurity and Reliability of </a:t>
            </a:r>
            <a:br>
              <a:rPr lang="en-US" sz="3600" b="1" dirty="0"/>
            </a:br>
            <a:r>
              <a:rPr lang="en-US" sz="3600" b="1" dirty="0"/>
              <a:t>Wireless Networks</a:t>
            </a:r>
          </a:p>
        </p:txBody>
      </p:sp>
      <p:sp>
        <p:nvSpPr>
          <p:cNvPr id="3" name="Content Placeholder 2">
            <a:extLst>
              <a:ext uri="{FF2B5EF4-FFF2-40B4-BE49-F238E27FC236}">
                <a16:creationId xmlns:a16="http://schemas.microsoft.com/office/drawing/2014/main" id="{E9A45408-E1CE-4A44-8EB9-E04305B1AE26}"/>
              </a:ext>
            </a:extLst>
          </p:cNvPr>
          <p:cNvSpPr>
            <a:spLocks noGrp="1"/>
          </p:cNvSpPr>
          <p:nvPr>
            <p:ph idx="1"/>
          </p:nvPr>
        </p:nvSpPr>
        <p:spPr>
          <a:xfrm>
            <a:off x="838200" y="1434905"/>
            <a:ext cx="10515600" cy="4322082"/>
          </a:xfrm>
        </p:spPr>
        <p:txBody>
          <a:bodyPr>
            <a:normAutofit/>
          </a:bodyPr>
          <a:lstStyle/>
          <a:p>
            <a:r>
              <a:rPr lang="en-US" sz="2800" b="1" u="sng" dirty="0"/>
              <a:t>Legacy radio networks </a:t>
            </a:r>
            <a:r>
              <a:rPr lang="en-US" sz="2800" b="1" dirty="0"/>
              <a:t>are less cybersecure and reliable than wired networks because of:</a:t>
            </a:r>
          </a:p>
          <a:p>
            <a:pPr lvl="1"/>
            <a:r>
              <a:rPr lang="en-US" sz="2800" dirty="0"/>
              <a:t>Inherent “attack surfaces” (e.g. worm-hole)</a:t>
            </a:r>
          </a:p>
          <a:p>
            <a:pPr lvl="1"/>
            <a:r>
              <a:rPr lang="en-US" sz="2800" dirty="0"/>
              <a:t>Small user base</a:t>
            </a:r>
          </a:p>
          <a:p>
            <a:pPr lvl="1"/>
            <a:r>
              <a:rPr lang="en-US" sz="2800" dirty="0"/>
              <a:t>Battery failures</a:t>
            </a:r>
          </a:p>
          <a:p>
            <a:pPr lvl="1"/>
            <a:r>
              <a:rPr lang="en-US" sz="2800" dirty="0"/>
              <a:t>Weaker configuration and monitoring tools</a:t>
            </a:r>
          </a:p>
        </p:txBody>
      </p:sp>
      <p:sp>
        <p:nvSpPr>
          <p:cNvPr id="4" name="Date Placeholder 3">
            <a:extLst>
              <a:ext uri="{FF2B5EF4-FFF2-40B4-BE49-F238E27FC236}">
                <a16:creationId xmlns:a16="http://schemas.microsoft.com/office/drawing/2014/main" id="{836FE270-B62C-47A6-96EF-A4DCA236B5DF}"/>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A27476B-73D1-4E18-B899-2CFE66759DD6}" type="datetime1">
              <a:rPr lang="en-US" smtClean="0"/>
              <a:pPr/>
              <a:t>10/23/2025</a:t>
            </a:fld>
            <a:endParaRPr lang="en-US"/>
          </a:p>
        </p:txBody>
      </p:sp>
    </p:spTree>
    <p:custDataLst>
      <p:tags r:id="rId1"/>
    </p:custDataLst>
    <p:extLst>
      <p:ext uri="{BB962C8B-B14F-4D97-AF65-F5344CB8AC3E}">
        <p14:creationId xmlns:p14="http://schemas.microsoft.com/office/powerpoint/2010/main" val="139723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148C4-5F21-4615-B1DB-FD0D8251026A}"/>
              </a:ext>
            </a:extLst>
          </p:cNvPr>
          <p:cNvSpPr>
            <a:spLocks noGrp="1"/>
          </p:cNvSpPr>
          <p:nvPr>
            <p:ph type="title"/>
          </p:nvPr>
        </p:nvSpPr>
        <p:spPr>
          <a:xfrm>
            <a:off x="974933" y="136525"/>
            <a:ext cx="10515600" cy="1002958"/>
          </a:xfrm>
        </p:spPr>
        <p:txBody>
          <a:bodyPr>
            <a:normAutofit fontScale="90000"/>
          </a:bodyPr>
          <a:lstStyle/>
          <a:p>
            <a:pPr algn="ctr"/>
            <a:r>
              <a:rPr lang="en-US" sz="3600" b="1" dirty="0"/>
              <a:t>Cybersecurity and Reliability of </a:t>
            </a:r>
            <a:br>
              <a:rPr lang="en-US" sz="3600" b="1" dirty="0"/>
            </a:br>
            <a:r>
              <a:rPr lang="en-US" sz="3600" b="1" dirty="0"/>
              <a:t>Wireless Networks (cont’d)</a:t>
            </a:r>
          </a:p>
        </p:txBody>
      </p:sp>
      <p:sp>
        <p:nvSpPr>
          <p:cNvPr id="3" name="Content Placeholder 2">
            <a:extLst>
              <a:ext uri="{FF2B5EF4-FFF2-40B4-BE49-F238E27FC236}">
                <a16:creationId xmlns:a16="http://schemas.microsoft.com/office/drawing/2014/main" id="{E9A45408-E1CE-4A44-8EB9-E04305B1AE26}"/>
              </a:ext>
            </a:extLst>
          </p:cNvPr>
          <p:cNvSpPr>
            <a:spLocks noGrp="1"/>
          </p:cNvSpPr>
          <p:nvPr>
            <p:ph idx="1"/>
          </p:nvPr>
        </p:nvSpPr>
        <p:spPr>
          <a:xfrm>
            <a:off x="838200" y="1422143"/>
            <a:ext cx="10515600" cy="4351338"/>
          </a:xfrm>
        </p:spPr>
        <p:txBody>
          <a:bodyPr/>
          <a:lstStyle/>
          <a:p>
            <a:r>
              <a:rPr lang="en-US" sz="2800" b="1" u="sng" dirty="0"/>
              <a:t>New Radio networks </a:t>
            </a:r>
            <a:r>
              <a:rPr lang="en-US" sz="2800" b="1" dirty="0"/>
              <a:t>like </a:t>
            </a:r>
            <a:r>
              <a:rPr lang="en-US" sz="2800" b="1" dirty="0" err="1"/>
              <a:t>LoRaWAN</a:t>
            </a:r>
            <a:r>
              <a:rPr lang="en-US" sz="2800" b="1" dirty="0"/>
              <a:t>, </a:t>
            </a:r>
            <a:r>
              <a:rPr lang="en-US" sz="2800" b="1" dirty="0" err="1"/>
              <a:t>WiFi</a:t>
            </a:r>
            <a:r>
              <a:rPr lang="en-US" sz="2800" b="1" dirty="0"/>
              <a:t> and 5G can be more cybersecure than traditional wireless and wired networks because:</a:t>
            </a:r>
          </a:p>
          <a:p>
            <a:pPr lvl="1"/>
            <a:r>
              <a:rPr lang="en-US" sz="2400" dirty="0"/>
              <a:t>Better monitoring tools detect bandwidth problems and misconfiguration</a:t>
            </a:r>
          </a:p>
          <a:p>
            <a:pPr lvl="1"/>
            <a:r>
              <a:rPr lang="en-US" sz="2400" dirty="0"/>
              <a:t>Wider user base detects vulnerabilities and eliminates bugs.</a:t>
            </a:r>
          </a:p>
          <a:p>
            <a:pPr lvl="1"/>
            <a:r>
              <a:rPr lang="en-US" sz="2400" dirty="0"/>
              <a:t>Better configuration management detects unauthorized changes (whether poor practices or cyber attacks).</a:t>
            </a:r>
          </a:p>
          <a:p>
            <a:pPr lvl="1"/>
            <a:r>
              <a:rPr lang="en-US" sz="2400" dirty="0"/>
              <a:t>Artificial intelligence monitoring can detect anomalous traffic (more sophisticated protocols - Blackberry example)</a:t>
            </a:r>
          </a:p>
        </p:txBody>
      </p:sp>
    </p:spTree>
    <p:custDataLst>
      <p:tags r:id="rId1"/>
    </p:custDataLst>
    <p:extLst>
      <p:ext uri="{BB962C8B-B14F-4D97-AF65-F5344CB8AC3E}">
        <p14:creationId xmlns:p14="http://schemas.microsoft.com/office/powerpoint/2010/main" val="1855568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20B29-3050-46C8-963C-F01B66E8846C}"/>
              </a:ext>
            </a:extLst>
          </p:cNvPr>
          <p:cNvSpPr>
            <a:spLocks noGrp="1"/>
          </p:cNvSpPr>
          <p:nvPr>
            <p:ph type="title"/>
          </p:nvPr>
        </p:nvSpPr>
        <p:spPr>
          <a:xfrm>
            <a:off x="838200" y="136525"/>
            <a:ext cx="10515600" cy="1002958"/>
          </a:xfrm>
        </p:spPr>
        <p:txBody>
          <a:bodyPr>
            <a:normAutofit fontScale="90000"/>
          </a:bodyPr>
          <a:lstStyle/>
          <a:p>
            <a:pPr algn="ctr"/>
            <a:r>
              <a:rPr lang="en-US" sz="3600" b="1" dirty="0"/>
              <a:t>Wireless Protocols for </a:t>
            </a:r>
            <a:br>
              <a:rPr lang="en-US" sz="3600" b="1" dirty="0"/>
            </a:br>
            <a:r>
              <a:rPr lang="en-US" sz="3600" b="1" dirty="0"/>
              <a:t>Plant Instrumentation</a:t>
            </a:r>
          </a:p>
        </p:txBody>
      </p:sp>
      <p:sp>
        <p:nvSpPr>
          <p:cNvPr id="7" name="Content Placeholder 2">
            <a:extLst>
              <a:ext uri="{FF2B5EF4-FFF2-40B4-BE49-F238E27FC236}">
                <a16:creationId xmlns:a16="http://schemas.microsoft.com/office/drawing/2014/main" id="{A7CD2C4D-917D-45C0-A952-6F5C0DE1F68B}"/>
              </a:ext>
            </a:extLst>
          </p:cNvPr>
          <p:cNvSpPr>
            <a:spLocks noGrp="1"/>
          </p:cNvSpPr>
          <p:nvPr>
            <p:ph idx="1"/>
          </p:nvPr>
        </p:nvSpPr>
        <p:spPr>
          <a:xfrm>
            <a:off x="838200" y="1448971"/>
            <a:ext cx="10515600" cy="4450803"/>
          </a:xfrm>
        </p:spPr>
        <p:txBody>
          <a:bodyPr/>
          <a:lstStyle/>
          <a:p>
            <a:pPr marL="0" indent="0">
              <a:buNone/>
            </a:pPr>
            <a:r>
              <a:rPr lang="en-US" sz="2000" dirty="0"/>
              <a:t>The following are two of the most common wireless networks for industrial applications (e.g., a continuous chemical process or a batch pharmaceuticals facility).</a:t>
            </a:r>
          </a:p>
          <a:p>
            <a:pPr lvl="1"/>
            <a:r>
              <a:rPr lang="en-US" sz="2000" dirty="0"/>
              <a:t>Wireless Hart</a:t>
            </a:r>
          </a:p>
          <a:p>
            <a:pPr lvl="1"/>
            <a:r>
              <a:rPr lang="en-US" sz="2000" dirty="0"/>
              <a:t>ISA 100.11a</a:t>
            </a:r>
          </a:p>
          <a:p>
            <a:pPr lvl="1"/>
            <a:endParaRPr lang="en-US" sz="2000" dirty="0"/>
          </a:p>
          <a:p>
            <a:pPr marL="0" indent="0">
              <a:buNone/>
            </a:pPr>
            <a:r>
              <a:rPr lang="en-US" sz="2000" dirty="0"/>
              <a:t>Other common wireless sensor networks include Zigbee, Thread, and</a:t>
            </a:r>
            <a:br>
              <a:rPr lang="en-US" sz="2000" dirty="0"/>
            </a:br>
            <a:r>
              <a:rPr lang="en-US" sz="2000" dirty="0"/>
              <a:t>Z-wave.  These are also low power, multi-path radio networks that share many characteristics of Wireless Hart and ISA 100 so we will not specifically address them in this module.</a:t>
            </a:r>
          </a:p>
          <a:p>
            <a:pPr marL="0" indent="0">
              <a:buNone/>
            </a:pPr>
            <a:endParaRPr lang="en-US" sz="2000" dirty="0"/>
          </a:p>
          <a:p>
            <a:pPr marL="0" indent="0">
              <a:buNone/>
            </a:pPr>
            <a:r>
              <a:rPr lang="en-US" dirty="0"/>
              <a:t>For discrete manufacturing (e.g., automotive industry there are many others, but these will not be discussed in this Module).</a:t>
            </a:r>
          </a:p>
        </p:txBody>
      </p:sp>
    </p:spTree>
    <p:custDataLst>
      <p:tags r:id="rId1"/>
    </p:custDataLst>
    <p:extLst>
      <p:ext uri="{BB962C8B-B14F-4D97-AF65-F5344CB8AC3E}">
        <p14:creationId xmlns:p14="http://schemas.microsoft.com/office/powerpoint/2010/main" val="4151125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819422" y="234886"/>
            <a:ext cx="10515600" cy="708409"/>
          </a:xfrm>
        </p:spPr>
        <p:txBody>
          <a:bodyPr>
            <a:noAutofit/>
          </a:bodyPr>
          <a:lstStyle/>
          <a:p>
            <a:pPr algn="ctr"/>
            <a:r>
              <a:rPr lang="en-US" sz="3600" b="1" dirty="0"/>
              <a:t>Commercial Offerings</a:t>
            </a:r>
          </a:p>
        </p:txBody>
      </p:sp>
      <p:sp>
        <p:nvSpPr>
          <p:cNvPr id="3" name="Content Placeholder 2">
            <a:extLst>
              <a:ext uri="{FF2B5EF4-FFF2-40B4-BE49-F238E27FC236}">
                <a16:creationId xmlns:a16="http://schemas.microsoft.com/office/drawing/2014/main" id="{3056A91F-9E07-41C7-8230-E3787BD161B2}"/>
              </a:ext>
            </a:extLst>
          </p:cNvPr>
          <p:cNvSpPr>
            <a:spLocks noGrp="1"/>
          </p:cNvSpPr>
          <p:nvPr>
            <p:ph idx="1"/>
          </p:nvPr>
        </p:nvSpPr>
        <p:spPr>
          <a:xfrm>
            <a:off x="1012946" y="1387596"/>
            <a:ext cx="10515600" cy="850208"/>
          </a:xfrm>
        </p:spPr>
        <p:txBody>
          <a:bodyPr>
            <a:normAutofit/>
          </a:bodyPr>
          <a:lstStyle/>
          <a:p>
            <a:r>
              <a:rPr lang="en-US" dirty="0"/>
              <a:t>More than 200 instrumentation companies offer Wireless LAN products including:</a:t>
            </a:r>
          </a:p>
        </p:txBody>
      </p:sp>
      <p:pic>
        <p:nvPicPr>
          <p:cNvPr id="9" name="Picture 8">
            <a:extLst>
              <a:ext uri="{FF2B5EF4-FFF2-40B4-BE49-F238E27FC236}">
                <a16:creationId xmlns:a16="http://schemas.microsoft.com/office/drawing/2014/main" id="{DEC0C762-8E7A-4FE5-A7D9-69C7D33BDB6C}"/>
              </a:ext>
            </a:extLst>
          </p:cNvPr>
          <p:cNvPicPr>
            <a:picLocks noChangeAspect="1"/>
          </p:cNvPicPr>
          <p:nvPr/>
        </p:nvPicPr>
        <p:blipFill>
          <a:blip r:embed="rId4"/>
          <a:stretch>
            <a:fillRect/>
          </a:stretch>
        </p:blipFill>
        <p:spPr>
          <a:xfrm>
            <a:off x="3840694" y="2520831"/>
            <a:ext cx="1771650" cy="485503"/>
          </a:xfrm>
          <a:prstGeom prst="rect">
            <a:avLst/>
          </a:prstGeom>
        </p:spPr>
      </p:pic>
      <p:pic>
        <p:nvPicPr>
          <p:cNvPr id="18" name="Picture 17">
            <a:extLst>
              <a:ext uri="{FF2B5EF4-FFF2-40B4-BE49-F238E27FC236}">
                <a16:creationId xmlns:a16="http://schemas.microsoft.com/office/drawing/2014/main" id="{BC6E6ABF-A758-4A7A-ABF8-B9734312219A}"/>
              </a:ext>
            </a:extLst>
          </p:cNvPr>
          <p:cNvPicPr>
            <a:picLocks noChangeAspect="1"/>
          </p:cNvPicPr>
          <p:nvPr/>
        </p:nvPicPr>
        <p:blipFill>
          <a:blip r:embed="rId5"/>
          <a:stretch>
            <a:fillRect/>
          </a:stretch>
        </p:blipFill>
        <p:spPr>
          <a:xfrm>
            <a:off x="6997601" y="2516316"/>
            <a:ext cx="2474841" cy="489260"/>
          </a:xfrm>
          <a:prstGeom prst="rect">
            <a:avLst/>
          </a:prstGeom>
        </p:spPr>
      </p:pic>
      <p:pic>
        <p:nvPicPr>
          <p:cNvPr id="22" name="Picture 21">
            <a:extLst>
              <a:ext uri="{FF2B5EF4-FFF2-40B4-BE49-F238E27FC236}">
                <a16:creationId xmlns:a16="http://schemas.microsoft.com/office/drawing/2014/main" id="{1ABCD9C6-EFD6-4BF6-8925-9EBE003D5BDA}"/>
              </a:ext>
            </a:extLst>
          </p:cNvPr>
          <p:cNvPicPr>
            <a:picLocks noChangeAspect="1"/>
          </p:cNvPicPr>
          <p:nvPr/>
        </p:nvPicPr>
        <p:blipFill>
          <a:blip r:embed="rId6"/>
          <a:stretch>
            <a:fillRect/>
          </a:stretch>
        </p:blipFill>
        <p:spPr>
          <a:xfrm>
            <a:off x="2382008" y="2530157"/>
            <a:ext cx="1458686" cy="476177"/>
          </a:xfrm>
          <a:prstGeom prst="rect">
            <a:avLst/>
          </a:prstGeom>
        </p:spPr>
      </p:pic>
      <p:pic>
        <p:nvPicPr>
          <p:cNvPr id="26" name="Picture 25">
            <a:extLst>
              <a:ext uri="{FF2B5EF4-FFF2-40B4-BE49-F238E27FC236}">
                <a16:creationId xmlns:a16="http://schemas.microsoft.com/office/drawing/2014/main" id="{2BADBEDB-BCF2-42A4-99C3-F10073597019}"/>
              </a:ext>
            </a:extLst>
          </p:cNvPr>
          <p:cNvPicPr>
            <a:picLocks noChangeAspect="1"/>
          </p:cNvPicPr>
          <p:nvPr/>
        </p:nvPicPr>
        <p:blipFill>
          <a:blip r:embed="rId7"/>
          <a:stretch>
            <a:fillRect/>
          </a:stretch>
        </p:blipFill>
        <p:spPr>
          <a:xfrm>
            <a:off x="5581083" y="2517074"/>
            <a:ext cx="1458686" cy="489260"/>
          </a:xfrm>
          <a:prstGeom prst="rect">
            <a:avLst/>
          </a:prstGeom>
        </p:spPr>
      </p:pic>
      <p:pic>
        <p:nvPicPr>
          <p:cNvPr id="29" name="Picture 28">
            <a:extLst>
              <a:ext uri="{FF2B5EF4-FFF2-40B4-BE49-F238E27FC236}">
                <a16:creationId xmlns:a16="http://schemas.microsoft.com/office/drawing/2014/main" id="{84818984-8318-4A03-A7C4-AFDECCBAD74C}"/>
              </a:ext>
            </a:extLst>
          </p:cNvPr>
          <p:cNvPicPr>
            <a:picLocks noChangeAspect="1"/>
          </p:cNvPicPr>
          <p:nvPr/>
        </p:nvPicPr>
        <p:blipFill>
          <a:blip r:embed="rId8"/>
          <a:stretch>
            <a:fillRect/>
          </a:stretch>
        </p:blipFill>
        <p:spPr>
          <a:xfrm>
            <a:off x="2354807" y="3323112"/>
            <a:ext cx="1771649" cy="489260"/>
          </a:xfrm>
          <a:prstGeom prst="rect">
            <a:avLst/>
          </a:prstGeom>
        </p:spPr>
      </p:pic>
      <p:pic>
        <p:nvPicPr>
          <p:cNvPr id="33" name="Picture 32">
            <a:extLst>
              <a:ext uri="{FF2B5EF4-FFF2-40B4-BE49-F238E27FC236}">
                <a16:creationId xmlns:a16="http://schemas.microsoft.com/office/drawing/2014/main" id="{713925F8-395A-4068-A3D1-86687FD52294}"/>
              </a:ext>
            </a:extLst>
          </p:cNvPr>
          <p:cNvPicPr>
            <a:picLocks noChangeAspect="1"/>
          </p:cNvPicPr>
          <p:nvPr/>
        </p:nvPicPr>
        <p:blipFill>
          <a:blip r:embed="rId9"/>
          <a:stretch>
            <a:fillRect/>
          </a:stretch>
        </p:blipFill>
        <p:spPr>
          <a:xfrm>
            <a:off x="5318382" y="4129147"/>
            <a:ext cx="2664387" cy="534953"/>
          </a:xfrm>
          <a:prstGeom prst="rect">
            <a:avLst/>
          </a:prstGeom>
        </p:spPr>
      </p:pic>
      <p:pic>
        <p:nvPicPr>
          <p:cNvPr id="36" name="Picture 35">
            <a:extLst>
              <a:ext uri="{FF2B5EF4-FFF2-40B4-BE49-F238E27FC236}">
                <a16:creationId xmlns:a16="http://schemas.microsoft.com/office/drawing/2014/main" id="{2FD81531-A29E-4EA4-9E53-14E50FAABB00}"/>
              </a:ext>
            </a:extLst>
          </p:cNvPr>
          <p:cNvPicPr>
            <a:picLocks noChangeAspect="1"/>
          </p:cNvPicPr>
          <p:nvPr/>
        </p:nvPicPr>
        <p:blipFill>
          <a:blip r:embed="rId10"/>
          <a:stretch>
            <a:fillRect/>
          </a:stretch>
        </p:blipFill>
        <p:spPr>
          <a:xfrm>
            <a:off x="4135511" y="3323112"/>
            <a:ext cx="1826423" cy="489259"/>
          </a:xfrm>
          <a:prstGeom prst="rect">
            <a:avLst/>
          </a:prstGeom>
        </p:spPr>
      </p:pic>
      <p:pic>
        <p:nvPicPr>
          <p:cNvPr id="40" name="Picture 39">
            <a:extLst>
              <a:ext uri="{FF2B5EF4-FFF2-40B4-BE49-F238E27FC236}">
                <a16:creationId xmlns:a16="http://schemas.microsoft.com/office/drawing/2014/main" id="{2C25A9BD-8AF2-436D-A656-D0EB2C3E88B9}"/>
              </a:ext>
            </a:extLst>
          </p:cNvPr>
          <p:cNvPicPr>
            <a:picLocks noChangeAspect="1"/>
          </p:cNvPicPr>
          <p:nvPr/>
        </p:nvPicPr>
        <p:blipFill>
          <a:blip r:embed="rId11"/>
          <a:stretch>
            <a:fillRect/>
          </a:stretch>
        </p:blipFill>
        <p:spPr>
          <a:xfrm>
            <a:off x="5961934" y="3323112"/>
            <a:ext cx="1611531" cy="489259"/>
          </a:xfrm>
          <a:prstGeom prst="rect">
            <a:avLst/>
          </a:prstGeom>
        </p:spPr>
      </p:pic>
      <p:pic>
        <p:nvPicPr>
          <p:cNvPr id="7" name="Picture 6">
            <a:extLst>
              <a:ext uri="{FF2B5EF4-FFF2-40B4-BE49-F238E27FC236}">
                <a16:creationId xmlns:a16="http://schemas.microsoft.com/office/drawing/2014/main" id="{939610ED-9198-4197-9D35-DA393D0C4C73}"/>
              </a:ext>
            </a:extLst>
          </p:cNvPr>
          <p:cNvPicPr>
            <a:picLocks noChangeAspect="1"/>
          </p:cNvPicPr>
          <p:nvPr/>
        </p:nvPicPr>
        <p:blipFill>
          <a:blip r:embed="rId12"/>
          <a:stretch>
            <a:fillRect/>
          </a:stretch>
        </p:blipFill>
        <p:spPr>
          <a:xfrm>
            <a:off x="2382008" y="4129150"/>
            <a:ext cx="1337387" cy="534954"/>
          </a:xfrm>
          <a:prstGeom prst="rect">
            <a:avLst/>
          </a:prstGeom>
        </p:spPr>
      </p:pic>
      <p:pic>
        <p:nvPicPr>
          <p:cNvPr id="11" name="Picture 10">
            <a:extLst>
              <a:ext uri="{FF2B5EF4-FFF2-40B4-BE49-F238E27FC236}">
                <a16:creationId xmlns:a16="http://schemas.microsoft.com/office/drawing/2014/main" id="{864641D8-A55D-4608-B82D-D7811A980CBF}"/>
              </a:ext>
            </a:extLst>
          </p:cNvPr>
          <p:cNvPicPr>
            <a:picLocks noChangeAspect="1"/>
          </p:cNvPicPr>
          <p:nvPr/>
        </p:nvPicPr>
        <p:blipFill>
          <a:blip r:embed="rId13"/>
          <a:stretch>
            <a:fillRect/>
          </a:stretch>
        </p:blipFill>
        <p:spPr>
          <a:xfrm>
            <a:off x="3738464" y="4129149"/>
            <a:ext cx="1579918" cy="534954"/>
          </a:xfrm>
          <a:prstGeom prst="rect">
            <a:avLst/>
          </a:prstGeom>
        </p:spPr>
      </p:pic>
      <p:pic>
        <p:nvPicPr>
          <p:cNvPr id="13" name="Picture 12">
            <a:extLst>
              <a:ext uri="{FF2B5EF4-FFF2-40B4-BE49-F238E27FC236}">
                <a16:creationId xmlns:a16="http://schemas.microsoft.com/office/drawing/2014/main" id="{6D336D00-5EF4-4D60-8F24-1A7729D19524}"/>
              </a:ext>
            </a:extLst>
          </p:cNvPr>
          <p:cNvPicPr>
            <a:picLocks noChangeAspect="1"/>
          </p:cNvPicPr>
          <p:nvPr/>
        </p:nvPicPr>
        <p:blipFill>
          <a:blip r:embed="rId14"/>
          <a:stretch>
            <a:fillRect/>
          </a:stretch>
        </p:blipFill>
        <p:spPr>
          <a:xfrm>
            <a:off x="7582519" y="3322352"/>
            <a:ext cx="1889923" cy="487741"/>
          </a:xfrm>
          <a:prstGeom prst="rect">
            <a:avLst/>
          </a:prstGeom>
        </p:spPr>
      </p:pic>
      <p:pic>
        <p:nvPicPr>
          <p:cNvPr id="15" name="Picture 14">
            <a:extLst>
              <a:ext uri="{FF2B5EF4-FFF2-40B4-BE49-F238E27FC236}">
                <a16:creationId xmlns:a16="http://schemas.microsoft.com/office/drawing/2014/main" id="{DE5FBCD6-6A1C-41E7-B5B0-69884C52254E}"/>
              </a:ext>
            </a:extLst>
          </p:cNvPr>
          <p:cNvPicPr>
            <a:picLocks noChangeAspect="1"/>
          </p:cNvPicPr>
          <p:nvPr/>
        </p:nvPicPr>
        <p:blipFill>
          <a:blip r:embed="rId15"/>
          <a:stretch>
            <a:fillRect/>
          </a:stretch>
        </p:blipFill>
        <p:spPr>
          <a:xfrm>
            <a:off x="2376580" y="5043495"/>
            <a:ext cx="1898156" cy="514350"/>
          </a:xfrm>
          <a:prstGeom prst="rect">
            <a:avLst/>
          </a:prstGeom>
        </p:spPr>
      </p:pic>
      <p:pic>
        <p:nvPicPr>
          <p:cNvPr id="17" name="Picture 16">
            <a:extLst>
              <a:ext uri="{FF2B5EF4-FFF2-40B4-BE49-F238E27FC236}">
                <a16:creationId xmlns:a16="http://schemas.microsoft.com/office/drawing/2014/main" id="{889DE0B7-CC6E-4537-ABBD-EAE5209AB516}"/>
              </a:ext>
            </a:extLst>
          </p:cNvPr>
          <p:cNvPicPr>
            <a:picLocks noChangeAspect="1"/>
          </p:cNvPicPr>
          <p:nvPr/>
        </p:nvPicPr>
        <p:blipFill>
          <a:blip r:embed="rId16"/>
          <a:stretch>
            <a:fillRect/>
          </a:stretch>
        </p:blipFill>
        <p:spPr>
          <a:xfrm>
            <a:off x="4274735" y="5030702"/>
            <a:ext cx="1460173" cy="539935"/>
          </a:xfrm>
          <a:prstGeom prst="rect">
            <a:avLst/>
          </a:prstGeom>
        </p:spPr>
      </p:pic>
      <p:pic>
        <p:nvPicPr>
          <p:cNvPr id="20" name="Picture 19">
            <a:extLst>
              <a:ext uri="{FF2B5EF4-FFF2-40B4-BE49-F238E27FC236}">
                <a16:creationId xmlns:a16="http://schemas.microsoft.com/office/drawing/2014/main" id="{7B89B1C4-CC84-4E6E-8F90-C0F648EC0357}"/>
              </a:ext>
            </a:extLst>
          </p:cNvPr>
          <p:cNvPicPr>
            <a:picLocks noChangeAspect="1"/>
          </p:cNvPicPr>
          <p:nvPr/>
        </p:nvPicPr>
        <p:blipFill>
          <a:blip r:embed="rId17"/>
          <a:stretch>
            <a:fillRect/>
          </a:stretch>
        </p:blipFill>
        <p:spPr>
          <a:xfrm>
            <a:off x="5734908" y="5037759"/>
            <a:ext cx="2277362" cy="542878"/>
          </a:xfrm>
          <a:prstGeom prst="rect">
            <a:avLst/>
          </a:prstGeom>
        </p:spPr>
      </p:pic>
      <p:pic>
        <p:nvPicPr>
          <p:cNvPr id="23" name="Picture 22">
            <a:extLst>
              <a:ext uri="{FF2B5EF4-FFF2-40B4-BE49-F238E27FC236}">
                <a16:creationId xmlns:a16="http://schemas.microsoft.com/office/drawing/2014/main" id="{F17AEC5D-D6C6-418C-AEC8-F284771894EE}"/>
              </a:ext>
            </a:extLst>
          </p:cNvPr>
          <p:cNvPicPr>
            <a:picLocks noChangeAspect="1"/>
          </p:cNvPicPr>
          <p:nvPr/>
        </p:nvPicPr>
        <p:blipFill>
          <a:blip r:embed="rId18"/>
          <a:stretch>
            <a:fillRect/>
          </a:stretch>
        </p:blipFill>
        <p:spPr>
          <a:xfrm>
            <a:off x="8009206" y="4118703"/>
            <a:ext cx="1467970" cy="545397"/>
          </a:xfrm>
          <a:prstGeom prst="rect">
            <a:avLst/>
          </a:prstGeom>
        </p:spPr>
      </p:pic>
      <p:pic>
        <p:nvPicPr>
          <p:cNvPr id="25" name="Picture 24">
            <a:extLst>
              <a:ext uri="{FF2B5EF4-FFF2-40B4-BE49-F238E27FC236}">
                <a16:creationId xmlns:a16="http://schemas.microsoft.com/office/drawing/2014/main" id="{64C8538B-D133-4822-9070-5795E6DF158F}"/>
              </a:ext>
            </a:extLst>
          </p:cNvPr>
          <p:cNvPicPr>
            <a:picLocks noChangeAspect="1"/>
          </p:cNvPicPr>
          <p:nvPr/>
        </p:nvPicPr>
        <p:blipFill>
          <a:blip r:embed="rId19"/>
          <a:stretch>
            <a:fillRect/>
          </a:stretch>
        </p:blipFill>
        <p:spPr>
          <a:xfrm>
            <a:off x="8012270" y="5048256"/>
            <a:ext cx="1460172" cy="532381"/>
          </a:xfrm>
          <a:prstGeom prst="rect">
            <a:avLst/>
          </a:prstGeom>
        </p:spPr>
      </p:pic>
    </p:spTree>
    <p:custDataLst>
      <p:tags r:id="rId1"/>
    </p:custDataLst>
    <p:extLst>
      <p:ext uri="{BB962C8B-B14F-4D97-AF65-F5344CB8AC3E}">
        <p14:creationId xmlns:p14="http://schemas.microsoft.com/office/powerpoint/2010/main" val="2510037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838200" y="1419355"/>
            <a:ext cx="10515600" cy="2334184"/>
          </a:xfrm>
        </p:spPr>
        <p:txBody>
          <a:bodyPr>
            <a:normAutofit lnSpcReduction="10000"/>
          </a:bodyPr>
          <a:lstStyle/>
          <a:p>
            <a:pPr marL="0" indent="0">
              <a:buNone/>
            </a:pPr>
            <a:r>
              <a:rPr lang="en-US" sz="2400" b="1" dirty="0"/>
              <a:t>Similarities</a:t>
            </a:r>
          </a:p>
          <a:p>
            <a:r>
              <a:rPr lang="en-US" dirty="0"/>
              <a:t>Both use the same low power IEEE 802.15.4 radio (same range, beam propagation patterns). Both are often battery powered.</a:t>
            </a:r>
          </a:p>
          <a:p>
            <a:r>
              <a:rPr lang="en-US" dirty="0"/>
              <a:t>Both are mature technology that has been in use for over 10 years.</a:t>
            </a:r>
          </a:p>
          <a:p>
            <a:r>
              <a:rPr lang="en-US" dirty="0"/>
              <a:t>“Mesh networking” overcome range and obstruction problems.</a:t>
            </a:r>
          </a:p>
          <a:p>
            <a:r>
              <a:rPr lang="en-US" dirty="0"/>
              <a:t>Dynamic “Self-healing” bypasses device failures or wave-path obstructions.</a:t>
            </a:r>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838200" y="18256"/>
            <a:ext cx="10515600" cy="1111300"/>
          </a:xfrm>
        </p:spPr>
        <p:txBody>
          <a:bodyPr>
            <a:noAutofit/>
          </a:bodyPr>
          <a:lstStyle/>
          <a:p>
            <a:pPr algn="ctr"/>
            <a:r>
              <a:rPr lang="en-US" sz="3600" dirty="0"/>
              <a:t>Comparison of Wireless Hart </a:t>
            </a:r>
            <a:br>
              <a:rPr lang="en-US" sz="3600" dirty="0"/>
            </a:br>
            <a:r>
              <a:rPr lang="en-US" sz="3600" dirty="0"/>
              <a:t>and ISA 100.11a</a:t>
            </a:r>
          </a:p>
        </p:txBody>
      </p:sp>
      <p:sp>
        <p:nvSpPr>
          <p:cNvPr id="11" name="Oval 10">
            <a:extLst>
              <a:ext uri="{FF2B5EF4-FFF2-40B4-BE49-F238E27FC236}">
                <a16:creationId xmlns:a16="http://schemas.microsoft.com/office/drawing/2014/main" id="{095EFED1-3A5C-4BAA-A32F-068233733875}"/>
              </a:ext>
            </a:extLst>
          </p:cNvPr>
          <p:cNvSpPr/>
          <p:nvPr/>
        </p:nvSpPr>
        <p:spPr>
          <a:xfrm>
            <a:off x="3967049" y="4235596"/>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E593906-2FC0-4FFC-B700-E07004869622}"/>
              </a:ext>
            </a:extLst>
          </p:cNvPr>
          <p:cNvSpPr/>
          <p:nvPr/>
        </p:nvSpPr>
        <p:spPr>
          <a:xfrm>
            <a:off x="5335822" y="4224881"/>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E27026C-625F-4E15-A311-DFD68E7013ED}"/>
              </a:ext>
            </a:extLst>
          </p:cNvPr>
          <p:cNvSpPr/>
          <p:nvPr/>
        </p:nvSpPr>
        <p:spPr>
          <a:xfrm>
            <a:off x="6608418" y="5104658"/>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558E346-8462-4F80-8C38-6953B182E057}"/>
              </a:ext>
            </a:extLst>
          </p:cNvPr>
          <p:cNvSpPr/>
          <p:nvPr/>
        </p:nvSpPr>
        <p:spPr>
          <a:xfrm>
            <a:off x="6620082" y="4254542"/>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019D2C9-C316-4583-AA8A-B3EC9D167B68}"/>
              </a:ext>
            </a:extLst>
          </p:cNvPr>
          <p:cNvSpPr/>
          <p:nvPr/>
        </p:nvSpPr>
        <p:spPr>
          <a:xfrm>
            <a:off x="4820255" y="4906280"/>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7A937C26-6529-4BAD-8967-AE46165FE31D}"/>
              </a:ext>
            </a:extLst>
          </p:cNvPr>
          <p:cNvSpPr/>
          <p:nvPr/>
        </p:nvSpPr>
        <p:spPr>
          <a:xfrm>
            <a:off x="5998723" y="5824977"/>
            <a:ext cx="194553" cy="1848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E19A4682-DC1E-403B-A3B1-714121C1B432}"/>
              </a:ext>
            </a:extLst>
          </p:cNvPr>
          <p:cNvSpPr/>
          <p:nvPr/>
        </p:nvSpPr>
        <p:spPr>
          <a:xfrm>
            <a:off x="5950929" y="4069744"/>
            <a:ext cx="546370" cy="53397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a:solidFill>
                  <a:schemeClr val="tx1"/>
                </a:solidFill>
              </a:rPr>
              <a:t>Tank</a:t>
            </a:r>
            <a:endParaRPr lang="en-US" sz="3200" dirty="0">
              <a:solidFill>
                <a:schemeClr val="tx1"/>
              </a:solidFill>
            </a:endParaRPr>
          </a:p>
        </p:txBody>
      </p:sp>
      <p:sp>
        <p:nvSpPr>
          <p:cNvPr id="21" name="Rectangle 20">
            <a:extLst>
              <a:ext uri="{FF2B5EF4-FFF2-40B4-BE49-F238E27FC236}">
                <a16:creationId xmlns:a16="http://schemas.microsoft.com/office/drawing/2014/main" id="{D77A1384-E9B8-4D40-A809-E0FE67AA6168}"/>
              </a:ext>
            </a:extLst>
          </p:cNvPr>
          <p:cNvSpPr/>
          <p:nvPr/>
        </p:nvSpPr>
        <p:spPr>
          <a:xfrm>
            <a:off x="8270132" y="4783643"/>
            <a:ext cx="1031676" cy="27237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Gateway</a:t>
            </a:r>
          </a:p>
        </p:txBody>
      </p:sp>
      <p:cxnSp>
        <p:nvCxnSpPr>
          <p:cNvPr id="23" name="Straight Arrow Connector 22">
            <a:extLst>
              <a:ext uri="{FF2B5EF4-FFF2-40B4-BE49-F238E27FC236}">
                <a16:creationId xmlns:a16="http://schemas.microsoft.com/office/drawing/2014/main" id="{44B2AC24-5139-480A-B2E3-53C94BCE6DA6}"/>
              </a:ext>
            </a:extLst>
          </p:cNvPr>
          <p:cNvCxnSpPr>
            <a:cxnSpLocks/>
            <a:stCxn id="21" idx="1"/>
            <a:endCxn id="13" idx="6"/>
          </p:cNvCxnSpPr>
          <p:nvPr/>
        </p:nvCxnSpPr>
        <p:spPr>
          <a:xfrm flipH="1">
            <a:off x="6802971" y="4919832"/>
            <a:ext cx="1467161" cy="277239"/>
          </a:xfrm>
          <a:prstGeom prst="straightConnector1">
            <a:avLst/>
          </a:prstGeom>
          <a:ln w="3175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AAB4D8E-C53D-4A14-9331-D806C5B01C9B}"/>
              </a:ext>
            </a:extLst>
          </p:cNvPr>
          <p:cNvCxnSpPr>
            <a:cxnSpLocks/>
            <a:stCxn id="21" idx="1"/>
            <a:endCxn id="15" idx="6"/>
          </p:cNvCxnSpPr>
          <p:nvPr/>
        </p:nvCxnSpPr>
        <p:spPr>
          <a:xfrm flipH="1" flipV="1">
            <a:off x="6814635" y="4346955"/>
            <a:ext cx="1455497" cy="572877"/>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DDD26DF-84BD-42D4-874A-7708FF25A69F}"/>
              </a:ext>
            </a:extLst>
          </p:cNvPr>
          <p:cNvCxnSpPr>
            <a:cxnSpLocks/>
            <a:stCxn id="13" idx="3"/>
            <a:endCxn id="17" idx="7"/>
          </p:cNvCxnSpPr>
          <p:nvPr/>
        </p:nvCxnSpPr>
        <p:spPr>
          <a:xfrm flipH="1">
            <a:off x="6164784" y="5262417"/>
            <a:ext cx="472126" cy="589627"/>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2C96F6A-CA0A-4DDA-B8D0-10DEAC252A02}"/>
              </a:ext>
            </a:extLst>
          </p:cNvPr>
          <p:cNvCxnSpPr>
            <a:cxnSpLocks/>
            <a:stCxn id="15" idx="4"/>
            <a:endCxn id="13" idx="0"/>
          </p:cNvCxnSpPr>
          <p:nvPr/>
        </p:nvCxnSpPr>
        <p:spPr>
          <a:xfrm flipH="1">
            <a:off x="6705695" y="4439368"/>
            <a:ext cx="11664" cy="665290"/>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4193484-9647-4633-846C-AB42806FD159}"/>
              </a:ext>
            </a:extLst>
          </p:cNvPr>
          <p:cNvCxnSpPr>
            <a:cxnSpLocks/>
            <a:stCxn id="16" idx="1"/>
            <a:endCxn id="11" idx="5"/>
          </p:cNvCxnSpPr>
          <p:nvPr/>
        </p:nvCxnSpPr>
        <p:spPr>
          <a:xfrm flipH="1" flipV="1">
            <a:off x="4133110" y="4393355"/>
            <a:ext cx="715637" cy="539992"/>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A13C6D91-874B-445F-93E4-296CF6871A2C}"/>
              </a:ext>
            </a:extLst>
          </p:cNvPr>
          <p:cNvCxnSpPr>
            <a:cxnSpLocks/>
            <a:stCxn id="12" idx="2"/>
            <a:endCxn id="11" idx="6"/>
          </p:cNvCxnSpPr>
          <p:nvPr/>
        </p:nvCxnSpPr>
        <p:spPr>
          <a:xfrm flipH="1">
            <a:off x="4161602" y="4317294"/>
            <a:ext cx="1174220" cy="10715"/>
          </a:xfrm>
          <a:prstGeom prst="straightConnector1">
            <a:avLst/>
          </a:prstGeom>
          <a:ln w="3175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DE410B0D-1CAD-4080-8653-F9D83853F0A2}"/>
              </a:ext>
            </a:extLst>
          </p:cNvPr>
          <p:cNvCxnSpPr>
            <a:stCxn id="13" idx="2"/>
            <a:endCxn id="12" idx="5"/>
          </p:cNvCxnSpPr>
          <p:nvPr/>
        </p:nvCxnSpPr>
        <p:spPr>
          <a:xfrm flipH="1" flipV="1">
            <a:off x="5501883" y="4382640"/>
            <a:ext cx="1106535" cy="814431"/>
          </a:xfrm>
          <a:prstGeom prst="straightConnector1">
            <a:avLst/>
          </a:prstGeom>
          <a:ln w="3175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9BFF247-E653-464B-A489-26BA8EFB4DB4}"/>
              </a:ext>
            </a:extLst>
          </p:cNvPr>
          <p:cNvCxnSpPr>
            <a:stCxn id="17" idx="2"/>
            <a:endCxn id="16" idx="5"/>
          </p:cNvCxnSpPr>
          <p:nvPr/>
        </p:nvCxnSpPr>
        <p:spPr>
          <a:xfrm flipH="1" flipV="1">
            <a:off x="4986316" y="5064039"/>
            <a:ext cx="1012407" cy="853351"/>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A26C9153-D4E1-4E91-97BD-31AD0EA45B78}"/>
              </a:ext>
            </a:extLst>
          </p:cNvPr>
          <p:cNvCxnSpPr>
            <a:cxnSpLocks/>
            <a:stCxn id="12" idx="4"/>
            <a:endCxn id="16" idx="7"/>
          </p:cNvCxnSpPr>
          <p:nvPr/>
        </p:nvCxnSpPr>
        <p:spPr>
          <a:xfrm flipH="1">
            <a:off x="4986316" y="4409707"/>
            <a:ext cx="446783" cy="523640"/>
          </a:xfrm>
          <a:prstGeom prst="straightConnector1">
            <a:avLst/>
          </a:prstGeom>
          <a:ln w="317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E9419D60-91F8-4352-B2E6-A7AB18B738A0}"/>
              </a:ext>
            </a:extLst>
          </p:cNvPr>
          <p:cNvSpPr/>
          <p:nvPr/>
        </p:nvSpPr>
        <p:spPr>
          <a:xfrm>
            <a:off x="5788864" y="5072128"/>
            <a:ext cx="546370" cy="53397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a:solidFill>
                  <a:schemeClr val="tx1"/>
                </a:solidFill>
              </a:rPr>
              <a:t>Tank</a:t>
            </a:r>
            <a:endParaRPr lang="en-US" sz="3200" dirty="0">
              <a:solidFill>
                <a:schemeClr val="tx1"/>
              </a:solidFill>
            </a:endParaRPr>
          </a:p>
        </p:txBody>
      </p:sp>
      <p:sp>
        <p:nvSpPr>
          <p:cNvPr id="56" name="Oval 55">
            <a:extLst>
              <a:ext uri="{FF2B5EF4-FFF2-40B4-BE49-F238E27FC236}">
                <a16:creationId xmlns:a16="http://schemas.microsoft.com/office/drawing/2014/main" id="{DE81B57C-139E-4203-818C-F732FE3B15C2}"/>
              </a:ext>
            </a:extLst>
          </p:cNvPr>
          <p:cNvSpPr/>
          <p:nvPr/>
        </p:nvSpPr>
        <p:spPr>
          <a:xfrm>
            <a:off x="5249836" y="4674448"/>
            <a:ext cx="546370" cy="53397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a:solidFill>
                  <a:schemeClr val="tx1"/>
                </a:solidFill>
              </a:rPr>
              <a:t>Tank</a:t>
            </a:r>
            <a:endParaRPr lang="en-US" sz="3200" dirty="0">
              <a:solidFill>
                <a:schemeClr val="tx1"/>
              </a:solidFill>
            </a:endParaRPr>
          </a:p>
        </p:txBody>
      </p:sp>
      <p:cxnSp>
        <p:nvCxnSpPr>
          <p:cNvPr id="57" name="Straight Arrow Connector 56">
            <a:extLst>
              <a:ext uri="{FF2B5EF4-FFF2-40B4-BE49-F238E27FC236}">
                <a16:creationId xmlns:a16="http://schemas.microsoft.com/office/drawing/2014/main" id="{CC1247CF-C1A4-4C48-8F31-79032B5ABF10}"/>
              </a:ext>
            </a:extLst>
          </p:cNvPr>
          <p:cNvCxnSpPr>
            <a:cxnSpLocks/>
          </p:cNvCxnSpPr>
          <p:nvPr/>
        </p:nvCxnSpPr>
        <p:spPr>
          <a:xfrm flipH="1">
            <a:off x="1583094" y="5280125"/>
            <a:ext cx="613954" cy="1195"/>
          </a:xfrm>
          <a:prstGeom prst="straightConnector1">
            <a:avLst/>
          </a:prstGeom>
          <a:ln w="3175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AF91CF46-FB6B-48D2-82F8-0C06ED24F7BA}"/>
              </a:ext>
            </a:extLst>
          </p:cNvPr>
          <p:cNvCxnSpPr>
            <a:cxnSpLocks/>
          </p:cNvCxnSpPr>
          <p:nvPr/>
        </p:nvCxnSpPr>
        <p:spPr>
          <a:xfrm flipH="1">
            <a:off x="1583095" y="5681827"/>
            <a:ext cx="613953"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DC33EC2B-EA8A-464C-BECA-EE325EB3590D}"/>
              </a:ext>
            </a:extLst>
          </p:cNvPr>
          <p:cNvSpPr/>
          <p:nvPr/>
        </p:nvSpPr>
        <p:spPr>
          <a:xfrm>
            <a:off x="2138674" y="5165028"/>
            <a:ext cx="1994436" cy="238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Preferred Path</a:t>
            </a:r>
          </a:p>
        </p:txBody>
      </p:sp>
      <p:sp>
        <p:nvSpPr>
          <p:cNvPr id="69" name="Rectangle 68">
            <a:extLst>
              <a:ext uri="{FF2B5EF4-FFF2-40B4-BE49-F238E27FC236}">
                <a16:creationId xmlns:a16="http://schemas.microsoft.com/office/drawing/2014/main" id="{389548A1-AEB3-44FA-A4FD-335951FEA372}"/>
              </a:ext>
            </a:extLst>
          </p:cNvPr>
          <p:cNvSpPr/>
          <p:nvPr/>
        </p:nvSpPr>
        <p:spPr>
          <a:xfrm>
            <a:off x="2133738" y="5551974"/>
            <a:ext cx="2027864" cy="298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Alternate Path</a:t>
            </a:r>
          </a:p>
        </p:txBody>
      </p:sp>
    </p:spTree>
    <p:custDataLst>
      <p:tags r:id="rId1"/>
    </p:custDataLst>
    <p:extLst>
      <p:ext uri="{BB962C8B-B14F-4D97-AF65-F5344CB8AC3E}">
        <p14:creationId xmlns:p14="http://schemas.microsoft.com/office/powerpoint/2010/main" val="230754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838200" y="18256"/>
            <a:ext cx="10515600" cy="708409"/>
          </a:xfrm>
        </p:spPr>
        <p:txBody>
          <a:bodyPr>
            <a:noAutofit/>
          </a:bodyPr>
          <a:lstStyle/>
          <a:p>
            <a:pPr algn="ctr"/>
            <a:r>
              <a:rPr lang="en-US" sz="3600" b="1" dirty="0"/>
              <a:t>Comparison of Wireless Hart </a:t>
            </a:r>
            <a:br>
              <a:rPr lang="en-US" sz="3600" b="1" dirty="0"/>
            </a:br>
            <a:r>
              <a:rPr lang="en-US" sz="3600" b="1" dirty="0"/>
              <a:t>and ISA 100.11a (cont’d)</a:t>
            </a:r>
          </a:p>
        </p:txBody>
      </p:sp>
      <p:grpSp>
        <p:nvGrpSpPr>
          <p:cNvPr id="5" name="Group 4">
            <a:extLst>
              <a:ext uri="{FF2B5EF4-FFF2-40B4-BE49-F238E27FC236}">
                <a16:creationId xmlns:a16="http://schemas.microsoft.com/office/drawing/2014/main" id="{30254B58-4E01-1DFD-2BAB-5CAD900C977B}"/>
              </a:ext>
            </a:extLst>
          </p:cNvPr>
          <p:cNvGrpSpPr/>
          <p:nvPr/>
        </p:nvGrpSpPr>
        <p:grpSpPr>
          <a:xfrm>
            <a:off x="0" y="1286282"/>
            <a:ext cx="12192000" cy="4917293"/>
            <a:chOff x="0" y="1286282"/>
            <a:chExt cx="12192000" cy="4917293"/>
          </a:xfrm>
        </p:grpSpPr>
        <p:pic>
          <p:nvPicPr>
            <p:cNvPr id="9" name="Picture 8">
              <a:extLst>
                <a:ext uri="{FF2B5EF4-FFF2-40B4-BE49-F238E27FC236}">
                  <a16:creationId xmlns:a16="http://schemas.microsoft.com/office/drawing/2014/main" id="{9085386C-AC0B-4C67-876A-E13CD0F7AF39}"/>
                </a:ext>
              </a:extLst>
            </p:cNvPr>
            <p:cNvPicPr>
              <a:picLocks noChangeAspect="1"/>
            </p:cNvPicPr>
            <p:nvPr/>
          </p:nvPicPr>
          <p:blipFill>
            <a:blip r:embed="rId4"/>
            <a:stretch>
              <a:fillRect/>
            </a:stretch>
          </p:blipFill>
          <p:spPr>
            <a:xfrm>
              <a:off x="158072" y="1286282"/>
              <a:ext cx="11891174" cy="4917293"/>
            </a:xfrm>
            <a:prstGeom prst="rect">
              <a:avLst/>
            </a:prstGeom>
          </p:spPr>
        </p:pic>
        <p:sp>
          <p:nvSpPr>
            <p:cNvPr id="2" name="Rectangle 1">
              <a:extLst>
                <a:ext uri="{FF2B5EF4-FFF2-40B4-BE49-F238E27FC236}">
                  <a16:creationId xmlns:a16="http://schemas.microsoft.com/office/drawing/2014/main" id="{DF00F0FD-9BD0-7CF7-D169-2177CC576DC6}"/>
                </a:ext>
              </a:extLst>
            </p:cNvPr>
            <p:cNvSpPr/>
            <p:nvPr/>
          </p:nvSpPr>
          <p:spPr bwMode="auto">
            <a:xfrm>
              <a:off x="0" y="5916706"/>
              <a:ext cx="891987" cy="286869"/>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3" name="Rectangle 2">
              <a:extLst>
                <a:ext uri="{FF2B5EF4-FFF2-40B4-BE49-F238E27FC236}">
                  <a16:creationId xmlns:a16="http://schemas.microsoft.com/office/drawing/2014/main" id="{09A43D11-1180-38A9-FF12-0FA7ED09271C}"/>
                </a:ext>
              </a:extLst>
            </p:cNvPr>
            <p:cNvSpPr/>
            <p:nvPr/>
          </p:nvSpPr>
          <p:spPr bwMode="auto">
            <a:xfrm>
              <a:off x="3514165" y="5889816"/>
              <a:ext cx="2926981" cy="286869"/>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4" name="Rectangle 3">
              <a:extLst>
                <a:ext uri="{FF2B5EF4-FFF2-40B4-BE49-F238E27FC236}">
                  <a16:creationId xmlns:a16="http://schemas.microsoft.com/office/drawing/2014/main" id="{BFA028EE-05D3-FC0F-CA14-9ABBBC422953}"/>
                </a:ext>
              </a:extLst>
            </p:cNvPr>
            <p:cNvSpPr/>
            <p:nvPr/>
          </p:nvSpPr>
          <p:spPr bwMode="auto">
            <a:xfrm>
              <a:off x="9941859" y="5916705"/>
              <a:ext cx="2250141" cy="286869"/>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grpSp>
    </p:spTree>
    <p:custDataLst>
      <p:tags r:id="rId1"/>
    </p:custDataLst>
    <p:extLst>
      <p:ext uri="{BB962C8B-B14F-4D97-AF65-F5344CB8AC3E}">
        <p14:creationId xmlns:p14="http://schemas.microsoft.com/office/powerpoint/2010/main" val="365781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956602" y="1505243"/>
            <a:ext cx="10397197" cy="4506451"/>
          </a:xfrm>
        </p:spPr>
        <p:txBody>
          <a:bodyPr>
            <a:normAutofit/>
          </a:bodyPr>
          <a:lstStyle/>
          <a:p>
            <a:pPr marL="0" indent="0">
              <a:buNone/>
            </a:pPr>
            <a:r>
              <a:rPr lang="en-US" sz="3200" b="1" dirty="0">
                <a:solidFill>
                  <a:srgbClr val="0070C0"/>
                </a:solidFill>
              </a:rPr>
              <a:t>Wireless Hart</a:t>
            </a:r>
          </a:p>
          <a:p>
            <a:r>
              <a:rPr lang="en-US" dirty="0"/>
              <a:t>“Self-organizing” is much easier to configure and deploy.</a:t>
            </a:r>
          </a:p>
          <a:p>
            <a:r>
              <a:rPr lang="en-US" dirty="0"/>
              <a:t>However, inability to over-ride automatic configuration may result in:</a:t>
            </a:r>
          </a:p>
          <a:p>
            <a:pPr lvl="1"/>
            <a:r>
              <a:rPr lang="en-US" dirty="0"/>
              <a:t>bandwidth bottlenecks, </a:t>
            </a:r>
          </a:p>
          <a:p>
            <a:pPr lvl="1"/>
            <a:r>
              <a:rPr lang="en-US" dirty="0"/>
              <a:t>common points of failure may shut down large areas</a:t>
            </a:r>
          </a:p>
          <a:p>
            <a:r>
              <a:rPr lang="en-US" dirty="0"/>
              <a:t>Dynamic re-configuration results in “attack surfaces” for cyber intruders (</a:t>
            </a:r>
            <a:r>
              <a:rPr lang="en-US" dirty="0" err="1"/>
              <a:t>eg.</a:t>
            </a:r>
            <a:r>
              <a:rPr lang="en-US" dirty="0"/>
              <a:t>, “worm-hole exploit”).</a:t>
            </a:r>
          </a:p>
          <a:p>
            <a:r>
              <a:rPr lang="en-US" dirty="0"/>
              <a:t>Lack of monitoring tools makes optimization, network performance and security monitoring difficult or impossible.</a:t>
            </a:r>
          </a:p>
          <a:p>
            <a:r>
              <a:rPr lang="en-US" dirty="0"/>
              <a:t>Only 100 nodes can be configured per Gateway, and performance issues often limit this further.</a:t>
            </a:r>
          </a:p>
          <a:p>
            <a:endParaRPr lang="en-US" dirty="0"/>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838200" y="18256"/>
            <a:ext cx="10515600" cy="823762"/>
          </a:xfrm>
        </p:spPr>
        <p:txBody>
          <a:bodyPr>
            <a:noAutofit/>
          </a:bodyPr>
          <a:lstStyle/>
          <a:p>
            <a:pPr algn="ctr"/>
            <a:r>
              <a:rPr lang="en-US" sz="3600" b="1" dirty="0"/>
              <a:t>Comparison of Wireless Hart and </a:t>
            </a:r>
            <a:br>
              <a:rPr lang="en-US" sz="3600" b="1" dirty="0"/>
            </a:br>
            <a:r>
              <a:rPr lang="en-US" sz="3600" b="1" dirty="0"/>
              <a:t>ISA 100.11a (cont’d)</a:t>
            </a:r>
          </a:p>
        </p:txBody>
      </p:sp>
    </p:spTree>
    <p:custDataLst>
      <p:tags r:id="rId1"/>
    </p:custDataLst>
    <p:extLst>
      <p:ext uri="{BB962C8B-B14F-4D97-AF65-F5344CB8AC3E}">
        <p14:creationId xmlns:p14="http://schemas.microsoft.com/office/powerpoint/2010/main" val="2775471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FAB1140-4F28-4BB5-90CB-2AAB7C4AC793}"/>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A27476B-73D1-4E18-B899-2CFE66759DD6}" type="datetime1">
              <a:rPr lang="en-US" smtClean="0"/>
              <a:pPr/>
              <a:t>10/23/2025</a:t>
            </a:fld>
            <a:endParaRPr lang="en-US"/>
          </a:p>
        </p:txBody>
      </p:sp>
      <p:sp>
        <p:nvSpPr>
          <p:cNvPr id="8" name="Content Placeholder 7">
            <a:extLst>
              <a:ext uri="{FF2B5EF4-FFF2-40B4-BE49-F238E27FC236}">
                <a16:creationId xmlns:a16="http://schemas.microsoft.com/office/drawing/2014/main" id="{B702D623-FB2A-466A-A258-465703767EC9}"/>
              </a:ext>
            </a:extLst>
          </p:cNvPr>
          <p:cNvSpPr>
            <a:spLocks noGrp="1"/>
          </p:cNvSpPr>
          <p:nvPr>
            <p:ph idx="1"/>
          </p:nvPr>
        </p:nvSpPr>
        <p:spPr>
          <a:xfrm>
            <a:off x="942534" y="1294228"/>
            <a:ext cx="10639866" cy="4882735"/>
          </a:xfrm>
        </p:spPr>
        <p:txBody>
          <a:bodyPr/>
          <a:lstStyle/>
          <a:p>
            <a:pPr marL="0" indent="0">
              <a:buNone/>
            </a:pPr>
            <a:r>
              <a:rPr lang="en-US" sz="3200" b="1" dirty="0">
                <a:solidFill>
                  <a:srgbClr val="0070C0"/>
                </a:solidFill>
              </a:rPr>
              <a:t>ISA 100.11a</a:t>
            </a:r>
          </a:p>
          <a:p>
            <a:r>
              <a:rPr lang="en-US" sz="2400" b="1" dirty="0"/>
              <a:t>“User configured,” so the design requires more expertise and time.</a:t>
            </a:r>
          </a:p>
          <a:p>
            <a:r>
              <a:rPr lang="en-US" sz="2400" b="1" dirty="0"/>
              <a:t>Configuration tools allow:</a:t>
            </a:r>
          </a:p>
          <a:p>
            <a:pPr lvl="1"/>
            <a:r>
              <a:rPr lang="en-US" sz="2400" dirty="0"/>
              <a:t>Optimization of Network Paths and backup configuration (e.g., pinch-points)</a:t>
            </a:r>
          </a:p>
          <a:p>
            <a:pPr lvl="1"/>
            <a:r>
              <a:rPr lang="en-US" sz="2400" dirty="0"/>
              <a:t>Monitoring of Network bandwidth and reconfiguration as needed</a:t>
            </a:r>
          </a:p>
          <a:p>
            <a:pPr lvl="1"/>
            <a:r>
              <a:rPr lang="en-US" sz="2400" dirty="0"/>
              <a:t>Configuration of “mesh” where needed, but can also define primary and backup paths.</a:t>
            </a:r>
          </a:p>
          <a:p>
            <a:pPr lvl="1"/>
            <a:r>
              <a:rPr lang="en-US" sz="2400" dirty="0"/>
              <a:t>Larger networks with multiple gateways and routers. </a:t>
            </a:r>
          </a:p>
          <a:p>
            <a:pPr lvl="1"/>
            <a:r>
              <a:rPr lang="en-US" sz="2400" dirty="0"/>
              <a:t>Detection of unexpected traffic (e.g., cyber attacker).</a:t>
            </a:r>
          </a:p>
          <a:p>
            <a:endParaRPr lang="en-US" dirty="0"/>
          </a:p>
        </p:txBody>
      </p:sp>
      <p:sp>
        <p:nvSpPr>
          <p:cNvPr id="10" name="Title 9">
            <a:extLst>
              <a:ext uri="{FF2B5EF4-FFF2-40B4-BE49-F238E27FC236}">
                <a16:creationId xmlns:a16="http://schemas.microsoft.com/office/drawing/2014/main" id="{FF09C479-5A9B-4992-9B72-6A4DD91C1AF7}"/>
              </a:ext>
            </a:extLst>
          </p:cNvPr>
          <p:cNvSpPr>
            <a:spLocks noGrp="1"/>
          </p:cNvSpPr>
          <p:nvPr>
            <p:ph type="title"/>
          </p:nvPr>
        </p:nvSpPr>
        <p:spPr>
          <a:xfrm>
            <a:off x="942534" y="18255"/>
            <a:ext cx="9278098" cy="1161615"/>
          </a:xfrm>
        </p:spPr>
        <p:txBody>
          <a:bodyPr>
            <a:noAutofit/>
          </a:bodyPr>
          <a:lstStyle/>
          <a:p>
            <a:pPr algn="ctr"/>
            <a:r>
              <a:rPr lang="en-US" sz="3600" b="1" dirty="0"/>
              <a:t>Comparison of Wireless Hart and ISA 100.11a (cont’d)</a:t>
            </a:r>
          </a:p>
        </p:txBody>
      </p:sp>
    </p:spTree>
    <p:custDataLst>
      <p:tags r:id="rId1"/>
    </p:custDataLst>
    <p:extLst>
      <p:ext uri="{BB962C8B-B14F-4D97-AF65-F5344CB8AC3E}">
        <p14:creationId xmlns:p14="http://schemas.microsoft.com/office/powerpoint/2010/main" val="991059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1A6E-B603-4847-AA12-481FE6600A13}"/>
              </a:ext>
            </a:extLst>
          </p:cNvPr>
          <p:cNvSpPr>
            <a:spLocks noGrp="1"/>
          </p:cNvSpPr>
          <p:nvPr>
            <p:ph type="title"/>
          </p:nvPr>
        </p:nvSpPr>
        <p:spPr>
          <a:xfrm>
            <a:off x="1004047" y="285093"/>
            <a:ext cx="9179859" cy="636824"/>
          </a:xfrm>
        </p:spPr>
        <p:txBody>
          <a:bodyPr>
            <a:normAutofit fontScale="90000"/>
          </a:bodyPr>
          <a:lstStyle/>
          <a:p>
            <a:pPr algn="ctr"/>
            <a:r>
              <a:rPr lang="en-US" sz="3600" b="1" dirty="0"/>
              <a:t>Battery Life is a Reliability Consideration</a:t>
            </a:r>
          </a:p>
        </p:txBody>
      </p:sp>
      <p:sp>
        <p:nvSpPr>
          <p:cNvPr id="3" name="Content Placeholder 2">
            <a:extLst>
              <a:ext uri="{FF2B5EF4-FFF2-40B4-BE49-F238E27FC236}">
                <a16:creationId xmlns:a16="http://schemas.microsoft.com/office/drawing/2014/main" id="{8F23B884-B894-4782-BA9B-92FF4792A7ED}"/>
              </a:ext>
            </a:extLst>
          </p:cNvPr>
          <p:cNvSpPr>
            <a:spLocks noGrp="1"/>
          </p:cNvSpPr>
          <p:nvPr>
            <p:ph idx="1"/>
          </p:nvPr>
        </p:nvSpPr>
        <p:spPr>
          <a:xfrm>
            <a:off x="838200" y="1361724"/>
            <a:ext cx="10758197" cy="4751836"/>
          </a:xfrm>
        </p:spPr>
        <p:txBody>
          <a:bodyPr>
            <a:normAutofit lnSpcReduction="10000"/>
          </a:bodyPr>
          <a:lstStyle/>
          <a:p>
            <a:pPr marL="0" indent="0">
              <a:buNone/>
            </a:pPr>
            <a:r>
              <a:rPr lang="en-US" sz="2600" b="1" dirty="0"/>
              <a:t>Eliminating signal &amp; power wiring is a key Wireless benefit, however:</a:t>
            </a:r>
          </a:p>
          <a:p>
            <a:r>
              <a:rPr lang="en-US" dirty="0"/>
              <a:t>If a network includes Analyzers (like Gas Chromatographs) or slow measurements like tank levels, radio transmitters need only “awaken” every couple of minutes, and battery life may be a couple of years.</a:t>
            </a:r>
          </a:p>
          <a:p>
            <a:r>
              <a:rPr lang="en-US" dirty="0"/>
              <a:t>but, if a network includes safety gas sensors or high-speed sensors or analyzers used for control, it may be necessary to poll these devices every second.  In this case, that same battery could be exhausted in a week. (365x2/60x2 = ~7 days)</a:t>
            </a:r>
          </a:p>
          <a:p>
            <a:r>
              <a:rPr lang="en-US" dirty="0"/>
              <a:t>Even worse, in a self-configuring network, adding a device that is polled every few seconds, could suddenly exhaust the batteries of devices that only “pass on” the data in a mesh network.</a:t>
            </a:r>
          </a:p>
          <a:p>
            <a:pPr marL="0" indent="0">
              <a:buNone/>
            </a:pPr>
            <a:r>
              <a:rPr lang="en-US" dirty="0"/>
              <a:t>Batteries are improving – New technology is significantly extending battery life and changing batteries in hazardous areas is getting easier and safer.</a:t>
            </a:r>
          </a:p>
          <a:p>
            <a:pPr marL="0" indent="0">
              <a:buNone/>
            </a:pPr>
            <a:r>
              <a:rPr lang="en-US" dirty="0"/>
              <a:t>Solar Panels have dropped in price dramatically, so may work in some networks.</a:t>
            </a:r>
          </a:p>
        </p:txBody>
      </p:sp>
    </p:spTree>
    <p:custDataLst>
      <p:tags r:id="rId1"/>
    </p:custDataLst>
    <p:extLst>
      <p:ext uri="{BB962C8B-B14F-4D97-AF65-F5344CB8AC3E}">
        <p14:creationId xmlns:p14="http://schemas.microsoft.com/office/powerpoint/2010/main" val="130829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09FE0-A623-4EC4-AF0A-07F8A37847DB}"/>
              </a:ext>
            </a:extLst>
          </p:cNvPr>
          <p:cNvSpPr>
            <a:spLocks noGrp="1"/>
          </p:cNvSpPr>
          <p:nvPr>
            <p:ph type="title"/>
          </p:nvPr>
        </p:nvSpPr>
        <p:spPr>
          <a:xfrm>
            <a:off x="2673650" y="202508"/>
            <a:ext cx="6259335" cy="753556"/>
          </a:xfrm>
        </p:spPr>
        <p:txBody>
          <a:bodyPr>
            <a:normAutofit/>
          </a:bodyPr>
          <a:lstStyle/>
          <a:p>
            <a:r>
              <a:rPr lang="en-US" sz="3600" b="1" dirty="0"/>
              <a:t>Management of Change</a:t>
            </a:r>
          </a:p>
        </p:txBody>
      </p:sp>
      <p:pic>
        <p:nvPicPr>
          <p:cNvPr id="10" name="Picture 9">
            <a:extLst>
              <a:ext uri="{FF2B5EF4-FFF2-40B4-BE49-F238E27FC236}">
                <a16:creationId xmlns:a16="http://schemas.microsoft.com/office/drawing/2014/main" id="{3AE2D85D-3ADE-45A7-B4A5-1E0007ACBC32}"/>
              </a:ext>
            </a:extLst>
          </p:cNvPr>
          <p:cNvPicPr>
            <a:picLocks noChangeAspect="1"/>
          </p:cNvPicPr>
          <p:nvPr/>
        </p:nvPicPr>
        <p:blipFill>
          <a:blip r:embed="rId4"/>
          <a:stretch>
            <a:fillRect/>
          </a:stretch>
        </p:blipFill>
        <p:spPr>
          <a:xfrm>
            <a:off x="6658048" y="1500111"/>
            <a:ext cx="4962525" cy="4533900"/>
          </a:xfrm>
          <a:prstGeom prst="rect">
            <a:avLst/>
          </a:prstGeom>
        </p:spPr>
      </p:pic>
      <p:sp>
        <p:nvSpPr>
          <p:cNvPr id="11" name="Content Placeholder 2">
            <a:extLst>
              <a:ext uri="{FF2B5EF4-FFF2-40B4-BE49-F238E27FC236}">
                <a16:creationId xmlns:a16="http://schemas.microsoft.com/office/drawing/2014/main" id="{B63ABD12-9581-4E52-B1F4-7245F4912F90}"/>
              </a:ext>
            </a:extLst>
          </p:cNvPr>
          <p:cNvSpPr>
            <a:spLocks noGrp="1"/>
          </p:cNvSpPr>
          <p:nvPr>
            <p:ph idx="1"/>
          </p:nvPr>
        </p:nvSpPr>
        <p:spPr>
          <a:xfrm>
            <a:off x="795996" y="1570450"/>
            <a:ext cx="5819848" cy="4169170"/>
          </a:xfrm>
        </p:spPr>
        <p:txBody>
          <a:bodyPr>
            <a:normAutofit/>
          </a:bodyPr>
          <a:lstStyle/>
          <a:p>
            <a:r>
              <a:rPr lang="en-US" dirty="0"/>
              <a:t>Connecting a device to an industrial network (wired or wireless) requires special equipment, procedures &amp; training.</a:t>
            </a:r>
            <a:br>
              <a:rPr lang="en-US" dirty="0"/>
            </a:br>
            <a:endParaRPr lang="en-US" dirty="0"/>
          </a:p>
          <a:p>
            <a:r>
              <a:rPr lang="en-US" dirty="0"/>
              <a:t>Adding new network types or replacing old ones requires a large investment of manpower and equipment.</a:t>
            </a:r>
            <a:br>
              <a:rPr lang="en-US" dirty="0"/>
            </a:br>
            <a:endParaRPr lang="en-US" dirty="0"/>
          </a:p>
          <a:p>
            <a:r>
              <a:rPr lang="en-US" dirty="0"/>
              <a:t>If existing networks are to be changed, it must therefore be for well-considered reasons and be carefully planned and funded.</a:t>
            </a:r>
          </a:p>
          <a:p>
            <a:pPr lvl="1"/>
            <a:endParaRPr lang="en-US" dirty="0"/>
          </a:p>
          <a:p>
            <a:endParaRPr lang="en-US" dirty="0"/>
          </a:p>
        </p:txBody>
      </p:sp>
    </p:spTree>
    <p:custDataLst>
      <p:tags r:id="rId1"/>
    </p:custDataLst>
    <p:extLst>
      <p:ext uri="{BB962C8B-B14F-4D97-AF65-F5344CB8AC3E}">
        <p14:creationId xmlns:p14="http://schemas.microsoft.com/office/powerpoint/2010/main" val="37902685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1404</TotalTime>
  <Words>2478</Words>
  <Application>Microsoft Office PowerPoint</Application>
  <PresentationFormat>Widescreen</PresentationFormat>
  <Paragraphs>248</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Aptos</vt:lpstr>
      <vt:lpstr>Arial</vt:lpstr>
      <vt:lpstr>Arial Black</vt:lpstr>
      <vt:lpstr>Calibri</vt:lpstr>
      <vt:lpstr>Montserrat</vt:lpstr>
      <vt:lpstr>Open Sans</vt:lpstr>
      <vt:lpstr>Times</vt:lpstr>
      <vt:lpstr>OMAC_Blue</vt:lpstr>
      <vt:lpstr>PowerPoint Presentation</vt:lpstr>
      <vt:lpstr>Wireless Protocols for  Plant Instrumentation</vt:lpstr>
      <vt:lpstr>Commercial Offerings</vt:lpstr>
      <vt:lpstr>Comparison of Wireless Hart  and ISA 100.11a</vt:lpstr>
      <vt:lpstr>Comparison of Wireless Hart  and ISA 100.11a (cont’d)</vt:lpstr>
      <vt:lpstr>Comparison of Wireless Hart and  ISA 100.11a (cont’d)</vt:lpstr>
      <vt:lpstr>Comparison of Wireless Hart and ISA 100.11a (cont’d)</vt:lpstr>
      <vt:lpstr>Battery Life is a Reliability Consideration</vt:lpstr>
      <vt:lpstr>Management of Change</vt:lpstr>
      <vt:lpstr>Management of Change (cont’d)</vt:lpstr>
      <vt:lpstr>New Wireless Alternatives</vt:lpstr>
      <vt:lpstr>New Wireless Alternatives (cont’d)</vt:lpstr>
      <vt:lpstr>New Wireless Alternatives (cont’d)</vt:lpstr>
      <vt:lpstr>New Wireless Alternatives (cont’d)</vt:lpstr>
      <vt:lpstr>Cybersecurity and Reliability of  Wireless Networks</vt:lpstr>
      <vt:lpstr>Cybersecurity and Reliability of  Wireless Networks (cont’d)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23</cp:revision>
  <cp:lastPrinted>2024-10-27T07:53:11Z</cp:lastPrinted>
  <dcterms:created xsi:type="dcterms:W3CDTF">2024-08-05T20:06:21Z</dcterms:created>
  <dcterms:modified xsi:type="dcterms:W3CDTF">2025-10-23T21:13:59Z</dcterms:modified>
</cp:coreProperties>
</file>