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421" r:id="rId2"/>
    <p:sldId id="369" r:id="rId3"/>
    <p:sldId id="374" r:id="rId4"/>
    <p:sldId id="379" r:id="rId5"/>
    <p:sldId id="376" r:id="rId6"/>
    <p:sldId id="377" r:id="rId7"/>
    <p:sldId id="371" r:id="rId8"/>
    <p:sldId id="272" r:id="rId9"/>
    <p:sldId id="431" r:id="rId10"/>
    <p:sldId id="382" r:id="rId11"/>
    <p:sldId id="388" r:id="rId12"/>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5960" autoAdjust="0"/>
  </p:normalViewPr>
  <p:slideViewPr>
    <p:cSldViewPr snapToGrid="0">
      <p:cViewPr varScale="1">
        <p:scale>
          <a:sx n="54" d="100"/>
          <a:sy n="54" d="100"/>
        </p:scale>
        <p:origin x="1434" y="276"/>
      </p:cViewPr>
      <p:guideLst/>
    </p:cSldViewPr>
  </p:slideViewPr>
  <p:notesTextViewPr>
    <p:cViewPr>
      <p:scale>
        <a:sx n="1" d="1"/>
        <a:sy n="1" d="1"/>
      </p:scale>
      <p:origin x="0" y="0"/>
    </p:cViewPr>
  </p:notesTextViewPr>
  <p:notesViewPr>
    <p:cSldViewPr snapToGrid="0">
      <p:cViewPr varScale="1">
        <p:scale>
          <a:sx n="68" d="100"/>
          <a:sy n="68" d="100"/>
        </p:scale>
        <p:origin x="279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10/16/2025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756921" y="4152154"/>
            <a:ext cx="5862320"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MLM describes procurement practices using the Capital Facilities Information Hand Over Standard, including acceptance procedures</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NEXT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68711"/>
            <a:fld id="{3BEDED65-CD0F-4193-BD8A-F0792B4EE69A}" type="slidenum">
              <a:rPr lang="en-US" smtClean="0">
                <a:solidFill>
                  <a:srgbClr val="000000"/>
                </a:solidFill>
                <a:latin typeface="HelveticaNeueCyr"/>
              </a:rPr>
              <a:pPr defTabSz="968711"/>
              <a:t>6</a:t>
            </a:fld>
            <a:endParaRPr lang="en-US">
              <a:solidFill>
                <a:srgbClr val="000000"/>
              </a:solidFill>
              <a:latin typeface="HelveticaNeueCyr"/>
            </a:endParaRPr>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xfrm>
            <a:off x="609414" y="4681538"/>
            <a:ext cx="5917221" cy="4213384"/>
          </a:xfrm>
          <a:noFill/>
          <a:ln/>
        </p:spPr>
        <p:txBody>
          <a:bodyPr/>
          <a:lstStyle/>
          <a:p>
            <a:pPr>
              <a:buFontTx/>
              <a:buNone/>
            </a:pPr>
            <a:r>
              <a:rPr lang="en-US" dirty="0"/>
              <a:t>A formal review and approval step (or “</a:t>
            </a:r>
            <a:r>
              <a:rPr lang="en-US" b="1" dirty="0"/>
              <a:t>Stage Gate</a:t>
            </a:r>
            <a:r>
              <a:rPr lang="en-US" dirty="0"/>
              <a:t>”) is</a:t>
            </a:r>
            <a:r>
              <a:rPr lang="en-US" baseline="0" dirty="0"/>
              <a:t> required</a:t>
            </a:r>
            <a:r>
              <a:rPr lang="en-US" dirty="0"/>
              <a:t> at the end of each </a:t>
            </a:r>
            <a:r>
              <a:rPr lang="en-US" b="1" dirty="0"/>
              <a:t>Project</a:t>
            </a:r>
            <a:r>
              <a:rPr lang="en-US" b="1" baseline="0" dirty="0"/>
              <a:t> P</a:t>
            </a:r>
            <a:r>
              <a:rPr lang="en-US" b="1" dirty="0"/>
              <a:t>hase</a:t>
            </a:r>
            <a:r>
              <a:rPr lang="en-US" dirty="0"/>
              <a:t>, and prior to beginning the next Phase. </a:t>
            </a:r>
          </a:p>
          <a:p>
            <a:pPr>
              <a:buFontTx/>
              <a:buNone/>
            </a:pPr>
            <a:endParaRPr lang="en-US" dirty="0"/>
          </a:p>
          <a:p>
            <a:pPr>
              <a:buFontTx/>
              <a:buNone/>
            </a:pPr>
            <a:r>
              <a:rPr lang="en-US" dirty="0"/>
              <a:t>At this point, the </a:t>
            </a:r>
            <a:r>
              <a:rPr lang="en-US" b="1" dirty="0"/>
              <a:t>Owner</a:t>
            </a:r>
            <a:r>
              <a:rPr lang="en-US" dirty="0"/>
              <a:t> and the </a:t>
            </a:r>
            <a:r>
              <a:rPr lang="en-US" b="1" dirty="0"/>
              <a:t>Engineer</a:t>
            </a:r>
            <a:r>
              <a:rPr lang="en-US" dirty="0"/>
              <a:t> exchange “Requirements” and “Deliverables”. The are a rich</a:t>
            </a:r>
            <a:r>
              <a:rPr lang="en-US" baseline="0" dirty="0"/>
              <a:t> </a:t>
            </a:r>
            <a:r>
              <a:rPr lang="en-US" dirty="0"/>
              <a:t>set of Deliverables that are exchanged in well-established formats at specific points (usually the end of each project Phase).  </a:t>
            </a:r>
          </a:p>
          <a:p>
            <a:pPr>
              <a:buFontTx/>
              <a:buNone/>
            </a:pPr>
            <a:r>
              <a:rPr lang="en-US" dirty="0"/>
              <a:t>The person(s) on the Owner/Client side review and approve deliverables.  A</a:t>
            </a:r>
            <a:r>
              <a:rPr lang="en-US" baseline="0" dirty="0"/>
              <a:t>pproval is required</a:t>
            </a:r>
            <a:r>
              <a:rPr lang="en-US" dirty="0"/>
              <a:t> before the next Phase of the project may proceed. </a:t>
            </a:r>
          </a:p>
          <a:p>
            <a:pPr>
              <a:buFontTx/>
              <a:buNone/>
            </a:pPr>
            <a:endParaRPr lang="en-US" dirty="0">
              <a:latin typeface="+mn-lt"/>
            </a:endParaRPr>
          </a:p>
          <a:p>
            <a:pPr algn="ctr" eaLnBrk="1" hangingPunct="1"/>
            <a:endParaRPr lang="ru-RU" dirty="0"/>
          </a:p>
        </p:txBody>
      </p:sp>
      <p:cxnSp>
        <p:nvCxnSpPr>
          <p:cNvPr id="25" name="Straight Connector 24"/>
          <p:cNvCxnSpPr/>
          <p:nvPr/>
        </p:nvCxnSpPr>
        <p:spPr>
          <a:xfrm>
            <a:off x="452147" y="7704728"/>
            <a:ext cx="6172782"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52147" y="7844200"/>
            <a:ext cx="6172782"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52147" y="7983673"/>
            <a:ext cx="6172782"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52147" y="8123145"/>
            <a:ext cx="6172782"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52147" y="8253422"/>
            <a:ext cx="6172782"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452147" y="8392895"/>
            <a:ext cx="6172782"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452147" y="8532368"/>
            <a:ext cx="6172782"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52147" y="8671840"/>
            <a:ext cx="6172782"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52147" y="8811314"/>
            <a:ext cx="6172782"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6929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31520" y="4105874"/>
            <a:ext cx="5852160" cy="4168975"/>
          </a:xfrm>
        </p:spPr>
        <p:txBody>
          <a:bodyPr/>
          <a:lstStyle/>
          <a:p>
            <a:pPr>
              <a:spcAft>
                <a:spcPts val="1121"/>
              </a:spcAft>
            </a:pPr>
            <a:r>
              <a:rPr lang="en-AU" sz="1300" dirty="0">
                <a:solidFill>
                  <a:srgbClr val="000000"/>
                </a:solidFill>
                <a:latin typeface="Arial" panose="020B0604020202020204" pitchFamily="34" charset="0"/>
                <a:ea typeface="Arial" panose="020B0604020202020204" pitchFamily="34" charset="0"/>
                <a:cs typeface="Arial" panose="020B0604020202020204" pitchFamily="34" charset="0"/>
              </a:rPr>
              <a:t>Gary has m</a:t>
            </a: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latin typeface="Arial" panose="020B0604020202020204" pitchFamily="34" charset="0"/>
              <a:ea typeface="Arial" panose="020B0604020202020204" pitchFamily="34" charset="0"/>
              <a:cs typeface="Arial" panose="020B0604020202020204" pitchFamily="34" charset="0"/>
            </a:endParaRPr>
          </a:p>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 </a:t>
            </a: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Slide Number Placeholder 4"/>
          <p:cNvSpPr>
            <a:spLocks noGrp="1"/>
          </p:cNvSpPr>
          <p:nvPr>
            <p:ph type="sldNum" sz="quarter" idx="12"/>
          </p:nvPr>
        </p:nvSpPr>
        <p:spPr>
          <a:xfrm>
            <a:off x="5791200" y="1036021"/>
            <a:ext cx="609600" cy="441325"/>
          </a:xfrm>
        </p:spPr>
        <p:txBody>
          <a:bodyPr/>
          <a:lstStyle/>
          <a:p>
            <a:fld id="{2C6B1FF6-39B9-40F5-8B67-33C6354A3D4F}" type="slidenum">
              <a:rPr kumimoji="0" lang="en-US" smtClean="0"/>
              <a:pPr eaLnBrk="1" latinLnBrk="0" hangingPunct="1"/>
              <a:t>‹#›</a:t>
            </a:fld>
            <a:endParaRPr kumimoji="0" lang="en-US" dirty="0"/>
          </a:p>
        </p:txBody>
      </p:sp>
    </p:spTree>
    <p:extLst>
      <p:ext uri="{BB962C8B-B14F-4D97-AF65-F5344CB8AC3E}">
        <p14:creationId xmlns:p14="http://schemas.microsoft.com/office/powerpoint/2010/main" val="1631946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dgm">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11200" y="304800"/>
            <a:ext cx="10871200" cy="914400"/>
          </a:xfrm>
        </p:spPr>
        <p:txBody>
          <a:bodyPr/>
          <a:lstStyle>
            <a:lvl1pPr>
              <a:defRPr>
                <a:latin typeface="HelveticaNeueCyr" pitchFamily="50" charset="-52"/>
              </a:defRPr>
            </a:lvl1pPr>
          </a:lstStyle>
          <a:p>
            <a:r>
              <a:rPr lang="en-US" dirty="0"/>
              <a:t>Title</a:t>
            </a:r>
          </a:p>
        </p:txBody>
      </p:sp>
      <p:sp>
        <p:nvSpPr>
          <p:cNvPr id="3" name="Рисунок SmartArt 2"/>
          <p:cNvSpPr>
            <a:spLocks noGrp="1"/>
          </p:cNvSpPr>
          <p:nvPr>
            <p:ph type="dgm" idx="1"/>
          </p:nvPr>
        </p:nvSpPr>
        <p:spPr>
          <a:xfrm>
            <a:off x="656167" y="1600201"/>
            <a:ext cx="10972800" cy="4525963"/>
          </a:xfrm>
        </p:spPr>
        <p:txBody>
          <a:bodyPr/>
          <a:lstStyle>
            <a:lvl1pPr>
              <a:defRPr>
                <a:latin typeface="HelveticaNeueCyr" pitchFamily="50" charset="-52"/>
              </a:defRPr>
            </a:lvl1pPr>
          </a:lstStyle>
          <a:p>
            <a:pPr lvl="0"/>
            <a:endParaRPr lang="en-US" noProof="0" dirty="0"/>
          </a:p>
        </p:txBody>
      </p:sp>
      <p:sp>
        <p:nvSpPr>
          <p:cNvPr id="5" name="Rectangle 5"/>
          <p:cNvSpPr>
            <a:spLocks noGrp="1" noChangeArrowheads="1"/>
          </p:cNvSpPr>
          <p:nvPr>
            <p:ph type="ftr" sz="quarter" idx="11"/>
          </p:nvPr>
        </p:nvSpPr>
        <p:spPr>
          <a:xfrm>
            <a:off x="406400" y="6410848"/>
            <a:ext cx="4368800" cy="294752"/>
          </a:xfrm>
          <a:prstGeom prst="rect">
            <a:avLst/>
          </a:prstGeom>
          <a:ln/>
        </p:spPr>
        <p:txBody>
          <a:bodyPr/>
          <a:lstStyle>
            <a:lvl1pPr>
              <a:defRPr/>
            </a:lvl1pPr>
          </a:lstStyle>
          <a:p>
            <a:pPr>
              <a:defRPr/>
            </a:pPr>
            <a:r>
              <a:rPr lang="fr-FR" dirty="0"/>
              <a:t>Gary Rathwell</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fr-FR" dirty="0"/>
          </a:p>
        </p:txBody>
      </p:sp>
    </p:spTree>
    <p:extLst>
      <p:ext uri="{BB962C8B-B14F-4D97-AF65-F5344CB8AC3E}">
        <p14:creationId xmlns:p14="http://schemas.microsoft.com/office/powerpoint/2010/main" val="3581186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hyperlink" Target="https://creativecommons.org/share-your-work/cclicenses/"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customXml" Target="../ink/ink1.xml"/><Relationship Id="rId4" Type="http://schemas.openxmlformats.org/officeDocument/2006/relationships/slideLayout" Target="../slideLayouts/slideLayout4.xml"/><Relationship Id="rId9" Type="http://schemas.openxmlformats.org/officeDocument/2006/relationships/tags" Target="../tags/tag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10">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11"/>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3"/>
            <a:extLst>
              <a:ext uri="{FF2B5EF4-FFF2-40B4-BE49-F238E27FC236}">
                <a16:creationId xmlns:a16="http://schemas.microsoft.com/office/drawing/2014/main" id="{9AA145BA-F87D-D462-EEB8-8BE224154350}"/>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9"/>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s://www.datum360.com/standards" TargetMode="External"/><Relationship Id="rId7" Type="http://schemas.openxmlformats.org/officeDocument/2006/relationships/hyperlink" Target="https://www.bluecieloecm.com/cfihos-2015-data-integrity-at-handover/" TargetMode="External"/><Relationship Id="rId2" Type="http://schemas.openxmlformats.org/officeDocument/2006/relationships/hyperlink" Target="https://uspi.nl/index.php/projects/frameworks-methodologies/cfihos-overview/conferences-and-workshops" TargetMode="External"/><Relationship Id="rId1" Type="http://schemas.openxmlformats.org/officeDocument/2006/relationships/slideLayout" Target="../slideLayouts/slideLayout6.xml"/><Relationship Id="rId6" Type="http://schemas.openxmlformats.org/officeDocument/2006/relationships/hyperlink" Target="https://hexagonppm.com/about/compliance/cfihos" TargetMode="External"/><Relationship Id="rId5" Type="http://schemas.openxmlformats.org/officeDocument/2006/relationships/hyperlink" Target="https://cdn2.hubspot.net/hubfs/1771811/AVEVA-HandOver/Handover-Assets/AVEVA-Infographic2-CFIHOS-Handover-variant.pdf" TargetMode="External"/><Relationship Id="rId4" Type="http://schemas.openxmlformats.org/officeDocument/2006/relationships/hyperlink" Target="https://www.facebook.com/datum360/posts/1894291090597238/"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9.xml"/><Relationship Id="rId6" Type="http://schemas.openxmlformats.org/officeDocument/2006/relationships/image" Target="../media/image8.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8.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992433" y="972077"/>
            <a:ext cx="5211810" cy="430887"/>
          </a:xfrm>
          <a:prstGeom prst="rect">
            <a:avLst/>
          </a:prstGeom>
          <a:noFill/>
        </p:spPr>
        <p:txBody>
          <a:bodyPr wrap="square" lIns="0" tIns="0" rIns="0" bIns="0" rtlCol="0">
            <a:spAutoFit/>
          </a:bodyPr>
          <a:lstStyle/>
          <a:p>
            <a:pPr algn="ctr"/>
            <a:r>
              <a:rPr lang="en-US" sz="2800" dirty="0">
                <a:solidFill>
                  <a:srgbClr val="003E6B"/>
                </a:solidFill>
                <a:latin typeface="Arial Black" panose="020B0A04020102020204" pitchFamily="34" charset="0"/>
              </a:rPr>
              <a:t>What is CFIHOS</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082043" y="2654666"/>
            <a:ext cx="6122200" cy="2775375"/>
          </a:xfrm>
          <a:prstGeom prst="rect">
            <a:avLst/>
          </a:prstGeom>
          <a:noFill/>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MLM-082-B</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Process Industry</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Owner / Operator</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Control Engineer +</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			     Procurement</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Engineer, Procure,</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			    Construct + Operations</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shield with a computer and a bow tie&#10;&#10;AI-generated content may be incorrect.">
            <a:extLst>
              <a:ext uri="{FF2B5EF4-FFF2-40B4-BE49-F238E27FC236}">
                <a16:creationId xmlns:a16="http://schemas.microsoft.com/office/drawing/2014/main" id="{8895C4FA-1E16-A456-3249-C4DC63406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13284" y="2194562"/>
            <a:ext cx="2634149" cy="3024553"/>
          </a:xfrm>
          <a:prstGeom prst="rect">
            <a:avLst/>
          </a:prstGeom>
        </p:spPr>
      </p:pic>
      <p:sp>
        <p:nvSpPr>
          <p:cNvPr id="4" name="TextBox 3">
            <a:extLst>
              <a:ext uri="{FF2B5EF4-FFF2-40B4-BE49-F238E27FC236}">
                <a16:creationId xmlns:a16="http://schemas.microsoft.com/office/drawing/2014/main" id="{493B7BFF-4092-481B-9A60-0350A50AD6CA}"/>
              </a:ext>
            </a:extLst>
          </p:cNvPr>
          <p:cNvSpPr txBox="1"/>
          <p:nvPr/>
        </p:nvSpPr>
        <p:spPr>
          <a:xfrm>
            <a:off x="1082043" y="1508563"/>
            <a:ext cx="6865074" cy="369332"/>
          </a:xfrm>
          <a:prstGeom prst="rect">
            <a:avLst/>
          </a:prstGeom>
          <a:noFill/>
        </p:spPr>
        <p:txBody>
          <a:bodyPr wrap="square">
            <a:spAutoFit/>
          </a:bodyPr>
          <a:lstStyle/>
          <a:p>
            <a:pPr algn="ctr" defTabSz="685822"/>
            <a:r>
              <a:rPr lang="en-US" sz="1800" dirty="0">
                <a:solidFill>
                  <a:srgbClr val="003E6B"/>
                </a:solidFill>
                <a:latin typeface="Arial Black" panose="020B0A04020102020204" pitchFamily="34" charset="0"/>
              </a:rPr>
              <a:t>Capital Facilities Information Hand-over Standard</a:t>
            </a:r>
          </a:p>
        </p:txBody>
      </p:sp>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solidFill>
                  <a:srgbClr val="003E6B"/>
                </a:solidFill>
                <a:latin typeface="Arial Black" panose="020B0A04020102020204" pitchFamily="34" charset="0"/>
                <a:ea typeface="+mn-ea"/>
                <a:cs typeface="+mn-cs"/>
              </a:rPr>
              <a:t>CFIHOS Articles and Conferences</a:t>
            </a:r>
            <a:endParaRPr lang="en-GB" sz="2800" dirty="0">
              <a:solidFill>
                <a:srgbClr val="003E6B"/>
              </a:solidFill>
              <a:latin typeface="Arial Black" panose="020B0A04020102020204" pitchFamily="34" charset="0"/>
              <a:ea typeface="+mn-ea"/>
              <a:cs typeface="+mn-cs"/>
            </a:endParaRPr>
          </a:p>
        </p:txBody>
      </p:sp>
      <p:sp>
        <p:nvSpPr>
          <p:cNvPr id="5" name="TextBox 2"/>
          <p:cNvSpPr txBox="1">
            <a:spLocks noChangeArrowheads="1"/>
          </p:cNvSpPr>
          <p:nvPr/>
        </p:nvSpPr>
        <p:spPr bwMode="auto">
          <a:xfrm>
            <a:off x="993072" y="1479755"/>
            <a:ext cx="9881419" cy="4462760"/>
          </a:xfrm>
          <a:prstGeom prst="rect">
            <a:avLst/>
          </a:prstGeom>
          <a:noFill/>
          <a:ln w="9525">
            <a:noFill/>
            <a:miter lim="800000"/>
            <a:headEnd/>
            <a:tailEnd/>
          </a:ln>
        </p:spPr>
        <p:txBody>
          <a:bodyPr wrap="square">
            <a:spAutoFit/>
          </a:bodyPr>
          <a:lstStyle/>
          <a:p>
            <a:pPr marL="342900" indent="-342900">
              <a:buFont typeface="Arial" panose="020B0604020202020204" pitchFamily="34" charset="0"/>
              <a:buChar char="•"/>
            </a:pPr>
            <a:r>
              <a:rPr lang="en-US" sz="2000" dirty="0">
                <a:solidFill>
                  <a:schemeClr val="tx2"/>
                </a:solidFill>
                <a:sym typeface="Wingdings" panose="05000000000000000000" pitchFamily="2" charset="2"/>
              </a:rPr>
              <a:t>USPI description of CIFHOS conferences and meetings</a:t>
            </a:r>
          </a:p>
          <a:p>
            <a:pPr marL="800100" lvl="1" indent="-342900">
              <a:buFont typeface="Arial" panose="020B0604020202020204" pitchFamily="34" charset="0"/>
              <a:buChar char="•"/>
            </a:pPr>
            <a:r>
              <a:rPr lang="en-US" sz="1400" dirty="0">
                <a:hlinkClick r:id="rId2"/>
              </a:rPr>
              <a:t>https://uspi.nl/index.php/projects/frameworks-methodologies/cfihos-overview/conferences-and-workshops</a:t>
            </a:r>
            <a:br>
              <a:rPr lang="en-US" sz="2000" dirty="0">
                <a:solidFill>
                  <a:schemeClr val="tx2"/>
                </a:solidFill>
                <a:sym typeface="Wingdings" panose="05000000000000000000" pitchFamily="2" charset="2"/>
              </a:rPr>
            </a:br>
            <a:endParaRPr lang="en-US" sz="2000" dirty="0">
              <a:solidFill>
                <a:schemeClr val="tx2"/>
              </a:solidFill>
              <a:sym typeface="Wingdings" panose="05000000000000000000" pitchFamily="2" charset="2"/>
            </a:endParaRPr>
          </a:p>
          <a:p>
            <a:pPr marL="342900" indent="-342900">
              <a:buFont typeface="Arial" panose="020B0604020202020204" pitchFamily="34" charset="0"/>
              <a:buChar char="•"/>
            </a:pPr>
            <a:r>
              <a:rPr lang="en-US" sz="2000" dirty="0">
                <a:solidFill>
                  <a:schemeClr val="tx2"/>
                </a:solidFill>
                <a:sym typeface="Wingdings" panose="05000000000000000000" pitchFamily="2" charset="2"/>
              </a:rPr>
              <a:t>CFIHOS, ISO 15926 and related standards by Datum360</a:t>
            </a:r>
          </a:p>
          <a:p>
            <a:pPr marL="800100" lvl="1" indent="-342900">
              <a:buFont typeface="Arial" panose="020B0604020202020204" pitchFamily="34" charset="0"/>
              <a:buChar char="•"/>
            </a:pPr>
            <a:r>
              <a:rPr lang="en-US" sz="1400" dirty="0">
                <a:solidFill>
                  <a:schemeClr val="tx2"/>
                </a:solidFill>
                <a:sym typeface="Wingdings" panose="05000000000000000000" pitchFamily="2" charset="2"/>
                <a:hlinkClick r:id="rId3"/>
              </a:rPr>
              <a:t>https://www.datum360.com/standards</a:t>
            </a:r>
            <a:endParaRPr lang="en-US" sz="1400" dirty="0">
              <a:solidFill>
                <a:schemeClr val="tx2"/>
              </a:solidFill>
              <a:sym typeface="Wingdings" panose="05000000000000000000" pitchFamily="2" charset="2"/>
            </a:endParaRPr>
          </a:p>
          <a:p>
            <a:pPr marL="800100" lvl="1" indent="-342900">
              <a:buFont typeface="Arial" panose="020B0604020202020204" pitchFamily="34" charset="0"/>
              <a:buChar char="•"/>
            </a:pPr>
            <a:r>
              <a:rPr lang="en-US" sz="1400" dirty="0">
                <a:solidFill>
                  <a:schemeClr val="tx2"/>
                </a:solidFill>
                <a:sym typeface="Wingdings" panose="05000000000000000000" pitchFamily="2" charset="2"/>
                <a:hlinkClick r:id="rId4"/>
              </a:rPr>
              <a:t>Will CFIHOS help ?</a:t>
            </a:r>
            <a:br>
              <a:rPr lang="en-US" sz="2000" dirty="0">
                <a:solidFill>
                  <a:schemeClr val="tx2"/>
                </a:solidFill>
                <a:sym typeface="Wingdings" panose="05000000000000000000" pitchFamily="2" charset="2"/>
              </a:rPr>
            </a:br>
            <a:endParaRPr lang="en-US" sz="2000" dirty="0">
              <a:solidFill>
                <a:schemeClr val="tx2"/>
              </a:solidFill>
              <a:sym typeface="Wingdings" panose="05000000000000000000" pitchFamily="2" charset="2"/>
            </a:endParaRPr>
          </a:p>
          <a:p>
            <a:pPr marL="342900" indent="-342900">
              <a:buFont typeface="Arial" panose="020B0604020202020204" pitchFamily="34" charset="0"/>
              <a:buChar char="•"/>
            </a:pPr>
            <a:r>
              <a:rPr lang="en-US" sz="2000" dirty="0">
                <a:solidFill>
                  <a:schemeClr val="tx2"/>
                </a:solidFill>
                <a:sym typeface="Wingdings" panose="05000000000000000000" pitchFamily="2" charset="2"/>
              </a:rPr>
              <a:t>Are you CFIHOS ready ? - by Aveva</a:t>
            </a:r>
          </a:p>
          <a:p>
            <a:pPr marL="800100" lvl="1" indent="-342900">
              <a:buFont typeface="Arial" panose="020B0604020202020204" pitchFamily="34" charset="0"/>
              <a:buChar char="•"/>
            </a:pPr>
            <a:r>
              <a:rPr lang="en-US" sz="1400" dirty="0">
                <a:solidFill>
                  <a:schemeClr val="tx2"/>
                </a:solidFill>
                <a:sym typeface="Wingdings" panose="05000000000000000000" pitchFamily="2" charset="2"/>
                <a:hlinkClick r:id="rId5"/>
              </a:rPr>
              <a:t>View CFIHOS Infographic</a:t>
            </a:r>
            <a:br>
              <a:rPr lang="en-US" sz="2000" dirty="0">
                <a:solidFill>
                  <a:schemeClr val="tx2"/>
                </a:solidFill>
                <a:sym typeface="Wingdings" panose="05000000000000000000" pitchFamily="2" charset="2"/>
              </a:rPr>
            </a:br>
            <a:endParaRPr lang="en-US" sz="2000" dirty="0">
              <a:solidFill>
                <a:schemeClr val="tx2"/>
              </a:solidFill>
              <a:sym typeface="Wingdings" panose="05000000000000000000" pitchFamily="2" charset="2"/>
            </a:endParaRPr>
          </a:p>
          <a:p>
            <a:pPr marL="342900" indent="-342900">
              <a:buFont typeface="Arial" panose="020B0604020202020204" pitchFamily="34" charset="0"/>
              <a:buChar char="•"/>
            </a:pPr>
            <a:r>
              <a:rPr lang="en-US" sz="2000" dirty="0">
                <a:solidFill>
                  <a:schemeClr val="tx2"/>
                </a:solidFill>
                <a:sym typeface="Wingdings" panose="05000000000000000000" pitchFamily="2" charset="2"/>
              </a:rPr>
              <a:t>Article on CFIHOS by Hexagon/Intergraph</a:t>
            </a:r>
          </a:p>
          <a:p>
            <a:pPr marL="800100" lvl="1" indent="-342900">
              <a:buFont typeface="Arial" panose="020B0604020202020204" pitchFamily="34" charset="0"/>
              <a:buChar char="•"/>
            </a:pPr>
            <a:r>
              <a:rPr lang="en-US" sz="1400" dirty="0">
                <a:solidFill>
                  <a:schemeClr val="tx2"/>
                </a:solidFill>
                <a:sym typeface="Wingdings" panose="05000000000000000000" pitchFamily="2" charset="2"/>
                <a:hlinkClick r:id="rId6"/>
              </a:rPr>
              <a:t>https://hexagonppm.com/about/compliance/cfihos</a:t>
            </a:r>
            <a:br>
              <a:rPr lang="en-US" sz="2000" dirty="0">
                <a:solidFill>
                  <a:schemeClr val="tx2"/>
                </a:solidFill>
                <a:sym typeface="Wingdings" panose="05000000000000000000" pitchFamily="2" charset="2"/>
              </a:rPr>
            </a:br>
            <a:endParaRPr lang="en-US" sz="2000" dirty="0">
              <a:solidFill>
                <a:schemeClr val="tx2"/>
              </a:solidFill>
              <a:sym typeface="Wingdings" panose="05000000000000000000" pitchFamily="2" charset="2"/>
            </a:endParaRPr>
          </a:p>
          <a:p>
            <a:pPr marL="342900" indent="-342900">
              <a:buFont typeface="Arial" panose="020B0604020202020204" pitchFamily="34" charset="0"/>
              <a:buChar char="•"/>
            </a:pPr>
            <a:r>
              <a:rPr lang="en-US" sz="2000" dirty="0">
                <a:solidFill>
                  <a:schemeClr val="tx2"/>
                </a:solidFill>
                <a:sym typeface="Wingdings" panose="05000000000000000000" pitchFamily="2" charset="2"/>
              </a:rPr>
              <a:t>Article on CFIHOS by Meridian</a:t>
            </a:r>
          </a:p>
          <a:p>
            <a:pPr marL="800100" lvl="1" indent="-342900">
              <a:buFont typeface="Arial" panose="020B0604020202020204" pitchFamily="34" charset="0"/>
              <a:buChar char="•"/>
            </a:pPr>
            <a:r>
              <a:rPr lang="en-US" sz="1400" dirty="0">
                <a:solidFill>
                  <a:schemeClr val="tx2"/>
                </a:solidFill>
                <a:sym typeface="Wingdings" panose="05000000000000000000" pitchFamily="2" charset="2"/>
                <a:hlinkClick r:id="rId7"/>
              </a:rPr>
              <a:t>https://www.bluecieloecm.com/cfihos-2015-data-integrity-at-handover/</a:t>
            </a:r>
            <a:endParaRPr lang="en-US" sz="1400" dirty="0">
              <a:solidFill>
                <a:schemeClr val="tx2"/>
              </a:solidFill>
              <a:sym typeface="Wingdings" panose="05000000000000000000" pitchFamily="2" charset="2"/>
            </a:endParaRPr>
          </a:p>
          <a:p>
            <a:pPr marL="342900" indent="-342900">
              <a:buFont typeface="Arial" panose="020B0604020202020204" pitchFamily="34" charset="0"/>
              <a:buChar char="•"/>
            </a:pPr>
            <a:endParaRPr lang="en-US" sz="2000" dirty="0">
              <a:solidFill>
                <a:schemeClr val="tx2"/>
              </a:solidFill>
              <a:sym typeface="Wingdings" panose="05000000000000000000" pitchFamily="2" charset="2"/>
            </a:endParaRPr>
          </a:p>
        </p:txBody>
      </p:sp>
    </p:spTree>
    <p:extLst>
      <p:ext uri="{BB962C8B-B14F-4D97-AF65-F5344CB8AC3E}">
        <p14:creationId xmlns:p14="http://schemas.microsoft.com/office/powerpoint/2010/main" val="3419391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a:solidFill>
                  <a:srgbClr val="003E6B"/>
                </a:solidFill>
                <a:latin typeface="Arial Black" panose="020B0A04020102020204" pitchFamily="34" charset="0"/>
                <a:ea typeface="+mn-ea"/>
                <a:cs typeface="+mn-cs"/>
              </a:rPr>
              <a:t>What is CFIHOS ?</a:t>
            </a:r>
            <a:endParaRPr lang="en-GB" sz="2800" dirty="0">
              <a:solidFill>
                <a:srgbClr val="003E6B"/>
              </a:solidFill>
              <a:latin typeface="Arial Black" panose="020B0A04020102020204" pitchFamily="34" charset="0"/>
              <a:ea typeface="+mn-ea"/>
              <a:cs typeface="+mn-cs"/>
            </a:endParaRPr>
          </a:p>
        </p:txBody>
      </p:sp>
      <p:sp>
        <p:nvSpPr>
          <p:cNvPr id="5" name="TextBox 2"/>
          <p:cNvSpPr txBox="1">
            <a:spLocks noChangeArrowheads="1"/>
          </p:cNvSpPr>
          <p:nvPr/>
        </p:nvSpPr>
        <p:spPr bwMode="auto">
          <a:xfrm>
            <a:off x="993072" y="1371601"/>
            <a:ext cx="10033516" cy="4678204"/>
          </a:xfrm>
          <a:prstGeom prst="rect">
            <a:avLst/>
          </a:prstGeom>
          <a:noFill/>
          <a:ln w="9525">
            <a:noFill/>
            <a:miter lim="800000"/>
            <a:headEnd/>
            <a:tailEnd/>
          </a:ln>
        </p:spPr>
        <p:txBody>
          <a:bodyPr wrap="square">
            <a:spAutoFit/>
          </a:bodyPr>
          <a:lstStyle/>
          <a:p>
            <a:r>
              <a:rPr lang="en-US" sz="2000" b="1" dirty="0">
                <a:solidFill>
                  <a:schemeClr val="tx2"/>
                </a:solidFill>
              </a:rPr>
              <a:t>CFIHOS is:</a:t>
            </a:r>
          </a:p>
          <a:p>
            <a:pPr marL="342900" indent="-342900">
              <a:buFont typeface="Arial" panose="020B0604020202020204" pitchFamily="34" charset="0"/>
              <a:buChar char="•"/>
            </a:pPr>
            <a:r>
              <a:rPr lang="en-US" sz="2000" dirty="0">
                <a:solidFill>
                  <a:schemeClr val="tx2"/>
                </a:solidFill>
              </a:rPr>
              <a:t>A Eurozone standard coordinated by USPI with over </a:t>
            </a:r>
            <a:r>
              <a:rPr lang="en-US" dirty="0"/>
              <a:t>30 members including Owner/Operators, EPCs, Manufacturers &amp; Technology suppliers.</a:t>
            </a:r>
          </a:p>
          <a:p>
            <a:pPr marL="342900" indent="-342900">
              <a:buFont typeface="Arial" panose="020B0604020202020204" pitchFamily="34" charset="0"/>
              <a:buChar char="•"/>
            </a:pPr>
            <a:r>
              <a:rPr lang="en-US" sz="2000" dirty="0">
                <a:solidFill>
                  <a:schemeClr val="tx2"/>
                </a:solidFill>
              </a:rPr>
              <a:t>Based on success of Hand-Over practices in Shell and other majors</a:t>
            </a:r>
          </a:p>
          <a:p>
            <a:pPr marL="342900" indent="-342900">
              <a:buFont typeface="Arial" panose="020B0604020202020204" pitchFamily="34" charset="0"/>
              <a:buChar char="•"/>
            </a:pPr>
            <a:r>
              <a:rPr lang="en-US" sz="2000" dirty="0">
                <a:solidFill>
                  <a:schemeClr val="tx2"/>
                </a:solidFill>
              </a:rPr>
              <a:t>Focused on Oil, Gas, Petrochemicals and Power Industry</a:t>
            </a:r>
          </a:p>
          <a:p>
            <a:pPr marL="342900" indent="-342900">
              <a:buFont typeface="Arial" panose="020B0604020202020204" pitchFamily="34" charset="0"/>
              <a:buChar char="•"/>
            </a:pPr>
            <a:r>
              <a:rPr lang="en-US" sz="2000" dirty="0">
                <a:solidFill>
                  <a:schemeClr val="tx2"/>
                </a:solidFill>
              </a:rPr>
              <a:t>Issued in draft, and is currently seeking application feedback</a:t>
            </a:r>
            <a:br>
              <a:rPr lang="en-US" sz="2000" dirty="0">
                <a:solidFill>
                  <a:schemeClr val="tx2"/>
                </a:solidFill>
              </a:rPr>
            </a:br>
            <a:endParaRPr lang="en-US" sz="2000" dirty="0">
              <a:solidFill>
                <a:schemeClr val="tx2"/>
              </a:solidFill>
            </a:endParaRPr>
          </a:p>
          <a:p>
            <a:r>
              <a:rPr lang="en-US" sz="2000" b="1" dirty="0">
                <a:solidFill>
                  <a:schemeClr val="tx2"/>
                </a:solidFill>
              </a:rPr>
              <a:t>CFIHOS uses MongoDB to develop the EIS (Engineering Information System) to manage: </a:t>
            </a:r>
          </a:p>
          <a:p>
            <a:pPr marL="342900" indent="-342900">
              <a:buFont typeface="Arial" panose="020B0604020202020204" pitchFamily="34" charset="0"/>
              <a:buChar char="•"/>
            </a:pPr>
            <a:r>
              <a:rPr lang="en-US" sz="2000" dirty="0">
                <a:solidFill>
                  <a:schemeClr val="tx2"/>
                </a:solidFill>
              </a:rPr>
              <a:t>Standard Product Class Libraries (ISO 15926, IEC 61987 CDD)</a:t>
            </a:r>
          </a:p>
          <a:p>
            <a:pPr marL="342900" indent="-342900">
              <a:buFont typeface="Arial" panose="020B0604020202020204" pitchFamily="34" charset="0"/>
              <a:buChar char="•"/>
            </a:pPr>
            <a:r>
              <a:rPr lang="en-US" sz="2000" dirty="0">
                <a:solidFill>
                  <a:schemeClr val="tx2"/>
                </a:solidFill>
              </a:rPr>
              <a:t>Lists of EPC and Vendor Deliverables (e.g., Drawing Registers)</a:t>
            </a:r>
          </a:p>
          <a:p>
            <a:pPr marL="342900" indent="-342900">
              <a:buFont typeface="Arial" panose="020B0604020202020204" pitchFamily="34" charset="0"/>
              <a:buChar char="•"/>
            </a:pPr>
            <a:r>
              <a:rPr lang="en-US" sz="2000" dirty="0">
                <a:solidFill>
                  <a:schemeClr val="tx2"/>
                </a:solidFill>
              </a:rPr>
              <a:t>Product Specification Data (IEC 61987 </a:t>
            </a:r>
            <a:r>
              <a:rPr lang="en-US" sz="2000" dirty="0" err="1">
                <a:solidFill>
                  <a:schemeClr val="tx2"/>
                </a:solidFill>
              </a:rPr>
              <a:t>LoPs</a:t>
            </a:r>
            <a:r>
              <a:rPr lang="en-US" sz="2000" dirty="0">
                <a:solidFill>
                  <a:schemeClr val="tx2"/>
                </a:solidFill>
              </a:rPr>
              <a:t>, ISA 108, ISA 20)</a:t>
            </a:r>
          </a:p>
          <a:p>
            <a:pPr marL="342900" indent="-342900">
              <a:buFont typeface="Arial" panose="020B0604020202020204" pitchFamily="34" charset="0"/>
              <a:buChar char="•"/>
            </a:pPr>
            <a:r>
              <a:rPr lang="en-US" sz="2000" dirty="0">
                <a:solidFill>
                  <a:schemeClr val="tx2"/>
                </a:solidFill>
              </a:rPr>
              <a:t>Hand-over data requirements and formats</a:t>
            </a:r>
          </a:p>
          <a:p>
            <a:pPr marL="342900" indent="-342900">
              <a:buFont typeface="Arial" panose="020B0604020202020204" pitchFamily="34" charset="0"/>
              <a:buChar char="•"/>
            </a:pPr>
            <a:r>
              <a:rPr lang="en-US" sz="2000" dirty="0">
                <a:solidFill>
                  <a:schemeClr val="tx2"/>
                </a:solidFill>
              </a:rPr>
              <a:t>Standard contractor and vendor Contract Templates</a:t>
            </a:r>
          </a:p>
          <a:p>
            <a:pPr marL="342900" indent="-342900">
              <a:buFont typeface="Arial" panose="020B0604020202020204" pitchFamily="34" charset="0"/>
              <a:buChar char="•"/>
            </a:pPr>
            <a:endParaRPr lang="en-US" sz="2000" dirty="0">
              <a:solidFill>
                <a:schemeClr val="tx2"/>
              </a:solidFill>
            </a:endParaRPr>
          </a:p>
        </p:txBody>
      </p:sp>
    </p:spTree>
    <p:extLst>
      <p:ext uri="{BB962C8B-B14F-4D97-AF65-F5344CB8AC3E}">
        <p14:creationId xmlns:p14="http://schemas.microsoft.com/office/powerpoint/2010/main" val="890141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a:solidFill>
                  <a:srgbClr val="003E6B"/>
                </a:solidFill>
                <a:latin typeface="Arial Black" panose="020B0A04020102020204" pitchFamily="34" charset="0"/>
                <a:ea typeface="+mn-ea"/>
                <a:cs typeface="+mn-cs"/>
              </a:rPr>
              <a:t>Why is CFIHOS Needed ?</a:t>
            </a:r>
            <a:endParaRPr lang="en-GB" dirty="0">
              <a:solidFill>
                <a:srgbClr val="0070C0"/>
              </a:solidFill>
            </a:endParaRPr>
          </a:p>
        </p:txBody>
      </p:sp>
      <p:sp>
        <p:nvSpPr>
          <p:cNvPr id="5" name="TextBox 2"/>
          <p:cNvSpPr txBox="1">
            <a:spLocks noChangeArrowheads="1"/>
          </p:cNvSpPr>
          <p:nvPr/>
        </p:nvSpPr>
        <p:spPr bwMode="auto">
          <a:xfrm>
            <a:off x="993072" y="1524000"/>
            <a:ext cx="10033516" cy="954107"/>
          </a:xfrm>
          <a:prstGeom prst="rect">
            <a:avLst/>
          </a:prstGeom>
          <a:noFill/>
          <a:ln w="9525">
            <a:noFill/>
            <a:miter lim="800000"/>
            <a:headEnd/>
            <a:tailEnd/>
          </a:ln>
        </p:spPr>
        <p:txBody>
          <a:bodyPr wrap="square">
            <a:spAutoFit/>
          </a:bodyPr>
          <a:lstStyle/>
          <a:p>
            <a:r>
              <a:rPr lang="en-US" sz="2000" b="1" dirty="0">
                <a:solidFill>
                  <a:schemeClr val="tx2"/>
                </a:solidFill>
              </a:rPr>
              <a:t>High cost of current Handover practices. </a:t>
            </a:r>
            <a:r>
              <a:rPr lang="en-US" sz="2000" dirty="0">
                <a:solidFill>
                  <a:schemeClr val="tx2"/>
                </a:solidFill>
              </a:rPr>
              <a:t> </a:t>
            </a:r>
          </a:p>
          <a:p>
            <a:pPr marL="285750" indent="-285750">
              <a:buFont typeface="Arial" panose="020B0604020202020204" pitchFamily="34" charset="0"/>
              <a:buChar char="•"/>
            </a:pPr>
            <a:r>
              <a:rPr lang="en-US" dirty="0">
                <a:solidFill>
                  <a:schemeClr val="tx2"/>
                </a:solidFill>
              </a:rPr>
              <a:t>For example, NIST estimates over 4% of the Total project cost is wasted through inefficient transfer of Engineering, Vendor, and Operation Maintenance information.</a:t>
            </a:r>
          </a:p>
        </p:txBody>
      </p:sp>
      <p:pic>
        <p:nvPicPr>
          <p:cNvPr id="6" name="Picture 5">
            <a:extLst>
              <a:ext uri="{FF2B5EF4-FFF2-40B4-BE49-F238E27FC236}">
                <a16:creationId xmlns:a16="http://schemas.microsoft.com/office/drawing/2014/main" id="{37FA9FBB-491A-4B09-9A6B-E55810E95425}"/>
              </a:ext>
            </a:extLst>
          </p:cNvPr>
          <p:cNvPicPr>
            <a:picLocks noChangeAspect="1"/>
          </p:cNvPicPr>
          <p:nvPr/>
        </p:nvPicPr>
        <p:blipFill>
          <a:blip r:embed="rId2"/>
          <a:stretch>
            <a:fillRect/>
          </a:stretch>
        </p:blipFill>
        <p:spPr>
          <a:xfrm>
            <a:off x="3048001" y="2971801"/>
            <a:ext cx="5868219" cy="3029373"/>
          </a:xfrm>
          <a:prstGeom prst="rect">
            <a:avLst/>
          </a:prstGeom>
        </p:spPr>
      </p:pic>
    </p:spTree>
    <p:extLst>
      <p:ext uri="{BB962C8B-B14F-4D97-AF65-F5344CB8AC3E}">
        <p14:creationId xmlns:p14="http://schemas.microsoft.com/office/powerpoint/2010/main" val="4270265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a:solidFill>
                  <a:srgbClr val="003E6B"/>
                </a:solidFill>
                <a:latin typeface="Arial Black" panose="020B0A04020102020204" pitchFamily="34" charset="0"/>
                <a:ea typeface="+mn-ea"/>
                <a:cs typeface="+mn-cs"/>
              </a:rPr>
              <a:t>What Does CFIHOS Include?</a:t>
            </a:r>
            <a:endParaRPr lang="en-GB" sz="2800" dirty="0">
              <a:solidFill>
                <a:srgbClr val="003E6B"/>
              </a:solidFill>
              <a:latin typeface="Arial Black" panose="020B0A04020102020204" pitchFamily="34" charset="0"/>
              <a:ea typeface="+mn-ea"/>
              <a:cs typeface="+mn-cs"/>
            </a:endParaRPr>
          </a:p>
        </p:txBody>
      </p:sp>
      <p:sp>
        <p:nvSpPr>
          <p:cNvPr id="5" name="TextBox 2"/>
          <p:cNvSpPr txBox="1">
            <a:spLocks noChangeArrowheads="1"/>
          </p:cNvSpPr>
          <p:nvPr/>
        </p:nvSpPr>
        <p:spPr bwMode="auto">
          <a:xfrm>
            <a:off x="993072" y="1411942"/>
            <a:ext cx="9979728" cy="4739759"/>
          </a:xfrm>
          <a:prstGeom prst="rect">
            <a:avLst/>
          </a:prstGeom>
          <a:noFill/>
          <a:ln w="9525">
            <a:noFill/>
            <a:miter lim="800000"/>
            <a:headEnd/>
            <a:tailEnd/>
          </a:ln>
        </p:spPr>
        <p:txBody>
          <a:bodyPr wrap="square">
            <a:spAutoFit/>
          </a:bodyPr>
          <a:lstStyle/>
          <a:p>
            <a:r>
              <a:rPr lang="en-US" sz="2000" b="1" dirty="0">
                <a:solidFill>
                  <a:schemeClr val="tx2"/>
                </a:solidFill>
              </a:rPr>
              <a:t>Standards, work processes, and tools to assist with efficient handover</a:t>
            </a:r>
            <a:r>
              <a:rPr lang="en-US" sz="2000" dirty="0">
                <a:solidFill>
                  <a:schemeClr val="tx2"/>
                </a:solidFill>
              </a:rPr>
              <a:t> of Engineering information to Operations and Maintenance.</a:t>
            </a:r>
          </a:p>
          <a:p>
            <a:pPr marL="457200" indent="-457200">
              <a:buAutoNum type="arabicParenR"/>
            </a:pPr>
            <a:r>
              <a:rPr lang="en-US" sz="2000" dirty="0">
                <a:solidFill>
                  <a:schemeClr val="tx2"/>
                </a:solidFill>
              </a:rPr>
              <a:t>Template contracts to facilitate specification of requirements and acceptance procedures for:</a:t>
            </a:r>
          </a:p>
          <a:p>
            <a:pPr marL="914400" lvl="1" indent="-457200">
              <a:buAutoNum type="arabicParenR"/>
            </a:pPr>
            <a:r>
              <a:rPr lang="en-US" dirty="0">
                <a:solidFill>
                  <a:schemeClr val="tx2"/>
                </a:solidFill>
              </a:rPr>
              <a:t>Engineering</a:t>
            </a:r>
          </a:p>
          <a:p>
            <a:pPr marL="914400" lvl="1" indent="-457200">
              <a:buAutoNum type="arabicParenR"/>
            </a:pPr>
            <a:r>
              <a:rPr lang="en-US" dirty="0">
                <a:solidFill>
                  <a:schemeClr val="tx2"/>
                </a:solidFill>
              </a:rPr>
              <a:t>Constructors and Field Contractors</a:t>
            </a:r>
          </a:p>
          <a:p>
            <a:pPr marL="914400" lvl="1" indent="-457200">
              <a:buAutoNum type="arabicParenR"/>
            </a:pPr>
            <a:r>
              <a:rPr lang="en-US" dirty="0">
                <a:solidFill>
                  <a:schemeClr val="tx2"/>
                </a:solidFill>
              </a:rPr>
              <a:t>Vendors</a:t>
            </a:r>
          </a:p>
          <a:p>
            <a:pPr marL="457200" indent="-457200">
              <a:buAutoNum type="arabicParenR"/>
            </a:pPr>
            <a:r>
              <a:rPr lang="en-US" sz="2000" dirty="0">
                <a:solidFill>
                  <a:schemeClr val="tx2"/>
                </a:solidFill>
              </a:rPr>
              <a:t>Standards defining information and formats to be delivered to the Owner/Operator by:</a:t>
            </a:r>
          </a:p>
          <a:p>
            <a:pPr marL="914400" lvl="1" indent="-457200">
              <a:buAutoNum type="arabicParenR"/>
            </a:pPr>
            <a:r>
              <a:rPr lang="en-US" dirty="0">
                <a:solidFill>
                  <a:schemeClr val="tx2"/>
                </a:solidFill>
              </a:rPr>
              <a:t>Engineering</a:t>
            </a:r>
          </a:p>
          <a:p>
            <a:pPr marL="914400" lvl="1" indent="-457200">
              <a:buAutoNum type="arabicParenR"/>
            </a:pPr>
            <a:r>
              <a:rPr lang="en-US" dirty="0">
                <a:solidFill>
                  <a:schemeClr val="tx2"/>
                </a:solidFill>
              </a:rPr>
              <a:t>Constructors and Field Contractors</a:t>
            </a:r>
          </a:p>
          <a:p>
            <a:pPr marL="914400" lvl="1" indent="-457200">
              <a:buAutoNum type="arabicParenR"/>
            </a:pPr>
            <a:r>
              <a:rPr lang="en-US" dirty="0">
                <a:solidFill>
                  <a:schemeClr val="tx2"/>
                </a:solidFill>
              </a:rPr>
              <a:t>Vendors </a:t>
            </a:r>
          </a:p>
          <a:p>
            <a:pPr marL="457200" indent="-457200">
              <a:buAutoNum type="arabicParenR"/>
            </a:pPr>
            <a:r>
              <a:rPr lang="en-US" sz="2000" dirty="0">
                <a:solidFill>
                  <a:schemeClr val="tx2"/>
                </a:solidFill>
              </a:rPr>
              <a:t>Master Product Class Library including:</a:t>
            </a:r>
          </a:p>
          <a:p>
            <a:pPr marL="914400" lvl="1" indent="-457200">
              <a:buAutoNum type="arabicParenR"/>
            </a:pPr>
            <a:r>
              <a:rPr lang="en-US" dirty="0">
                <a:solidFill>
                  <a:schemeClr val="tx2"/>
                </a:solidFill>
              </a:rPr>
              <a:t>Standard names of instruments, pumps, vessels, etc.</a:t>
            </a:r>
          </a:p>
          <a:p>
            <a:pPr marL="914400" lvl="1" indent="-457200">
              <a:buAutoNum type="arabicParenR"/>
            </a:pPr>
            <a:r>
              <a:rPr lang="en-US" dirty="0">
                <a:solidFill>
                  <a:schemeClr val="tx2"/>
                </a:solidFill>
              </a:rPr>
              <a:t>Specification parameters for above</a:t>
            </a:r>
          </a:p>
          <a:p>
            <a:pPr marL="914400" lvl="1" indent="-457200">
              <a:buAutoNum type="arabicParenR"/>
            </a:pPr>
            <a:r>
              <a:rPr lang="en-US" dirty="0">
                <a:solidFill>
                  <a:schemeClr val="tx2"/>
                </a:solidFill>
              </a:rPr>
              <a:t>Definition of Deliverable data for all of the above </a:t>
            </a:r>
          </a:p>
        </p:txBody>
      </p:sp>
    </p:spTree>
    <p:extLst>
      <p:ext uri="{BB962C8B-B14F-4D97-AF65-F5344CB8AC3E}">
        <p14:creationId xmlns:p14="http://schemas.microsoft.com/office/powerpoint/2010/main" val="3935966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solidFill>
                  <a:srgbClr val="003E6B"/>
                </a:solidFill>
                <a:latin typeface="Arial Black" panose="020B0A04020102020204" pitchFamily="34" charset="0"/>
                <a:ea typeface="+mn-ea"/>
                <a:cs typeface="+mn-cs"/>
              </a:rPr>
              <a:t>How can Hand-over be Improved ?</a:t>
            </a:r>
            <a:endParaRPr lang="en-GB" sz="2800" dirty="0">
              <a:solidFill>
                <a:srgbClr val="003E6B"/>
              </a:solidFill>
              <a:latin typeface="Arial Black" panose="020B0A04020102020204" pitchFamily="34" charset="0"/>
              <a:ea typeface="+mn-ea"/>
              <a:cs typeface="+mn-cs"/>
            </a:endParaRPr>
          </a:p>
        </p:txBody>
      </p:sp>
      <p:sp>
        <p:nvSpPr>
          <p:cNvPr id="5" name="TextBox 2"/>
          <p:cNvSpPr txBox="1">
            <a:spLocks noChangeArrowheads="1"/>
          </p:cNvSpPr>
          <p:nvPr/>
        </p:nvSpPr>
        <p:spPr bwMode="auto">
          <a:xfrm>
            <a:off x="993071" y="1376516"/>
            <a:ext cx="9787999" cy="4801314"/>
          </a:xfrm>
          <a:prstGeom prst="rect">
            <a:avLst/>
          </a:prstGeom>
          <a:noFill/>
          <a:ln w="9525">
            <a:noFill/>
            <a:miter lim="800000"/>
            <a:headEnd/>
            <a:tailEnd/>
          </a:ln>
        </p:spPr>
        <p:txBody>
          <a:bodyPr wrap="square">
            <a:spAutoFit/>
          </a:bodyPr>
          <a:lstStyle/>
          <a:p>
            <a:r>
              <a:rPr lang="en-US" sz="2000" dirty="0">
                <a:solidFill>
                  <a:schemeClr val="tx2"/>
                </a:solidFill>
              </a:rPr>
              <a:t>Data Handover must be consolidated from many different sources.  </a:t>
            </a:r>
            <a:br>
              <a:rPr lang="en-US" sz="2000" dirty="0">
                <a:solidFill>
                  <a:schemeClr val="tx2"/>
                </a:solidFill>
              </a:rPr>
            </a:br>
            <a:r>
              <a:rPr lang="en-US" sz="2000" dirty="0">
                <a:solidFill>
                  <a:schemeClr val="tx2"/>
                </a:solidFill>
              </a:rPr>
              <a:t>It should be:</a:t>
            </a:r>
          </a:p>
          <a:p>
            <a:pPr marL="1257300" lvl="2" indent="-342900">
              <a:buFont typeface="Arial" panose="020B0604020202020204" pitchFamily="34" charset="0"/>
              <a:buChar char="•"/>
            </a:pPr>
            <a:r>
              <a:rPr lang="en-US" dirty="0">
                <a:solidFill>
                  <a:schemeClr val="tx2"/>
                </a:solidFill>
                <a:sym typeface="Wingdings" panose="05000000000000000000" pitchFamily="2" charset="2"/>
              </a:rPr>
              <a:t>Complete</a:t>
            </a:r>
          </a:p>
          <a:p>
            <a:pPr marL="1257300" lvl="2" indent="-342900">
              <a:buFont typeface="Arial" panose="020B0604020202020204" pitchFamily="34" charset="0"/>
              <a:buChar char="•"/>
            </a:pPr>
            <a:r>
              <a:rPr lang="en-US" dirty="0">
                <a:solidFill>
                  <a:schemeClr val="tx2"/>
                </a:solidFill>
                <a:sym typeface="Wingdings" panose="05000000000000000000" pitchFamily="2" charset="2"/>
              </a:rPr>
              <a:t>Consistent</a:t>
            </a:r>
          </a:p>
          <a:p>
            <a:pPr marL="1257300" lvl="2" indent="-342900">
              <a:buFont typeface="Arial" panose="020B0604020202020204" pitchFamily="34" charset="0"/>
              <a:buChar char="•"/>
            </a:pPr>
            <a:r>
              <a:rPr lang="en-US" dirty="0">
                <a:solidFill>
                  <a:schemeClr val="tx2"/>
                </a:solidFill>
                <a:sym typeface="Wingdings" panose="05000000000000000000" pitchFamily="2" charset="2"/>
              </a:rPr>
              <a:t>Compliant</a:t>
            </a:r>
          </a:p>
          <a:p>
            <a:pPr marL="1257300" lvl="2" indent="-342900">
              <a:buFont typeface="Arial" panose="020B0604020202020204" pitchFamily="34" charset="0"/>
              <a:buChar char="•"/>
            </a:pPr>
            <a:r>
              <a:rPr lang="en-US" dirty="0">
                <a:solidFill>
                  <a:schemeClr val="tx2"/>
                </a:solidFill>
                <a:sym typeface="Wingdings" panose="05000000000000000000" pitchFamily="2" charset="2"/>
              </a:rPr>
              <a:t>Correct</a:t>
            </a:r>
            <a:endParaRPr lang="en-US" sz="2000" dirty="0">
              <a:solidFill>
                <a:schemeClr val="tx2"/>
              </a:solidFill>
            </a:endParaRPr>
          </a:p>
          <a:p>
            <a:r>
              <a:rPr lang="en-US" sz="2000" dirty="0">
                <a:solidFill>
                  <a:schemeClr val="tx2"/>
                </a:solidFill>
              </a:rPr>
              <a:t>Requires an Owner’s EIS (Engineering Information System) to provide tools to transfer data from EPC to Owner systems including: </a:t>
            </a:r>
          </a:p>
          <a:p>
            <a:pPr marL="1257300" lvl="2" indent="-342900">
              <a:buFont typeface="Arial" panose="020B0604020202020204" pitchFamily="34" charset="0"/>
              <a:buChar char="•"/>
            </a:pPr>
            <a:r>
              <a:rPr lang="en-US" dirty="0">
                <a:solidFill>
                  <a:schemeClr val="tx2"/>
                </a:solidFill>
              </a:rPr>
              <a:t>% Complete Reporting, </a:t>
            </a:r>
          </a:p>
          <a:p>
            <a:pPr marL="1257300" lvl="2" indent="-342900">
              <a:buFont typeface="Arial" panose="020B0604020202020204" pitchFamily="34" charset="0"/>
              <a:buChar char="•"/>
            </a:pPr>
            <a:r>
              <a:rPr lang="en-US" dirty="0">
                <a:solidFill>
                  <a:schemeClr val="tx2"/>
                </a:solidFill>
              </a:rPr>
              <a:t>Engineering Change Control, </a:t>
            </a:r>
          </a:p>
          <a:p>
            <a:pPr marL="1257300" lvl="2" indent="-342900">
              <a:buFont typeface="Arial" panose="020B0604020202020204" pitchFamily="34" charset="0"/>
              <a:buChar char="•"/>
            </a:pPr>
            <a:r>
              <a:rPr lang="en-US" dirty="0">
                <a:solidFill>
                  <a:schemeClr val="tx2"/>
                </a:solidFill>
              </a:rPr>
              <a:t>Data Validation</a:t>
            </a:r>
            <a:endParaRPr lang="en-US" sz="2000" dirty="0">
              <a:solidFill>
                <a:schemeClr val="tx2"/>
              </a:solidFill>
              <a:sym typeface="Wingdings" panose="05000000000000000000" pitchFamily="2" charset="2"/>
            </a:endParaRPr>
          </a:p>
          <a:p>
            <a:r>
              <a:rPr lang="en-US" sz="2000" dirty="0">
                <a:solidFill>
                  <a:schemeClr val="tx2"/>
                </a:solidFill>
                <a:sym typeface="Wingdings" panose="05000000000000000000" pitchFamily="2" charset="2"/>
              </a:rPr>
              <a:t>The Owner’s EIS should be consistent with maintenance systems used by the Owner during Operations (rather than EPC systems).</a:t>
            </a:r>
          </a:p>
          <a:p>
            <a:endParaRPr lang="en-US" sz="2000" dirty="0">
              <a:solidFill>
                <a:schemeClr val="tx2"/>
              </a:solidFill>
              <a:sym typeface="Wingdings" panose="05000000000000000000" pitchFamily="2" charset="2"/>
            </a:endParaRPr>
          </a:p>
          <a:p>
            <a:r>
              <a:rPr lang="en-US" sz="2000" dirty="0">
                <a:solidFill>
                  <a:schemeClr val="tx2"/>
                </a:solidFill>
              </a:rPr>
              <a:t>Data Handover can no longer be a “Post Project” activity.  </a:t>
            </a:r>
            <a:r>
              <a:rPr lang="en-US" sz="2000" dirty="0">
                <a:solidFill>
                  <a:schemeClr val="tx2"/>
                </a:solidFill>
                <a:sym typeface="Wingdings" panose="05000000000000000000" pitchFamily="2" charset="2"/>
              </a:rPr>
              <a:t>Instead, it must be “Continuous” during the Project.</a:t>
            </a:r>
          </a:p>
        </p:txBody>
      </p:sp>
    </p:spTree>
    <p:extLst>
      <p:ext uri="{BB962C8B-B14F-4D97-AF65-F5344CB8AC3E}">
        <p14:creationId xmlns:p14="http://schemas.microsoft.com/office/powerpoint/2010/main" val="2032989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Oval 71"/>
          <p:cNvSpPr/>
          <p:nvPr/>
        </p:nvSpPr>
        <p:spPr>
          <a:xfrm>
            <a:off x="4446640" y="5177132"/>
            <a:ext cx="381000" cy="164073"/>
          </a:xfrm>
          <a:prstGeom prst="ellipse">
            <a:avLst/>
          </a:prstGeom>
          <a:solidFill>
            <a:srgbClr val="00B050"/>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730" name="Rectangle 2"/>
          <p:cNvSpPr>
            <a:spLocks noGrp="1" noChangeArrowheads="1"/>
          </p:cNvSpPr>
          <p:nvPr>
            <p:ph type="title"/>
          </p:nvPr>
        </p:nvSpPr>
        <p:spPr>
          <a:xfrm>
            <a:off x="1905000" y="184643"/>
            <a:ext cx="8077200" cy="748848"/>
          </a:xfrm>
        </p:spPr>
        <p:txBody>
          <a:bodyPr>
            <a:noAutofit/>
          </a:bodyPr>
          <a:lstStyle/>
          <a:p>
            <a:pPr algn="ctr">
              <a:lnSpc>
                <a:spcPct val="90000"/>
              </a:lnSpc>
            </a:pPr>
            <a:r>
              <a:rPr lang="en-US" sz="2800" dirty="0">
                <a:solidFill>
                  <a:srgbClr val="003E6B"/>
                </a:solidFill>
                <a:latin typeface="Arial Black" panose="020B0A04020102020204" pitchFamily="34" charset="0"/>
                <a:ea typeface="+mn-ea"/>
                <a:cs typeface="+mn-cs"/>
              </a:rPr>
              <a:t>Engineering Data Transfer should not be left to the end of the Project</a:t>
            </a:r>
          </a:p>
        </p:txBody>
      </p:sp>
      <p:pic>
        <p:nvPicPr>
          <p:cNvPr id="73731" name="Picture 3" descr="StageGate1_EN"/>
          <p:cNvPicPr>
            <a:picLocks noChangeAspect="1" noChangeArrowheads="1"/>
          </p:cNvPicPr>
          <p:nvPr/>
        </p:nvPicPr>
        <p:blipFill>
          <a:blip r:embed="rId4"/>
          <a:srcRect/>
          <a:stretch>
            <a:fillRect/>
          </a:stretch>
        </p:blipFill>
        <p:spPr bwMode="auto">
          <a:xfrm>
            <a:off x="1627240" y="1871445"/>
            <a:ext cx="5295900" cy="3100432"/>
          </a:xfrm>
          <a:prstGeom prst="rect">
            <a:avLst/>
          </a:prstGeom>
          <a:noFill/>
          <a:ln w="9525">
            <a:noFill/>
            <a:miter lim="800000"/>
            <a:headEnd/>
            <a:tailEnd/>
          </a:ln>
        </p:spPr>
      </p:pic>
      <p:sp>
        <p:nvSpPr>
          <p:cNvPr id="76" name="Rectangle 75"/>
          <p:cNvSpPr/>
          <p:nvPr/>
        </p:nvSpPr>
        <p:spPr>
          <a:xfrm>
            <a:off x="4446640" y="4807804"/>
            <a:ext cx="381000" cy="45136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1703440" y="4274404"/>
            <a:ext cx="52197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2955135" y="5493605"/>
            <a:ext cx="957141" cy="830997"/>
          </a:xfrm>
          <a:prstGeom prst="rect">
            <a:avLst/>
          </a:prstGeom>
          <a:noFill/>
        </p:spPr>
        <p:txBody>
          <a:bodyPr wrap="square" rtlCol="0">
            <a:spAutoFit/>
          </a:bodyPr>
          <a:lstStyle/>
          <a:p>
            <a:r>
              <a:rPr lang="en-US" sz="1200" dirty="0"/>
              <a:t>Process Licensor Design Simulator</a:t>
            </a:r>
            <a:endParaRPr lang="en-GB" sz="1200" dirty="0"/>
          </a:p>
        </p:txBody>
      </p:sp>
      <p:grpSp>
        <p:nvGrpSpPr>
          <p:cNvPr id="23" name="Group 22"/>
          <p:cNvGrpSpPr/>
          <p:nvPr/>
        </p:nvGrpSpPr>
        <p:grpSpPr>
          <a:xfrm>
            <a:off x="3227440" y="4186532"/>
            <a:ext cx="381000" cy="1230873"/>
            <a:chOff x="3352800" y="3264927"/>
            <a:chExt cx="381000" cy="1230873"/>
          </a:xfrm>
        </p:grpSpPr>
        <p:sp>
          <p:nvSpPr>
            <p:cNvPr id="9" name="Oval 8"/>
            <p:cNvSpPr/>
            <p:nvPr/>
          </p:nvSpPr>
          <p:spPr>
            <a:xfrm>
              <a:off x="3352800" y="4331727"/>
              <a:ext cx="381000" cy="164073"/>
            </a:xfrm>
            <a:prstGeom prst="ellipse">
              <a:avLst/>
            </a:prstGeom>
            <a:solidFill>
              <a:srgbClr val="FFFF00"/>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3352800" y="3968236"/>
              <a:ext cx="381000" cy="45136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Oval 1"/>
            <p:cNvSpPr/>
            <p:nvPr/>
          </p:nvSpPr>
          <p:spPr>
            <a:xfrm>
              <a:off x="3352800" y="3886200"/>
              <a:ext cx="381000" cy="164073"/>
            </a:xfrm>
            <a:prstGeom prst="ellipse">
              <a:avLst/>
            </a:prstGeom>
            <a:solidFill>
              <a:srgbClr val="FFFF00"/>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Straight Connector 5"/>
            <p:cNvCxnSpPr/>
            <p:nvPr/>
          </p:nvCxnSpPr>
          <p:spPr>
            <a:xfrm>
              <a:off x="3352800" y="3962400"/>
              <a:ext cx="0" cy="4455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733800" y="3962400"/>
              <a:ext cx="0" cy="4455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505200" y="3276600"/>
              <a:ext cx="0" cy="6096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3657601" y="3264927"/>
              <a:ext cx="1" cy="6212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9" name="Oval 28"/>
          <p:cNvSpPr/>
          <p:nvPr/>
        </p:nvSpPr>
        <p:spPr>
          <a:xfrm>
            <a:off x="4079085" y="5253332"/>
            <a:ext cx="381000" cy="164073"/>
          </a:xfrm>
          <a:prstGeom prst="ellipse">
            <a:avLst/>
          </a:prstGeom>
          <a:solidFill>
            <a:srgbClr val="00B050"/>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p:cNvSpPr/>
          <p:nvPr/>
        </p:nvSpPr>
        <p:spPr>
          <a:xfrm>
            <a:off x="4079085" y="4889840"/>
            <a:ext cx="381000" cy="45136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079085" y="4807805"/>
            <a:ext cx="381000" cy="164073"/>
          </a:xfrm>
          <a:prstGeom prst="ellipse">
            <a:avLst/>
          </a:prstGeom>
          <a:solidFill>
            <a:srgbClr val="00B050"/>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2" name="Straight Connector 31"/>
          <p:cNvCxnSpPr/>
          <p:nvPr/>
        </p:nvCxnSpPr>
        <p:spPr>
          <a:xfrm>
            <a:off x="4079085" y="4884005"/>
            <a:ext cx="0" cy="445527"/>
          </a:xfrm>
          <a:prstGeom prst="line">
            <a:avLst/>
          </a:prstGeom>
          <a:solidFill>
            <a:srgbClr val="00B050"/>
          </a:solid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460085" y="4884005"/>
            <a:ext cx="0" cy="445527"/>
          </a:xfrm>
          <a:prstGeom prst="line">
            <a:avLst/>
          </a:prstGeom>
          <a:solidFill>
            <a:srgbClr val="00B050"/>
          </a:solid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4218038" y="4198204"/>
            <a:ext cx="0" cy="609600"/>
          </a:xfrm>
          <a:prstGeom prst="straightConnector1">
            <a:avLst/>
          </a:prstGeom>
          <a:solidFill>
            <a:srgbClr val="00B050"/>
          </a:solid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flipV="1">
            <a:off x="4370440" y="4186532"/>
            <a:ext cx="1" cy="621275"/>
          </a:xfrm>
          <a:prstGeom prst="straightConnector1">
            <a:avLst/>
          </a:prstGeom>
          <a:solidFill>
            <a:srgbClr val="00B050"/>
          </a:solid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4827640" y="5238064"/>
            <a:ext cx="381000" cy="164073"/>
          </a:xfrm>
          <a:prstGeom prst="ellipse">
            <a:avLst/>
          </a:prstGeom>
          <a:solidFill>
            <a:srgbClr val="00B050"/>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p:cNvSpPr/>
          <p:nvPr/>
        </p:nvSpPr>
        <p:spPr>
          <a:xfrm>
            <a:off x="4827640" y="4874572"/>
            <a:ext cx="381000" cy="45136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4827640" y="4792537"/>
            <a:ext cx="381000" cy="164073"/>
          </a:xfrm>
          <a:prstGeom prst="ellipse">
            <a:avLst/>
          </a:prstGeom>
          <a:solidFill>
            <a:srgbClr val="00B050"/>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Straight Connector 39"/>
          <p:cNvCxnSpPr/>
          <p:nvPr/>
        </p:nvCxnSpPr>
        <p:spPr>
          <a:xfrm>
            <a:off x="4827640" y="4868737"/>
            <a:ext cx="0" cy="445527"/>
          </a:xfrm>
          <a:prstGeom prst="line">
            <a:avLst/>
          </a:prstGeom>
          <a:solidFill>
            <a:srgbClr val="00B050"/>
          </a:solid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208640" y="4868737"/>
            <a:ext cx="0" cy="445527"/>
          </a:xfrm>
          <a:prstGeom prst="line">
            <a:avLst/>
          </a:prstGeom>
          <a:solidFill>
            <a:srgbClr val="00B050"/>
          </a:solid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4903840" y="4182936"/>
            <a:ext cx="0" cy="609600"/>
          </a:xfrm>
          <a:prstGeom prst="straightConnector1">
            <a:avLst/>
          </a:prstGeom>
          <a:solidFill>
            <a:srgbClr val="00B050"/>
          </a:solid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H="1" flipV="1">
            <a:off x="5056241" y="4171264"/>
            <a:ext cx="1" cy="621275"/>
          </a:xfrm>
          <a:prstGeom prst="straightConnector1">
            <a:avLst/>
          </a:prstGeom>
          <a:solidFill>
            <a:srgbClr val="00B050"/>
          </a:solid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4" name="Group 43"/>
          <p:cNvGrpSpPr/>
          <p:nvPr/>
        </p:nvGrpSpPr>
        <p:grpSpPr>
          <a:xfrm>
            <a:off x="5970640" y="4198205"/>
            <a:ext cx="381000" cy="1230873"/>
            <a:chOff x="3352800" y="3264927"/>
            <a:chExt cx="381000" cy="1230873"/>
          </a:xfrm>
          <a:solidFill>
            <a:schemeClr val="accent5">
              <a:lumMod val="60000"/>
              <a:lumOff val="40000"/>
            </a:schemeClr>
          </a:solidFill>
        </p:grpSpPr>
        <p:sp>
          <p:nvSpPr>
            <p:cNvPr id="45" name="Oval 44"/>
            <p:cNvSpPr/>
            <p:nvPr/>
          </p:nvSpPr>
          <p:spPr>
            <a:xfrm>
              <a:off x="3352800" y="4331727"/>
              <a:ext cx="381000" cy="164073"/>
            </a:xfrm>
            <a:prstGeom prst="ellipse">
              <a:avLst/>
            </a:prstGeom>
            <a:grp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p:cNvSpPr/>
            <p:nvPr/>
          </p:nvSpPr>
          <p:spPr>
            <a:xfrm>
              <a:off x="3352800" y="3968236"/>
              <a:ext cx="381000" cy="4513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3352800" y="3886200"/>
              <a:ext cx="381000" cy="164073"/>
            </a:xfrm>
            <a:prstGeom prst="ellipse">
              <a:avLst/>
            </a:prstGeom>
            <a:grp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8" name="Straight Connector 47"/>
            <p:cNvCxnSpPr/>
            <p:nvPr/>
          </p:nvCxnSpPr>
          <p:spPr>
            <a:xfrm>
              <a:off x="3352800" y="3962400"/>
              <a:ext cx="0" cy="445527"/>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3733800" y="3962400"/>
              <a:ext cx="0" cy="445527"/>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3505200" y="3276600"/>
              <a:ext cx="0" cy="609600"/>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flipV="1">
              <a:off x="3657601" y="3264927"/>
              <a:ext cx="1" cy="621275"/>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53" name="Oval 52"/>
          <p:cNvSpPr/>
          <p:nvPr/>
        </p:nvSpPr>
        <p:spPr>
          <a:xfrm>
            <a:off x="5361040" y="5265005"/>
            <a:ext cx="381000" cy="164073"/>
          </a:xfrm>
          <a:prstGeom prst="ellipse">
            <a:avLst/>
          </a:prstGeom>
          <a:solidFill>
            <a:schemeClr val="accent3">
              <a:lumMod val="60000"/>
              <a:lumOff val="40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ectangle 53"/>
          <p:cNvSpPr/>
          <p:nvPr/>
        </p:nvSpPr>
        <p:spPr>
          <a:xfrm>
            <a:off x="5361040" y="4901513"/>
            <a:ext cx="381000" cy="45136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p:nvSpPr>
        <p:spPr>
          <a:xfrm>
            <a:off x="5361040" y="4819478"/>
            <a:ext cx="381000" cy="164073"/>
          </a:xfrm>
          <a:prstGeom prst="ellipse">
            <a:avLst/>
          </a:prstGeom>
          <a:solidFill>
            <a:schemeClr val="accent3">
              <a:lumMod val="60000"/>
              <a:lumOff val="40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6" name="Straight Connector 55"/>
          <p:cNvCxnSpPr/>
          <p:nvPr/>
        </p:nvCxnSpPr>
        <p:spPr>
          <a:xfrm>
            <a:off x="5361040" y="4895678"/>
            <a:ext cx="0" cy="445527"/>
          </a:xfrm>
          <a:prstGeom prst="line">
            <a:avLst/>
          </a:prstGeom>
          <a:solidFill>
            <a:schemeClr val="accent3">
              <a:lumMod val="60000"/>
              <a:lumOff val="40000"/>
            </a:schemeClr>
          </a:solid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742040" y="4895678"/>
            <a:ext cx="0" cy="445527"/>
          </a:xfrm>
          <a:prstGeom prst="line">
            <a:avLst/>
          </a:prstGeom>
          <a:solidFill>
            <a:schemeClr val="accent3">
              <a:lumMod val="60000"/>
              <a:lumOff val="40000"/>
            </a:schemeClr>
          </a:solid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5513440" y="4209877"/>
            <a:ext cx="0" cy="609600"/>
          </a:xfrm>
          <a:prstGeom prst="straightConnector1">
            <a:avLst/>
          </a:prstGeom>
          <a:solidFill>
            <a:schemeClr val="accent3">
              <a:lumMod val="60000"/>
              <a:lumOff val="40000"/>
            </a:schemeClr>
          </a:solid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H="1" flipV="1">
            <a:off x="5603086" y="4198205"/>
            <a:ext cx="1" cy="621275"/>
          </a:xfrm>
          <a:prstGeom prst="straightConnector1">
            <a:avLst/>
          </a:prstGeom>
          <a:solidFill>
            <a:schemeClr val="accent3">
              <a:lumMod val="60000"/>
              <a:lumOff val="40000"/>
            </a:schemeClr>
          </a:solid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6909614" y="4267200"/>
            <a:ext cx="3886204" cy="738664"/>
          </a:xfrm>
          <a:prstGeom prst="rect">
            <a:avLst/>
          </a:prstGeom>
          <a:noFill/>
        </p:spPr>
        <p:txBody>
          <a:bodyPr wrap="square" rtlCol="0">
            <a:spAutoFit/>
          </a:bodyPr>
          <a:lstStyle/>
          <a:p>
            <a:r>
              <a:rPr lang="en-US" sz="1400" dirty="0">
                <a:solidFill>
                  <a:srgbClr val="FF0000"/>
                </a:solidFill>
              </a:rPr>
              <a:t>Data is developed in “silos” and is often not effectively transferred between Engineering, Construction and Operating Phases</a:t>
            </a:r>
            <a:endParaRPr lang="en-US" sz="1100" dirty="0">
              <a:solidFill>
                <a:srgbClr val="FF0000"/>
              </a:solidFill>
            </a:endParaRPr>
          </a:p>
        </p:txBody>
      </p:sp>
      <p:sp>
        <p:nvSpPr>
          <p:cNvPr id="69" name="TextBox 68"/>
          <p:cNvSpPr txBox="1"/>
          <p:nvPr/>
        </p:nvSpPr>
        <p:spPr>
          <a:xfrm>
            <a:off x="3991374" y="5568089"/>
            <a:ext cx="957141" cy="830997"/>
          </a:xfrm>
          <a:prstGeom prst="rect">
            <a:avLst/>
          </a:prstGeom>
          <a:noFill/>
        </p:spPr>
        <p:txBody>
          <a:bodyPr wrap="square" rtlCol="0">
            <a:spAutoFit/>
          </a:bodyPr>
          <a:lstStyle/>
          <a:p>
            <a:r>
              <a:rPr lang="en-US" sz="1200" dirty="0"/>
              <a:t>3D models Simulator</a:t>
            </a:r>
          </a:p>
          <a:p>
            <a:r>
              <a:rPr lang="en-US" sz="1200" dirty="0"/>
              <a:t>Document </a:t>
            </a:r>
            <a:r>
              <a:rPr lang="en-US" sz="1200" dirty="0" err="1"/>
              <a:t>Managemt</a:t>
            </a:r>
            <a:endParaRPr lang="en-GB" sz="1200" dirty="0"/>
          </a:p>
        </p:txBody>
      </p:sp>
      <p:sp>
        <p:nvSpPr>
          <p:cNvPr id="70" name="TextBox 69"/>
          <p:cNvSpPr txBox="1"/>
          <p:nvPr/>
        </p:nvSpPr>
        <p:spPr>
          <a:xfrm>
            <a:off x="4948515" y="5518429"/>
            <a:ext cx="1174525" cy="954107"/>
          </a:xfrm>
          <a:prstGeom prst="rect">
            <a:avLst/>
          </a:prstGeom>
          <a:noFill/>
        </p:spPr>
        <p:txBody>
          <a:bodyPr wrap="square" rtlCol="0">
            <a:spAutoFit/>
          </a:bodyPr>
          <a:lstStyle/>
          <a:p>
            <a:r>
              <a:rPr lang="en-US" sz="1200" dirty="0"/>
              <a:t>Construction Tracking, Scheduling</a:t>
            </a:r>
          </a:p>
          <a:p>
            <a:r>
              <a:rPr lang="en-US" sz="1200" dirty="0"/>
              <a:t>As-</a:t>
            </a:r>
            <a:r>
              <a:rPr lang="en-US" sz="1200" dirty="0" err="1"/>
              <a:t>builts</a:t>
            </a:r>
            <a:endParaRPr lang="en-US" sz="1200" dirty="0"/>
          </a:p>
          <a:p>
            <a:endParaRPr lang="en-GB" sz="800" dirty="0"/>
          </a:p>
        </p:txBody>
      </p:sp>
      <p:sp>
        <p:nvSpPr>
          <p:cNvPr id="71" name="TextBox 70"/>
          <p:cNvSpPr txBox="1"/>
          <p:nvPr/>
        </p:nvSpPr>
        <p:spPr>
          <a:xfrm>
            <a:off x="5970640" y="5493605"/>
            <a:ext cx="1460335" cy="1138773"/>
          </a:xfrm>
          <a:prstGeom prst="rect">
            <a:avLst/>
          </a:prstGeom>
          <a:noFill/>
        </p:spPr>
        <p:txBody>
          <a:bodyPr wrap="square" rtlCol="0">
            <a:spAutoFit/>
          </a:bodyPr>
          <a:lstStyle/>
          <a:p>
            <a:r>
              <a:rPr lang="en-US" sz="1200" dirty="0"/>
              <a:t>Operations </a:t>
            </a:r>
          </a:p>
          <a:p>
            <a:r>
              <a:rPr lang="en-US" sz="1200" dirty="0"/>
              <a:t>Maintenance</a:t>
            </a:r>
          </a:p>
          <a:p>
            <a:r>
              <a:rPr lang="en-US" sz="1200" dirty="0"/>
              <a:t>Inventory</a:t>
            </a:r>
          </a:p>
          <a:p>
            <a:r>
              <a:rPr lang="en-US" sz="1200" dirty="0"/>
              <a:t>Production</a:t>
            </a:r>
          </a:p>
          <a:p>
            <a:r>
              <a:rPr lang="en-US" sz="1200" dirty="0"/>
              <a:t>Quality</a:t>
            </a:r>
          </a:p>
          <a:p>
            <a:endParaRPr lang="en-GB" sz="800" dirty="0"/>
          </a:p>
        </p:txBody>
      </p:sp>
      <p:sp>
        <p:nvSpPr>
          <p:cNvPr id="73" name="Oval 72"/>
          <p:cNvSpPr/>
          <p:nvPr/>
        </p:nvSpPr>
        <p:spPr>
          <a:xfrm>
            <a:off x="4446640" y="4731605"/>
            <a:ext cx="381000" cy="164073"/>
          </a:xfrm>
          <a:prstGeom prst="ellipse">
            <a:avLst/>
          </a:prstGeom>
          <a:solidFill>
            <a:srgbClr val="00B050"/>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4" name="Straight Connector 73"/>
          <p:cNvCxnSpPr/>
          <p:nvPr/>
        </p:nvCxnSpPr>
        <p:spPr>
          <a:xfrm>
            <a:off x="4446640" y="4807805"/>
            <a:ext cx="0" cy="445527"/>
          </a:xfrm>
          <a:prstGeom prst="line">
            <a:avLst/>
          </a:prstGeom>
          <a:solidFill>
            <a:srgbClr val="00B050"/>
          </a:solid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4536281" y="4197323"/>
            <a:ext cx="0" cy="563571"/>
          </a:xfrm>
          <a:prstGeom prst="straightConnector1">
            <a:avLst/>
          </a:prstGeom>
          <a:solidFill>
            <a:srgbClr val="00B050"/>
          </a:solid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V="1">
            <a:off x="4675241" y="4186531"/>
            <a:ext cx="1" cy="533401"/>
          </a:xfrm>
          <a:prstGeom prst="straightConnector1">
            <a:avLst/>
          </a:prstGeom>
          <a:solidFill>
            <a:srgbClr val="00B050"/>
          </a:solid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Right Arrow 78"/>
          <p:cNvSpPr/>
          <p:nvPr/>
        </p:nvSpPr>
        <p:spPr>
          <a:xfrm>
            <a:off x="3740108" y="4432623"/>
            <a:ext cx="304800" cy="152401"/>
          </a:xfrm>
          <a:prstGeom prst="right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Right Arrow 83"/>
          <p:cNvSpPr/>
          <p:nvPr/>
        </p:nvSpPr>
        <p:spPr>
          <a:xfrm>
            <a:off x="5132440" y="4412471"/>
            <a:ext cx="304800" cy="152401"/>
          </a:xfrm>
          <a:prstGeom prst="right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Right Arrow 84"/>
          <p:cNvSpPr/>
          <p:nvPr/>
        </p:nvSpPr>
        <p:spPr>
          <a:xfrm>
            <a:off x="5722988" y="4393801"/>
            <a:ext cx="304800" cy="152401"/>
          </a:xfrm>
          <a:prstGeom prst="rightArrow">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ectangle 59"/>
          <p:cNvSpPr/>
          <p:nvPr/>
        </p:nvSpPr>
        <p:spPr>
          <a:xfrm>
            <a:off x="2922641" y="2130042"/>
            <a:ext cx="989635" cy="41608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3912276" y="2000430"/>
            <a:ext cx="915365" cy="54569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4827641" y="1834636"/>
            <a:ext cx="914400" cy="71148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5742041" y="1600200"/>
            <a:ext cx="914400" cy="72763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 name="Straight Arrow Connector 63"/>
          <p:cNvCxnSpPr/>
          <p:nvPr/>
        </p:nvCxnSpPr>
        <p:spPr>
          <a:xfrm flipV="1">
            <a:off x="2922640" y="2514600"/>
            <a:ext cx="0" cy="226050"/>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flipV="1">
            <a:off x="3837040" y="2539032"/>
            <a:ext cx="0" cy="226050"/>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flipV="1">
            <a:off x="4751440" y="2539032"/>
            <a:ext cx="0" cy="226050"/>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flipV="1">
            <a:off x="5742040" y="2539032"/>
            <a:ext cx="0" cy="226050"/>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V="1">
            <a:off x="3036942" y="1973907"/>
            <a:ext cx="3602137" cy="455923"/>
          </a:xfrm>
          <a:prstGeom prst="straightConnector1">
            <a:avLst/>
          </a:prstGeom>
          <a:ln w="412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6732639" y="1605904"/>
            <a:ext cx="4063180" cy="1492716"/>
          </a:xfrm>
          <a:prstGeom prst="rect">
            <a:avLst/>
          </a:prstGeom>
          <a:noFill/>
        </p:spPr>
        <p:txBody>
          <a:bodyPr wrap="square" rtlCol="0">
            <a:spAutoFit/>
          </a:bodyPr>
          <a:lstStyle/>
          <a:p>
            <a:pPr marL="171450" indent="-171450">
              <a:buFont typeface="Arial" panose="020B0604020202020204" pitchFamily="34" charset="0"/>
              <a:buChar char="•"/>
            </a:pPr>
            <a:r>
              <a:rPr lang="en-US" sz="1400" dirty="0">
                <a:solidFill>
                  <a:srgbClr val="0070C0"/>
                </a:solidFill>
              </a:rPr>
              <a:t>Owner’s Engineering Information System (EIS) is controlled by facility Owner/Operator.</a:t>
            </a:r>
            <a:br>
              <a:rPr lang="en-US" sz="1400" dirty="0">
                <a:solidFill>
                  <a:srgbClr val="0070C0"/>
                </a:solidFill>
              </a:rPr>
            </a:br>
            <a:r>
              <a:rPr lang="en-US" sz="1400" dirty="0">
                <a:solidFill>
                  <a:srgbClr val="0070C0"/>
                </a:solidFill>
              </a:rPr>
              <a:t>but is accessible by EPC, vendors, etc.</a:t>
            </a:r>
          </a:p>
          <a:p>
            <a:pPr marL="171450" indent="-171450">
              <a:lnSpc>
                <a:spcPct val="150000"/>
              </a:lnSpc>
              <a:buFont typeface="Arial" panose="020B0604020202020204" pitchFamily="34" charset="0"/>
              <a:buChar char="•"/>
            </a:pPr>
            <a:r>
              <a:rPr lang="en-US" sz="1400" dirty="0">
                <a:solidFill>
                  <a:srgbClr val="0070C0"/>
                </a:solidFill>
              </a:rPr>
              <a:t>EIS uses Standard CFIHOS data formats</a:t>
            </a:r>
          </a:p>
          <a:p>
            <a:pPr marL="171450" indent="-171450">
              <a:buFont typeface="Arial" panose="020B0604020202020204" pitchFamily="34" charset="0"/>
              <a:buChar char="•"/>
            </a:pPr>
            <a:r>
              <a:rPr lang="en-US" sz="1400" dirty="0">
                <a:solidFill>
                  <a:srgbClr val="0070C0"/>
                </a:solidFill>
              </a:rPr>
              <a:t>MoC Work processes insure validity of EIS changes</a:t>
            </a:r>
            <a:r>
              <a:rPr lang="en-US" sz="1100" dirty="0">
                <a:solidFill>
                  <a:srgbClr val="0070C0"/>
                </a:solidFill>
              </a:rPr>
              <a:t>.</a:t>
            </a:r>
          </a:p>
        </p:txBody>
      </p:sp>
      <p:sp>
        <p:nvSpPr>
          <p:cNvPr id="75" name="TextBox 74"/>
          <p:cNvSpPr txBox="1"/>
          <p:nvPr/>
        </p:nvSpPr>
        <p:spPr>
          <a:xfrm rot="21174057">
            <a:off x="3458160" y="2044648"/>
            <a:ext cx="2946294" cy="307777"/>
          </a:xfrm>
          <a:prstGeom prst="rect">
            <a:avLst/>
          </a:prstGeom>
          <a:solidFill>
            <a:schemeClr val="accent3">
              <a:lumMod val="20000"/>
              <a:lumOff val="80000"/>
            </a:schemeClr>
          </a:solidFill>
        </p:spPr>
        <p:txBody>
          <a:bodyPr wrap="square" rtlCol="0">
            <a:spAutoFit/>
          </a:bodyPr>
          <a:lstStyle/>
          <a:p>
            <a:r>
              <a:rPr lang="en-US" sz="1400" dirty="0"/>
              <a:t>Owner’s Engineering Info System</a:t>
            </a:r>
          </a:p>
        </p:txBody>
      </p:sp>
      <p:cxnSp>
        <p:nvCxnSpPr>
          <p:cNvPr id="80" name="Straight Arrow Connector 79"/>
          <p:cNvCxnSpPr/>
          <p:nvPr/>
        </p:nvCxnSpPr>
        <p:spPr>
          <a:xfrm>
            <a:off x="2179229" y="2273277"/>
            <a:ext cx="647659" cy="31432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3" name="TextBox 6"/>
          <p:cNvSpPr txBox="1"/>
          <p:nvPr/>
        </p:nvSpPr>
        <p:spPr>
          <a:xfrm>
            <a:off x="1251443" y="1756943"/>
            <a:ext cx="1703692"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rgbClr val="FF0000"/>
                </a:solidFill>
              </a:rPr>
              <a:t>Deliverables at end of Phase</a:t>
            </a:r>
            <a:endParaRPr lang="en-GB" sz="1400" dirty="0">
              <a:solidFill>
                <a:srgbClr val="FF0000"/>
              </a:solidFill>
            </a:endParaRPr>
          </a:p>
        </p:txBody>
      </p:sp>
    </p:spTree>
    <p:custDataLst>
      <p:tags r:id="rId1"/>
    </p:custDataLst>
    <p:extLst>
      <p:ext uri="{BB962C8B-B14F-4D97-AF65-F5344CB8AC3E}">
        <p14:creationId xmlns:p14="http://schemas.microsoft.com/office/powerpoint/2010/main" val="1759092473"/>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lnSpc>
                <a:spcPct val="90000"/>
              </a:lnSpc>
            </a:pPr>
            <a:r>
              <a:rPr lang="en-US" sz="2800" dirty="0">
                <a:solidFill>
                  <a:srgbClr val="003E6B"/>
                </a:solidFill>
                <a:latin typeface="Arial Black" panose="020B0A04020102020204" pitchFamily="34" charset="0"/>
                <a:ea typeface="+mn-ea"/>
                <a:cs typeface="+mn-cs"/>
              </a:rPr>
              <a:t>How can an Owner’s Information System (EIS) Facilitate CFIHOS Benefits?</a:t>
            </a:r>
            <a:endParaRPr lang="en-GB" sz="2800" dirty="0">
              <a:solidFill>
                <a:srgbClr val="003E6B"/>
              </a:solidFill>
              <a:latin typeface="Arial Black" panose="020B0A04020102020204" pitchFamily="34" charset="0"/>
              <a:ea typeface="+mn-ea"/>
              <a:cs typeface="+mn-cs"/>
            </a:endParaRPr>
          </a:p>
        </p:txBody>
      </p:sp>
      <p:sp>
        <p:nvSpPr>
          <p:cNvPr id="5" name="TextBox 2"/>
          <p:cNvSpPr txBox="1">
            <a:spLocks noChangeArrowheads="1"/>
          </p:cNvSpPr>
          <p:nvPr/>
        </p:nvSpPr>
        <p:spPr bwMode="auto">
          <a:xfrm>
            <a:off x="1371600" y="1524001"/>
            <a:ext cx="9536382" cy="4401205"/>
          </a:xfrm>
          <a:prstGeom prst="rect">
            <a:avLst/>
          </a:prstGeom>
          <a:noFill/>
          <a:ln w="9525">
            <a:noFill/>
            <a:miter lim="800000"/>
            <a:headEnd/>
            <a:tailEnd/>
          </a:ln>
        </p:spPr>
        <p:txBody>
          <a:bodyPr wrap="square">
            <a:spAutoFit/>
          </a:bodyPr>
          <a:lstStyle/>
          <a:p>
            <a:r>
              <a:rPr lang="en-US" sz="2000" dirty="0">
                <a:solidFill>
                  <a:schemeClr val="tx2"/>
                </a:solidFill>
                <a:sym typeface="Wingdings" panose="05000000000000000000" pitchFamily="2" charset="2"/>
              </a:rPr>
              <a:t>Standard </a:t>
            </a:r>
            <a:r>
              <a:rPr lang="en-US" sz="2000" dirty="0">
                <a:solidFill>
                  <a:schemeClr val="tx2"/>
                </a:solidFill>
              </a:rPr>
              <a:t>Product Class Libraries, data and </a:t>
            </a:r>
            <a:r>
              <a:rPr lang="en-US" sz="2000" dirty="0">
                <a:solidFill>
                  <a:schemeClr val="tx2"/>
                </a:solidFill>
                <a:sym typeface="Wingdings" panose="05000000000000000000" pitchFamily="2" charset="2"/>
              </a:rPr>
              <a:t>format standards, and Contract Templates. are loaded and tested.</a:t>
            </a:r>
          </a:p>
          <a:p>
            <a:endParaRPr lang="en-US" sz="2000" dirty="0">
              <a:solidFill>
                <a:schemeClr val="tx2"/>
              </a:solidFill>
              <a:sym typeface="Wingdings" panose="05000000000000000000" pitchFamily="2" charset="2"/>
            </a:endParaRPr>
          </a:p>
          <a:p>
            <a:r>
              <a:rPr lang="en-US" sz="2000" dirty="0">
                <a:solidFill>
                  <a:schemeClr val="tx2"/>
                </a:solidFill>
                <a:sym typeface="Wingdings" panose="05000000000000000000" pitchFamily="2" charset="2"/>
              </a:rPr>
              <a:t>A SaaS (Software as a Service) web-based system is currently available. To get started with CFIHOS, a client needs only to login with a standard personal computer and train their people.</a:t>
            </a:r>
          </a:p>
          <a:p>
            <a:endParaRPr lang="en-US" sz="2000" dirty="0">
              <a:solidFill>
                <a:schemeClr val="tx2"/>
              </a:solidFill>
              <a:sym typeface="Wingdings" panose="05000000000000000000" pitchFamily="2" charset="2"/>
            </a:endParaRPr>
          </a:p>
          <a:p>
            <a:r>
              <a:rPr lang="en-US" sz="2000" dirty="0">
                <a:solidFill>
                  <a:schemeClr val="tx2"/>
                </a:solidFill>
                <a:sym typeface="Wingdings" panose="05000000000000000000" pitchFamily="2" charset="2"/>
              </a:rPr>
              <a:t>Ongoing improvements and additions to CIFHOS library will be loaded as they become available.  Upgrade costs are included in the monthly service fee (approx. $1 /tag/year.) </a:t>
            </a:r>
            <a:br>
              <a:rPr lang="en-US" sz="2000" dirty="0">
                <a:solidFill>
                  <a:schemeClr val="tx2"/>
                </a:solidFill>
                <a:sym typeface="Wingdings" panose="05000000000000000000" pitchFamily="2" charset="2"/>
              </a:rPr>
            </a:br>
            <a:endParaRPr lang="en-US" sz="2000" dirty="0">
              <a:solidFill>
                <a:schemeClr val="tx2"/>
              </a:solidFill>
              <a:sym typeface="Wingdings" panose="05000000000000000000" pitchFamily="2" charset="2"/>
            </a:endParaRPr>
          </a:p>
          <a:p>
            <a:r>
              <a:rPr lang="en-US" sz="2000" dirty="0">
                <a:solidFill>
                  <a:schemeClr val="tx2"/>
                </a:solidFill>
                <a:sym typeface="Wingdings" panose="05000000000000000000" pitchFamily="2" charset="2"/>
              </a:rPr>
              <a:t>The same EIS server is accessed by many companies. Each user therefore benefits from the reliability, efficiency, and shared learning curve.</a:t>
            </a:r>
            <a:br>
              <a:rPr lang="en-US" sz="2000" dirty="0">
                <a:solidFill>
                  <a:schemeClr val="tx2"/>
                </a:solidFill>
                <a:sym typeface="Wingdings" panose="05000000000000000000" pitchFamily="2" charset="2"/>
              </a:rPr>
            </a:br>
            <a:endParaRPr lang="en-US" sz="2000" dirty="0">
              <a:solidFill>
                <a:schemeClr val="tx2"/>
              </a:solidFill>
              <a:sym typeface="Wingdings" panose="05000000000000000000" pitchFamily="2" charset="2"/>
            </a:endParaRPr>
          </a:p>
        </p:txBody>
      </p:sp>
    </p:spTree>
    <p:extLst>
      <p:ext uri="{BB962C8B-B14F-4D97-AF65-F5344CB8AC3E}">
        <p14:creationId xmlns:p14="http://schemas.microsoft.com/office/powerpoint/2010/main" val="867025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5120" y="323259"/>
            <a:ext cx="7886700" cy="576063"/>
          </a:xfrm>
        </p:spPr>
        <p:txBody>
          <a:bodyPr>
            <a:normAutofit/>
          </a:bodyPr>
          <a:lstStyle/>
          <a:p>
            <a:r>
              <a:rPr lang="en-US" sz="2800" dirty="0">
                <a:solidFill>
                  <a:srgbClr val="003E6B"/>
                </a:solidFill>
                <a:latin typeface="Arial Black" panose="020B0A04020102020204" pitchFamily="34" charset="0"/>
                <a:ea typeface="+mn-ea"/>
                <a:cs typeface="+mn-cs"/>
              </a:rPr>
              <a:t>EIS and ICS Configuration Data</a:t>
            </a:r>
          </a:p>
        </p:txBody>
      </p:sp>
      <p:sp>
        <p:nvSpPr>
          <p:cNvPr id="12" name="Rectangle 11">
            <a:extLst>
              <a:ext uri="{FF2B5EF4-FFF2-40B4-BE49-F238E27FC236}">
                <a16:creationId xmlns:a16="http://schemas.microsoft.com/office/drawing/2014/main" id="{167DA022-674C-4CAE-BDDD-A59B48E73D2F}"/>
              </a:ext>
            </a:extLst>
          </p:cNvPr>
          <p:cNvSpPr/>
          <p:nvPr/>
        </p:nvSpPr>
        <p:spPr>
          <a:xfrm>
            <a:off x="5433855" y="3822278"/>
            <a:ext cx="1058303" cy="217304"/>
          </a:xfrm>
          <a:prstGeom prst="rect">
            <a:avLst/>
          </a:prstGeom>
        </p:spPr>
        <p:txBody>
          <a:bodyPr wrap="none">
            <a:spAutoFit/>
          </a:bodyPr>
          <a:lstStyle/>
          <a:p>
            <a:r>
              <a:rPr lang="en-US" sz="812" dirty="0"/>
              <a:t>Standard Formats</a:t>
            </a:r>
          </a:p>
        </p:txBody>
      </p:sp>
      <p:sp>
        <p:nvSpPr>
          <p:cNvPr id="14" name="Hexagon 13"/>
          <p:cNvSpPr/>
          <p:nvPr/>
        </p:nvSpPr>
        <p:spPr>
          <a:xfrm>
            <a:off x="5203058" y="3066601"/>
            <a:ext cx="1424986" cy="1271816"/>
          </a:xfrm>
          <a:prstGeom prst="hexagon">
            <a:avLst/>
          </a:prstGeom>
          <a:solidFill>
            <a:srgbClr val="5285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EIS &amp; CIR</a:t>
            </a:r>
          </a:p>
          <a:p>
            <a:pPr algn="ctr"/>
            <a:r>
              <a:rPr lang="en-US" sz="1350" dirty="0"/>
              <a:t>(Level 4)</a:t>
            </a:r>
          </a:p>
        </p:txBody>
      </p:sp>
      <p:sp>
        <p:nvSpPr>
          <p:cNvPr id="17" name="Hexagon 16">
            <a:extLst>
              <a:ext uri="{FF2B5EF4-FFF2-40B4-BE49-F238E27FC236}">
                <a16:creationId xmlns:a16="http://schemas.microsoft.com/office/drawing/2014/main" id="{EE76CD92-CD91-4E6E-9C17-04AEB9E231BA}"/>
              </a:ext>
            </a:extLst>
          </p:cNvPr>
          <p:cNvSpPr/>
          <p:nvPr/>
        </p:nvSpPr>
        <p:spPr>
          <a:xfrm>
            <a:off x="8673162" y="3783289"/>
            <a:ext cx="1210082" cy="1076742"/>
          </a:xfrm>
          <a:prstGeom prst="hexagon">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48" dirty="0"/>
              <a:t>Process Control Systems &amp; SIS</a:t>
            </a:r>
          </a:p>
          <a:p>
            <a:pPr algn="ctr"/>
            <a:r>
              <a:rPr lang="en-US" sz="948" dirty="0">
                <a:solidFill>
                  <a:schemeClr val="bg1"/>
                </a:solidFill>
              </a:rPr>
              <a:t>Level 3</a:t>
            </a:r>
          </a:p>
        </p:txBody>
      </p:sp>
      <p:sp>
        <p:nvSpPr>
          <p:cNvPr id="19" name="Hexagon 18">
            <a:extLst>
              <a:ext uri="{FF2B5EF4-FFF2-40B4-BE49-F238E27FC236}">
                <a16:creationId xmlns:a16="http://schemas.microsoft.com/office/drawing/2014/main" id="{EE76CD92-CD91-4E6E-9C17-04AEB9E231BA}"/>
              </a:ext>
            </a:extLst>
          </p:cNvPr>
          <p:cNvSpPr/>
          <p:nvPr/>
        </p:nvSpPr>
        <p:spPr>
          <a:xfrm>
            <a:off x="7584788" y="3164138"/>
            <a:ext cx="1210083" cy="1076742"/>
          </a:xfrm>
          <a:prstGeom prst="hexagon">
            <a:avLst/>
          </a:prstGeom>
          <a:solidFill>
            <a:srgbClr val="703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48" dirty="0"/>
              <a:t>Asset </a:t>
            </a:r>
            <a:r>
              <a:rPr lang="en-US" sz="948" dirty="0" err="1"/>
              <a:t>Managemnt</a:t>
            </a:r>
            <a:r>
              <a:rPr lang="en-US" sz="948" dirty="0"/>
              <a:t> System(s)     Level 3</a:t>
            </a:r>
          </a:p>
        </p:txBody>
      </p:sp>
      <p:sp>
        <p:nvSpPr>
          <p:cNvPr id="20" name="Hexagon 19">
            <a:extLst>
              <a:ext uri="{FF2B5EF4-FFF2-40B4-BE49-F238E27FC236}">
                <a16:creationId xmlns:a16="http://schemas.microsoft.com/office/drawing/2014/main" id="{EE76CD92-CD91-4E6E-9C17-04AEB9E231BA}"/>
              </a:ext>
            </a:extLst>
          </p:cNvPr>
          <p:cNvSpPr/>
          <p:nvPr/>
        </p:nvSpPr>
        <p:spPr>
          <a:xfrm>
            <a:off x="7589666" y="4378399"/>
            <a:ext cx="1249535" cy="1217513"/>
          </a:xfrm>
          <a:prstGeom prst="hexagon">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48" dirty="0">
                <a:solidFill>
                  <a:schemeClr val="bg1"/>
                </a:solidFill>
              </a:rPr>
              <a:t>Intelligent Field Devices (Level 0 </a:t>
            </a:r>
          </a:p>
          <a:p>
            <a:pPr algn="ctr"/>
            <a:r>
              <a:rPr lang="en-US" sz="948" dirty="0">
                <a:solidFill>
                  <a:schemeClr val="bg1"/>
                </a:solidFill>
              </a:rPr>
              <a:t>or 1)</a:t>
            </a:r>
          </a:p>
        </p:txBody>
      </p:sp>
      <p:sp>
        <p:nvSpPr>
          <p:cNvPr id="22" name="Hexagon 21">
            <a:extLst>
              <a:ext uri="{FF2B5EF4-FFF2-40B4-BE49-F238E27FC236}">
                <a16:creationId xmlns:a16="http://schemas.microsoft.com/office/drawing/2014/main" id="{5F94D6A5-0B3A-4D61-8576-3FFB0114EF46}"/>
              </a:ext>
            </a:extLst>
          </p:cNvPr>
          <p:cNvSpPr/>
          <p:nvPr/>
        </p:nvSpPr>
        <p:spPr>
          <a:xfrm>
            <a:off x="4227620" y="2416091"/>
            <a:ext cx="1152383" cy="1134588"/>
          </a:xfrm>
          <a:prstGeom prst="hexagon">
            <a:avLst/>
          </a:prstGeom>
          <a:solidFill>
            <a:srgbClr val="5285C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350" dirty="0"/>
              <a:t>Engr.</a:t>
            </a:r>
          </a:p>
          <a:p>
            <a:pPr algn="ctr"/>
            <a:r>
              <a:rPr lang="en-US" sz="1350" dirty="0"/>
              <a:t>Design</a:t>
            </a:r>
          </a:p>
          <a:p>
            <a:pPr algn="ctr"/>
            <a:r>
              <a:rPr lang="en-US" sz="1350" dirty="0"/>
              <a:t>Data</a:t>
            </a:r>
          </a:p>
        </p:txBody>
      </p:sp>
      <p:sp>
        <p:nvSpPr>
          <p:cNvPr id="23" name="Hexagon 22">
            <a:extLst>
              <a:ext uri="{FF2B5EF4-FFF2-40B4-BE49-F238E27FC236}">
                <a16:creationId xmlns:a16="http://schemas.microsoft.com/office/drawing/2014/main" id="{5F94D6A5-0B3A-4D61-8576-3FFB0114EF46}"/>
              </a:ext>
            </a:extLst>
          </p:cNvPr>
          <p:cNvSpPr/>
          <p:nvPr/>
        </p:nvSpPr>
        <p:spPr>
          <a:xfrm>
            <a:off x="6474504" y="2554934"/>
            <a:ext cx="1262524" cy="1004892"/>
          </a:xfrm>
          <a:prstGeom prst="hexagon">
            <a:avLst/>
          </a:prstGeom>
          <a:solidFill>
            <a:srgbClr val="4F81B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50" dirty="0"/>
              <a:t>Comp.</a:t>
            </a:r>
          </a:p>
          <a:p>
            <a:pPr algn="ctr"/>
            <a:r>
              <a:rPr lang="en-US" sz="1350" dirty="0" err="1"/>
              <a:t>Maint</a:t>
            </a:r>
            <a:r>
              <a:rPr lang="en-US" sz="1350" dirty="0"/>
              <a:t>.</a:t>
            </a:r>
          </a:p>
          <a:p>
            <a:pPr algn="ctr"/>
            <a:r>
              <a:rPr lang="en-US" sz="1350" dirty="0"/>
              <a:t>Mgmt.</a:t>
            </a:r>
          </a:p>
          <a:p>
            <a:pPr algn="ctr"/>
            <a:r>
              <a:rPr lang="en-US" sz="1350" dirty="0"/>
              <a:t>System</a:t>
            </a:r>
          </a:p>
        </p:txBody>
      </p:sp>
      <p:sp>
        <p:nvSpPr>
          <p:cNvPr id="25" name="Hexagon 24">
            <a:extLst>
              <a:ext uri="{FF2B5EF4-FFF2-40B4-BE49-F238E27FC236}">
                <a16:creationId xmlns:a16="http://schemas.microsoft.com/office/drawing/2014/main" id="{5F94D6A5-0B3A-4D61-8576-3FFB0114EF46}"/>
              </a:ext>
            </a:extLst>
          </p:cNvPr>
          <p:cNvSpPr/>
          <p:nvPr/>
        </p:nvSpPr>
        <p:spPr>
          <a:xfrm>
            <a:off x="5307243" y="4482274"/>
            <a:ext cx="1309221" cy="1113638"/>
          </a:xfrm>
          <a:prstGeom prst="hexagon">
            <a:avLst/>
          </a:prstGeom>
          <a:solidFill>
            <a:srgbClr val="4F81B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a:t>HSE &amp; Regulatory </a:t>
            </a:r>
            <a:r>
              <a:rPr lang="en-US" sz="1100" dirty="0" err="1"/>
              <a:t>Requiremts</a:t>
            </a:r>
            <a:r>
              <a:rPr lang="en-US" sz="1100" dirty="0"/>
              <a:t> Event</a:t>
            </a:r>
          </a:p>
          <a:p>
            <a:pPr algn="ctr"/>
            <a:r>
              <a:rPr lang="en-US" sz="1100" dirty="0"/>
              <a:t>Database</a:t>
            </a:r>
          </a:p>
        </p:txBody>
      </p:sp>
      <p:sp>
        <p:nvSpPr>
          <p:cNvPr id="26" name="Hexagon 25"/>
          <p:cNvSpPr/>
          <p:nvPr/>
        </p:nvSpPr>
        <p:spPr>
          <a:xfrm>
            <a:off x="2930178" y="4349009"/>
            <a:ext cx="1424986" cy="1271816"/>
          </a:xfrm>
          <a:prstGeom prst="hexag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3</a:t>
            </a:r>
            <a:r>
              <a:rPr lang="en-US" sz="1100" baseline="30000" dirty="0"/>
              <a:t>rd</a:t>
            </a:r>
            <a:r>
              <a:rPr lang="en-US" sz="1100" dirty="0"/>
              <a:t> Party Engineering</a:t>
            </a:r>
          </a:p>
          <a:p>
            <a:pPr algn="ctr"/>
            <a:r>
              <a:rPr lang="en-US" sz="1100" dirty="0"/>
              <a:t>(EPC or </a:t>
            </a:r>
          </a:p>
          <a:p>
            <a:pPr algn="ctr"/>
            <a:r>
              <a:rPr lang="en-US" sz="1100" dirty="0"/>
              <a:t>Packages)</a:t>
            </a:r>
          </a:p>
        </p:txBody>
      </p:sp>
      <p:sp>
        <p:nvSpPr>
          <p:cNvPr id="27" name="Left-Right Arrow 26"/>
          <p:cNvSpPr/>
          <p:nvPr/>
        </p:nvSpPr>
        <p:spPr>
          <a:xfrm rot="19751609">
            <a:off x="4102905" y="4021966"/>
            <a:ext cx="1340832" cy="677366"/>
          </a:xfrm>
          <a:prstGeom prst="lef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50" dirty="0">
                <a:solidFill>
                  <a:schemeClr val="bg1"/>
                </a:solidFill>
              </a:rPr>
              <a:t>   CFIHOS</a:t>
            </a:r>
          </a:p>
        </p:txBody>
      </p:sp>
      <p:sp>
        <p:nvSpPr>
          <p:cNvPr id="28" name="Hexagon 27">
            <a:extLst>
              <a:ext uri="{FF2B5EF4-FFF2-40B4-BE49-F238E27FC236}">
                <a16:creationId xmlns:a16="http://schemas.microsoft.com/office/drawing/2014/main" id="{5F94D6A5-0B3A-4D61-8576-3FFB0114EF46}"/>
              </a:ext>
            </a:extLst>
          </p:cNvPr>
          <p:cNvSpPr/>
          <p:nvPr/>
        </p:nvSpPr>
        <p:spPr>
          <a:xfrm>
            <a:off x="2098108" y="3938794"/>
            <a:ext cx="973860" cy="885391"/>
          </a:xfrm>
          <a:prstGeom prst="hexag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200" dirty="0"/>
              <a:t>Engr.</a:t>
            </a:r>
          </a:p>
          <a:p>
            <a:pPr algn="ctr"/>
            <a:r>
              <a:rPr lang="en-US" sz="1200" dirty="0"/>
              <a:t>Design</a:t>
            </a:r>
          </a:p>
          <a:p>
            <a:pPr algn="ctr"/>
            <a:r>
              <a:rPr lang="en-US" sz="1200" dirty="0"/>
              <a:t>Data</a:t>
            </a:r>
          </a:p>
        </p:txBody>
      </p:sp>
      <p:sp>
        <p:nvSpPr>
          <p:cNvPr id="29" name="Hexagon 28">
            <a:extLst>
              <a:ext uri="{FF2B5EF4-FFF2-40B4-BE49-F238E27FC236}">
                <a16:creationId xmlns:a16="http://schemas.microsoft.com/office/drawing/2014/main" id="{5F94D6A5-0B3A-4D61-8576-3FFB0114EF46}"/>
              </a:ext>
            </a:extLst>
          </p:cNvPr>
          <p:cNvSpPr/>
          <p:nvPr/>
        </p:nvSpPr>
        <p:spPr>
          <a:xfrm>
            <a:off x="2098108" y="5210610"/>
            <a:ext cx="973860" cy="885391"/>
          </a:xfrm>
          <a:prstGeom prst="hexag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200" dirty="0"/>
              <a:t>Vendor</a:t>
            </a:r>
          </a:p>
          <a:p>
            <a:pPr algn="ctr"/>
            <a:r>
              <a:rPr lang="en-US" sz="1200" dirty="0"/>
              <a:t>Data</a:t>
            </a:r>
          </a:p>
        </p:txBody>
      </p:sp>
      <p:sp>
        <p:nvSpPr>
          <p:cNvPr id="21" name="Isosceles Triangle 20">
            <a:extLst>
              <a:ext uri="{FF2B5EF4-FFF2-40B4-BE49-F238E27FC236}">
                <a16:creationId xmlns:a16="http://schemas.microsoft.com/office/drawing/2014/main" id="{3396975C-B57C-43B9-99F6-9893E3EFA694}"/>
              </a:ext>
            </a:extLst>
          </p:cNvPr>
          <p:cNvSpPr/>
          <p:nvPr/>
        </p:nvSpPr>
        <p:spPr>
          <a:xfrm rot="14561681">
            <a:off x="8541084" y="4520376"/>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32" name="Isosceles Triangle 31">
            <a:extLst>
              <a:ext uri="{FF2B5EF4-FFF2-40B4-BE49-F238E27FC236}">
                <a16:creationId xmlns:a16="http://schemas.microsoft.com/office/drawing/2014/main" id="{6499028C-8C2E-4830-95F3-D3F1786FEF11}"/>
              </a:ext>
            </a:extLst>
          </p:cNvPr>
          <p:cNvSpPr/>
          <p:nvPr/>
        </p:nvSpPr>
        <p:spPr>
          <a:xfrm rot="3736900">
            <a:off x="8677267" y="4748772"/>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cxnSp>
        <p:nvCxnSpPr>
          <p:cNvPr id="5" name="Straight Arrow Connector 4">
            <a:extLst>
              <a:ext uri="{FF2B5EF4-FFF2-40B4-BE49-F238E27FC236}">
                <a16:creationId xmlns:a16="http://schemas.microsoft.com/office/drawing/2014/main" id="{5EBF011D-361B-4F91-9C9F-1088BE3B2E5B}"/>
              </a:ext>
            </a:extLst>
          </p:cNvPr>
          <p:cNvCxnSpPr>
            <a:stCxn id="19" idx="3"/>
            <a:endCxn id="14" idx="0"/>
          </p:cNvCxnSpPr>
          <p:nvPr/>
        </p:nvCxnSpPr>
        <p:spPr>
          <a:xfrm flipH="1">
            <a:off x="6628045" y="3702509"/>
            <a:ext cx="956743" cy="0"/>
          </a:xfrm>
          <a:prstGeom prst="straightConnector1">
            <a:avLst/>
          </a:prstGeom>
          <a:ln w="50800">
            <a:solidFill>
              <a:schemeClr val="bg1">
                <a:lumMod val="85000"/>
              </a:schemeClr>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6" name="Isosceles Triangle 35">
            <a:extLst>
              <a:ext uri="{FF2B5EF4-FFF2-40B4-BE49-F238E27FC236}">
                <a16:creationId xmlns:a16="http://schemas.microsoft.com/office/drawing/2014/main" id="{AAA74314-4612-40F6-BAAB-114C6ECB231E}"/>
              </a:ext>
            </a:extLst>
          </p:cNvPr>
          <p:cNvSpPr/>
          <p:nvPr/>
        </p:nvSpPr>
        <p:spPr>
          <a:xfrm rot="17799574">
            <a:off x="5178566" y="3137826"/>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37" name="Isosceles Triangle 36">
            <a:extLst>
              <a:ext uri="{FF2B5EF4-FFF2-40B4-BE49-F238E27FC236}">
                <a16:creationId xmlns:a16="http://schemas.microsoft.com/office/drawing/2014/main" id="{1377D03D-3F12-4242-8D27-DBE23AAF61AB}"/>
              </a:ext>
            </a:extLst>
          </p:cNvPr>
          <p:cNvSpPr/>
          <p:nvPr/>
        </p:nvSpPr>
        <p:spPr>
          <a:xfrm rot="6974793">
            <a:off x="5065455" y="3372088"/>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38" name="TextBox 37">
            <a:extLst>
              <a:ext uri="{FF2B5EF4-FFF2-40B4-BE49-F238E27FC236}">
                <a16:creationId xmlns:a16="http://schemas.microsoft.com/office/drawing/2014/main" id="{9982A173-F7DC-4A20-B1B9-DE27088B5606}"/>
              </a:ext>
            </a:extLst>
          </p:cNvPr>
          <p:cNvSpPr txBox="1"/>
          <p:nvPr/>
        </p:nvSpPr>
        <p:spPr>
          <a:xfrm>
            <a:off x="3051709" y="3245294"/>
            <a:ext cx="1623523" cy="1015663"/>
          </a:xfrm>
          <a:prstGeom prst="rect">
            <a:avLst/>
          </a:prstGeom>
          <a:noFill/>
        </p:spPr>
        <p:txBody>
          <a:bodyPr wrap="square" rtlCol="0">
            <a:spAutoFit/>
          </a:bodyPr>
          <a:lstStyle/>
          <a:p>
            <a:r>
              <a:rPr lang="en-GB" sz="1200" dirty="0"/>
              <a:t>Initial Engineering and Vendor data is loaded into the Owner’s EIS in CFIHOS format.</a:t>
            </a:r>
          </a:p>
        </p:txBody>
      </p:sp>
      <p:cxnSp>
        <p:nvCxnSpPr>
          <p:cNvPr id="41" name="Straight Arrow Connector 40">
            <a:extLst>
              <a:ext uri="{FF2B5EF4-FFF2-40B4-BE49-F238E27FC236}">
                <a16:creationId xmlns:a16="http://schemas.microsoft.com/office/drawing/2014/main" id="{D93FAB40-44F1-4E69-AD8F-6D61659CB6D4}"/>
              </a:ext>
            </a:extLst>
          </p:cNvPr>
          <p:cNvCxnSpPr>
            <a:cxnSpLocks/>
            <a:endCxn id="22" idx="3"/>
          </p:cNvCxnSpPr>
          <p:nvPr/>
        </p:nvCxnSpPr>
        <p:spPr>
          <a:xfrm flipV="1">
            <a:off x="3797161" y="2983386"/>
            <a:ext cx="430459" cy="94759"/>
          </a:xfrm>
          <a:prstGeom prst="straightConnector1">
            <a:avLst/>
          </a:prstGeom>
          <a:ln w="50800">
            <a:solidFill>
              <a:schemeClr val="bg1">
                <a:lumMod val="85000"/>
              </a:schemeClr>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45" name="Isosceles Triangle 44">
            <a:extLst>
              <a:ext uri="{FF2B5EF4-FFF2-40B4-BE49-F238E27FC236}">
                <a16:creationId xmlns:a16="http://schemas.microsoft.com/office/drawing/2014/main" id="{66645C1B-3C72-4E33-97E3-4CCE941A1049}"/>
              </a:ext>
            </a:extLst>
          </p:cNvPr>
          <p:cNvSpPr/>
          <p:nvPr/>
        </p:nvSpPr>
        <p:spPr>
          <a:xfrm rot="17799574">
            <a:off x="2916138" y="4406621"/>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46" name="Isosceles Triangle 45">
            <a:extLst>
              <a:ext uri="{FF2B5EF4-FFF2-40B4-BE49-F238E27FC236}">
                <a16:creationId xmlns:a16="http://schemas.microsoft.com/office/drawing/2014/main" id="{709284E7-DF03-4070-A230-5F35AA2EC224}"/>
              </a:ext>
            </a:extLst>
          </p:cNvPr>
          <p:cNvSpPr/>
          <p:nvPr/>
        </p:nvSpPr>
        <p:spPr>
          <a:xfrm rot="6974793">
            <a:off x="2825413" y="4641779"/>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47" name="Isosceles Triangle 46">
            <a:extLst>
              <a:ext uri="{FF2B5EF4-FFF2-40B4-BE49-F238E27FC236}">
                <a16:creationId xmlns:a16="http://schemas.microsoft.com/office/drawing/2014/main" id="{F7C24F73-ADC6-4A96-8BAE-1B0280C04B74}"/>
              </a:ext>
            </a:extLst>
          </p:cNvPr>
          <p:cNvSpPr/>
          <p:nvPr/>
        </p:nvSpPr>
        <p:spPr>
          <a:xfrm rot="14548615">
            <a:off x="2776810" y="5205150"/>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48" name="Isosceles Triangle 47">
            <a:extLst>
              <a:ext uri="{FF2B5EF4-FFF2-40B4-BE49-F238E27FC236}">
                <a16:creationId xmlns:a16="http://schemas.microsoft.com/office/drawing/2014/main" id="{5C67FF64-2ED7-41A7-BFD4-5A38EDA05144}"/>
              </a:ext>
            </a:extLst>
          </p:cNvPr>
          <p:cNvSpPr/>
          <p:nvPr/>
        </p:nvSpPr>
        <p:spPr>
          <a:xfrm rot="3903520">
            <a:off x="2896871" y="5411980"/>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49" name="Isosceles Triangle 48">
            <a:extLst>
              <a:ext uri="{FF2B5EF4-FFF2-40B4-BE49-F238E27FC236}">
                <a16:creationId xmlns:a16="http://schemas.microsoft.com/office/drawing/2014/main" id="{693523FB-14FF-41C9-AD10-55745E1E453B}"/>
              </a:ext>
            </a:extLst>
          </p:cNvPr>
          <p:cNvSpPr/>
          <p:nvPr/>
        </p:nvSpPr>
        <p:spPr>
          <a:xfrm rot="10800000">
            <a:off x="5550968" y="4361708"/>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50" name="Isosceles Triangle 49">
            <a:extLst>
              <a:ext uri="{FF2B5EF4-FFF2-40B4-BE49-F238E27FC236}">
                <a16:creationId xmlns:a16="http://schemas.microsoft.com/office/drawing/2014/main" id="{B6B46FF4-27D2-4C6C-9EFA-ADF7E916B2C4}"/>
              </a:ext>
            </a:extLst>
          </p:cNvPr>
          <p:cNvSpPr/>
          <p:nvPr/>
        </p:nvSpPr>
        <p:spPr>
          <a:xfrm>
            <a:off x="5869911" y="4349082"/>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34" name="Left-Right Arrow 26">
            <a:extLst>
              <a:ext uri="{FF2B5EF4-FFF2-40B4-BE49-F238E27FC236}">
                <a16:creationId xmlns:a16="http://schemas.microsoft.com/office/drawing/2014/main" id="{D167982D-5ED9-4863-A461-16481B845831}"/>
              </a:ext>
            </a:extLst>
          </p:cNvPr>
          <p:cNvSpPr/>
          <p:nvPr/>
        </p:nvSpPr>
        <p:spPr>
          <a:xfrm>
            <a:off x="6573882" y="3655998"/>
            <a:ext cx="1204109" cy="349284"/>
          </a:xfrm>
          <a:prstGeom prst="lef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bg1"/>
                </a:solidFill>
              </a:rPr>
              <a:t>   </a:t>
            </a:r>
            <a:r>
              <a:rPr lang="en-US" sz="1100" dirty="0">
                <a:solidFill>
                  <a:schemeClr val="bg1"/>
                </a:solidFill>
              </a:rPr>
              <a:t>ACS Data</a:t>
            </a:r>
            <a:endParaRPr lang="en-US" sz="1200" dirty="0">
              <a:solidFill>
                <a:schemeClr val="bg1"/>
              </a:solidFill>
            </a:endParaRPr>
          </a:p>
        </p:txBody>
      </p:sp>
      <p:sp>
        <p:nvSpPr>
          <p:cNvPr id="35" name="Isosceles Triangle 34">
            <a:extLst>
              <a:ext uri="{FF2B5EF4-FFF2-40B4-BE49-F238E27FC236}">
                <a16:creationId xmlns:a16="http://schemas.microsoft.com/office/drawing/2014/main" id="{D404C9BE-252B-40AA-A58E-454EB63013CE}"/>
              </a:ext>
            </a:extLst>
          </p:cNvPr>
          <p:cNvSpPr/>
          <p:nvPr/>
        </p:nvSpPr>
        <p:spPr>
          <a:xfrm rot="14561681">
            <a:off x="6314124" y="3224976"/>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39" name="Isosceles Triangle 38">
            <a:extLst>
              <a:ext uri="{FF2B5EF4-FFF2-40B4-BE49-F238E27FC236}">
                <a16:creationId xmlns:a16="http://schemas.microsoft.com/office/drawing/2014/main" id="{E5E07103-8267-42E9-A838-0A2286DA2774}"/>
              </a:ext>
            </a:extLst>
          </p:cNvPr>
          <p:cNvSpPr/>
          <p:nvPr/>
        </p:nvSpPr>
        <p:spPr>
          <a:xfrm rot="3736900">
            <a:off x="6402295" y="3423933"/>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42" name="Hexagon 41">
            <a:extLst>
              <a:ext uri="{FF2B5EF4-FFF2-40B4-BE49-F238E27FC236}">
                <a16:creationId xmlns:a16="http://schemas.microsoft.com/office/drawing/2014/main" id="{0B965A64-9133-4595-900E-6665EA02B341}"/>
              </a:ext>
            </a:extLst>
          </p:cNvPr>
          <p:cNvSpPr/>
          <p:nvPr/>
        </p:nvSpPr>
        <p:spPr>
          <a:xfrm>
            <a:off x="5230982" y="1811760"/>
            <a:ext cx="1412473" cy="1134588"/>
          </a:xfrm>
          <a:prstGeom prst="hexagon">
            <a:avLst/>
          </a:prstGeom>
          <a:solidFill>
            <a:srgbClr val="5285C5"/>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350" dirty="0"/>
              <a:t>Enterprise Business Systems</a:t>
            </a:r>
          </a:p>
        </p:txBody>
      </p:sp>
      <p:sp>
        <p:nvSpPr>
          <p:cNvPr id="43" name="Isosceles Triangle 42">
            <a:extLst>
              <a:ext uri="{FF2B5EF4-FFF2-40B4-BE49-F238E27FC236}">
                <a16:creationId xmlns:a16="http://schemas.microsoft.com/office/drawing/2014/main" id="{40720475-8A42-4795-A1C7-6CA88034F92C}"/>
              </a:ext>
            </a:extLst>
          </p:cNvPr>
          <p:cNvSpPr/>
          <p:nvPr/>
        </p:nvSpPr>
        <p:spPr>
          <a:xfrm rot="10800000">
            <a:off x="5594469" y="2958974"/>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44" name="Isosceles Triangle 43">
            <a:extLst>
              <a:ext uri="{FF2B5EF4-FFF2-40B4-BE49-F238E27FC236}">
                <a16:creationId xmlns:a16="http://schemas.microsoft.com/office/drawing/2014/main" id="{24AD78DD-FD61-46BD-9A91-D70D42EDE4BF}"/>
              </a:ext>
            </a:extLst>
          </p:cNvPr>
          <p:cNvSpPr/>
          <p:nvPr/>
        </p:nvSpPr>
        <p:spPr>
          <a:xfrm>
            <a:off x="5913412" y="2946348"/>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51" name="Isosceles Triangle 50">
            <a:extLst>
              <a:ext uri="{FF2B5EF4-FFF2-40B4-BE49-F238E27FC236}">
                <a16:creationId xmlns:a16="http://schemas.microsoft.com/office/drawing/2014/main" id="{CE4B2820-3730-412B-A49F-97E9142603CF}"/>
              </a:ext>
            </a:extLst>
          </p:cNvPr>
          <p:cNvSpPr/>
          <p:nvPr/>
        </p:nvSpPr>
        <p:spPr>
          <a:xfrm rot="10800000">
            <a:off x="7811710" y="4254374"/>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52" name="Isosceles Triangle 51">
            <a:extLst>
              <a:ext uri="{FF2B5EF4-FFF2-40B4-BE49-F238E27FC236}">
                <a16:creationId xmlns:a16="http://schemas.microsoft.com/office/drawing/2014/main" id="{0AD76B54-B1B0-4480-94EB-7CBF51317D56}"/>
              </a:ext>
            </a:extLst>
          </p:cNvPr>
          <p:cNvSpPr/>
          <p:nvPr/>
        </p:nvSpPr>
        <p:spPr>
          <a:xfrm>
            <a:off x="8130653" y="4241748"/>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53" name="Isosceles Triangle 52">
            <a:extLst>
              <a:ext uri="{FF2B5EF4-FFF2-40B4-BE49-F238E27FC236}">
                <a16:creationId xmlns:a16="http://schemas.microsoft.com/office/drawing/2014/main" id="{C3C78DD4-1599-4493-BF1B-4F99864B1BBA}"/>
              </a:ext>
            </a:extLst>
          </p:cNvPr>
          <p:cNvSpPr/>
          <p:nvPr/>
        </p:nvSpPr>
        <p:spPr>
          <a:xfrm rot="17799574">
            <a:off x="8598635" y="3834874"/>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54" name="Isosceles Triangle 53">
            <a:extLst>
              <a:ext uri="{FF2B5EF4-FFF2-40B4-BE49-F238E27FC236}">
                <a16:creationId xmlns:a16="http://schemas.microsoft.com/office/drawing/2014/main" id="{33A7BE6E-77C4-4BF5-B7DC-BDC30E5C41D5}"/>
              </a:ext>
            </a:extLst>
          </p:cNvPr>
          <p:cNvSpPr/>
          <p:nvPr/>
        </p:nvSpPr>
        <p:spPr>
          <a:xfrm rot="6974793">
            <a:off x="8480248" y="4063652"/>
            <a:ext cx="359416" cy="123624"/>
          </a:xfrm>
          <a:prstGeom prst="triangle">
            <a:avLst/>
          </a:prstGeom>
          <a:solidFill>
            <a:srgbClr val="D0D8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19"/>
          </a:p>
        </p:txBody>
      </p:sp>
      <p:sp>
        <p:nvSpPr>
          <p:cNvPr id="55" name="Left-Right Arrow 26">
            <a:extLst>
              <a:ext uri="{FF2B5EF4-FFF2-40B4-BE49-F238E27FC236}">
                <a16:creationId xmlns:a16="http://schemas.microsoft.com/office/drawing/2014/main" id="{E7C257B9-D771-41A1-9956-368D9700530C}"/>
              </a:ext>
            </a:extLst>
          </p:cNvPr>
          <p:cNvSpPr/>
          <p:nvPr/>
        </p:nvSpPr>
        <p:spPr>
          <a:xfrm rot="1648232">
            <a:off x="6376994" y="4239441"/>
            <a:ext cx="1452883" cy="349284"/>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dirty="0">
              <a:solidFill>
                <a:schemeClr val="bg1"/>
              </a:solidFill>
            </a:endParaRPr>
          </a:p>
        </p:txBody>
      </p:sp>
      <p:sp>
        <p:nvSpPr>
          <p:cNvPr id="56" name="Hexagon 55">
            <a:extLst>
              <a:ext uri="{FF2B5EF4-FFF2-40B4-BE49-F238E27FC236}">
                <a16:creationId xmlns:a16="http://schemas.microsoft.com/office/drawing/2014/main" id="{4F7F5B74-9911-4B02-90F4-D19ADF4953C7}"/>
              </a:ext>
            </a:extLst>
          </p:cNvPr>
          <p:cNvSpPr/>
          <p:nvPr/>
        </p:nvSpPr>
        <p:spPr>
          <a:xfrm>
            <a:off x="6577950" y="4038601"/>
            <a:ext cx="1042051" cy="748557"/>
          </a:xfrm>
          <a:prstGeom prst="hexagon">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48" dirty="0"/>
              <a:t>IID Config. </a:t>
            </a:r>
          </a:p>
          <a:p>
            <a:pPr algn="ctr"/>
            <a:r>
              <a:rPr lang="en-US" sz="948" dirty="0"/>
              <a:t>Tools &amp; Gateways</a:t>
            </a:r>
            <a:endParaRPr lang="en-US" sz="948" dirty="0">
              <a:solidFill>
                <a:srgbClr val="FF0000"/>
              </a:solidFill>
            </a:endParaRPr>
          </a:p>
        </p:txBody>
      </p:sp>
      <p:sp>
        <p:nvSpPr>
          <p:cNvPr id="4" name="Rectangle 3">
            <a:extLst>
              <a:ext uri="{FF2B5EF4-FFF2-40B4-BE49-F238E27FC236}">
                <a16:creationId xmlns:a16="http://schemas.microsoft.com/office/drawing/2014/main" id="{D0A58630-C32F-4BD7-B5D4-34F07B16A73D}"/>
              </a:ext>
            </a:extLst>
          </p:cNvPr>
          <p:cNvSpPr/>
          <p:nvPr/>
        </p:nvSpPr>
        <p:spPr>
          <a:xfrm>
            <a:off x="3714690" y="1756812"/>
            <a:ext cx="1301825" cy="830997"/>
          </a:xfrm>
          <a:prstGeom prst="rect">
            <a:avLst/>
          </a:prstGeom>
        </p:spPr>
        <p:txBody>
          <a:bodyPr wrap="square">
            <a:spAutoFit/>
          </a:bodyPr>
          <a:lstStyle/>
          <a:p>
            <a:r>
              <a:rPr lang="en-GB" sz="1200" dirty="0"/>
              <a:t>After the initial load, EIS </a:t>
            </a:r>
            <a:r>
              <a:rPr lang="en-GB" sz="1200" dirty="0" err="1"/>
              <a:t>MoC</a:t>
            </a:r>
            <a:r>
              <a:rPr lang="en-GB" sz="1200" dirty="0"/>
              <a:t> controls all plant changes.</a:t>
            </a:r>
          </a:p>
        </p:txBody>
      </p:sp>
      <p:sp>
        <p:nvSpPr>
          <p:cNvPr id="57" name="TextBox 56">
            <a:extLst>
              <a:ext uri="{FF2B5EF4-FFF2-40B4-BE49-F238E27FC236}">
                <a16:creationId xmlns:a16="http://schemas.microsoft.com/office/drawing/2014/main" id="{B94AB23D-A80F-4154-BD29-DDA1C6151834}"/>
              </a:ext>
            </a:extLst>
          </p:cNvPr>
          <p:cNvSpPr txBox="1"/>
          <p:nvPr/>
        </p:nvSpPr>
        <p:spPr>
          <a:xfrm>
            <a:off x="5160610" y="5662807"/>
            <a:ext cx="1773590" cy="646331"/>
          </a:xfrm>
          <a:prstGeom prst="rect">
            <a:avLst/>
          </a:prstGeom>
          <a:noFill/>
        </p:spPr>
        <p:txBody>
          <a:bodyPr wrap="square" rtlCol="0">
            <a:spAutoFit/>
          </a:bodyPr>
          <a:lstStyle/>
          <a:p>
            <a:r>
              <a:rPr lang="en-GB" sz="1200" dirty="0"/>
              <a:t>From there it goes to many systems in their preferred format.</a:t>
            </a:r>
          </a:p>
        </p:txBody>
      </p:sp>
      <p:sp>
        <p:nvSpPr>
          <p:cNvPr id="58" name="TextBox 57">
            <a:extLst>
              <a:ext uri="{FF2B5EF4-FFF2-40B4-BE49-F238E27FC236}">
                <a16:creationId xmlns:a16="http://schemas.microsoft.com/office/drawing/2014/main" id="{1F04EB22-2D09-4069-8BC0-BD9513C85676}"/>
              </a:ext>
            </a:extLst>
          </p:cNvPr>
          <p:cNvSpPr txBox="1"/>
          <p:nvPr/>
        </p:nvSpPr>
        <p:spPr>
          <a:xfrm>
            <a:off x="7013584" y="5648102"/>
            <a:ext cx="3502016" cy="646331"/>
          </a:xfrm>
          <a:prstGeom prst="rect">
            <a:avLst/>
          </a:prstGeom>
          <a:noFill/>
        </p:spPr>
        <p:txBody>
          <a:bodyPr wrap="square" rtlCol="0">
            <a:spAutoFit/>
          </a:bodyPr>
          <a:lstStyle/>
          <a:p>
            <a:r>
              <a:rPr lang="en-GB" sz="1200" dirty="0"/>
              <a:t>ACS/SIS Data goes to Intelligent Field Devices via either the AMS (preferred) or Process Control System and IID Config. Tools </a:t>
            </a:r>
          </a:p>
        </p:txBody>
      </p:sp>
    </p:spTree>
    <p:extLst>
      <p:ext uri="{BB962C8B-B14F-4D97-AF65-F5344CB8AC3E}">
        <p14:creationId xmlns:p14="http://schemas.microsoft.com/office/powerpoint/2010/main" val="1197627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6632" y="208992"/>
            <a:ext cx="9085008" cy="861121"/>
          </a:xfrm>
        </p:spPr>
        <p:txBody>
          <a:bodyPr>
            <a:noAutofit/>
          </a:bodyPr>
          <a:lstStyle/>
          <a:p>
            <a:pPr algn="ctr"/>
            <a:r>
              <a:rPr lang="en-US" sz="2800" dirty="0">
                <a:solidFill>
                  <a:srgbClr val="003E6B"/>
                </a:solidFill>
                <a:latin typeface="Arial Black" panose="020B0A04020102020204" pitchFamily="34" charset="0"/>
                <a:ea typeface="+mn-ea"/>
                <a:cs typeface="+mn-cs"/>
              </a:rPr>
              <a:t>How can an EIS Facilitate CFIHOS </a:t>
            </a:r>
            <a:br>
              <a:rPr lang="en-US" sz="2800" dirty="0">
                <a:solidFill>
                  <a:srgbClr val="003E6B"/>
                </a:solidFill>
                <a:latin typeface="Arial Black" panose="020B0A04020102020204" pitchFamily="34" charset="0"/>
                <a:ea typeface="+mn-ea"/>
                <a:cs typeface="+mn-cs"/>
              </a:rPr>
            </a:br>
            <a:r>
              <a:rPr lang="en-US" sz="2800" dirty="0">
                <a:solidFill>
                  <a:srgbClr val="003E6B"/>
                </a:solidFill>
                <a:latin typeface="Arial Black" panose="020B0A04020102020204" pitchFamily="34" charset="0"/>
                <a:ea typeface="+mn-ea"/>
                <a:cs typeface="+mn-cs"/>
              </a:rPr>
              <a:t>Improvements?</a:t>
            </a:r>
            <a:endParaRPr lang="en-GB" sz="2800" dirty="0">
              <a:solidFill>
                <a:srgbClr val="003E6B"/>
              </a:solidFill>
              <a:latin typeface="Arial Black" panose="020B0A04020102020204" pitchFamily="34" charset="0"/>
              <a:ea typeface="+mn-ea"/>
              <a:cs typeface="+mn-cs"/>
            </a:endParaRPr>
          </a:p>
        </p:txBody>
      </p:sp>
      <p:sp>
        <p:nvSpPr>
          <p:cNvPr id="5" name="TextBox 2"/>
          <p:cNvSpPr txBox="1">
            <a:spLocks noChangeArrowheads="1"/>
          </p:cNvSpPr>
          <p:nvPr/>
        </p:nvSpPr>
        <p:spPr bwMode="auto">
          <a:xfrm>
            <a:off x="1076631" y="1347019"/>
            <a:ext cx="9851923" cy="4708981"/>
          </a:xfrm>
          <a:prstGeom prst="rect">
            <a:avLst/>
          </a:prstGeom>
          <a:noFill/>
          <a:ln w="9525">
            <a:noFill/>
            <a:miter lim="800000"/>
            <a:headEnd/>
            <a:tailEnd/>
          </a:ln>
        </p:spPr>
        <p:txBody>
          <a:bodyPr wrap="square">
            <a:spAutoFit/>
          </a:bodyPr>
          <a:lstStyle/>
          <a:p>
            <a:r>
              <a:rPr lang="en-US" sz="2000" dirty="0">
                <a:solidFill>
                  <a:schemeClr val="tx2"/>
                </a:solidFill>
              </a:rPr>
              <a:t>The EIS is specifically designed to help Owner/Operators transfer EPC and Vendor information during engineering, hand-over, maintenance and turn-around activities.  It is optimized to provide:</a:t>
            </a:r>
          </a:p>
          <a:p>
            <a:endParaRPr lang="en-US" sz="2000" dirty="0">
              <a:solidFill>
                <a:schemeClr val="tx2"/>
              </a:solidFill>
            </a:endParaRPr>
          </a:p>
          <a:p>
            <a:pPr marL="342900" indent="-342900">
              <a:buFont typeface="Arial" panose="020B0604020202020204" pitchFamily="34" charset="0"/>
              <a:buChar char="•"/>
            </a:pPr>
            <a:r>
              <a:rPr lang="en-US" sz="2000" dirty="0">
                <a:solidFill>
                  <a:schemeClr val="tx2"/>
                </a:solidFill>
              </a:rPr>
              <a:t>Easy access to Technical information (reduce man-hours spent searching for information).</a:t>
            </a:r>
            <a:br>
              <a:rPr lang="en-US" sz="2000" dirty="0">
                <a:solidFill>
                  <a:schemeClr val="tx2"/>
                </a:solidFill>
              </a:rPr>
            </a:br>
            <a:endParaRPr lang="en-US" sz="2000" dirty="0">
              <a:solidFill>
                <a:schemeClr val="tx2"/>
              </a:solidFill>
            </a:endParaRPr>
          </a:p>
          <a:p>
            <a:pPr marL="342900" indent="-342900">
              <a:buFont typeface="Arial" panose="020B0604020202020204" pitchFamily="34" charset="0"/>
              <a:buChar char="•"/>
            </a:pPr>
            <a:r>
              <a:rPr lang="en-US" sz="2000" dirty="0">
                <a:solidFill>
                  <a:schemeClr val="tx2"/>
                </a:solidFill>
              </a:rPr>
              <a:t>“Single Source of Truth” for plant personnel, so latest version of drawings and data is clearly indicated, and history is available online.</a:t>
            </a:r>
            <a:br>
              <a:rPr lang="en-US" sz="2000" dirty="0">
                <a:solidFill>
                  <a:schemeClr val="tx2"/>
                </a:solidFill>
              </a:rPr>
            </a:br>
            <a:endParaRPr lang="en-US" sz="2000" dirty="0">
              <a:solidFill>
                <a:schemeClr val="tx2"/>
              </a:solidFill>
            </a:endParaRPr>
          </a:p>
          <a:p>
            <a:pPr marL="342900" indent="-342900">
              <a:buFont typeface="Arial" panose="020B0604020202020204" pitchFamily="34" charset="0"/>
              <a:buChar char="•"/>
            </a:pPr>
            <a:r>
              <a:rPr lang="en-US" sz="2000" dirty="0">
                <a:solidFill>
                  <a:schemeClr val="tx2"/>
                </a:solidFill>
              </a:rPr>
              <a:t>Engineering Change Control to ensure accuracy of information.</a:t>
            </a:r>
            <a:br>
              <a:rPr lang="en-US" sz="2000" dirty="0">
                <a:solidFill>
                  <a:schemeClr val="tx2"/>
                </a:solidFill>
              </a:rPr>
            </a:br>
            <a:endParaRPr lang="en-US" sz="2000" dirty="0">
              <a:solidFill>
                <a:schemeClr val="tx2"/>
              </a:solidFill>
            </a:endParaRPr>
          </a:p>
          <a:p>
            <a:pPr marL="342900" indent="-342900">
              <a:buFont typeface="Arial" panose="020B0604020202020204" pitchFamily="34" charset="0"/>
              <a:buChar char="•"/>
            </a:pPr>
            <a:r>
              <a:rPr lang="en-US" sz="2000" dirty="0">
                <a:solidFill>
                  <a:schemeClr val="tx2"/>
                </a:solidFill>
              </a:rPr>
              <a:t>Online Work Processes for Turnover and Maintenance activities.</a:t>
            </a:r>
            <a:br>
              <a:rPr lang="en-US" sz="2000" dirty="0">
                <a:solidFill>
                  <a:schemeClr val="tx2"/>
                </a:solidFill>
              </a:rPr>
            </a:br>
            <a:endParaRPr lang="en-US" sz="2000" dirty="0">
              <a:solidFill>
                <a:schemeClr val="tx2"/>
              </a:solidFill>
            </a:endParaRPr>
          </a:p>
          <a:p>
            <a:pPr marL="342900" indent="-342900">
              <a:buFont typeface="Arial" panose="020B0604020202020204" pitchFamily="34" charset="0"/>
              <a:buChar char="•"/>
            </a:pPr>
            <a:r>
              <a:rPr lang="en-US" sz="2000" dirty="0">
                <a:solidFill>
                  <a:schemeClr val="tx2"/>
                </a:solidFill>
                <a:sym typeface="Wingdings" panose="05000000000000000000" pitchFamily="2" charset="2"/>
              </a:rPr>
              <a:t>On-demand Information and Training for site personnel.</a:t>
            </a:r>
            <a:endParaRPr lang="en-US" sz="2000" dirty="0">
              <a:solidFill>
                <a:schemeClr val="tx2"/>
              </a:solidFill>
            </a:endParaRPr>
          </a:p>
        </p:txBody>
      </p:sp>
    </p:spTree>
    <p:extLst>
      <p:ext uri="{BB962C8B-B14F-4D97-AF65-F5344CB8AC3E}">
        <p14:creationId xmlns:p14="http://schemas.microsoft.com/office/powerpoint/2010/main" val="26461833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 name="ISPRING_SLIDE_ID" val="{5A21B891-175F-48AC-85F5-7F679DB3EF40}"/>
  <p:tag name="ISPRING_CUSTOM_TIMING_USED" val="1"/>
  <p:tag name="ISPRING_SLIDE_INDENT_LEVEL" val="0"/>
  <p:tag name="GENSWF_ADVANCE_TIME" val="12.00"/>
  <p:tag name="ISPRING_PRESENTER_ID" val="{35719FD3-5D76-4702-B17F-1BA330859469}"/>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1862</TotalTime>
  <Words>1455</Words>
  <Application>Microsoft Office PowerPoint</Application>
  <PresentationFormat>Widescreen</PresentationFormat>
  <Paragraphs>148</Paragraphs>
  <Slides>11</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vt:lpstr>
      <vt:lpstr>Arial</vt:lpstr>
      <vt:lpstr>Arial Black</vt:lpstr>
      <vt:lpstr>Calibri</vt:lpstr>
      <vt:lpstr>HelveticaNeueCyr</vt:lpstr>
      <vt:lpstr>Montserrat</vt:lpstr>
      <vt:lpstr>Open Sans</vt:lpstr>
      <vt:lpstr>Wingdings</vt:lpstr>
      <vt:lpstr>OMAC_Blue</vt:lpstr>
      <vt:lpstr>PowerPoint Presentation</vt:lpstr>
      <vt:lpstr>What is CFIHOS ?</vt:lpstr>
      <vt:lpstr>Why is CFIHOS Needed ?</vt:lpstr>
      <vt:lpstr>What Does CFIHOS Include?</vt:lpstr>
      <vt:lpstr>How can Hand-over be Improved ?</vt:lpstr>
      <vt:lpstr>Engineering Data Transfer should not be left to the end of the Project</vt:lpstr>
      <vt:lpstr>How can an Owner’s Information System (EIS) Facilitate CFIHOS Benefits?</vt:lpstr>
      <vt:lpstr>EIS and ICS Configuration Data</vt:lpstr>
      <vt:lpstr>How can an EIS Facilitate CFIHOS  Improvements?</vt:lpstr>
      <vt:lpstr>CFIHOS Articles and Conferences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24</cp:revision>
  <cp:lastPrinted>2024-10-27T07:53:11Z</cp:lastPrinted>
  <dcterms:created xsi:type="dcterms:W3CDTF">2024-08-05T20:06:21Z</dcterms:created>
  <dcterms:modified xsi:type="dcterms:W3CDTF">2025-10-17T04:07:53Z</dcterms:modified>
</cp:coreProperties>
</file>