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9" r:id="rId2"/>
    <p:sldId id="291" r:id="rId3"/>
    <p:sldId id="311" r:id="rId4"/>
    <p:sldId id="339" r:id="rId5"/>
    <p:sldId id="310" r:id="rId6"/>
    <p:sldId id="314" r:id="rId7"/>
    <p:sldId id="313" r:id="rId8"/>
    <p:sldId id="304" r:id="rId9"/>
    <p:sldId id="308" r:id="rId10"/>
    <p:sldId id="319" r:id="rId11"/>
    <p:sldId id="318" r:id="rId12"/>
    <p:sldId id="327" r:id="rId13"/>
    <p:sldId id="326" r:id="rId14"/>
    <p:sldId id="334" r:id="rId15"/>
    <p:sldId id="330" r:id="rId16"/>
    <p:sldId id="323" r:id="rId17"/>
  </p:sldIdLst>
  <p:sldSz cx="13504863" cy="7597775"/>
  <p:notesSz cx="7315200" cy="9601200"/>
  <p:defaultTextStyle>
    <a:defPPr>
      <a:defRPr lang="en-US"/>
    </a:defPPr>
    <a:lvl1pPr marL="0" algn="l" defTabSz="602847" rtl="0" eaLnBrk="1" latinLnBrk="0" hangingPunct="1">
      <a:defRPr sz="2400" kern="1200">
        <a:solidFill>
          <a:schemeClr val="tx1"/>
        </a:solidFill>
        <a:latin typeface="+mn-lt"/>
        <a:ea typeface="+mn-ea"/>
        <a:cs typeface="+mn-cs"/>
      </a:defRPr>
    </a:lvl1pPr>
    <a:lvl2pPr marL="602847" algn="l" defTabSz="602847" rtl="0" eaLnBrk="1" latinLnBrk="0" hangingPunct="1">
      <a:defRPr sz="2400" kern="1200">
        <a:solidFill>
          <a:schemeClr val="tx1"/>
        </a:solidFill>
        <a:latin typeface="+mn-lt"/>
        <a:ea typeface="+mn-ea"/>
        <a:cs typeface="+mn-cs"/>
      </a:defRPr>
    </a:lvl2pPr>
    <a:lvl3pPr marL="1205693" algn="l" defTabSz="602847" rtl="0" eaLnBrk="1" latinLnBrk="0" hangingPunct="1">
      <a:defRPr sz="2400" kern="1200">
        <a:solidFill>
          <a:schemeClr val="tx1"/>
        </a:solidFill>
        <a:latin typeface="+mn-lt"/>
        <a:ea typeface="+mn-ea"/>
        <a:cs typeface="+mn-cs"/>
      </a:defRPr>
    </a:lvl3pPr>
    <a:lvl4pPr marL="1808540" algn="l" defTabSz="602847" rtl="0" eaLnBrk="1" latinLnBrk="0" hangingPunct="1">
      <a:defRPr sz="2400" kern="1200">
        <a:solidFill>
          <a:schemeClr val="tx1"/>
        </a:solidFill>
        <a:latin typeface="+mn-lt"/>
        <a:ea typeface="+mn-ea"/>
        <a:cs typeface="+mn-cs"/>
      </a:defRPr>
    </a:lvl4pPr>
    <a:lvl5pPr marL="2411385" algn="l" defTabSz="602847" rtl="0" eaLnBrk="1" latinLnBrk="0" hangingPunct="1">
      <a:defRPr sz="2400" kern="1200">
        <a:solidFill>
          <a:schemeClr val="tx1"/>
        </a:solidFill>
        <a:latin typeface="+mn-lt"/>
        <a:ea typeface="+mn-ea"/>
        <a:cs typeface="+mn-cs"/>
      </a:defRPr>
    </a:lvl5pPr>
    <a:lvl6pPr marL="3014232" algn="l" defTabSz="602847" rtl="0" eaLnBrk="1" latinLnBrk="0" hangingPunct="1">
      <a:defRPr sz="2400" kern="1200">
        <a:solidFill>
          <a:schemeClr val="tx1"/>
        </a:solidFill>
        <a:latin typeface="+mn-lt"/>
        <a:ea typeface="+mn-ea"/>
        <a:cs typeface="+mn-cs"/>
      </a:defRPr>
    </a:lvl6pPr>
    <a:lvl7pPr marL="3617079" algn="l" defTabSz="602847" rtl="0" eaLnBrk="1" latinLnBrk="0" hangingPunct="1">
      <a:defRPr sz="2400" kern="1200">
        <a:solidFill>
          <a:schemeClr val="tx1"/>
        </a:solidFill>
        <a:latin typeface="+mn-lt"/>
        <a:ea typeface="+mn-ea"/>
        <a:cs typeface="+mn-cs"/>
      </a:defRPr>
    </a:lvl7pPr>
    <a:lvl8pPr marL="4219926" algn="l" defTabSz="602847" rtl="0" eaLnBrk="1" latinLnBrk="0" hangingPunct="1">
      <a:defRPr sz="2400" kern="1200">
        <a:solidFill>
          <a:schemeClr val="tx1"/>
        </a:solidFill>
        <a:latin typeface="+mn-lt"/>
        <a:ea typeface="+mn-ea"/>
        <a:cs typeface="+mn-cs"/>
      </a:defRPr>
    </a:lvl8pPr>
    <a:lvl9pPr marL="4822772" algn="l" defTabSz="60284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93">
          <p15:clr>
            <a:srgbClr val="A4A3A4"/>
          </p15:clr>
        </p15:guide>
        <p15:guide id="4" pos="425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McKinley" initials="MM" lastIdx="2" clrIdx="0"/>
  <p:cmAuthor id="2" name="Gary Rathwell" initials="GR" lastIdx="4" clrIdx="1">
    <p:extLst>
      <p:ext uri="{19B8F6BF-5375-455C-9EA6-DF929625EA0E}">
        <p15:presenceInfo xmlns:p15="http://schemas.microsoft.com/office/powerpoint/2012/main" userId="Gary Rathwell" providerId="None"/>
      </p:ext>
    </p:extLst>
  </p:cmAuthor>
  <p:cmAuthor id="3" name="Bridget Rathwell" initials="BR" lastIdx="1" clrIdx="2">
    <p:extLst>
      <p:ext uri="{19B8F6BF-5375-455C-9EA6-DF929625EA0E}">
        <p15:presenceInfo xmlns:p15="http://schemas.microsoft.com/office/powerpoint/2012/main" userId="cf986102180bbe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75"/>
    <a:srgbClr val="F9CF24"/>
    <a:srgbClr val="009FEA"/>
    <a:srgbClr val="777A80"/>
    <a:srgbClr val="72BB59"/>
    <a:srgbClr val="764895"/>
    <a:srgbClr val="EC5F2A"/>
    <a:srgbClr val="CD2032"/>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8" autoAdjust="0"/>
    <p:restoredTop sz="71842" autoAdjust="0"/>
  </p:normalViewPr>
  <p:slideViewPr>
    <p:cSldViewPr snapToGrid="0" snapToObjects="1">
      <p:cViewPr varScale="1">
        <p:scale>
          <a:sx n="58" d="100"/>
          <a:sy n="58" d="100"/>
        </p:scale>
        <p:origin x="288" y="282"/>
      </p:cViewPr>
      <p:guideLst>
        <p:guide orient="horz" pos="2160"/>
        <p:guide pos="2880"/>
        <p:guide orient="horz" pos="2393"/>
        <p:guide pos="425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74" d="100"/>
          <a:sy n="74" d="100"/>
        </p:scale>
        <p:origin x="2148" y="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74DA9E1-F3EC-4A93-89E9-C5E2E012B9FD}" type="datetimeFigureOut">
              <a:rPr lang="en-GB" smtClean="0"/>
              <a:t>04/10/2025</a:t>
            </a:fld>
            <a:endParaRPr lang="en-GB"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B634ECE-AA7C-4AE2-BB63-5BCEB0804A26}" type="slidenum">
              <a:rPr lang="en-GB" smtClean="0"/>
              <a:t>‹#›</a:t>
            </a:fld>
            <a:endParaRPr lang="en-GB" dirty="0"/>
          </a:p>
        </p:txBody>
      </p:sp>
    </p:spTree>
    <p:extLst>
      <p:ext uri="{BB962C8B-B14F-4D97-AF65-F5344CB8AC3E}">
        <p14:creationId xmlns:p14="http://schemas.microsoft.com/office/powerpoint/2010/main" val="211262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CDE662E-F435-4877-B7D1-B3262CDA1742}" type="datetimeFigureOut">
              <a:rPr lang="en-GB" smtClean="0"/>
              <a:t>04/10/2025</a:t>
            </a:fld>
            <a:endParaRPr lang="en-GB"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D7D8AD1-C533-456C-85A8-02FAB44C510F}" type="slidenum">
              <a:rPr lang="en-GB" smtClean="0"/>
              <a:t>‹#›</a:t>
            </a:fld>
            <a:endParaRPr lang="en-GB" dirty="0"/>
          </a:p>
        </p:txBody>
      </p:sp>
    </p:spTree>
    <p:extLst>
      <p:ext uri="{BB962C8B-B14F-4D97-AF65-F5344CB8AC3E}">
        <p14:creationId xmlns:p14="http://schemas.microsoft.com/office/powerpoint/2010/main" val="1732892939"/>
      </p:ext>
    </p:extLst>
  </p:cSld>
  <p:clrMap bg1="lt1" tx1="dk1" bg2="lt2" tx2="dk2" accent1="accent1" accent2="accent2" accent3="accent3" accent4="accent4" accent5="accent5" accent6="accent6" hlink="hlink" folHlink="folHlink"/>
  <p:notesStyle>
    <a:lvl1pPr marL="0" algn="l" defTabSz="1205693" rtl="0" eaLnBrk="1" latinLnBrk="0" hangingPunct="1">
      <a:defRPr sz="1600" kern="1200">
        <a:solidFill>
          <a:schemeClr val="tx1"/>
        </a:solidFill>
        <a:latin typeface="+mn-lt"/>
        <a:ea typeface="+mn-ea"/>
        <a:cs typeface="+mn-cs"/>
      </a:defRPr>
    </a:lvl1pPr>
    <a:lvl2pPr marL="602847" algn="l" defTabSz="1205693" rtl="0" eaLnBrk="1" latinLnBrk="0" hangingPunct="1">
      <a:defRPr sz="1600" kern="1200">
        <a:solidFill>
          <a:schemeClr val="tx1"/>
        </a:solidFill>
        <a:latin typeface="+mn-lt"/>
        <a:ea typeface="+mn-ea"/>
        <a:cs typeface="+mn-cs"/>
      </a:defRPr>
    </a:lvl2pPr>
    <a:lvl3pPr marL="1205693" algn="l" defTabSz="1205693" rtl="0" eaLnBrk="1" latinLnBrk="0" hangingPunct="1">
      <a:defRPr sz="1600" kern="1200">
        <a:solidFill>
          <a:schemeClr val="tx1"/>
        </a:solidFill>
        <a:latin typeface="+mn-lt"/>
        <a:ea typeface="+mn-ea"/>
        <a:cs typeface="+mn-cs"/>
      </a:defRPr>
    </a:lvl3pPr>
    <a:lvl4pPr marL="1808540" algn="l" defTabSz="1205693" rtl="0" eaLnBrk="1" latinLnBrk="0" hangingPunct="1">
      <a:defRPr sz="1600" kern="1200">
        <a:solidFill>
          <a:schemeClr val="tx1"/>
        </a:solidFill>
        <a:latin typeface="+mn-lt"/>
        <a:ea typeface="+mn-ea"/>
        <a:cs typeface="+mn-cs"/>
      </a:defRPr>
    </a:lvl4pPr>
    <a:lvl5pPr marL="2411385" algn="l" defTabSz="1205693" rtl="0" eaLnBrk="1" latinLnBrk="0" hangingPunct="1">
      <a:defRPr sz="1600" kern="1200">
        <a:solidFill>
          <a:schemeClr val="tx1"/>
        </a:solidFill>
        <a:latin typeface="+mn-lt"/>
        <a:ea typeface="+mn-ea"/>
        <a:cs typeface="+mn-cs"/>
      </a:defRPr>
    </a:lvl5pPr>
    <a:lvl6pPr marL="3014232" algn="l" defTabSz="1205693" rtl="0" eaLnBrk="1" latinLnBrk="0" hangingPunct="1">
      <a:defRPr sz="1600" kern="1200">
        <a:solidFill>
          <a:schemeClr val="tx1"/>
        </a:solidFill>
        <a:latin typeface="+mn-lt"/>
        <a:ea typeface="+mn-ea"/>
        <a:cs typeface="+mn-cs"/>
      </a:defRPr>
    </a:lvl6pPr>
    <a:lvl7pPr marL="3617079" algn="l" defTabSz="1205693" rtl="0" eaLnBrk="1" latinLnBrk="0" hangingPunct="1">
      <a:defRPr sz="1600" kern="1200">
        <a:solidFill>
          <a:schemeClr val="tx1"/>
        </a:solidFill>
        <a:latin typeface="+mn-lt"/>
        <a:ea typeface="+mn-ea"/>
        <a:cs typeface="+mn-cs"/>
      </a:defRPr>
    </a:lvl7pPr>
    <a:lvl8pPr marL="4219926" algn="l" defTabSz="1205693" rtl="0" eaLnBrk="1" latinLnBrk="0" hangingPunct="1">
      <a:defRPr sz="1600" kern="1200">
        <a:solidFill>
          <a:schemeClr val="tx1"/>
        </a:solidFill>
        <a:latin typeface="+mn-lt"/>
        <a:ea typeface="+mn-ea"/>
        <a:cs typeface="+mn-cs"/>
      </a:defRPr>
    </a:lvl8pPr>
    <a:lvl9pPr marL="4822772" algn="l" defTabSz="12056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Arial" panose="020B0604020202020204" pitchFamily="34" charset="0"/>
              </a:rPr>
              <a:t>This MLM was presented at the IFAC Plenary Session of the 73rd Annual Instrumentation and Automation Symposium for the Process Industries in March 2018 to consider how Industry 4.0 concepts might influence industrial control systems.  These concepts remain relevant today, so the presentation was updated in 2025 and converted into an MLM (Micro Learning Module).</a:t>
            </a:r>
          </a:p>
          <a:p>
            <a:endParaRPr lang="en-US" sz="120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5C293564-204A-4A25-A38A-8698FA045A72}" type="slidenum">
              <a:rPr lang="en-US" smtClean="0"/>
              <a:pPr/>
              <a:t>1</a:t>
            </a:fld>
            <a:endParaRPr lang="en-US" dirty="0"/>
          </a:p>
        </p:txBody>
      </p:sp>
    </p:spTree>
    <p:extLst>
      <p:ext uri="{BB962C8B-B14F-4D97-AF65-F5344CB8AC3E}">
        <p14:creationId xmlns:p14="http://schemas.microsoft.com/office/powerpoint/2010/main" val="347210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diagram shows some key standards that will influence the design and execution of Control Systems.</a:t>
            </a:r>
          </a:p>
          <a:p>
            <a:endParaRPr lang="en-US" sz="1200" dirty="0"/>
          </a:p>
          <a:p>
            <a:r>
              <a:rPr lang="en-US" sz="1200" dirty="0"/>
              <a:t>Information “Sources” such as engineering design </a:t>
            </a:r>
            <a:r>
              <a:rPr lang="en-US" sz="1200" dirty="0" err="1"/>
              <a:t>data,will</a:t>
            </a:r>
            <a:r>
              <a:rPr lang="en-US" sz="1200" dirty="0"/>
              <a:t> be specified by:</a:t>
            </a:r>
          </a:p>
          <a:p>
            <a:pPr marL="285750" indent="-285750">
              <a:buFont typeface="Arial" panose="020B0604020202020204" pitchFamily="34" charset="0"/>
              <a:buChar char="•"/>
            </a:pPr>
            <a:r>
              <a:rPr lang="en-US" sz="1200" dirty="0"/>
              <a:t>Existing standards like ISA 20 (Specification Sheets) and </a:t>
            </a:r>
          </a:p>
          <a:p>
            <a:pPr marL="285750" indent="-285750">
              <a:buFont typeface="Arial" panose="020B0604020202020204" pitchFamily="34" charset="0"/>
              <a:buChar char="•"/>
            </a:pPr>
            <a:r>
              <a:rPr lang="en-US" sz="1200" dirty="0"/>
              <a:t>New standards like ISA 108 (Intelligent device Configuration and Change Control)</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These information Sources will be operated on using new Design Requirements, Communication, and Data Exchange standards.</a:t>
            </a:r>
          </a:p>
          <a:p>
            <a:pPr marL="0" indent="0">
              <a:buFont typeface="Arial" panose="020B0604020202020204" pitchFamily="34" charset="0"/>
              <a:buNone/>
            </a:pPr>
            <a:r>
              <a:rPr lang="en-US" sz="1200" dirty="0"/>
              <a:t>  Together, these define the Industry 4.0 Operating Environment.</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Ultimately the information generated at the Automation Level by Industry 4.0 must be sent to “higher level” systems where humans monitor, report and set operating goals.</a:t>
            </a:r>
          </a:p>
        </p:txBody>
      </p:sp>
      <p:sp>
        <p:nvSpPr>
          <p:cNvPr id="4" name="Slide Number Placeholder 3"/>
          <p:cNvSpPr>
            <a:spLocks noGrp="1"/>
          </p:cNvSpPr>
          <p:nvPr>
            <p:ph type="sldNum" sz="quarter" idx="10"/>
          </p:nvPr>
        </p:nvSpPr>
        <p:spPr/>
        <p:txBody>
          <a:bodyPr/>
          <a:lstStyle/>
          <a:p>
            <a:fld id="{4D7D8AD1-C533-456C-85A8-02FAB44C510F}" type="slidenum">
              <a:rPr lang="en-GB" smtClean="0"/>
              <a:t>10</a:t>
            </a:fld>
            <a:endParaRPr lang="en-GB" dirty="0"/>
          </a:p>
        </p:txBody>
      </p:sp>
    </p:spTree>
    <p:extLst>
      <p:ext uri="{BB962C8B-B14F-4D97-AF65-F5344CB8AC3E}">
        <p14:creationId xmlns:p14="http://schemas.microsoft.com/office/powerpoint/2010/main" val="360187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process of Configuring Intelligent Industrial Devices (IIDs) must be changed using new standards that allows management of environments where humans will have less and less direct involvement.</a:t>
            </a:r>
          </a:p>
          <a:p>
            <a:endParaRPr lang="en-US" sz="1200" dirty="0"/>
          </a:p>
          <a:p>
            <a:r>
              <a:rPr lang="en-US" sz="1200" dirty="0"/>
              <a:t>To facilitate this, it is proposed that a Change Controlled “Gold Standard Repository” should be maintained in order to be able to identify </a:t>
            </a:r>
          </a:p>
          <a:p>
            <a:pPr marL="285750" indent="-285750">
              <a:buFont typeface="Arial" panose="020B0604020202020204" pitchFamily="34" charset="0"/>
              <a:buChar char="•"/>
            </a:pPr>
            <a:r>
              <a:rPr lang="en-US" sz="1200" dirty="0"/>
              <a:t>inadvertent or malicious changes that may be made in IID configuration at the Control System Level.</a:t>
            </a:r>
          </a:p>
          <a:p>
            <a:pPr marL="285750" indent="-285750">
              <a:buFont typeface="Arial" panose="020B0604020202020204" pitchFamily="34" charset="0"/>
              <a:buChar char="•"/>
            </a:pPr>
            <a:r>
              <a:rPr lang="en-US" sz="1200" dirty="0"/>
              <a:t>Cyber attacks (that may change control behavior while trying to hide their presence).</a:t>
            </a:r>
          </a:p>
          <a:p>
            <a:pPr marL="285750" indent="-285750">
              <a:buFont typeface="Arial" panose="020B0604020202020204" pitchFamily="34" charset="0"/>
              <a:buChar char="•"/>
            </a:pPr>
            <a:r>
              <a:rPr lang="en-US" sz="1200" dirty="0"/>
              <a:t>Configuration changes from earlier approved design requirements.</a:t>
            </a:r>
          </a:p>
          <a:p>
            <a:r>
              <a:rPr lang="en-US" dirty="0"/>
              <a:t>    </a:t>
            </a:r>
          </a:p>
        </p:txBody>
      </p:sp>
      <p:sp>
        <p:nvSpPr>
          <p:cNvPr id="4" name="Slide Number Placeholder 3"/>
          <p:cNvSpPr>
            <a:spLocks noGrp="1"/>
          </p:cNvSpPr>
          <p:nvPr>
            <p:ph type="sldNum" sz="quarter" idx="10"/>
          </p:nvPr>
        </p:nvSpPr>
        <p:spPr/>
        <p:txBody>
          <a:bodyPr/>
          <a:lstStyle/>
          <a:p>
            <a:fld id="{4D7D8AD1-C533-456C-85A8-02FAB44C510F}" type="slidenum">
              <a:rPr lang="en-GB" smtClean="0"/>
              <a:t>11</a:t>
            </a:fld>
            <a:endParaRPr lang="en-GB" dirty="0"/>
          </a:p>
        </p:txBody>
      </p:sp>
    </p:spTree>
    <p:extLst>
      <p:ext uri="{BB962C8B-B14F-4D97-AF65-F5344CB8AC3E}">
        <p14:creationId xmlns:p14="http://schemas.microsoft.com/office/powerpoint/2010/main" val="400592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Product catalogs are evolving to allow more direct interaction with engineering design and maintenance systems.  For example:</a:t>
            </a:r>
            <a:br>
              <a:rPr lang="en-US" sz="1200" dirty="0"/>
            </a:br>
            <a:endParaRPr lang="en-US" sz="1200" dirty="0"/>
          </a:p>
          <a:p>
            <a:pPr marL="171450" indent="-171450">
              <a:buFont typeface="Arial" panose="020B0604020202020204" pitchFamily="34" charset="0"/>
              <a:buChar char="•"/>
            </a:pPr>
            <a:r>
              <a:rPr lang="en-US" sz="1200" dirty="0" err="1"/>
              <a:t>eClass</a:t>
            </a:r>
            <a:r>
              <a:rPr lang="en-US" sz="1200" dirty="0"/>
              <a:t> is a  new commercial service (website) that grew out of IEC and ISO standardized Product Class Libraries</a:t>
            </a:r>
            <a:br>
              <a:rPr lang="en-US" sz="1200" dirty="0"/>
            </a:br>
            <a:endParaRPr lang="en-US" sz="1200" dirty="0"/>
          </a:p>
          <a:p>
            <a:pPr marL="171450" indent="-171450">
              <a:buFont typeface="Arial" panose="020B0604020202020204" pitchFamily="34" charset="0"/>
              <a:buChar char="•"/>
            </a:pPr>
            <a:r>
              <a:rPr lang="en-US" sz="1200" dirty="0"/>
              <a:t>Suppliers and purchasers agree on parameter formats for a given “product class”.</a:t>
            </a:r>
            <a:br>
              <a:rPr lang="en-US" sz="1200" dirty="0"/>
            </a:br>
            <a:endParaRPr lang="en-US" sz="1200" dirty="0"/>
          </a:p>
          <a:p>
            <a:pPr marL="171450" indent="-171450">
              <a:buFont typeface="Arial" panose="020B0604020202020204" pitchFamily="34" charset="0"/>
              <a:buChar char="•"/>
            </a:pPr>
            <a:r>
              <a:rPr lang="en-US" sz="1200" baseline="0" dirty="0"/>
              <a:t>Extensive data is input by Suppliers, allowing full specification of their products.</a:t>
            </a:r>
          </a:p>
          <a:p>
            <a:pPr marL="171450" indent="-171450">
              <a:buFont typeface="Arial" panose="020B0604020202020204" pitchFamily="34" charset="0"/>
              <a:buChar char="•"/>
            </a:pPr>
            <a:endParaRPr lang="en-US" sz="1200" baseline="0" dirty="0"/>
          </a:p>
          <a:p>
            <a:pPr marL="171450" marR="0" lvl="0" indent="-171450" algn="l" defTabSz="12056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Since </a:t>
            </a:r>
            <a:r>
              <a:rPr lang="en-US" sz="1200" dirty="0" err="1"/>
              <a:t>eClass</a:t>
            </a:r>
            <a:r>
              <a:rPr lang="en-US" sz="1200" dirty="0"/>
              <a:t> started recently in Germany, most companies participating are German. However, the benefits are clear for North America, using this system, and others like it.</a:t>
            </a:r>
          </a:p>
          <a:p>
            <a:endParaRPr lang="en-US" sz="1200" dirty="0"/>
          </a:p>
        </p:txBody>
      </p:sp>
      <p:sp>
        <p:nvSpPr>
          <p:cNvPr id="4" name="Slide Number Placeholder 3"/>
          <p:cNvSpPr>
            <a:spLocks noGrp="1"/>
          </p:cNvSpPr>
          <p:nvPr>
            <p:ph type="sldNum" sz="quarter" idx="10"/>
          </p:nvPr>
        </p:nvSpPr>
        <p:spPr/>
        <p:txBody>
          <a:bodyPr/>
          <a:lstStyle/>
          <a:p>
            <a:fld id="{4D7D8AD1-C533-456C-85A8-02FAB44C510F}" type="slidenum">
              <a:rPr lang="en-GB" smtClean="0"/>
              <a:t>12</a:t>
            </a:fld>
            <a:endParaRPr lang="en-GB" dirty="0"/>
          </a:p>
        </p:txBody>
      </p:sp>
    </p:spTree>
    <p:extLst>
      <p:ext uri="{BB962C8B-B14F-4D97-AF65-F5344CB8AC3E}">
        <p14:creationId xmlns:p14="http://schemas.microsoft.com/office/powerpoint/2010/main" val="82651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Product Class Libraries exist for a large number of Process Industry Devices, for example:</a:t>
            </a:r>
            <a:br>
              <a:rPr lang="en-US" sz="1200" dirty="0"/>
            </a:br>
            <a:endParaRPr lang="en-US" sz="1200" dirty="0"/>
          </a:p>
          <a:p>
            <a:pPr marL="171450" marR="0" lvl="0" indent="-171450" algn="l" defTabSz="12056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a:t>
            </a:r>
            <a:r>
              <a:rPr lang="en-US" sz="1200" dirty="0" err="1"/>
              <a:t>eClass</a:t>
            </a:r>
            <a:r>
              <a:rPr lang="en-US" sz="1200" dirty="0"/>
              <a:t> PCL page is for “36-68-90-90</a:t>
            </a:r>
            <a:r>
              <a:rPr lang="en-US" sz="1200" baseline="0" dirty="0"/>
              <a:t> process analyzers”.  It shows the first few parameters (of many hundred) that characterize analyzers in the IEC 61987 Product Class Library</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With Bob Sherman’s help we are building Product Class naming and parameters for analyzers including </a:t>
            </a:r>
          </a:p>
          <a:p>
            <a:pPr marL="774297" lvl="1" indent="-171450">
              <a:buFont typeface="Arial" panose="020B0604020202020204" pitchFamily="34" charset="0"/>
              <a:buChar char="•"/>
            </a:pPr>
            <a:r>
              <a:rPr lang="en-US" sz="1200" dirty="0"/>
              <a:t>Sample Probes (inline and extractive), </a:t>
            </a:r>
          </a:p>
          <a:p>
            <a:pPr marL="774297" lvl="1" indent="-171450">
              <a:buFont typeface="Arial" panose="020B0604020202020204" pitchFamily="34" charset="0"/>
              <a:buChar char="•"/>
            </a:pPr>
            <a:r>
              <a:rPr lang="en-US" sz="1200" dirty="0"/>
              <a:t>samplers (grab and composite), and </a:t>
            </a:r>
          </a:p>
          <a:p>
            <a:pPr marL="774297" lvl="1" indent="-171450">
              <a:buFont typeface="Arial" panose="020B0604020202020204" pitchFamily="34" charset="0"/>
              <a:buChar char="•"/>
            </a:pPr>
            <a:r>
              <a:rPr lang="en-US" sz="1200" dirty="0"/>
              <a:t>analyzers (by technology)</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These will be integrated with the IEC 61987 ontology, Fieldcom and FDI package standards</a:t>
            </a:r>
          </a:p>
          <a:p>
            <a:pPr marL="171450" lvl="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Purchasers will use the system to streamline the purchasing process (common digital spec sheets)</a:t>
            </a:r>
            <a:br>
              <a:rPr lang="en-US" sz="1200" dirty="0"/>
            </a:br>
            <a:endParaRPr lang="en-US" sz="1200" dirty="0"/>
          </a:p>
          <a:p>
            <a:pPr marL="171450" indent="-171450">
              <a:buFont typeface="Arial" panose="020B0604020202020204" pitchFamily="34" charset="0"/>
              <a:buChar char="•"/>
            </a:pPr>
            <a:r>
              <a:rPr lang="en-US" sz="1200" dirty="0"/>
              <a:t>Vendors use the system to translate purchaser requirements to (standardized) product specifications and parameters.</a:t>
            </a:r>
          </a:p>
        </p:txBody>
      </p:sp>
      <p:sp>
        <p:nvSpPr>
          <p:cNvPr id="4" name="Slide Number Placeholder 3"/>
          <p:cNvSpPr>
            <a:spLocks noGrp="1"/>
          </p:cNvSpPr>
          <p:nvPr>
            <p:ph type="sldNum" sz="quarter" idx="10"/>
          </p:nvPr>
        </p:nvSpPr>
        <p:spPr/>
        <p:txBody>
          <a:bodyPr/>
          <a:lstStyle/>
          <a:p>
            <a:fld id="{4D7D8AD1-C533-456C-85A8-02FAB44C510F}" type="slidenum">
              <a:rPr lang="en-GB" smtClean="0"/>
              <a:t>13</a:t>
            </a:fld>
            <a:endParaRPr lang="en-GB" dirty="0"/>
          </a:p>
        </p:txBody>
      </p:sp>
    </p:spTree>
    <p:extLst>
      <p:ext uri="{BB962C8B-B14F-4D97-AF65-F5344CB8AC3E}">
        <p14:creationId xmlns:p14="http://schemas.microsoft.com/office/powerpoint/2010/main" val="2409248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74538">
              <a:defRPr/>
            </a:pPr>
            <a:r>
              <a:rPr lang="en-US" sz="1200" dirty="0"/>
              <a:t>A key aspect of Industry 4.0 is direct communication between Field Devices (IIDs).  </a:t>
            </a:r>
          </a:p>
          <a:p>
            <a:pPr defTabSz="1274538">
              <a:defRPr/>
            </a:pPr>
            <a:endParaRPr lang="en-US" sz="1200" dirty="0"/>
          </a:p>
          <a:p>
            <a:pPr defTabSz="1274538">
              <a:defRPr/>
            </a:pPr>
            <a:r>
              <a:rPr lang="en-US" sz="1200" dirty="0"/>
              <a:t>As a result, standards developed by Fieldcomm Group, which are designed to promote this communication, will be increasingly important.  </a:t>
            </a:r>
          </a:p>
          <a:p>
            <a:pPr defTabSz="1274538">
              <a:defRPr/>
            </a:pPr>
            <a:r>
              <a:rPr lang="en-US" sz="1200" dirty="0"/>
              <a:t>   FieldComm Group is a non-profit organization set up by major control and instrumentation suppliers.</a:t>
            </a:r>
            <a:br>
              <a:rPr lang="en-US" sz="1200" dirty="0"/>
            </a:br>
            <a:endParaRPr lang="en-US" sz="1200" dirty="0"/>
          </a:p>
          <a:p>
            <a:pPr defTabSz="1274538">
              <a:defRPr/>
            </a:pPr>
            <a:r>
              <a:rPr lang="en-US" sz="1200" dirty="0"/>
              <a:t>FDI is an Important standard managed by </a:t>
            </a:r>
            <a:r>
              <a:rPr lang="en-US" sz="1200" dirty="0" err="1"/>
              <a:t>Fieldcomm</a:t>
            </a:r>
            <a:r>
              <a:rPr lang="en-US" sz="1200" dirty="0"/>
              <a:t>.  </a:t>
            </a:r>
          </a:p>
          <a:p>
            <a:pPr defTabSz="1274538">
              <a:defRPr/>
            </a:pPr>
            <a:r>
              <a:rPr lang="en-US" sz="1200" dirty="0"/>
              <a:t>   Each FDI Device Package contains 4 sections that define how it communicates with other IIoT devices:</a:t>
            </a:r>
            <a:endParaRPr lang="en-US" sz="1200" b="0" dirty="0"/>
          </a:p>
          <a:p>
            <a:pPr marL="774297" lvl="1" indent="-171450">
              <a:buFont typeface="Arial" panose="020B0604020202020204" pitchFamily="34" charset="0"/>
              <a:buChar char="•"/>
            </a:pPr>
            <a:r>
              <a:rPr lang="en-US" sz="1200" dirty="0"/>
              <a:t>Authentication Integrity (insures, like a “</a:t>
            </a:r>
            <a:r>
              <a:rPr lang="en-US" sz="1200" dirty="0" err="1"/>
              <a:t>veri</a:t>
            </a:r>
            <a:r>
              <a:rPr lang="en-US" sz="1200" dirty="0"/>
              <a:t>-signed device driver”, that the source is trusted, and the package is unchanged since it was sent)</a:t>
            </a:r>
          </a:p>
          <a:p>
            <a:pPr marL="774297" lvl="1" indent="-171450">
              <a:buFont typeface="Arial" panose="020B0604020202020204" pitchFamily="34" charset="0"/>
              <a:buChar char="•"/>
            </a:pPr>
            <a:r>
              <a:rPr lang="en-US" sz="1200" dirty="0"/>
              <a:t>EDDL – Standard defines device communication protocols</a:t>
            </a:r>
          </a:p>
          <a:p>
            <a:pPr marL="774297" lvl="1" indent="-171450">
              <a:buFont typeface="Arial" panose="020B0604020202020204" pitchFamily="34" charset="0"/>
              <a:buChar char="•"/>
            </a:pPr>
            <a:r>
              <a:rPr lang="en-US" sz="1200" dirty="0"/>
              <a:t>UIP – Optional Applications interface for the device.</a:t>
            </a:r>
          </a:p>
          <a:p>
            <a:pPr marL="774297" lvl="1" indent="-171450">
              <a:buFont typeface="Arial" panose="020B0604020202020204" pitchFamily="34" charset="0"/>
              <a:buChar char="•"/>
            </a:pPr>
            <a:r>
              <a:rPr lang="en-US" sz="1200" dirty="0"/>
              <a:t>Attachments (Manuals, Certificates, etc., in an authenticated and locked file.</a:t>
            </a:r>
          </a:p>
          <a:p>
            <a:pPr marL="774297" lvl="1" indent="-171450">
              <a:buFont typeface="Arial" panose="020B0604020202020204" pitchFamily="34" charset="0"/>
              <a:buChar char="•"/>
            </a:pPr>
            <a:endParaRPr lang="en-US" sz="1200" dirty="0"/>
          </a:p>
          <a:p>
            <a:pPr marL="774297" lvl="1" indent="-171450">
              <a:buFont typeface="Arial" panose="020B0604020202020204" pitchFamily="34" charset="0"/>
              <a:buChar char="•"/>
            </a:pPr>
            <a:r>
              <a:rPr lang="en-US" sz="1200" dirty="0"/>
              <a:t>Together, these Packages provide tens of megabytes of information on each IID</a:t>
            </a:r>
          </a:p>
        </p:txBody>
      </p:sp>
      <p:sp>
        <p:nvSpPr>
          <p:cNvPr id="4" name="Slide Number Placeholder 3"/>
          <p:cNvSpPr>
            <a:spLocks noGrp="1"/>
          </p:cNvSpPr>
          <p:nvPr>
            <p:ph type="sldNum" sz="quarter" idx="10"/>
          </p:nvPr>
        </p:nvSpPr>
        <p:spPr/>
        <p:txBody>
          <a:bodyPr/>
          <a:lstStyle/>
          <a:p>
            <a:pPr>
              <a:defRPr/>
            </a:pPr>
            <a:fld id="{EF11E0FA-4F39-4387-8735-B465F786DBB9}" type="slidenum">
              <a:rPr lang="en-US"/>
              <a:pPr>
                <a:defRPr/>
              </a:pPr>
              <a:t>14</a:t>
            </a:fld>
            <a:endParaRPr lang="en-US" dirty="0"/>
          </a:p>
        </p:txBody>
      </p:sp>
    </p:spTree>
    <p:extLst>
      <p:ext uri="{BB962C8B-B14F-4D97-AF65-F5344CB8AC3E}">
        <p14:creationId xmlns:p14="http://schemas.microsoft.com/office/powerpoint/2010/main" val="207332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1205693">
              <a:buFont typeface="Arial" panose="020B0604020202020204" pitchFamily="34" charset="0"/>
              <a:buNone/>
              <a:defRPr/>
            </a:pPr>
            <a:r>
              <a:rPr lang="en-US" sz="1200" dirty="0"/>
              <a:t>The following are the main “take-away messages from this MLM.</a:t>
            </a:r>
          </a:p>
          <a:p>
            <a:pPr marL="457200" lvl="0" indent="-457200" defTabSz="1205693">
              <a:buFont typeface="Arial" panose="020B0604020202020204" pitchFamily="34" charset="0"/>
              <a:buChar char="•"/>
              <a:defRPr/>
            </a:pPr>
            <a:r>
              <a:rPr lang="en-US" sz="1200" dirty="0"/>
              <a:t>Industry 4.0 is a fundamental change whereby machines directly coordinate their operations with other machines.</a:t>
            </a:r>
          </a:p>
          <a:p>
            <a:pPr marL="457200" lvl="0" indent="-457200" defTabSz="1205693">
              <a:buFont typeface="Arial" panose="020B0604020202020204" pitchFamily="34" charset="0"/>
              <a:buChar char="•"/>
              <a:defRPr/>
            </a:pPr>
            <a:r>
              <a:rPr lang="en-US" sz="1200" dirty="0"/>
              <a:t>We must distinguish between IoT, IIoT, and “Cloud Services”</a:t>
            </a:r>
          </a:p>
          <a:p>
            <a:pPr marL="457200" lvl="0" indent="-457200" defTabSz="1205693">
              <a:buFont typeface="Arial" panose="020B0604020202020204" pitchFamily="34" charset="0"/>
              <a:buChar char="•"/>
              <a:defRPr/>
            </a:pPr>
            <a:r>
              <a:rPr lang="en-US" sz="1200" dirty="0"/>
              <a:t>Make an Industry 4.0 Plan. If you don’t know where you are going, you probably won’t get there. </a:t>
            </a:r>
          </a:p>
          <a:p>
            <a:pPr marL="457200" lvl="0" indent="-457200" defTabSz="1205693">
              <a:buFont typeface="Arial" panose="020B0604020202020204" pitchFamily="34" charset="0"/>
              <a:buChar char="•"/>
              <a:defRPr/>
            </a:pPr>
            <a:r>
              <a:rPr lang="en-US" sz="1200" dirty="0"/>
              <a:t>Industry 4.0 will impact all Enterprise Phases from Master Planning to Operations.</a:t>
            </a:r>
          </a:p>
          <a:p>
            <a:pPr marL="457200" lvl="0" indent="-457200" defTabSz="1205693">
              <a:buFont typeface="Arial" panose="020B0604020202020204" pitchFamily="34" charset="0"/>
              <a:buChar char="•"/>
              <a:defRPr/>
            </a:pPr>
            <a:r>
              <a:rPr lang="en-US" sz="1200" dirty="0"/>
              <a:t>Industry 4.0 Plan must use existing plant Control and Information Architectures and practices, but it will also change them.</a:t>
            </a:r>
          </a:p>
          <a:p>
            <a:pPr marL="457200" lvl="0" indent="-457200" defTabSz="1205693">
              <a:buFont typeface="Arial" panose="020B0604020202020204" pitchFamily="34" charset="0"/>
              <a:buChar char="•"/>
              <a:defRPr/>
            </a:pPr>
            <a:r>
              <a:rPr lang="en-US" sz="1200" dirty="0"/>
              <a:t>The selection of new Intelligent Device communication standards will be critical. These will probably also be industry-specific.</a:t>
            </a:r>
          </a:p>
          <a:p>
            <a:pPr marL="457200" lvl="0" indent="-457200" defTabSz="1205693">
              <a:buFont typeface="Arial" panose="020B0604020202020204" pitchFamily="34" charset="0"/>
              <a:buChar char="•"/>
              <a:defRPr/>
            </a:pPr>
            <a:r>
              <a:rPr lang="en-US" sz="1200" dirty="0"/>
              <a:t>Cyber Security will be a “gating item” controlling the rate of adoption.</a:t>
            </a:r>
          </a:p>
          <a:p>
            <a:pPr marL="457200" lvl="0" indent="-457200" defTabSz="1205693">
              <a:buFont typeface="Arial" panose="020B0604020202020204" pitchFamily="34" charset="0"/>
              <a:buChar char="•"/>
              <a:defRPr/>
            </a:pPr>
            <a:r>
              <a:rPr lang="en-US" sz="1200" dirty="0"/>
              <a:t>Online catalogs will bring major engineering and maintenance benefits.</a:t>
            </a:r>
          </a:p>
          <a:p>
            <a:pPr marL="457200" lvl="0" indent="-457200" defTabSz="1205693">
              <a:buFont typeface="Arial" panose="020B0604020202020204" pitchFamily="34" charset="0"/>
              <a:buChar char="•"/>
              <a:defRPr/>
            </a:pPr>
            <a:r>
              <a:rPr lang="en-US" sz="1200" dirty="0"/>
              <a:t>Distribution of Industrial Intelligent Device information will be electronic, standardized, and massive.</a:t>
            </a:r>
          </a:p>
        </p:txBody>
      </p:sp>
      <p:sp>
        <p:nvSpPr>
          <p:cNvPr id="4" name="Slide Number Placeholder 3"/>
          <p:cNvSpPr>
            <a:spLocks noGrp="1"/>
          </p:cNvSpPr>
          <p:nvPr>
            <p:ph type="sldNum" sz="quarter" idx="10"/>
          </p:nvPr>
        </p:nvSpPr>
        <p:spPr/>
        <p:txBody>
          <a:bodyPr/>
          <a:lstStyle/>
          <a:p>
            <a:pPr>
              <a:defRPr/>
            </a:pPr>
            <a:fld id="{EF11E0FA-4F39-4387-8735-B465F786DBB9}" type="slidenum">
              <a:rPr lang="en-US"/>
              <a:pPr>
                <a:defRPr/>
              </a:pPr>
              <a:t>15</a:t>
            </a:fld>
            <a:endParaRPr lang="en-US" dirty="0"/>
          </a:p>
        </p:txBody>
      </p:sp>
    </p:spTree>
    <p:extLst>
      <p:ext uri="{BB962C8B-B14F-4D97-AF65-F5344CB8AC3E}">
        <p14:creationId xmlns:p14="http://schemas.microsoft.com/office/powerpoint/2010/main" val="2836441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7D8AD1-C533-456C-85A8-02FAB44C510F}" type="slidenum">
              <a:rPr lang="en-GB" smtClean="0"/>
              <a:t>16</a:t>
            </a:fld>
            <a:endParaRPr lang="en-GB" dirty="0"/>
          </a:p>
        </p:txBody>
      </p:sp>
    </p:spTree>
    <p:extLst>
      <p:ext uri="{BB962C8B-B14F-4D97-AF65-F5344CB8AC3E}">
        <p14:creationId xmlns:p14="http://schemas.microsoft.com/office/powerpoint/2010/main" val="101538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According to Wikipedia, there have been 4 major generations of industrial automation:</a:t>
            </a:r>
          </a:p>
          <a:p>
            <a:r>
              <a:rPr lang="en-US" sz="1200" dirty="0"/>
              <a:t>1 Steam power </a:t>
            </a:r>
          </a:p>
          <a:p>
            <a:r>
              <a:rPr lang="en-US" sz="1200" dirty="0"/>
              <a:t>2 Mass production and assembly lines</a:t>
            </a:r>
          </a:p>
          <a:p>
            <a:r>
              <a:rPr lang="en-US" sz="1200" dirty="0"/>
              <a:t>3 Computers and Digital Automation</a:t>
            </a:r>
          </a:p>
          <a:p>
            <a:r>
              <a:rPr lang="en-US" sz="1200" dirty="0"/>
              <a:t>4 Merging of computers and physical manufacturing systems to provide integration between multiple industrial processing units.</a:t>
            </a:r>
          </a:p>
        </p:txBody>
      </p:sp>
      <p:sp>
        <p:nvSpPr>
          <p:cNvPr id="4" name="Slide Number Placeholder 3"/>
          <p:cNvSpPr>
            <a:spLocks noGrp="1"/>
          </p:cNvSpPr>
          <p:nvPr>
            <p:ph type="sldNum" sz="quarter" idx="10"/>
          </p:nvPr>
        </p:nvSpPr>
        <p:spPr/>
        <p:txBody>
          <a:bodyPr/>
          <a:lstStyle/>
          <a:p>
            <a:fld id="{4D7D8AD1-C533-456C-85A8-02FAB44C510F}" type="slidenum">
              <a:rPr lang="en-GB" smtClean="0"/>
              <a:t>2</a:t>
            </a:fld>
            <a:endParaRPr lang="en-GB" dirty="0"/>
          </a:p>
        </p:txBody>
      </p:sp>
    </p:spTree>
    <p:extLst>
      <p:ext uri="{BB962C8B-B14F-4D97-AF65-F5344CB8AC3E}">
        <p14:creationId xmlns:p14="http://schemas.microsoft.com/office/powerpoint/2010/main" val="79906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b="0" dirty="0"/>
              <a:t>To view this from a human perspective, each generation has changed the role of people in industry.</a:t>
            </a:r>
          </a:p>
          <a:p>
            <a:endParaRPr lang="en-US" sz="1200" b="1" dirty="0"/>
          </a:p>
          <a:p>
            <a:r>
              <a:rPr lang="en-US" sz="1200" b="0" dirty="0"/>
              <a:t>I am old enough to have lived through Industry 3.0 </a:t>
            </a:r>
          </a:p>
          <a:p>
            <a:endParaRPr lang="en-US" sz="1200" dirty="0"/>
          </a:p>
          <a:p>
            <a:r>
              <a:rPr lang="en-US" sz="1200" dirty="0">
                <a:latin typeface="+mn-lt"/>
              </a:rPr>
              <a:t>Automation has eliminated many jobs, but operations are now safer and more cost-effective. </a:t>
            </a:r>
          </a:p>
          <a:p>
            <a:endParaRPr lang="en-US" sz="1200" dirty="0"/>
          </a:p>
          <a:p>
            <a:r>
              <a:rPr lang="en-US" sz="1200" dirty="0">
                <a:latin typeface="+mn-lt"/>
              </a:rPr>
              <a:t>In 1972, 10.9 incidents per 100 US workers were reported, compared to 2.9 per 100 in 2016 .  </a:t>
            </a:r>
          </a:p>
          <a:p>
            <a:endParaRPr lang="en-US" sz="1200" dirty="0">
              <a:latin typeface="+mn-lt"/>
            </a:endParaRPr>
          </a:p>
          <a:p>
            <a:r>
              <a:rPr lang="en-US" sz="1200" dirty="0">
                <a:latin typeface="+mn-lt"/>
              </a:rPr>
              <a:t>That is almost a 4x reduction in 40 years, and many higher-level jobs were created.</a:t>
            </a:r>
          </a:p>
        </p:txBody>
      </p:sp>
      <p:sp>
        <p:nvSpPr>
          <p:cNvPr id="4" name="Slide Number Placeholder 3"/>
          <p:cNvSpPr>
            <a:spLocks noGrp="1"/>
          </p:cNvSpPr>
          <p:nvPr>
            <p:ph type="sldNum" sz="quarter" idx="10"/>
          </p:nvPr>
        </p:nvSpPr>
        <p:spPr/>
        <p:txBody>
          <a:bodyPr/>
          <a:lstStyle/>
          <a:p>
            <a:fld id="{4D7D8AD1-C533-456C-85A8-02FAB44C510F}" type="slidenum">
              <a:rPr lang="en-GB" smtClean="0"/>
              <a:t>3</a:t>
            </a:fld>
            <a:endParaRPr lang="en-GB" dirty="0"/>
          </a:p>
        </p:txBody>
      </p:sp>
    </p:spTree>
    <p:extLst>
      <p:ext uri="{BB962C8B-B14F-4D97-AF65-F5344CB8AC3E}">
        <p14:creationId xmlns:p14="http://schemas.microsoft.com/office/powerpoint/2010/main" val="348154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7E78-3B9A-DB46-D391-AA2817FD5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C8E27-F7B3-A372-838A-E55CA5B8BF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1DC74-9F35-EA93-AF20-BE07ADF1C7C9}"/>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029DA305-E747-8AFD-6CF1-8E90ACAA708F}"/>
              </a:ext>
            </a:extLst>
          </p:cNvPr>
          <p:cNvSpPr>
            <a:spLocks noGrp="1"/>
          </p:cNvSpPr>
          <p:nvPr>
            <p:ph type="sldNum" sz="quarter" idx="10"/>
          </p:nvPr>
        </p:nvSpPr>
        <p:spPr/>
        <p:txBody>
          <a:bodyPr/>
          <a:lstStyle/>
          <a:p>
            <a:fld id="{4D7D8AD1-C533-456C-85A8-02FAB44C510F}" type="slidenum">
              <a:rPr lang="en-GB" smtClean="0"/>
              <a:t>4</a:t>
            </a:fld>
            <a:endParaRPr lang="en-GB" dirty="0"/>
          </a:p>
        </p:txBody>
      </p:sp>
    </p:spTree>
    <p:extLst>
      <p:ext uri="{BB962C8B-B14F-4D97-AF65-F5344CB8AC3E}">
        <p14:creationId xmlns:p14="http://schemas.microsoft.com/office/powerpoint/2010/main" val="280558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134" lvl="1" indent="-452134">
              <a:buClr>
                <a:srgbClr val="3C9947"/>
              </a:buClr>
            </a:pPr>
            <a:r>
              <a:rPr lang="en-US" sz="1200" dirty="0"/>
              <a:t>Let’s define some Terms:</a:t>
            </a:r>
          </a:p>
          <a:p>
            <a:pPr marL="452134" lvl="1" indent="-452134">
              <a:buClr>
                <a:srgbClr val="3C9947"/>
              </a:buClr>
            </a:pPr>
            <a:endParaRPr lang="en-US" sz="1200" dirty="0"/>
          </a:p>
          <a:p>
            <a:pPr marL="452134" lvl="1" indent="-452134">
              <a:buClr>
                <a:srgbClr val="3C9947"/>
              </a:buClr>
            </a:pPr>
            <a:r>
              <a:rPr lang="en-US" sz="1200" dirty="0"/>
              <a:t>What is Industry 4.0 ?</a:t>
            </a:r>
          </a:p>
          <a:p>
            <a:pPr lvl="1"/>
            <a:r>
              <a:rPr lang="en-US" sz="1200" dirty="0"/>
              <a:t>Machines communicating directly with other machines to manufacture products with minimum supervision.</a:t>
            </a:r>
          </a:p>
          <a:p>
            <a:pPr lvl="1"/>
            <a:r>
              <a:rPr lang="en-US" sz="1200" dirty="0"/>
              <a:t>This term started in Germany in Discrete Manufacturing</a:t>
            </a:r>
          </a:p>
          <a:p>
            <a:pPr lvl="1"/>
            <a:r>
              <a:rPr lang="en-US" sz="1200" dirty="0"/>
              <a:t>Germany is the most advanced in its Implementation</a:t>
            </a:r>
            <a:br>
              <a:rPr lang="en-US" sz="1200" dirty="0"/>
            </a:br>
            <a:endParaRPr lang="en-US" sz="1200" dirty="0"/>
          </a:p>
          <a:p>
            <a:pPr marL="452134" lvl="1" indent="-452134">
              <a:buClr>
                <a:srgbClr val="3C9947"/>
              </a:buClr>
            </a:pPr>
            <a:r>
              <a:rPr lang="en-US" sz="1200" dirty="0"/>
              <a:t>What is the Internet of Things (IoT)?</a:t>
            </a:r>
          </a:p>
          <a:p>
            <a:pPr lvl="1"/>
            <a:r>
              <a:rPr lang="en-US" sz="1200" dirty="0"/>
              <a:t>A method for connecting Smart sensors and devices to the Internet</a:t>
            </a:r>
            <a:br>
              <a:rPr lang="en-US" sz="1200" dirty="0"/>
            </a:br>
            <a:endParaRPr lang="en-US" sz="1200" dirty="0"/>
          </a:p>
          <a:p>
            <a:r>
              <a:rPr lang="en-US" sz="1200" dirty="0"/>
              <a:t>What is the Industrial Internet of Things (IIoT)?</a:t>
            </a:r>
          </a:p>
          <a:p>
            <a:r>
              <a:rPr lang="en-US" sz="1200" kern="1200" dirty="0">
                <a:solidFill>
                  <a:schemeClr val="tx1"/>
                </a:solidFill>
                <a:latin typeface="+mn-lt"/>
                <a:ea typeface="+mn-ea"/>
                <a:cs typeface="+mn-cs"/>
              </a:rPr>
              <a:t>               Similar to IoT, but designed for Industrial Environments and therefore “fire-walled” from it</a:t>
            </a:r>
          </a:p>
          <a:p>
            <a:endParaRPr lang="en-US" sz="1200" dirty="0"/>
          </a:p>
          <a:p>
            <a:r>
              <a:rPr lang="en-US" sz="1200" dirty="0"/>
              <a:t>What are “Cloud Services”?</a:t>
            </a:r>
          </a:p>
          <a:p>
            <a:pPr lvl="1"/>
            <a:r>
              <a:rPr lang="en-US" sz="1200" dirty="0"/>
              <a:t>These are Application Servers accessed by IP networks</a:t>
            </a:r>
          </a:p>
          <a:p>
            <a:pPr lvl="1"/>
            <a:r>
              <a:rPr lang="en-US" sz="1200" dirty="0"/>
              <a:t>They may be based on the Internet Cloud or a Private Cloud</a:t>
            </a:r>
          </a:p>
          <a:p>
            <a:pPr lvl="1"/>
            <a:r>
              <a:rPr lang="en-US" sz="1200" dirty="0"/>
              <a:t>These typically contain databases that handle BIG DATA.</a:t>
            </a:r>
          </a:p>
          <a:p>
            <a:endParaRPr lang="en-US" dirty="0"/>
          </a:p>
        </p:txBody>
      </p:sp>
      <p:sp>
        <p:nvSpPr>
          <p:cNvPr id="4" name="Slide Number Placeholder 3"/>
          <p:cNvSpPr>
            <a:spLocks noGrp="1"/>
          </p:cNvSpPr>
          <p:nvPr>
            <p:ph type="sldNum" sz="quarter" idx="10"/>
          </p:nvPr>
        </p:nvSpPr>
        <p:spPr/>
        <p:txBody>
          <a:bodyPr/>
          <a:lstStyle/>
          <a:p>
            <a:fld id="{4D7D8AD1-C533-456C-85A8-02FAB44C510F}" type="slidenum">
              <a:rPr lang="en-GB" smtClean="0"/>
              <a:t>5</a:t>
            </a:fld>
            <a:endParaRPr lang="en-GB" dirty="0"/>
          </a:p>
        </p:txBody>
      </p:sp>
    </p:spTree>
    <p:extLst>
      <p:ext uri="{BB962C8B-B14F-4D97-AF65-F5344CB8AC3E}">
        <p14:creationId xmlns:p14="http://schemas.microsoft.com/office/powerpoint/2010/main" val="104639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An expert is someone who can hit a target that others cannot hit.</a:t>
            </a:r>
          </a:p>
          <a:p>
            <a:r>
              <a:rPr lang="en-US" sz="1200" dirty="0"/>
              <a:t>A genius is someone who can hit a target that others cannot </a:t>
            </a:r>
            <a:r>
              <a:rPr lang="en-US" sz="1200" dirty="0">
                <a:solidFill>
                  <a:srgbClr val="FF0000"/>
                </a:solidFill>
              </a:rPr>
              <a:t>see</a:t>
            </a:r>
            <a:r>
              <a:rPr lang="en-US" sz="1200" dirty="0"/>
              <a:t>.</a:t>
            </a:r>
            <a:br>
              <a:rPr lang="en-US" sz="1200" dirty="0"/>
            </a:br>
            <a:endParaRPr lang="en-US" sz="1200" dirty="0"/>
          </a:p>
          <a:p>
            <a:r>
              <a:rPr lang="en-US" sz="1200" dirty="0"/>
              <a:t>Industry 4.0 will probably obey Moore’s Law (exponential growth)</a:t>
            </a:r>
          </a:p>
          <a:p>
            <a:r>
              <a:rPr lang="en-US" sz="1200" dirty="0"/>
              <a:t>However, about 5 years is as far as most of us can project (and plan).  </a:t>
            </a:r>
          </a:p>
          <a:p>
            <a:endParaRPr lang="en-US" sz="1200" dirty="0"/>
          </a:p>
          <a:p>
            <a:r>
              <a:rPr lang="en-US" sz="1200" dirty="0"/>
              <a:t>Perhaps an Elon Musk can plan out 10 or 20 years, but you had better be a genius and a billionaire… </a:t>
            </a:r>
          </a:p>
          <a:p>
            <a:r>
              <a:rPr lang="en-US" sz="1200" dirty="0"/>
              <a:t>and as most of us geniuses know, it is hard to be both !</a:t>
            </a:r>
          </a:p>
        </p:txBody>
      </p:sp>
      <p:sp>
        <p:nvSpPr>
          <p:cNvPr id="4" name="Slide Number Placeholder 3"/>
          <p:cNvSpPr>
            <a:spLocks noGrp="1"/>
          </p:cNvSpPr>
          <p:nvPr>
            <p:ph type="sldNum" sz="quarter" idx="10"/>
          </p:nvPr>
        </p:nvSpPr>
        <p:spPr/>
        <p:txBody>
          <a:bodyPr/>
          <a:lstStyle/>
          <a:p>
            <a:fld id="{4D7D8AD1-C533-456C-85A8-02FAB44C510F}" type="slidenum">
              <a:rPr lang="en-GB" smtClean="0"/>
              <a:t>6</a:t>
            </a:fld>
            <a:endParaRPr lang="en-GB" dirty="0"/>
          </a:p>
        </p:txBody>
      </p:sp>
    </p:spTree>
    <p:extLst>
      <p:ext uri="{BB962C8B-B14F-4D97-AF65-F5344CB8AC3E}">
        <p14:creationId xmlns:p14="http://schemas.microsoft.com/office/powerpoint/2010/main" val="318078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Whether your company is a manufacturer, or a products or services provider, when new technologies disrupt markets, companies that do not respond will disappear.</a:t>
            </a:r>
          </a:p>
          <a:p>
            <a:endParaRPr lang="en-US" sz="1200" dirty="0"/>
          </a:p>
          <a:p>
            <a:r>
              <a:rPr lang="en-US" sz="1200" dirty="0"/>
              <a:t>Companies like Xerox, Kodak, Digital Equipment Corp (DEC), and many others have shown what happens to companies that defend old products during times of exponential change.</a:t>
            </a:r>
          </a:p>
          <a:p>
            <a:endParaRPr lang="en-US" sz="1200" dirty="0"/>
          </a:p>
          <a:p>
            <a:r>
              <a:rPr lang="en-US" sz="1200" dirty="0"/>
              <a:t>However, responses must be carefully planned, and 5 years seems a practical time frame (see above graph).</a:t>
            </a:r>
          </a:p>
          <a:p>
            <a:endParaRPr lang="en-US" sz="1200" dirty="0"/>
          </a:p>
          <a:p>
            <a:r>
              <a:rPr lang="en-US" sz="1200" dirty="0"/>
              <a:t>During the initial “flat” 2 to 3 year period, two key areas should be addressed in your planning:</a:t>
            </a:r>
          </a:p>
          <a:p>
            <a:pPr marL="228600" indent="-228600">
              <a:buAutoNum type="arabicParenR"/>
            </a:pPr>
            <a:r>
              <a:rPr lang="en-US" sz="1200" dirty="0"/>
              <a:t>People – in order to deal with exponential change, organizations must encourage staff to embrace change, including investment in new processes, products and increased risk.</a:t>
            </a:r>
          </a:p>
          <a:p>
            <a:pPr marL="228600" indent="-228600">
              <a:buAutoNum type="arabicParenR"/>
            </a:pPr>
            <a:r>
              <a:rPr lang="en-US" sz="1200" dirty="0"/>
              <a:t>Standards - Since Industry 4.0 is about communication and integration between Intelligent devices, a key decision is what communication standards will be used.  </a:t>
            </a:r>
          </a:p>
          <a:p>
            <a:pPr marL="602847" lvl="1" indent="0">
              <a:buNone/>
            </a:pPr>
            <a:r>
              <a:rPr lang="en-US" sz="1200" dirty="0"/>
              <a:t>If cell phone manufacturers had not first agreed international communication standards, mobile phones as we know them would not exist.</a:t>
            </a:r>
          </a:p>
          <a:p>
            <a:pPr marL="602847" lvl="1" indent="0">
              <a:buNone/>
            </a:pPr>
            <a:r>
              <a:rPr lang="en-US" sz="1200" dirty="0"/>
              <a:t>These standards will vary by industry.  Standards for process industries will be different from discrete manufacturing or transportation, etc.</a:t>
            </a:r>
          </a:p>
          <a:p>
            <a:pPr marL="228600" indent="-228600">
              <a:buAutoNum type="arabicParenR"/>
            </a:pPr>
            <a:endParaRPr lang="en-US" sz="1200" dirty="0"/>
          </a:p>
          <a:p>
            <a:pPr marL="228600" indent="-228600">
              <a:buAutoNum type="arabicParenR"/>
            </a:pPr>
            <a:r>
              <a:rPr lang="en-US" sz="1200" dirty="0"/>
              <a:t> Let’s discuss some examples of how standards will apply to your company’s operations.</a:t>
            </a:r>
          </a:p>
          <a:p>
            <a:endParaRPr lang="en-US" dirty="0"/>
          </a:p>
        </p:txBody>
      </p:sp>
      <p:sp>
        <p:nvSpPr>
          <p:cNvPr id="4" name="Slide Number Placeholder 3"/>
          <p:cNvSpPr>
            <a:spLocks noGrp="1"/>
          </p:cNvSpPr>
          <p:nvPr>
            <p:ph type="sldNum" sz="quarter" idx="10"/>
          </p:nvPr>
        </p:nvSpPr>
        <p:spPr/>
        <p:txBody>
          <a:bodyPr/>
          <a:lstStyle/>
          <a:p>
            <a:fld id="{4D7D8AD1-C533-456C-85A8-02FAB44C510F}" type="slidenum">
              <a:rPr lang="en-GB" smtClean="0"/>
              <a:t>7</a:t>
            </a:fld>
            <a:endParaRPr lang="en-GB" dirty="0"/>
          </a:p>
        </p:txBody>
      </p:sp>
    </p:spTree>
    <p:extLst>
      <p:ext uri="{BB962C8B-B14F-4D97-AF65-F5344CB8AC3E}">
        <p14:creationId xmlns:p14="http://schemas.microsoft.com/office/powerpoint/2010/main" val="41539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720725"/>
            <a:ext cx="5888037" cy="3313113"/>
          </a:xfrm>
        </p:spPr>
      </p:sp>
      <p:sp>
        <p:nvSpPr>
          <p:cNvPr id="3" name="Notes Placeholder 2"/>
          <p:cNvSpPr>
            <a:spLocks noGrp="1"/>
          </p:cNvSpPr>
          <p:nvPr>
            <p:ph type="body" idx="1"/>
          </p:nvPr>
        </p:nvSpPr>
        <p:spPr>
          <a:xfrm>
            <a:off x="731520" y="4341630"/>
            <a:ext cx="5888355" cy="4320540"/>
          </a:xfrm>
        </p:spPr>
        <p:txBody>
          <a:bodyPr/>
          <a:lstStyle/>
          <a:p>
            <a:r>
              <a:rPr lang="en-US" sz="1200" dirty="0"/>
              <a:t>Control System Industry involves both Manufacturing and Process Industries.</a:t>
            </a:r>
          </a:p>
          <a:p>
            <a:pPr marL="1120575" lvl="1" indent="-483306">
              <a:spcBef>
                <a:spcPts val="1269"/>
              </a:spcBef>
              <a:buFont typeface="+mj-lt"/>
              <a:buAutoNum type="arabicPeriod"/>
            </a:pPr>
            <a:r>
              <a:rPr lang="en-US" sz="1200" dirty="0"/>
              <a:t>Control System Design &amp; Development </a:t>
            </a:r>
            <a:br>
              <a:rPr lang="en-US" sz="1200" dirty="0"/>
            </a:br>
            <a:r>
              <a:rPr lang="en-US" sz="1200" dirty="0"/>
              <a:t>	New Standard PCLs* and Standard Specs </a:t>
            </a:r>
            <a:r>
              <a:rPr lang="en-US" sz="1200" baseline="0" dirty="0"/>
              <a:t>(customers will expect this capability in products).</a:t>
            </a:r>
            <a:endParaRPr lang="en-US" sz="1200" dirty="0"/>
          </a:p>
          <a:p>
            <a:pPr marL="1120575" lvl="1" indent="-483306">
              <a:spcBef>
                <a:spcPts val="1269"/>
              </a:spcBef>
              <a:buFont typeface="+mj-lt"/>
              <a:buAutoNum type="arabicPeriod"/>
            </a:pPr>
            <a:r>
              <a:rPr lang="en-US" sz="1200" dirty="0"/>
              <a:t>Control System Manufacturing</a:t>
            </a:r>
            <a:br>
              <a:rPr lang="en-US" sz="1200" dirty="0"/>
            </a:br>
            <a:r>
              <a:rPr lang="en-US" sz="1200" dirty="0"/>
              <a:t>	Use IoT and </a:t>
            </a:r>
            <a:r>
              <a:rPr lang="en-US" sz="1200" dirty="0" err="1"/>
              <a:t>IIoT</a:t>
            </a:r>
            <a:r>
              <a:rPr lang="en-US" sz="1200" dirty="0"/>
              <a:t> communications in</a:t>
            </a:r>
            <a:r>
              <a:rPr lang="en-US" sz="1200" baseline="0" dirty="0"/>
              <a:t> your facilities to optimize maintenance and production</a:t>
            </a:r>
            <a:endParaRPr lang="en-US" sz="1200" dirty="0"/>
          </a:p>
          <a:p>
            <a:pPr marL="1120575" lvl="1" indent="-483306">
              <a:spcBef>
                <a:spcPts val="1269"/>
              </a:spcBef>
              <a:buFont typeface="+mj-lt"/>
              <a:buAutoNum type="arabicPeriod"/>
            </a:pPr>
            <a:r>
              <a:rPr lang="en-US" sz="1200" dirty="0"/>
              <a:t>Fabrication </a:t>
            </a:r>
            <a:br>
              <a:rPr lang="en-US" sz="1200" dirty="0"/>
            </a:br>
            <a:r>
              <a:rPr lang="en-US" sz="1200" dirty="0"/>
              <a:t>	New Process and Manufacturing Engineering Standards </a:t>
            </a:r>
          </a:p>
          <a:p>
            <a:pPr marL="1120575" lvl="1" indent="-483306">
              <a:spcBef>
                <a:spcPts val="1269"/>
              </a:spcBef>
              <a:buFont typeface="+mj-lt"/>
              <a:buAutoNum type="arabicPeriod"/>
            </a:pPr>
            <a:r>
              <a:rPr lang="en-US" sz="1200" dirty="0"/>
              <a:t>Installation and Handover </a:t>
            </a:r>
            <a:br>
              <a:rPr lang="en-US" sz="1200" dirty="0"/>
            </a:br>
            <a:r>
              <a:rPr lang="en-US" sz="1200" dirty="0"/>
              <a:t>  CFIHOS (requires types of documentation</a:t>
            </a:r>
            <a:r>
              <a:rPr lang="en-US" sz="1200" baseline="0" dirty="0"/>
              <a:t> and standardized data formats).</a:t>
            </a:r>
            <a:endParaRPr lang="en-US" sz="1200" dirty="0"/>
          </a:p>
          <a:p>
            <a:pPr marL="1120575" lvl="1" indent="-483306">
              <a:spcBef>
                <a:spcPts val="1269"/>
              </a:spcBef>
              <a:buFont typeface="+mj-lt"/>
              <a:buAutoNum type="arabicPeriod"/>
            </a:pPr>
            <a:r>
              <a:rPr lang="en-US" sz="1200" dirty="0"/>
              <a:t>Maintenance and Support</a:t>
            </a:r>
            <a:br>
              <a:rPr lang="en-US" sz="1200" dirty="0"/>
            </a:br>
            <a:r>
              <a:rPr lang="en-US" sz="1200" dirty="0"/>
              <a:t>  Use </a:t>
            </a:r>
            <a:r>
              <a:rPr lang="en-US" sz="1200" dirty="0" err="1"/>
              <a:t>IIoT</a:t>
            </a:r>
            <a:r>
              <a:rPr lang="en-US" sz="1200" dirty="0"/>
              <a:t> and IoT protocols (respectively). </a:t>
            </a:r>
          </a:p>
          <a:p>
            <a:pPr marL="1120575" lvl="1" indent="-483306">
              <a:spcBef>
                <a:spcPts val="1269"/>
              </a:spcBef>
              <a:buFont typeface="+mj-lt"/>
              <a:buAutoNum type="arabicPeriod"/>
            </a:pPr>
            <a:r>
              <a:rPr lang="en-US" sz="1200" dirty="0"/>
              <a:t>Replacements and upgrades </a:t>
            </a:r>
            <a:br>
              <a:rPr lang="en-US" sz="1200" dirty="0"/>
            </a:br>
            <a:r>
              <a:rPr lang="en-US" sz="1200" dirty="0"/>
              <a:t> </a:t>
            </a:r>
            <a:r>
              <a:rPr lang="en-US" sz="1200" kern="1200" dirty="0">
                <a:solidFill>
                  <a:schemeClr val="tx1"/>
                </a:solidFill>
                <a:latin typeface="+mn-lt"/>
                <a:ea typeface="+mn-ea"/>
                <a:cs typeface="+mn-cs"/>
              </a:rPr>
              <a:t>Product Class Libraries (this will make purchasing compatible replacements for products and parts easier for suppliers and customers.</a:t>
            </a:r>
          </a:p>
          <a:p>
            <a:endParaRPr lang="en-US" dirty="0"/>
          </a:p>
        </p:txBody>
      </p:sp>
      <p:sp>
        <p:nvSpPr>
          <p:cNvPr id="4" name="Slide Number Placeholder 3"/>
          <p:cNvSpPr>
            <a:spLocks noGrp="1"/>
          </p:cNvSpPr>
          <p:nvPr>
            <p:ph type="sldNum" sz="quarter" idx="10"/>
          </p:nvPr>
        </p:nvSpPr>
        <p:spPr/>
        <p:txBody>
          <a:bodyPr/>
          <a:lstStyle/>
          <a:p>
            <a:fld id="{4D7D8AD1-C533-456C-85A8-02FAB44C510F}" type="slidenum">
              <a:rPr lang="en-GB" smtClean="0"/>
              <a:t>8</a:t>
            </a:fld>
            <a:endParaRPr lang="en-GB" dirty="0"/>
          </a:p>
        </p:txBody>
      </p:sp>
    </p:spTree>
    <p:extLst>
      <p:ext uri="{BB962C8B-B14F-4D97-AF65-F5344CB8AC3E}">
        <p14:creationId xmlns:p14="http://schemas.microsoft.com/office/powerpoint/2010/main" val="3254517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dirty="0"/>
          </a:p>
          <a:p>
            <a:pPr lvl="1"/>
            <a:r>
              <a:rPr lang="en-US" sz="1200" dirty="0">
                <a:highlight>
                  <a:srgbClr val="FFFF00"/>
                </a:highlight>
              </a:rPr>
              <a:t>(See Yellow Circled Numbers)</a:t>
            </a:r>
            <a:br>
              <a:rPr lang="en-US" sz="1200" dirty="0"/>
            </a:br>
            <a:br>
              <a:rPr lang="en-US" sz="1200" dirty="0"/>
            </a:br>
            <a:r>
              <a:rPr lang="en-US" sz="1200" dirty="0"/>
              <a:t>1) IIoT Protocols will be needed for machine to machine coordination (for both Manufacturing and Process industries) </a:t>
            </a:r>
            <a:br>
              <a:rPr lang="en-US" sz="1200" dirty="0"/>
            </a:br>
            <a:endParaRPr lang="en-US" sz="1200" dirty="0"/>
          </a:p>
          <a:p>
            <a:pPr lvl="1"/>
            <a:r>
              <a:rPr lang="en-US" sz="1200" dirty="0"/>
              <a:t>2) IoT may be needed for secure remote support (and perhaps analysis as a “cloud service”).  If so, need STRONG cyber security to separate</a:t>
            </a:r>
            <a:br>
              <a:rPr lang="en-US" sz="1200" dirty="0"/>
            </a:br>
            <a:endParaRPr lang="en-US" sz="1200" dirty="0"/>
          </a:p>
          <a:p>
            <a:pPr lvl="1"/>
            <a:r>
              <a:rPr lang="en-US" sz="1200" dirty="0"/>
              <a:t>3) Plan on Alarm and Alert Processors that may even have an independent network ( Probably both IoT and </a:t>
            </a:r>
            <a:r>
              <a:rPr lang="en-US" sz="1200" dirty="0" err="1"/>
              <a:t>IIoT</a:t>
            </a:r>
            <a:r>
              <a:rPr lang="en-US" sz="1200" dirty="0"/>
              <a:t>)</a:t>
            </a:r>
            <a:br>
              <a:rPr lang="en-US" sz="1200" dirty="0"/>
            </a:br>
            <a:endParaRPr lang="en-US" sz="1200" dirty="0"/>
          </a:p>
          <a:p>
            <a:pPr lvl="1"/>
            <a:r>
              <a:rPr lang="en-US" sz="1200" dirty="0"/>
              <a:t>4) Manage Engineering and Smart device configuration on an EIS (Engineering Information Systems) and reference it to detect unauthorized changes</a:t>
            </a:r>
            <a:br>
              <a:rPr lang="en-US" sz="1200" dirty="0"/>
            </a:br>
            <a:endParaRPr lang="en-US" sz="1200" dirty="0"/>
          </a:p>
          <a:p>
            <a:pPr lvl="1"/>
            <a:r>
              <a:rPr lang="en-US" sz="1200" dirty="0"/>
              <a:t>5) Plan on Industrial terminals that will connect to IIoT networks (from vendor or OEM) – carefully controlled devices (e.g. kept on site)</a:t>
            </a:r>
            <a:br>
              <a:rPr lang="en-US" sz="1200" dirty="0"/>
            </a:br>
            <a:endParaRPr lang="en-US" sz="1200" dirty="0"/>
          </a:p>
          <a:p>
            <a:pPr lvl="1"/>
            <a:r>
              <a:rPr lang="en-US" sz="1200" dirty="0"/>
              <a:t>6) Plan on Industrial terminals that will connect to IoT networks.  These will be used by technicians for instant access to Technical Data (including vendors)</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4D7D8AD1-C533-456C-85A8-02FAB44C510F}" type="slidenum">
              <a:rPr lang="en-GB" smtClean="0"/>
              <a:t>9</a:t>
            </a:fld>
            <a:endParaRPr lang="en-GB" dirty="0"/>
          </a:p>
        </p:txBody>
      </p:sp>
    </p:spTree>
    <p:extLst>
      <p:ext uri="{BB962C8B-B14F-4D97-AF65-F5344CB8AC3E}">
        <p14:creationId xmlns:p14="http://schemas.microsoft.com/office/powerpoint/2010/main" val="2919625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flipH="1">
            <a:off x="3877931" y="2024590"/>
            <a:ext cx="9350388" cy="1354158"/>
          </a:xfrm>
        </p:spPr>
        <p:txBody>
          <a:bodyPr>
            <a:norm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3" name="Subtitle 2"/>
          <p:cNvSpPr>
            <a:spLocks noGrp="1"/>
          </p:cNvSpPr>
          <p:nvPr>
            <p:ph type="subTitle" idx="1"/>
          </p:nvPr>
        </p:nvSpPr>
        <p:spPr>
          <a:xfrm>
            <a:off x="3877933" y="3517013"/>
            <a:ext cx="9377409" cy="1165228"/>
          </a:xfrm>
        </p:spPr>
        <p:txBody>
          <a:bodyPr>
            <a:normAutofit/>
          </a:bodyPr>
          <a:lstStyle>
            <a:lvl1pPr marL="0" indent="0" algn="l">
              <a:buNone/>
              <a:defRPr sz="2400">
                <a:solidFill>
                  <a:srgbClr val="777A80"/>
                </a:solidFill>
                <a:latin typeface="Verdana"/>
                <a:cs typeface="Verdana"/>
              </a:defRPr>
            </a:lvl1pPr>
            <a:lvl2pPr marL="602847" indent="0" algn="ctr">
              <a:buNone/>
              <a:defRPr>
                <a:solidFill>
                  <a:schemeClr val="tx1">
                    <a:tint val="75000"/>
                  </a:schemeClr>
                </a:solidFill>
              </a:defRPr>
            </a:lvl2pPr>
            <a:lvl3pPr marL="1205693" indent="0" algn="ctr">
              <a:buNone/>
              <a:defRPr>
                <a:solidFill>
                  <a:schemeClr val="tx1">
                    <a:tint val="75000"/>
                  </a:schemeClr>
                </a:solidFill>
              </a:defRPr>
            </a:lvl3pPr>
            <a:lvl4pPr marL="1808540" indent="0" algn="ctr">
              <a:buNone/>
              <a:defRPr>
                <a:solidFill>
                  <a:schemeClr val="tx1">
                    <a:tint val="75000"/>
                  </a:schemeClr>
                </a:solidFill>
              </a:defRPr>
            </a:lvl4pPr>
            <a:lvl5pPr marL="2411385" indent="0" algn="ctr">
              <a:buNone/>
              <a:defRPr>
                <a:solidFill>
                  <a:schemeClr val="tx1">
                    <a:tint val="75000"/>
                  </a:schemeClr>
                </a:solidFill>
              </a:defRPr>
            </a:lvl5pPr>
            <a:lvl6pPr marL="3014232" indent="0" algn="ctr">
              <a:buNone/>
              <a:defRPr>
                <a:solidFill>
                  <a:schemeClr val="tx1">
                    <a:tint val="75000"/>
                  </a:schemeClr>
                </a:solidFill>
              </a:defRPr>
            </a:lvl6pPr>
            <a:lvl7pPr marL="3617079" indent="0" algn="ctr">
              <a:buNone/>
              <a:defRPr>
                <a:solidFill>
                  <a:schemeClr val="tx1">
                    <a:tint val="75000"/>
                  </a:schemeClr>
                </a:solidFill>
              </a:defRPr>
            </a:lvl7pPr>
            <a:lvl8pPr marL="4219926" indent="0" algn="ctr">
              <a:buNone/>
              <a:defRPr>
                <a:solidFill>
                  <a:schemeClr val="tx1">
                    <a:tint val="75000"/>
                  </a:schemeClr>
                </a:solidFill>
              </a:defRPr>
            </a:lvl8pPr>
            <a:lvl9pPr marL="4822772"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77B901D7-FAB7-454D-A351-0987117CDE15}" type="datetimeFigureOut">
              <a:rPr lang="en-US" smtClean="0"/>
              <a:t>10/4/2025</a:t>
            </a:fld>
            <a:endParaRPr lang="en-US" dirty="0"/>
          </a:p>
        </p:txBody>
      </p:sp>
      <p:sp>
        <p:nvSpPr>
          <p:cNvPr id="6" name="Slide Number Placeholder 5"/>
          <p:cNvSpPr>
            <a:spLocks noGrp="1"/>
          </p:cNvSpPr>
          <p:nvPr>
            <p:ph type="sldNum" sz="quarter" idx="12"/>
          </p:nvPr>
        </p:nvSpPr>
        <p:spPr/>
        <p:txBody>
          <a:bodyPr/>
          <a:lstStyle/>
          <a:p>
            <a:fld id="{95B49733-A2FD-6D49-B6AB-D842D3462582}"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2" y="4826660"/>
            <a:ext cx="3476194" cy="278285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82913"/>
            <a:ext cx="1219201" cy="1235815"/>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199723" y="6066220"/>
            <a:ext cx="2329035" cy="1533754"/>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98463" y="-6377"/>
            <a:ext cx="2985280" cy="1987017"/>
          </a:xfrm>
          <a:prstGeom prst="rect">
            <a:avLst/>
          </a:prstGeom>
        </p:spPr>
      </p:pic>
      <p:pic>
        <p:nvPicPr>
          <p:cNvPr id="16" name="Picture 15"/>
          <p:cNvPicPr>
            <a:picLocks noChangeAspect="1"/>
          </p:cNvPicPr>
          <p:nvPr userDrawn="1"/>
        </p:nvPicPr>
        <p:blipFill>
          <a:blip r:embed="rId6"/>
          <a:stretch>
            <a:fillRect/>
          </a:stretch>
        </p:blipFill>
        <p:spPr>
          <a:xfrm>
            <a:off x="10212294" y="6617085"/>
            <a:ext cx="987429" cy="987429"/>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27847" y="5649474"/>
            <a:ext cx="986400" cy="986400"/>
          </a:xfrm>
          <a:prstGeom prst="rect">
            <a:avLst/>
          </a:prstGeom>
        </p:spPr>
      </p:pic>
      <p:pic>
        <p:nvPicPr>
          <p:cNvPr id="18" name="Picture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740170" y="6613755"/>
            <a:ext cx="502918" cy="5040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2850" y="121474"/>
            <a:ext cx="3482467" cy="1379666"/>
          </a:xfrm>
          <a:prstGeom prst="rect">
            <a:avLst/>
          </a:prstGeom>
        </p:spPr>
      </p:pic>
    </p:spTree>
    <p:extLst>
      <p:ext uri="{BB962C8B-B14F-4D97-AF65-F5344CB8AC3E}">
        <p14:creationId xmlns:p14="http://schemas.microsoft.com/office/powerpoint/2010/main" val="425878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hapes">
    <p:spTree>
      <p:nvGrpSpPr>
        <p:cNvPr id="1" name=""/>
        <p:cNvGrpSpPr/>
        <p:nvPr/>
      </p:nvGrpSpPr>
      <p:grpSpPr>
        <a:xfrm>
          <a:off x="0" y="0"/>
          <a:ext cx="0" cy="0"/>
          <a:chOff x="0" y="0"/>
          <a:chExt cx="0" cy="0"/>
        </a:xfrm>
      </p:grpSpPr>
      <p:sp>
        <p:nvSpPr>
          <p:cNvPr id="2" name="Title 1"/>
          <p:cNvSpPr>
            <a:spLocks noGrp="1"/>
          </p:cNvSpPr>
          <p:nvPr>
            <p:ph type="ctrTitle"/>
          </p:nvPr>
        </p:nvSpPr>
        <p:spPr>
          <a:xfrm>
            <a:off x="711384" y="58714"/>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Users\Karen Redfearn\Google Drive\New logo formats\Datum logo\Datum\Datum-logo.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29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7 B&amp;V Body - Title/ Footer/Date/Page Number">
    <p:spTree>
      <p:nvGrpSpPr>
        <p:cNvPr id="1" name=""/>
        <p:cNvGrpSpPr/>
        <p:nvPr/>
      </p:nvGrpSpPr>
      <p:grpSpPr>
        <a:xfrm>
          <a:off x="0" y="0"/>
          <a:ext cx="0" cy="0"/>
          <a:chOff x="0" y="0"/>
          <a:chExt cx="0" cy="0"/>
        </a:xfrm>
      </p:grpSpPr>
      <p:sp>
        <p:nvSpPr>
          <p:cNvPr id="11" name="Footer Placeholder"/>
          <p:cNvSpPr>
            <a:spLocks noGrp="1"/>
          </p:cNvSpPr>
          <p:nvPr>
            <p:ph type="ftr" sz="quarter" idx="3"/>
          </p:nvPr>
        </p:nvSpPr>
        <p:spPr>
          <a:xfrm>
            <a:off x="1" y="7316115"/>
            <a:ext cx="1102182" cy="259408"/>
          </a:xfrm>
          <a:prstGeom prst="rect">
            <a:avLst/>
          </a:prstGeom>
        </p:spPr>
        <p:txBody>
          <a:bodyPr vert="horz" wrap="none" lIns="121899" tIns="60949" rIns="121899" bIns="60949" rtlCol="0" anchor="ctr">
            <a:spAutoFit/>
          </a:bodyPr>
          <a:lstStyle>
            <a:lvl1pPr algn="l">
              <a:defRPr sz="886">
                <a:solidFill>
                  <a:schemeClr val="accent6">
                    <a:lumMod val="40000"/>
                    <a:lumOff val="60000"/>
                  </a:schemeClr>
                </a:solidFill>
              </a:defRPr>
            </a:lvl1pPr>
          </a:lstStyle>
          <a:p>
            <a:r>
              <a:rPr lang="en-US" dirty="0"/>
              <a:t>Black &amp; Veatch</a:t>
            </a:r>
          </a:p>
        </p:txBody>
      </p:sp>
      <p:sp>
        <p:nvSpPr>
          <p:cNvPr id="13" name="Title Placeholder"/>
          <p:cNvSpPr>
            <a:spLocks noGrp="1"/>
          </p:cNvSpPr>
          <p:nvPr>
            <p:ph type="title"/>
          </p:nvPr>
        </p:nvSpPr>
        <p:spPr>
          <a:xfrm>
            <a:off x="471034" y="555141"/>
            <a:ext cx="11752291" cy="1013037"/>
          </a:xfrm>
          <a:prstGeom prst="rect">
            <a:avLst/>
          </a:prstGeom>
        </p:spPr>
        <p:txBody>
          <a:bodyPr vert="horz" lIns="0" tIns="0" rIns="0" bIns="0"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5" name="Slide Number Placeholder"/>
          <p:cNvSpPr>
            <a:spLocks noGrp="1"/>
          </p:cNvSpPr>
          <p:nvPr>
            <p:ph type="sldNum" sz="quarter" idx="4"/>
          </p:nvPr>
        </p:nvSpPr>
        <p:spPr bwMode="auto">
          <a:xfrm>
            <a:off x="12702671" y="7247166"/>
            <a:ext cx="174056" cy="153439"/>
          </a:xfrm>
          <a:prstGeom prst="rect">
            <a:avLst/>
          </a:prstGeom>
          <a:noFill/>
        </p:spPr>
        <p:txBody>
          <a:bodyPr wrap="none" lIns="0" tIns="0" rIns="0" bIns="0" anchor="ctr" anchorCtr="0">
            <a:spAutoFit/>
          </a:bodyPr>
          <a:lstStyle>
            <a:lvl1pPr algn="r">
              <a:buFont typeface="Arial" charset="0"/>
              <a:buNone/>
              <a:defRPr sz="997"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extLst>
      <p:ext uri="{BB962C8B-B14F-4D97-AF65-F5344CB8AC3E}">
        <p14:creationId xmlns:p14="http://schemas.microsoft.com/office/powerpoint/2010/main" val="1803101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1 - Text and Photo">
    <p:spTree>
      <p:nvGrpSpPr>
        <p:cNvPr id="1" name=""/>
        <p:cNvGrpSpPr/>
        <p:nvPr/>
      </p:nvGrpSpPr>
      <p:grpSpPr>
        <a:xfrm>
          <a:off x="0" y="0"/>
          <a:ext cx="0" cy="0"/>
          <a:chOff x="0" y="0"/>
          <a:chExt cx="0" cy="0"/>
        </a:xfrm>
      </p:grpSpPr>
      <p:sp>
        <p:nvSpPr>
          <p:cNvPr id="5" name="Footer Placeholder"/>
          <p:cNvSpPr>
            <a:spLocks noGrp="1"/>
          </p:cNvSpPr>
          <p:nvPr>
            <p:ph type="ftr" sz="quarter" idx="3"/>
          </p:nvPr>
        </p:nvSpPr>
        <p:spPr>
          <a:xfrm>
            <a:off x="-1" y="7316115"/>
            <a:ext cx="2918554" cy="259408"/>
          </a:xfrm>
          <a:prstGeom prst="rect">
            <a:avLst/>
          </a:prstGeom>
        </p:spPr>
        <p:txBody>
          <a:bodyPr vert="horz" wrap="square" lIns="121899" tIns="60949" rIns="121899" bIns="60949" rtlCol="0" anchor="ctr">
            <a:spAutoFit/>
          </a:bodyPr>
          <a:lstStyle>
            <a:lvl1pPr algn="l">
              <a:defRPr sz="886">
                <a:solidFill>
                  <a:schemeClr val="accent6">
                    <a:lumMod val="40000"/>
                    <a:lumOff val="60000"/>
                  </a:schemeClr>
                </a:solidFill>
              </a:defRPr>
            </a:lvl1pPr>
          </a:lstStyle>
          <a:p>
            <a:r>
              <a:rPr lang="en-US" dirty="0"/>
              <a:t>Black &amp; Veatch Management Consulting, LLC</a:t>
            </a:r>
          </a:p>
        </p:txBody>
      </p:sp>
      <p:sp>
        <p:nvSpPr>
          <p:cNvPr id="6" name="Slide Number Placeholder"/>
          <p:cNvSpPr>
            <a:spLocks noGrp="1"/>
          </p:cNvSpPr>
          <p:nvPr>
            <p:ph type="sldNum" sz="quarter" idx="4"/>
          </p:nvPr>
        </p:nvSpPr>
        <p:spPr bwMode="auto">
          <a:xfrm>
            <a:off x="12702671" y="7247166"/>
            <a:ext cx="174056" cy="153439"/>
          </a:xfrm>
          <a:prstGeom prst="rect">
            <a:avLst/>
          </a:prstGeom>
          <a:noFill/>
        </p:spPr>
        <p:txBody>
          <a:bodyPr wrap="none" lIns="0" tIns="0" rIns="0" bIns="0" anchor="ctr" anchorCtr="0">
            <a:spAutoFit/>
          </a:bodyPr>
          <a:lstStyle>
            <a:lvl1pPr algn="r">
              <a:buFont typeface="Arial" charset="0"/>
              <a:buNone/>
              <a:defRPr sz="997"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extLst>
      <p:ext uri="{BB962C8B-B14F-4D97-AF65-F5344CB8AC3E}">
        <p14:creationId xmlns:p14="http://schemas.microsoft.com/office/powerpoint/2010/main" val="149918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B6C808-0C0F-4D3B-B119-0CC2462BBF0D}"/>
              </a:ext>
            </a:extLst>
          </p:cNvPr>
          <p:cNvSpPr>
            <a:spLocks noGrp="1" noChangeArrowheads="1"/>
          </p:cNvSpPr>
          <p:nvPr>
            <p:ph type="dt" sz="half" idx="10"/>
          </p:nvPr>
        </p:nvSpPr>
        <p:spPr>
          <a:ln/>
        </p:spPr>
        <p:txBody>
          <a:bodyPr/>
          <a:lstStyle>
            <a:lvl1pPr>
              <a:defRPr/>
            </a:lvl1pPr>
          </a:lstStyle>
          <a:p>
            <a:pPr>
              <a:defRPr/>
            </a:pPr>
            <a:endParaRPr lang="en-US" altLang="en-US"/>
          </a:p>
          <a:p>
            <a:pPr>
              <a:defRPr/>
            </a:pPr>
            <a:r>
              <a:rPr lang="en-US" altLang="en-US"/>
              <a:t>© Gary Rathwell</a:t>
            </a:r>
          </a:p>
        </p:txBody>
      </p:sp>
      <p:sp>
        <p:nvSpPr>
          <p:cNvPr id="3" name="Rectangle 5">
            <a:extLst>
              <a:ext uri="{FF2B5EF4-FFF2-40B4-BE49-F238E27FC236}">
                <a16:creationId xmlns:a16="http://schemas.microsoft.com/office/drawing/2014/main" id="{F574F795-79E9-438F-A23A-6EBA61DDAC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4D19A5D-7183-47EE-839D-F7098CD746BB}"/>
              </a:ext>
            </a:extLst>
          </p:cNvPr>
          <p:cNvSpPr>
            <a:spLocks noGrp="1" noChangeArrowheads="1"/>
          </p:cNvSpPr>
          <p:nvPr>
            <p:ph type="sldNum" sz="quarter" idx="12"/>
          </p:nvPr>
        </p:nvSpPr>
        <p:spPr>
          <a:ln/>
        </p:spPr>
        <p:txBody>
          <a:bodyPr/>
          <a:lstStyle>
            <a:lvl1pPr>
              <a:defRPr/>
            </a:lvl1pPr>
          </a:lstStyle>
          <a:p>
            <a:pPr>
              <a:defRPr/>
            </a:pPr>
            <a:fld id="{A5D75E4A-9ACB-4A50-97EB-19063F55861B}" type="slidenum">
              <a:rPr lang="en-US" altLang="en-US"/>
              <a:pPr>
                <a:defRPr/>
              </a:pPr>
              <a:t>‹#›</a:t>
            </a:fld>
            <a:endParaRPr lang="en-US" altLang="en-US"/>
          </a:p>
        </p:txBody>
      </p:sp>
    </p:spTree>
    <p:extLst>
      <p:ext uri="{BB962C8B-B14F-4D97-AF65-F5344CB8AC3E}">
        <p14:creationId xmlns:p14="http://schemas.microsoft.com/office/powerpoint/2010/main" val="423198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87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a:xfrm>
            <a:off x="6414810" y="1147776"/>
            <a:ext cx="675243" cy="488931"/>
          </a:xfrm>
        </p:spPr>
        <p:txBody>
          <a:bodyPr/>
          <a:lstStyle/>
          <a:p>
            <a:fld id="{2C6B1FF6-39B9-40F5-8B67-33C6354A3D4F}"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91907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711384" y="76798"/>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sp>
        <p:nvSpPr>
          <p:cNvPr id="5" name="Text Placeholder 4"/>
          <p:cNvSpPr>
            <a:spLocks noGrp="1"/>
          </p:cNvSpPr>
          <p:nvPr>
            <p:ph type="body" sz="quarter" idx="10"/>
          </p:nvPr>
        </p:nvSpPr>
        <p:spPr>
          <a:xfrm>
            <a:off x="675244" y="1094877"/>
            <a:ext cx="12537836" cy="6010344"/>
          </a:xfrm>
        </p:spPr>
        <p:txBody>
          <a:bodyPr/>
          <a:lstStyle>
            <a:lvl1pPr marL="452134" indent="-452134">
              <a:buClr>
                <a:srgbClr val="3C9947"/>
              </a:buClr>
              <a:buFont typeface="Wingdings" panose="05000000000000000000" pitchFamily="2" charset="2"/>
              <a:buChar char="§"/>
              <a:defRPr sz="2800"/>
            </a:lvl1pPr>
            <a:lvl2pPr marL="979625" indent="-376779">
              <a:buClr>
                <a:srgbClr val="154A7F"/>
              </a:buClr>
              <a:buFont typeface="Wingdings" panose="05000000000000000000" pitchFamily="2" charset="2"/>
              <a:buChar char="§"/>
              <a:defRPr sz="2400"/>
            </a:lvl2pPr>
            <a:lvl3pPr marL="1507117" indent="-301423">
              <a:buClr>
                <a:schemeClr val="accent2"/>
              </a:buClr>
              <a:buFont typeface="Wingdings" panose="05000000000000000000" pitchFamily="2" charset="2"/>
              <a:buChar char="§"/>
              <a:defRPr sz="2000"/>
            </a:lvl3pPr>
            <a:lvl4pPr marL="2109962" indent="-301423">
              <a:buClr>
                <a:srgbClr val="173475"/>
              </a:buClr>
              <a:buFont typeface="Wingdings" panose="05000000000000000000" pitchFamily="2" charset="2"/>
              <a:buChar cha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010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ext and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711384" y="75370"/>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10"/>
          </p:nvPr>
        </p:nvSpPr>
        <p:spPr>
          <a:xfrm>
            <a:off x="706873" y="1122518"/>
            <a:ext cx="6784736" cy="6002864"/>
          </a:xfrm>
        </p:spPr>
        <p:txBody>
          <a:bodyPr/>
          <a:lstStyle>
            <a:lvl1pPr marL="452134" indent="-452134">
              <a:buClr>
                <a:srgbClr val="3C9947"/>
              </a:buClr>
              <a:buFont typeface="Wingdings" panose="05000000000000000000" pitchFamily="2" charset="2"/>
              <a:buChar char="§"/>
              <a:defRPr sz="2800"/>
            </a:lvl1pPr>
            <a:lvl2pPr marL="979625" indent="-376779">
              <a:buClr>
                <a:srgbClr val="154A7F"/>
              </a:buClr>
              <a:buFont typeface="Wingdings" panose="05000000000000000000" pitchFamily="2" charset="2"/>
              <a:buChar char="§"/>
              <a:defRPr sz="2400"/>
            </a:lvl2pPr>
            <a:lvl3pPr marL="1507117" indent="-301423">
              <a:buClr>
                <a:schemeClr val="accent2"/>
              </a:buClr>
              <a:buFont typeface="Wingdings" panose="05000000000000000000" pitchFamily="2" charset="2"/>
              <a:buChar char="§"/>
              <a:defRPr sz="2000"/>
            </a:lvl3pPr>
            <a:lvl4pPr marL="2109962" indent="-301423">
              <a:buClr>
                <a:srgbClr val="173475"/>
              </a:buClr>
              <a:buFont typeface="Wingdings" panose="05000000000000000000" pitchFamily="2" charset="2"/>
              <a:buChar cha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icture Placeholder 7"/>
          <p:cNvSpPr>
            <a:spLocks noGrp="1"/>
          </p:cNvSpPr>
          <p:nvPr>
            <p:ph type="pic" sz="quarter" idx="11"/>
          </p:nvPr>
        </p:nvSpPr>
        <p:spPr>
          <a:xfrm>
            <a:off x="7978141" y="1653223"/>
            <a:ext cx="3413760" cy="2225357"/>
          </a:xfrm>
        </p:spPr>
        <p:txBody>
          <a:bodyPr/>
          <a:lstStyle/>
          <a:p>
            <a:endParaRPr lang="en-GB" dirty="0"/>
          </a:p>
        </p:txBody>
      </p:sp>
      <p:sp>
        <p:nvSpPr>
          <p:cNvPr id="14" name="Picture Placeholder 7"/>
          <p:cNvSpPr>
            <a:spLocks noGrp="1"/>
          </p:cNvSpPr>
          <p:nvPr>
            <p:ph type="pic" sz="quarter" idx="12"/>
          </p:nvPr>
        </p:nvSpPr>
        <p:spPr>
          <a:xfrm>
            <a:off x="9799320" y="4564063"/>
            <a:ext cx="3413760" cy="2225357"/>
          </a:xfrm>
        </p:spPr>
        <p:txBody>
          <a:bodyPr/>
          <a:lstStyle/>
          <a:p>
            <a:endParaRPr lang="en-GB"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1901" y="1111562"/>
            <a:ext cx="564141" cy="564141"/>
          </a:xfrm>
          <a:prstGeom prst="rect">
            <a:avLst/>
          </a:prstGeom>
        </p:spPr>
      </p:pic>
      <p:pic>
        <p:nvPicPr>
          <p:cNvPr id="17" name="Picture 16"/>
          <p:cNvPicPr>
            <a:picLocks noChangeAspect="1"/>
          </p:cNvPicPr>
          <p:nvPr userDrawn="1"/>
        </p:nvPicPr>
        <p:blipFill>
          <a:blip r:embed="rId4"/>
          <a:stretch>
            <a:fillRect/>
          </a:stretch>
        </p:blipFill>
        <p:spPr>
          <a:xfrm>
            <a:off x="7622541" y="3885167"/>
            <a:ext cx="355600" cy="355600"/>
          </a:xfrm>
          <a:prstGeom prst="rect">
            <a:avLst/>
          </a:prstGeom>
        </p:spPr>
      </p:pic>
      <p:pic>
        <p:nvPicPr>
          <p:cNvPr id="18" name="Picture 17"/>
          <p:cNvPicPr>
            <a:picLocks noChangeAspect="1"/>
          </p:cNvPicPr>
          <p:nvPr userDrawn="1"/>
        </p:nvPicPr>
        <p:blipFill>
          <a:blip r:embed="rId5"/>
          <a:stretch>
            <a:fillRect/>
          </a:stretch>
        </p:blipFill>
        <p:spPr>
          <a:xfrm>
            <a:off x="11391901" y="3798888"/>
            <a:ext cx="765175" cy="765175"/>
          </a:xfrm>
          <a:prstGeom prst="rect">
            <a:avLst/>
          </a:prstGeom>
        </p:spPr>
      </p:pic>
      <p:sp>
        <p:nvSpPr>
          <p:cNvPr id="12" name="Text Placeholder 11"/>
          <p:cNvSpPr>
            <a:spLocks noGrp="1"/>
          </p:cNvSpPr>
          <p:nvPr>
            <p:ph type="body" sz="quarter" idx="13"/>
          </p:nvPr>
        </p:nvSpPr>
        <p:spPr>
          <a:xfrm>
            <a:off x="7726680" y="5173344"/>
            <a:ext cx="1882458" cy="1638935"/>
          </a:xfrm>
        </p:spPr>
        <p:txBody>
          <a:bodyPr/>
          <a:lstStyle>
            <a:lvl1pPr marL="0" indent="0">
              <a:buFontTx/>
              <a:buNone/>
              <a:defRPr sz="2400"/>
            </a:lvl1pPr>
            <a:lvl2pPr marL="602846" indent="0">
              <a:buFontTx/>
              <a:buNone/>
              <a:defRPr sz="2400"/>
            </a:lvl2pPr>
            <a:lvl3pPr marL="1205694" indent="0">
              <a:buFontTx/>
              <a:buNone/>
              <a:defRPr/>
            </a:lvl3pPr>
            <a:lvl4pPr marL="1808539" indent="0">
              <a:buFontTx/>
              <a:buNone/>
              <a:defRPr/>
            </a:lvl4pPr>
            <a:lvl5pPr marL="2411386" indent="0">
              <a:buFontTx/>
              <a:buNone/>
              <a:defRPr/>
            </a:lvl5pPr>
          </a:lstStyle>
          <a:p>
            <a:pPr lvl="0"/>
            <a:r>
              <a:rPr lang="en-US" dirty="0"/>
              <a:t>Click to edit Master text styles</a:t>
            </a:r>
          </a:p>
        </p:txBody>
      </p:sp>
      <p:pic>
        <p:nvPicPr>
          <p:cNvPr id="21" name="Picture 20" descr="C:\Users\Karen Redfearn\Google Drive\New logo formats\Datum logo\Datum\Datum-logo.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8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xt and Square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711384" y="83817"/>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4"/>
          <p:cNvSpPr>
            <a:spLocks noGrp="1"/>
          </p:cNvSpPr>
          <p:nvPr>
            <p:ph type="body" sz="quarter" idx="10"/>
          </p:nvPr>
        </p:nvSpPr>
        <p:spPr>
          <a:xfrm>
            <a:off x="711384" y="1121265"/>
            <a:ext cx="6784736" cy="6081509"/>
          </a:xfrm>
        </p:spPr>
        <p:txBody>
          <a:bodyPr/>
          <a:lstStyle>
            <a:lvl1pPr marL="452134" indent="-452134">
              <a:buClr>
                <a:srgbClr val="3C9947"/>
              </a:buClr>
              <a:buFont typeface="Wingdings" panose="05000000000000000000" pitchFamily="2" charset="2"/>
              <a:buChar char="§"/>
              <a:defRPr sz="2800"/>
            </a:lvl1pPr>
            <a:lvl2pPr marL="979625" indent="-376779">
              <a:buClr>
                <a:srgbClr val="154A7F"/>
              </a:buClr>
              <a:buFont typeface="Wingdings" panose="05000000000000000000" pitchFamily="2" charset="2"/>
              <a:buChar char="§"/>
              <a:defRPr sz="2400"/>
            </a:lvl2pPr>
            <a:lvl3pPr marL="1507117" indent="-301423">
              <a:buClr>
                <a:schemeClr val="accent2"/>
              </a:buClr>
              <a:buFont typeface="Wingdings" panose="05000000000000000000" pitchFamily="2" charset="2"/>
              <a:buChar char="§"/>
              <a:defRPr sz="2000"/>
            </a:lvl3pPr>
            <a:lvl4pPr marL="2109962" indent="-301423">
              <a:buClr>
                <a:srgbClr val="173475"/>
              </a:buClr>
              <a:buFont typeface="Wingdings" panose="05000000000000000000" pitchFamily="2" charset="2"/>
              <a:buChar cha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00989" y="1410727"/>
            <a:ext cx="564141" cy="564141"/>
          </a:xfrm>
          <a:prstGeom prst="rect">
            <a:avLst/>
          </a:prstGeom>
        </p:spPr>
      </p:pic>
      <p:pic>
        <p:nvPicPr>
          <p:cNvPr id="17" name="Picture 16"/>
          <p:cNvPicPr>
            <a:picLocks noChangeAspect="1"/>
          </p:cNvPicPr>
          <p:nvPr userDrawn="1"/>
        </p:nvPicPr>
        <p:blipFill>
          <a:blip r:embed="rId4"/>
          <a:stretch>
            <a:fillRect/>
          </a:stretch>
        </p:blipFill>
        <p:spPr>
          <a:xfrm>
            <a:off x="9019370" y="3587880"/>
            <a:ext cx="355600" cy="355600"/>
          </a:xfrm>
          <a:prstGeom prst="rect">
            <a:avLst/>
          </a:prstGeom>
        </p:spPr>
      </p:pic>
      <p:pic>
        <p:nvPicPr>
          <p:cNvPr id="18" name="Picture 17"/>
          <p:cNvPicPr>
            <a:picLocks noChangeAspect="1"/>
          </p:cNvPicPr>
          <p:nvPr userDrawn="1"/>
        </p:nvPicPr>
        <p:blipFill>
          <a:blip r:embed="rId5"/>
          <a:stretch>
            <a:fillRect/>
          </a:stretch>
        </p:blipFill>
        <p:spPr>
          <a:xfrm>
            <a:off x="11211037" y="3587880"/>
            <a:ext cx="765175" cy="765175"/>
          </a:xfrm>
          <a:prstGeom prst="rect">
            <a:avLst/>
          </a:prstGeom>
        </p:spPr>
      </p:pic>
      <p:sp>
        <p:nvSpPr>
          <p:cNvPr id="12" name="Text Placeholder 11"/>
          <p:cNvSpPr>
            <a:spLocks noGrp="1"/>
          </p:cNvSpPr>
          <p:nvPr>
            <p:ph type="body" sz="quarter" idx="13"/>
          </p:nvPr>
        </p:nvSpPr>
        <p:spPr>
          <a:xfrm>
            <a:off x="7981164" y="4545924"/>
            <a:ext cx="3031836" cy="1638935"/>
          </a:xfrm>
        </p:spPr>
        <p:txBody>
          <a:bodyPr>
            <a:normAutofit/>
          </a:bodyPr>
          <a:lstStyle>
            <a:lvl1pPr marL="0" indent="0">
              <a:buFontTx/>
              <a:buNone/>
              <a:defRPr sz="2000"/>
            </a:lvl1pPr>
            <a:lvl2pPr marL="602846" indent="0">
              <a:buFontTx/>
              <a:buNone/>
              <a:defRPr sz="2400"/>
            </a:lvl2pPr>
            <a:lvl3pPr marL="1205694" indent="0">
              <a:buFontTx/>
              <a:buNone/>
              <a:defRPr/>
            </a:lvl3pPr>
            <a:lvl4pPr marL="1808539" indent="0">
              <a:buFontTx/>
              <a:buNone/>
              <a:defRPr/>
            </a:lvl4pPr>
            <a:lvl5pPr marL="2411386" indent="0">
              <a:buFontTx/>
              <a:buNone/>
              <a:defRPr/>
            </a:lvl5pPr>
          </a:lstStyle>
          <a:p>
            <a:pPr lvl="0"/>
            <a:r>
              <a:rPr lang="en-US" dirty="0"/>
              <a:t>Click to edit Master text styles</a:t>
            </a:r>
          </a:p>
        </p:txBody>
      </p:sp>
      <p:sp>
        <p:nvSpPr>
          <p:cNvPr id="5" name="Picture Placeholder 4"/>
          <p:cNvSpPr>
            <a:spLocks noGrp="1"/>
          </p:cNvSpPr>
          <p:nvPr>
            <p:ph type="pic" sz="quarter" idx="14"/>
          </p:nvPr>
        </p:nvSpPr>
        <p:spPr>
          <a:xfrm>
            <a:off x="9040331" y="1400679"/>
            <a:ext cx="2170706" cy="2187201"/>
          </a:xfrm>
        </p:spPr>
        <p:txBody>
          <a:bodyPr/>
          <a:lstStyle/>
          <a:p>
            <a:endParaRPr lang="en-GB" dirty="0"/>
          </a:p>
        </p:txBody>
      </p:sp>
      <p:sp>
        <p:nvSpPr>
          <p:cNvPr id="7" name="Picture Placeholder 6"/>
          <p:cNvSpPr>
            <a:spLocks noGrp="1"/>
          </p:cNvSpPr>
          <p:nvPr>
            <p:ph type="pic" sz="quarter" idx="15"/>
          </p:nvPr>
        </p:nvSpPr>
        <p:spPr>
          <a:xfrm>
            <a:off x="11193864" y="4353054"/>
            <a:ext cx="2277841" cy="2248713"/>
          </a:xfrm>
        </p:spPr>
        <p:txBody>
          <a:bodyPr/>
          <a:lstStyle/>
          <a:p>
            <a:endParaRPr lang="en-GB" dirty="0"/>
          </a:p>
        </p:txBody>
      </p:sp>
      <p:pic>
        <p:nvPicPr>
          <p:cNvPr id="16" name="Picture 15" descr="C:\Users\Karen Redfearn\Google Drive\New logo formats\Datum logo\Datum\Datum-logo.pn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76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sp>
        <p:nvSpPr>
          <p:cNvPr id="2" name="Title 1"/>
          <p:cNvSpPr>
            <a:spLocks noGrp="1"/>
          </p:cNvSpPr>
          <p:nvPr>
            <p:ph type="ctrTitle"/>
          </p:nvPr>
        </p:nvSpPr>
        <p:spPr>
          <a:xfrm>
            <a:off x="711384" y="81199"/>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hart Placeholder 5"/>
          <p:cNvSpPr>
            <a:spLocks noGrp="1"/>
          </p:cNvSpPr>
          <p:nvPr>
            <p:ph type="chart" sz="quarter" idx="16"/>
          </p:nvPr>
        </p:nvSpPr>
        <p:spPr>
          <a:xfrm>
            <a:off x="711384" y="1068800"/>
            <a:ext cx="12501696" cy="5903737"/>
          </a:xfrm>
        </p:spPr>
        <p:txBody>
          <a:bodyPr/>
          <a:lstStyle/>
          <a:p>
            <a:endParaRPr lang="en-GB" dirty="0"/>
          </a:p>
        </p:txBody>
      </p:sp>
      <p:pic>
        <p:nvPicPr>
          <p:cNvPr id="9" name="Picture 8" descr="C:\Users\Karen Redfearn\Google Drive\New logo formats\Datum logo\Datum\Datum-logo.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7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able">
    <p:spTree>
      <p:nvGrpSpPr>
        <p:cNvPr id="1" name=""/>
        <p:cNvGrpSpPr/>
        <p:nvPr/>
      </p:nvGrpSpPr>
      <p:grpSpPr>
        <a:xfrm>
          <a:off x="0" y="0"/>
          <a:ext cx="0" cy="0"/>
          <a:chOff x="0" y="0"/>
          <a:chExt cx="0" cy="0"/>
        </a:xfrm>
      </p:grpSpPr>
      <p:sp>
        <p:nvSpPr>
          <p:cNvPr id="2" name="Title 1"/>
          <p:cNvSpPr>
            <a:spLocks noGrp="1"/>
          </p:cNvSpPr>
          <p:nvPr>
            <p:ph type="ctrTitle"/>
          </p:nvPr>
        </p:nvSpPr>
        <p:spPr>
          <a:xfrm>
            <a:off x="711384" y="83579"/>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1" smtClean="0">
                <a:solidFill>
                  <a:srgbClr val="173475"/>
                </a:solidFill>
              </a:rPr>
              <a:pPr algn="ctr"/>
              <a:t>‹#›</a:t>
            </a:fld>
            <a:endParaRPr lang="en-US" b="1"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able Placeholder 4"/>
          <p:cNvSpPr>
            <a:spLocks noGrp="1"/>
          </p:cNvSpPr>
          <p:nvPr>
            <p:ph type="tbl" sz="quarter" idx="17"/>
          </p:nvPr>
        </p:nvSpPr>
        <p:spPr>
          <a:xfrm>
            <a:off x="690410" y="1102017"/>
            <a:ext cx="12522670" cy="6012917"/>
          </a:xfrm>
        </p:spPr>
        <p:txBody>
          <a:bodyPr/>
          <a:lstStyle/>
          <a:p>
            <a:endParaRPr lang="en-GB" dirty="0"/>
          </a:p>
        </p:txBody>
      </p:sp>
      <p:pic>
        <p:nvPicPr>
          <p:cNvPr id="9" name="Picture 8" descr="C:\Users\Karen Redfearn\Google Drive\New logo formats\Datum logo\Datum\Datum-logo.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7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Image">
    <p:spTree>
      <p:nvGrpSpPr>
        <p:cNvPr id="1" name=""/>
        <p:cNvGrpSpPr/>
        <p:nvPr/>
      </p:nvGrpSpPr>
      <p:grpSpPr>
        <a:xfrm>
          <a:off x="0" y="0"/>
          <a:ext cx="0" cy="0"/>
          <a:chOff x="0" y="0"/>
          <a:chExt cx="0" cy="0"/>
        </a:xfrm>
      </p:grpSpPr>
      <p:sp>
        <p:nvSpPr>
          <p:cNvPr id="2" name="Title 1"/>
          <p:cNvSpPr>
            <a:spLocks noGrp="1"/>
          </p:cNvSpPr>
          <p:nvPr>
            <p:ph type="ctrTitle"/>
          </p:nvPr>
        </p:nvSpPr>
        <p:spPr>
          <a:xfrm>
            <a:off x="711384" y="83341"/>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cture Placeholder 5"/>
          <p:cNvSpPr>
            <a:spLocks noGrp="1"/>
          </p:cNvSpPr>
          <p:nvPr>
            <p:ph type="pic" sz="quarter" idx="18"/>
          </p:nvPr>
        </p:nvSpPr>
        <p:spPr>
          <a:xfrm>
            <a:off x="726261" y="1089338"/>
            <a:ext cx="12479562" cy="5935661"/>
          </a:xfrm>
        </p:spPr>
        <p:txBody>
          <a:bodyPr/>
          <a:lstStyle/>
          <a:p>
            <a:endParaRPr lang="en-GB" dirty="0"/>
          </a:p>
        </p:txBody>
      </p:sp>
      <p:pic>
        <p:nvPicPr>
          <p:cNvPr id="9" name="Picture 8" descr="C:\Users\Karen Redfearn\Google Drive\New logo formats\Datum logo\Datum\Datum-logo.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84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martArt Graphic">
    <p:spTree>
      <p:nvGrpSpPr>
        <p:cNvPr id="1" name=""/>
        <p:cNvGrpSpPr/>
        <p:nvPr/>
      </p:nvGrpSpPr>
      <p:grpSpPr>
        <a:xfrm>
          <a:off x="0" y="0"/>
          <a:ext cx="0" cy="0"/>
          <a:chOff x="0" y="0"/>
          <a:chExt cx="0" cy="0"/>
        </a:xfrm>
      </p:grpSpPr>
      <p:sp>
        <p:nvSpPr>
          <p:cNvPr id="2" name="Title 1"/>
          <p:cNvSpPr>
            <a:spLocks noGrp="1"/>
          </p:cNvSpPr>
          <p:nvPr>
            <p:ph type="ctrTitle"/>
          </p:nvPr>
        </p:nvSpPr>
        <p:spPr>
          <a:xfrm>
            <a:off x="711384" y="75608"/>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1" smtClean="0">
                <a:solidFill>
                  <a:srgbClr val="173475"/>
                </a:solidFill>
              </a:rPr>
              <a:pPr algn="ctr"/>
              <a:t>‹#›</a:t>
            </a:fld>
            <a:endParaRPr lang="en-US" b="1"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martArt Placeholder 4"/>
          <p:cNvSpPr>
            <a:spLocks noGrp="1"/>
          </p:cNvSpPr>
          <p:nvPr>
            <p:ph type="dgm" sz="quarter" idx="19"/>
          </p:nvPr>
        </p:nvSpPr>
        <p:spPr>
          <a:xfrm>
            <a:off x="733518" y="1128386"/>
            <a:ext cx="12479562" cy="5757617"/>
          </a:xfrm>
        </p:spPr>
        <p:txBody>
          <a:bodyPr/>
          <a:lstStyle/>
          <a:p>
            <a:endParaRPr lang="en-GB" dirty="0"/>
          </a:p>
        </p:txBody>
      </p:sp>
      <p:pic>
        <p:nvPicPr>
          <p:cNvPr id="9" name="Picture 8" descr="C:\Users\Karen Redfearn\Google Drive\New logo formats\Datum logo\Datum\Datum-logo.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1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Multipl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11384" y="81199"/>
            <a:ext cx="12501696" cy="852474"/>
          </a:xfrm>
        </p:spPr>
        <p:txBody>
          <a:bodyPr>
            <a:noAutofit/>
          </a:bodyPr>
          <a:lstStyle>
            <a:lvl1pPr algn="l">
              <a:defRPr sz="3200">
                <a:solidFill>
                  <a:srgbClr val="777A80"/>
                </a:solidFill>
                <a:latin typeface="Verdana"/>
                <a:cs typeface="Verdana"/>
              </a:defRPr>
            </a:lvl1pPr>
          </a:lstStyle>
          <a:p>
            <a:r>
              <a:rPr lang="en-GB" dirty="0"/>
              <a:t>Click to edit Master title style</a:t>
            </a:r>
            <a:endParaRPr lang="en-US" dirty="0"/>
          </a:p>
        </p:txBody>
      </p:sp>
      <p:sp>
        <p:nvSpPr>
          <p:cNvPr id="19" name="Date Placeholder 3"/>
          <p:cNvSpPr txBox="1">
            <a:spLocks/>
          </p:cNvSpPr>
          <p:nvPr userDrawn="1"/>
        </p:nvSpPr>
        <p:spPr>
          <a:xfrm>
            <a:off x="3533569" y="7438485"/>
            <a:ext cx="5717770" cy="143067"/>
          </a:xfrm>
          <a:prstGeom prst="rect">
            <a:avLst/>
          </a:prstGeom>
        </p:spPr>
        <p:txBody>
          <a:bodyPr vert="horz" lIns="120569" tIns="60285" rIns="120569" bIns="60285"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1" indent="0" algn="r" defTabSz="602847" rtl="0" eaLnBrk="1" fontAlgn="auto" latinLnBrk="0" hangingPunct="1">
              <a:lnSpc>
                <a:spcPct val="100000"/>
              </a:lnSpc>
              <a:spcBef>
                <a:spcPts val="0"/>
              </a:spcBef>
              <a:spcAft>
                <a:spcPts val="0"/>
              </a:spcAft>
              <a:buClrTx/>
              <a:buSzTx/>
              <a:buFontTx/>
              <a:buNone/>
              <a:tabLst/>
              <a:defRPr/>
            </a:pPr>
            <a:r>
              <a:rPr lang="en-GB" sz="800" dirty="0">
                <a:solidFill>
                  <a:srgbClr val="777A80"/>
                </a:solidFill>
                <a:latin typeface="Verdana"/>
                <a:cs typeface="Verdana"/>
              </a:rPr>
              <a:t>All trademarks acknowledged.</a:t>
            </a:r>
            <a:r>
              <a:rPr lang="en-GB" sz="800" baseline="0" dirty="0">
                <a:solidFill>
                  <a:srgbClr val="777A80"/>
                </a:solidFill>
                <a:latin typeface="Verdana"/>
                <a:cs typeface="Verdana"/>
              </a:rPr>
              <a:t> </a:t>
            </a:r>
            <a:r>
              <a:rPr lang="en-GB" sz="800" dirty="0">
                <a:solidFill>
                  <a:srgbClr val="777A80"/>
                </a:solidFill>
                <a:latin typeface="Verdana"/>
                <a:cs typeface="Verdana"/>
              </a:rPr>
              <a:t>Copyright</a:t>
            </a:r>
            <a:r>
              <a:rPr lang="en-GB" sz="800" baseline="0" dirty="0">
                <a:solidFill>
                  <a:srgbClr val="777A80"/>
                </a:solidFill>
                <a:latin typeface="Verdana"/>
                <a:cs typeface="Verdana"/>
              </a:rPr>
              <a:t> </a:t>
            </a:r>
            <a:r>
              <a:rPr lang="en-GB" sz="800" dirty="0">
                <a:solidFill>
                  <a:srgbClr val="777A80"/>
                </a:solidFill>
                <a:latin typeface="Verdana"/>
                <a:cs typeface="Verdana"/>
              </a:rPr>
              <a:t>©2017</a:t>
            </a:r>
            <a:r>
              <a:rPr lang="en-GB" sz="800" baseline="0" dirty="0">
                <a:solidFill>
                  <a:srgbClr val="777A80"/>
                </a:solidFill>
                <a:latin typeface="Verdana"/>
                <a:cs typeface="Verdana"/>
              </a:rPr>
              <a:t> </a:t>
            </a:r>
            <a:r>
              <a:rPr lang="en-GB" sz="800" dirty="0">
                <a:solidFill>
                  <a:srgbClr val="777A80"/>
                </a:solidFill>
                <a:latin typeface="Verdana"/>
                <a:cs typeface="Verdana"/>
              </a:rPr>
              <a:t>Datum360 Limited</a:t>
            </a:r>
            <a:r>
              <a:rPr lang="en-GB" sz="800" baseline="0" dirty="0">
                <a:solidFill>
                  <a:srgbClr val="777A80"/>
                </a:solidFill>
                <a:latin typeface="Verdana"/>
                <a:cs typeface="Verdana"/>
              </a:rPr>
              <a:t> </a:t>
            </a:r>
            <a:r>
              <a:rPr lang="en-GB" sz="800" dirty="0">
                <a:solidFill>
                  <a:srgbClr val="777A80"/>
                </a:solidFill>
                <a:latin typeface="Verdana"/>
                <a:cs typeface="Verdana"/>
              </a:rPr>
              <a:t> All rights reserved</a:t>
            </a:r>
          </a:p>
          <a:p>
            <a:pPr algn="r"/>
            <a:endParaRPr lang="en-US" dirty="0"/>
          </a:p>
        </p:txBody>
      </p:sp>
      <p:sp>
        <p:nvSpPr>
          <p:cNvPr id="20" name="Slide Number Placeholder 5"/>
          <p:cNvSpPr txBox="1">
            <a:spLocks/>
          </p:cNvSpPr>
          <p:nvPr userDrawn="1"/>
        </p:nvSpPr>
        <p:spPr>
          <a:xfrm>
            <a:off x="1" y="7152410"/>
            <a:ext cx="516690" cy="404511"/>
          </a:xfrm>
          <a:prstGeom prst="rect">
            <a:avLst/>
          </a:prstGeom>
        </p:spPr>
        <p:txBody>
          <a:bodyPr vert="horz" lIns="120569" tIns="60285" rIns="120569" bIns="60285"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5B49733-A2FD-6D49-B6AB-D842D3462582}" type="slidenum">
              <a:rPr lang="en-US" b="0" smtClean="0">
                <a:solidFill>
                  <a:srgbClr val="173475"/>
                </a:solidFill>
              </a:rPr>
              <a:pPr algn="ctr"/>
              <a:t>‹#›</a:t>
            </a:fld>
            <a:endParaRPr lang="en-US" b="0" dirty="0">
              <a:solidFill>
                <a:srgbClr val="173475"/>
              </a:solidFill>
            </a:endParaRPr>
          </a:p>
        </p:txBody>
      </p:sp>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
            <a:ext cx="675243" cy="65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20"/>
          </p:nvPr>
        </p:nvSpPr>
        <p:spPr>
          <a:xfrm>
            <a:off x="733424" y="1127932"/>
            <a:ext cx="12479655" cy="56776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C:\Users\Karen Redfearn\Google Drive\New logo formats\Datum logo\Datum\Datum-logo.png"/>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1780713" y="6972537"/>
            <a:ext cx="1699028" cy="5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2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244" y="304263"/>
            <a:ext cx="12154376" cy="1266296"/>
          </a:xfrm>
          <a:prstGeom prst="rect">
            <a:avLst/>
          </a:prstGeom>
        </p:spPr>
        <p:txBody>
          <a:bodyPr vert="horz" lIns="120569" tIns="60285" rIns="120569" bIns="60285"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75244" y="1772815"/>
            <a:ext cx="12154376" cy="5014180"/>
          </a:xfrm>
          <a:prstGeom prst="rect">
            <a:avLst/>
          </a:prstGeom>
        </p:spPr>
        <p:txBody>
          <a:bodyPr vert="horz" lIns="120569" tIns="60285" rIns="120569" bIns="60285"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p:cNvSpPr>
            <a:spLocks noGrp="1"/>
          </p:cNvSpPr>
          <p:nvPr>
            <p:ph type="dt" sz="half" idx="2"/>
          </p:nvPr>
        </p:nvSpPr>
        <p:spPr>
          <a:xfrm>
            <a:off x="9948582" y="7059249"/>
            <a:ext cx="3151135" cy="404511"/>
          </a:xfrm>
          <a:prstGeom prst="rect">
            <a:avLst/>
          </a:prstGeom>
        </p:spPr>
        <p:txBody>
          <a:bodyPr vert="horz" lIns="120569" tIns="60285" rIns="120569" bIns="60285" rtlCol="0" anchor="ctr"/>
          <a:lstStyle>
            <a:lvl1pPr algn="l">
              <a:defRPr sz="1600">
                <a:solidFill>
                  <a:schemeClr val="tx1">
                    <a:tint val="75000"/>
                  </a:schemeClr>
                </a:solidFill>
              </a:defRPr>
            </a:lvl1pPr>
          </a:lstStyle>
          <a:p>
            <a:fld id="{77B901D7-FAB7-454D-A351-0987117CDE15}" type="datetimeFigureOut">
              <a:rPr lang="en-US" smtClean="0"/>
              <a:t>10/4/2025</a:t>
            </a:fld>
            <a:endParaRPr lang="en-US" dirty="0"/>
          </a:p>
        </p:txBody>
      </p:sp>
      <p:sp>
        <p:nvSpPr>
          <p:cNvPr id="5" name="Footer Placeholder 4"/>
          <p:cNvSpPr>
            <a:spLocks noGrp="1"/>
          </p:cNvSpPr>
          <p:nvPr>
            <p:ph type="ftr" sz="quarter" idx="3"/>
          </p:nvPr>
        </p:nvSpPr>
        <p:spPr>
          <a:xfrm>
            <a:off x="4614163" y="7042013"/>
            <a:ext cx="4276539" cy="404511"/>
          </a:xfrm>
          <a:prstGeom prst="rect">
            <a:avLst/>
          </a:prstGeom>
        </p:spPr>
        <p:txBody>
          <a:bodyPr vert="horz" lIns="120569" tIns="60285" rIns="120569" bIns="60285"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48876" y="7117991"/>
            <a:ext cx="3151135" cy="404511"/>
          </a:xfrm>
          <a:prstGeom prst="rect">
            <a:avLst/>
          </a:prstGeom>
        </p:spPr>
        <p:txBody>
          <a:bodyPr vert="horz" lIns="120569" tIns="60285" rIns="120569" bIns="60285" rtlCol="0" anchor="ctr"/>
          <a:lstStyle>
            <a:lvl1pPr algn="r">
              <a:defRPr sz="1600">
                <a:solidFill>
                  <a:schemeClr val="tx1">
                    <a:tint val="75000"/>
                  </a:schemeClr>
                </a:solidFill>
              </a:defRPr>
            </a:lvl1pPr>
          </a:lstStyle>
          <a:p>
            <a:fld id="{95B49733-A2FD-6D49-B6AB-D842D3462582}" type="slidenum">
              <a:rPr lang="en-US" smtClean="0"/>
              <a:t>‹#›</a:t>
            </a:fld>
            <a:endParaRPr lang="en-US" dirty="0"/>
          </a:p>
        </p:txBody>
      </p:sp>
    </p:spTree>
    <p:extLst>
      <p:ext uri="{BB962C8B-B14F-4D97-AF65-F5344CB8AC3E}">
        <p14:creationId xmlns:p14="http://schemas.microsoft.com/office/powerpoint/2010/main" val="384036730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7" r:id="rId13"/>
    <p:sldLayoutId id="2147483668" r:id="rId14"/>
    <p:sldLayoutId id="2147483669" r:id="rId15"/>
  </p:sldLayoutIdLst>
  <p:txStyles>
    <p:titleStyle>
      <a:lvl1pPr algn="l" defTabSz="602847" rtl="0" eaLnBrk="1" latinLnBrk="0" hangingPunct="1">
        <a:spcBef>
          <a:spcPct val="0"/>
        </a:spcBef>
        <a:buNone/>
        <a:defRPr sz="3200" kern="1200">
          <a:solidFill>
            <a:srgbClr val="777A80"/>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2134" indent="-452134" algn="l" defTabSz="602847" rtl="0" eaLnBrk="1" latinLnBrk="0" hangingPunct="1">
        <a:spcBef>
          <a:spcPct val="20000"/>
        </a:spcBef>
        <a:buClr>
          <a:srgbClr val="173475"/>
        </a:buClr>
        <a:buFont typeface="Wingdings" panose="05000000000000000000" pitchFamily="2" charset="2"/>
        <a:buChar char="§"/>
        <a:defRPr sz="2800" kern="1200">
          <a:solidFill>
            <a:srgbClr val="777A80"/>
          </a:solidFill>
          <a:latin typeface="Verdana" panose="020B0604030504040204" pitchFamily="34" charset="0"/>
          <a:ea typeface="Verdana" panose="020B0604030504040204" pitchFamily="34" charset="0"/>
          <a:cs typeface="Verdana" panose="020B0604030504040204" pitchFamily="34" charset="0"/>
        </a:defRPr>
      </a:lvl1pPr>
      <a:lvl2pPr marL="979625" indent="-376779" algn="l" defTabSz="602847" rtl="0" eaLnBrk="1" latinLnBrk="0" hangingPunct="1">
        <a:spcBef>
          <a:spcPct val="20000"/>
        </a:spcBef>
        <a:buClr>
          <a:srgbClr val="3C9947"/>
        </a:buClr>
        <a:buFont typeface="Wingdings" panose="05000000000000000000" pitchFamily="2" charset="2"/>
        <a:buChar char="§"/>
        <a:defRPr sz="2400" kern="1200">
          <a:solidFill>
            <a:srgbClr val="777A80"/>
          </a:solidFill>
          <a:latin typeface="Verdana" panose="020B0604030504040204" pitchFamily="34" charset="0"/>
          <a:ea typeface="Verdana" panose="020B0604030504040204" pitchFamily="34" charset="0"/>
          <a:cs typeface="Verdana" panose="020B0604030504040204" pitchFamily="34" charset="0"/>
        </a:defRPr>
      </a:lvl2pPr>
      <a:lvl3pPr marL="1507117" indent="-301423" algn="l" defTabSz="602847" rtl="0" eaLnBrk="1" latinLnBrk="0" hangingPunct="1">
        <a:spcBef>
          <a:spcPct val="20000"/>
        </a:spcBef>
        <a:buClr>
          <a:srgbClr val="173475"/>
        </a:buClr>
        <a:buFont typeface="Wingdings" panose="05000000000000000000" pitchFamily="2" charset="2"/>
        <a:buChar char="§"/>
        <a:defRPr sz="2000" kern="1200">
          <a:solidFill>
            <a:srgbClr val="777A80"/>
          </a:solidFill>
          <a:latin typeface="Verdana" panose="020B0604030504040204" pitchFamily="34" charset="0"/>
          <a:ea typeface="Verdana" panose="020B0604030504040204" pitchFamily="34" charset="0"/>
          <a:cs typeface="Verdana" panose="020B0604030504040204" pitchFamily="34" charset="0"/>
        </a:defRPr>
      </a:lvl3pPr>
      <a:lvl4pPr marL="2109962" indent="-301423" algn="l" defTabSz="602847" rtl="0" eaLnBrk="1" latinLnBrk="0" hangingPunct="1">
        <a:spcBef>
          <a:spcPct val="20000"/>
        </a:spcBef>
        <a:buClr>
          <a:srgbClr val="3C9947"/>
        </a:buClr>
        <a:buFont typeface="Wingdings" panose="05000000000000000000" pitchFamily="2" charset="2"/>
        <a:buChar char="§"/>
        <a:defRPr sz="2000" kern="1200">
          <a:solidFill>
            <a:srgbClr val="777A80"/>
          </a:solidFill>
          <a:latin typeface="Verdana" panose="020B0604030504040204" pitchFamily="34" charset="0"/>
          <a:ea typeface="Verdana" panose="020B0604030504040204" pitchFamily="34" charset="0"/>
          <a:cs typeface="Verdana" panose="020B0604030504040204" pitchFamily="34" charset="0"/>
        </a:defRPr>
      </a:lvl4pPr>
      <a:lvl5pPr marL="2712809" indent="-301423" algn="l" defTabSz="602847" rtl="0" eaLnBrk="1" latinLnBrk="0" hangingPunct="1">
        <a:spcBef>
          <a:spcPct val="20000"/>
        </a:spcBef>
        <a:buFont typeface="Arial"/>
        <a:buChar char="»"/>
        <a:defRPr sz="2600" kern="1200">
          <a:solidFill>
            <a:srgbClr val="777A80"/>
          </a:solidFill>
          <a:latin typeface="Verdana" panose="020B0604030504040204" pitchFamily="34" charset="0"/>
          <a:ea typeface="Verdana" panose="020B0604030504040204" pitchFamily="34" charset="0"/>
          <a:cs typeface="Verdana" panose="020B0604030504040204" pitchFamily="34" charset="0"/>
        </a:defRPr>
      </a:lvl5pPr>
      <a:lvl6pPr marL="3315656" indent="-301423" algn="l" defTabSz="602847" rtl="0" eaLnBrk="1" latinLnBrk="0" hangingPunct="1">
        <a:spcBef>
          <a:spcPct val="20000"/>
        </a:spcBef>
        <a:buFont typeface="Arial"/>
        <a:buChar char="•"/>
        <a:defRPr sz="2600" kern="1200">
          <a:solidFill>
            <a:schemeClr val="tx1"/>
          </a:solidFill>
          <a:latin typeface="+mn-lt"/>
          <a:ea typeface="+mn-ea"/>
          <a:cs typeface="+mn-cs"/>
        </a:defRPr>
      </a:lvl6pPr>
      <a:lvl7pPr marL="3918502" indent="-301423" algn="l" defTabSz="602847" rtl="0" eaLnBrk="1" latinLnBrk="0" hangingPunct="1">
        <a:spcBef>
          <a:spcPct val="20000"/>
        </a:spcBef>
        <a:buFont typeface="Arial"/>
        <a:buChar char="•"/>
        <a:defRPr sz="2600" kern="1200">
          <a:solidFill>
            <a:schemeClr val="tx1"/>
          </a:solidFill>
          <a:latin typeface="+mn-lt"/>
          <a:ea typeface="+mn-ea"/>
          <a:cs typeface="+mn-cs"/>
        </a:defRPr>
      </a:lvl7pPr>
      <a:lvl8pPr marL="4521349" indent="-301423" algn="l" defTabSz="602847" rtl="0" eaLnBrk="1" latinLnBrk="0" hangingPunct="1">
        <a:spcBef>
          <a:spcPct val="20000"/>
        </a:spcBef>
        <a:buFont typeface="Arial"/>
        <a:buChar char="•"/>
        <a:defRPr sz="2600" kern="1200">
          <a:solidFill>
            <a:schemeClr val="tx1"/>
          </a:solidFill>
          <a:latin typeface="+mn-lt"/>
          <a:ea typeface="+mn-ea"/>
          <a:cs typeface="+mn-cs"/>
        </a:defRPr>
      </a:lvl8pPr>
      <a:lvl9pPr marL="5124196" indent="-301423" algn="l" defTabSz="602847"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602847" rtl="0" eaLnBrk="1" latinLnBrk="0" hangingPunct="1">
        <a:defRPr sz="2400" kern="1200">
          <a:solidFill>
            <a:schemeClr val="tx1"/>
          </a:solidFill>
          <a:latin typeface="+mn-lt"/>
          <a:ea typeface="+mn-ea"/>
          <a:cs typeface="+mn-cs"/>
        </a:defRPr>
      </a:lvl1pPr>
      <a:lvl2pPr marL="602847" algn="l" defTabSz="602847" rtl="0" eaLnBrk="1" latinLnBrk="0" hangingPunct="1">
        <a:defRPr sz="2400" kern="1200">
          <a:solidFill>
            <a:schemeClr val="tx1"/>
          </a:solidFill>
          <a:latin typeface="+mn-lt"/>
          <a:ea typeface="+mn-ea"/>
          <a:cs typeface="+mn-cs"/>
        </a:defRPr>
      </a:lvl2pPr>
      <a:lvl3pPr marL="1205693" algn="l" defTabSz="602847" rtl="0" eaLnBrk="1" latinLnBrk="0" hangingPunct="1">
        <a:defRPr sz="2400" kern="1200">
          <a:solidFill>
            <a:schemeClr val="tx1"/>
          </a:solidFill>
          <a:latin typeface="+mn-lt"/>
          <a:ea typeface="+mn-ea"/>
          <a:cs typeface="+mn-cs"/>
        </a:defRPr>
      </a:lvl3pPr>
      <a:lvl4pPr marL="1808540" algn="l" defTabSz="602847" rtl="0" eaLnBrk="1" latinLnBrk="0" hangingPunct="1">
        <a:defRPr sz="2400" kern="1200">
          <a:solidFill>
            <a:schemeClr val="tx1"/>
          </a:solidFill>
          <a:latin typeface="+mn-lt"/>
          <a:ea typeface="+mn-ea"/>
          <a:cs typeface="+mn-cs"/>
        </a:defRPr>
      </a:lvl4pPr>
      <a:lvl5pPr marL="2411385" algn="l" defTabSz="602847" rtl="0" eaLnBrk="1" latinLnBrk="0" hangingPunct="1">
        <a:defRPr sz="2400" kern="1200">
          <a:solidFill>
            <a:schemeClr val="tx1"/>
          </a:solidFill>
          <a:latin typeface="+mn-lt"/>
          <a:ea typeface="+mn-ea"/>
          <a:cs typeface="+mn-cs"/>
        </a:defRPr>
      </a:lvl5pPr>
      <a:lvl6pPr marL="3014232" algn="l" defTabSz="602847" rtl="0" eaLnBrk="1" latinLnBrk="0" hangingPunct="1">
        <a:defRPr sz="2400" kern="1200">
          <a:solidFill>
            <a:schemeClr val="tx1"/>
          </a:solidFill>
          <a:latin typeface="+mn-lt"/>
          <a:ea typeface="+mn-ea"/>
          <a:cs typeface="+mn-cs"/>
        </a:defRPr>
      </a:lvl6pPr>
      <a:lvl7pPr marL="3617079" algn="l" defTabSz="602847" rtl="0" eaLnBrk="1" latinLnBrk="0" hangingPunct="1">
        <a:defRPr sz="2400" kern="1200">
          <a:solidFill>
            <a:schemeClr val="tx1"/>
          </a:solidFill>
          <a:latin typeface="+mn-lt"/>
          <a:ea typeface="+mn-ea"/>
          <a:cs typeface="+mn-cs"/>
        </a:defRPr>
      </a:lvl7pPr>
      <a:lvl8pPr marL="4219926" algn="l" defTabSz="602847" rtl="0" eaLnBrk="1" latinLnBrk="0" hangingPunct="1">
        <a:defRPr sz="2400" kern="1200">
          <a:solidFill>
            <a:schemeClr val="tx1"/>
          </a:solidFill>
          <a:latin typeface="+mn-lt"/>
          <a:ea typeface="+mn-ea"/>
          <a:cs typeface="+mn-cs"/>
        </a:defRPr>
      </a:lvl8pPr>
      <a:lvl9pPr marL="4822772" algn="l" defTabSz="60284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59B537-AD2E-4AD9-B083-33A52A23964B}"/>
              </a:ext>
            </a:extLst>
          </p:cNvPr>
          <p:cNvSpPr>
            <a:spLocks noGrp="1"/>
          </p:cNvSpPr>
          <p:nvPr>
            <p:ph type="body" sz="quarter" idx="10"/>
          </p:nvPr>
        </p:nvSpPr>
        <p:spPr>
          <a:xfrm>
            <a:off x="675244" y="806783"/>
            <a:ext cx="12537836" cy="6298438"/>
          </a:xfrm>
        </p:spPr>
        <p:txBody>
          <a:bodyPr>
            <a:normAutofit/>
          </a:bodyPr>
          <a:lstStyle/>
          <a:p>
            <a:pPr marL="0" indent="0">
              <a:buNone/>
            </a:pPr>
            <a:r>
              <a:rPr lang="en-US" sz="3200" dirty="0"/>
              <a:t>IFPAC Plenary Session</a:t>
            </a:r>
            <a:br>
              <a:rPr lang="en-US" sz="3200" dirty="0"/>
            </a:br>
            <a:r>
              <a:rPr lang="en-US" sz="3200" dirty="0"/>
              <a:t>An Industry 4.0 perspective</a:t>
            </a:r>
          </a:p>
        </p:txBody>
      </p:sp>
      <p:sp>
        <p:nvSpPr>
          <p:cNvPr id="2" name="Rectangle 1">
            <a:extLst>
              <a:ext uri="{FF2B5EF4-FFF2-40B4-BE49-F238E27FC236}">
                <a16:creationId xmlns:a16="http://schemas.microsoft.com/office/drawing/2014/main" id="{357C04BA-0CEF-4E6C-9AFA-2B16DF755E0A}"/>
              </a:ext>
            </a:extLst>
          </p:cNvPr>
          <p:cNvSpPr/>
          <p:nvPr/>
        </p:nvSpPr>
        <p:spPr>
          <a:xfrm>
            <a:off x="1477055" y="2692909"/>
            <a:ext cx="10550752" cy="1446550"/>
          </a:xfrm>
          <a:prstGeom prst="rect">
            <a:avLst/>
          </a:prstGeom>
        </p:spPr>
        <p:txBody>
          <a:bodyPr wrap="square">
            <a:spAutoFit/>
          </a:bodyPr>
          <a:lstStyle/>
          <a:p>
            <a:endParaRPr lang="en-US" dirty="0"/>
          </a:p>
          <a:p>
            <a:pPr algn="ctr"/>
            <a:r>
              <a:rPr lang="en-US" sz="3200" dirty="0"/>
              <a:t>What will Industry 4.0 will mean for those involved in Industrial Control</a:t>
            </a:r>
          </a:p>
        </p:txBody>
      </p:sp>
    </p:spTree>
    <p:extLst>
      <p:ext uri="{BB962C8B-B14F-4D97-AF65-F5344CB8AC3E}">
        <p14:creationId xmlns:p14="http://schemas.microsoft.com/office/powerpoint/2010/main" val="1446885842"/>
      </p:ext>
    </p:extLst>
  </p:cSld>
  <p:clrMapOvr>
    <a:masterClrMapping/>
  </p:clrMapOvr>
  <mc:AlternateContent xmlns:mc="http://schemas.openxmlformats.org/markup-compatibility/2006" xmlns:p14="http://schemas.microsoft.com/office/powerpoint/2010/main">
    <mc:Choice Requires="p14">
      <p:transition spd="slow" p14:dur="2000" advTm="11036"/>
    </mc:Choice>
    <mc:Fallback xmlns="">
      <p:transition spd="slow" advTm="11036"/>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311522-6482-4177-911D-FFAC760CDCA2}"/>
              </a:ext>
            </a:extLst>
          </p:cNvPr>
          <p:cNvSpPr txBox="1"/>
          <p:nvPr/>
        </p:nvSpPr>
        <p:spPr>
          <a:xfrm>
            <a:off x="9388840" y="1661715"/>
            <a:ext cx="2165976" cy="5037904"/>
          </a:xfrm>
          <a:prstGeom prst="rect">
            <a:avLst/>
          </a:prstGeom>
          <a:noFill/>
          <a:ln>
            <a:solidFill>
              <a:schemeClr val="tx1"/>
            </a:solidFill>
          </a:ln>
        </p:spPr>
        <p:txBody>
          <a:bodyPr wrap="square" lIns="274320" tIns="0" rIns="0" bIns="0" rtlCol="0" anchor="ctr" anchorCtr="0">
            <a:noAutofit/>
          </a:bodyPr>
          <a:lstStyle/>
          <a:p>
            <a:br>
              <a:rPr lang="en-GB" sz="1773" dirty="0"/>
            </a:br>
            <a:r>
              <a:rPr lang="en-GB" sz="1773" dirty="0"/>
              <a:t>Enterprise Management System (EMS)</a:t>
            </a:r>
            <a:br>
              <a:rPr lang="en-GB" sz="1773" dirty="0"/>
            </a:br>
            <a:endParaRPr lang="en-GB" sz="1773" dirty="0"/>
          </a:p>
          <a:p>
            <a:r>
              <a:rPr lang="en-GB" sz="1773" dirty="0"/>
              <a:t>Engineering Information System (EIS)</a:t>
            </a:r>
            <a:br>
              <a:rPr lang="en-GB" sz="1773" dirty="0"/>
            </a:br>
            <a:endParaRPr lang="en-GB" sz="1773" dirty="0"/>
          </a:p>
          <a:p>
            <a:r>
              <a:rPr lang="en-GB" sz="1773" dirty="0"/>
              <a:t>Maintenance Management System (MMS)</a:t>
            </a:r>
            <a:br>
              <a:rPr lang="en-GB" sz="1773" dirty="0"/>
            </a:br>
            <a:endParaRPr lang="en-GB" sz="1773" dirty="0"/>
          </a:p>
          <a:p>
            <a:r>
              <a:rPr lang="en-GB" sz="1773" dirty="0"/>
              <a:t>Other EMS subsystems</a:t>
            </a:r>
          </a:p>
        </p:txBody>
      </p:sp>
      <p:sp>
        <p:nvSpPr>
          <p:cNvPr id="7" name="Title 1"/>
          <p:cNvSpPr txBox="1">
            <a:spLocks/>
          </p:cNvSpPr>
          <p:nvPr/>
        </p:nvSpPr>
        <p:spPr>
          <a:xfrm>
            <a:off x="2034752" y="1061489"/>
            <a:ext cx="9854960" cy="626905"/>
          </a:xfrm>
          <a:prstGeom prst="rect">
            <a:avLst/>
          </a:prstGeom>
        </p:spPr>
        <p:txBody>
          <a:bodyPr vert="horz" lIns="101304" tIns="50652" rIns="101304" bIns="50652"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659" dirty="0">
                <a:solidFill>
                  <a:srgbClr val="FF0000"/>
                </a:solidFill>
                <a:latin typeface="Arial" charset="0"/>
                <a:ea typeface="+mn-ea"/>
                <a:cs typeface="+mn-cs"/>
              </a:rPr>
              <a:t>(new Standards in Red)</a:t>
            </a:r>
          </a:p>
        </p:txBody>
      </p:sp>
      <p:sp>
        <p:nvSpPr>
          <p:cNvPr id="8" name="TextBox 7"/>
          <p:cNvSpPr txBox="1"/>
          <p:nvPr/>
        </p:nvSpPr>
        <p:spPr>
          <a:xfrm>
            <a:off x="4684394" y="2222415"/>
            <a:ext cx="3985253" cy="978986"/>
          </a:xfrm>
          <a:prstGeom prst="rect">
            <a:avLst/>
          </a:prstGeom>
          <a:noFill/>
          <a:ln>
            <a:solidFill>
              <a:schemeClr val="tx1"/>
            </a:solidFill>
          </a:ln>
        </p:spPr>
        <p:txBody>
          <a:bodyPr wrap="square" rtlCol="0">
            <a:spAutoFit/>
          </a:bodyPr>
          <a:lstStyle/>
          <a:p>
            <a:r>
              <a:rPr lang="en-US" sz="1773" b="1" dirty="0"/>
              <a:t>Requirements Standards:</a:t>
            </a:r>
          </a:p>
          <a:p>
            <a:r>
              <a:rPr lang="en-US" sz="1329" dirty="0"/>
              <a:t>●</a:t>
            </a:r>
            <a:r>
              <a:rPr lang="en-US" sz="2216" dirty="0">
                <a:solidFill>
                  <a:srgbClr val="FF0000"/>
                </a:solidFill>
              </a:rPr>
              <a:t>  </a:t>
            </a:r>
            <a:r>
              <a:rPr lang="en-US" sz="1773" dirty="0">
                <a:solidFill>
                  <a:srgbClr val="FF0000"/>
                </a:solidFill>
              </a:rPr>
              <a:t>ISA 95 (mod.), ISA 99</a:t>
            </a:r>
          </a:p>
          <a:p>
            <a:r>
              <a:rPr lang="en-US" sz="1329" dirty="0">
                <a:solidFill>
                  <a:srgbClr val="FF0000"/>
                </a:solidFill>
              </a:rPr>
              <a:t>●</a:t>
            </a:r>
            <a:r>
              <a:rPr lang="en-US" sz="1773" dirty="0">
                <a:solidFill>
                  <a:srgbClr val="FF0000"/>
                </a:solidFill>
              </a:rPr>
              <a:t>  ISA S108</a:t>
            </a:r>
          </a:p>
        </p:txBody>
      </p:sp>
      <p:sp>
        <p:nvSpPr>
          <p:cNvPr id="9" name="TextBox 8"/>
          <p:cNvSpPr txBox="1"/>
          <p:nvPr/>
        </p:nvSpPr>
        <p:spPr>
          <a:xfrm>
            <a:off x="4708829" y="3630048"/>
            <a:ext cx="3985255" cy="1350050"/>
          </a:xfrm>
          <a:prstGeom prst="rect">
            <a:avLst/>
          </a:prstGeom>
          <a:noFill/>
          <a:ln>
            <a:solidFill>
              <a:schemeClr val="tx1"/>
            </a:solidFill>
          </a:ln>
        </p:spPr>
        <p:txBody>
          <a:bodyPr wrap="square" rtlCol="0">
            <a:spAutoFit/>
          </a:bodyPr>
          <a:lstStyle/>
          <a:p>
            <a:r>
              <a:rPr lang="en-US" sz="1773" b="1" dirty="0"/>
              <a:t>Communication Technologies:</a:t>
            </a:r>
          </a:p>
          <a:p>
            <a:r>
              <a:rPr lang="en-US" sz="1200" dirty="0">
                <a:solidFill>
                  <a:srgbClr val="FF0000"/>
                </a:solidFill>
              </a:rPr>
              <a:t>●</a:t>
            </a:r>
            <a:r>
              <a:rPr lang="en-US" sz="1600" dirty="0">
                <a:solidFill>
                  <a:srgbClr val="FF0000"/>
                </a:solidFill>
              </a:rPr>
              <a:t>  FDI (EDD, FDT-DTM), OPC/UA</a:t>
            </a:r>
            <a:br>
              <a:rPr lang="en-US" sz="1600" dirty="0">
                <a:solidFill>
                  <a:srgbClr val="FF0000"/>
                </a:solidFill>
              </a:rPr>
            </a:br>
            <a:r>
              <a:rPr lang="en-US" sz="1200" dirty="0">
                <a:solidFill>
                  <a:srgbClr val="FF0000"/>
                </a:solidFill>
              </a:rPr>
              <a:t>●</a:t>
            </a:r>
            <a:r>
              <a:rPr lang="en-US" sz="1600" dirty="0">
                <a:solidFill>
                  <a:srgbClr val="FF0000"/>
                </a:solidFill>
              </a:rPr>
              <a:t>  </a:t>
            </a:r>
            <a:r>
              <a:rPr lang="en-US" sz="1600" dirty="0" err="1">
                <a:solidFill>
                  <a:srgbClr val="FF0000"/>
                </a:solidFill>
              </a:rPr>
              <a:t>FieldComm</a:t>
            </a:r>
            <a:r>
              <a:rPr lang="en-US" sz="1600" dirty="0">
                <a:solidFill>
                  <a:srgbClr val="FF0000"/>
                </a:solidFill>
              </a:rPr>
              <a:t> </a:t>
            </a:r>
            <a:r>
              <a:rPr lang="en-US" sz="1600" dirty="0">
                <a:solidFill>
                  <a:srgbClr val="173475"/>
                </a:solidFill>
              </a:rPr>
              <a:t>(standardized</a:t>
            </a:r>
            <a:br>
              <a:rPr lang="en-US" sz="1600" dirty="0">
                <a:solidFill>
                  <a:srgbClr val="173475"/>
                </a:solidFill>
              </a:rPr>
            </a:br>
            <a:r>
              <a:rPr lang="en-US" sz="1600" dirty="0">
                <a:solidFill>
                  <a:srgbClr val="173475"/>
                </a:solidFill>
              </a:rPr>
              <a:t>   Fieldbus, Profibus, Hart, Modbus,</a:t>
            </a:r>
            <a:br>
              <a:rPr lang="en-US" sz="1600" dirty="0">
                <a:solidFill>
                  <a:srgbClr val="173475"/>
                </a:solidFill>
              </a:rPr>
            </a:br>
            <a:r>
              <a:rPr lang="en-US" sz="1600" dirty="0">
                <a:solidFill>
                  <a:srgbClr val="173475"/>
                </a:solidFill>
              </a:rPr>
              <a:t>   etc.)</a:t>
            </a:r>
          </a:p>
        </p:txBody>
      </p:sp>
      <p:sp>
        <p:nvSpPr>
          <p:cNvPr id="11" name="TextBox 10"/>
          <p:cNvSpPr txBox="1"/>
          <p:nvPr/>
        </p:nvSpPr>
        <p:spPr>
          <a:xfrm>
            <a:off x="1939773" y="1661716"/>
            <a:ext cx="2019830" cy="5037904"/>
          </a:xfrm>
          <a:prstGeom prst="rect">
            <a:avLst/>
          </a:prstGeom>
          <a:noFill/>
          <a:ln>
            <a:solidFill>
              <a:schemeClr val="tx1"/>
            </a:solidFill>
          </a:ln>
        </p:spPr>
        <p:txBody>
          <a:bodyPr wrap="square" rtlCol="0">
            <a:noAutofit/>
          </a:bodyPr>
          <a:lstStyle/>
          <a:p>
            <a:endParaRPr lang="en-US" sz="1329" b="1" dirty="0"/>
          </a:p>
          <a:p>
            <a:endParaRPr lang="en-US" sz="1329" b="1" dirty="0"/>
          </a:p>
          <a:p>
            <a:endParaRPr lang="en-US" sz="1329" b="1" dirty="0"/>
          </a:p>
          <a:p>
            <a:r>
              <a:rPr lang="en-US" sz="1329" b="1" dirty="0"/>
              <a:t>● </a:t>
            </a:r>
            <a:r>
              <a:rPr lang="en-US" sz="1773" b="1" dirty="0"/>
              <a:t>Engineering</a:t>
            </a:r>
            <a:br>
              <a:rPr lang="en-US" sz="1773" b="1" dirty="0"/>
            </a:br>
            <a:r>
              <a:rPr lang="en-US" sz="1773" b="1" dirty="0"/>
              <a:t>  Design Data</a:t>
            </a:r>
          </a:p>
          <a:p>
            <a:r>
              <a:rPr lang="en-US" sz="1551" dirty="0"/>
              <a:t>   PFD, P&amp;ID,</a:t>
            </a:r>
            <a:br>
              <a:rPr lang="en-US" sz="1551" dirty="0"/>
            </a:br>
            <a:r>
              <a:rPr lang="en-US" sz="1551" dirty="0"/>
              <a:t>   BPCS &amp; SIS</a:t>
            </a:r>
            <a:br>
              <a:rPr lang="en-US" sz="1551" dirty="0"/>
            </a:br>
            <a:r>
              <a:rPr lang="en-US" sz="1551" dirty="0"/>
              <a:t>   Lists, Control</a:t>
            </a:r>
            <a:br>
              <a:rPr lang="en-US" sz="1551" dirty="0"/>
            </a:br>
            <a:r>
              <a:rPr lang="en-US" sz="1551" dirty="0"/>
              <a:t>   Narratives, etc. </a:t>
            </a:r>
            <a:br>
              <a:rPr lang="en-US" sz="1551" dirty="0"/>
            </a:br>
            <a:br>
              <a:rPr lang="en-US" sz="1551" dirty="0"/>
            </a:br>
            <a:r>
              <a:rPr lang="en-US" sz="1329" b="1" dirty="0"/>
              <a:t>●</a:t>
            </a:r>
            <a:r>
              <a:rPr lang="en-US" sz="1773" b="1" dirty="0"/>
              <a:t> </a:t>
            </a:r>
            <a:r>
              <a:rPr lang="en-US" sz="1773" b="1" dirty="0">
                <a:sym typeface="Wingdings" panose="05000000000000000000" pitchFamily="2" charset="2"/>
              </a:rPr>
              <a:t>ISA S20</a:t>
            </a:r>
            <a:br>
              <a:rPr lang="en-US" sz="1773" dirty="0">
                <a:sym typeface="Wingdings" panose="05000000000000000000" pitchFamily="2" charset="2"/>
              </a:rPr>
            </a:br>
            <a:r>
              <a:rPr lang="en-US" sz="1773" dirty="0">
                <a:sym typeface="Wingdings" panose="05000000000000000000" pitchFamily="2" charset="2"/>
              </a:rPr>
              <a:t>   </a:t>
            </a:r>
            <a:r>
              <a:rPr lang="en-US" sz="1551" dirty="0"/>
              <a:t>Spec Sheet</a:t>
            </a:r>
            <a:br>
              <a:rPr lang="en-US" sz="1551" dirty="0"/>
            </a:br>
            <a:r>
              <a:rPr lang="en-US" sz="1551" dirty="0"/>
              <a:t>   Forms with</a:t>
            </a:r>
            <a:br>
              <a:rPr lang="en-US" sz="1551" dirty="0"/>
            </a:br>
            <a:r>
              <a:rPr lang="en-US" sz="1551" dirty="0"/>
              <a:t>   Data Fields</a:t>
            </a:r>
            <a:br>
              <a:rPr lang="en-US" sz="1551" dirty="0"/>
            </a:br>
            <a:endParaRPr lang="en-US" sz="1551" dirty="0"/>
          </a:p>
          <a:p>
            <a:r>
              <a:rPr lang="en-US" sz="1329" b="1" dirty="0"/>
              <a:t>●</a:t>
            </a:r>
            <a:r>
              <a:rPr lang="en-US" sz="1773" b="1" dirty="0"/>
              <a:t>  ISA S108</a:t>
            </a:r>
            <a:br>
              <a:rPr lang="en-US" sz="1773" dirty="0"/>
            </a:br>
            <a:r>
              <a:rPr lang="en-US" sz="1773" dirty="0"/>
              <a:t>   </a:t>
            </a:r>
            <a:r>
              <a:rPr lang="en-US" sz="1551" dirty="0"/>
              <a:t>Configuration</a:t>
            </a:r>
            <a:br>
              <a:rPr lang="en-US" sz="1551" dirty="0"/>
            </a:br>
            <a:r>
              <a:rPr lang="en-US" sz="1551" dirty="0"/>
              <a:t>    Data File with </a:t>
            </a:r>
            <a:br>
              <a:rPr lang="en-US" sz="1551" dirty="0"/>
            </a:br>
            <a:r>
              <a:rPr lang="en-US" sz="1551" dirty="0"/>
              <a:t>    Data Fields</a:t>
            </a:r>
            <a:endParaRPr lang="en-US" sz="1773" dirty="0"/>
          </a:p>
        </p:txBody>
      </p:sp>
      <p:sp>
        <p:nvSpPr>
          <p:cNvPr id="17" name="TextBox 16"/>
          <p:cNvSpPr txBox="1"/>
          <p:nvPr/>
        </p:nvSpPr>
        <p:spPr>
          <a:xfrm>
            <a:off x="4684394" y="5202959"/>
            <a:ext cx="4009691" cy="1596271"/>
          </a:xfrm>
          <a:prstGeom prst="rect">
            <a:avLst/>
          </a:prstGeom>
          <a:noFill/>
          <a:ln>
            <a:solidFill>
              <a:schemeClr val="tx1"/>
            </a:solidFill>
          </a:ln>
        </p:spPr>
        <p:txBody>
          <a:bodyPr wrap="square" rtlCol="0">
            <a:spAutoFit/>
          </a:bodyPr>
          <a:lstStyle/>
          <a:p>
            <a:r>
              <a:rPr lang="en-US" sz="1773" b="1" dirty="0"/>
              <a:t>Data Exchange Standards:</a:t>
            </a:r>
          </a:p>
          <a:p>
            <a:r>
              <a:rPr lang="en-US" sz="1200" dirty="0">
                <a:solidFill>
                  <a:srgbClr val="FF0000"/>
                </a:solidFill>
              </a:rPr>
              <a:t>●</a:t>
            </a:r>
            <a:r>
              <a:rPr lang="en-US" sz="1600" dirty="0">
                <a:solidFill>
                  <a:srgbClr val="FF0000"/>
                </a:solidFill>
              </a:rPr>
              <a:t>  ISO 15926 Part 8 –Exchange</a:t>
            </a:r>
            <a:br>
              <a:rPr lang="en-US" sz="1600" dirty="0">
                <a:solidFill>
                  <a:srgbClr val="FF0000"/>
                </a:solidFill>
              </a:rPr>
            </a:br>
            <a:r>
              <a:rPr lang="en-US" sz="1600" dirty="0">
                <a:solidFill>
                  <a:srgbClr val="FF0000"/>
                </a:solidFill>
              </a:rPr>
              <a:t>   Data </a:t>
            </a:r>
          </a:p>
          <a:p>
            <a:r>
              <a:rPr lang="en-US" sz="1200" dirty="0">
                <a:solidFill>
                  <a:srgbClr val="FF0000"/>
                </a:solidFill>
              </a:rPr>
              <a:t>●</a:t>
            </a:r>
            <a:r>
              <a:rPr lang="en-US" sz="1600" dirty="0">
                <a:solidFill>
                  <a:srgbClr val="FF0000"/>
                </a:solidFill>
              </a:rPr>
              <a:t>  IEC 61987- Industrial process</a:t>
            </a:r>
            <a:br>
              <a:rPr lang="en-US" sz="1600" dirty="0">
                <a:solidFill>
                  <a:srgbClr val="FF0000"/>
                </a:solidFill>
              </a:rPr>
            </a:br>
            <a:r>
              <a:rPr lang="en-US" sz="1600" dirty="0">
                <a:solidFill>
                  <a:srgbClr val="FF0000"/>
                </a:solidFill>
              </a:rPr>
              <a:t>    measurement &amp; control devices</a:t>
            </a:r>
            <a:br>
              <a:rPr lang="en-US" sz="1600" dirty="0">
                <a:solidFill>
                  <a:srgbClr val="FF0000"/>
                </a:solidFill>
              </a:rPr>
            </a:br>
            <a:r>
              <a:rPr lang="en-US" sz="1200" dirty="0">
                <a:solidFill>
                  <a:srgbClr val="FF0000"/>
                </a:solidFill>
              </a:rPr>
              <a:t>●</a:t>
            </a:r>
            <a:r>
              <a:rPr lang="en-US" sz="1600" dirty="0">
                <a:solidFill>
                  <a:srgbClr val="FF0000"/>
                </a:solidFill>
              </a:rPr>
              <a:t>  CFIHOS Hand-over Standard</a:t>
            </a:r>
          </a:p>
        </p:txBody>
      </p:sp>
      <p:cxnSp>
        <p:nvCxnSpPr>
          <p:cNvPr id="19" name="Straight Arrow Connector 18"/>
          <p:cNvCxnSpPr>
            <a:cxnSpLocks/>
            <a:stCxn id="8" idx="1"/>
          </p:cNvCxnSpPr>
          <p:nvPr/>
        </p:nvCxnSpPr>
        <p:spPr>
          <a:xfrm flipH="1">
            <a:off x="3969878" y="2711908"/>
            <a:ext cx="714516" cy="1146666"/>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3984109" y="4295809"/>
            <a:ext cx="738953" cy="9596"/>
          </a:xfrm>
          <a:prstGeom prst="straightConnector1">
            <a:avLst/>
          </a:prstGeom>
          <a:ln>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17" idx="1"/>
          </p:cNvCxnSpPr>
          <p:nvPr/>
        </p:nvCxnSpPr>
        <p:spPr>
          <a:xfrm flipH="1" flipV="1">
            <a:off x="3969878" y="4742642"/>
            <a:ext cx="714516" cy="125845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D611F9-EE08-47CD-BDB3-2C3BDF48A637}"/>
              </a:ext>
            </a:extLst>
          </p:cNvPr>
          <p:cNvCxnSpPr>
            <a:cxnSpLocks/>
          </p:cNvCxnSpPr>
          <p:nvPr/>
        </p:nvCxnSpPr>
        <p:spPr>
          <a:xfrm>
            <a:off x="1939773" y="2222415"/>
            <a:ext cx="2030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9906B3B-BC43-44B1-8760-D3B235262B3E}"/>
              </a:ext>
            </a:extLst>
          </p:cNvPr>
          <p:cNvCxnSpPr>
            <a:cxnSpLocks/>
          </p:cNvCxnSpPr>
          <p:nvPr/>
        </p:nvCxnSpPr>
        <p:spPr>
          <a:xfrm>
            <a:off x="9388839" y="2222415"/>
            <a:ext cx="21659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014410F-D6CC-4221-87DA-EF219638A37C}"/>
              </a:ext>
            </a:extLst>
          </p:cNvPr>
          <p:cNvCxnSpPr>
            <a:cxnSpLocks/>
            <a:endCxn id="8" idx="3"/>
          </p:cNvCxnSpPr>
          <p:nvPr/>
        </p:nvCxnSpPr>
        <p:spPr>
          <a:xfrm flipH="1" flipV="1">
            <a:off x="8669647" y="2711908"/>
            <a:ext cx="694754" cy="108698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B3632FB-03FF-4353-B8C0-D3BE3B113A79}"/>
              </a:ext>
            </a:extLst>
          </p:cNvPr>
          <p:cNvCxnSpPr>
            <a:cxnSpLocks/>
            <a:endCxn id="9" idx="3"/>
          </p:cNvCxnSpPr>
          <p:nvPr/>
        </p:nvCxnSpPr>
        <p:spPr>
          <a:xfrm flipH="1" flipV="1">
            <a:off x="8694084" y="4305073"/>
            <a:ext cx="675362" cy="332"/>
          </a:xfrm>
          <a:prstGeom prst="straightConnector1">
            <a:avLst/>
          </a:prstGeom>
          <a:ln>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326E214-B604-4EC5-BC76-BC1B395ED9C0}"/>
              </a:ext>
            </a:extLst>
          </p:cNvPr>
          <p:cNvCxnSpPr>
            <a:cxnSpLocks/>
            <a:endCxn id="17" idx="3"/>
          </p:cNvCxnSpPr>
          <p:nvPr/>
        </p:nvCxnSpPr>
        <p:spPr>
          <a:xfrm flipH="1">
            <a:off x="8694085" y="4606250"/>
            <a:ext cx="694754" cy="1394845"/>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C67268-2E82-45D2-B0FD-0D597B12E35A}"/>
              </a:ext>
            </a:extLst>
          </p:cNvPr>
          <p:cNvSpPr/>
          <p:nvPr/>
        </p:nvSpPr>
        <p:spPr>
          <a:xfrm>
            <a:off x="9501048" y="1724572"/>
            <a:ext cx="1941557" cy="461665"/>
          </a:xfrm>
          <a:prstGeom prst="rect">
            <a:avLst/>
          </a:prstGeom>
        </p:spPr>
        <p:txBody>
          <a:bodyPr wrap="none">
            <a:spAutoFit/>
          </a:bodyPr>
          <a:lstStyle/>
          <a:p>
            <a:r>
              <a:rPr lang="en-GB" dirty="0">
                <a:solidFill>
                  <a:schemeClr val="accent1">
                    <a:lumMod val="75000"/>
                  </a:schemeClr>
                </a:solidFill>
              </a:rPr>
              <a:t>Destination</a:t>
            </a:r>
          </a:p>
        </p:txBody>
      </p:sp>
      <p:sp>
        <p:nvSpPr>
          <p:cNvPr id="5" name="Rectangle 4">
            <a:extLst>
              <a:ext uri="{FF2B5EF4-FFF2-40B4-BE49-F238E27FC236}">
                <a16:creationId xmlns:a16="http://schemas.microsoft.com/office/drawing/2014/main" id="{C5019848-F619-4522-87A7-3E338E95B3F7}"/>
              </a:ext>
            </a:extLst>
          </p:cNvPr>
          <p:cNvSpPr/>
          <p:nvPr/>
        </p:nvSpPr>
        <p:spPr>
          <a:xfrm>
            <a:off x="2323555" y="1711233"/>
            <a:ext cx="1252266" cy="461665"/>
          </a:xfrm>
          <a:prstGeom prst="rect">
            <a:avLst/>
          </a:prstGeom>
        </p:spPr>
        <p:txBody>
          <a:bodyPr wrap="none">
            <a:spAutoFit/>
          </a:bodyPr>
          <a:lstStyle/>
          <a:p>
            <a:r>
              <a:rPr lang="en-US" dirty="0">
                <a:solidFill>
                  <a:schemeClr val="accent1">
                    <a:lumMod val="75000"/>
                  </a:schemeClr>
                </a:solidFill>
              </a:rPr>
              <a:t>Source</a:t>
            </a:r>
            <a:endParaRPr lang="en-US" dirty="0"/>
          </a:p>
        </p:txBody>
      </p:sp>
      <p:sp>
        <p:nvSpPr>
          <p:cNvPr id="20" name="Title 1">
            <a:extLst>
              <a:ext uri="{FF2B5EF4-FFF2-40B4-BE49-F238E27FC236}">
                <a16:creationId xmlns:a16="http://schemas.microsoft.com/office/drawing/2014/main" id="{E24B8BDC-9BDC-43A0-AD44-E60941CE398F}"/>
              </a:ext>
            </a:extLst>
          </p:cNvPr>
          <p:cNvSpPr txBox="1">
            <a:spLocks/>
          </p:cNvSpPr>
          <p:nvPr/>
        </p:nvSpPr>
        <p:spPr>
          <a:xfrm>
            <a:off x="711384" y="211581"/>
            <a:ext cx="12501696" cy="852474"/>
          </a:xfrm>
          <a:prstGeom prst="rect">
            <a:avLst/>
          </a:prstGeom>
        </p:spPr>
        <p:txBody>
          <a:bodyPr vert="horz" lIns="120569" tIns="60285" rIns="120569" bIns="60285" rtlCol="0" anchor="ctr">
            <a:normAutofit/>
          </a:bodyPr>
          <a:lstStyle>
            <a:lvl1pPr algn="l" defTabSz="602847" rtl="0" eaLnBrk="1" latinLnBrk="0" hangingPunct="1">
              <a:spcBef>
                <a:spcPct val="0"/>
              </a:spcBef>
              <a:buNone/>
              <a:defRPr sz="3200" kern="1200">
                <a:solidFill>
                  <a:srgbClr val="777A80"/>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t>New Standards and the Instrumentation Data Model</a:t>
            </a:r>
          </a:p>
        </p:txBody>
      </p:sp>
    </p:spTree>
    <p:extLst>
      <p:ext uri="{BB962C8B-B14F-4D97-AF65-F5344CB8AC3E}">
        <p14:creationId xmlns:p14="http://schemas.microsoft.com/office/powerpoint/2010/main" val="31430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422782"/>
            <a:ext cx="11948608" cy="511494"/>
          </a:xfrm>
        </p:spPr>
        <p:txBody>
          <a:bodyPr>
            <a:normAutofit fontScale="90000"/>
          </a:bodyPr>
          <a:lstStyle/>
          <a:p>
            <a:r>
              <a:rPr lang="en-US" b="1" dirty="0"/>
              <a:t>Use of New Standards – IID Configuration Management</a:t>
            </a:r>
          </a:p>
        </p:txBody>
      </p:sp>
      <p:sp>
        <p:nvSpPr>
          <p:cNvPr id="27" name="TextBox 26">
            <a:extLst>
              <a:ext uri="{FF2B5EF4-FFF2-40B4-BE49-F238E27FC236}">
                <a16:creationId xmlns:a16="http://schemas.microsoft.com/office/drawing/2014/main" id="{B658B7C2-7EB7-4312-884E-28BF671469EE}"/>
              </a:ext>
            </a:extLst>
          </p:cNvPr>
          <p:cNvSpPr txBox="1"/>
          <p:nvPr/>
        </p:nvSpPr>
        <p:spPr>
          <a:xfrm>
            <a:off x="3949091" y="2842709"/>
            <a:ext cx="2795722" cy="1710401"/>
          </a:xfrm>
          <a:prstGeom prst="rect">
            <a:avLst/>
          </a:prstGeom>
          <a:noFill/>
          <a:ln>
            <a:solidFill>
              <a:srgbClr val="FF0000"/>
            </a:solidFill>
          </a:ln>
        </p:spPr>
        <p:txBody>
          <a:bodyPr wrap="square" rtlCol="0">
            <a:noAutofit/>
          </a:bodyPr>
          <a:lstStyle/>
          <a:p>
            <a:pPr defTabSz="1013064">
              <a:defRPr/>
            </a:pPr>
            <a:r>
              <a:rPr lang="en-GB" sz="1773" kern="0" dirty="0">
                <a:solidFill>
                  <a:srgbClr val="FF0000"/>
                </a:solidFill>
                <a:latin typeface="Calibri" panose="020F0502020204030204"/>
              </a:rPr>
              <a:t>“Gold Standard” Approved </a:t>
            </a:r>
            <a:br>
              <a:rPr lang="en-GB" sz="1773" kern="0" dirty="0">
                <a:solidFill>
                  <a:srgbClr val="FF0000"/>
                </a:solidFill>
                <a:latin typeface="Calibri" panose="020F0502020204030204"/>
              </a:rPr>
            </a:br>
            <a:r>
              <a:rPr lang="en-GB" sz="1773" kern="0" dirty="0">
                <a:solidFill>
                  <a:srgbClr val="FF0000"/>
                </a:solidFill>
                <a:latin typeface="Calibri" panose="020F0502020204030204"/>
              </a:rPr>
              <a:t> Data Repository</a:t>
            </a:r>
            <a:endParaRPr lang="en-GB" sz="3545" kern="0" dirty="0">
              <a:solidFill>
                <a:srgbClr val="FF0000"/>
              </a:solidFill>
              <a:latin typeface="Calibri" panose="020F0502020204030204"/>
            </a:endParaRPr>
          </a:p>
        </p:txBody>
      </p:sp>
      <p:sp>
        <p:nvSpPr>
          <p:cNvPr id="30" name="TextBox 29">
            <a:extLst>
              <a:ext uri="{FF2B5EF4-FFF2-40B4-BE49-F238E27FC236}">
                <a16:creationId xmlns:a16="http://schemas.microsoft.com/office/drawing/2014/main" id="{F8712F00-6498-4AC2-9FE4-0BB239A2247E}"/>
              </a:ext>
            </a:extLst>
          </p:cNvPr>
          <p:cNvSpPr txBox="1"/>
          <p:nvPr/>
        </p:nvSpPr>
        <p:spPr>
          <a:xfrm>
            <a:off x="4666801" y="5261526"/>
            <a:ext cx="1366037" cy="647855"/>
          </a:xfrm>
          <a:prstGeom prst="rect">
            <a:avLst/>
          </a:prstGeom>
          <a:noFill/>
          <a:ln>
            <a:solidFill>
              <a:srgbClr val="FF0000"/>
            </a:solidFill>
          </a:ln>
        </p:spPr>
        <p:txBody>
          <a:bodyPr wrap="none" rtlCol="0">
            <a:noAutofit/>
          </a:bodyPr>
          <a:lstStyle/>
          <a:p>
            <a:pPr algn="ctr" defTabSz="1013064">
              <a:defRPr/>
            </a:pPr>
            <a:r>
              <a:rPr lang="en-GB" sz="1773" kern="0" dirty="0">
                <a:solidFill>
                  <a:srgbClr val="FF0000"/>
                </a:solidFill>
                <a:latin typeface="Calibri" panose="020F0502020204030204"/>
              </a:rPr>
              <a:t>Data </a:t>
            </a:r>
          </a:p>
          <a:p>
            <a:pPr algn="ctr" defTabSz="1013064">
              <a:defRPr/>
            </a:pPr>
            <a:r>
              <a:rPr lang="en-GB" sz="1773" kern="0" dirty="0">
                <a:solidFill>
                  <a:srgbClr val="FF0000"/>
                </a:solidFill>
                <a:latin typeface="Calibri" panose="020F0502020204030204"/>
              </a:rPr>
              <a:t>Comparison </a:t>
            </a:r>
          </a:p>
        </p:txBody>
      </p:sp>
      <p:cxnSp>
        <p:nvCxnSpPr>
          <p:cNvPr id="31" name="Connector: Elbow 10">
            <a:extLst>
              <a:ext uri="{FF2B5EF4-FFF2-40B4-BE49-F238E27FC236}">
                <a16:creationId xmlns:a16="http://schemas.microsoft.com/office/drawing/2014/main" id="{A1302037-840D-449C-AA25-3A75308E317A}"/>
              </a:ext>
            </a:extLst>
          </p:cNvPr>
          <p:cNvCxnSpPr>
            <a:cxnSpLocks/>
            <a:stCxn id="27" idx="2"/>
            <a:endCxn id="30" idx="0"/>
          </p:cNvCxnSpPr>
          <p:nvPr/>
        </p:nvCxnSpPr>
        <p:spPr>
          <a:xfrm rot="16200000" flipH="1">
            <a:off x="4994179" y="4905883"/>
            <a:ext cx="708416" cy="2867"/>
          </a:xfrm>
          <a:prstGeom prst="bentConnector3">
            <a:avLst>
              <a:gd name="adj1" fmla="val 50000"/>
            </a:avLst>
          </a:prstGeom>
          <a:noFill/>
          <a:ln w="6350" cap="flat" cmpd="sng" algn="ctr">
            <a:solidFill>
              <a:srgbClr val="FF0000"/>
            </a:solidFill>
            <a:prstDash val="solid"/>
            <a:miter lim="800000"/>
            <a:tailEnd type="triangle"/>
          </a:ln>
          <a:effectLst/>
        </p:spPr>
      </p:cxnSp>
      <p:sp>
        <p:nvSpPr>
          <p:cNvPr id="32" name="TextBox 31">
            <a:extLst>
              <a:ext uri="{FF2B5EF4-FFF2-40B4-BE49-F238E27FC236}">
                <a16:creationId xmlns:a16="http://schemas.microsoft.com/office/drawing/2014/main" id="{31584D13-018E-4F3F-AA34-37226C4B4CE5}"/>
              </a:ext>
            </a:extLst>
          </p:cNvPr>
          <p:cNvSpPr txBox="1"/>
          <p:nvPr/>
        </p:nvSpPr>
        <p:spPr>
          <a:xfrm>
            <a:off x="4705709" y="6357205"/>
            <a:ext cx="1286945" cy="647855"/>
          </a:xfrm>
          <a:prstGeom prst="rect">
            <a:avLst/>
          </a:prstGeom>
          <a:noFill/>
          <a:ln>
            <a:solidFill>
              <a:srgbClr val="FF0000"/>
            </a:solidFill>
          </a:ln>
        </p:spPr>
        <p:txBody>
          <a:bodyPr wrap="none" rtlCol="0">
            <a:noAutofit/>
          </a:bodyPr>
          <a:lstStyle/>
          <a:p>
            <a:pPr algn="ctr" defTabSz="1013064">
              <a:defRPr/>
            </a:pPr>
            <a:r>
              <a:rPr lang="en-GB" sz="1773" kern="0" dirty="0">
                <a:solidFill>
                  <a:srgbClr val="FF0000"/>
                </a:solidFill>
                <a:latin typeface="Calibri" panose="020F0502020204030204"/>
              </a:rPr>
              <a:t>Discrepancy </a:t>
            </a:r>
          </a:p>
          <a:p>
            <a:pPr algn="ctr" defTabSz="1013064">
              <a:defRPr/>
            </a:pPr>
            <a:r>
              <a:rPr lang="en-GB" sz="1773" kern="0" dirty="0">
                <a:solidFill>
                  <a:srgbClr val="FF0000"/>
                </a:solidFill>
                <a:latin typeface="Calibri" panose="020F0502020204030204"/>
              </a:rPr>
              <a:t>Report</a:t>
            </a:r>
          </a:p>
        </p:txBody>
      </p:sp>
      <p:cxnSp>
        <p:nvCxnSpPr>
          <p:cNvPr id="33" name="Connector: Elbow 17">
            <a:extLst>
              <a:ext uri="{FF2B5EF4-FFF2-40B4-BE49-F238E27FC236}">
                <a16:creationId xmlns:a16="http://schemas.microsoft.com/office/drawing/2014/main" id="{95127E87-1E02-4BB5-A417-392E37670675}"/>
              </a:ext>
            </a:extLst>
          </p:cNvPr>
          <p:cNvCxnSpPr>
            <a:cxnSpLocks/>
            <a:stCxn id="30" idx="2"/>
            <a:endCxn id="32" idx="0"/>
          </p:cNvCxnSpPr>
          <p:nvPr/>
        </p:nvCxnSpPr>
        <p:spPr>
          <a:xfrm rot="5400000">
            <a:off x="5125590" y="6132973"/>
            <a:ext cx="447824" cy="638"/>
          </a:xfrm>
          <a:prstGeom prst="bentConnector3">
            <a:avLst>
              <a:gd name="adj1" fmla="val 50000"/>
            </a:avLst>
          </a:prstGeom>
          <a:noFill/>
          <a:ln w="6350" cap="flat" cmpd="sng" algn="ctr">
            <a:solidFill>
              <a:srgbClr val="FF0000"/>
            </a:solidFill>
            <a:prstDash val="solid"/>
            <a:miter lim="800000"/>
            <a:tailEnd type="triangle"/>
          </a:ln>
          <a:effectLst/>
        </p:spPr>
      </p:cxnSp>
      <p:sp>
        <p:nvSpPr>
          <p:cNvPr id="37" name="TextBox 36">
            <a:extLst>
              <a:ext uri="{FF2B5EF4-FFF2-40B4-BE49-F238E27FC236}">
                <a16:creationId xmlns:a16="http://schemas.microsoft.com/office/drawing/2014/main" id="{C390C0DE-7057-4CB8-AF68-026AD75FDEF1}"/>
              </a:ext>
            </a:extLst>
          </p:cNvPr>
          <p:cNvSpPr txBox="1"/>
          <p:nvPr/>
        </p:nvSpPr>
        <p:spPr>
          <a:xfrm>
            <a:off x="3949091" y="1378218"/>
            <a:ext cx="2788017" cy="885529"/>
          </a:xfrm>
          <a:prstGeom prst="rect">
            <a:avLst/>
          </a:prstGeom>
          <a:noFill/>
          <a:ln>
            <a:solidFill>
              <a:srgbClr val="4472C4"/>
            </a:solidFill>
          </a:ln>
        </p:spPr>
        <p:txBody>
          <a:bodyPr wrap="none" rtlCol="0">
            <a:noAutofit/>
          </a:bodyPr>
          <a:lstStyle/>
          <a:p>
            <a:pPr defTabSz="1013064">
              <a:defRPr/>
            </a:pPr>
            <a:r>
              <a:rPr lang="en-GB" sz="1773" kern="0" dirty="0">
                <a:solidFill>
                  <a:prstClr val="black"/>
                </a:solidFill>
                <a:latin typeface="Calibri" panose="020F0502020204030204"/>
              </a:rPr>
              <a:t>End Design/Spec Sheets</a:t>
            </a:r>
            <a:br>
              <a:rPr lang="en-GB" sz="1773" kern="0" dirty="0">
                <a:solidFill>
                  <a:prstClr val="black"/>
                </a:solidFill>
                <a:latin typeface="Calibri" panose="020F0502020204030204"/>
              </a:rPr>
            </a:br>
            <a:r>
              <a:rPr lang="en-GB" sz="1773" kern="0" dirty="0">
                <a:solidFill>
                  <a:prstClr val="black"/>
                </a:solidFill>
                <a:latin typeface="Calibri" panose="020F0502020204030204"/>
              </a:rPr>
              <a:t>Based on ISA 20/IEC 61987 +</a:t>
            </a:r>
          </a:p>
          <a:p>
            <a:pPr defTabSz="1013064">
              <a:defRPr/>
            </a:pPr>
            <a:r>
              <a:rPr lang="en-GB" sz="1773" kern="0" dirty="0">
                <a:solidFill>
                  <a:prstClr val="black"/>
                </a:solidFill>
                <a:latin typeface="Calibri" panose="020F0502020204030204"/>
              </a:rPr>
              <a:t>Special Vendor Config Param</a:t>
            </a:r>
          </a:p>
        </p:txBody>
      </p:sp>
      <p:sp>
        <p:nvSpPr>
          <p:cNvPr id="39" name="TextBox 38">
            <a:extLst>
              <a:ext uri="{FF2B5EF4-FFF2-40B4-BE49-F238E27FC236}">
                <a16:creationId xmlns:a16="http://schemas.microsoft.com/office/drawing/2014/main" id="{CD17B2A8-9AD1-4CFD-993A-B352AC12C2AF}"/>
              </a:ext>
            </a:extLst>
          </p:cNvPr>
          <p:cNvSpPr txBox="1"/>
          <p:nvPr/>
        </p:nvSpPr>
        <p:spPr>
          <a:xfrm>
            <a:off x="3153241" y="4038686"/>
            <a:ext cx="673582" cy="399212"/>
          </a:xfrm>
          <a:prstGeom prst="rect">
            <a:avLst/>
          </a:prstGeom>
          <a:noFill/>
          <a:ln>
            <a:solidFill>
              <a:srgbClr val="FF0000"/>
            </a:solidFill>
          </a:ln>
        </p:spPr>
        <p:txBody>
          <a:bodyPr wrap="none" rtlCol="0">
            <a:spAutoFit/>
          </a:bodyPr>
          <a:lstStyle/>
          <a:p>
            <a:pPr defTabSz="1013064">
              <a:defRPr/>
            </a:pPr>
            <a:r>
              <a:rPr lang="en-GB" sz="1994" kern="0" dirty="0">
                <a:solidFill>
                  <a:srgbClr val="FF0000"/>
                </a:solidFill>
                <a:latin typeface="Calibri" panose="020F0502020204030204"/>
              </a:rPr>
              <a:t>MoC</a:t>
            </a:r>
          </a:p>
        </p:txBody>
      </p:sp>
      <p:cxnSp>
        <p:nvCxnSpPr>
          <p:cNvPr id="40" name="Connector: Elbow 39">
            <a:extLst>
              <a:ext uri="{FF2B5EF4-FFF2-40B4-BE49-F238E27FC236}">
                <a16:creationId xmlns:a16="http://schemas.microsoft.com/office/drawing/2014/main" id="{FC44E153-03A8-45A3-93BD-E323ED8FD839}"/>
              </a:ext>
            </a:extLst>
          </p:cNvPr>
          <p:cNvCxnSpPr>
            <a:cxnSpLocks/>
            <a:stCxn id="39" idx="0"/>
            <a:endCxn id="37" idx="1"/>
          </p:cNvCxnSpPr>
          <p:nvPr/>
        </p:nvCxnSpPr>
        <p:spPr>
          <a:xfrm rot="5400000" flipH="1" flipV="1">
            <a:off x="2610710" y="2700306"/>
            <a:ext cx="2217703" cy="459059"/>
          </a:xfrm>
          <a:prstGeom prst="bentConnector2">
            <a:avLst/>
          </a:prstGeom>
          <a:noFill/>
          <a:ln w="6350" cap="flat" cmpd="sng" algn="ctr">
            <a:solidFill>
              <a:srgbClr val="4472C4"/>
            </a:solidFill>
            <a:prstDash val="solid"/>
            <a:miter lim="800000"/>
            <a:tailEnd type="triangle"/>
          </a:ln>
          <a:effectLst/>
        </p:spPr>
      </p:cxnSp>
      <p:cxnSp>
        <p:nvCxnSpPr>
          <p:cNvPr id="41" name="Connector: Elbow 43">
            <a:extLst>
              <a:ext uri="{FF2B5EF4-FFF2-40B4-BE49-F238E27FC236}">
                <a16:creationId xmlns:a16="http://schemas.microsoft.com/office/drawing/2014/main" id="{805D768C-0359-4A16-9BD1-63A58F582AEF}"/>
              </a:ext>
            </a:extLst>
          </p:cNvPr>
          <p:cNvCxnSpPr>
            <a:cxnSpLocks/>
            <a:stCxn id="32" idx="1"/>
            <a:endCxn id="39" idx="2"/>
          </p:cNvCxnSpPr>
          <p:nvPr/>
        </p:nvCxnSpPr>
        <p:spPr>
          <a:xfrm rot="10800000">
            <a:off x="3490033" y="4437899"/>
            <a:ext cx="1215677" cy="2243235"/>
          </a:xfrm>
          <a:prstGeom prst="bentConnector2">
            <a:avLst/>
          </a:prstGeom>
          <a:noFill/>
          <a:ln w="6350" cap="flat" cmpd="sng" algn="ctr">
            <a:solidFill>
              <a:srgbClr val="FF0000"/>
            </a:solidFill>
            <a:prstDash val="solid"/>
            <a:miter lim="800000"/>
            <a:tailEnd type="triangle"/>
          </a:ln>
          <a:effectLst/>
        </p:spPr>
      </p:cxnSp>
      <p:cxnSp>
        <p:nvCxnSpPr>
          <p:cNvPr id="42" name="Connector: Elbow 49">
            <a:extLst>
              <a:ext uri="{FF2B5EF4-FFF2-40B4-BE49-F238E27FC236}">
                <a16:creationId xmlns:a16="http://schemas.microsoft.com/office/drawing/2014/main" id="{5C225DE0-7E6D-4EA7-A141-CA8987B43BBF}"/>
              </a:ext>
            </a:extLst>
          </p:cNvPr>
          <p:cNvCxnSpPr>
            <a:cxnSpLocks/>
            <a:endCxn id="39" idx="1"/>
          </p:cNvCxnSpPr>
          <p:nvPr/>
        </p:nvCxnSpPr>
        <p:spPr>
          <a:xfrm>
            <a:off x="2561638" y="3667036"/>
            <a:ext cx="591603" cy="571256"/>
          </a:xfrm>
          <a:prstGeom prst="bentConnector3">
            <a:avLst>
              <a:gd name="adj1" fmla="val 50000"/>
            </a:avLst>
          </a:prstGeom>
          <a:noFill/>
          <a:ln w="6350" cap="flat" cmpd="sng" algn="ctr">
            <a:solidFill>
              <a:srgbClr val="4472C4"/>
            </a:solidFill>
            <a:prstDash val="solid"/>
            <a:miter lim="800000"/>
            <a:tailEnd type="triangle"/>
          </a:ln>
          <a:effectLst/>
        </p:spPr>
      </p:cxnSp>
      <p:sp>
        <p:nvSpPr>
          <p:cNvPr id="28" name="TextBox 27">
            <a:extLst>
              <a:ext uri="{FF2B5EF4-FFF2-40B4-BE49-F238E27FC236}">
                <a16:creationId xmlns:a16="http://schemas.microsoft.com/office/drawing/2014/main" id="{B93E7C10-AA6E-4203-B7AD-A46A0CD1382F}"/>
              </a:ext>
            </a:extLst>
          </p:cNvPr>
          <p:cNvSpPr txBox="1"/>
          <p:nvPr/>
        </p:nvSpPr>
        <p:spPr>
          <a:xfrm>
            <a:off x="7102779" y="1404983"/>
            <a:ext cx="1352470" cy="1634127"/>
          </a:xfrm>
          <a:prstGeom prst="rect">
            <a:avLst/>
          </a:prstGeom>
          <a:noFill/>
          <a:ln>
            <a:solidFill>
              <a:srgbClr val="4472C4"/>
            </a:solidFill>
          </a:ln>
        </p:spPr>
        <p:txBody>
          <a:bodyPr wrap="none" rtlCol="0">
            <a:noAutofit/>
          </a:bodyPr>
          <a:lstStyle/>
          <a:p>
            <a:pPr algn="ctr" defTabSz="1013064">
              <a:defRPr/>
            </a:pPr>
            <a:r>
              <a:rPr lang="en-GB" sz="1773" kern="0" dirty="0">
                <a:solidFill>
                  <a:prstClr val="black"/>
                </a:solidFill>
                <a:latin typeface="Calibri" panose="020F0502020204030204"/>
              </a:rPr>
              <a:t>IAMS</a:t>
            </a:r>
          </a:p>
        </p:txBody>
      </p:sp>
      <p:sp>
        <p:nvSpPr>
          <p:cNvPr id="29" name="TextBox 28">
            <a:extLst>
              <a:ext uri="{FF2B5EF4-FFF2-40B4-BE49-F238E27FC236}">
                <a16:creationId xmlns:a16="http://schemas.microsoft.com/office/drawing/2014/main" id="{EFBC2BBF-C06C-4A68-9C5E-C0202DFA53DB}"/>
              </a:ext>
            </a:extLst>
          </p:cNvPr>
          <p:cNvSpPr txBox="1"/>
          <p:nvPr/>
        </p:nvSpPr>
        <p:spPr>
          <a:xfrm>
            <a:off x="8547137" y="3123529"/>
            <a:ext cx="1497663" cy="1266648"/>
          </a:xfrm>
          <a:prstGeom prst="rect">
            <a:avLst/>
          </a:prstGeom>
          <a:noFill/>
          <a:ln>
            <a:solidFill>
              <a:srgbClr val="4472C4"/>
            </a:solidFill>
          </a:ln>
        </p:spPr>
        <p:txBody>
          <a:bodyPr wrap="none" rtlCol="0">
            <a:noAutofit/>
          </a:bodyPr>
          <a:lstStyle/>
          <a:p>
            <a:pPr defTabSz="1013064">
              <a:defRPr/>
            </a:pPr>
            <a:r>
              <a:rPr lang="en-GB" sz="1773" kern="0" dirty="0">
                <a:solidFill>
                  <a:prstClr val="black"/>
                </a:solidFill>
                <a:latin typeface="Calibri" panose="020F0502020204030204"/>
              </a:rPr>
              <a:t>Field Device</a:t>
            </a:r>
          </a:p>
        </p:txBody>
      </p:sp>
      <p:sp>
        <p:nvSpPr>
          <p:cNvPr id="34" name="TextBox 33">
            <a:extLst>
              <a:ext uri="{FF2B5EF4-FFF2-40B4-BE49-F238E27FC236}">
                <a16:creationId xmlns:a16="http://schemas.microsoft.com/office/drawing/2014/main" id="{060CBAB7-987D-459E-90DD-88BD8C7F03DF}"/>
              </a:ext>
            </a:extLst>
          </p:cNvPr>
          <p:cNvSpPr txBox="1"/>
          <p:nvPr/>
        </p:nvSpPr>
        <p:spPr>
          <a:xfrm>
            <a:off x="10146124" y="1435135"/>
            <a:ext cx="1353812" cy="1603975"/>
          </a:xfrm>
          <a:prstGeom prst="rect">
            <a:avLst/>
          </a:prstGeom>
          <a:noFill/>
          <a:ln>
            <a:solidFill>
              <a:srgbClr val="4472C4"/>
            </a:solidFill>
          </a:ln>
        </p:spPr>
        <p:txBody>
          <a:bodyPr wrap="none" rtlCol="0">
            <a:noAutofit/>
          </a:bodyPr>
          <a:lstStyle/>
          <a:p>
            <a:pPr algn="ctr" defTabSz="1013064">
              <a:defRPr/>
            </a:pPr>
            <a:r>
              <a:rPr lang="en-GB" sz="1773" kern="0" dirty="0">
                <a:solidFill>
                  <a:prstClr val="black"/>
                </a:solidFill>
                <a:latin typeface="Calibri" panose="020F0502020204030204"/>
              </a:rPr>
              <a:t>DCS / SCADA</a:t>
            </a:r>
          </a:p>
        </p:txBody>
      </p:sp>
      <p:cxnSp>
        <p:nvCxnSpPr>
          <p:cNvPr id="35" name="Connector: Elbow 21">
            <a:extLst>
              <a:ext uri="{FF2B5EF4-FFF2-40B4-BE49-F238E27FC236}">
                <a16:creationId xmlns:a16="http://schemas.microsoft.com/office/drawing/2014/main" id="{940924B6-6CC1-4E1E-AAB2-0DB66F009A87}"/>
              </a:ext>
            </a:extLst>
          </p:cNvPr>
          <p:cNvCxnSpPr>
            <a:cxnSpLocks/>
            <a:endCxn id="44" idx="1"/>
          </p:cNvCxnSpPr>
          <p:nvPr/>
        </p:nvCxnSpPr>
        <p:spPr>
          <a:xfrm rot="5400000" flipH="1" flipV="1">
            <a:off x="9530768" y="2529221"/>
            <a:ext cx="742943" cy="491999"/>
          </a:xfrm>
          <a:prstGeom prst="bentConnector2">
            <a:avLst/>
          </a:prstGeom>
          <a:noFill/>
          <a:ln w="6350" cap="flat" cmpd="sng" algn="ctr">
            <a:solidFill>
              <a:srgbClr val="4472C4"/>
            </a:solidFill>
            <a:prstDash val="solid"/>
            <a:miter lim="800000"/>
            <a:headEnd type="triangle"/>
            <a:tailEnd type="triangle"/>
          </a:ln>
          <a:effectLst/>
        </p:spPr>
      </p:cxnSp>
      <p:cxnSp>
        <p:nvCxnSpPr>
          <p:cNvPr id="36" name="Connector: Elbow 24">
            <a:extLst>
              <a:ext uri="{FF2B5EF4-FFF2-40B4-BE49-F238E27FC236}">
                <a16:creationId xmlns:a16="http://schemas.microsoft.com/office/drawing/2014/main" id="{6607ED22-BEC0-4A26-A745-5D17F9A3402E}"/>
              </a:ext>
            </a:extLst>
          </p:cNvPr>
          <p:cNvCxnSpPr>
            <a:cxnSpLocks/>
            <a:stCxn id="44" idx="2"/>
            <a:endCxn id="30" idx="3"/>
          </p:cNvCxnSpPr>
          <p:nvPr/>
        </p:nvCxnSpPr>
        <p:spPr>
          <a:xfrm rot="5400000">
            <a:off x="7155820" y="1916128"/>
            <a:ext cx="2546344" cy="4792306"/>
          </a:xfrm>
          <a:prstGeom prst="bentConnector2">
            <a:avLst/>
          </a:prstGeom>
          <a:noFill/>
          <a:ln w="6350" cap="flat" cmpd="sng" algn="ctr">
            <a:solidFill>
              <a:srgbClr val="FF0000"/>
            </a:solidFill>
            <a:prstDash val="dash"/>
            <a:miter lim="800000"/>
            <a:headEnd type="none"/>
            <a:tailEnd type="triangle"/>
          </a:ln>
          <a:effectLst/>
        </p:spPr>
      </p:cxnSp>
      <p:sp>
        <p:nvSpPr>
          <p:cNvPr id="43" name="TextBox 42">
            <a:extLst>
              <a:ext uri="{FF2B5EF4-FFF2-40B4-BE49-F238E27FC236}">
                <a16:creationId xmlns:a16="http://schemas.microsoft.com/office/drawing/2014/main" id="{93BDFFE6-8F08-4830-B6FB-0962EF9C37F4}"/>
              </a:ext>
            </a:extLst>
          </p:cNvPr>
          <p:cNvSpPr txBox="1"/>
          <p:nvPr/>
        </p:nvSpPr>
        <p:spPr>
          <a:xfrm>
            <a:off x="8541400" y="3502010"/>
            <a:ext cx="1503400" cy="888167"/>
          </a:xfrm>
          <a:prstGeom prst="rect">
            <a:avLst/>
          </a:prstGeom>
          <a:solidFill>
            <a:srgbClr val="ED7D31">
              <a:lumMod val="60000"/>
              <a:lumOff val="40000"/>
            </a:srgbClr>
          </a:solidFill>
          <a:ln>
            <a:solidFill>
              <a:sysClr val="windowText" lastClr="000000"/>
            </a:solidFill>
          </a:ln>
        </p:spPr>
        <p:txBody>
          <a:bodyPr wrap="square" rtlCol="0">
            <a:noAutofit/>
          </a:bodyPr>
          <a:lstStyle/>
          <a:p>
            <a:pPr defTabSz="1013064">
              <a:defRPr/>
            </a:pPr>
            <a:r>
              <a:rPr lang="en-GB" sz="1329" kern="0" dirty="0">
                <a:solidFill>
                  <a:prstClr val="black"/>
                </a:solidFill>
                <a:latin typeface="Calibri" panose="020F0502020204030204"/>
              </a:rPr>
              <a:t>Instrument  Configuration Parameters</a:t>
            </a:r>
          </a:p>
        </p:txBody>
      </p:sp>
      <p:sp>
        <p:nvSpPr>
          <p:cNvPr id="44" name="TextBox 43">
            <a:extLst>
              <a:ext uri="{FF2B5EF4-FFF2-40B4-BE49-F238E27FC236}">
                <a16:creationId xmlns:a16="http://schemas.microsoft.com/office/drawing/2014/main" id="{523062CA-C6C6-4F2F-A155-424C3E093F78}"/>
              </a:ext>
            </a:extLst>
          </p:cNvPr>
          <p:cNvSpPr txBox="1"/>
          <p:nvPr/>
        </p:nvSpPr>
        <p:spPr>
          <a:xfrm>
            <a:off x="10148238" y="1768387"/>
            <a:ext cx="1353812" cy="1270723"/>
          </a:xfrm>
          <a:prstGeom prst="rect">
            <a:avLst/>
          </a:prstGeom>
          <a:solidFill>
            <a:srgbClr val="70AD47">
              <a:lumMod val="40000"/>
              <a:lumOff val="60000"/>
            </a:srgbClr>
          </a:solidFill>
          <a:ln>
            <a:solidFill>
              <a:sysClr val="windowText" lastClr="000000"/>
            </a:solidFill>
          </a:ln>
        </p:spPr>
        <p:txBody>
          <a:bodyPr wrap="square" rtlCol="0">
            <a:noAutofit/>
          </a:bodyPr>
          <a:lstStyle/>
          <a:p>
            <a:pPr defTabSz="1013064">
              <a:defRPr/>
            </a:pPr>
            <a:r>
              <a:rPr lang="en-GB" sz="1329" kern="0" dirty="0">
                <a:solidFill>
                  <a:prstClr val="black"/>
                </a:solidFill>
                <a:latin typeface="Calibri" panose="020F0502020204030204"/>
              </a:rPr>
              <a:t>I</a:t>
            </a:r>
            <a:r>
              <a:rPr lang="en-GB" sz="1329" kern="0" dirty="0" err="1">
                <a:solidFill>
                  <a:prstClr val="black"/>
                </a:solidFill>
                <a:latin typeface="Calibri" panose="020F0502020204030204"/>
              </a:rPr>
              <a:t>nstrument</a:t>
            </a:r>
            <a:r>
              <a:rPr lang="en-GB" sz="1329" kern="0" dirty="0">
                <a:solidFill>
                  <a:prstClr val="black"/>
                </a:solidFill>
                <a:latin typeface="Calibri" panose="020F0502020204030204"/>
              </a:rPr>
              <a:t> Configuration Parameters + Vendor Documentation</a:t>
            </a:r>
          </a:p>
        </p:txBody>
      </p:sp>
      <p:sp>
        <p:nvSpPr>
          <p:cNvPr id="45" name="TextBox 44">
            <a:extLst>
              <a:ext uri="{FF2B5EF4-FFF2-40B4-BE49-F238E27FC236}">
                <a16:creationId xmlns:a16="http://schemas.microsoft.com/office/drawing/2014/main" id="{AA76E6D3-86DF-4FBB-BEE5-563F0400F05F}"/>
              </a:ext>
            </a:extLst>
          </p:cNvPr>
          <p:cNvSpPr txBox="1"/>
          <p:nvPr/>
        </p:nvSpPr>
        <p:spPr>
          <a:xfrm>
            <a:off x="7103551" y="1728390"/>
            <a:ext cx="1353812" cy="1310719"/>
          </a:xfrm>
          <a:prstGeom prst="rect">
            <a:avLst/>
          </a:prstGeom>
          <a:solidFill>
            <a:srgbClr val="5B9BD5">
              <a:lumMod val="40000"/>
              <a:lumOff val="60000"/>
            </a:srgbClr>
          </a:solidFill>
          <a:ln>
            <a:solidFill>
              <a:sysClr val="windowText" lastClr="000000"/>
            </a:solidFill>
          </a:ln>
        </p:spPr>
        <p:txBody>
          <a:bodyPr wrap="square" rtlCol="0">
            <a:noAutofit/>
          </a:bodyPr>
          <a:lstStyle/>
          <a:p>
            <a:pPr defTabSz="1013064">
              <a:defRPr/>
            </a:pPr>
            <a:r>
              <a:rPr lang="en-GB" sz="1329" kern="0" dirty="0">
                <a:solidFill>
                  <a:prstClr val="black"/>
                </a:solidFill>
                <a:latin typeface="Calibri" panose="020F0502020204030204"/>
              </a:rPr>
              <a:t>I</a:t>
            </a:r>
            <a:r>
              <a:rPr lang="en-GB" sz="1329" kern="0" dirty="0" err="1">
                <a:solidFill>
                  <a:prstClr val="black"/>
                </a:solidFill>
                <a:latin typeface="Calibri" panose="020F0502020204030204"/>
              </a:rPr>
              <a:t>nstrument</a:t>
            </a:r>
            <a:r>
              <a:rPr lang="en-GB" sz="1329" kern="0" dirty="0">
                <a:solidFill>
                  <a:prstClr val="black"/>
                </a:solidFill>
                <a:latin typeface="Calibri" panose="020F0502020204030204"/>
              </a:rPr>
              <a:t> Configuration Parameters + Vendor Documentation</a:t>
            </a:r>
          </a:p>
        </p:txBody>
      </p:sp>
      <p:cxnSp>
        <p:nvCxnSpPr>
          <p:cNvPr id="47" name="Straight Connector 46"/>
          <p:cNvCxnSpPr>
            <a:cxnSpLocks/>
            <a:stCxn id="45" idx="2"/>
          </p:cNvCxnSpPr>
          <p:nvPr/>
        </p:nvCxnSpPr>
        <p:spPr>
          <a:xfrm>
            <a:off x="7780457" y="3039110"/>
            <a:ext cx="0" cy="2546344"/>
          </a:xfrm>
          <a:prstGeom prst="line">
            <a:avLst/>
          </a:prstGeom>
          <a:noFill/>
          <a:ln w="6350" cap="flat" cmpd="sng" algn="ctr">
            <a:solidFill>
              <a:srgbClr val="FF0000"/>
            </a:solidFill>
            <a:prstDash val="dash"/>
            <a:miter lim="800000"/>
            <a:headEnd type="none"/>
            <a:tailEnd type="triangle"/>
          </a:ln>
          <a:effectLst/>
        </p:spPr>
      </p:cxnSp>
      <p:sp>
        <p:nvSpPr>
          <p:cNvPr id="48" name="TextBox 47">
            <a:extLst>
              <a:ext uri="{FF2B5EF4-FFF2-40B4-BE49-F238E27FC236}">
                <a16:creationId xmlns:a16="http://schemas.microsoft.com/office/drawing/2014/main" id="{93BDFFE6-8F08-4830-B6FB-0962EF9C37F4}"/>
              </a:ext>
            </a:extLst>
          </p:cNvPr>
          <p:cNvSpPr txBox="1"/>
          <p:nvPr/>
        </p:nvSpPr>
        <p:spPr>
          <a:xfrm>
            <a:off x="3949091" y="3421981"/>
            <a:ext cx="2788018" cy="1118528"/>
          </a:xfrm>
          <a:prstGeom prst="rect">
            <a:avLst/>
          </a:prstGeom>
          <a:solidFill>
            <a:srgbClr val="FFCC00"/>
          </a:solidFill>
          <a:ln>
            <a:solidFill>
              <a:srgbClr val="FF0000"/>
            </a:solidFill>
          </a:ln>
        </p:spPr>
        <p:txBody>
          <a:bodyPr wrap="square" rtlCol="0">
            <a:noAutofit/>
          </a:bodyPr>
          <a:lstStyle/>
          <a:p>
            <a:pPr defTabSz="1013064">
              <a:defRPr/>
            </a:pPr>
            <a:r>
              <a:rPr lang="en-GB" sz="1329" kern="0" dirty="0">
                <a:solidFill>
                  <a:srgbClr val="FF0000"/>
                </a:solidFill>
                <a:latin typeface="Calibri" panose="020F0502020204030204"/>
              </a:rPr>
              <a:t>Class Libraries of smart instruments + Class Level Documentation +</a:t>
            </a:r>
          </a:p>
          <a:p>
            <a:pPr defTabSz="1013064">
              <a:defRPr/>
            </a:pPr>
            <a:r>
              <a:rPr lang="en-GB" sz="1329" kern="0" dirty="0">
                <a:solidFill>
                  <a:srgbClr val="FF0000"/>
                </a:solidFill>
                <a:latin typeface="Calibri" panose="020F0502020204030204"/>
              </a:rPr>
              <a:t>Physical Device Parameters +</a:t>
            </a:r>
          </a:p>
          <a:p>
            <a:pPr>
              <a:defRPr/>
            </a:pPr>
            <a:r>
              <a:rPr lang="en-GB" sz="1329" kern="0" dirty="0">
                <a:solidFill>
                  <a:srgbClr val="FF0000"/>
                </a:solidFill>
                <a:latin typeface="Calibri" panose="020F0502020204030204"/>
              </a:rPr>
              <a:t>Configuration Parameters +  </a:t>
            </a:r>
            <a:br>
              <a:rPr lang="en-GB" sz="1329" kern="0" dirty="0">
                <a:solidFill>
                  <a:srgbClr val="FF0000"/>
                </a:solidFill>
                <a:latin typeface="Calibri" panose="020F0502020204030204"/>
              </a:rPr>
            </a:br>
            <a:r>
              <a:rPr lang="en-GB" sz="1329" kern="0" dirty="0">
                <a:solidFill>
                  <a:srgbClr val="FF0000"/>
                </a:solidFill>
                <a:latin typeface="Calibri" panose="020F0502020204030204"/>
              </a:rPr>
              <a:t>Special Vendor Config. Parameters</a:t>
            </a:r>
          </a:p>
        </p:txBody>
      </p:sp>
      <p:cxnSp>
        <p:nvCxnSpPr>
          <p:cNvPr id="52" name="Straight Connector 51"/>
          <p:cNvCxnSpPr>
            <a:cxnSpLocks/>
            <a:stCxn id="37" idx="2"/>
          </p:cNvCxnSpPr>
          <p:nvPr/>
        </p:nvCxnSpPr>
        <p:spPr>
          <a:xfrm>
            <a:off x="5343099" y="2263747"/>
            <a:ext cx="6720" cy="571534"/>
          </a:xfrm>
          <a:prstGeom prst="line">
            <a:avLst/>
          </a:prstGeom>
          <a:noFill/>
          <a:ln w="6350" cap="flat" cmpd="sng" algn="ctr">
            <a:solidFill>
              <a:srgbClr val="4472C4"/>
            </a:solidFill>
            <a:prstDash val="solid"/>
            <a:miter lim="800000"/>
            <a:headEnd type="none"/>
            <a:tailEnd type="triangle"/>
          </a:ln>
          <a:effectLst/>
        </p:spPr>
      </p:cxnSp>
      <p:sp>
        <p:nvSpPr>
          <p:cNvPr id="60" name="TextBox 59">
            <a:extLst>
              <a:ext uri="{FF2B5EF4-FFF2-40B4-BE49-F238E27FC236}">
                <a16:creationId xmlns:a16="http://schemas.microsoft.com/office/drawing/2014/main" id="{A19FA218-AC6F-4E3D-BCF0-BA74B0C76F4E}"/>
              </a:ext>
            </a:extLst>
          </p:cNvPr>
          <p:cNvSpPr txBox="1"/>
          <p:nvPr/>
        </p:nvSpPr>
        <p:spPr>
          <a:xfrm>
            <a:off x="1579418" y="2743198"/>
            <a:ext cx="1778181" cy="910827"/>
          </a:xfrm>
          <a:prstGeom prst="rect">
            <a:avLst/>
          </a:prstGeom>
          <a:noFill/>
          <a:ln>
            <a:solidFill>
              <a:srgbClr val="4472C4"/>
            </a:solidFill>
          </a:ln>
        </p:spPr>
        <p:txBody>
          <a:bodyPr wrap="square" rtlCol="0">
            <a:spAutoFit/>
          </a:bodyPr>
          <a:lstStyle/>
          <a:p>
            <a:pPr algn="ctr" defTabSz="1013064">
              <a:defRPr/>
            </a:pPr>
            <a:r>
              <a:rPr lang="en-GB" sz="1773" kern="0" dirty="0">
                <a:solidFill>
                  <a:prstClr val="black"/>
                </a:solidFill>
                <a:latin typeface="Calibri" panose="020F0502020204030204"/>
              </a:rPr>
              <a:t>Initial Design or Engineered </a:t>
            </a:r>
          </a:p>
          <a:p>
            <a:pPr algn="ctr" defTabSz="1013064">
              <a:defRPr/>
            </a:pPr>
            <a:r>
              <a:rPr lang="en-GB" sz="1773" kern="0" dirty="0">
                <a:solidFill>
                  <a:prstClr val="black"/>
                </a:solidFill>
                <a:latin typeface="Calibri" panose="020F0502020204030204"/>
              </a:rPr>
              <a:t>Change</a:t>
            </a:r>
          </a:p>
        </p:txBody>
      </p:sp>
      <p:sp>
        <p:nvSpPr>
          <p:cNvPr id="73" name="TextBox 72"/>
          <p:cNvSpPr txBox="1"/>
          <p:nvPr/>
        </p:nvSpPr>
        <p:spPr>
          <a:xfrm>
            <a:off x="6689434" y="6099877"/>
            <a:ext cx="4366485" cy="433324"/>
          </a:xfrm>
          <a:prstGeom prst="rect">
            <a:avLst/>
          </a:prstGeom>
          <a:noFill/>
        </p:spPr>
        <p:txBody>
          <a:bodyPr wrap="square" rtlCol="0">
            <a:spAutoFit/>
          </a:bodyPr>
          <a:lstStyle/>
          <a:p>
            <a:pPr algn="ctr"/>
            <a:r>
              <a:rPr lang="en-US" sz="2216" dirty="0">
                <a:solidFill>
                  <a:srgbClr val="FF0000"/>
                </a:solidFill>
                <a:latin typeface="Calibri" panose="020F0502020204030204" pitchFamily="34" charset="0"/>
                <a:cs typeface="Calibri" panose="020F0502020204030204" pitchFamily="34" charset="0"/>
              </a:rPr>
              <a:t>Red = Automated, New &amp; Exciting</a:t>
            </a:r>
          </a:p>
        </p:txBody>
      </p:sp>
      <p:cxnSp>
        <p:nvCxnSpPr>
          <p:cNvPr id="68" name="Connector: Elbow 21">
            <a:extLst>
              <a:ext uri="{FF2B5EF4-FFF2-40B4-BE49-F238E27FC236}">
                <a16:creationId xmlns:a16="http://schemas.microsoft.com/office/drawing/2014/main" id="{4A0CC51F-E6E1-4EF5-8C58-7C4A6AA04751}"/>
              </a:ext>
            </a:extLst>
          </p:cNvPr>
          <p:cNvCxnSpPr>
            <a:cxnSpLocks/>
            <a:stCxn id="45" idx="3"/>
          </p:cNvCxnSpPr>
          <p:nvPr/>
        </p:nvCxnSpPr>
        <p:spPr>
          <a:xfrm>
            <a:off x="8457363" y="2383751"/>
            <a:ext cx="487770" cy="739779"/>
          </a:xfrm>
          <a:prstGeom prst="bentConnector2">
            <a:avLst/>
          </a:prstGeom>
          <a:noFill/>
          <a:ln w="6350" cap="flat" cmpd="sng" algn="ctr">
            <a:solidFill>
              <a:srgbClr val="4472C4"/>
            </a:solidFill>
            <a:prstDash val="solid"/>
            <a:miter lim="800000"/>
            <a:headEnd type="triangle"/>
            <a:tailEnd type="triangle"/>
          </a:ln>
          <a:effectLst/>
        </p:spPr>
      </p:cxnSp>
      <p:sp>
        <p:nvSpPr>
          <p:cNvPr id="88" name="TextBox 87">
            <a:extLst>
              <a:ext uri="{FF2B5EF4-FFF2-40B4-BE49-F238E27FC236}">
                <a16:creationId xmlns:a16="http://schemas.microsoft.com/office/drawing/2014/main" id="{E9F9BFD4-7D3C-4E30-9985-03A09ED91619}"/>
              </a:ext>
            </a:extLst>
          </p:cNvPr>
          <p:cNvSpPr txBox="1"/>
          <p:nvPr/>
        </p:nvSpPr>
        <p:spPr>
          <a:xfrm>
            <a:off x="9453863" y="4661306"/>
            <a:ext cx="1181875" cy="384229"/>
          </a:xfrm>
          <a:prstGeom prst="rect">
            <a:avLst/>
          </a:prstGeom>
          <a:noFill/>
          <a:ln>
            <a:solidFill>
              <a:schemeClr val="tx1"/>
            </a:solidFill>
          </a:ln>
        </p:spPr>
        <p:txBody>
          <a:bodyPr wrap="none" rtlCol="0">
            <a:noAutofit/>
          </a:bodyPr>
          <a:lstStyle/>
          <a:p>
            <a:pPr>
              <a:defRPr/>
            </a:pPr>
            <a:r>
              <a:rPr lang="en-GB" sz="1773" kern="0" dirty="0">
                <a:latin typeface="Calibri" panose="020F0502020204030204"/>
              </a:rPr>
              <a:t>Hand-Held</a:t>
            </a:r>
          </a:p>
        </p:txBody>
      </p:sp>
      <p:sp>
        <p:nvSpPr>
          <p:cNvPr id="101" name="TextBox 100">
            <a:extLst>
              <a:ext uri="{FF2B5EF4-FFF2-40B4-BE49-F238E27FC236}">
                <a16:creationId xmlns:a16="http://schemas.microsoft.com/office/drawing/2014/main" id="{1A1CFD77-024A-44EE-B3A2-992BEA16D706}"/>
              </a:ext>
            </a:extLst>
          </p:cNvPr>
          <p:cNvSpPr txBox="1"/>
          <p:nvPr/>
        </p:nvSpPr>
        <p:spPr>
          <a:xfrm>
            <a:off x="8116586" y="4661307"/>
            <a:ext cx="991001" cy="384228"/>
          </a:xfrm>
          <a:prstGeom prst="rect">
            <a:avLst/>
          </a:prstGeom>
          <a:noFill/>
          <a:ln>
            <a:solidFill>
              <a:srgbClr val="FF0000"/>
            </a:solidFill>
          </a:ln>
        </p:spPr>
        <p:txBody>
          <a:bodyPr wrap="none" rtlCol="0">
            <a:noAutofit/>
          </a:bodyPr>
          <a:lstStyle/>
          <a:p>
            <a:pPr defTabSz="1013064">
              <a:defRPr/>
            </a:pPr>
            <a:r>
              <a:rPr lang="en-GB" sz="1773" kern="0" dirty="0">
                <a:solidFill>
                  <a:srgbClr val="FF0000"/>
                </a:solidFill>
                <a:latin typeface="Calibri" panose="020F0502020204030204"/>
              </a:rPr>
              <a:t>Gateway</a:t>
            </a:r>
          </a:p>
        </p:txBody>
      </p:sp>
      <p:cxnSp>
        <p:nvCxnSpPr>
          <p:cNvPr id="107" name="Connector: Elbow 10">
            <a:extLst>
              <a:ext uri="{FF2B5EF4-FFF2-40B4-BE49-F238E27FC236}">
                <a16:creationId xmlns:a16="http://schemas.microsoft.com/office/drawing/2014/main" id="{47A6D828-8BD1-49AD-AB1E-BDB3EE6355FE}"/>
              </a:ext>
            </a:extLst>
          </p:cNvPr>
          <p:cNvCxnSpPr>
            <a:cxnSpLocks/>
            <a:stCxn id="101" idx="2"/>
          </p:cNvCxnSpPr>
          <p:nvPr/>
        </p:nvCxnSpPr>
        <p:spPr>
          <a:xfrm rot="16200000" flipH="1">
            <a:off x="8446230" y="5211392"/>
            <a:ext cx="539566" cy="207852"/>
          </a:xfrm>
          <a:prstGeom prst="bentConnector3">
            <a:avLst>
              <a:gd name="adj1" fmla="val 50000"/>
            </a:avLst>
          </a:prstGeom>
          <a:noFill/>
          <a:ln w="6350" cap="flat" cmpd="sng" algn="ctr">
            <a:solidFill>
              <a:srgbClr val="FF0000"/>
            </a:solidFill>
            <a:prstDash val="solid"/>
            <a:miter lim="800000"/>
            <a:tailEnd type="triangle"/>
          </a:ln>
          <a:effectLst/>
        </p:spPr>
      </p:cxnSp>
      <p:cxnSp>
        <p:nvCxnSpPr>
          <p:cNvPr id="110" name="Connector: Elbow 10">
            <a:extLst>
              <a:ext uri="{FF2B5EF4-FFF2-40B4-BE49-F238E27FC236}">
                <a16:creationId xmlns:a16="http://schemas.microsoft.com/office/drawing/2014/main" id="{DA7E08A7-0BAB-472D-AB6A-15B530ED2A84}"/>
              </a:ext>
            </a:extLst>
          </p:cNvPr>
          <p:cNvCxnSpPr>
            <a:cxnSpLocks/>
          </p:cNvCxnSpPr>
          <p:nvPr/>
        </p:nvCxnSpPr>
        <p:spPr>
          <a:xfrm rot="5400000">
            <a:off x="8645209" y="4518603"/>
            <a:ext cx="262072" cy="4518"/>
          </a:xfrm>
          <a:prstGeom prst="bentConnector3">
            <a:avLst>
              <a:gd name="adj1" fmla="val 50000"/>
            </a:avLst>
          </a:prstGeom>
          <a:noFill/>
          <a:ln w="6350" cap="flat" cmpd="sng" algn="ctr">
            <a:solidFill>
              <a:srgbClr val="FF0000"/>
            </a:solidFill>
            <a:prstDash val="solid"/>
            <a:miter lim="800000"/>
            <a:tailEnd type="triangle"/>
          </a:ln>
          <a:effectLst/>
        </p:spPr>
      </p:cxnSp>
      <p:cxnSp>
        <p:nvCxnSpPr>
          <p:cNvPr id="111" name="Connector: Elbow 10">
            <a:extLst>
              <a:ext uri="{FF2B5EF4-FFF2-40B4-BE49-F238E27FC236}">
                <a16:creationId xmlns:a16="http://schemas.microsoft.com/office/drawing/2014/main" id="{E6618200-BCF2-4BEF-A0AA-AE5BA9581306}"/>
              </a:ext>
            </a:extLst>
          </p:cNvPr>
          <p:cNvCxnSpPr>
            <a:cxnSpLocks/>
          </p:cNvCxnSpPr>
          <p:nvPr/>
        </p:nvCxnSpPr>
        <p:spPr>
          <a:xfrm rot="5400000">
            <a:off x="9658246" y="4518603"/>
            <a:ext cx="262072" cy="4518"/>
          </a:xfrm>
          <a:prstGeom prst="bentConnector3">
            <a:avLst>
              <a:gd name="adj1" fmla="val 50000"/>
            </a:avLst>
          </a:prstGeom>
          <a:noFill/>
          <a:ln w="6350" cap="flat" cmpd="sng" algn="ctr">
            <a:solidFill>
              <a:schemeClr val="accent1"/>
            </a:solidFill>
            <a:prstDash val="solid"/>
            <a:miter lim="800000"/>
            <a:headEnd type="triangle"/>
            <a:tailEnd type="triangle"/>
          </a:ln>
          <a:effectLst/>
        </p:spPr>
      </p:cxnSp>
      <p:cxnSp>
        <p:nvCxnSpPr>
          <p:cNvPr id="46" name="Straight Connector 45">
            <a:extLst>
              <a:ext uri="{FF2B5EF4-FFF2-40B4-BE49-F238E27FC236}">
                <a16:creationId xmlns:a16="http://schemas.microsoft.com/office/drawing/2014/main" id="{D02990C0-59F4-4115-B006-C85196369B45}"/>
              </a:ext>
            </a:extLst>
          </p:cNvPr>
          <p:cNvCxnSpPr>
            <a:cxnSpLocks/>
            <a:stCxn id="37" idx="3"/>
          </p:cNvCxnSpPr>
          <p:nvPr/>
        </p:nvCxnSpPr>
        <p:spPr>
          <a:xfrm>
            <a:off x="6737108" y="1820983"/>
            <a:ext cx="374892" cy="0"/>
          </a:xfrm>
          <a:prstGeom prst="line">
            <a:avLst/>
          </a:prstGeom>
          <a:noFill/>
          <a:ln w="6350" cap="flat" cmpd="sng" algn="ctr">
            <a:solidFill>
              <a:schemeClr val="tx1"/>
            </a:solidFill>
            <a:prstDash val="dash"/>
            <a:miter lim="800000"/>
            <a:headEnd type="none"/>
            <a:tailEnd type="triangle"/>
          </a:ln>
          <a:effectLst/>
        </p:spPr>
      </p:cxnSp>
    </p:spTree>
    <p:extLst>
      <p:ext uri="{BB962C8B-B14F-4D97-AF65-F5344CB8AC3E}">
        <p14:creationId xmlns:p14="http://schemas.microsoft.com/office/powerpoint/2010/main" val="5137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fltVal val="0"/>
                                          </p:val>
                                        </p:tav>
                                        <p:tav tm="100000">
                                          <p:val>
                                            <p:strVal val="#ppt_w"/>
                                          </p:val>
                                        </p:tav>
                                      </p:tavLst>
                                    </p:anim>
                                    <p:anim calcmode="lin" valueType="num">
                                      <p:cBhvr>
                                        <p:cTn id="8" dur="1000" fill="hold"/>
                                        <p:tgtEl>
                                          <p:spTgt spid="73"/>
                                        </p:tgtEl>
                                        <p:attrNameLst>
                                          <p:attrName>ppt_h</p:attrName>
                                        </p:attrNameLst>
                                      </p:cBhvr>
                                      <p:tavLst>
                                        <p:tav tm="0">
                                          <p:val>
                                            <p:fltVal val="0"/>
                                          </p:val>
                                        </p:tav>
                                        <p:tav tm="100000">
                                          <p:val>
                                            <p:strVal val="#ppt_h"/>
                                          </p:val>
                                        </p:tav>
                                      </p:tavLst>
                                    </p:anim>
                                    <p:anim calcmode="lin" valueType="num">
                                      <p:cBhvr>
                                        <p:cTn id="9" dur="1000" fill="hold"/>
                                        <p:tgtEl>
                                          <p:spTgt spid="73"/>
                                        </p:tgtEl>
                                        <p:attrNameLst>
                                          <p:attrName>style.rotation</p:attrName>
                                        </p:attrNameLst>
                                      </p:cBhvr>
                                      <p:tavLst>
                                        <p:tav tm="0">
                                          <p:val>
                                            <p:fltVal val="90"/>
                                          </p:val>
                                        </p:tav>
                                        <p:tav tm="100000">
                                          <p:val>
                                            <p:fltVal val="0"/>
                                          </p:val>
                                        </p:tav>
                                      </p:tavLst>
                                    </p:anim>
                                    <p:animEffect transition="in" filter="fade">
                                      <p:cBhvr>
                                        <p:cTn id="10"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Engineering with Industry 4.0</a:t>
            </a:r>
          </a:p>
        </p:txBody>
      </p:sp>
      <p:sp>
        <p:nvSpPr>
          <p:cNvPr id="3" name="Text Placeholder 2"/>
          <p:cNvSpPr>
            <a:spLocks noGrp="1"/>
          </p:cNvSpPr>
          <p:nvPr>
            <p:ph type="body" sz="quarter" idx="10"/>
          </p:nvPr>
        </p:nvSpPr>
        <p:spPr>
          <a:xfrm>
            <a:off x="1110343" y="5499847"/>
            <a:ext cx="12102737" cy="1697346"/>
          </a:xfrm>
        </p:spPr>
        <p:txBody>
          <a:bodyPr>
            <a:normAutofit lnSpcReduction="10000"/>
          </a:bodyPr>
          <a:lstStyle/>
          <a:p>
            <a:r>
              <a:rPr lang="en-US" sz="2000" dirty="0"/>
              <a:t>Suppliers and purchasers agree on parameter formats for a given “product class”</a:t>
            </a:r>
          </a:p>
          <a:p>
            <a:r>
              <a:rPr lang="en-US" sz="2000" dirty="0"/>
              <a:t>Purchasers use the system to streamline the purchasing process</a:t>
            </a:r>
          </a:p>
          <a:p>
            <a:r>
              <a:rPr lang="en-US" sz="2000" dirty="0"/>
              <a:t>Suppliers keep their product information updated so past/future customers can easily find the right product</a:t>
            </a:r>
          </a:p>
          <a:p>
            <a:r>
              <a:rPr lang="en-US" sz="2000" dirty="0"/>
              <a:t>Designers (and/or CAD programs) can automatically select and order parts.</a:t>
            </a: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16654" y="769821"/>
            <a:ext cx="7613616" cy="4061594"/>
          </a:xfrm>
          <a:prstGeom prst="rect">
            <a:avLst/>
          </a:prstGeom>
        </p:spPr>
      </p:pic>
      <p:sp>
        <p:nvSpPr>
          <p:cNvPr id="5" name="Curved Down Arrow 4"/>
          <p:cNvSpPr/>
          <p:nvPr/>
        </p:nvSpPr>
        <p:spPr>
          <a:xfrm rot="20890925">
            <a:off x="3457901" y="2755296"/>
            <a:ext cx="1403749" cy="56306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rot="1181338">
            <a:off x="7825891" y="2553359"/>
            <a:ext cx="1741889" cy="621312"/>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2616654" y="4893773"/>
            <a:ext cx="6869861" cy="338554"/>
          </a:xfrm>
          <a:prstGeom prst="rect">
            <a:avLst/>
          </a:prstGeom>
        </p:spPr>
        <p:txBody>
          <a:bodyPr wrap="square">
            <a:spAutoFit/>
          </a:bodyPr>
          <a:lstStyle/>
          <a:p>
            <a:r>
              <a:rPr lang="en-US" sz="1600" dirty="0"/>
              <a:t>https://www.eclass.eu/</a:t>
            </a:r>
          </a:p>
        </p:txBody>
      </p:sp>
      <p:sp>
        <p:nvSpPr>
          <p:cNvPr id="8" name="TextBox 7"/>
          <p:cNvSpPr txBox="1"/>
          <p:nvPr/>
        </p:nvSpPr>
        <p:spPr>
          <a:xfrm>
            <a:off x="763969" y="1565851"/>
            <a:ext cx="2510624" cy="646331"/>
          </a:xfrm>
          <a:prstGeom prst="rect">
            <a:avLst/>
          </a:prstGeom>
          <a:noFill/>
        </p:spPr>
        <p:txBody>
          <a:bodyPr wrap="none" rtlCol="0">
            <a:spAutoFit/>
          </a:bodyPr>
          <a:lstStyle/>
          <a:p>
            <a:pPr algn="r"/>
            <a:r>
              <a:rPr lang="en-US" sz="1800" dirty="0"/>
              <a:t>Vendor enters </a:t>
            </a:r>
          </a:p>
          <a:p>
            <a:pPr algn="r"/>
            <a:r>
              <a:rPr lang="en-US" sz="1800" dirty="0"/>
              <a:t>Product Information</a:t>
            </a:r>
          </a:p>
        </p:txBody>
      </p:sp>
      <p:sp>
        <p:nvSpPr>
          <p:cNvPr id="9" name="TextBox 8"/>
          <p:cNvSpPr txBox="1"/>
          <p:nvPr/>
        </p:nvSpPr>
        <p:spPr>
          <a:xfrm>
            <a:off x="8974958" y="1686909"/>
            <a:ext cx="2510624" cy="646331"/>
          </a:xfrm>
          <a:prstGeom prst="rect">
            <a:avLst/>
          </a:prstGeom>
          <a:noFill/>
        </p:spPr>
        <p:txBody>
          <a:bodyPr wrap="none" rtlCol="0">
            <a:spAutoFit/>
          </a:bodyPr>
          <a:lstStyle/>
          <a:p>
            <a:r>
              <a:rPr lang="en-US" sz="1800" dirty="0"/>
              <a:t>Purchaser searches </a:t>
            </a:r>
          </a:p>
          <a:p>
            <a:r>
              <a:rPr lang="en-US" sz="1800" dirty="0"/>
              <a:t>Product Information</a:t>
            </a:r>
          </a:p>
        </p:txBody>
      </p:sp>
      <p:sp>
        <p:nvSpPr>
          <p:cNvPr id="11" name="Date Placeholder 1">
            <a:extLst>
              <a:ext uri="{FF2B5EF4-FFF2-40B4-BE49-F238E27FC236}">
                <a16:creationId xmlns:a16="http://schemas.microsoft.com/office/drawing/2014/main" id="{69E46A40-CDFA-4BEC-B99C-298988439ADC}"/>
              </a:ext>
            </a:extLst>
          </p:cNvPr>
          <p:cNvSpPr txBox="1">
            <a:spLocks/>
          </p:cNvSpPr>
          <p:nvPr/>
        </p:nvSpPr>
        <p:spPr>
          <a:xfrm>
            <a:off x="9976322" y="4831415"/>
            <a:ext cx="1960754" cy="433120"/>
          </a:xfrm>
          <a:prstGeom prst="rect">
            <a:avLst/>
          </a:prstGeom>
          <a:noFill/>
        </p:spPr>
        <p:txBody>
          <a:bodyPr vert="horz" lIns="120569" tIns="60285" rIns="120569" bIns="60285" rtlCol="0">
            <a:normAutofit fontScale="70000" lnSpcReduction="20000"/>
          </a:bodyPr>
          <a:lstStyle>
            <a:lvl1pPr marL="452134" indent="-452134" algn="l" defTabSz="602847" rtl="0" eaLnBrk="1" latinLnBrk="0" hangingPunct="1">
              <a:spcBef>
                <a:spcPct val="20000"/>
              </a:spcBef>
              <a:buClr>
                <a:srgbClr val="3C9947"/>
              </a:buClr>
              <a:buFont typeface="Wingdings" panose="05000000000000000000" pitchFamily="2" charset="2"/>
              <a:buChar char="•"/>
              <a:defRPr sz="3545"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1pPr>
            <a:lvl2pPr marL="823114" indent="-316582" algn="l" defTabSz="602847" rtl="0" eaLnBrk="1" latinLnBrk="0" hangingPunct="1">
              <a:spcBef>
                <a:spcPct val="20000"/>
              </a:spcBef>
              <a:buClr>
                <a:srgbClr val="154A7F"/>
              </a:buClr>
              <a:buFont typeface="Wingdings" panose="05000000000000000000" pitchFamily="2" charset="2"/>
              <a:buChar char="–"/>
              <a:defRPr sz="3102"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2pPr>
            <a:lvl3pPr marL="1266330" indent="-253266" algn="l" defTabSz="602847" rtl="0" eaLnBrk="1" latinLnBrk="0" hangingPunct="1">
              <a:spcBef>
                <a:spcPct val="20000"/>
              </a:spcBef>
              <a:buClr>
                <a:schemeClr val="accent2"/>
              </a:buClr>
              <a:buFont typeface="Wingdings" panose="05000000000000000000" pitchFamily="2" charset="2"/>
              <a:buChar char="•"/>
              <a:defRPr sz="2659"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3pPr>
            <a:lvl4pPr marL="1772862" indent="-253266" algn="l" defTabSz="602847" rtl="0" eaLnBrk="1" latinLnBrk="0" hangingPunct="1">
              <a:spcBef>
                <a:spcPct val="20000"/>
              </a:spcBef>
              <a:buClr>
                <a:srgbClr val="173475"/>
              </a:buClr>
              <a:buFont typeface="Wingdings" panose="05000000000000000000" pitchFamily="2" charset="2"/>
              <a:buChar char="–"/>
              <a:defRPr sz="2216"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4pPr>
            <a:lvl5pPr marL="2279393" indent="-253266" algn="l" defTabSz="602847" rtl="0" eaLnBrk="1" latinLnBrk="0" hangingPunct="1">
              <a:spcBef>
                <a:spcPct val="20000"/>
              </a:spcBef>
              <a:buFont typeface="Arial"/>
              <a:buChar char="»"/>
              <a:defRPr sz="2216"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5pPr>
            <a:lvl6pPr marL="2785925"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6pPr>
            <a:lvl7pPr marL="3292457"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7pPr>
            <a:lvl8pPr marL="3798989"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8pPr>
            <a:lvl9pPr marL="4305521"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9pPr>
          </a:lstStyle>
          <a:p>
            <a:pPr>
              <a:spcBef>
                <a:spcPct val="0"/>
              </a:spcBef>
              <a:buFontTx/>
              <a:buNone/>
            </a:pPr>
            <a:endParaRPr lang="en-US" altLang="en-US" sz="1329" dirty="0">
              <a:latin typeface="Arial" panose="020B0604020202020204" pitchFamily="34" charset="0"/>
            </a:endParaRPr>
          </a:p>
          <a:p>
            <a:pPr>
              <a:spcBef>
                <a:spcPct val="0"/>
              </a:spcBef>
              <a:buFontTx/>
              <a:buNone/>
            </a:pPr>
            <a:r>
              <a:rPr lang="en-US" altLang="en-US" sz="2300" dirty="0">
                <a:latin typeface="Arial" panose="020B0604020202020204" pitchFamily="34" charset="0"/>
              </a:rPr>
              <a:t>© e-Cl@ss.com</a:t>
            </a:r>
          </a:p>
        </p:txBody>
      </p:sp>
    </p:spTree>
    <p:extLst>
      <p:ext uri="{BB962C8B-B14F-4D97-AF65-F5344CB8AC3E}">
        <p14:creationId xmlns:p14="http://schemas.microsoft.com/office/powerpoint/2010/main" val="262945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t>e-Cl@ss</a:t>
            </a:r>
            <a:r>
              <a:rPr lang="en-US" b="1" dirty="0"/>
              <a:t> example</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4" y="929272"/>
            <a:ext cx="12026456" cy="1120112"/>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033" y="3395155"/>
            <a:ext cx="6247283" cy="3571475"/>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68" y="2114472"/>
            <a:ext cx="6151710" cy="4787070"/>
          </a:xfrm>
          <a:prstGeom prst="rect">
            <a:avLst/>
          </a:prstGeom>
        </p:spPr>
      </p:pic>
      <p:sp>
        <p:nvSpPr>
          <p:cNvPr id="7" name="Date Placeholder 1">
            <a:extLst>
              <a:ext uri="{FF2B5EF4-FFF2-40B4-BE49-F238E27FC236}">
                <a16:creationId xmlns:a16="http://schemas.microsoft.com/office/drawing/2014/main" id="{F0B5E4E2-28CE-4C4D-8B34-54ECF4E38867}"/>
              </a:ext>
            </a:extLst>
          </p:cNvPr>
          <p:cNvSpPr txBox="1">
            <a:spLocks/>
          </p:cNvSpPr>
          <p:nvPr/>
        </p:nvSpPr>
        <p:spPr>
          <a:xfrm>
            <a:off x="11155680" y="6901542"/>
            <a:ext cx="2117510" cy="645343"/>
          </a:xfrm>
          <a:prstGeom prst="rect">
            <a:avLst/>
          </a:prstGeom>
          <a:noFill/>
        </p:spPr>
        <p:txBody>
          <a:bodyPr vert="horz" lIns="120569" tIns="60285" rIns="120569" bIns="60285" rtlCol="0">
            <a:normAutofit fontScale="77500" lnSpcReduction="20000"/>
          </a:bodyPr>
          <a:lstStyle>
            <a:lvl1pPr marL="452134" indent="-452134" algn="l" defTabSz="602847" rtl="0" eaLnBrk="1" latinLnBrk="0" hangingPunct="1">
              <a:spcBef>
                <a:spcPct val="20000"/>
              </a:spcBef>
              <a:buClr>
                <a:srgbClr val="3C9947"/>
              </a:buClr>
              <a:buFont typeface="Wingdings" panose="05000000000000000000" pitchFamily="2" charset="2"/>
              <a:buChar char="•"/>
              <a:defRPr sz="3545"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1pPr>
            <a:lvl2pPr marL="823114" indent="-316582" algn="l" defTabSz="602847" rtl="0" eaLnBrk="1" latinLnBrk="0" hangingPunct="1">
              <a:spcBef>
                <a:spcPct val="20000"/>
              </a:spcBef>
              <a:buClr>
                <a:srgbClr val="154A7F"/>
              </a:buClr>
              <a:buFont typeface="Wingdings" panose="05000000000000000000" pitchFamily="2" charset="2"/>
              <a:buChar char="–"/>
              <a:defRPr sz="3102"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2pPr>
            <a:lvl3pPr marL="1266330" indent="-253266" algn="l" defTabSz="602847" rtl="0" eaLnBrk="1" latinLnBrk="0" hangingPunct="1">
              <a:spcBef>
                <a:spcPct val="20000"/>
              </a:spcBef>
              <a:buClr>
                <a:schemeClr val="accent2"/>
              </a:buClr>
              <a:buFont typeface="Wingdings" panose="05000000000000000000" pitchFamily="2" charset="2"/>
              <a:buChar char="•"/>
              <a:defRPr sz="2659"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3pPr>
            <a:lvl4pPr marL="1772862" indent="-253266" algn="l" defTabSz="602847" rtl="0" eaLnBrk="1" latinLnBrk="0" hangingPunct="1">
              <a:spcBef>
                <a:spcPct val="20000"/>
              </a:spcBef>
              <a:buClr>
                <a:srgbClr val="173475"/>
              </a:buClr>
              <a:buFont typeface="Wingdings" panose="05000000000000000000" pitchFamily="2" charset="2"/>
              <a:buChar char="–"/>
              <a:defRPr sz="2216"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4pPr>
            <a:lvl5pPr marL="2279393" indent="-253266" algn="l" defTabSz="602847" rtl="0" eaLnBrk="1" latinLnBrk="0" hangingPunct="1">
              <a:spcBef>
                <a:spcPct val="20000"/>
              </a:spcBef>
              <a:buFont typeface="Arial"/>
              <a:buChar char="»"/>
              <a:defRPr sz="2216"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5pPr>
            <a:lvl6pPr marL="2785925"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6pPr>
            <a:lvl7pPr marL="3292457"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7pPr>
            <a:lvl8pPr marL="3798989"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8pPr>
            <a:lvl9pPr marL="4305521"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9pPr>
          </a:lstStyle>
          <a:p>
            <a:pPr>
              <a:spcBef>
                <a:spcPct val="0"/>
              </a:spcBef>
              <a:buFontTx/>
              <a:buNone/>
            </a:pPr>
            <a:endParaRPr lang="en-US" altLang="en-US" sz="1329" dirty="0">
              <a:latin typeface="Arial" panose="020B0604020202020204" pitchFamily="34" charset="0"/>
            </a:endParaRPr>
          </a:p>
          <a:p>
            <a:pPr>
              <a:spcBef>
                <a:spcPct val="0"/>
              </a:spcBef>
              <a:buFontTx/>
              <a:buNone/>
            </a:pPr>
            <a:r>
              <a:rPr lang="en-US" altLang="en-US" sz="2600" dirty="0">
                <a:latin typeface="Arial" panose="020B0604020202020204" pitchFamily="34" charset="0"/>
              </a:rPr>
              <a:t>© e-Cl@ss.com</a:t>
            </a:r>
          </a:p>
        </p:txBody>
      </p:sp>
    </p:spTree>
    <p:extLst>
      <p:ext uri="{BB962C8B-B14F-4D97-AF65-F5344CB8AC3E}">
        <p14:creationId xmlns:p14="http://schemas.microsoft.com/office/powerpoint/2010/main" val="354932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711384" y="324789"/>
            <a:ext cx="12501696" cy="602863"/>
          </a:xfrm>
        </p:spPr>
        <p:txBody>
          <a:bodyPr/>
          <a:lstStyle/>
          <a:p>
            <a:r>
              <a:rPr lang="en-US" b="1" dirty="0"/>
              <a:t>Each IID will Require an FDI Device Package</a:t>
            </a:r>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E7740FFD-D36C-4380-AA1C-CBB1F79D3902}"/>
              </a:ext>
            </a:extLst>
          </p:cNvPr>
          <p:cNvPicPr>
            <a:picLocks noChangeAspect="1"/>
          </p:cNvPicPr>
          <p:nvPr/>
        </p:nvPicPr>
        <p:blipFill>
          <a:blip r:embed="rId3"/>
          <a:stretch>
            <a:fillRect/>
          </a:stretch>
        </p:blipFill>
        <p:spPr>
          <a:xfrm>
            <a:off x="1317574" y="1596049"/>
            <a:ext cx="8331220" cy="5676937"/>
          </a:xfrm>
          <a:prstGeom prst="rect">
            <a:avLst/>
          </a:prstGeom>
        </p:spPr>
      </p:pic>
      <p:sp>
        <p:nvSpPr>
          <p:cNvPr id="7" name="Rectangle 6">
            <a:extLst>
              <a:ext uri="{FF2B5EF4-FFF2-40B4-BE49-F238E27FC236}">
                <a16:creationId xmlns:a16="http://schemas.microsoft.com/office/drawing/2014/main" id="{DE9D421A-A5F6-49CE-A13B-3E5FD80B25D7}"/>
              </a:ext>
            </a:extLst>
          </p:cNvPr>
          <p:cNvSpPr/>
          <p:nvPr/>
        </p:nvSpPr>
        <p:spPr>
          <a:xfrm>
            <a:off x="39276" y="6846749"/>
            <a:ext cx="13504863" cy="8524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1">
            <a:extLst>
              <a:ext uri="{FF2B5EF4-FFF2-40B4-BE49-F238E27FC236}">
                <a16:creationId xmlns:a16="http://schemas.microsoft.com/office/drawing/2014/main" id="{97B0A01A-F60E-457F-9255-DDA40E33CBE8}"/>
              </a:ext>
            </a:extLst>
          </p:cNvPr>
          <p:cNvSpPr txBox="1">
            <a:spLocks/>
          </p:cNvSpPr>
          <p:nvPr/>
        </p:nvSpPr>
        <p:spPr>
          <a:xfrm>
            <a:off x="9931421" y="4031355"/>
            <a:ext cx="2654047" cy="989525"/>
          </a:xfrm>
          <a:prstGeom prst="rect">
            <a:avLst/>
          </a:prstGeom>
          <a:noFill/>
        </p:spPr>
        <p:txBody>
          <a:bodyPr vert="horz" lIns="120569" tIns="60285" rIns="120569" bIns="60285" rtlCol="0">
            <a:normAutofit/>
          </a:bodyPr>
          <a:lstStyle>
            <a:lvl1pPr marL="452134" indent="-452134" algn="l" defTabSz="602847" rtl="0" eaLnBrk="1" latinLnBrk="0" hangingPunct="1">
              <a:spcBef>
                <a:spcPct val="20000"/>
              </a:spcBef>
              <a:buClr>
                <a:srgbClr val="3C9947"/>
              </a:buClr>
              <a:buFont typeface="Wingdings" panose="05000000000000000000" pitchFamily="2" charset="2"/>
              <a:buChar char="•"/>
              <a:defRPr sz="3545"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1pPr>
            <a:lvl2pPr marL="823114" indent="-316582" algn="l" defTabSz="602847" rtl="0" eaLnBrk="1" latinLnBrk="0" hangingPunct="1">
              <a:spcBef>
                <a:spcPct val="20000"/>
              </a:spcBef>
              <a:buClr>
                <a:srgbClr val="154A7F"/>
              </a:buClr>
              <a:buFont typeface="Wingdings" panose="05000000000000000000" pitchFamily="2" charset="2"/>
              <a:buChar char="–"/>
              <a:defRPr sz="3102"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2pPr>
            <a:lvl3pPr marL="1266330" indent="-253266" algn="l" defTabSz="602847" rtl="0" eaLnBrk="1" latinLnBrk="0" hangingPunct="1">
              <a:spcBef>
                <a:spcPct val="20000"/>
              </a:spcBef>
              <a:buClr>
                <a:schemeClr val="accent2"/>
              </a:buClr>
              <a:buFont typeface="Wingdings" panose="05000000000000000000" pitchFamily="2" charset="2"/>
              <a:buChar char="•"/>
              <a:defRPr sz="2659"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3pPr>
            <a:lvl4pPr marL="1772862" indent="-253266" algn="l" defTabSz="602847" rtl="0" eaLnBrk="1" latinLnBrk="0" hangingPunct="1">
              <a:spcBef>
                <a:spcPct val="20000"/>
              </a:spcBef>
              <a:buClr>
                <a:srgbClr val="173475"/>
              </a:buClr>
              <a:buFont typeface="Wingdings" panose="05000000000000000000" pitchFamily="2" charset="2"/>
              <a:buChar char="–"/>
              <a:defRPr sz="2216"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4pPr>
            <a:lvl5pPr marL="2279393" indent="-253266" algn="l" defTabSz="602847" rtl="0" eaLnBrk="1" latinLnBrk="0" hangingPunct="1">
              <a:spcBef>
                <a:spcPct val="20000"/>
              </a:spcBef>
              <a:buFont typeface="Arial"/>
              <a:buChar char="»"/>
              <a:defRPr sz="2216" kern="1200">
                <a:solidFill>
                  <a:schemeClr val="tx1"/>
                </a:solidFill>
                <a:latin typeface="Times New Roman" panose="02020603050405020304" pitchFamily="18" charset="0"/>
                <a:ea typeface="Verdana" panose="020B0604030504040204" pitchFamily="34" charset="0"/>
                <a:cs typeface="Verdana" panose="020B0604030504040204" pitchFamily="34" charset="0"/>
              </a:defRPr>
            </a:lvl5pPr>
            <a:lvl6pPr marL="2785925"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6pPr>
            <a:lvl7pPr marL="3292457"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7pPr>
            <a:lvl8pPr marL="3798989"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8pPr>
            <a:lvl9pPr marL="4305521" indent="-253266" algn="l" defTabSz="602847" rtl="0" eaLnBrk="0" fontAlgn="base" latinLnBrk="0" hangingPunct="0">
              <a:spcBef>
                <a:spcPct val="20000"/>
              </a:spcBef>
              <a:spcAft>
                <a:spcPct val="0"/>
              </a:spcAft>
              <a:buFont typeface="Arial"/>
              <a:buChar char="»"/>
              <a:defRPr sz="2216" kern="1200">
                <a:solidFill>
                  <a:schemeClr val="tx1"/>
                </a:solidFill>
                <a:latin typeface="Times New Roman" panose="02020603050405020304" pitchFamily="18" charset="0"/>
                <a:ea typeface="+mn-ea"/>
                <a:cs typeface="+mn-cs"/>
              </a:defRPr>
            </a:lvl9pPr>
          </a:lstStyle>
          <a:p>
            <a:pPr>
              <a:spcBef>
                <a:spcPct val="0"/>
              </a:spcBef>
              <a:buFontTx/>
              <a:buNone/>
            </a:pPr>
            <a:endParaRPr lang="en-US" altLang="en-US" sz="1200" dirty="0">
              <a:latin typeface="Arial" panose="020B0604020202020204" pitchFamily="34" charset="0"/>
            </a:endParaRPr>
          </a:p>
          <a:p>
            <a:pPr>
              <a:spcBef>
                <a:spcPct val="0"/>
              </a:spcBef>
              <a:buFontTx/>
              <a:buNone/>
            </a:pPr>
            <a:r>
              <a:rPr lang="en-US" altLang="en-US" sz="1800" dirty="0">
                <a:latin typeface="Arial" panose="020B0604020202020204" pitchFamily="34" charset="0"/>
              </a:rPr>
              <a:t>© </a:t>
            </a:r>
            <a:r>
              <a:rPr lang="en-US" altLang="en-US" sz="1800" dirty="0" err="1">
                <a:latin typeface="Arial" panose="020B0604020202020204" pitchFamily="34" charset="0"/>
              </a:rPr>
              <a:t>Fieldcomm</a:t>
            </a:r>
            <a:r>
              <a:rPr lang="en-US" altLang="en-US" sz="1800" dirty="0">
                <a:latin typeface="Arial" panose="020B0604020202020204" pitchFamily="34" charset="0"/>
              </a:rPr>
              <a:t> Group</a:t>
            </a:r>
          </a:p>
        </p:txBody>
      </p:sp>
    </p:spTree>
    <p:extLst>
      <p:ext uri="{BB962C8B-B14F-4D97-AF65-F5344CB8AC3E}">
        <p14:creationId xmlns:p14="http://schemas.microsoft.com/office/powerpoint/2010/main" val="309066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711384" y="324789"/>
            <a:ext cx="12501696" cy="602863"/>
          </a:xfrm>
        </p:spPr>
        <p:txBody>
          <a:bodyPr/>
          <a:lstStyle/>
          <a:p>
            <a:pPr algn="ctr"/>
            <a:r>
              <a:rPr lang="en-US" b="1" dirty="0"/>
              <a:t>Take-away Messages</a:t>
            </a:r>
            <a:endParaRPr lang="en-US" dirty="0"/>
          </a:p>
        </p:txBody>
      </p:sp>
      <p:sp>
        <p:nvSpPr>
          <p:cNvPr id="7" name="Rectangle 6">
            <a:extLst>
              <a:ext uri="{FF2B5EF4-FFF2-40B4-BE49-F238E27FC236}">
                <a16:creationId xmlns:a16="http://schemas.microsoft.com/office/drawing/2014/main" id="{DE9D421A-A5F6-49CE-A13B-3E5FD80B25D7}"/>
              </a:ext>
            </a:extLst>
          </p:cNvPr>
          <p:cNvSpPr/>
          <p:nvPr/>
        </p:nvSpPr>
        <p:spPr>
          <a:xfrm>
            <a:off x="0" y="6725230"/>
            <a:ext cx="13504863" cy="8524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2ED809A-9F27-43AE-9A37-B025045507F9}"/>
              </a:ext>
            </a:extLst>
          </p:cNvPr>
          <p:cNvSpPr/>
          <p:nvPr/>
        </p:nvSpPr>
        <p:spPr>
          <a:xfrm>
            <a:off x="711383" y="1395681"/>
            <a:ext cx="11755365" cy="5632311"/>
          </a:xfrm>
          <a:prstGeom prst="rect">
            <a:avLst/>
          </a:prstGeom>
        </p:spPr>
        <p:txBody>
          <a:bodyPr wrap="square">
            <a:spAutoFit/>
          </a:bodyPr>
          <a:lstStyle/>
          <a:p>
            <a:pPr marL="457200" lvl="0" indent="-457200" defTabSz="1205693">
              <a:buFont typeface="Arial" panose="020B0604020202020204" pitchFamily="34" charset="0"/>
              <a:buChar char="•"/>
              <a:defRPr/>
            </a:pPr>
            <a:r>
              <a:rPr lang="en-US" dirty="0"/>
              <a:t>Industry 4.0 is a fundamental change whereby machines directly coordinate their operations with other machines.</a:t>
            </a:r>
          </a:p>
          <a:p>
            <a:pPr marL="457200" lvl="0" indent="-457200" defTabSz="1205693">
              <a:buFont typeface="Arial" panose="020B0604020202020204" pitchFamily="34" charset="0"/>
              <a:buChar char="•"/>
              <a:defRPr/>
            </a:pPr>
            <a:r>
              <a:rPr lang="en-US" dirty="0"/>
              <a:t>We must distinguish between IoT, </a:t>
            </a:r>
            <a:r>
              <a:rPr lang="en-US" dirty="0" err="1"/>
              <a:t>IIoT</a:t>
            </a:r>
            <a:r>
              <a:rPr lang="en-US" dirty="0"/>
              <a:t> and “Cloud Services”</a:t>
            </a:r>
          </a:p>
          <a:p>
            <a:pPr marL="457200" lvl="0" indent="-457200" defTabSz="1205693">
              <a:buFont typeface="Arial" panose="020B0604020202020204" pitchFamily="34" charset="0"/>
              <a:buChar char="•"/>
              <a:defRPr/>
            </a:pPr>
            <a:r>
              <a:rPr lang="en-US" dirty="0"/>
              <a:t>Make an Industry 4.0 Plan. If you don’t know where you are going, you probably won’t get there. </a:t>
            </a:r>
          </a:p>
          <a:p>
            <a:pPr marL="457200" indent="-457200" defTabSz="1205693">
              <a:buFont typeface="Arial" panose="020B0604020202020204" pitchFamily="34" charset="0"/>
              <a:buChar char="•"/>
              <a:defRPr/>
            </a:pPr>
            <a:r>
              <a:rPr lang="en-US" dirty="0"/>
              <a:t>Industry 4.0 will impact all Enterprise Phases from Master Planning to Operations.</a:t>
            </a:r>
          </a:p>
          <a:p>
            <a:pPr marL="457200" indent="-457200" defTabSz="1205693">
              <a:buFont typeface="Arial" panose="020B0604020202020204" pitchFamily="34" charset="0"/>
              <a:buChar char="•"/>
              <a:defRPr/>
            </a:pPr>
            <a:r>
              <a:rPr lang="en-US" dirty="0"/>
              <a:t>Industry 4.0 Plan must use existing plant Control and Information Architectures and practices, but it will also change them.</a:t>
            </a:r>
          </a:p>
          <a:p>
            <a:pPr marL="457200" indent="-457200" defTabSz="1205693">
              <a:buFont typeface="Arial" panose="020B0604020202020204" pitchFamily="34" charset="0"/>
              <a:buChar char="•"/>
              <a:defRPr/>
            </a:pPr>
            <a:r>
              <a:rPr lang="en-US" dirty="0"/>
              <a:t>The selection of new Intelligent Device communication standards will be critical. These will probably also be industry-specific.</a:t>
            </a:r>
          </a:p>
          <a:p>
            <a:pPr marL="457200" indent="-457200" defTabSz="1205693">
              <a:buFont typeface="Arial" panose="020B0604020202020204" pitchFamily="34" charset="0"/>
              <a:buChar char="•"/>
              <a:defRPr/>
            </a:pPr>
            <a:r>
              <a:rPr lang="en-US" dirty="0"/>
              <a:t>Cyber Security will be a “gating item” controlling the rate of adoption.</a:t>
            </a:r>
          </a:p>
          <a:p>
            <a:pPr marL="457200" indent="-457200" defTabSz="1205693">
              <a:buFont typeface="Arial" panose="020B0604020202020204" pitchFamily="34" charset="0"/>
              <a:buChar char="•"/>
              <a:defRPr/>
            </a:pPr>
            <a:r>
              <a:rPr lang="en-US" dirty="0"/>
              <a:t>Online catalogs will bring major engineering and maintenance benefits.</a:t>
            </a:r>
          </a:p>
          <a:p>
            <a:pPr marL="457200" indent="-457200" defTabSz="1205693">
              <a:buFont typeface="Arial" panose="020B0604020202020204" pitchFamily="34" charset="0"/>
              <a:buChar char="•"/>
              <a:defRPr/>
            </a:pPr>
            <a:r>
              <a:rPr lang="en-US" dirty="0"/>
              <a:t>Distribution of Industrial Intelligent Device information will be electronic, standardized, and massive.</a:t>
            </a:r>
          </a:p>
        </p:txBody>
      </p:sp>
    </p:spTree>
    <p:extLst>
      <p:ext uri="{BB962C8B-B14F-4D97-AF65-F5344CB8AC3E}">
        <p14:creationId xmlns:p14="http://schemas.microsoft.com/office/powerpoint/2010/main" val="147616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7402844-95ED-43AB-ADA5-4F13B457B37B}"/>
              </a:ext>
            </a:extLst>
          </p:cNvPr>
          <p:cNvGraphicFramePr>
            <a:graphicFrameLocks noGrp="1"/>
          </p:cNvGraphicFramePr>
          <p:nvPr>
            <p:extLst>
              <p:ext uri="{D42A27DB-BD31-4B8C-83A1-F6EECF244321}">
                <p14:modId xmlns:p14="http://schemas.microsoft.com/office/powerpoint/2010/main" val="586486736"/>
              </p:ext>
            </p:extLst>
          </p:nvPr>
        </p:nvGraphicFramePr>
        <p:xfrm>
          <a:off x="462337" y="1147776"/>
          <a:ext cx="12277618" cy="5656122"/>
        </p:xfrm>
        <a:graphic>
          <a:graphicData uri="http://schemas.openxmlformats.org/drawingml/2006/table">
            <a:tbl>
              <a:tblPr firstRow="1" firstCol="1" bandRow="1">
                <a:tableStyleId>{5C22544A-7EE6-4342-B048-85BDC9FD1C3A}</a:tableStyleId>
              </a:tblPr>
              <a:tblGrid>
                <a:gridCol w="3059035">
                  <a:extLst>
                    <a:ext uri="{9D8B030D-6E8A-4147-A177-3AD203B41FA5}">
                      <a16:colId xmlns:a16="http://schemas.microsoft.com/office/drawing/2014/main" val="20000"/>
                    </a:ext>
                  </a:extLst>
                </a:gridCol>
                <a:gridCol w="9218583">
                  <a:extLst>
                    <a:ext uri="{9D8B030D-6E8A-4147-A177-3AD203B41FA5}">
                      <a16:colId xmlns:a16="http://schemas.microsoft.com/office/drawing/2014/main" val="20001"/>
                    </a:ext>
                  </a:extLst>
                </a:gridCol>
              </a:tblGrid>
              <a:tr h="5656122">
                <a:tc>
                  <a:txBody>
                    <a:bodyPr/>
                    <a:lstStyle/>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978" marR="75978" marT="0" marB="0">
                    <a:noFill/>
                  </a:tcPr>
                </a:tc>
                <a:tc>
                  <a:txBody>
                    <a:bodyPr/>
                    <a:lstStyle/>
                    <a:p>
                      <a:pPr marL="0" marR="0"/>
                      <a:endParaRPr lang="en-US" sz="1800" dirty="0">
                        <a:solidFill>
                          <a:schemeClr val="tx1"/>
                        </a:solidFill>
                        <a:effectLst/>
                      </a:endParaRPr>
                    </a:p>
                    <a:p>
                      <a:pPr marL="0" marR="0"/>
                      <a:r>
                        <a:rPr lang="en-US" sz="1800" b="0">
                          <a:solidFill>
                            <a:schemeClr val="tx1"/>
                          </a:solidFill>
                          <a:effectLst/>
                        </a:rPr>
                        <a:t>Gary has </a:t>
                      </a:r>
                      <a:r>
                        <a:rPr lang="en-US" sz="1800" b="0" dirty="0">
                          <a:solidFill>
                            <a:schemeClr val="tx1"/>
                          </a:solidFill>
                          <a:effectLst/>
                        </a:rPr>
                        <a:t>been president of Enterprise Consultants International (ECI) since 2000, offering master planning, project management and metrology services to industrial clients.  </a:t>
                      </a:r>
                      <a:br>
                        <a:rPr lang="en-US" sz="1800" b="0" dirty="0">
                          <a:solidFill>
                            <a:schemeClr val="tx1"/>
                          </a:solidFill>
                          <a:effectLst/>
                        </a:rPr>
                      </a:br>
                      <a:endParaRPr lang="en-US" sz="1800" b="0" dirty="0">
                        <a:solidFill>
                          <a:schemeClr val="tx1"/>
                        </a:solidFill>
                        <a:effectLst/>
                      </a:endParaRPr>
                    </a:p>
                    <a:p>
                      <a:pPr marL="0" marR="0"/>
                      <a:r>
                        <a:rPr lang="en-US" sz="1800" b="0" dirty="0">
                          <a:solidFill>
                            <a:schemeClr val="tx1"/>
                          </a:solidFill>
                          <a:effectLst/>
                        </a:rPr>
                        <a:t>He is also active in promoting PERA enterprise management concepts, and is working with international standards bodies, including ISA-108, ISA-S95, ISA-99, and IEC 61987, to develop industrial enterprise information and control standards.</a:t>
                      </a:r>
                      <a:br>
                        <a:rPr lang="en-US" sz="1800" b="0" dirty="0">
                          <a:solidFill>
                            <a:schemeClr val="tx1"/>
                          </a:solidFill>
                          <a:effectLst/>
                        </a:rPr>
                      </a:br>
                      <a:endParaRPr lang="en-US" sz="1800" b="0" dirty="0">
                        <a:solidFill>
                          <a:schemeClr val="tx1"/>
                        </a:solidFill>
                        <a:effectLst/>
                      </a:endParaRPr>
                    </a:p>
                    <a:p>
                      <a:pPr marL="0" marR="0"/>
                      <a:r>
                        <a:rPr lang="en-US" sz="1800" b="0" dirty="0">
                          <a:solidFill>
                            <a:schemeClr val="tx1"/>
                          </a:solidFill>
                          <a:effectLst/>
                        </a:rPr>
                        <a:t>Gary has over forty years of experience in the automation and operation of process manufacturing facilities. He is experienced in the application of control and information systems for refineries, pipelines, oil fields, petrochemicals, plastics, and explosives.</a:t>
                      </a:r>
                    </a:p>
                    <a:p>
                      <a:pPr marL="0" marR="0"/>
                      <a:endParaRPr lang="en-US" sz="1800" b="0" dirty="0">
                        <a:solidFill>
                          <a:schemeClr val="tx1"/>
                        </a:solidFill>
                        <a:effectLst/>
                      </a:endParaRPr>
                    </a:p>
                    <a:p>
                      <a:pPr marL="0" marR="0"/>
                      <a:r>
                        <a:rPr lang="en-US" sz="1800" b="0" dirty="0">
                          <a:solidFill>
                            <a:schemeClr val="tx1"/>
                          </a:solidFill>
                          <a:effectLst/>
                        </a:rPr>
                        <a:t>He has also been responsible for the design and implementation of 25 technical computing systems, including Engineering Information Systems (EIS) and Engineering Automation Systems (EAS), ranging from the second engineering CAD system in Canada to recent EIS and EAS systems implemented in world-scale remote projects with thousands of users.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978" marR="75978" marT="0" marB="0">
                    <a:noFill/>
                  </a:tcPr>
                </a:tc>
                <a:extLst>
                  <a:ext uri="{0D108BD9-81ED-4DB2-BD59-A6C34878D82A}">
                    <a16:rowId xmlns:a16="http://schemas.microsoft.com/office/drawing/2014/main" val="10000"/>
                  </a:ext>
                </a:extLst>
              </a:tr>
            </a:tbl>
          </a:graphicData>
        </a:graphic>
      </p:graphicFrame>
      <p:pic>
        <p:nvPicPr>
          <p:cNvPr id="9" name="Picture 3" descr="Rathwell">
            <a:extLst>
              <a:ext uri="{FF2B5EF4-FFF2-40B4-BE49-F238E27FC236}">
                <a16:creationId xmlns:a16="http://schemas.microsoft.com/office/drawing/2014/main" id="{C3ED693D-6D19-4BA5-8993-895368A4FB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7924" y="1697300"/>
            <a:ext cx="2308496" cy="230849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2392AF9-0C2D-42DD-849D-F3B07E853E75}"/>
              </a:ext>
            </a:extLst>
          </p:cNvPr>
          <p:cNvSpPr txBox="1">
            <a:spLocks/>
          </p:cNvSpPr>
          <p:nvPr/>
        </p:nvSpPr>
        <p:spPr>
          <a:xfrm>
            <a:off x="2190389" y="422098"/>
            <a:ext cx="9455009" cy="725678"/>
          </a:xfrm>
          <a:prstGeom prst="rect">
            <a:avLst/>
          </a:prstGeom>
        </p:spPr>
        <p:txBody>
          <a:bodyPr vert="horz" anchor="b">
            <a:normAutofit/>
          </a:bodyPr>
          <a:lstStyle>
            <a:lvl1pPr algn="ctr" rtl="0" eaLnBrk="1" latinLnBrk="0" hangingPunct="1">
              <a:spcBef>
                <a:spcPct val="0"/>
              </a:spcBef>
              <a:buNone/>
              <a:defRPr kumimoji="0" sz="3300" b="0" i="0" u="none" kern="1200">
                <a:solidFill>
                  <a:schemeClr val="accent3">
                    <a:shade val="75000"/>
                  </a:schemeClr>
                </a:solidFill>
                <a:latin typeface="+mj-lt"/>
                <a:ea typeface="+mj-ea"/>
                <a:cs typeface="+mj-cs"/>
              </a:defRPr>
            </a:lvl1pPr>
          </a:lstStyle>
          <a:p>
            <a:r>
              <a:rPr lang="en-US" sz="3656" dirty="0"/>
              <a:t>Background –Gary Rathwell</a:t>
            </a:r>
            <a:endParaRPr lang="en-GB" sz="3656" dirty="0"/>
          </a:p>
        </p:txBody>
      </p:sp>
    </p:spTree>
    <p:extLst>
      <p:ext uri="{BB962C8B-B14F-4D97-AF65-F5344CB8AC3E}">
        <p14:creationId xmlns:p14="http://schemas.microsoft.com/office/powerpoint/2010/main" val="261992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384" y="76797"/>
            <a:ext cx="12501696" cy="1334065"/>
          </a:xfrm>
        </p:spPr>
        <p:txBody>
          <a:bodyPr/>
          <a:lstStyle/>
          <a:p>
            <a:r>
              <a:rPr lang="en-US" b="1" dirty="0"/>
              <a:t>What is Industry 4.0 ?</a:t>
            </a:r>
            <a:br>
              <a:rPr lang="en-US" b="1" dirty="0"/>
            </a:br>
            <a:br>
              <a:rPr lang="en-US" sz="2400" b="1" dirty="0"/>
            </a:br>
            <a:r>
              <a:rPr lang="en-US" sz="2400" b="1" dirty="0"/>
              <a:t>    According to Wikipedia</a:t>
            </a:r>
            <a:endParaRPr lang="en-US" b="1" dirty="0"/>
          </a:p>
        </p:txBody>
      </p:sp>
      <p:pic>
        <p:nvPicPr>
          <p:cNvPr id="4" name="Picture 3">
            <a:extLst>
              <a:ext uri="{FF2B5EF4-FFF2-40B4-BE49-F238E27FC236}">
                <a16:creationId xmlns:a16="http://schemas.microsoft.com/office/drawing/2014/main" id="{991F89A1-2548-4F3C-BEDA-6EBA1BF19533}"/>
              </a:ext>
            </a:extLst>
          </p:cNvPr>
          <p:cNvPicPr>
            <a:picLocks noChangeAspect="1"/>
          </p:cNvPicPr>
          <p:nvPr/>
        </p:nvPicPr>
        <p:blipFill>
          <a:blip r:embed="rId3"/>
          <a:stretch>
            <a:fillRect/>
          </a:stretch>
        </p:blipFill>
        <p:spPr>
          <a:xfrm>
            <a:off x="1261241" y="1410863"/>
            <a:ext cx="11052519" cy="5393496"/>
          </a:xfrm>
          <a:prstGeom prst="rect">
            <a:avLst/>
          </a:prstGeom>
        </p:spPr>
      </p:pic>
    </p:spTree>
    <p:extLst>
      <p:ext uri="{BB962C8B-B14F-4D97-AF65-F5344CB8AC3E}">
        <p14:creationId xmlns:p14="http://schemas.microsoft.com/office/powerpoint/2010/main" val="1576701487"/>
      </p:ext>
    </p:extLst>
  </p:cSld>
  <p:clrMapOvr>
    <a:masterClrMapping/>
  </p:clrMapOvr>
  <mc:AlternateContent xmlns:mc="http://schemas.openxmlformats.org/markup-compatibility/2006" xmlns:p14="http://schemas.microsoft.com/office/powerpoint/2010/main">
    <mc:Choice Requires="p14">
      <p:transition spd="slow" p14:dur="2000" advTm="61476"/>
    </mc:Choice>
    <mc:Fallback xmlns="">
      <p:transition spd="slow" advTm="61476"/>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How has the Human Role Changed ?</a:t>
            </a:r>
          </a:p>
        </p:txBody>
      </p:sp>
      <p:pic>
        <p:nvPicPr>
          <p:cNvPr id="5" name="Picture 4">
            <a:extLst>
              <a:ext uri="{FF2B5EF4-FFF2-40B4-BE49-F238E27FC236}">
                <a16:creationId xmlns:a16="http://schemas.microsoft.com/office/drawing/2014/main" id="{8E22EA51-6E39-40FB-97FE-AE91737D9A12}"/>
              </a:ext>
            </a:extLst>
          </p:cNvPr>
          <p:cNvPicPr>
            <a:picLocks noChangeAspect="1"/>
          </p:cNvPicPr>
          <p:nvPr/>
        </p:nvPicPr>
        <p:blipFill>
          <a:blip r:embed="rId3"/>
          <a:stretch>
            <a:fillRect/>
          </a:stretch>
        </p:blipFill>
        <p:spPr>
          <a:xfrm>
            <a:off x="10082620" y="4453901"/>
            <a:ext cx="2896004" cy="2553056"/>
          </a:xfrm>
          <a:prstGeom prst="rect">
            <a:avLst/>
          </a:prstGeom>
        </p:spPr>
      </p:pic>
      <p:pic>
        <p:nvPicPr>
          <p:cNvPr id="6" name="Picture 5">
            <a:extLst>
              <a:ext uri="{FF2B5EF4-FFF2-40B4-BE49-F238E27FC236}">
                <a16:creationId xmlns:a16="http://schemas.microsoft.com/office/drawing/2014/main" id="{2F0DF501-5D6F-404B-B83B-54D69A2CE056}"/>
              </a:ext>
            </a:extLst>
          </p:cNvPr>
          <p:cNvPicPr>
            <a:picLocks noChangeAspect="1"/>
          </p:cNvPicPr>
          <p:nvPr/>
        </p:nvPicPr>
        <p:blipFill>
          <a:blip r:embed="rId4"/>
          <a:stretch>
            <a:fillRect/>
          </a:stretch>
        </p:blipFill>
        <p:spPr>
          <a:xfrm>
            <a:off x="6615229" y="4453901"/>
            <a:ext cx="3048425" cy="2572109"/>
          </a:xfrm>
          <a:prstGeom prst="rect">
            <a:avLst/>
          </a:prstGeom>
        </p:spPr>
      </p:pic>
      <p:pic>
        <p:nvPicPr>
          <p:cNvPr id="7" name="Picture 6">
            <a:extLst>
              <a:ext uri="{FF2B5EF4-FFF2-40B4-BE49-F238E27FC236}">
                <a16:creationId xmlns:a16="http://schemas.microsoft.com/office/drawing/2014/main" id="{E0BCC30E-8494-4385-A513-84E3AC7D4150}"/>
              </a:ext>
            </a:extLst>
          </p:cNvPr>
          <p:cNvPicPr>
            <a:picLocks noChangeAspect="1"/>
          </p:cNvPicPr>
          <p:nvPr/>
        </p:nvPicPr>
        <p:blipFill>
          <a:blip r:embed="rId5"/>
          <a:stretch>
            <a:fillRect/>
          </a:stretch>
        </p:blipFill>
        <p:spPr>
          <a:xfrm>
            <a:off x="3547943" y="4396743"/>
            <a:ext cx="2648320" cy="2610214"/>
          </a:xfrm>
          <a:prstGeom prst="rect">
            <a:avLst/>
          </a:prstGeom>
        </p:spPr>
      </p:pic>
      <p:pic>
        <p:nvPicPr>
          <p:cNvPr id="8" name="Picture 7">
            <a:extLst>
              <a:ext uri="{FF2B5EF4-FFF2-40B4-BE49-F238E27FC236}">
                <a16:creationId xmlns:a16="http://schemas.microsoft.com/office/drawing/2014/main" id="{E5894F21-0FCA-4D59-A48A-141396400D16}"/>
              </a:ext>
            </a:extLst>
          </p:cNvPr>
          <p:cNvPicPr>
            <a:picLocks noChangeAspect="1"/>
          </p:cNvPicPr>
          <p:nvPr/>
        </p:nvPicPr>
        <p:blipFill>
          <a:blip r:embed="rId6"/>
          <a:stretch>
            <a:fillRect/>
          </a:stretch>
        </p:blipFill>
        <p:spPr>
          <a:xfrm>
            <a:off x="711384" y="4396743"/>
            <a:ext cx="2438740" cy="2553056"/>
          </a:xfrm>
          <a:prstGeom prst="rect">
            <a:avLst/>
          </a:prstGeom>
        </p:spPr>
      </p:pic>
      <p:pic>
        <p:nvPicPr>
          <p:cNvPr id="3" name="Picture 2">
            <a:extLst>
              <a:ext uri="{FF2B5EF4-FFF2-40B4-BE49-F238E27FC236}">
                <a16:creationId xmlns:a16="http://schemas.microsoft.com/office/drawing/2014/main" id="{403B9FE2-2F65-4301-BB5D-89D7B58A4255}"/>
              </a:ext>
            </a:extLst>
          </p:cNvPr>
          <p:cNvPicPr>
            <a:picLocks noChangeAspect="1"/>
          </p:cNvPicPr>
          <p:nvPr/>
        </p:nvPicPr>
        <p:blipFill>
          <a:blip r:embed="rId7"/>
          <a:stretch>
            <a:fillRect/>
          </a:stretch>
        </p:blipFill>
        <p:spPr>
          <a:xfrm>
            <a:off x="711384" y="6521174"/>
            <a:ext cx="390525" cy="428625"/>
          </a:xfrm>
          <a:prstGeom prst="rect">
            <a:avLst/>
          </a:prstGeom>
        </p:spPr>
      </p:pic>
      <p:pic>
        <p:nvPicPr>
          <p:cNvPr id="10" name="Picture 9">
            <a:extLst>
              <a:ext uri="{FF2B5EF4-FFF2-40B4-BE49-F238E27FC236}">
                <a16:creationId xmlns:a16="http://schemas.microsoft.com/office/drawing/2014/main" id="{A19E4B9A-D57F-464A-A751-043AF608A9F9}"/>
              </a:ext>
            </a:extLst>
          </p:cNvPr>
          <p:cNvPicPr>
            <a:picLocks noChangeAspect="1"/>
          </p:cNvPicPr>
          <p:nvPr/>
        </p:nvPicPr>
        <p:blipFill>
          <a:blip r:embed="rId7"/>
          <a:stretch>
            <a:fillRect/>
          </a:stretch>
        </p:blipFill>
        <p:spPr>
          <a:xfrm>
            <a:off x="3547943" y="6459261"/>
            <a:ext cx="390525" cy="428625"/>
          </a:xfrm>
          <a:prstGeom prst="rect">
            <a:avLst/>
          </a:prstGeom>
        </p:spPr>
      </p:pic>
      <p:pic>
        <p:nvPicPr>
          <p:cNvPr id="11" name="Picture 10">
            <a:extLst>
              <a:ext uri="{FF2B5EF4-FFF2-40B4-BE49-F238E27FC236}">
                <a16:creationId xmlns:a16="http://schemas.microsoft.com/office/drawing/2014/main" id="{427F3D78-D513-4BCC-A147-2E71CC3078CC}"/>
              </a:ext>
            </a:extLst>
          </p:cNvPr>
          <p:cNvPicPr>
            <a:picLocks noChangeAspect="1"/>
          </p:cNvPicPr>
          <p:nvPr/>
        </p:nvPicPr>
        <p:blipFill>
          <a:blip r:embed="rId7"/>
          <a:stretch>
            <a:fillRect/>
          </a:stretch>
        </p:blipFill>
        <p:spPr>
          <a:xfrm>
            <a:off x="5805738" y="5187674"/>
            <a:ext cx="390525" cy="428625"/>
          </a:xfrm>
          <a:prstGeom prst="rect">
            <a:avLst/>
          </a:prstGeom>
        </p:spPr>
      </p:pic>
      <p:pic>
        <p:nvPicPr>
          <p:cNvPr id="12" name="Picture 11">
            <a:extLst>
              <a:ext uri="{FF2B5EF4-FFF2-40B4-BE49-F238E27FC236}">
                <a16:creationId xmlns:a16="http://schemas.microsoft.com/office/drawing/2014/main" id="{B1BB1CA6-F48C-418E-8AE6-5E77F8CCE995}"/>
              </a:ext>
            </a:extLst>
          </p:cNvPr>
          <p:cNvPicPr>
            <a:picLocks noChangeAspect="1"/>
          </p:cNvPicPr>
          <p:nvPr/>
        </p:nvPicPr>
        <p:blipFill>
          <a:blip r:embed="rId7"/>
          <a:stretch>
            <a:fillRect/>
          </a:stretch>
        </p:blipFill>
        <p:spPr>
          <a:xfrm>
            <a:off x="6594082" y="6578332"/>
            <a:ext cx="390525" cy="428625"/>
          </a:xfrm>
          <a:prstGeom prst="rect">
            <a:avLst/>
          </a:prstGeom>
        </p:spPr>
      </p:pic>
      <p:pic>
        <p:nvPicPr>
          <p:cNvPr id="13" name="Picture 12">
            <a:extLst>
              <a:ext uri="{FF2B5EF4-FFF2-40B4-BE49-F238E27FC236}">
                <a16:creationId xmlns:a16="http://schemas.microsoft.com/office/drawing/2014/main" id="{E6FF69AE-DD0E-4700-A526-22E4EAED7C57}"/>
              </a:ext>
            </a:extLst>
          </p:cNvPr>
          <p:cNvPicPr>
            <a:picLocks noChangeAspect="1"/>
          </p:cNvPicPr>
          <p:nvPr/>
        </p:nvPicPr>
        <p:blipFill>
          <a:blip r:embed="rId7"/>
          <a:stretch>
            <a:fillRect/>
          </a:stretch>
        </p:blipFill>
        <p:spPr>
          <a:xfrm>
            <a:off x="6615702" y="6139758"/>
            <a:ext cx="390525" cy="428625"/>
          </a:xfrm>
          <a:prstGeom prst="rect">
            <a:avLst/>
          </a:prstGeom>
        </p:spPr>
      </p:pic>
      <p:pic>
        <p:nvPicPr>
          <p:cNvPr id="14" name="Picture 13">
            <a:extLst>
              <a:ext uri="{FF2B5EF4-FFF2-40B4-BE49-F238E27FC236}">
                <a16:creationId xmlns:a16="http://schemas.microsoft.com/office/drawing/2014/main" id="{D6F12457-EC4E-4B7A-8FFE-5DBAED39DBF2}"/>
              </a:ext>
            </a:extLst>
          </p:cNvPr>
          <p:cNvPicPr>
            <a:picLocks noChangeAspect="1"/>
          </p:cNvPicPr>
          <p:nvPr/>
        </p:nvPicPr>
        <p:blipFill>
          <a:blip r:embed="rId8"/>
          <a:stretch>
            <a:fillRect/>
          </a:stretch>
        </p:blipFill>
        <p:spPr>
          <a:xfrm>
            <a:off x="1740034" y="1943117"/>
            <a:ext cx="819150" cy="1752600"/>
          </a:xfrm>
          <a:prstGeom prst="rect">
            <a:avLst/>
          </a:prstGeom>
        </p:spPr>
      </p:pic>
      <p:pic>
        <p:nvPicPr>
          <p:cNvPr id="15" name="Picture 14">
            <a:extLst>
              <a:ext uri="{FF2B5EF4-FFF2-40B4-BE49-F238E27FC236}">
                <a16:creationId xmlns:a16="http://schemas.microsoft.com/office/drawing/2014/main" id="{9F9AB316-AA89-4A48-B43A-EEF2417A1FC5}"/>
              </a:ext>
            </a:extLst>
          </p:cNvPr>
          <p:cNvPicPr>
            <a:picLocks noChangeAspect="1"/>
          </p:cNvPicPr>
          <p:nvPr/>
        </p:nvPicPr>
        <p:blipFill>
          <a:blip r:embed="rId8"/>
          <a:stretch>
            <a:fillRect/>
          </a:stretch>
        </p:blipFill>
        <p:spPr>
          <a:xfrm>
            <a:off x="4462528" y="1943117"/>
            <a:ext cx="819150" cy="1752600"/>
          </a:xfrm>
          <a:prstGeom prst="rect">
            <a:avLst/>
          </a:prstGeom>
        </p:spPr>
      </p:pic>
      <p:pic>
        <p:nvPicPr>
          <p:cNvPr id="16" name="Picture 15">
            <a:extLst>
              <a:ext uri="{FF2B5EF4-FFF2-40B4-BE49-F238E27FC236}">
                <a16:creationId xmlns:a16="http://schemas.microsoft.com/office/drawing/2014/main" id="{071A30C2-8A57-432C-8788-69582B5347BD}"/>
              </a:ext>
            </a:extLst>
          </p:cNvPr>
          <p:cNvPicPr>
            <a:picLocks noChangeAspect="1"/>
          </p:cNvPicPr>
          <p:nvPr/>
        </p:nvPicPr>
        <p:blipFill>
          <a:blip r:embed="rId8"/>
          <a:stretch>
            <a:fillRect/>
          </a:stretch>
        </p:blipFill>
        <p:spPr>
          <a:xfrm>
            <a:off x="7729866" y="1943117"/>
            <a:ext cx="819150" cy="1752600"/>
          </a:xfrm>
          <a:prstGeom prst="rect">
            <a:avLst/>
          </a:prstGeom>
        </p:spPr>
      </p:pic>
      <p:pic>
        <p:nvPicPr>
          <p:cNvPr id="17" name="Picture 16">
            <a:extLst>
              <a:ext uri="{FF2B5EF4-FFF2-40B4-BE49-F238E27FC236}">
                <a16:creationId xmlns:a16="http://schemas.microsoft.com/office/drawing/2014/main" id="{EEA14C9D-8F39-4C1C-85C4-0B0E8F9CE168}"/>
              </a:ext>
            </a:extLst>
          </p:cNvPr>
          <p:cNvPicPr>
            <a:picLocks noChangeAspect="1"/>
          </p:cNvPicPr>
          <p:nvPr/>
        </p:nvPicPr>
        <p:blipFill>
          <a:blip r:embed="rId9">
            <a:lum bright="70000" contrast="-70000"/>
          </a:blip>
          <a:stretch>
            <a:fillRect/>
          </a:stretch>
        </p:blipFill>
        <p:spPr>
          <a:xfrm>
            <a:off x="11202854" y="1941666"/>
            <a:ext cx="819150" cy="1752600"/>
          </a:xfrm>
          <a:prstGeom prst="rect">
            <a:avLst/>
          </a:prstGeom>
        </p:spPr>
      </p:pic>
      <p:cxnSp>
        <p:nvCxnSpPr>
          <p:cNvPr id="19" name="Straight Connector 18">
            <a:extLst>
              <a:ext uri="{FF2B5EF4-FFF2-40B4-BE49-F238E27FC236}">
                <a16:creationId xmlns:a16="http://schemas.microsoft.com/office/drawing/2014/main" id="{4310F4ED-20E8-48F5-B85F-57A5F77BE8F4}"/>
              </a:ext>
            </a:extLst>
          </p:cNvPr>
          <p:cNvCxnSpPr>
            <a:cxnSpLocks/>
          </p:cNvCxnSpPr>
          <p:nvPr/>
        </p:nvCxnSpPr>
        <p:spPr>
          <a:xfrm flipH="1">
            <a:off x="1315092" y="3767476"/>
            <a:ext cx="583926" cy="567354"/>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EC32CBA-B1B2-4E75-AFFF-F331A56BE64F}"/>
              </a:ext>
            </a:extLst>
          </p:cNvPr>
          <p:cNvCxnSpPr>
            <a:cxnSpLocks/>
          </p:cNvCxnSpPr>
          <p:nvPr/>
        </p:nvCxnSpPr>
        <p:spPr>
          <a:xfrm flipH="1">
            <a:off x="1766571" y="3795330"/>
            <a:ext cx="264895" cy="539500"/>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FFB35A6-F8F5-433C-8382-0A69F0F60DF4}"/>
              </a:ext>
            </a:extLst>
          </p:cNvPr>
          <p:cNvCxnSpPr>
            <a:cxnSpLocks/>
            <a:stCxn id="15" idx="2"/>
            <a:endCxn id="7" idx="0"/>
          </p:cNvCxnSpPr>
          <p:nvPr/>
        </p:nvCxnSpPr>
        <p:spPr>
          <a:xfrm>
            <a:off x="4872103" y="3695717"/>
            <a:ext cx="0" cy="701026"/>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1BC1490-2C88-48C4-BE99-EF0859DDB169}"/>
              </a:ext>
            </a:extLst>
          </p:cNvPr>
          <p:cNvCxnSpPr>
            <a:cxnSpLocks/>
          </p:cNvCxnSpPr>
          <p:nvPr/>
        </p:nvCxnSpPr>
        <p:spPr>
          <a:xfrm>
            <a:off x="4996821" y="3753695"/>
            <a:ext cx="398777" cy="530469"/>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66039C1-1653-4A8C-AD85-66E8FCC75FC1}"/>
              </a:ext>
            </a:extLst>
          </p:cNvPr>
          <p:cNvCxnSpPr>
            <a:cxnSpLocks/>
          </p:cNvCxnSpPr>
          <p:nvPr/>
        </p:nvCxnSpPr>
        <p:spPr>
          <a:xfrm flipH="1">
            <a:off x="4200537" y="3726657"/>
            <a:ext cx="523982" cy="557507"/>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D500268-66C5-4D4C-A546-44990094F78C}"/>
              </a:ext>
            </a:extLst>
          </p:cNvPr>
          <p:cNvCxnSpPr>
            <a:cxnSpLocks/>
          </p:cNvCxnSpPr>
          <p:nvPr/>
        </p:nvCxnSpPr>
        <p:spPr>
          <a:xfrm>
            <a:off x="8236724" y="3754559"/>
            <a:ext cx="108367" cy="606317"/>
          </a:xfrm>
          <a:prstGeom prst="line">
            <a:avLst/>
          </a:prstGeom>
          <a:ln w="47625">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BB74FC4-7EAE-4CB3-AFEE-E1EB7E3EA803}"/>
              </a:ext>
            </a:extLst>
          </p:cNvPr>
          <p:cNvCxnSpPr>
            <a:cxnSpLocks/>
          </p:cNvCxnSpPr>
          <p:nvPr/>
        </p:nvCxnSpPr>
        <p:spPr>
          <a:xfrm flipH="1">
            <a:off x="7832690" y="3754559"/>
            <a:ext cx="159167" cy="606317"/>
          </a:xfrm>
          <a:prstGeom prst="line">
            <a:avLst/>
          </a:prstGeom>
          <a:ln w="47625">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CF036CD-B6DD-4C10-980F-822E8327D213}"/>
              </a:ext>
            </a:extLst>
          </p:cNvPr>
          <p:cNvCxnSpPr>
            <a:cxnSpLocks/>
          </p:cNvCxnSpPr>
          <p:nvPr/>
        </p:nvCxnSpPr>
        <p:spPr>
          <a:xfrm flipH="1">
            <a:off x="11202854" y="3795330"/>
            <a:ext cx="409575" cy="776670"/>
          </a:xfrm>
          <a:prstGeom prst="line">
            <a:avLst/>
          </a:prstGeom>
          <a:ln w="47625">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DE96BEA-7104-4E7B-853D-5AC8F202DD71}"/>
              </a:ext>
            </a:extLst>
          </p:cNvPr>
          <p:cNvCxnSpPr>
            <a:cxnSpLocks/>
          </p:cNvCxnSpPr>
          <p:nvPr/>
        </p:nvCxnSpPr>
        <p:spPr>
          <a:xfrm>
            <a:off x="2226273" y="3808353"/>
            <a:ext cx="23427" cy="475811"/>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50FAB81-116A-4D7A-90C7-A1900D3B87E0}"/>
              </a:ext>
            </a:extLst>
          </p:cNvPr>
          <p:cNvCxnSpPr>
            <a:cxnSpLocks/>
          </p:cNvCxnSpPr>
          <p:nvPr/>
        </p:nvCxnSpPr>
        <p:spPr>
          <a:xfrm>
            <a:off x="2382148" y="3795330"/>
            <a:ext cx="308410" cy="539500"/>
          </a:xfrm>
          <a:prstGeom prst="line">
            <a:avLst/>
          </a:prstGeom>
          <a:ln w="47625">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F81F7A9-4446-4E57-AC01-EBA0D433A05F}"/>
              </a:ext>
            </a:extLst>
          </p:cNvPr>
          <p:cNvCxnSpPr>
            <a:cxnSpLocks/>
          </p:cNvCxnSpPr>
          <p:nvPr/>
        </p:nvCxnSpPr>
        <p:spPr>
          <a:xfrm>
            <a:off x="11278590" y="4890499"/>
            <a:ext cx="999028" cy="510644"/>
          </a:xfrm>
          <a:prstGeom prst="line">
            <a:avLst/>
          </a:prstGeom>
          <a:ln w="47625">
            <a:solidFill>
              <a:srgbClr val="F9CF24"/>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D04AAF7-6315-4CDF-98B1-A13C4EE6C79A}"/>
              </a:ext>
            </a:extLst>
          </p:cNvPr>
          <p:cNvCxnSpPr>
            <a:cxnSpLocks/>
          </p:cNvCxnSpPr>
          <p:nvPr/>
        </p:nvCxnSpPr>
        <p:spPr>
          <a:xfrm flipH="1">
            <a:off x="11659302" y="5739955"/>
            <a:ext cx="690235" cy="603841"/>
          </a:xfrm>
          <a:prstGeom prst="line">
            <a:avLst/>
          </a:prstGeom>
          <a:ln w="47625">
            <a:solidFill>
              <a:srgbClr val="F9CF24"/>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8FE4BEA-44A6-4200-B6FF-EF29A24BB4ED}"/>
              </a:ext>
            </a:extLst>
          </p:cNvPr>
          <p:cNvCxnSpPr>
            <a:cxnSpLocks/>
          </p:cNvCxnSpPr>
          <p:nvPr/>
        </p:nvCxnSpPr>
        <p:spPr>
          <a:xfrm flipH="1">
            <a:off x="11121048" y="5739955"/>
            <a:ext cx="1156570" cy="551538"/>
          </a:xfrm>
          <a:prstGeom prst="line">
            <a:avLst/>
          </a:prstGeom>
          <a:ln w="47625">
            <a:solidFill>
              <a:srgbClr val="F9CF24"/>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D0E6D0B-7AED-4035-932A-9C067160E9E6}"/>
              </a:ext>
            </a:extLst>
          </p:cNvPr>
          <p:cNvCxnSpPr>
            <a:cxnSpLocks/>
          </p:cNvCxnSpPr>
          <p:nvPr/>
        </p:nvCxnSpPr>
        <p:spPr>
          <a:xfrm flipH="1">
            <a:off x="10582793" y="4962418"/>
            <a:ext cx="466336" cy="1381378"/>
          </a:xfrm>
          <a:prstGeom prst="line">
            <a:avLst/>
          </a:prstGeom>
          <a:ln w="47625">
            <a:solidFill>
              <a:srgbClr val="F9CF24"/>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F97516EF-5CB5-4CDA-A577-56F7CD77DBC1}"/>
              </a:ext>
            </a:extLst>
          </p:cNvPr>
          <p:cNvSpPr/>
          <p:nvPr/>
        </p:nvSpPr>
        <p:spPr>
          <a:xfrm>
            <a:off x="1016701" y="1291662"/>
            <a:ext cx="2541080" cy="646331"/>
          </a:xfrm>
          <a:prstGeom prst="rect">
            <a:avLst/>
          </a:prstGeom>
        </p:spPr>
        <p:txBody>
          <a:bodyPr wrap="none">
            <a:spAutoFit/>
          </a:bodyPr>
          <a:lstStyle/>
          <a:p>
            <a:r>
              <a:rPr lang="en-US" sz="1800" b="1" dirty="0"/>
              <a:t>Human acts with</a:t>
            </a:r>
          </a:p>
          <a:p>
            <a:r>
              <a:rPr lang="en-US" sz="1800" b="1" dirty="0"/>
              <a:t>“force multiplier”.</a:t>
            </a:r>
            <a:endParaRPr lang="en-US" sz="1800" dirty="0"/>
          </a:p>
        </p:txBody>
      </p:sp>
      <p:sp>
        <p:nvSpPr>
          <p:cNvPr id="55" name="Rectangle 54">
            <a:extLst>
              <a:ext uri="{FF2B5EF4-FFF2-40B4-BE49-F238E27FC236}">
                <a16:creationId xmlns:a16="http://schemas.microsoft.com/office/drawing/2014/main" id="{E34A6C66-6C67-4AEA-A501-2EBC8005B30F}"/>
              </a:ext>
            </a:extLst>
          </p:cNvPr>
          <p:cNvSpPr/>
          <p:nvPr/>
        </p:nvSpPr>
        <p:spPr>
          <a:xfrm>
            <a:off x="3847166" y="1295335"/>
            <a:ext cx="2868093" cy="646331"/>
          </a:xfrm>
          <a:prstGeom prst="rect">
            <a:avLst/>
          </a:prstGeom>
        </p:spPr>
        <p:txBody>
          <a:bodyPr wrap="none">
            <a:spAutoFit/>
          </a:bodyPr>
          <a:lstStyle/>
          <a:p>
            <a:r>
              <a:rPr lang="en-US" sz="1800" b="1" dirty="0"/>
              <a:t>Human acts with</a:t>
            </a:r>
          </a:p>
          <a:p>
            <a:r>
              <a:rPr lang="en-US" sz="1800" b="1" dirty="0"/>
              <a:t>Improved efficiency.</a:t>
            </a:r>
            <a:endParaRPr lang="en-US" sz="1800" dirty="0"/>
          </a:p>
        </p:txBody>
      </p:sp>
      <p:sp>
        <p:nvSpPr>
          <p:cNvPr id="56" name="Rectangle 55">
            <a:extLst>
              <a:ext uri="{FF2B5EF4-FFF2-40B4-BE49-F238E27FC236}">
                <a16:creationId xmlns:a16="http://schemas.microsoft.com/office/drawing/2014/main" id="{6601EED1-9094-4E2A-B6FB-53A48874F9E0}"/>
              </a:ext>
            </a:extLst>
          </p:cNvPr>
          <p:cNvSpPr/>
          <p:nvPr/>
        </p:nvSpPr>
        <p:spPr>
          <a:xfrm>
            <a:off x="6909759" y="1029392"/>
            <a:ext cx="2678938" cy="923330"/>
          </a:xfrm>
          <a:prstGeom prst="rect">
            <a:avLst/>
          </a:prstGeom>
        </p:spPr>
        <p:txBody>
          <a:bodyPr wrap="none">
            <a:spAutoFit/>
          </a:bodyPr>
          <a:lstStyle/>
          <a:p>
            <a:r>
              <a:rPr lang="en-US" sz="1800" b="1" dirty="0"/>
              <a:t>Human directs</a:t>
            </a:r>
          </a:p>
          <a:p>
            <a:r>
              <a:rPr lang="en-US" sz="1800" b="1" dirty="0"/>
              <a:t>Automation that</a:t>
            </a:r>
          </a:p>
          <a:p>
            <a:r>
              <a:rPr lang="en-US" sz="1800" b="1" dirty="0"/>
              <a:t>carries out actions.</a:t>
            </a:r>
            <a:endParaRPr lang="en-US" sz="1800" dirty="0"/>
          </a:p>
        </p:txBody>
      </p:sp>
      <p:sp>
        <p:nvSpPr>
          <p:cNvPr id="57" name="Rectangle 56">
            <a:extLst>
              <a:ext uri="{FF2B5EF4-FFF2-40B4-BE49-F238E27FC236}">
                <a16:creationId xmlns:a16="http://schemas.microsoft.com/office/drawing/2014/main" id="{DF656FF4-993F-4E71-BF13-B8AE0B59E9B0}"/>
              </a:ext>
            </a:extLst>
          </p:cNvPr>
          <p:cNvSpPr/>
          <p:nvPr/>
        </p:nvSpPr>
        <p:spPr>
          <a:xfrm>
            <a:off x="10064802" y="752393"/>
            <a:ext cx="2848094" cy="1200329"/>
          </a:xfrm>
          <a:prstGeom prst="rect">
            <a:avLst/>
          </a:prstGeom>
        </p:spPr>
        <p:txBody>
          <a:bodyPr wrap="square">
            <a:spAutoFit/>
          </a:bodyPr>
          <a:lstStyle/>
          <a:p>
            <a:r>
              <a:rPr lang="en-US" sz="1800" b="1" dirty="0"/>
              <a:t>Human sets goals.</a:t>
            </a:r>
          </a:p>
          <a:p>
            <a:r>
              <a:rPr lang="en-US" sz="1800" b="1" dirty="0"/>
              <a:t>Automation directs and carries out most actions </a:t>
            </a:r>
            <a:r>
              <a:rPr lang="en-US" sz="1800" b="1" dirty="0">
                <a:solidFill>
                  <a:srgbClr val="F9CF24"/>
                </a:solidFill>
              </a:rPr>
              <a:t>using IIoT</a:t>
            </a:r>
            <a:r>
              <a:rPr lang="en-US" sz="1800" b="1" dirty="0"/>
              <a:t>.</a:t>
            </a:r>
            <a:endParaRPr lang="en-US" sz="1800" dirty="0"/>
          </a:p>
        </p:txBody>
      </p:sp>
      <p:pic>
        <p:nvPicPr>
          <p:cNvPr id="58" name="Picture 57">
            <a:extLst>
              <a:ext uri="{FF2B5EF4-FFF2-40B4-BE49-F238E27FC236}">
                <a16:creationId xmlns:a16="http://schemas.microsoft.com/office/drawing/2014/main" id="{556C06D5-6FFD-4C7B-959F-78D4F0A68ABA}"/>
              </a:ext>
            </a:extLst>
          </p:cNvPr>
          <p:cNvPicPr>
            <a:picLocks noChangeAspect="1"/>
          </p:cNvPicPr>
          <p:nvPr/>
        </p:nvPicPr>
        <p:blipFill>
          <a:blip r:embed="rId8"/>
          <a:stretch>
            <a:fillRect/>
          </a:stretch>
        </p:blipFill>
        <p:spPr>
          <a:xfrm>
            <a:off x="2509017" y="1969150"/>
            <a:ext cx="819150" cy="1752600"/>
          </a:xfrm>
          <a:prstGeom prst="rect">
            <a:avLst/>
          </a:prstGeom>
        </p:spPr>
      </p:pic>
      <p:pic>
        <p:nvPicPr>
          <p:cNvPr id="59" name="Picture 58">
            <a:extLst>
              <a:ext uri="{FF2B5EF4-FFF2-40B4-BE49-F238E27FC236}">
                <a16:creationId xmlns:a16="http://schemas.microsoft.com/office/drawing/2014/main" id="{E59C5340-9CC3-46E5-84A4-5E0913371258}"/>
              </a:ext>
            </a:extLst>
          </p:cNvPr>
          <p:cNvPicPr>
            <a:picLocks noChangeAspect="1"/>
          </p:cNvPicPr>
          <p:nvPr/>
        </p:nvPicPr>
        <p:blipFill>
          <a:blip r:embed="rId8"/>
          <a:stretch>
            <a:fillRect/>
          </a:stretch>
        </p:blipFill>
        <p:spPr>
          <a:xfrm>
            <a:off x="946676" y="1969150"/>
            <a:ext cx="819150" cy="1752600"/>
          </a:xfrm>
          <a:prstGeom prst="rect">
            <a:avLst/>
          </a:prstGeom>
        </p:spPr>
      </p:pic>
      <p:pic>
        <p:nvPicPr>
          <p:cNvPr id="60" name="Picture 59">
            <a:extLst>
              <a:ext uri="{FF2B5EF4-FFF2-40B4-BE49-F238E27FC236}">
                <a16:creationId xmlns:a16="http://schemas.microsoft.com/office/drawing/2014/main" id="{FEE78C0C-EBA8-4A23-9600-B9E48C43631F}"/>
              </a:ext>
            </a:extLst>
          </p:cNvPr>
          <p:cNvPicPr>
            <a:picLocks noChangeAspect="1"/>
          </p:cNvPicPr>
          <p:nvPr/>
        </p:nvPicPr>
        <p:blipFill>
          <a:blip r:embed="rId8"/>
          <a:stretch>
            <a:fillRect/>
          </a:stretch>
        </p:blipFill>
        <p:spPr>
          <a:xfrm>
            <a:off x="5210664" y="1958587"/>
            <a:ext cx="819150" cy="1752600"/>
          </a:xfrm>
          <a:prstGeom prst="rect">
            <a:avLst/>
          </a:prstGeom>
        </p:spPr>
      </p:pic>
    </p:spTree>
    <p:extLst>
      <p:ext uri="{BB962C8B-B14F-4D97-AF65-F5344CB8AC3E}">
        <p14:creationId xmlns:p14="http://schemas.microsoft.com/office/powerpoint/2010/main" val="23449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7891D-9522-97E0-5492-FBEA7479A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00029-03E5-048A-B2FC-05AC4EDC412A}"/>
              </a:ext>
            </a:extLst>
          </p:cNvPr>
          <p:cNvSpPr>
            <a:spLocks noGrp="1"/>
          </p:cNvSpPr>
          <p:nvPr>
            <p:ph type="ctrTitle"/>
          </p:nvPr>
        </p:nvSpPr>
        <p:spPr/>
        <p:txBody>
          <a:bodyPr/>
          <a:lstStyle/>
          <a:p>
            <a:pPr algn="ctr"/>
            <a:r>
              <a:rPr lang="en-US" b="1" dirty="0"/>
              <a:t>How has the use of Standards developed?</a:t>
            </a:r>
          </a:p>
        </p:txBody>
      </p:sp>
      <p:pic>
        <p:nvPicPr>
          <p:cNvPr id="5" name="Picture 4">
            <a:extLst>
              <a:ext uri="{FF2B5EF4-FFF2-40B4-BE49-F238E27FC236}">
                <a16:creationId xmlns:a16="http://schemas.microsoft.com/office/drawing/2014/main" id="{2B3B651A-8840-A973-1BE3-D3198A85C1A4}"/>
              </a:ext>
            </a:extLst>
          </p:cNvPr>
          <p:cNvPicPr>
            <a:picLocks noChangeAspect="1"/>
          </p:cNvPicPr>
          <p:nvPr/>
        </p:nvPicPr>
        <p:blipFill>
          <a:blip r:embed="rId3"/>
          <a:stretch>
            <a:fillRect/>
          </a:stretch>
        </p:blipFill>
        <p:spPr>
          <a:xfrm>
            <a:off x="10625070" y="1120005"/>
            <a:ext cx="2127802" cy="1875825"/>
          </a:xfrm>
          <a:prstGeom prst="rect">
            <a:avLst/>
          </a:prstGeom>
        </p:spPr>
      </p:pic>
      <p:pic>
        <p:nvPicPr>
          <p:cNvPr id="6" name="Picture 5">
            <a:extLst>
              <a:ext uri="{FF2B5EF4-FFF2-40B4-BE49-F238E27FC236}">
                <a16:creationId xmlns:a16="http://schemas.microsoft.com/office/drawing/2014/main" id="{A38DD3BD-D485-6831-C2F8-0DB4DCFD3D14}"/>
              </a:ext>
            </a:extLst>
          </p:cNvPr>
          <p:cNvPicPr>
            <a:picLocks noChangeAspect="1"/>
          </p:cNvPicPr>
          <p:nvPr/>
        </p:nvPicPr>
        <p:blipFill>
          <a:blip r:embed="rId4"/>
          <a:stretch>
            <a:fillRect/>
          </a:stretch>
        </p:blipFill>
        <p:spPr>
          <a:xfrm>
            <a:off x="7198111" y="1125060"/>
            <a:ext cx="2239791" cy="1889824"/>
          </a:xfrm>
          <a:prstGeom prst="rect">
            <a:avLst/>
          </a:prstGeom>
        </p:spPr>
      </p:pic>
      <p:pic>
        <p:nvPicPr>
          <p:cNvPr id="7" name="Picture 6">
            <a:extLst>
              <a:ext uri="{FF2B5EF4-FFF2-40B4-BE49-F238E27FC236}">
                <a16:creationId xmlns:a16="http://schemas.microsoft.com/office/drawing/2014/main" id="{A0F10315-FA06-E220-D6CE-002EFEC2A7ED}"/>
              </a:ext>
            </a:extLst>
          </p:cNvPr>
          <p:cNvPicPr>
            <a:picLocks noChangeAspect="1"/>
          </p:cNvPicPr>
          <p:nvPr/>
        </p:nvPicPr>
        <p:blipFill>
          <a:blip r:embed="rId5"/>
          <a:stretch>
            <a:fillRect/>
          </a:stretch>
        </p:blipFill>
        <p:spPr>
          <a:xfrm>
            <a:off x="4024691" y="1078009"/>
            <a:ext cx="1945819" cy="1917821"/>
          </a:xfrm>
          <a:prstGeom prst="rect">
            <a:avLst/>
          </a:prstGeom>
        </p:spPr>
      </p:pic>
      <p:pic>
        <p:nvPicPr>
          <p:cNvPr id="8" name="Picture 7">
            <a:extLst>
              <a:ext uri="{FF2B5EF4-FFF2-40B4-BE49-F238E27FC236}">
                <a16:creationId xmlns:a16="http://schemas.microsoft.com/office/drawing/2014/main" id="{5237569B-BE9D-7AE6-0403-3ACB5E1D81EA}"/>
              </a:ext>
            </a:extLst>
          </p:cNvPr>
          <p:cNvPicPr>
            <a:picLocks noChangeAspect="1"/>
          </p:cNvPicPr>
          <p:nvPr/>
        </p:nvPicPr>
        <p:blipFill>
          <a:blip r:embed="rId6"/>
          <a:stretch>
            <a:fillRect/>
          </a:stretch>
        </p:blipFill>
        <p:spPr>
          <a:xfrm>
            <a:off x="1132538" y="1062847"/>
            <a:ext cx="1791833" cy="1875825"/>
          </a:xfrm>
          <a:prstGeom prst="rect">
            <a:avLst/>
          </a:prstGeom>
        </p:spPr>
      </p:pic>
      <p:pic>
        <p:nvPicPr>
          <p:cNvPr id="3" name="Picture 2">
            <a:extLst>
              <a:ext uri="{FF2B5EF4-FFF2-40B4-BE49-F238E27FC236}">
                <a16:creationId xmlns:a16="http://schemas.microsoft.com/office/drawing/2014/main" id="{F6D141A6-CA23-2AD9-C7F9-7C4B54379A91}"/>
              </a:ext>
            </a:extLst>
          </p:cNvPr>
          <p:cNvPicPr>
            <a:picLocks noChangeAspect="1"/>
          </p:cNvPicPr>
          <p:nvPr/>
        </p:nvPicPr>
        <p:blipFill>
          <a:blip r:embed="rId7"/>
          <a:stretch>
            <a:fillRect/>
          </a:stretch>
        </p:blipFill>
        <p:spPr>
          <a:xfrm>
            <a:off x="1132538" y="2535342"/>
            <a:ext cx="321798" cy="353193"/>
          </a:xfrm>
          <a:prstGeom prst="rect">
            <a:avLst/>
          </a:prstGeom>
        </p:spPr>
      </p:pic>
      <p:pic>
        <p:nvPicPr>
          <p:cNvPr id="10" name="Picture 9">
            <a:extLst>
              <a:ext uri="{FF2B5EF4-FFF2-40B4-BE49-F238E27FC236}">
                <a16:creationId xmlns:a16="http://schemas.microsoft.com/office/drawing/2014/main" id="{9E573406-396A-EC32-6C05-AC92A12B12D4}"/>
              </a:ext>
            </a:extLst>
          </p:cNvPr>
          <p:cNvPicPr>
            <a:picLocks noChangeAspect="1"/>
          </p:cNvPicPr>
          <p:nvPr/>
        </p:nvPicPr>
        <p:blipFill>
          <a:blip r:embed="rId7"/>
          <a:stretch>
            <a:fillRect/>
          </a:stretch>
        </p:blipFill>
        <p:spPr>
          <a:xfrm>
            <a:off x="4025060" y="2536823"/>
            <a:ext cx="334115" cy="366712"/>
          </a:xfrm>
          <a:prstGeom prst="rect">
            <a:avLst/>
          </a:prstGeom>
        </p:spPr>
      </p:pic>
      <p:pic>
        <p:nvPicPr>
          <p:cNvPr id="11" name="Picture 10">
            <a:extLst>
              <a:ext uri="{FF2B5EF4-FFF2-40B4-BE49-F238E27FC236}">
                <a16:creationId xmlns:a16="http://schemas.microsoft.com/office/drawing/2014/main" id="{A3EF4CBE-492B-C948-1B57-A4E7BA7899CC}"/>
              </a:ext>
            </a:extLst>
          </p:cNvPr>
          <p:cNvPicPr>
            <a:picLocks noChangeAspect="1"/>
          </p:cNvPicPr>
          <p:nvPr/>
        </p:nvPicPr>
        <p:blipFill>
          <a:blip r:embed="rId7"/>
          <a:stretch>
            <a:fillRect/>
          </a:stretch>
        </p:blipFill>
        <p:spPr>
          <a:xfrm>
            <a:off x="5579986" y="1176548"/>
            <a:ext cx="390525" cy="428625"/>
          </a:xfrm>
          <a:prstGeom prst="rect">
            <a:avLst/>
          </a:prstGeom>
        </p:spPr>
      </p:pic>
      <p:pic>
        <p:nvPicPr>
          <p:cNvPr id="12" name="Picture 11">
            <a:extLst>
              <a:ext uri="{FF2B5EF4-FFF2-40B4-BE49-F238E27FC236}">
                <a16:creationId xmlns:a16="http://schemas.microsoft.com/office/drawing/2014/main" id="{DD908C2A-7977-BC10-5BE3-8C73792E72B5}"/>
              </a:ext>
            </a:extLst>
          </p:cNvPr>
          <p:cNvPicPr>
            <a:picLocks noChangeAspect="1"/>
          </p:cNvPicPr>
          <p:nvPr/>
        </p:nvPicPr>
        <p:blipFill>
          <a:blip r:embed="rId7"/>
          <a:stretch>
            <a:fillRect/>
          </a:stretch>
        </p:blipFill>
        <p:spPr>
          <a:xfrm>
            <a:off x="7153942" y="2668663"/>
            <a:ext cx="298086" cy="327168"/>
          </a:xfrm>
          <a:prstGeom prst="rect">
            <a:avLst/>
          </a:prstGeom>
        </p:spPr>
      </p:pic>
      <p:pic>
        <p:nvPicPr>
          <p:cNvPr id="13" name="Picture 12">
            <a:extLst>
              <a:ext uri="{FF2B5EF4-FFF2-40B4-BE49-F238E27FC236}">
                <a16:creationId xmlns:a16="http://schemas.microsoft.com/office/drawing/2014/main" id="{3C94FB9F-D6D3-C6B4-786E-72C5E10DC1BE}"/>
              </a:ext>
            </a:extLst>
          </p:cNvPr>
          <p:cNvPicPr>
            <a:picLocks noChangeAspect="1"/>
          </p:cNvPicPr>
          <p:nvPr/>
        </p:nvPicPr>
        <p:blipFill>
          <a:blip r:embed="rId7"/>
          <a:stretch>
            <a:fillRect/>
          </a:stretch>
        </p:blipFill>
        <p:spPr>
          <a:xfrm>
            <a:off x="7175562" y="2346000"/>
            <a:ext cx="298086" cy="327168"/>
          </a:xfrm>
          <a:prstGeom prst="rect">
            <a:avLst/>
          </a:prstGeom>
        </p:spPr>
      </p:pic>
      <p:sp>
        <p:nvSpPr>
          <p:cNvPr id="54" name="Rectangle 53">
            <a:extLst>
              <a:ext uri="{FF2B5EF4-FFF2-40B4-BE49-F238E27FC236}">
                <a16:creationId xmlns:a16="http://schemas.microsoft.com/office/drawing/2014/main" id="{9B6310E3-D4EE-9042-0CE2-8D54D5CC294C}"/>
              </a:ext>
            </a:extLst>
          </p:cNvPr>
          <p:cNvSpPr/>
          <p:nvPr/>
        </p:nvSpPr>
        <p:spPr>
          <a:xfrm>
            <a:off x="553793" y="3287885"/>
            <a:ext cx="3108491" cy="3539430"/>
          </a:xfrm>
          <a:prstGeom prst="rect">
            <a:avLst/>
          </a:prstGeom>
        </p:spPr>
        <p:txBody>
          <a:bodyPr wrap="square">
            <a:spAutoFit/>
          </a:bodyPr>
          <a:lstStyle/>
          <a:p>
            <a:r>
              <a:rPr lang="en-US" sz="1600" b="1" dirty="0"/>
              <a:t>Productivity was greatly Improved, but Boilers blew up.</a:t>
            </a:r>
            <a:br>
              <a:rPr lang="en-US" sz="1600" b="1" dirty="0"/>
            </a:br>
            <a:endParaRPr lang="en-US" sz="1600" b="1" dirty="0"/>
          </a:p>
          <a:p>
            <a:r>
              <a:rPr lang="en-US" sz="1600" b="1" dirty="0"/>
              <a:t>Professionals were required to approve Boiler Designs including Drawings and Change Control</a:t>
            </a:r>
            <a:br>
              <a:rPr lang="en-US" sz="1600" b="1" dirty="0"/>
            </a:br>
            <a:endParaRPr lang="en-US" sz="1600" b="1" dirty="0"/>
          </a:p>
          <a:p>
            <a:r>
              <a:rPr lang="en-US" sz="1600" b="1" dirty="0"/>
              <a:t>Certified Operators and </a:t>
            </a:r>
            <a:r>
              <a:rPr lang="en-US" sz="1600" b="1"/>
              <a:t>Maintenance Engineers </a:t>
            </a:r>
            <a:r>
              <a:rPr lang="en-US" sz="1600" b="1" dirty="0"/>
              <a:t>were required to operate boilers.</a:t>
            </a:r>
            <a:endParaRPr lang="en-US" sz="1600" dirty="0"/>
          </a:p>
        </p:txBody>
      </p:sp>
      <p:sp>
        <p:nvSpPr>
          <p:cNvPr id="55" name="Rectangle 54">
            <a:extLst>
              <a:ext uri="{FF2B5EF4-FFF2-40B4-BE49-F238E27FC236}">
                <a16:creationId xmlns:a16="http://schemas.microsoft.com/office/drawing/2014/main" id="{ED640071-EC32-FCD9-A100-E02E45C8B8D1}"/>
              </a:ext>
            </a:extLst>
          </p:cNvPr>
          <p:cNvSpPr/>
          <p:nvPr/>
        </p:nvSpPr>
        <p:spPr>
          <a:xfrm>
            <a:off x="3817611" y="3295549"/>
            <a:ext cx="2707793" cy="2800767"/>
          </a:xfrm>
          <a:prstGeom prst="rect">
            <a:avLst/>
          </a:prstGeom>
        </p:spPr>
        <p:txBody>
          <a:bodyPr wrap="none">
            <a:spAutoFit/>
          </a:bodyPr>
          <a:lstStyle/>
          <a:p>
            <a:r>
              <a:rPr lang="en-US" sz="1600" b="1" dirty="0"/>
              <a:t>Equipment designs</a:t>
            </a:r>
            <a:br>
              <a:rPr lang="en-US" sz="1600" b="1" dirty="0"/>
            </a:br>
            <a:r>
              <a:rPr lang="en-US" sz="1600" b="1" dirty="0"/>
              <a:t>and documented </a:t>
            </a:r>
            <a:br>
              <a:rPr lang="en-US" sz="1600" b="1" dirty="0"/>
            </a:br>
            <a:r>
              <a:rPr lang="en-US" sz="1600" b="1" dirty="0"/>
              <a:t>Operator procedures</a:t>
            </a:r>
          </a:p>
          <a:p>
            <a:r>
              <a:rPr lang="en-US" sz="1600" b="1" dirty="0"/>
              <a:t>improved efficiency.</a:t>
            </a:r>
            <a:br>
              <a:rPr lang="en-US" sz="1600" b="1" dirty="0"/>
            </a:br>
            <a:br>
              <a:rPr lang="en-US" sz="1600" b="1" dirty="0"/>
            </a:br>
            <a:r>
              <a:rPr lang="en-US" sz="1600" b="1" dirty="0"/>
              <a:t>Equipment </a:t>
            </a:r>
            <a:r>
              <a:rPr lang="en-US" sz="1600" b="1" dirty="0" err="1"/>
              <a:t>Mainten</a:t>
            </a:r>
            <a:r>
              <a:rPr lang="en-US" sz="1600" b="1" dirty="0"/>
              <a:t>-</a:t>
            </a:r>
          </a:p>
          <a:p>
            <a:r>
              <a:rPr lang="en-US" sz="1600" b="1" dirty="0" err="1"/>
              <a:t>ance</a:t>
            </a:r>
            <a:r>
              <a:rPr lang="en-US" sz="1600" b="1" dirty="0"/>
              <a:t> Standards were </a:t>
            </a:r>
          </a:p>
          <a:p>
            <a:r>
              <a:rPr lang="en-US" sz="1600" b="1" dirty="0"/>
              <a:t>Developed.</a:t>
            </a:r>
          </a:p>
          <a:p>
            <a:endParaRPr lang="en-US" sz="1600" b="1" dirty="0"/>
          </a:p>
          <a:p>
            <a:r>
              <a:rPr lang="en-US" sz="1600" b="1" dirty="0"/>
              <a:t>Certified Maintenance</a:t>
            </a:r>
          </a:p>
          <a:p>
            <a:r>
              <a:rPr lang="en-US" sz="1600" b="1" dirty="0"/>
              <a:t>Staff were required</a:t>
            </a:r>
            <a:endParaRPr lang="en-US" sz="1600" dirty="0"/>
          </a:p>
        </p:txBody>
      </p:sp>
      <p:sp>
        <p:nvSpPr>
          <p:cNvPr id="56" name="Rectangle 55">
            <a:extLst>
              <a:ext uri="{FF2B5EF4-FFF2-40B4-BE49-F238E27FC236}">
                <a16:creationId xmlns:a16="http://schemas.microsoft.com/office/drawing/2014/main" id="{C772C57F-1E91-62BC-6956-564D018E43FE}"/>
              </a:ext>
            </a:extLst>
          </p:cNvPr>
          <p:cNvSpPr/>
          <p:nvPr/>
        </p:nvSpPr>
        <p:spPr>
          <a:xfrm>
            <a:off x="6892231" y="3300764"/>
            <a:ext cx="2933816" cy="3785652"/>
          </a:xfrm>
          <a:prstGeom prst="rect">
            <a:avLst/>
          </a:prstGeom>
        </p:spPr>
        <p:txBody>
          <a:bodyPr wrap="none">
            <a:spAutoFit/>
          </a:bodyPr>
          <a:lstStyle/>
          <a:p>
            <a:r>
              <a:rPr lang="en-US" sz="1600" b="1" dirty="0"/>
              <a:t>Automation improved</a:t>
            </a:r>
          </a:p>
          <a:p>
            <a:r>
              <a:rPr lang="en-US" sz="1600" b="1" dirty="0"/>
              <a:t>overall safety &amp; cost.</a:t>
            </a:r>
          </a:p>
          <a:p>
            <a:endParaRPr lang="en-US" sz="1600" b="1" dirty="0"/>
          </a:p>
          <a:p>
            <a:r>
              <a:rPr lang="en-US" sz="1600" b="1" dirty="0"/>
              <a:t>Configuration changes</a:t>
            </a:r>
          </a:p>
          <a:p>
            <a:r>
              <a:rPr lang="en-US" sz="1600" b="1" dirty="0"/>
              <a:t>became so easy that </a:t>
            </a:r>
          </a:p>
          <a:p>
            <a:r>
              <a:rPr lang="en-US" sz="1600" b="1" dirty="0"/>
              <a:t>“Approved Design</a:t>
            </a:r>
          </a:p>
          <a:p>
            <a:r>
              <a:rPr lang="en-US" sz="1600" b="1" dirty="0"/>
              <a:t>Documentation” was </a:t>
            </a:r>
          </a:p>
          <a:p>
            <a:r>
              <a:rPr lang="en-US" sz="1600" b="1" dirty="0"/>
              <a:t>often lost.</a:t>
            </a:r>
          </a:p>
          <a:p>
            <a:endParaRPr lang="en-US" sz="1600" b="1" dirty="0"/>
          </a:p>
          <a:p>
            <a:r>
              <a:rPr lang="en-US" sz="1600" b="1" dirty="0"/>
              <a:t>Since only “working </a:t>
            </a:r>
          </a:p>
          <a:p>
            <a:r>
              <a:rPr lang="en-US" sz="1600" b="1" dirty="0"/>
              <a:t>Configuration” existed, </a:t>
            </a:r>
          </a:p>
          <a:p>
            <a:r>
              <a:rPr lang="en-US" sz="1600" b="1" dirty="0"/>
              <a:t>operating problems </a:t>
            </a:r>
          </a:p>
          <a:p>
            <a:r>
              <a:rPr lang="en-US" sz="1600" b="1" dirty="0"/>
              <a:t>were often solved by </a:t>
            </a:r>
          </a:p>
          <a:p>
            <a:r>
              <a:rPr lang="en-US" sz="1600" b="1" dirty="0"/>
              <a:t>human memory and </a:t>
            </a:r>
          </a:p>
          <a:p>
            <a:r>
              <a:rPr lang="en-US" sz="1600" b="1" dirty="0"/>
              <a:t>judgement.</a:t>
            </a:r>
          </a:p>
        </p:txBody>
      </p:sp>
      <p:sp>
        <p:nvSpPr>
          <p:cNvPr id="57" name="Rectangle 56">
            <a:extLst>
              <a:ext uri="{FF2B5EF4-FFF2-40B4-BE49-F238E27FC236}">
                <a16:creationId xmlns:a16="http://schemas.microsoft.com/office/drawing/2014/main" id="{1F93162C-28F2-59EF-B6F1-A11B4DF9D049}"/>
              </a:ext>
            </a:extLst>
          </p:cNvPr>
          <p:cNvSpPr/>
          <p:nvPr/>
        </p:nvSpPr>
        <p:spPr>
          <a:xfrm>
            <a:off x="10249690" y="3306544"/>
            <a:ext cx="2933816" cy="3293209"/>
          </a:xfrm>
          <a:prstGeom prst="rect">
            <a:avLst/>
          </a:prstGeom>
        </p:spPr>
        <p:txBody>
          <a:bodyPr wrap="square">
            <a:spAutoFit/>
          </a:bodyPr>
          <a:lstStyle/>
          <a:p>
            <a:r>
              <a:rPr lang="en-US" sz="1600" b="1" dirty="0"/>
              <a:t>As machines talk directly to machines, human memory &amp; judgement will be lost.</a:t>
            </a:r>
          </a:p>
          <a:p>
            <a:endParaRPr lang="en-US" sz="1600" b="1" dirty="0"/>
          </a:p>
          <a:p>
            <a:r>
              <a:rPr lang="en-US" sz="1600" b="1" dirty="0"/>
              <a:t>Record of “Approved design” will be needed, including Engineering Change Control.</a:t>
            </a:r>
          </a:p>
          <a:p>
            <a:endParaRPr lang="en-US" sz="1600" b="1" dirty="0"/>
          </a:p>
          <a:p>
            <a:r>
              <a:rPr lang="en-US" sz="1600" b="1" dirty="0"/>
              <a:t>Certified maintenance and operating staff will be required.</a:t>
            </a:r>
          </a:p>
        </p:txBody>
      </p:sp>
      <p:pic>
        <p:nvPicPr>
          <p:cNvPr id="41" name="Picture 40">
            <a:extLst>
              <a:ext uri="{FF2B5EF4-FFF2-40B4-BE49-F238E27FC236}">
                <a16:creationId xmlns:a16="http://schemas.microsoft.com/office/drawing/2014/main" id="{01689B8B-5EEF-C228-27B9-9B360997A7FA}"/>
              </a:ext>
            </a:extLst>
          </p:cNvPr>
          <p:cNvPicPr>
            <a:picLocks noChangeAspect="1"/>
          </p:cNvPicPr>
          <p:nvPr/>
        </p:nvPicPr>
        <p:blipFill>
          <a:blip r:embed="rId7"/>
          <a:stretch>
            <a:fillRect/>
          </a:stretch>
        </p:blipFill>
        <p:spPr>
          <a:xfrm>
            <a:off x="5635834" y="1660359"/>
            <a:ext cx="321798" cy="353193"/>
          </a:xfrm>
          <a:prstGeom prst="rect">
            <a:avLst/>
          </a:prstGeom>
        </p:spPr>
      </p:pic>
      <p:sp>
        <p:nvSpPr>
          <p:cNvPr id="4" name="TextBox 3">
            <a:extLst>
              <a:ext uri="{FF2B5EF4-FFF2-40B4-BE49-F238E27FC236}">
                <a16:creationId xmlns:a16="http://schemas.microsoft.com/office/drawing/2014/main" id="{DD723F34-CE7F-D6F8-7EA0-F9992F4E2216}"/>
              </a:ext>
            </a:extLst>
          </p:cNvPr>
          <p:cNvSpPr txBox="1"/>
          <p:nvPr/>
        </p:nvSpPr>
        <p:spPr>
          <a:xfrm>
            <a:off x="2609474" y="1054628"/>
            <a:ext cx="819526" cy="46166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1.0</a:t>
            </a:r>
          </a:p>
        </p:txBody>
      </p:sp>
      <p:sp>
        <p:nvSpPr>
          <p:cNvPr id="18" name="TextBox 17">
            <a:extLst>
              <a:ext uri="{FF2B5EF4-FFF2-40B4-BE49-F238E27FC236}">
                <a16:creationId xmlns:a16="http://schemas.microsoft.com/office/drawing/2014/main" id="{5E182761-7020-F54F-35C3-075E152B1756}"/>
              </a:ext>
            </a:extLst>
          </p:cNvPr>
          <p:cNvSpPr txBox="1"/>
          <p:nvPr/>
        </p:nvSpPr>
        <p:spPr>
          <a:xfrm>
            <a:off x="5401904" y="1081962"/>
            <a:ext cx="819526" cy="46166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2.0</a:t>
            </a:r>
          </a:p>
        </p:txBody>
      </p:sp>
      <p:sp>
        <p:nvSpPr>
          <p:cNvPr id="19" name="TextBox 18">
            <a:extLst>
              <a:ext uri="{FF2B5EF4-FFF2-40B4-BE49-F238E27FC236}">
                <a16:creationId xmlns:a16="http://schemas.microsoft.com/office/drawing/2014/main" id="{5E65E85A-330A-18DD-2B2B-0E8248F1D44A}"/>
              </a:ext>
            </a:extLst>
          </p:cNvPr>
          <p:cNvSpPr txBox="1"/>
          <p:nvPr/>
        </p:nvSpPr>
        <p:spPr>
          <a:xfrm>
            <a:off x="8700411" y="1064590"/>
            <a:ext cx="819526" cy="46166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3.0</a:t>
            </a:r>
          </a:p>
        </p:txBody>
      </p:sp>
      <p:sp>
        <p:nvSpPr>
          <p:cNvPr id="20" name="TextBox 19">
            <a:extLst>
              <a:ext uri="{FF2B5EF4-FFF2-40B4-BE49-F238E27FC236}">
                <a16:creationId xmlns:a16="http://schemas.microsoft.com/office/drawing/2014/main" id="{333BD919-7A05-3F2F-5E26-288806E44317}"/>
              </a:ext>
            </a:extLst>
          </p:cNvPr>
          <p:cNvSpPr txBox="1"/>
          <p:nvPr/>
        </p:nvSpPr>
        <p:spPr>
          <a:xfrm>
            <a:off x="12119234" y="1054628"/>
            <a:ext cx="819526" cy="461665"/>
          </a:xfrm>
          <a:prstGeom prst="rect">
            <a:avLst/>
          </a:prstGeom>
          <a:solidFill>
            <a:schemeClr val="bg1"/>
          </a:solidFill>
          <a:ln>
            <a:solidFill>
              <a:schemeClr val="tx1"/>
            </a:solidFill>
          </a:ln>
        </p:spPr>
        <p:txBody>
          <a:bodyPr wrap="square" rtlCol="0">
            <a:spAutoFit/>
          </a:bodyPr>
          <a:lstStyle/>
          <a:p>
            <a:r>
              <a:rPr lang="en-US" b="1" dirty="0">
                <a:solidFill>
                  <a:srgbClr val="FF0000"/>
                </a:solidFill>
              </a:rPr>
              <a:t>4.0</a:t>
            </a:r>
          </a:p>
        </p:txBody>
      </p:sp>
    </p:spTree>
    <p:extLst>
      <p:ext uri="{BB962C8B-B14F-4D97-AF65-F5344CB8AC3E}">
        <p14:creationId xmlns:p14="http://schemas.microsoft.com/office/powerpoint/2010/main" val="238814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338" y="404957"/>
            <a:ext cx="7463022" cy="689920"/>
          </a:xfrm>
        </p:spPr>
        <p:txBody>
          <a:bodyPr/>
          <a:lstStyle/>
          <a:p>
            <a:r>
              <a:rPr lang="en-US" b="1" dirty="0"/>
              <a:t>Let’s define Some Terms</a:t>
            </a:r>
          </a:p>
        </p:txBody>
      </p:sp>
      <p:sp>
        <p:nvSpPr>
          <p:cNvPr id="3" name="Text Placeholder 2"/>
          <p:cNvSpPr>
            <a:spLocks noGrp="1"/>
          </p:cNvSpPr>
          <p:nvPr>
            <p:ph type="body" sz="quarter" idx="10"/>
          </p:nvPr>
        </p:nvSpPr>
        <p:spPr>
          <a:xfrm>
            <a:off x="675243" y="1094877"/>
            <a:ext cx="8324517" cy="6010344"/>
          </a:xfrm>
        </p:spPr>
        <p:txBody>
          <a:bodyPr>
            <a:normAutofit/>
          </a:bodyPr>
          <a:lstStyle/>
          <a:p>
            <a:pPr marL="602846" lvl="1" indent="0">
              <a:buNone/>
            </a:pPr>
            <a:endParaRPr lang="en-US" dirty="0"/>
          </a:p>
          <a:p>
            <a:pPr marL="452134" lvl="1" indent="-452134">
              <a:buClr>
                <a:srgbClr val="3C9947"/>
              </a:buClr>
            </a:pPr>
            <a:r>
              <a:rPr lang="en-US" dirty="0"/>
              <a:t>What is Industry 4.0?</a:t>
            </a:r>
          </a:p>
          <a:p>
            <a:pPr lvl="1"/>
            <a:r>
              <a:rPr lang="en-US" sz="2000" dirty="0"/>
              <a:t>Machines communicating directly with other machines to manufacture products with minimum supervision.</a:t>
            </a:r>
          </a:p>
          <a:p>
            <a:pPr lvl="1"/>
            <a:endParaRPr lang="en-US" dirty="0"/>
          </a:p>
          <a:p>
            <a:pPr marL="452134" lvl="1" indent="-452134">
              <a:buClr>
                <a:srgbClr val="3C9947"/>
              </a:buClr>
            </a:pPr>
            <a:r>
              <a:rPr lang="en-US" dirty="0"/>
              <a:t>What is the Internet of Things (IoT)</a:t>
            </a:r>
          </a:p>
          <a:p>
            <a:pPr marL="979626" lvl="2" indent="-452134">
              <a:buClr>
                <a:srgbClr val="3C9947"/>
              </a:buClr>
            </a:pPr>
            <a:r>
              <a:rPr lang="en-US" dirty="0"/>
              <a:t>A method for connecting Smart sensors and devices to the Internet</a:t>
            </a:r>
            <a:br>
              <a:rPr lang="en-US" sz="1600" dirty="0"/>
            </a:br>
            <a:endParaRPr lang="en-US" sz="1600" dirty="0"/>
          </a:p>
          <a:p>
            <a:pPr marL="452134" lvl="1" indent="-452134">
              <a:buClr>
                <a:srgbClr val="3C9947"/>
              </a:buClr>
            </a:pPr>
            <a:r>
              <a:rPr lang="en-US" dirty="0"/>
              <a:t>What is the Industrial Internet of Things (IIoT)</a:t>
            </a:r>
          </a:p>
          <a:p>
            <a:pPr lvl="1"/>
            <a:r>
              <a:rPr lang="en-US" sz="2000" dirty="0"/>
              <a:t>Similar to IoT, but designed for Industrial Environments and therefore “fire-walled” from it</a:t>
            </a:r>
            <a:br>
              <a:rPr lang="en-US" sz="2000" dirty="0"/>
            </a:br>
            <a:endParaRPr lang="en-US" sz="2000" dirty="0"/>
          </a:p>
          <a:p>
            <a:r>
              <a:rPr lang="en-US" sz="2400" dirty="0"/>
              <a:t>What are “Cloud Services”?</a:t>
            </a:r>
          </a:p>
          <a:p>
            <a:pPr lvl="1"/>
            <a:r>
              <a:rPr lang="en-US" sz="2000" dirty="0"/>
              <a:t>Application Servers accessed by IP networks</a:t>
            </a:r>
            <a:endParaRPr lang="en-US" dirty="0"/>
          </a:p>
          <a:p>
            <a:pPr marL="0" indent="0">
              <a:buNone/>
            </a:pPr>
            <a:endParaRPr lang="en-US" dirty="0"/>
          </a:p>
          <a:p>
            <a:pPr marL="0" indent="0">
              <a:buNone/>
            </a:pPr>
            <a:endParaRPr lang="en-US" dirty="0"/>
          </a:p>
          <a:p>
            <a:pPr marL="0" indent="0">
              <a:buNone/>
            </a:pPr>
            <a:endParaRPr lang="en-US" dirty="0"/>
          </a:p>
        </p:txBody>
      </p:sp>
      <p:sp>
        <p:nvSpPr>
          <p:cNvPr id="4" name="Oval 3">
            <a:extLst>
              <a:ext uri="{FF2B5EF4-FFF2-40B4-BE49-F238E27FC236}">
                <a16:creationId xmlns:a16="http://schemas.microsoft.com/office/drawing/2014/main" id="{04D944D7-10A4-42A3-A8BC-7F9F3938A4C5}"/>
              </a:ext>
            </a:extLst>
          </p:cNvPr>
          <p:cNvSpPr/>
          <p:nvPr/>
        </p:nvSpPr>
        <p:spPr>
          <a:xfrm>
            <a:off x="9332995" y="2613630"/>
            <a:ext cx="3351528" cy="2972838"/>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864E9E5-0833-4BEB-8921-5379ABF90B7F}"/>
              </a:ext>
            </a:extLst>
          </p:cNvPr>
          <p:cNvSpPr/>
          <p:nvPr/>
        </p:nvSpPr>
        <p:spPr>
          <a:xfrm>
            <a:off x="8568647" y="4284321"/>
            <a:ext cx="2311686" cy="2060902"/>
          </a:xfrm>
          <a:prstGeom prst="ellipse">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C1B5405-CEDA-488F-BA52-B0A6FC8FA947}"/>
              </a:ext>
            </a:extLst>
          </p:cNvPr>
          <p:cNvSpPr/>
          <p:nvPr/>
        </p:nvSpPr>
        <p:spPr>
          <a:xfrm>
            <a:off x="9698805" y="4440805"/>
            <a:ext cx="921251" cy="846141"/>
          </a:xfrm>
          <a:prstGeom prst="ellipse">
            <a:avLst/>
          </a:prstGeom>
          <a:solidFill>
            <a:srgbClr val="FFC000">
              <a:alpha val="50000"/>
            </a:srgbClr>
          </a:solidFill>
          <a:ln w="412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loud 6">
            <a:extLst>
              <a:ext uri="{FF2B5EF4-FFF2-40B4-BE49-F238E27FC236}">
                <a16:creationId xmlns:a16="http://schemas.microsoft.com/office/drawing/2014/main" id="{7778A5AE-7C43-4975-BDF3-300A6A868571}"/>
              </a:ext>
            </a:extLst>
          </p:cNvPr>
          <p:cNvSpPr/>
          <p:nvPr/>
        </p:nvSpPr>
        <p:spPr>
          <a:xfrm>
            <a:off x="8431465" y="841875"/>
            <a:ext cx="4362014" cy="1051253"/>
          </a:xfrm>
          <a:prstGeom prst="cloud">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A936AEF-9FE1-44D0-8822-AF631D206EF8}"/>
              </a:ext>
            </a:extLst>
          </p:cNvPr>
          <p:cNvSpPr/>
          <p:nvPr/>
        </p:nvSpPr>
        <p:spPr>
          <a:xfrm>
            <a:off x="8999761" y="1044626"/>
            <a:ext cx="3411873" cy="646331"/>
          </a:xfrm>
          <a:prstGeom prst="rect">
            <a:avLst/>
          </a:prstGeom>
        </p:spPr>
        <p:txBody>
          <a:bodyPr wrap="square">
            <a:spAutoFit/>
          </a:bodyPr>
          <a:lstStyle/>
          <a:p>
            <a:r>
              <a:rPr lang="en-US" sz="1800" b="1" dirty="0"/>
              <a:t>Internet or Private Cloud Servers and BIG DATA</a:t>
            </a:r>
            <a:endParaRPr lang="en-US" sz="1800" dirty="0"/>
          </a:p>
        </p:txBody>
      </p:sp>
      <p:sp>
        <p:nvSpPr>
          <p:cNvPr id="9" name="Rectangle 8">
            <a:extLst>
              <a:ext uri="{FF2B5EF4-FFF2-40B4-BE49-F238E27FC236}">
                <a16:creationId xmlns:a16="http://schemas.microsoft.com/office/drawing/2014/main" id="{B6F17E89-6354-4766-B655-3376666C7BA0}"/>
              </a:ext>
            </a:extLst>
          </p:cNvPr>
          <p:cNvSpPr/>
          <p:nvPr/>
        </p:nvSpPr>
        <p:spPr>
          <a:xfrm>
            <a:off x="8735535" y="5342995"/>
            <a:ext cx="1800493" cy="369332"/>
          </a:xfrm>
          <a:prstGeom prst="rect">
            <a:avLst/>
          </a:prstGeom>
        </p:spPr>
        <p:txBody>
          <a:bodyPr wrap="none">
            <a:spAutoFit/>
          </a:bodyPr>
          <a:lstStyle/>
          <a:p>
            <a:r>
              <a:rPr lang="en-US" sz="1800" b="1" dirty="0"/>
              <a:t>Industry 4.0</a:t>
            </a:r>
            <a:endParaRPr lang="en-US" sz="1800" dirty="0"/>
          </a:p>
        </p:txBody>
      </p:sp>
      <p:sp>
        <p:nvSpPr>
          <p:cNvPr id="10" name="Rectangle 9">
            <a:extLst>
              <a:ext uri="{FF2B5EF4-FFF2-40B4-BE49-F238E27FC236}">
                <a16:creationId xmlns:a16="http://schemas.microsoft.com/office/drawing/2014/main" id="{36AF544A-AE89-4BF0-B288-50C54BA40EF2}"/>
              </a:ext>
            </a:extLst>
          </p:cNvPr>
          <p:cNvSpPr/>
          <p:nvPr/>
        </p:nvSpPr>
        <p:spPr>
          <a:xfrm>
            <a:off x="9830101" y="4679209"/>
            <a:ext cx="753732" cy="369332"/>
          </a:xfrm>
          <a:prstGeom prst="rect">
            <a:avLst/>
          </a:prstGeom>
        </p:spPr>
        <p:txBody>
          <a:bodyPr wrap="none">
            <a:spAutoFit/>
          </a:bodyPr>
          <a:lstStyle/>
          <a:p>
            <a:r>
              <a:rPr lang="en-US" sz="1800" b="1" dirty="0"/>
              <a:t>IIoT</a:t>
            </a:r>
            <a:endParaRPr lang="en-US" sz="1800" dirty="0"/>
          </a:p>
        </p:txBody>
      </p:sp>
      <p:sp>
        <p:nvSpPr>
          <p:cNvPr id="11" name="Rectangle 10">
            <a:extLst>
              <a:ext uri="{FF2B5EF4-FFF2-40B4-BE49-F238E27FC236}">
                <a16:creationId xmlns:a16="http://schemas.microsoft.com/office/drawing/2014/main" id="{ACA8E09F-5BCB-4470-9E75-B96F28AB7662}"/>
              </a:ext>
            </a:extLst>
          </p:cNvPr>
          <p:cNvSpPr/>
          <p:nvPr/>
        </p:nvSpPr>
        <p:spPr>
          <a:xfrm>
            <a:off x="10449762" y="3523498"/>
            <a:ext cx="1508746" cy="923330"/>
          </a:xfrm>
          <a:prstGeom prst="rect">
            <a:avLst/>
          </a:prstGeom>
        </p:spPr>
        <p:txBody>
          <a:bodyPr wrap="none">
            <a:spAutoFit/>
          </a:bodyPr>
          <a:lstStyle/>
          <a:p>
            <a:r>
              <a:rPr lang="en-US" sz="1800" b="1" dirty="0">
                <a:solidFill>
                  <a:schemeClr val="bg1"/>
                </a:solidFill>
              </a:rPr>
              <a:t>    IoT</a:t>
            </a:r>
            <a:br>
              <a:rPr lang="en-US" sz="1800" b="1" dirty="0">
                <a:solidFill>
                  <a:schemeClr val="bg1"/>
                </a:solidFill>
              </a:rPr>
            </a:br>
            <a:r>
              <a:rPr lang="en-US" sz="1800" b="1" dirty="0">
                <a:solidFill>
                  <a:schemeClr val="bg1"/>
                </a:solidFill>
              </a:rPr>
              <a:t>(Internet </a:t>
            </a:r>
          </a:p>
          <a:p>
            <a:r>
              <a:rPr lang="en-US" sz="1800" b="1" dirty="0">
                <a:solidFill>
                  <a:schemeClr val="bg1"/>
                </a:solidFill>
              </a:rPr>
              <a:t>of Things)</a:t>
            </a:r>
          </a:p>
        </p:txBody>
      </p:sp>
      <p:cxnSp>
        <p:nvCxnSpPr>
          <p:cNvPr id="13" name="Straight Connector 12">
            <a:extLst>
              <a:ext uri="{FF2B5EF4-FFF2-40B4-BE49-F238E27FC236}">
                <a16:creationId xmlns:a16="http://schemas.microsoft.com/office/drawing/2014/main" id="{01998565-BA33-42E9-A163-D0E89259A9B1}"/>
              </a:ext>
            </a:extLst>
          </p:cNvPr>
          <p:cNvCxnSpPr>
            <a:cxnSpLocks/>
          </p:cNvCxnSpPr>
          <p:nvPr/>
        </p:nvCxnSpPr>
        <p:spPr>
          <a:xfrm>
            <a:off x="9185098" y="1784797"/>
            <a:ext cx="0" cy="2656008"/>
          </a:xfrm>
          <a:prstGeom prst="line">
            <a:avLst/>
          </a:prstGeom>
          <a:ln>
            <a:prstDash val="lg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600CD92-2DDA-4B7C-A3C4-D9623D10B8A8}"/>
              </a:ext>
            </a:extLst>
          </p:cNvPr>
          <p:cNvCxnSpPr>
            <a:cxnSpLocks/>
          </p:cNvCxnSpPr>
          <p:nvPr/>
        </p:nvCxnSpPr>
        <p:spPr>
          <a:xfrm>
            <a:off x="10159430" y="1784797"/>
            <a:ext cx="0" cy="2656008"/>
          </a:xfrm>
          <a:prstGeom prst="line">
            <a:avLst/>
          </a:prstGeom>
          <a:ln>
            <a:prstDash val="lg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20158F-0F5B-41B6-851E-25BE966FD2BF}"/>
              </a:ext>
            </a:extLst>
          </p:cNvPr>
          <p:cNvCxnSpPr>
            <a:cxnSpLocks/>
          </p:cNvCxnSpPr>
          <p:nvPr/>
        </p:nvCxnSpPr>
        <p:spPr>
          <a:xfrm>
            <a:off x="11217669" y="1784797"/>
            <a:ext cx="0" cy="828833"/>
          </a:xfrm>
          <a:prstGeom prst="line">
            <a:avLst/>
          </a:prstGeom>
          <a:ln>
            <a:prstDash val="lg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CD7A119-1BB9-45C7-B12A-4E3211010E68}"/>
              </a:ext>
            </a:extLst>
          </p:cNvPr>
          <p:cNvCxnSpPr>
            <a:cxnSpLocks/>
            <a:endCxn id="4" idx="7"/>
          </p:cNvCxnSpPr>
          <p:nvPr/>
        </p:nvCxnSpPr>
        <p:spPr>
          <a:xfrm flipH="1">
            <a:off x="12193703" y="1628313"/>
            <a:ext cx="10286" cy="1420679"/>
          </a:xfrm>
          <a:prstGeom prst="line">
            <a:avLst/>
          </a:prstGeom>
          <a:ln>
            <a:prstDash val="lg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2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How Quickly Should You Move Toward Industry 4.0?</a:t>
            </a:r>
          </a:p>
        </p:txBody>
      </p:sp>
      <p:sp>
        <p:nvSpPr>
          <p:cNvPr id="3" name="Text Placeholder 2"/>
          <p:cNvSpPr>
            <a:spLocks noGrp="1"/>
          </p:cNvSpPr>
          <p:nvPr>
            <p:ph type="body" sz="quarter" idx="10"/>
          </p:nvPr>
        </p:nvSpPr>
        <p:spPr>
          <a:xfrm>
            <a:off x="483513" y="1130601"/>
            <a:ext cx="12131868" cy="1751713"/>
          </a:xfrm>
        </p:spPr>
        <p:txBody>
          <a:bodyPr>
            <a:normAutofit/>
          </a:bodyPr>
          <a:lstStyle/>
          <a:p>
            <a:r>
              <a:rPr lang="en-US" sz="2400" dirty="0"/>
              <a:t>You can’t shoot a duck if you aim where it is, but you will also miss if you shoot too far ahead. </a:t>
            </a:r>
          </a:p>
          <a:p>
            <a:r>
              <a:rPr lang="en-US" sz="2400" dirty="0"/>
              <a:t>Humans project linearly, but Industry 4.0 seems to be growing exponentially !</a:t>
            </a:r>
          </a:p>
          <a:p>
            <a:pPr marL="0" indent="0">
              <a:buNone/>
            </a:pPr>
            <a:endParaRPr lang="en-US" dirty="0"/>
          </a:p>
        </p:txBody>
      </p:sp>
      <p:pic>
        <p:nvPicPr>
          <p:cNvPr id="4" name="Content Placeholder 5">
            <a:extLst>
              <a:ext uri="{FF2B5EF4-FFF2-40B4-BE49-F238E27FC236}">
                <a16:creationId xmlns:a16="http://schemas.microsoft.com/office/drawing/2014/main" id="{E15C014F-B8F5-404A-9963-F4DDB0D2EF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14563" y="2262918"/>
            <a:ext cx="5686970" cy="4819900"/>
          </a:xfrm>
          <a:prstGeom prst="rect">
            <a:avLst/>
          </a:prstGeom>
        </p:spPr>
      </p:pic>
      <p:sp>
        <p:nvSpPr>
          <p:cNvPr id="5" name="TextBox 4">
            <a:extLst>
              <a:ext uri="{FF2B5EF4-FFF2-40B4-BE49-F238E27FC236}">
                <a16:creationId xmlns:a16="http://schemas.microsoft.com/office/drawing/2014/main" id="{6CBA5C8B-D1E1-4E5D-BDEB-7FA553EE3599}"/>
              </a:ext>
            </a:extLst>
          </p:cNvPr>
          <p:cNvSpPr txBox="1"/>
          <p:nvPr/>
        </p:nvSpPr>
        <p:spPr>
          <a:xfrm>
            <a:off x="4616434" y="6836742"/>
            <a:ext cx="921599" cy="369332"/>
          </a:xfrm>
          <a:prstGeom prst="rect">
            <a:avLst/>
          </a:prstGeom>
          <a:noFill/>
        </p:spPr>
        <p:txBody>
          <a:bodyPr wrap="none" rtlCol="0">
            <a:spAutoFit/>
          </a:bodyPr>
          <a:lstStyle/>
          <a:p>
            <a:r>
              <a:rPr lang="en-US" sz="1800" dirty="0"/>
              <a:t>1 year</a:t>
            </a:r>
          </a:p>
        </p:txBody>
      </p:sp>
      <p:cxnSp>
        <p:nvCxnSpPr>
          <p:cNvPr id="6" name="Straight Connector 5">
            <a:extLst>
              <a:ext uri="{FF2B5EF4-FFF2-40B4-BE49-F238E27FC236}">
                <a16:creationId xmlns:a16="http://schemas.microsoft.com/office/drawing/2014/main" id="{0EBDEFBF-EF39-4E3C-9AB5-66EDC2C3E21D}"/>
              </a:ext>
            </a:extLst>
          </p:cNvPr>
          <p:cNvCxnSpPr/>
          <p:nvPr/>
        </p:nvCxnSpPr>
        <p:spPr>
          <a:xfrm>
            <a:off x="5038533" y="6545592"/>
            <a:ext cx="0" cy="30621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327FDB92-C6CD-449D-8238-71D4E0A67B3F}"/>
              </a:ext>
            </a:extLst>
          </p:cNvPr>
          <p:cNvCxnSpPr/>
          <p:nvPr/>
        </p:nvCxnSpPr>
        <p:spPr>
          <a:xfrm>
            <a:off x="5882587" y="6522035"/>
            <a:ext cx="0" cy="306214"/>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97BC6020-784B-4CDA-ACFD-309A23C72B42}"/>
              </a:ext>
            </a:extLst>
          </p:cNvPr>
          <p:cNvCxnSpPr/>
          <p:nvPr/>
        </p:nvCxnSpPr>
        <p:spPr>
          <a:xfrm>
            <a:off x="6671680" y="6545592"/>
            <a:ext cx="0" cy="306214"/>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41030FF6-1F7A-4B4D-A546-63E894DAC14F}"/>
              </a:ext>
            </a:extLst>
          </p:cNvPr>
          <p:cNvCxnSpPr/>
          <p:nvPr/>
        </p:nvCxnSpPr>
        <p:spPr>
          <a:xfrm>
            <a:off x="7496103" y="6514182"/>
            <a:ext cx="0" cy="306214"/>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58E0C1C6-1FAE-4E6E-9525-166B711442A4}"/>
              </a:ext>
            </a:extLst>
          </p:cNvPr>
          <p:cNvCxnSpPr/>
          <p:nvPr/>
        </p:nvCxnSpPr>
        <p:spPr>
          <a:xfrm>
            <a:off x="8316602" y="6529885"/>
            <a:ext cx="0" cy="306214"/>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502A83F1-F342-42A4-8AD8-38900C71A4E9}"/>
              </a:ext>
            </a:extLst>
          </p:cNvPr>
          <p:cNvSpPr txBox="1"/>
          <p:nvPr/>
        </p:nvSpPr>
        <p:spPr>
          <a:xfrm>
            <a:off x="5554707" y="6839011"/>
            <a:ext cx="768159" cy="369332"/>
          </a:xfrm>
          <a:prstGeom prst="rect">
            <a:avLst/>
          </a:prstGeom>
          <a:noFill/>
        </p:spPr>
        <p:txBody>
          <a:bodyPr wrap="none" rtlCol="0">
            <a:spAutoFit/>
          </a:bodyPr>
          <a:lstStyle/>
          <a:p>
            <a:r>
              <a:rPr lang="en-US" sz="1800" dirty="0"/>
              <a:t>2 </a:t>
            </a:r>
            <a:r>
              <a:rPr lang="en-US" sz="1800" dirty="0" err="1"/>
              <a:t>yrs</a:t>
            </a:r>
            <a:endParaRPr lang="en-US" sz="1800" dirty="0"/>
          </a:p>
        </p:txBody>
      </p:sp>
      <p:sp>
        <p:nvSpPr>
          <p:cNvPr id="12" name="TextBox 11">
            <a:extLst>
              <a:ext uri="{FF2B5EF4-FFF2-40B4-BE49-F238E27FC236}">
                <a16:creationId xmlns:a16="http://schemas.microsoft.com/office/drawing/2014/main" id="{192565D8-D1ED-415E-A548-45E2CC6B0C61}"/>
              </a:ext>
            </a:extLst>
          </p:cNvPr>
          <p:cNvSpPr txBox="1"/>
          <p:nvPr/>
        </p:nvSpPr>
        <p:spPr>
          <a:xfrm>
            <a:off x="6368013" y="6839011"/>
            <a:ext cx="768159" cy="369332"/>
          </a:xfrm>
          <a:prstGeom prst="rect">
            <a:avLst/>
          </a:prstGeom>
          <a:noFill/>
        </p:spPr>
        <p:txBody>
          <a:bodyPr wrap="none" rtlCol="0">
            <a:spAutoFit/>
          </a:bodyPr>
          <a:lstStyle/>
          <a:p>
            <a:r>
              <a:rPr lang="en-US" sz="1800" dirty="0"/>
              <a:t>3 </a:t>
            </a:r>
            <a:r>
              <a:rPr lang="en-US" sz="1800" dirty="0" err="1"/>
              <a:t>yrs</a:t>
            </a:r>
            <a:endParaRPr lang="en-US" sz="1800" dirty="0"/>
          </a:p>
        </p:txBody>
      </p:sp>
      <p:sp>
        <p:nvSpPr>
          <p:cNvPr id="13" name="TextBox 12">
            <a:extLst>
              <a:ext uri="{FF2B5EF4-FFF2-40B4-BE49-F238E27FC236}">
                <a16:creationId xmlns:a16="http://schemas.microsoft.com/office/drawing/2014/main" id="{CB4CD1BE-B6B4-418C-8830-062D73F68F2C}"/>
              </a:ext>
            </a:extLst>
          </p:cNvPr>
          <p:cNvSpPr txBox="1"/>
          <p:nvPr/>
        </p:nvSpPr>
        <p:spPr>
          <a:xfrm>
            <a:off x="7150106" y="6831159"/>
            <a:ext cx="768159" cy="369332"/>
          </a:xfrm>
          <a:prstGeom prst="rect">
            <a:avLst/>
          </a:prstGeom>
          <a:noFill/>
        </p:spPr>
        <p:txBody>
          <a:bodyPr wrap="none" rtlCol="0">
            <a:spAutoFit/>
          </a:bodyPr>
          <a:lstStyle/>
          <a:p>
            <a:r>
              <a:rPr lang="en-US" sz="1800" dirty="0"/>
              <a:t>4 </a:t>
            </a:r>
            <a:r>
              <a:rPr lang="en-US" sz="1800" dirty="0" err="1"/>
              <a:t>yrs</a:t>
            </a:r>
            <a:endParaRPr lang="en-US" sz="1800" dirty="0"/>
          </a:p>
        </p:txBody>
      </p:sp>
      <p:sp>
        <p:nvSpPr>
          <p:cNvPr id="14" name="TextBox 13">
            <a:extLst>
              <a:ext uri="{FF2B5EF4-FFF2-40B4-BE49-F238E27FC236}">
                <a16:creationId xmlns:a16="http://schemas.microsoft.com/office/drawing/2014/main" id="{FC172E51-4423-4A8D-A759-6BA6F9E9A88D}"/>
              </a:ext>
            </a:extLst>
          </p:cNvPr>
          <p:cNvSpPr txBox="1"/>
          <p:nvPr/>
        </p:nvSpPr>
        <p:spPr>
          <a:xfrm>
            <a:off x="8001159" y="6836101"/>
            <a:ext cx="768159" cy="369332"/>
          </a:xfrm>
          <a:prstGeom prst="rect">
            <a:avLst/>
          </a:prstGeom>
          <a:noFill/>
        </p:spPr>
        <p:txBody>
          <a:bodyPr wrap="none" rtlCol="0">
            <a:spAutoFit/>
          </a:bodyPr>
          <a:lstStyle/>
          <a:p>
            <a:r>
              <a:rPr lang="en-US" sz="1800" dirty="0"/>
              <a:t>5 </a:t>
            </a:r>
            <a:r>
              <a:rPr lang="en-US" sz="1800" dirty="0" err="1"/>
              <a:t>yrs</a:t>
            </a:r>
            <a:endParaRPr lang="en-US" sz="1800" dirty="0"/>
          </a:p>
        </p:txBody>
      </p:sp>
      <p:sp>
        <p:nvSpPr>
          <p:cNvPr id="15" name="Right Brace 14">
            <a:extLst>
              <a:ext uri="{FF2B5EF4-FFF2-40B4-BE49-F238E27FC236}">
                <a16:creationId xmlns:a16="http://schemas.microsoft.com/office/drawing/2014/main" id="{3D70001A-66D0-4A42-A87E-98C7069BC3CE}"/>
              </a:ext>
            </a:extLst>
          </p:cNvPr>
          <p:cNvSpPr/>
          <p:nvPr/>
        </p:nvSpPr>
        <p:spPr>
          <a:xfrm>
            <a:off x="8987920" y="2890766"/>
            <a:ext cx="180589" cy="2296489"/>
          </a:xfrm>
          <a:prstGeom prst="rightBrace">
            <a:avLst/>
          </a:prstGeom>
          <a:noFill/>
          <a:ln>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2658"/>
          </a:p>
        </p:txBody>
      </p:sp>
      <p:sp>
        <p:nvSpPr>
          <p:cNvPr id="16" name="Oval 15">
            <a:extLst>
              <a:ext uri="{FF2B5EF4-FFF2-40B4-BE49-F238E27FC236}">
                <a16:creationId xmlns:a16="http://schemas.microsoft.com/office/drawing/2014/main" id="{825E7314-8EA6-471F-938A-A3A03F9FF3D3}"/>
              </a:ext>
            </a:extLst>
          </p:cNvPr>
          <p:cNvSpPr/>
          <p:nvPr/>
        </p:nvSpPr>
        <p:spPr>
          <a:xfrm>
            <a:off x="4940387" y="6263363"/>
            <a:ext cx="196291" cy="384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
          </a:p>
        </p:txBody>
      </p:sp>
      <p:sp>
        <p:nvSpPr>
          <p:cNvPr id="17" name="Oval 16">
            <a:extLst>
              <a:ext uri="{FF2B5EF4-FFF2-40B4-BE49-F238E27FC236}">
                <a16:creationId xmlns:a16="http://schemas.microsoft.com/office/drawing/2014/main" id="{E40C6497-8989-4BD3-A5E7-91A5E4F49F42}"/>
              </a:ext>
            </a:extLst>
          </p:cNvPr>
          <p:cNvSpPr/>
          <p:nvPr/>
        </p:nvSpPr>
        <p:spPr>
          <a:xfrm>
            <a:off x="5776589" y="5968921"/>
            <a:ext cx="196291" cy="384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
          </a:p>
        </p:txBody>
      </p:sp>
      <p:sp>
        <p:nvSpPr>
          <p:cNvPr id="18" name="Line Callout 2 (Border and Accent Bar) 21">
            <a:extLst>
              <a:ext uri="{FF2B5EF4-FFF2-40B4-BE49-F238E27FC236}">
                <a16:creationId xmlns:a16="http://schemas.microsoft.com/office/drawing/2014/main" id="{94392AA5-2A43-425D-8EE3-4B3F2657A96C}"/>
              </a:ext>
            </a:extLst>
          </p:cNvPr>
          <p:cNvSpPr/>
          <p:nvPr/>
        </p:nvSpPr>
        <p:spPr>
          <a:xfrm>
            <a:off x="445726" y="4002645"/>
            <a:ext cx="3025085" cy="1655807"/>
          </a:xfrm>
          <a:prstGeom prst="accentBorderCallout2">
            <a:avLst>
              <a:gd name="adj1" fmla="val 47782"/>
              <a:gd name="adj2" fmla="val 105274"/>
              <a:gd name="adj3" fmla="val 86492"/>
              <a:gd name="adj4" fmla="val 163030"/>
              <a:gd name="adj5" fmla="val 116183"/>
              <a:gd name="adj6" fmla="val 174607"/>
            </a:avLst>
          </a:prstGeom>
          <a:noFill/>
          <a:ln>
            <a:solidFill>
              <a:schemeClr val="accent5">
                <a:lumMod val="75000"/>
              </a:schemeClr>
            </a:solidFill>
            <a:headEnd type="none"/>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5">
                    <a:lumMod val="75000"/>
                  </a:schemeClr>
                </a:solidFill>
              </a:rPr>
              <a:t>Optimistic Linear projection (instinctive) </a:t>
            </a:r>
            <a:r>
              <a:rPr lang="en-US" sz="1800" i="1" u="sng" dirty="0">
                <a:solidFill>
                  <a:schemeClr val="accent5">
                    <a:lumMod val="75000"/>
                  </a:schemeClr>
                </a:solidFill>
              </a:rPr>
              <a:t>overestimates</a:t>
            </a:r>
            <a:r>
              <a:rPr lang="en-US" sz="1800" dirty="0">
                <a:solidFill>
                  <a:schemeClr val="accent5">
                    <a:lumMod val="75000"/>
                  </a:schemeClr>
                </a:solidFill>
              </a:rPr>
              <a:t> growth in the first two years</a:t>
            </a:r>
          </a:p>
        </p:txBody>
      </p:sp>
      <p:cxnSp>
        <p:nvCxnSpPr>
          <p:cNvPr id="19" name="Straight Connector 18">
            <a:extLst>
              <a:ext uri="{FF2B5EF4-FFF2-40B4-BE49-F238E27FC236}">
                <a16:creationId xmlns:a16="http://schemas.microsoft.com/office/drawing/2014/main" id="{C8B4B73E-9047-46BD-AF36-F67817F4665E}"/>
              </a:ext>
            </a:extLst>
          </p:cNvPr>
          <p:cNvCxnSpPr>
            <a:cxnSpLocks/>
          </p:cNvCxnSpPr>
          <p:nvPr/>
        </p:nvCxnSpPr>
        <p:spPr>
          <a:xfrm flipV="1">
            <a:off x="5038533" y="5430656"/>
            <a:ext cx="313396" cy="714503"/>
          </a:xfrm>
          <a:prstGeom prst="line">
            <a:avLst/>
          </a:prstGeom>
          <a:ln>
            <a:headEnd type="triangle" w="lg" len="lg"/>
            <a:tailEnd type="none"/>
          </a:ln>
        </p:spPr>
        <p:style>
          <a:lnRef idx="2">
            <a:schemeClr val="accent5"/>
          </a:lnRef>
          <a:fillRef idx="0">
            <a:schemeClr val="accent5"/>
          </a:fillRef>
          <a:effectRef idx="1">
            <a:schemeClr val="accent5"/>
          </a:effectRef>
          <a:fontRef idx="minor">
            <a:schemeClr val="tx1"/>
          </a:fontRef>
        </p:style>
      </p:cxnSp>
      <p:sp>
        <p:nvSpPr>
          <p:cNvPr id="20" name="TextBox 19">
            <a:extLst>
              <a:ext uri="{FF2B5EF4-FFF2-40B4-BE49-F238E27FC236}">
                <a16:creationId xmlns:a16="http://schemas.microsoft.com/office/drawing/2014/main" id="{5DA0CB74-7C65-474F-8EF6-7B0C1B57C008}"/>
              </a:ext>
            </a:extLst>
          </p:cNvPr>
          <p:cNvSpPr txBox="1"/>
          <p:nvPr/>
        </p:nvSpPr>
        <p:spPr>
          <a:xfrm>
            <a:off x="9506127" y="3482391"/>
            <a:ext cx="3109259" cy="1323439"/>
          </a:xfrm>
          <a:prstGeom prst="rect">
            <a:avLst/>
          </a:prstGeom>
          <a:noFill/>
        </p:spPr>
        <p:txBody>
          <a:bodyPr wrap="square" rtlCol="0">
            <a:spAutoFit/>
          </a:bodyPr>
          <a:lstStyle/>
          <a:p>
            <a:r>
              <a:rPr lang="en-US" sz="2000" dirty="0">
                <a:solidFill>
                  <a:srgbClr val="FF0000"/>
                </a:solidFill>
              </a:rPr>
              <a:t>Linear projection </a:t>
            </a:r>
            <a:r>
              <a:rPr lang="en-US" sz="2000" i="1" u="sng" dirty="0">
                <a:solidFill>
                  <a:srgbClr val="FF0000"/>
                </a:solidFill>
              </a:rPr>
              <a:t>underestimates</a:t>
            </a:r>
            <a:r>
              <a:rPr lang="en-US" sz="2000" dirty="0">
                <a:solidFill>
                  <a:srgbClr val="FF0000"/>
                </a:solidFill>
              </a:rPr>
              <a:t> growth by 4</a:t>
            </a:r>
            <a:r>
              <a:rPr lang="en-US" sz="2000" baseline="30000" dirty="0">
                <a:solidFill>
                  <a:srgbClr val="FF0000"/>
                </a:solidFill>
              </a:rPr>
              <a:t>th</a:t>
            </a:r>
            <a:r>
              <a:rPr lang="en-US" sz="2000" dirty="0">
                <a:solidFill>
                  <a:srgbClr val="FF0000"/>
                </a:solidFill>
              </a:rPr>
              <a:t> and 5</a:t>
            </a:r>
            <a:r>
              <a:rPr lang="en-US" sz="2000" baseline="30000" dirty="0">
                <a:solidFill>
                  <a:srgbClr val="FF0000"/>
                </a:solidFill>
              </a:rPr>
              <a:t>th</a:t>
            </a:r>
            <a:r>
              <a:rPr lang="en-US" sz="2000" dirty="0">
                <a:solidFill>
                  <a:srgbClr val="FF0000"/>
                </a:solidFill>
              </a:rPr>
              <a:t> years</a:t>
            </a:r>
            <a:endParaRPr lang="en-US" sz="1600" dirty="0">
              <a:solidFill>
                <a:srgbClr val="FF0000"/>
              </a:solidFill>
            </a:endParaRPr>
          </a:p>
        </p:txBody>
      </p:sp>
      <p:sp>
        <p:nvSpPr>
          <p:cNvPr id="21" name="Oval 20">
            <a:extLst>
              <a:ext uri="{FF2B5EF4-FFF2-40B4-BE49-F238E27FC236}">
                <a16:creationId xmlns:a16="http://schemas.microsoft.com/office/drawing/2014/main" id="{BC602B30-8310-47C1-980C-27C3CAE5771D}"/>
              </a:ext>
            </a:extLst>
          </p:cNvPr>
          <p:cNvSpPr/>
          <p:nvPr/>
        </p:nvSpPr>
        <p:spPr>
          <a:xfrm>
            <a:off x="7409733" y="4747561"/>
            <a:ext cx="266770" cy="9736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
          </a:p>
        </p:txBody>
      </p:sp>
      <p:sp>
        <p:nvSpPr>
          <p:cNvPr id="22" name="Oval 21">
            <a:extLst>
              <a:ext uri="{FF2B5EF4-FFF2-40B4-BE49-F238E27FC236}">
                <a16:creationId xmlns:a16="http://schemas.microsoft.com/office/drawing/2014/main" id="{842A08CF-D976-42BE-B1EF-669CDB4C3C3C}"/>
              </a:ext>
            </a:extLst>
          </p:cNvPr>
          <p:cNvSpPr/>
          <p:nvPr/>
        </p:nvSpPr>
        <p:spPr>
          <a:xfrm>
            <a:off x="8100681" y="3554108"/>
            <a:ext cx="306553" cy="18765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8"/>
          </a:p>
        </p:txBody>
      </p:sp>
    </p:spTree>
    <p:extLst>
      <p:ext uri="{BB962C8B-B14F-4D97-AF65-F5344CB8AC3E}">
        <p14:creationId xmlns:p14="http://schemas.microsoft.com/office/powerpoint/2010/main" val="337781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 Should You do to Move toward Industry 4.0?</a:t>
            </a:r>
          </a:p>
        </p:txBody>
      </p:sp>
      <p:sp>
        <p:nvSpPr>
          <p:cNvPr id="3" name="Text Placeholder 2"/>
          <p:cNvSpPr>
            <a:spLocks noGrp="1"/>
          </p:cNvSpPr>
          <p:nvPr>
            <p:ph type="body" sz="quarter" idx="10"/>
          </p:nvPr>
        </p:nvSpPr>
        <p:spPr/>
        <p:txBody>
          <a:bodyPr>
            <a:normAutofit/>
          </a:bodyPr>
          <a:lstStyle/>
          <a:p>
            <a:pPr marL="602846" lvl="1" indent="0">
              <a:buNone/>
            </a:pPr>
            <a:endParaRPr lang="en-US" dirty="0"/>
          </a:p>
          <a:p>
            <a:r>
              <a:rPr lang="en-US" dirty="0"/>
              <a:t>Plan to disrupt your industry in 5 to 10 years</a:t>
            </a:r>
          </a:p>
          <a:p>
            <a:pPr lvl="1"/>
            <a:r>
              <a:rPr lang="en-US" u="sng" dirty="0"/>
              <a:t>You can be a disruptor or a </a:t>
            </a:r>
            <a:r>
              <a:rPr lang="en-US" u="sng" dirty="0" err="1"/>
              <a:t>disruptee</a:t>
            </a:r>
            <a:endParaRPr lang="en-US" u="sng" dirty="0"/>
          </a:p>
          <a:p>
            <a:pPr lvl="1"/>
            <a:r>
              <a:rPr lang="en-US" u="sng" dirty="0"/>
              <a:t>Or…you can sell the company</a:t>
            </a:r>
            <a:br>
              <a:rPr lang="en-US" dirty="0"/>
            </a:br>
            <a:endParaRPr lang="en-US" dirty="0"/>
          </a:p>
          <a:p>
            <a:r>
              <a:rPr lang="en-US" dirty="0"/>
              <a:t>Lay the ground-work today</a:t>
            </a:r>
          </a:p>
          <a:p>
            <a:pPr lvl="1"/>
            <a:r>
              <a:rPr lang="en-US" u="sng" dirty="0"/>
              <a:t>Train staff to embrace change</a:t>
            </a:r>
          </a:p>
          <a:p>
            <a:pPr lvl="1"/>
            <a:r>
              <a:rPr lang="en-US" u="sng" dirty="0"/>
              <a:t>Select and adopt new standards </a:t>
            </a:r>
            <a:r>
              <a:rPr lang="en-US" dirty="0"/>
              <a:t>for IIDs (Intelligent Industrial Devices)</a:t>
            </a:r>
            <a:br>
              <a:rPr lang="en-US" dirty="0"/>
            </a:br>
            <a:r>
              <a:rPr lang="en-US" dirty="0"/>
              <a:t>including instruments, actuators, controllers &amp; PLCs, and Industrial Network components (e.g. for Foundation Fieldbus, Profibus, Modbus, Hart, etc.</a:t>
            </a:r>
            <a:br>
              <a:rPr lang="en-US" dirty="0"/>
            </a:br>
            <a:endParaRPr lang="en-US" dirty="0"/>
          </a:p>
          <a:p>
            <a:r>
              <a:rPr lang="en-US" dirty="0"/>
              <a:t>Let’s discuss some examples of how Standards will apply.</a:t>
            </a:r>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697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384" y="236455"/>
            <a:ext cx="12501696" cy="852474"/>
          </a:xfrm>
        </p:spPr>
        <p:txBody>
          <a:bodyPr/>
          <a:lstStyle/>
          <a:p>
            <a:r>
              <a:rPr lang="en-US" b="1" dirty="0"/>
              <a:t>Standards will Impact all Enterprise Phases</a:t>
            </a:r>
          </a:p>
        </p:txBody>
      </p:sp>
      <p:sp>
        <p:nvSpPr>
          <p:cNvPr id="3" name="Text Placeholder 2"/>
          <p:cNvSpPr>
            <a:spLocks noGrp="1"/>
          </p:cNvSpPr>
          <p:nvPr>
            <p:ph type="body" sz="quarter" idx="10"/>
          </p:nvPr>
        </p:nvSpPr>
        <p:spPr>
          <a:xfrm>
            <a:off x="242047" y="1210850"/>
            <a:ext cx="12501696" cy="5068030"/>
          </a:xfrm>
        </p:spPr>
        <p:txBody>
          <a:bodyPr>
            <a:normAutofit fontScale="92500"/>
          </a:bodyPr>
          <a:lstStyle/>
          <a:p>
            <a:pPr marL="1060046" lvl="1" indent="-457200">
              <a:spcBef>
                <a:spcPts val="2400"/>
              </a:spcBef>
              <a:buFont typeface="+mj-lt"/>
              <a:buAutoNum type="arabicPeriod"/>
            </a:pPr>
            <a:r>
              <a:rPr lang="en-US" dirty="0"/>
              <a:t>IID Design &amp; Development – New Standard Product Class Libraries* and Specs</a:t>
            </a:r>
          </a:p>
          <a:p>
            <a:pPr marL="1060046" lvl="1" indent="-457200">
              <a:spcBef>
                <a:spcPts val="2400"/>
              </a:spcBef>
              <a:buFont typeface="+mj-lt"/>
              <a:buAutoNum type="arabicPeriod"/>
            </a:pPr>
            <a:r>
              <a:rPr lang="en-US" dirty="0"/>
              <a:t>IID Manufacturing – Utilize Manufacturing with IIoT (self optimizing)</a:t>
            </a:r>
          </a:p>
          <a:p>
            <a:pPr marL="1060046" lvl="1" indent="-457200">
              <a:spcBef>
                <a:spcPts val="2400"/>
              </a:spcBef>
              <a:buFont typeface="+mj-lt"/>
              <a:buAutoNum type="arabicPeriod"/>
            </a:pPr>
            <a:r>
              <a:rPr lang="en-US" dirty="0"/>
              <a:t>Control System Fabrication – New Data-driven Engineering Methods (Engineering design tells machines what to make)</a:t>
            </a:r>
          </a:p>
          <a:p>
            <a:pPr marL="1060046" lvl="1" indent="-457200">
              <a:spcBef>
                <a:spcPts val="2400"/>
              </a:spcBef>
              <a:buFont typeface="+mj-lt"/>
              <a:buAutoNum type="arabicPeriod"/>
            </a:pPr>
            <a:r>
              <a:rPr lang="en-US" dirty="0"/>
              <a:t>Installation and Handover – CFIHOS** (Owner specifies required product data and formats, acceptance testing, etc. when ordering)</a:t>
            </a:r>
          </a:p>
          <a:p>
            <a:pPr marL="1060046" lvl="1" indent="-457200">
              <a:spcBef>
                <a:spcPts val="2400"/>
              </a:spcBef>
              <a:buFont typeface="+mj-lt"/>
              <a:buAutoNum type="arabicPeriod"/>
            </a:pPr>
            <a:r>
              <a:rPr lang="en-US" dirty="0"/>
              <a:t>Maintenance and Support – ISO 14224 data requirements.  Repair and monitor with </a:t>
            </a:r>
            <a:r>
              <a:rPr lang="en-US" dirty="0" err="1"/>
              <a:t>IIoT</a:t>
            </a:r>
            <a:r>
              <a:rPr lang="en-US" dirty="0"/>
              <a:t> &amp; IoT protocols (respectively).</a:t>
            </a:r>
          </a:p>
          <a:p>
            <a:pPr marL="1060046" lvl="1" indent="-457200">
              <a:spcBef>
                <a:spcPts val="2400"/>
              </a:spcBef>
              <a:buFont typeface="+mj-lt"/>
              <a:buAutoNum type="arabicPeriod"/>
            </a:pPr>
            <a:r>
              <a:rPr lang="en-US" dirty="0"/>
              <a:t>Replacements and upgrades – Product Class &amp; parameters = replacement –</a:t>
            </a:r>
            <a:br>
              <a:rPr lang="en-US" dirty="0"/>
            </a:br>
            <a:r>
              <a:rPr lang="en-US" dirty="0"/>
              <a:t>IEC 61987, 61630, etc.</a:t>
            </a:r>
          </a:p>
        </p:txBody>
      </p:sp>
      <p:sp>
        <p:nvSpPr>
          <p:cNvPr id="4" name="Text Placeholder 2">
            <a:extLst>
              <a:ext uri="{FF2B5EF4-FFF2-40B4-BE49-F238E27FC236}">
                <a16:creationId xmlns:a16="http://schemas.microsoft.com/office/drawing/2014/main" id="{CB972FE1-CA5F-40AC-9219-A2F8F6969F4A}"/>
              </a:ext>
            </a:extLst>
          </p:cNvPr>
          <p:cNvSpPr txBox="1">
            <a:spLocks/>
          </p:cNvSpPr>
          <p:nvPr/>
        </p:nvSpPr>
        <p:spPr>
          <a:xfrm>
            <a:off x="1432018" y="6481628"/>
            <a:ext cx="9693182" cy="1065302"/>
          </a:xfrm>
          <a:prstGeom prst="rect">
            <a:avLst/>
          </a:prstGeom>
        </p:spPr>
        <p:txBody>
          <a:bodyPr vert="horz" lIns="120569" tIns="60285" rIns="120569" bIns="60285" rtlCol="0">
            <a:normAutofit/>
          </a:bodyPr>
          <a:lstStyle>
            <a:lvl1pPr marL="452134" indent="-452134" algn="l" defTabSz="602847" rtl="0" eaLnBrk="1" latinLnBrk="0" hangingPunct="1">
              <a:spcBef>
                <a:spcPct val="20000"/>
              </a:spcBef>
              <a:buClr>
                <a:srgbClr val="3C9947"/>
              </a:buClr>
              <a:buFont typeface="Wingdings" panose="05000000000000000000" pitchFamily="2" charset="2"/>
              <a:buChar char="§"/>
              <a:defRPr sz="2800" kern="1200">
                <a:solidFill>
                  <a:srgbClr val="777A80"/>
                </a:solidFill>
                <a:latin typeface="Verdana" panose="020B0604030504040204" pitchFamily="34" charset="0"/>
                <a:ea typeface="Verdana" panose="020B0604030504040204" pitchFamily="34" charset="0"/>
                <a:cs typeface="Verdana" panose="020B0604030504040204" pitchFamily="34" charset="0"/>
              </a:defRPr>
            </a:lvl1pPr>
            <a:lvl2pPr marL="979625" indent="-376779" algn="l" defTabSz="602847" rtl="0" eaLnBrk="1" latinLnBrk="0" hangingPunct="1">
              <a:spcBef>
                <a:spcPct val="20000"/>
              </a:spcBef>
              <a:buClr>
                <a:srgbClr val="154A7F"/>
              </a:buClr>
              <a:buFont typeface="Wingdings" panose="05000000000000000000" pitchFamily="2" charset="2"/>
              <a:buChar char="§"/>
              <a:defRPr sz="2400" kern="1200">
                <a:solidFill>
                  <a:srgbClr val="777A80"/>
                </a:solidFill>
                <a:latin typeface="Verdana" panose="020B0604030504040204" pitchFamily="34" charset="0"/>
                <a:ea typeface="Verdana" panose="020B0604030504040204" pitchFamily="34" charset="0"/>
                <a:cs typeface="Verdana" panose="020B0604030504040204" pitchFamily="34" charset="0"/>
              </a:defRPr>
            </a:lvl2pPr>
            <a:lvl3pPr marL="1507117" indent="-301423" algn="l" defTabSz="602847" rtl="0" eaLnBrk="1" latinLnBrk="0" hangingPunct="1">
              <a:spcBef>
                <a:spcPct val="20000"/>
              </a:spcBef>
              <a:buClr>
                <a:schemeClr val="accent2"/>
              </a:buClr>
              <a:buFont typeface="Wingdings" panose="05000000000000000000" pitchFamily="2" charset="2"/>
              <a:buChar char="§"/>
              <a:defRPr sz="2000" kern="1200">
                <a:solidFill>
                  <a:srgbClr val="777A80"/>
                </a:solidFill>
                <a:latin typeface="Verdana" panose="020B0604030504040204" pitchFamily="34" charset="0"/>
                <a:ea typeface="Verdana" panose="020B0604030504040204" pitchFamily="34" charset="0"/>
                <a:cs typeface="Verdana" panose="020B0604030504040204" pitchFamily="34" charset="0"/>
              </a:defRPr>
            </a:lvl3pPr>
            <a:lvl4pPr marL="2109962" indent="-301423" algn="l" defTabSz="602847" rtl="0" eaLnBrk="1" latinLnBrk="0" hangingPunct="1">
              <a:spcBef>
                <a:spcPct val="20000"/>
              </a:spcBef>
              <a:buClr>
                <a:srgbClr val="173475"/>
              </a:buClr>
              <a:buFont typeface="Wingdings" panose="05000000000000000000" pitchFamily="2" charset="2"/>
              <a:buChar char="§"/>
              <a:defRPr sz="2000" kern="1200">
                <a:solidFill>
                  <a:srgbClr val="777A80"/>
                </a:solidFill>
                <a:latin typeface="Verdana" panose="020B0604030504040204" pitchFamily="34" charset="0"/>
                <a:ea typeface="Verdana" panose="020B0604030504040204" pitchFamily="34" charset="0"/>
                <a:cs typeface="Verdana" panose="020B0604030504040204" pitchFamily="34" charset="0"/>
              </a:defRPr>
            </a:lvl4pPr>
            <a:lvl5pPr marL="2712809" indent="-301423" algn="l" defTabSz="602847" rtl="0" eaLnBrk="1" latinLnBrk="0" hangingPunct="1">
              <a:spcBef>
                <a:spcPct val="20000"/>
              </a:spcBef>
              <a:buFont typeface="Arial"/>
              <a:buChar char="»"/>
              <a:defRPr sz="1800" kern="1200">
                <a:solidFill>
                  <a:srgbClr val="777A80"/>
                </a:solidFill>
                <a:latin typeface="Verdana" panose="020B0604030504040204" pitchFamily="34" charset="0"/>
                <a:ea typeface="Verdana" panose="020B0604030504040204" pitchFamily="34" charset="0"/>
                <a:cs typeface="Verdana" panose="020B0604030504040204" pitchFamily="34" charset="0"/>
              </a:defRPr>
            </a:lvl5pPr>
            <a:lvl6pPr marL="3315656" indent="-301423" algn="l" defTabSz="602847" rtl="0" eaLnBrk="1" latinLnBrk="0" hangingPunct="1">
              <a:spcBef>
                <a:spcPct val="20000"/>
              </a:spcBef>
              <a:buFont typeface="Arial"/>
              <a:buChar char="•"/>
              <a:defRPr sz="2600" kern="1200">
                <a:solidFill>
                  <a:schemeClr val="tx1"/>
                </a:solidFill>
                <a:latin typeface="+mn-lt"/>
                <a:ea typeface="+mn-ea"/>
                <a:cs typeface="+mn-cs"/>
              </a:defRPr>
            </a:lvl6pPr>
            <a:lvl7pPr marL="3918502" indent="-301423" algn="l" defTabSz="602847" rtl="0" eaLnBrk="1" latinLnBrk="0" hangingPunct="1">
              <a:spcBef>
                <a:spcPct val="20000"/>
              </a:spcBef>
              <a:buFont typeface="Arial"/>
              <a:buChar char="•"/>
              <a:defRPr sz="2600" kern="1200">
                <a:solidFill>
                  <a:schemeClr val="tx1"/>
                </a:solidFill>
                <a:latin typeface="+mn-lt"/>
                <a:ea typeface="+mn-ea"/>
                <a:cs typeface="+mn-cs"/>
              </a:defRPr>
            </a:lvl7pPr>
            <a:lvl8pPr marL="4521349" indent="-301423" algn="l" defTabSz="602847" rtl="0" eaLnBrk="1" latinLnBrk="0" hangingPunct="1">
              <a:spcBef>
                <a:spcPct val="20000"/>
              </a:spcBef>
              <a:buFont typeface="Arial"/>
              <a:buChar char="•"/>
              <a:defRPr sz="2600" kern="1200">
                <a:solidFill>
                  <a:schemeClr val="tx1"/>
                </a:solidFill>
                <a:latin typeface="+mn-lt"/>
                <a:ea typeface="+mn-ea"/>
                <a:cs typeface="+mn-cs"/>
              </a:defRPr>
            </a:lvl8pPr>
            <a:lvl9pPr marL="5124196" indent="-301423" algn="l" defTabSz="602847" rtl="0" eaLnBrk="1" latinLnBrk="0" hangingPunct="1">
              <a:spcBef>
                <a:spcPct val="20000"/>
              </a:spcBef>
              <a:buFont typeface="Arial"/>
              <a:buChar char="•"/>
              <a:defRPr sz="2600" kern="1200">
                <a:solidFill>
                  <a:schemeClr val="tx1"/>
                </a:solidFill>
                <a:latin typeface="+mn-lt"/>
                <a:ea typeface="+mn-ea"/>
                <a:cs typeface="+mn-cs"/>
              </a:defRPr>
            </a:lvl9pPr>
          </a:lstStyle>
          <a:p>
            <a:pPr marL="182880" lvl="1" indent="0">
              <a:spcBef>
                <a:spcPts val="0"/>
              </a:spcBef>
              <a:buNone/>
            </a:pPr>
            <a:r>
              <a:rPr lang="en-US" i="1" dirty="0"/>
              <a:t>* Product Class Library and List of Parameters </a:t>
            </a:r>
          </a:p>
          <a:p>
            <a:pPr marL="182880" lvl="1" indent="0">
              <a:spcBef>
                <a:spcPts val="0"/>
              </a:spcBef>
              <a:buNone/>
            </a:pPr>
            <a:r>
              <a:rPr lang="en-US" i="1" dirty="0"/>
              <a:t>** Capital Facilities Information Hand-Over Standard</a:t>
            </a: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98558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 name="Cloud 208">
            <a:extLst>
              <a:ext uri="{FF2B5EF4-FFF2-40B4-BE49-F238E27FC236}">
                <a16:creationId xmlns:a16="http://schemas.microsoft.com/office/drawing/2014/main" id="{611F546D-E7F5-42C0-807E-CB3C96550841}"/>
              </a:ext>
            </a:extLst>
          </p:cNvPr>
          <p:cNvSpPr/>
          <p:nvPr/>
        </p:nvSpPr>
        <p:spPr>
          <a:xfrm>
            <a:off x="9140986" y="1068695"/>
            <a:ext cx="2597922" cy="892952"/>
          </a:xfrm>
          <a:prstGeom prst="cloud">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6973D25B-9F18-4DC4-AFDF-DAD1DB4595D3}"/>
              </a:ext>
            </a:extLst>
          </p:cNvPr>
          <p:cNvSpPr/>
          <p:nvPr/>
        </p:nvSpPr>
        <p:spPr>
          <a:xfrm>
            <a:off x="2147299" y="6042493"/>
            <a:ext cx="9534418" cy="4691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6" name="Rectangle 31">
            <a:extLst>
              <a:ext uri="{FF2B5EF4-FFF2-40B4-BE49-F238E27FC236}">
                <a16:creationId xmlns:a16="http://schemas.microsoft.com/office/drawing/2014/main" id="{7BC652B2-150E-466C-B063-24823C004193}"/>
              </a:ext>
            </a:extLst>
          </p:cNvPr>
          <p:cNvSpPr>
            <a:spLocks noChangeArrowheads="1"/>
          </p:cNvSpPr>
          <p:nvPr/>
        </p:nvSpPr>
        <p:spPr bwMode="auto">
          <a:xfrm>
            <a:off x="10336752" y="4759940"/>
            <a:ext cx="550488" cy="552246"/>
          </a:xfrm>
          <a:prstGeom prst="rect">
            <a:avLst/>
          </a:prstGeom>
          <a:solidFill>
            <a:srgbClr val="FF0000"/>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b="1" dirty="0">
                <a:solidFill>
                  <a:srgbClr val="000000"/>
                </a:solidFill>
                <a:latin typeface="Arial" panose="020B0604020202020204" pitchFamily="34" charset="0"/>
              </a:rPr>
              <a:t>Tablet</a:t>
            </a:r>
          </a:p>
        </p:txBody>
      </p:sp>
      <p:sp>
        <p:nvSpPr>
          <p:cNvPr id="6148" name="Freeform 3">
            <a:extLst>
              <a:ext uri="{FF2B5EF4-FFF2-40B4-BE49-F238E27FC236}">
                <a16:creationId xmlns:a16="http://schemas.microsoft.com/office/drawing/2014/main" id="{7699F026-146D-475A-84B7-345DE794487C}"/>
              </a:ext>
            </a:extLst>
          </p:cNvPr>
          <p:cNvSpPr>
            <a:spLocks/>
          </p:cNvSpPr>
          <p:nvPr/>
        </p:nvSpPr>
        <p:spPr bwMode="auto">
          <a:xfrm>
            <a:off x="8015210" y="2383877"/>
            <a:ext cx="506518" cy="645459"/>
          </a:xfrm>
          <a:custGeom>
            <a:avLst/>
            <a:gdLst>
              <a:gd name="T0" fmla="*/ 0 w 577"/>
              <a:gd name="T1" fmla="*/ 2147483646 h 735"/>
              <a:gd name="T2" fmla="*/ 2147483646 w 577"/>
              <a:gd name="T3" fmla="*/ 2147483646 h 735"/>
              <a:gd name="T4" fmla="*/ 2147483646 w 577"/>
              <a:gd name="T5" fmla="*/ 2147483646 h 735"/>
              <a:gd name="T6" fmla="*/ 2147483646 w 577"/>
              <a:gd name="T7" fmla="*/ 0 h 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735">
                <a:moveTo>
                  <a:pt x="0" y="735"/>
                </a:moveTo>
                <a:lnTo>
                  <a:pt x="200" y="353"/>
                </a:lnTo>
                <a:lnTo>
                  <a:pt x="249" y="648"/>
                </a:lnTo>
                <a:lnTo>
                  <a:pt x="57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149" name="Rectangle 4">
            <a:extLst>
              <a:ext uri="{FF2B5EF4-FFF2-40B4-BE49-F238E27FC236}">
                <a16:creationId xmlns:a16="http://schemas.microsoft.com/office/drawing/2014/main" id="{CD4EE83F-AA51-4E74-8187-5AA4FE853650}"/>
              </a:ext>
            </a:extLst>
          </p:cNvPr>
          <p:cNvSpPr>
            <a:spLocks noChangeArrowheads="1"/>
          </p:cNvSpPr>
          <p:nvPr/>
        </p:nvSpPr>
        <p:spPr bwMode="auto">
          <a:xfrm>
            <a:off x="7695118" y="5734284"/>
            <a:ext cx="746999"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NETWORKS</a:t>
            </a:r>
            <a:endParaRPr lang="en-US" altLang="en-US" sz="2659"/>
          </a:p>
        </p:txBody>
      </p:sp>
      <p:sp>
        <p:nvSpPr>
          <p:cNvPr id="6150" name="Line 5">
            <a:extLst>
              <a:ext uri="{FF2B5EF4-FFF2-40B4-BE49-F238E27FC236}">
                <a16:creationId xmlns:a16="http://schemas.microsoft.com/office/drawing/2014/main" id="{AC343230-D3D5-4A1D-9F99-86B278DA4BF8}"/>
              </a:ext>
            </a:extLst>
          </p:cNvPr>
          <p:cNvSpPr>
            <a:spLocks noChangeShapeType="1"/>
          </p:cNvSpPr>
          <p:nvPr/>
        </p:nvSpPr>
        <p:spPr bwMode="auto">
          <a:xfrm>
            <a:off x="7371509" y="4234076"/>
            <a:ext cx="5277" cy="2989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51" name="Line 6">
            <a:extLst>
              <a:ext uri="{FF2B5EF4-FFF2-40B4-BE49-F238E27FC236}">
                <a16:creationId xmlns:a16="http://schemas.microsoft.com/office/drawing/2014/main" id="{7D02145F-A57E-4088-A4D2-06A11E543046}"/>
              </a:ext>
            </a:extLst>
          </p:cNvPr>
          <p:cNvSpPr>
            <a:spLocks noChangeShapeType="1"/>
          </p:cNvSpPr>
          <p:nvPr/>
        </p:nvSpPr>
        <p:spPr bwMode="auto">
          <a:xfrm flipH="1">
            <a:off x="6114008" y="4235835"/>
            <a:ext cx="1758" cy="32009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52" name="Rectangle 7">
            <a:extLst>
              <a:ext uri="{FF2B5EF4-FFF2-40B4-BE49-F238E27FC236}">
                <a16:creationId xmlns:a16="http://schemas.microsoft.com/office/drawing/2014/main" id="{04E9338E-1276-43EA-90AB-396542813599}"/>
              </a:ext>
            </a:extLst>
          </p:cNvPr>
          <p:cNvSpPr>
            <a:spLocks noChangeArrowheads="1"/>
          </p:cNvSpPr>
          <p:nvPr/>
        </p:nvSpPr>
        <p:spPr bwMode="auto">
          <a:xfrm>
            <a:off x="7035590" y="4554167"/>
            <a:ext cx="685910" cy="455514"/>
          </a:xfrm>
          <a:prstGeom prst="rect">
            <a:avLst/>
          </a:prstGeom>
          <a:solidFill>
            <a:srgbClr val="FFED2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53" name="Freeform 8">
            <a:extLst>
              <a:ext uri="{FF2B5EF4-FFF2-40B4-BE49-F238E27FC236}">
                <a16:creationId xmlns:a16="http://schemas.microsoft.com/office/drawing/2014/main" id="{3788C547-EF27-4302-B767-51F3594075CE}"/>
              </a:ext>
            </a:extLst>
          </p:cNvPr>
          <p:cNvSpPr>
            <a:spLocks/>
          </p:cNvSpPr>
          <p:nvPr/>
        </p:nvSpPr>
        <p:spPr bwMode="auto">
          <a:xfrm>
            <a:off x="4349987" y="4110964"/>
            <a:ext cx="3661705" cy="2587112"/>
          </a:xfrm>
          <a:custGeom>
            <a:avLst/>
            <a:gdLst>
              <a:gd name="T0" fmla="*/ 2147483646 w 4163"/>
              <a:gd name="T1" fmla="*/ 2147483646 h 2941"/>
              <a:gd name="T2" fmla="*/ 2147483646 w 4163"/>
              <a:gd name="T3" fmla="*/ 2147483646 h 2941"/>
              <a:gd name="T4" fmla="*/ 2147483646 w 4163"/>
              <a:gd name="T5" fmla="*/ 2147483646 h 2941"/>
              <a:gd name="T6" fmla="*/ 2147483646 w 4163"/>
              <a:gd name="T7" fmla="*/ 2147483646 h 2941"/>
              <a:gd name="T8" fmla="*/ 2147483646 w 4163"/>
              <a:gd name="T9" fmla="*/ 2147483646 h 2941"/>
              <a:gd name="T10" fmla="*/ 2147483646 w 4163"/>
              <a:gd name="T11" fmla="*/ 2147483646 h 2941"/>
              <a:gd name="T12" fmla="*/ 2147483646 w 4163"/>
              <a:gd name="T13" fmla="*/ 2147483646 h 2941"/>
              <a:gd name="T14" fmla="*/ 2147483646 w 4163"/>
              <a:gd name="T15" fmla="*/ 2147483646 h 2941"/>
              <a:gd name="T16" fmla="*/ 2147483646 w 4163"/>
              <a:gd name="T17" fmla="*/ 2147483646 h 2941"/>
              <a:gd name="T18" fmla="*/ 2147483646 w 4163"/>
              <a:gd name="T19" fmla="*/ 2147483646 h 2941"/>
              <a:gd name="T20" fmla="*/ 2147483646 w 4163"/>
              <a:gd name="T21" fmla="*/ 2147483646 h 2941"/>
              <a:gd name="T22" fmla="*/ 2147483646 w 4163"/>
              <a:gd name="T23" fmla="*/ 2147483646 h 2941"/>
              <a:gd name="T24" fmla="*/ 2147483646 w 4163"/>
              <a:gd name="T25" fmla="*/ 2147483646 h 2941"/>
              <a:gd name="T26" fmla="*/ 2147483646 w 4163"/>
              <a:gd name="T27" fmla="*/ 2147483646 h 2941"/>
              <a:gd name="T28" fmla="*/ 2147483646 w 4163"/>
              <a:gd name="T29" fmla="*/ 2147483646 h 2941"/>
              <a:gd name="T30" fmla="*/ 2147483646 w 4163"/>
              <a:gd name="T31" fmla="*/ 2147483646 h 2941"/>
              <a:gd name="T32" fmla="*/ 2147483646 w 4163"/>
              <a:gd name="T33" fmla="*/ 2147483646 h 2941"/>
              <a:gd name="T34" fmla="*/ 2147483646 w 4163"/>
              <a:gd name="T35" fmla="*/ 2147483646 h 2941"/>
              <a:gd name="T36" fmla="*/ 2147483646 w 4163"/>
              <a:gd name="T37" fmla="*/ 2147483646 h 2941"/>
              <a:gd name="T38" fmla="*/ 2147483646 w 4163"/>
              <a:gd name="T39" fmla="*/ 2147483646 h 2941"/>
              <a:gd name="T40" fmla="*/ 2147483646 w 4163"/>
              <a:gd name="T41" fmla="*/ 2147483646 h 2941"/>
              <a:gd name="T42" fmla="*/ 2147483646 w 4163"/>
              <a:gd name="T43" fmla="*/ 2147483646 h 2941"/>
              <a:gd name="T44" fmla="*/ 2147483646 w 4163"/>
              <a:gd name="T45" fmla="*/ 2147483646 h 2941"/>
              <a:gd name="T46" fmla="*/ 2147483646 w 4163"/>
              <a:gd name="T47" fmla="*/ 2147483646 h 2941"/>
              <a:gd name="T48" fmla="*/ 2147483646 w 4163"/>
              <a:gd name="T49" fmla="*/ 2147483646 h 2941"/>
              <a:gd name="T50" fmla="*/ 2147483646 w 4163"/>
              <a:gd name="T51" fmla="*/ 2147483646 h 2941"/>
              <a:gd name="T52" fmla="*/ 2147483646 w 4163"/>
              <a:gd name="T53" fmla="*/ 2147483646 h 2941"/>
              <a:gd name="T54" fmla="*/ 2147483646 w 4163"/>
              <a:gd name="T55" fmla="*/ 2147483646 h 2941"/>
              <a:gd name="T56" fmla="*/ 2147483646 w 4163"/>
              <a:gd name="T57" fmla="*/ 2147483646 h 2941"/>
              <a:gd name="T58" fmla="*/ 0 w 4163"/>
              <a:gd name="T59" fmla="*/ 2147483646 h 2941"/>
              <a:gd name="T60" fmla="*/ 0 w 4163"/>
              <a:gd name="T61" fmla="*/ 2147483646 h 2941"/>
              <a:gd name="T62" fmla="*/ 0 w 4163"/>
              <a:gd name="T63" fmla="*/ 2147483646 h 2941"/>
              <a:gd name="T64" fmla="*/ 0 w 4163"/>
              <a:gd name="T65" fmla="*/ 2147483646 h 2941"/>
              <a:gd name="T66" fmla="*/ 0 w 4163"/>
              <a:gd name="T67" fmla="*/ 2147483646 h 2941"/>
              <a:gd name="T68" fmla="*/ 0 w 4163"/>
              <a:gd name="T69" fmla="*/ 2147483646 h 2941"/>
              <a:gd name="T70" fmla="*/ 2147483646 w 4163"/>
              <a:gd name="T71" fmla="*/ 2147483646 h 2941"/>
              <a:gd name="T72" fmla="*/ 2147483646 w 4163"/>
              <a:gd name="T73" fmla="*/ 2147483646 h 2941"/>
              <a:gd name="T74" fmla="*/ 2147483646 w 4163"/>
              <a:gd name="T75" fmla="*/ 2147483646 h 2941"/>
              <a:gd name="T76" fmla="*/ 2147483646 w 4163"/>
              <a:gd name="T77" fmla="*/ 2147483646 h 2941"/>
              <a:gd name="T78" fmla="*/ 2147483646 w 4163"/>
              <a:gd name="T79" fmla="*/ 2147483646 h 2941"/>
              <a:gd name="T80" fmla="*/ 2147483646 w 4163"/>
              <a:gd name="T81" fmla="*/ 2147483646 h 2941"/>
              <a:gd name="T82" fmla="*/ 2147483646 w 4163"/>
              <a:gd name="T83" fmla="*/ 2147483646 h 2941"/>
              <a:gd name="T84" fmla="*/ 2147483646 w 4163"/>
              <a:gd name="T85" fmla="*/ 2147483646 h 2941"/>
              <a:gd name="T86" fmla="*/ 2147483646 w 4163"/>
              <a:gd name="T87" fmla="*/ 2147483646 h 2941"/>
              <a:gd name="T88" fmla="*/ 2147483646 w 4163"/>
              <a:gd name="T89" fmla="*/ 2147483646 h 2941"/>
              <a:gd name="T90" fmla="*/ 2147483646 w 4163"/>
              <a:gd name="T91" fmla="*/ 2147483646 h 2941"/>
              <a:gd name="T92" fmla="*/ 2147483646 w 4163"/>
              <a:gd name="T93" fmla="*/ 2147483646 h 2941"/>
              <a:gd name="T94" fmla="*/ 2147483646 w 4163"/>
              <a:gd name="T95" fmla="*/ 2147483646 h 2941"/>
              <a:gd name="T96" fmla="*/ 2147483646 w 4163"/>
              <a:gd name="T97" fmla="*/ 2147483646 h 2941"/>
              <a:gd name="T98" fmla="*/ 2147483646 w 4163"/>
              <a:gd name="T99" fmla="*/ 0 h 2941"/>
              <a:gd name="T100" fmla="*/ 2147483646 w 4163"/>
              <a:gd name="T101" fmla="*/ 0 h 2941"/>
              <a:gd name="T102" fmla="*/ 2147483646 w 4163"/>
              <a:gd name="T103" fmla="*/ 2147483646 h 2941"/>
              <a:gd name="T104" fmla="*/ 2147483646 w 4163"/>
              <a:gd name="T105" fmla="*/ 2147483646 h 2941"/>
              <a:gd name="T106" fmla="*/ 2147483646 w 4163"/>
              <a:gd name="T107" fmla="*/ 2147483646 h 2941"/>
              <a:gd name="T108" fmla="*/ 2147483646 w 4163"/>
              <a:gd name="T109" fmla="*/ 2147483646 h 2941"/>
              <a:gd name="T110" fmla="*/ 2147483646 w 4163"/>
              <a:gd name="T111" fmla="*/ 2147483646 h 2941"/>
              <a:gd name="T112" fmla="*/ 2147483646 w 4163"/>
              <a:gd name="T113" fmla="*/ 2147483646 h 29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63" h="2941">
                <a:moveTo>
                  <a:pt x="4100" y="2618"/>
                </a:moveTo>
                <a:lnTo>
                  <a:pt x="4113" y="2631"/>
                </a:lnTo>
                <a:lnTo>
                  <a:pt x="4126" y="2642"/>
                </a:lnTo>
                <a:lnTo>
                  <a:pt x="4138" y="2662"/>
                </a:lnTo>
                <a:lnTo>
                  <a:pt x="4149" y="2681"/>
                </a:lnTo>
                <a:lnTo>
                  <a:pt x="4157" y="2703"/>
                </a:lnTo>
                <a:lnTo>
                  <a:pt x="4160" y="2728"/>
                </a:lnTo>
                <a:lnTo>
                  <a:pt x="4163" y="2744"/>
                </a:lnTo>
                <a:lnTo>
                  <a:pt x="4163" y="2768"/>
                </a:lnTo>
                <a:lnTo>
                  <a:pt x="4160" y="2790"/>
                </a:lnTo>
                <a:lnTo>
                  <a:pt x="4157" y="2809"/>
                </a:lnTo>
                <a:lnTo>
                  <a:pt x="4149" y="2832"/>
                </a:lnTo>
                <a:lnTo>
                  <a:pt x="4138" y="2851"/>
                </a:lnTo>
                <a:lnTo>
                  <a:pt x="4127" y="2865"/>
                </a:lnTo>
                <a:lnTo>
                  <a:pt x="4113" y="2882"/>
                </a:lnTo>
                <a:lnTo>
                  <a:pt x="4098" y="2899"/>
                </a:lnTo>
                <a:lnTo>
                  <a:pt x="4081" y="2912"/>
                </a:lnTo>
                <a:lnTo>
                  <a:pt x="4063" y="2920"/>
                </a:lnTo>
                <a:lnTo>
                  <a:pt x="4043" y="2931"/>
                </a:lnTo>
                <a:lnTo>
                  <a:pt x="4023" y="2937"/>
                </a:lnTo>
                <a:lnTo>
                  <a:pt x="4005" y="2940"/>
                </a:lnTo>
                <a:lnTo>
                  <a:pt x="3980" y="2941"/>
                </a:lnTo>
                <a:lnTo>
                  <a:pt x="169" y="2941"/>
                </a:lnTo>
                <a:lnTo>
                  <a:pt x="163" y="2941"/>
                </a:lnTo>
                <a:lnTo>
                  <a:pt x="156" y="2941"/>
                </a:lnTo>
                <a:lnTo>
                  <a:pt x="152" y="2940"/>
                </a:lnTo>
                <a:lnTo>
                  <a:pt x="145" y="2940"/>
                </a:lnTo>
                <a:lnTo>
                  <a:pt x="140" y="2938"/>
                </a:lnTo>
                <a:lnTo>
                  <a:pt x="134" y="2937"/>
                </a:lnTo>
                <a:lnTo>
                  <a:pt x="127" y="2932"/>
                </a:lnTo>
                <a:lnTo>
                  <a:pt x="120" y="2931"/>
                </a:lnTo>
                <a:lnTo>
                  <a:pt x="113" y="2930"/>
                </a:lnTo>
                <a:lnTo>
                  <a:pt x="106" y="2927"/>
                </a:lnTo>
                <a:lnTo>
                  <a:pt x="99" y="2921"/>
                </a:lnTo>
                <a:lnTo>
                  <a:pt x="94" y="2920"/>
                </a:lnTo>
                <a:lnTo>
                  <a:pt x="88" y="2918"/>
                </a:lnTo>
                <a:lnTo>
                  <a:pt x="82" y="2915"/>
                </a:lnTo>
                <a:lnTo>
                  <a:pt x="79" y="2910"/>
                </a:lnTo>
                <a:lnTo>
                  <a:pt x="74" y="2906"/>
                </a:lnTo>
                <a:lnTo>
                  <a:pt x="67" y="2899"/>
                </a:lnTo>
                <a:lnTo>
                  <a:pt x="63" y="2899"/>
                </a:lnTo>
                <a:lnTo>
                  <a:pt x="59" y="2895"/>
                </a:lnTo>
                <a:lnTo>
                  <a:pt x="52" y="2888"/>
                </a:lnTo>
                <a:lnTo>
                  <a:pt x="48" y="2882"/>
                </a:lnTo>
                <a:lnTo>
                  <a:pt x="43" y="2878"/>
                </a:lnTo>
                <a:lnTo>
                  <a:pt x="39" y="2873"/>
                </a:lnTo>
                <a:lnTo>
                  <a:pt x="33" y="2864"/>
                </a:lnTo>
                <a:lnTo>
                  <a:pt x="30" y="2861"/>
                </a:lnTo>
                <a:lnTo>
                  <a:pt x="27" y="2856"/>
                </a:lnTo>
                <a:lnTo>
                  <a:pt x="24" y="2851"/>
                </a:lnTo>
                <a:lnTo>
                  <a:pt x="20" y="2842"/>
                </a:lnTo>
                <a:lnTo>
                  <a:pt x="17" y="2839"/>
                </a:lnTo>
                <a:lnTo>
                  <a:pt x="14" y="2833"/>
                </a:lnTo>
                <a:lnTo>
                  <a:pt x="11" y="2825"/>
                </a:lnTo>
                <a:lnTo>
                  <a:pt x="9" y="2817"/>
                </a:lnTo>
                <a:lnTo>
                  <a:pt x="5" y="2811"/>
                </a:lnTo>
                <a:lnTo>
                  <a:pt x="4" y="2807"/>
                </a:lnTo>
                <a:lnTo>
                  <a:pt x="2" y="2799"/>
                </a:lnTo>
                <a:lnTo>
                  <a:pt x="1" y="2792"/>
                </a:lnTo>
                <a:lnTo>
                  <a:pt x="0" y="2789"/>
                </a:lnTo>
                <a:lnTo>
                  <a:pt x="0" y="2777"/>
                </a:lnTo>
                <a:lnTo>
                  <a:pt x="0" y="2771"/>
                </a:lnTo>
                <a:lnTo>
                  <a:pt x="0" y="2767"/>
                </a:lnTo>
                <a:lnTo>
                  <a:pt x="0" y="2760"/>
                </a:lnTo>
                <a:lnTo>
                  <a:pt x="0" y="2751"/>
                </a:lnTo>
                <a:lnTo>
                  <a:pt x="0" y="2744"/>
                </a:lnTo>
                <a:lnTo>
                  <a:pt x="0" y="2735"/>
                </a:lnTo>
                <a:lnTo>
                  <a:pt x="0" y="2731"/>
                </a:lnTo>
                <a:lnTo>
                  <a:pt x="0" y="2728"/>
                </a:lnTo>
                <a:lnTo>
                  <a:pt x="0" y="2719"/>
                </a:lnTo>
                <a:lnTo>
                  <a:pt x="1" y="2712"/>
                </a:lnTo>
                <a:lnTo>
                  <a:pt x="2" y="2703"/>
                </a:lnTo>
                <a:lnTo>
                  <a:pt x="4" y="2699"/>
                </a:lnTo>
                <a:lnTo>
                  <a:pt x="7" y="2690"/>
                </a:lnTo>
                <a:lnTo>
                  <a:pt x="9" y="2681"/>
                </a:lnTo>
                <a:lnTo>
                  <a:pt x="12" y="2678"/>
                </a:lnTo>
                <a:lnTo>
                  <a:pt x="14" y="2670"/>
                </a:lnTo>
                <a:lnTo>
                  <a:pt x="18" y="2665"/>
                </a:lnTo>
                <a:lnTo>
                  <a:pt x="21" y="2661"/>
                </a:lnTo>
                <a:lnTo>
                  <a:pt x="25" y="2652"/>
                </a:lnTo>
                <a:lnTo>
                  <a:pt x="29" y="2648"/>
                </a:lnTo>
                <a:lnTo>
                  <a:pt x="33" y="2641"/>
                </a:lnTo>
                <a:lnTo>
                  <a:pt x="37" y="2637"/>
                </a:lnTo>
                <a:lnTo>
                  <a:pt x="41" y="2632"/>
                </a:lnTo>
                <a:lnTo>
                  <a:pt x="45" y="2628"/>
                </a:lnTo>
                <a:lnTo>
                  <a:pt x="49" y="2621"/>
                </a:lnTo>
                <a:lnTo>
                  <a:pt x="54" y="2617"/>
                </a:lnTo>
                <a:lnTo>
                  <a:pt x="54" y="2613"/>
                </a:lnTo>
                <a:lnTo>
                  <a:pt x="1740" y="143"/>
                </a:lnTo>
                <a:lnTo>
                  <a:pt x="1742" y="135"/>
                </a:lnTo>
                <a:lnTo>
                  <a:pt x="1759" y="118"/>
                </a:lnTo>
                <a:lnTo>
                  <a:pt x="1776" y="94"/>
                </a:lnTo>
                <a:lnTo>
                  <a:pt x="1796" y="78"/>
                </a:lnTo>
                <a:lnTo>
                  <a:pt x="1814" y="59"/>
                </a:lnTo>
                <a:lnTo>
                  <a:pt x="1838" y="43"/>
                </a:lnTo>
                <a:lnTo>
                  <a:pt x="1860" y="32"/>
                </a:lnTo>
                <a:lnTo>
                  <a:pt x="1886" y="18"/>
                </a:lnTo>
                <a:lnTo>
                  <a:pt x="1911" y="14"/>
                </a:lnTo>
                <a:lnTo>
                  <a:pt x="1937" y="3"/>
                </a:lnTo>
                <a:lnTo>
                  <a:pt x="1963" y="0"/>
                </a:lnTo>
                <a:lnTo>
                  <a:pt x="1989" y="0"/>
                </a:lnTo>
                <a:lnTo>
                  <a:pt x="2016" y="0"/>
                </a:lnTo>
                <a:lnTo>
                  <a:pt x="2044" y="3"/>
                </a:lnTo>
                <a:lnTo>
                  <a:pt x="2068" y="15"/>
                </a:lnTo>
                <a:lnTo>
                  <a:pt x="2092" y="20"/>
                </a:lnTo>
                <a:lnTo>
                  <a:pt x="2117" y="35"/>
                </a:lnTo>
                <a:lnTo>
                  <a:pt x="2140" y="45"/>
                </a:lnTo>
                <a:lnTo>
                  <a:pt x="2162" y="62"/>
                </a:lnTo>
                <a:lnTo>
                  <a:pt x="2180" y="80"/>
                </a:lnTo>
                <a:lnTo>
                  <a:pt x="2202" y="101"/>
                </a:lnTo>
                <a:lnTo>
                  <a:pt x="2219" y="122"/>
                </a:lnTo>
                <a:lnTo>
                  <a:pt x="2231" y="143"/>
                </a:lnTo>
                <a:lnTo>
                  <a:pt x="2231" y="144"/>
                </a:lnTo>
                <a:lnTo>
                  <a:pt x="4098" y="2617"/>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154" name="Line 9">
            <a:extLst>
              <a:ext uri="{FF2B5EF4-FFF2-40B4-BE49-F238E27FC236}">
                <a16:creationId xmlns:a16="http://schemas.microsoft.com/office/drawing/2014/main" id="{2BF90603-F058-4ED2-95A6-F0B1DFB12D2C}"/>
              </a:ext>
            </a:extLst>
          </p:cNvPr>
          <p:cNvSpPr>
            <a:spLocks noChangeShapeType="1"/>
          </p:cNvSpPr>
          <p:nvPr/>
        </p:nvSpPr>
        <p:spPr bwMode="auto">
          <a:xfrm flipH="1">
            <a:off x="8567455" y="4239352"/>
            <a:ext cx="1759" cy="29019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55" name="Line 10">
            <a:extLst>
              <a:ext uri="{FF2B5EF4-FFF2-40B4-BE49-F238E27FC236}">
                <a16:creationId xmlns:a16="http://schemas.microsoft.com/office/drawing/2014/main" id="{CCEF4224-07E5-4A80-B17F-ACADD37FE8A2}"/>
              </a:ext>
            </a:extLst>
          </p:cNvPr>
          <p:cNvSpPr>
            <a:spLocks noChangeShapeType="1"/>
          </p:cNvSpPr>
          <p:nvPr/>
        </p:nvSpPr>
        <p:spPr bwMode="auto">
          <a:xfrm>
            <a:off x="4854747" y="4234076"/>
            <a:ext cx="1758" cy="31657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56" name="Line 11">
            <a:extLst>
              <a:ext uri="{FF2B5EF4-FFF2-40B4-BE49-F238E27FC236}">
                <a16:creationId xmlns:a16="http://schemas.microsoft.com/office/drawing/2014/main" id="{D9A1652E-AF94-4970-9F89-4D16AFB2F7F3}"/>
              </a:ext>
            </a:extLst>
          </p:cNvPr>
          <p:cNvSpPr>
            <a:spLocks noChangeShapeType="1"/>
          </p:cNvSpPr>
          <p:nvPr/>
        </p:nvSpPr>
        <p:spPr bwMode="auto">
          <a:xfrm>
            <a:off x="3630661" y="4235834"/>
            <a:ext cx="1758" cy="30953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57" name="Rectangle 12">
            <a:extLst>
              <a:ext uri="{FF2B5EF4-FFF2-40B4-BE49-F238E27FC236}">
                <a16:creationId xmlns:a16="http://schemas.microsoft.com/office/drawing/2014/main" id="{2573A4C5-B14A-4A71-9BCD-58EB11EA1987}"/>
              </a:ext>
            </a:extLst>
          </p:cNvPr>
          <p:cNvSpPr>
            <a:spLocks noChangeArrowheads="1"/>
          </p:cNvSpPr>
          <p:nvPr/>
        </p:nvSpPr>
        <p:spPr bwMode="auto">
          <a:xfrm>
            <a:off x="5718290" y="5433539"/>
            <a:ext cx="425616" cy="420339"/>
          </a:xfrm>
          <a:prstGeom prst="rect">
            <a:avLst/>
          </a:prstGeom>
          <a:solidFill>
            <a:srgbClr val="FB921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58" name="Rectangle 13">
            <a:extLst>
              <a:ext uri="{FF2B5EF4-FFF2-40B4-BE49-F238E27FC236}">
                <a16:creationId xmlns:a16="http://schemas.microsoft.com/office/drawing/2014/main" id="{99BCA18C-0DE8-4723-9402-F6BE1F2B08BA}"/>
              </a:ext>
            </a:extLst>
          </p:cNvPr>
          <p:cNvSpPr>
            <a:spLocks noChangeArrowheads="1"/>
          </p:cNvSpPr>
          <p:nvPr/>
        </p:nvSpPr>
        <p:spPr bwMode="auto">
          <a:xfrm>
            <a:off x="4520586" y="4557685"/>
            <a:ext cx="691186" cy="473102"/>
          </a:xfrm>
          <a:prstGeom prst="rect">
            <a:avLst/>
          </a:prstGeom>
          <a:solidFill>
            <a:srgbClr val="FFED2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59" name="Line 14">
            <a:extLst>
              <a:ext uri="{FF2B5EF4-FFF2-40B4-BE49-F238E27FC236}">
                <a16:creationId xmlns:a16="http://schemas.microsoft.com/office/drawing/2014/main" id="{0DA8483A-DBAD-48E5-A152-563556C8530B}"/>
              </a:ext>
            </a:extLst>
          </p:cNvPr>
          <p:cNvSpPr>
            <a:spLocks noChangeShapeType="1"/>
          </p:cNvSpPr>
          <p:nvPr/>
        </p:nvSpPr>
        <p:spPr bwMode="auto">
          <a:xfrm>
            <a:off x="7309954" y="3242144"/>
            <a:ext cx="1758" cy="11783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60" name="Line 15">
            <a:extLst>
              <a:ext uri="{FF2B5EF4-FFF2-40B4-BE49-F238E27FC236}">
                <a16:creationId xmlns:a16="http://schemas.microsoft.com/office/drawing/2014/main" id="{921821FA-ED49-4F5A-8DEF-68C16F108F2A}"/>
              </a:ext>
            </a:extLst>
          </p:cNvPr>
          <p:cNvSpPr>
            <a:spLocks noChangeShapeType="1"/>
          </p:cNvSpPr>
          <p:nvPr/>
        </p:nvSpPr>
        <p:spPr bwMode="auto">
          <a:xfrm>
            <a:off x="4874092" y="3150690"/>
            <a:ext cx="0" cy="21984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61" name="Line 16">
            <a:extLst>
              <a:ext uri="{FF2B5EF4-FFF2-40B4-BE49-F238E27FC236}">
                <a16:creationId xmlns:a16="http://schemas.microsoft.com/office/drawing/2014/main" id="{5D8E94E4-D3C2-4582-9D1E-03D652131E31}"/>
              </a:ext>
            </a:extLst>
          </p:cNvPr>
          <p:cNvSpPr>
            <a:spLocks noChangeShapeType="1"/>
          </p:cNvSpPr>
          <p:nvPr/>
        </p:nvSpPr>
        <p:spPr bwMode="auto">
          <a:xfrm flipV="1">
            <a:off x="3322880" y="3372292"/>
            <a:ext cx="5909381" cy="175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62" name="Freeform 18">
            <a:extLst>
              <a:ext uri="{FF2B5EF4-FFF2-40B4-BE49-F238E27FC236}">
                <a16:creationId xmlns:a16="http://schemas.microsoft.com/office/drawing/2014/main" id="{F8E8A774-EFF7-4FA8-BF1C-8653A864EC1F}"/>
              </a:ext>
            </a:extLst>
          </p:cNvPr>
          <p:cNvSpPr>
            <a:spLocks/>
          </p:cNvSpPr>
          <p:nvPr/>
        </p:nvSpPr>
        <p:spPr bwMode="auto">
          <a:xfrm>
            <a:off x="8020487" y="1676862"/>
            <a:ext cx="1544177" cy="596214"/>
          </a:xfrm>
          <a:custGeom>
            <a:avLst/>
            <a:gdLst>
              <a:gd name="T0" fmla="*/ 0 w 1756"/>
              <a:gd name="T1" fmla="*/ 0 h 677"/>
              <a:gd name="T2" fmla="*/ 0 w 1756"/>
              <a:gd name="T3" fmla="*/ 2147483646 h 677"/>
              <a:gd name="T4" fmla="*/ 2147483646 w 1756"/>
              <a:gd name="T5" fmla="*/ 2147483646 h 677"/>
              <a:gd name="T6" fmla="*/ 2147483646 w 1756"/>
              <a:gd name="T7" fmla="*/ 2147483646 h 677"/>
              <a:gd name="T8" fmla="*/ 2147483646 w 1756"/>
              <a:gd name="T9" fmla="*/ 2147483646 h 677"/>
              <a:gd name="T10" fmla="*/ 2147483646 w 1756"/>
              <a:gd name="T11" fmla="*/ 0 h 677"/>
              <a:gd name="T12" fmla="*/ 0 w 1756"/>
              <a:gd name="T13" fmla="*/ 0 h 6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 h="677">
                <a:moveTo>
                  <a:pt x="0" y="0"/>
                </a:moveTo>
                <a:lnTo>
                  <a:pt x="0" y="297"/>
                </a:lnTo>
                <a:lnTo>
                  <a:pt x="1032" y="297"/>
                </a:lnTo>
                <a:lnTo>
                  <a:pt x="1035" y="677"/>
                </a:lnTo>
                <a:lnTo>
                  <a:pt x="1753" y="677"/>
                </a:lnTo>
                <a:lnTo>
                  <a:pt x="1756" y="0"/>
                </a:lnTo>
                <a:lnTo>
                  <a:pt x="0" y="0"/>
                </a:lnTo>
                <a:close/>
              </a:path>
            </a:pathLst>
          </a:custGeom>
          <a:solidFill>
            <a:srgbClr val="F8A9FF"/>
          </a:solidFill>
          <a:ln w="20638">
            <a:solidFill>
              <a:srgbClr val="000000"/>
            </a:solidFill>
            <a:prstDash val="solid"/>
            <a:round/>
            <a:headEnd/>
            <a:tailEnd/>
          </a:ln>
        </p:spPr>
        <p:txBody>
          <a:bodyPr/>
          <a:lstStyle/>
          <a:p>
            <a:endParaRPr lang="en-US" sz="2659"/>
          </a:p>
        </p:txBody>
      </p:sp>
      <p:sp>
        <p:nvSpPr>
          <p:cNvPr id="6163" name="Freeform 19">
            <a:extLst>
              <a:ext uri="{FF2B5EF4-FFF2-40B4-BE49-F238E27FC236}">
                <a16:creationId xmlns:a16="http://schemas.microsoft.com/office/drawing/2014/main" id="{DF8FDF93-C02F-4382-A364-66280E7020D4}"/>
              </a:ext>
            </a:extLst>
          </p:cNvPr>
          <p:cNvSpPr>
            <a:spLocks/>
          </p:cNvSpPr>
          <p:nvPr/>
        </p:nvSpPr>
        <p:spPr bwMode="auto">
          <a:xfrm>
            <a:off x="7383821" y="1935397"/>
            <a:ext cx="1545936" cy="441445"/>
          </a:xfrm>
          <a:custGeom>
            <a:avLst/>
            <a:gdLst>
              <a:gd name="T0" fmla="*/ 2147483646 w 1760"/>
              <a:gd name="T1" fmla="*/ 0 h 500"/>
              <a:gd name="T2" fmla="*/ 0 w 1760"/>
              <a:gd name="T3" fmla="*/ 2147483646 h 500"/>
              <a:gd name="T4" fmla="*/ 2147483646 w 1760"/>
              <a:gd name="T5" fmla="*/ 2147483646 h 500"/>
              <a:gd name="T6" fmla="*/ 2147483646 w 1760"/>
              <a:gd name="T7" fmla="*/ 0 h 500"/>
              <a:gd name="T8" fmla="*/ 2147483646 w 1760"/>
              <a:gd name="T9" fmla="*/ 0 h 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0" h="500">
                <a:moveTo>
                  <a:pt x="2" y="0"/>
                </a:moveTo>
                <a:lnTo>
                  <a:pt x="0" y="500"/>
                </a:lnTo>
                <a:lnTo>
                  <a:pt x="1760" y="500"/>
                </a:lnTo>
                <a:lnTo>
                  <a:pt x="1759" y="0"/>
                </a:lnTo>
                <a:lnTo>
                  <a:pt x="2" y="0"/>
                </a:lnTo>
                <a:close/>
              </a:path>
            </a:pathLst>
          </a:custGeom>
          <a:solidFill>
            <a:srgbClr val="F8A9FF"/>
          </a:solidFill>
          <a:ln w="20638">
            <a:solidFill>
              <a:srgbClr val="000000"/>
            </a:solidFill>
            <a:prstDash val="solid"/>
            <a:round/>
            <a:headEnd/>
            <a:tailEnd/>
          </a:ln>
        </p:spPr>
        <p:txBody>
          <a:bodyPr/>
          <a:lstStyle/>
          <a:p>
            <a:endParaRPr lang="en-US" sz="2659"/>
          </a:p>
        </p:txBody>
      </p:sp>
      <p:sp>
        <p:nvSpPr>
          <p:cNvPr id="6164" name="Rectangle 20">
            <a:extLst>
              <a:ext uri="{FF2B5EF4-FFF2-40B4-BE49-F238E27FC236}">
                <a16:creationId xmlns:a16="http://schemas.microsoft.com/office/drawing/2014/main" id="{EB581187-9A27-4AF4-8B7C-B6B4274CB852}"/>
              </a:ext>
            </a:extLst>
          </p:cNvPr>
          <p:cNvSpPr>
            <a:spLocks noChangeArrowheads="1"/>
          </p:cNvSpPr>
          <p:nvPr/>
        </p:nvSpPr>
        <p:spPr bwMode="auto">
          <a:xfrm>
            <a:off x="6319780" y="5437057"/>
            <a:ext cx="446721" cy="420339"/>
          </a:xfrm>
          <a:prstGeom prst="rect">
            <a:avLst/>
          </a:prstGeom>
          <a:solidFill>
            <a:srgbClr val="FB921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65" name="Rectangle 21">
            <a:extLst>
              <a:ext uri="{FF2B5EF4-FFF2-40B4-BE49-F238E27FC236}">
                <a16:creationId xmlns:a16="http://schemas.microsoft.com/office/drawing/2014/main" id="{72FB1326-EC9A-464B-838C-F6741FFD9F08}"/>
              </a:ext>
            </a:extLst>
          </p:cNvPr>
          <p:cNvSpPr>
            <a:spLocks noChangeArrowheads="1"/>
          </p:cNvSpPr>
          <p:nvPr/>
        </p:nvSpPr>
        <p:spPr bwMode="auto">
          <a:xfrm>
            <a:off x="5769294" y="5502130"/>
            <a:ext cx="39754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OPER.</a:t>
            </a:r>
            <a:endParaRPr lang="en-US" altLang="en-US" sz="2659"/>
          </a:p>
        </p:txBody>
      </p:sp>
      <p:sp>
        <p:nvSpPr>
          <p:cNvPr id="6166" name="Rectangle 22">
            <a:extLst>
              <a:ext uri="{FF2B5EF4-FFF2-40B4-BE49-F238E27FC236}">
                <a16:creationId xmlns:a16="http://schemas.microsoft.com/office/drawing/2014/main" id="{8551D4D5-0014-4B1F-8870-872E439D214D}"/>
              </a:ext>
            </a:extLst>
          </p:cNvPr>
          <p:cNvSpPr>
            <a:spLocks noChangeArrowheads="1"/>
          </p:cNvSpPr>
          <p:nvPr/>
        </p:nvSpPr>
        <p:spPr bwMode="auto">
          <a:xfrm>
            <a:off x="5769294" y="5678004"/>
            <a:ext cx="33342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DISP.</a:t>
            </a:r>
            <a:endParaRPr lang="en-US" altLang="en-US" sz="2659"/>
          </a:p>
        </p:txBody>
      </p:sp>
      <p:sp>
        <p:nvSpPr>
          <p:cNvPr id="6167" name="Rectangle 23">
            <a:extLst>
              <a:ext uri="{FF2B5EF4-FFF2-40B4-BE49-F238E27FC236}">
                <a16:creationId xmlns:a16="http://schemas.microsoft.com/office/drawing/2014/main" id="{100A44A0-F55A-4520-9416-ECCFED08E1CE}"/>
              </a:ext>
            </a:extLst>
          </p:cNvPr>
          <p:cNvSpPr>
            <a:spLocks noChangeArrowheads="1"/>
          </p:cNvSpPr>
          <p:nvPr/>
        </p:nvSpPr>
        <p:spPr bwMode="auto">
          <a:xfrm>
            <a:off x="6354956" y="5503889"/>
            <a:ext cx="39754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OPER.</a:t>
            </a:r>
            <a:endParaRPr lang="en-US" altLang="en-US" sz="2659"/>
          </a:p>
        </p:txBody>
      </p:sp>
      <p:sp>
        <p:nvSpPr>
          <p:cNvPr id="6168" name="Rectangle 24">
            <a:extLst>
              <a:ext uri="{FF2B5EF4-FFF2-40B4-BE49-F238E27FC236}">
                <a16:creationId xmlns:a16="http://schemas.microsoft.com/office/drawing/2014/main" id="{C773B738-96A9-4D65-9982-14DC00DB57FC}"/>
              </a:ext>
            </a:extLst>
          </p:cNvPr>
          <p:cNvSpPr>
            <a:spLocks noChangeArrowheads="1"/>
          </p:cNvSpPr>
          <p:nvPr/>
        </p:nvSpPr>
        <p:spPr bwMode="auto">
          <a:xfrm>
            <a:off x="6354955" y="5683281"/>
            <a:ext cx="33342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DISP.</a:t>
            </a:r>
            <a:endParaRPr lang="en-US" altLang="en-US" sz="2659"/>
          </a:p>
        </p:txBody>
      </p:sp>
      <p:sp>
        <p:nvSpPr>
          <p:cNvPr id="6169" name="Rectangle 25">
            <a:extLst>
              <a:ext uri="{FF2B5EF4-FFF2-40B4-BE49-F238E27FC236}">
                <a16:creationId xmlns:a16="http://schemas.microsoft.com/office/drawing/2014/main" id="{F66CDDB3-790C-4898-9E6B-8B3936F0ABC7}"/>
              </a:ext>
            </a:extLst>
          </p:cNvPr>
          <p:cNvSpPr>
            <a:spLocks noChangeArrowheads="1"/>
          </p:cNvSpPr>
          <p:nvPr/>
        </p:nvSpPr>
        <p:spPr bwMode="auto">
          <a:xfrm>
            <a:off x="3999997" y="3602686"/>
            <a:ext cx="624354" cy="437928"/>
          </a:xfrm>
          <a:prstGeom prst="rect">
            <a:avLst/>
          </a:prstGeom>
          <a:solidFill>
            <a:srgbClr val="00E700"/>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70" name="Rectangle 26">
            <a:extLst>
              <a:ext uri="{FF2B5EF4-FFF2-40B4-BE49-F238E27FC236}">
                <a16:creationId xmlns:a16="http://schemas.microsoft.com/office/drawing/2014/main" id="{3414EF7A-A14B-4C8D-9265-1F4B30A7D880}"/>
              </a:ext>
            </a:extLst>
          </p:cNvPr>
          <p:cNvSpPr>
            <a:spLocks noChangeArrowheads="1"/>
          </p:cNvSpPr>
          <p:nvPr/>
        </p:nvSpPr>
        <p:spPr bwMode="auto">
          <a:xfrm>
            <a:off x="8636047" y="3592134"/>
            <a:ext cx="626113" cy="439686"/>
          </a:xfrm>
          <a:prstGeom prst="rect">
            <a:avLst/>
          </a:prstGeom>
          <a:solidFill>
            <a:srgbClr val="00E700"/>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71" name="Rectangle 27">
            <a:extLst>
              <a:ext uri="{FF2B5EF4-FFF2-40B4-BE49-F238E27FC236}">
                <a16:creationId xmlns:a16="http://schemas.microsoft.com/office/drawing/2014/main" id="{57358C98-4BB6-43B2-8C15-0F4BE9EFCD62}"/>
              </a:ext>
            </a:extLst>
          </p:cNvPr>
          <p:cNvSpPr>
            <a:spLocks noChangeArrowheads="1"/>
          </p:cNvSpPr>
          <p:nvPr/>
        </p:nvSpPr>
        <p:spPr bwMode="auto">
          <a:xfrm>
            <a:off x="4054518" y="3630826"/>
            <a:ext cx="522579"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ALARM &amp;</a:t>
            </a:r>
            <a:endParaRPr lang="en-US" altLang="en-US" sz="2659"/>
          </a:p>
        </p:txBody>
      </p:sp>
      <p:sp>
        <p:nvSpPr>
          <p:cNvPr id="6172" name="Rectangle 28">
            <a:extLst>
              <a:ext uri="{FF2B5EF4-FFF2-40B4-BE49-F238E27FC236}">
                <a16:creationId xmlns:a16="http://schemas.microsoft.com/office/drawing/2014/main" id="{D48B4E07-D8BC-4FB5-B3C5-C2C09158A9C0}"/>
              </a:ext>
            </a:extLst>
          </p:cNvPr>
          <p:cNvSpPr>
            <a:spLocks noChangeArrowheads="1"/>
          </p:cNvSpPr>
          <p:nvPr/>
        </p:nvSpPr>
        <p:spPr bwMode="auto">
          <a:xfrm>
            <a:off x="7552660" y="3595652"/>
            <a:ext cx="626113" cy="441445"/>
          </a:xfrm>
          <a:prstGeom prst="rect">
            <a:avLst/>
          </a:prstGeom>
          <a:solidFill>
            <a:srgbClr val="00E700"/>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73" name="Rectangle 29">
            <a:extLst>
              <a:ext uri="{FF2B5EF4-FFF2-40B4-BE49-F238E27FC236}">
                <a16:creationId xmlns:a16="http://schemas.microsoft.com/office/drawing/2014/main" id="{CD7A33A3-20C4-40ED-B981-3BD06A925ECC}"/>
              </a:ext>
            </a:extLst>
          </p:cNvPr>
          <p:cNvSpPr>
            <a:spLocks noChangeArrowheads="1"/>
          </p:cNvSpPr>
          <p:nvPr/>
        </p:nvSpPr>
        <p:spPr bwMode="auto">
          <a:xfrm>
            <a:off x="8660670" y="3662484"/>
            <a:ext cx="559449"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PRODUCT</a:t>
            </a:r>
            <a:endParaRPr lang="en-US" altLang="en-US" sz="2659"/>
          </a:p>
        </p:txBody>
      </p:sp>
      <p:sp>
        <p:nvSpPr>
          <p:cNvPr id="6174" name="Rectangle 31">
            <a:extLst>
              <a:ext uri="{FF2B5EF4-FFF2-40B4-BE49-F238E27FC236}">
                <a16:creationId xmlns:a16="http://schemas.microsoft.com/office/drawing/2014/main" id="{11C46813-4EB2-4532-98D6-AB50BD455692}"/>
              </a:ext>
            </a:extLst>
          </p:cNvPr>
          <p:cNvSpPr>
            <a:spLocks noChangeArrowheads="1"/>
          </p:cNvSpPr>
          <p:nvPr/>
        </p:nvSpPr>
        <p:spPr bwMode="auto">
          <a:xfrm>
            <a:off x="4511791" y="2640654"/>
            <a:ext cx="768572" cy="517071"/>
          </a:xfrm>
          <a:prstGeom prst="rect">
            <a:avLst/>
          </a:prstGeom>
          <a:solidFill>
            <a:srgbClr val="00BEF7"/>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175" name="Rectangle 32">
            <a:extLst>
              <a:ext uri="{FF2B5EF4-FFF2-40B4-BE49-F238E27FC236}">
                <a16:creationId xmlns:a16="http://schemas.microsoft.com/office/drawing/2014/main" id="{F3F0530A-F2D4-4905-A16E-5C23F7712314}"/>
              </a:ext>
            </a:extLst>
          </p:cNvPr>
          <p:cNvSpPr>
            <a:spLocks noChangeArrowheads="1"/>
          </p:cNvSpPr>
          <p:nvPr/>
        </p:nvSpPr>
        <p:spPr bwMode="auto">
          <a:xfrm>
            <a:off x="9376477" y="3228074"/>
            <a:ext cx="469680"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OFFICE</a:t>
            </a:r>
            <a:endParaRPr lang="en-US" altLang="en-US" sz="2659"/>
          </a:p>
        </p:txBody>
      </p:sp>
      <p:sp>
        <p:nvSpPr>
          <p:cNvPr id="6176" name="Rectangle 33">
            <a:extLst>
              <a:ext uri="{FF2B5EF4-FFF2-40B4-BE49-F238E27FC236}">
                <a16:creationId xmlns:a16="http://schemas.microsoft.com/office/drawing/2014/main" id="{9C7FD916-CF29-41C9-BBDB-FC294C5A68C0}"/>
              </a:ext>
            </a:extLst>
          </p:cNvPr>
          <p:cNvSpPr>
            <a:spLocks noChangeArrowheads="1"/>
          </p:cNvSpPr>
          <p:nvPr/>
        </p:nvSpPr>
        <p:spPr bwMode="auto">
          <a:xfrm>
            <a:off x="7496380" y="1991676"/>
            <a:ext cx="1266372"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CORP &amp; DIVISIONAL</a:t>
            </a:r>
            <a:endParaRPr lang="en-US" altLang="en-US" sz="2659"/>
          </a:p>
        </p:txBody>
      </p:sp>
      <p:sp>
        <p:nvSpPr>
          <p:cNvPr id="6177" name="Rectangle 34">
            <a:extLst>
              <a:ext uri="{FF2B5EF4-FFF2-40B4-BE49-F238E27FC236}">
                <a16:creationId xmlns:a16="http://schemas.microsoft.com/office/drawing/2014/main" id="{8688F1CE-C40C-4D33-803C-F78D615F41E1}"/>
              </a:ext>
            </a:extLst>
          </p:cNvPr>
          <p:cNvSpPr>
            <a:spLocks noChangeArrowheads="1"/>
          </p:cNvSpPr>
          <p:nvPr/>
        </p:nvSpPr>
        <p:spPr bwMode="auto">
          <a:xfrm>
            <a:off x="10211882" y="4030061"/>
            <a:ext cx="617157"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SITEWIDE</a:t>
            </a:r>
            <a:endParaRPr lang="en-US" altLang="en-US" sz="2659"/>
          </a:p>
        </p:txBody>
      </p:sp>
      <p:sp>
        <p:nvSpPr>
          <p:cNvPr id="6178" name="Line 35">
            <a:extLst>
              <a:ext uri="{FF2B5EF4-FFF2-40B4-BE49-F238E27FC236}">
                <a16:creationId xmlns:a16="http://schemas.microsoft.com/office/drawing/2014/main" id="{6B00B566-B090-4C3B-8A70-63D08BC70D18}"/>
              </a:ext>
            </a:extLst>
          </p:cNvPr>
          <p:cNvSpPr>
            <a:spLocks noChangeShapeType="1"/>
          </p:cNvSpPr>
          <p:nvPr/>
        </p:nvSpPr>
        <p:spPr bwMode="auto">
          <a:xfrm>
            <a:off x="6715499" y="4125034"/>
            <a:ext cx="1758" cy="11783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79" name="Rectangle 36">
            <a:extLst>
              <a:ext uri="{FF2B5EF4-FFF2-40B4-BE49-F238E27FC236}">
                <a16:creationId xmlns:a16="http://schemas.microsoft.com/office/drawing/2014/main" id="{FBA3F671-8520-4D66-B5A3-E7AC5D42B9F6}"/>
              </a:ext>
            </a:extLst>
          </p:cNvPr>
          <p:cNvSpPr>
            <a:spLocks noChangeArrowheads="1"/>
          </p:cNvSpPr>
          <p:nvPr/>
        </p:nvSpPr>
        <p:spPr bwMode="auto">
          <a:xfrm>
            <a:off x="4654250" y="2742660"/>
            <a:ext cx="442429"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LOCAL</a:t>
            </a:r>
            <a:endParaRPr lang="en-US" altLang="en-US" sz="2659"/>
          </a:p>
        </p:txBody>
      </p:sp>
      <p:sp>
        <p:nvSpPr>
          <p:cNvPr id="6180" name="Rectangle 37">
            <a:extLst>
              <a:ext uri="{FF2B5EF4-FFF2-40B4-BE49-F238E27FC236}">
                <a16:creationId xmlns:a16="http://schemas.microsoft.com/office/drawing/2014/main" id="{4B9BDFDA-FFDB-48C0-88F6-D660A256754C}"/>
              </a:ext>
            </a:extLst>
          </p:cNvPr>
          <p:cNvSpPr>
            <a:spLocks noChangeArrowheads="1"/>
          </p:cNvSpPr>
          <p:nvPr/>
        </p:nvSpPr>
        <p:spPr bwMode="auto">
          <a:xfrm>
            <a:off x="4590936" y="2918535"/>
            <a:ext cx="58990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EIS/TECH</a:t>
            </a:r>
            <a:endParaRPr lang="en-US" altLang="en-US" sz="2659"/>
          </a:p>
        </p:txBody>
      </p:sp>
      <p:sp>
        <p:nvSpPr>
          <p:cNvPr id="6181" name="Rectangle 38">
            <a:extLst>
              <a:ext uri="{FF2B5EF4-FFF2-40B4-BE49-F238E27FC236}">
                <a16:creationId xmlns:a16="http://schemas.microsoft.com/office/drawing/2014/main" id="{45750DB5-7ADA-40E8-B3ED-9E9435689F00}"/>
              </a:ext>
            </a:extLst>
          </p:cNvPr>
          <p:cNvSpPr>
            <a:spLocks noChangeArrowheads="1"/>
          </p:cNvSpPr>
          <p:nvPr/>
        </p:nvSpPr>
        <p:spPr bwMode="auto">
          <a:xfrm>
            <a:off x="4107280" y="3764491"/>
            <a:ext cx="562798" cy="2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dirty="0">
                <a:solidFill>
                  <a:srgbClr val="000000"/>
                </a:solidFill>
                <a:latin typeface="Arial" panose="020B0604020202020204" pitchFamily="34" charset="0"/>
              </a:rPr>
              <a:t>ALERT </a:t>
            </a:r>
          </a:p>
          <a:p>
            <a:pPr eaLnBrk="1" hangingPunct="1">
              <a:spcBef>
                <a:spcPct val="0"/>
              </a:spcBef>
              <a:buFontTx/>
              <a:buNone/>
            </a:pPr>
            <a:r>
              <a:rPr lang="en-US" altLang="en-US" sz="886" b="1" dirty="0">
                <a:solidFill>
                  <a:srgbClr val="000000"/>
                </a:solidFill>
                <a:latin typeface="Arial" panose="020B0604020202020204" pitchFamily="34" charset="0"/>
              </a:rPr>
              <a:t>MGR</a:t>
            </a:r>
            <a:endParaRPr lang="en-US" altLang="en-US" sz="2659" dirty="0"/>
          </a:p>
        </p:txBody>
      </p:sp>
      <p:sp>
        <p:nvSpPr>
          <p:cNvPr id="6182" name="Line 39">
            <a:extLst>
              <a:ext uri="{FF2B5EF4-FFF2-40B4-BE49-F238E27FC236}">
                <a16:creationId xmlns:a16="http://schemas.microsoft.com/office/drawing/2014/main" id="{968F2065-A71B-4C36-8773-DF3F4B9BE957}"/>
              </a:ext>
            </a:extLst>
          </p:cNvPr>
          <p:cNvSpPr>
            <a:spLocks noChangeShapeType="1"/>
          </p:cNvSpPr>
          <p:nvPr/>
        </p:nvSpPr>
        <p:spPr bwMode="auto">
          <a:xfrm flipV="1">
            <a:off x="4346469" y="4045890"/>
            <a:ext cx="1759" cy="21104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83" name="Rectangle 40">
            <a:extLst>
              <a:ext uri="{FF2B5EF4-FFF2-40B4-BE49-F238E27FC236}">
                <a16:creationId xmlns:a16="http://schemas.microsoft.com/office/drawing/2014/main" id="{8F7C10E7-B653-4EE8-B813-CB88470AA186}"/>
              </a:ext>
            </a:extLst>
          </p:cNvPr>
          <p:cNvSpPr>
            <a:spLocks noChangeArrowheads="1"/>
          </p:cNvSpPr>
          <p:nvPr/>
        </p:nvSpPr>
        <p:spPr bwMode="auto">
          <a:xfrm>
            <a:off x="7601906" y="3671278"/>
            <a:ext cx="496931"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QUALITY</a:t>
            </a:r>
            <a:endParaRPr lang="en-US" altLang="en-US" sz="2659"/>
          </a:p>
        </p:txBody>
      </p:sp>
      <p:sp>
        <p:nvSpPr>
          <p:cNvPr id="6184" name="Rectangle 41">
            <a:extLst>
              <a:ext uri="{FF2B5EF4-FFF2-40B4-BE49-F238E27FC236}">
                <a16:creationId xmlns:a16="http://schemas.microsoft.com/office/drawing/2014/main" id="{21839625-6FC3-473C-879C-ADF2B48C1F9B}"/>
              </a:ext>
            </a:extLst>
          </p:cNvPr>
          <p:cNvSpPr>
            <a:spLocks noChangeArrowheads="1"/>
          </p:cNvSpPr>
          <p:nvPr/>
        </p:nvSpPr>
        <p:spPr bwMode="auto">
          <a:xfrm>
            <a:off x="7689842" y="3848911"/>
            <a:ext cx="251672"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MGT</a:t>
            </a:r>
            <a:endParaRPr lang="en-US" altLang="en-US" sz="2659"/>
          </a:p>
        </p:txBody>
      </p:sp>
      <p:sp>
        <p:nvSpPr>
          <p:cNvPr id="6185" name="Rectangle 42">
            <a:extLst>
              <a:ext uri="{FF2B5EF4-FFF2-40B4-BE49-F238E27FC236}">
                <a16:creationId xmlns:a16="http://schemas.microsoft.com/office/drawing/2014/main" id="{7D666F2B-5E20-49FA-87FB-3B139EA090C7}"/>
              </a:ext>
            </a:extLst>
          </p:cNvPr>
          <p:cNvSpPr>
            <a:spLocks noChangeArrowheads="1"/>
          </p:cNvSpPr>
          <p:nvPr/>
        </p:nvSpPr>
        <p:spPr bwMode="auto">
          <a:xfrm>
            <a:off x="8634288" y="3813736"/>
            <a:ext cx="597921"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TRACKING</a:t>
            </a:r>
            <a:endParaRPr lang="en-US" altLang="en-US" sz="2659"/>
          </a:p>
        </p:txBody>
      </p:sp>
      <p:sp>
        <p:nvSpPr>
          <p:cNvPr id="6186" name="Line 43">
            <a:extLst>
              <a:ext uri="{FF2B5EF4-FFF2-40B4-BE49-F238E27FC236}">
                <a16:creationId xmlns:a16="http://schemas.microsoft.com/office/drawing/2014/main" id="{CD7B5E52-2538-4881-9FBE-83F5FE937735}"/>
              </a:ext>
            </a:extLst>
          </p:cNvPr>
          <p:cNvSpPr>
            <a:spLocks noChangeShapeType="1"/>
          </p:cNvSpPr>
          <p:nvPr/>
        </p:nvSpPr>
        <p:spPr bwMode="auto">
          <a:xfrm>
            <a:off x="7867475" y="4044132"/>
            <a:ext cx="1759" cy="17763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87" name="Rectangle 44">
            <a:extLst>
              <a:ext uri="{FF2B5EF4-FFF2-40B4-BE49-F238E27FC236}">
                <a16:creationId xmlns:a16="http://schemas.microsoft.com/office/drawing/2014/main" id="{A1180105-0C02-4858-AB9E-3244619274DA}"/>
              </a:ext>
            </a:extLst>
          </p:cNvPr>
          <p:cNvSpPr>
            <a:spLocks noChangeArrowheads="1"/>
          </p:cNvSpPr>
          <p:nvPr/>
        </p:nvSpPr>
        <p:spPr bwMode="auto">
          <a:xfrm>
            <a:off x="4569831" y="4571755"/>
            <a:ext cx="553037"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PROCESS</a:t>
            </a:r>
            <a:endParaRPr lang="en-US" altLang="en-US" sz="2659"/>
          </a:p>
        </p:txBody>
      </p:sp>
      <p:sp>
        <p:nvSpPr>
          <p:cNvPr id="6188" name="Rectangle 45">
            <a:extLst>
              <a:ext uri="{FF2B5EF4-FFF2-40B4-BE49-F238E27FC236}">
                <a16:creationId xmlns:a16="http://schemas.microsoft.com/office/drawing/2014/main" id="{90DA5F9F-D107-4DFC-A3A0-5F96BF86DF1A}"/>
              </a:ext>
            </a:extLst>
          </p:cNvPr>
          <p:cNvSpPr>
            <a:spLocks noChangeArrowheads="1"/>
          </p:cNvSpPr>
          <p:nvPr/>
        </p:nvSpPr>
        <p:spPr bwMode="auto">
          <a:xfrm>
            <a:off x="4590935" y="4876017"/>
            <a:ext cx="585097"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DCS HOST</a:t>
            </a:r>
            <a:endParaRPr lang="en-US" altLang="en-US" sz="2659"/>
          </a:p>
        </p:txBody>
      </p:sp>
      <p:sp>
        <p:nvSpPr>
          <p:cNvPr id="6189" name="Rectangle 46">
            <a:extLst>
              <a:ext uri="{FF2B5EF4-FFF2-40B4-BE49-F238E27FC236}">
                <a16:creationId xmlns:a16="http://schemas.microsoft.com/office/drawing/2014/main" id="{930C7A55-76B6-4365-88D7-E3DE40301E55}"/>
              </a:ext>
            </a:extLst>
          </p:cNvPr>
          <p:cNvSpPr>
            <a:spLocks noChangeArrowheads="1"/>
          </p:cNvSpPr>
          <p:nvPr/>
        </p:nvSpPr>
        <p:spPr bwMode="auto">
          <a:xfrm>
            <a:off x="4620833" y="4715972"/>
            <a:ext cx="415178"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AREA 1</a:t>
            </a:r>
            <a:endParaRPr lang="en-US" altLang="en-US" sz="2659"/>
          </a:p>
        </p:txBody>
      </p:sp>
      <p:sp>
        <p:nvSpPr>
          <p:cNvPr id="6190" name="Line 47">
            <a:extLst>
              <a:ext uri="{FF2B5EF4-FFF2-40B4-BE49-F238E27FC236}">
                <a16:creationId xmlns:a16="http://schemas.microsoft.com/office/drawing/2014/main" id="{E11B9044-E40E-40D2-9E4A-147266ACED09}"/>
              </a:ext>
            </a:extLst>
          </p:cNvPr>
          <p:cNvSpPr>
            <a:spLocks noChangeShapeType="1"/>
          </p:cNvSpPr>
          <p:nvPr/>
        </p:nvSpPr>
        <p:spPr bwMode="auto">
          <a:xfrm>
            <a:off x="3336949" y="4224146"/>
            <a:ext cx="6530217" cy="2164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91" name="Line 48">
            <a:extLst>
              <a:ext uri="{FF2B5EF4-FFF2-40B4-BE49-F238E27FC236}">
                <a16:creationId xmlns:a16="http://schemas.microsoft.com/office/drawing/2014/main" id="{724BD768-9C71-45CB-9F3A-BF795569D7B1}"/>
              </a:ext>
            </a:extLst>
          </p:cNvPr>
          <p:cNvSpPr>
            <a:spLocks noChangeShapeType="1"/>
          </p:cNvSpPr>
          <p:nvPr/>
        </p:nvSpPr>
        <p:spPr bwMode="auto">
          <a:xfrm flipV="1">
            <a:off x="8950861" y="4049408"/>
            <a:ext cx="1759" cy="1864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192" name="Rectangle 49">
            <a:extLst>
              <a:ext uri="{FF2B5EF4-FFF2-40B4-BE49-F238E27FC236}">
                <a16:creationId xmlns:a16="http://schemas.microsoft.com/office/drawing/2014/main" id="{4BBED49C-9ED0-4F15-B601-05012247F352}"/>
              </a:ext>
            </a:extLst>
          </p:cNvPr>
          <p:cNvSpPr>
            <a:spLocks noChangeArrowheads="1"/>
          </p:cNvSpPr>
          <p:nvPr/>
        </p:nvSpPr>
        <p:spPr bwMode="auto">
          <a:xfrm>
            <a:off x="10173189" y="4176036"/>
            <a:ext cx="777457"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INDUSTRIAL</a:t>
            </a:r>
            <a:endParaRPr lang="en-US" altLang="en-US" sz="2659"/>
          </a:p>
        </p:txBody>
      </p:sp>
      <p:sp>
        <p:nvSpPr>
          <p:cNvPr id="6193" name="Rectangle 50">
            <a:extLst>
              <a:ext uri="{FF2B5EF4-FFF2-40B4-BE49-F238E27FC236}">
                <a16:creationId xmlns:a16="http://schemas.microsoft.com/office/drawing/2014/main" id="{7EC8CCF5-811F-4832-9069-F934408A3AE3}"/>
              </a:ext>
            </a:extLst>
          </p:cNvPr>
          <p:cNvSpPr>
            <a:spLocks noChangeArrowheads="1"/>
          </p:cNvSpPr>
          <p:nvPr/>
        </p:nvSpPr>
        <p:spPr bwMode="auto">
          <a:xfrm>
            <a:off x="10377204" y="4322013"/>
            <a:ext cx="264496"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LAN</a:t>
            </a:r>
            <a:endParaRPr lang="en-US" altLang="en-US" sz="2659"/>
          </a:p>
        </p:txBody>
      </p:sp>
      <p:sp>
        <p:nvSpPr>
          <p:cNvPr id="6194" name="Rectangle 51">
            <a:extLst>
              <a:ext uri="{FF2B5EF4-FFF2-40B4-BE49-F238E27FC236}">
                <a16:creationId xmlns:a16="http://schemas.microsoft.com/office/drawing/2014/main" id="{EAC60026-B8CC-4F6B-AC8C-10E73E80701C}"/>
              </a:ext>
            </a:extLst>
          </p:cNvPr>
          <p:cNvSpPr>
            <a:spLocks noChangeArrowheads="1"/>
          </p:cNvSpPr>
          <p:nvPr/>
        </p:nvSpPr>
        <p:spPr bwMode="auto">
          <a:xfrm>
            <a:off x="9487279" y="3409224"/>
            <a:ext cx="264496"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LAN</a:t>
            </a:r>
            <a:endParaRPr lang="en-US" altLang="en-US" sz="2659"/>
          </a:p>
        </p:txBody>
      </p:sp>
      <p:sp>
        <p:nvSpPr>
          <p:cNvPr id="6195" name="Rectangle 52">
            <a:extLst>
              <a:ext uri="{FF2B5EF4-FFF2-40B4-BE49-F238E27FC236}">
                <a16:creationId xmlns:a16="http://schemas.microsoft.com/office/drawing/2014/main" id="{FE3D838D-48A6-48C4-B172-BC55D6232470}"/>
              </a:ext>
            </a:extLst>
          </p:cNvPr>
          <p:cNvSpPr>
            <a:spLocks noChangeArrowheads="1"/>
          </p:cNvSpPr>
          <p:nvPr/>
        </p:nvSpPr>
        <p:spPr bwMode="auto">
          <a:xfrm>
            <a:off x="7900892" y="3034612"/>
            <a:ext cx="163506" cy="153440"/>
          </a:xfrm>
          <a:prstGeom prst="rect">
            <a:avLst/>
          </a:prstGeom>
          <a:solidFill>
            <a:srgbClr val="F8A9FF"/>
          </a:solidFill>
          <a:ln w="25400">
            <a:solidFill>
              <a:schemeClr val="tx1"/>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R </a:t>
            </a:r>
            <a:endParaRPr lang="en-US" altLang="en-US" sz="2659"/>
          </a:p>
        </p:txBody>
      </p:sp>
      <p:sp>
        <p:nvSpPr>
          <p:cNvPr id="6196" name="Rectangle 53">
            <a:extLst>
              <a:ext uri="{FF2B5EF4-FFF2-40B4-BE49-F238E27FC236}">
                <a16:creationId xmlns:a16="http://schemas.microsoft.com/office/drawing/2014/main" id="{E4A71CCE-5D9C-4826-A7E7-5E07FF85CD05}"/>
              </a:ext>
            </a:extLst>
          </p:cNvPr>
          <p:cNvSpPr>
            <a:spLocks noChangeArrowheads="1"/>
          </p:cNvSpPr>
          <p:nvPr/>
        </p:nvSpPr>
        <p:spPr bwMode="auto">
          <a:xfrm>
            <a:off x="8453138" y="2744419"/>
            <a:ext cx="924933"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PROPRIETARY</a:t>
            </a:r>
            <a:endParaRPr lang="en-US" altLang="en-US" sz="2659"/>
          </a:p>
        </p:txBody>
      </p:sp>
      <p:sp>
        <p:nvSpPr>
          <p:cNvPr id="6197" name="Rectangle 54">
            <a:extLst>
              <a:ext uri="{FF2B5EF4-FFF2-40B4-BE49-F238E27FC236}">
                <a16:creationId xmlns:a16="http://schemas.microsoft.com/office/drawing/2014/main" id="{6CD5E804-BC11-4F0C-8D44-AFCF4B84AD2B}"/>
              </a:ext>
            </a:extLst>
          </p:cNvPr>
          <p:cNvSpPr>
            <a:spLocks noChangeArrowheads="1"/>
          </p:cNvSpPr>
          <p:nvPr/>
        </p:nvSpPr>
        <p:spPr bwMode="auto">
          <a:xfrm>
            <a:off x="8335301" y="2871048"/>
            <a:ext cx="1429879"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WIDE AREA NETWORK</a:t>
            </a:r>
            <a:endParaRPr lang="en-US" altLang="en-US" sz="2659"/>
          </a:p>
        </p:txBody>
      </p:sp>
      <p:sp>
        <p:nvSpPr>
          <p:cNvPr id="6198" name="Rectangle 55">
            <a:extLst>
              <a:ext uri="{FF2B5EF4-FFF2-40B4-BE49-F238E27FC236}">
                <a16:creationId xmlns:a16="http://schemas.microsoft.com/office/drawing/2014/main" id="{8FE2DD6E-588C-4FBC-9999-2E32D6E57F3A}"/>
              </a:ext>
            </a:extLst>
          </p:cNvPr>
          <p:cNvSpPr>
            <a:spLocks noChangeArrowheads="1"/>
          </p:cNvSpPr>
          <p:nvPr/>
        </p:nvSpPr>
        <p:spPr bwMode="auto">
          <a:xfrm>
            <a:off x="8249123" y="3025818"/>
            <a:ext cx="811119"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PROTOCOLS</a:t>
            </a:r>
            <a:endParaRPr lang="en-US" altLang="en-US" sz="2659"/>
          </a:p>
        </p:txBody>
      </p:sp>
      <p:sp>
        <p:nvSpPr>
          <p:cNvPr id="6199" name="Rectangle 56">
            <a:extLst>
              <a:ext uri="{FF2B5EF4-FFF2-40B4-BE49-F238E27FC236}">
                <a16:creationId xmlns:a16="http://schemas.microsoft.com/office/drawing/2014/main" id="{10AA9F30-BE60-4260-9271-E27B75A35729}"/>
              </a:ext>
            </a:extLst>
          </p:cNvPr>
          <p:cNvSpPr>
            <a:spLocks noChangeArrowheads="1"/>
          </p:cNvSpPr>
          <p:nvPr/>
        </p:nvSpPr>
        <p:spPr bwMode="auto">
          <a:xfrm>
            <a:off x="8104906" y="1722589"/>
            <a:ext cx="1266372"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CORP &amp; DIVISIONAL</a:t>
            </a:r>
            <a:endParaRPr lang="en-US" altLang="en-US" sz="2659"/>
          </a:p>
        </p:txBody>
      </p:sp>
      <p:sp>
        <p:nvSpPr>
          <p:cNvPr id="6200" name="Rectangle 57">
            <a:extLst>
              <a:ext uri="{FF2B5EF4-FFF2-40B4-BE49-F238E27FC236}">
                <a16:creationId xmlns:a16="http://schemas.microsoft.com/office/drawing/2014/main" id="{27165295-1E0D-4FCE-9414-451B25BA8050}"/>
              </a:ext>
            </a:extLst>
          </p:cNvPr>
          <p:cNvSpPr>
            <a:spLocks noChangeArrowheads="1"/>
          </p:cNvSpPr>
          <p:nvPr/>
        </p:nvSpPr>
        <p:spPr bwMode="auto">
          <a:xfrm>
            <a:off x="5308503" y="6182764"/>
            <a:ext cx="209290" cy="223360"/>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01" name="Rectangle 58">
            <a:extLst>
              <a:ext uri="{FF2B5EF4-FFF2-40B4-BE49-F238E27FC236}">
                <a16:creationId xmlns:a16="http://schemas.microsoft.com/office/drawing/2014/main" id="{528D7BFA-5324-4157-A2EB-2BFDD0B25694}"/>
              </a:ext>
            </a:extLst>
          </p:cNvPr>
          <p:cNvSpPr>
            <a:spLocks noChangeArrowheads="1"/>
          </p:cNvSpPr>
          <p:nvPr/>
        </p:nvSpPr>
        <p:spPr bwMode="auto">
          <a:xfrm>
            <a:off x="6003206" y="6182764"/>
            <a:ext cx="211049" cy="223360"/>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02" name="Rectangle 59">
            <a:extLst>
              <a:ext uri="{FF2B5EF4-FFF2-40B4-BE49-F238E27FC236}">
                <a16:creationId xmlns:a16="http://schemas.microsoft.com/office/drawing/2014/main" id="{1D0588A2-28C3-4321-A16B-DFF40D8D21DA}"/>
              </a:ext>
            </a:extLst>
          </p:cNvPr>
          <p:cNvSpPr>
            <a:spLocks noChangeArrowheads="1"/>
          </p:cNvSpPr>
          <p:nvPr/>
        </p:nvSpPr>
        <p:spPr bwMode="auto">
          <a:xfrm>
            <a:off x="6356714" y="6182764"/>
            <a:ext cx="211049" cy="223360"/>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03" name="Rectangle 60">
            <a:extLst>
              <a:ext uri="{FF2B5EF4-FFF2-40B4-BE49-F238E27FC236}">
                <a16:creationId xmlns:a16="http://schemas.microsoft.com/office/drawing/2014/main" id="{5E02A0BC-BB48-4A60-BC2E-6AD5BEEB3144}"/>
              </a:ext>
            </a:extLst>
          </p:cNvPr>
          <p:cNvSpPr>
            <a:spLocks noChangeArrowheads="1"/>
          </p:cNvSpPr>
          <p:nvPr/>
        </p:nvSpPr>
        <p:spPr bwMode="auto">
          <a:xfrm>
            <a:off x="3711343" y="6699907"/>
            <a:ext cx="6512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dirty="0">
                <a:solidFill>
                  <a:srgbClr val="000000"/>
                </a:solidFill>
                <a:latin typeface="Arial" panose="020B0604020202020204" pitchFamily="34" charset="0"/>
              </a:rPr>
              <a:t>INTELLIGENT DEVICES, PLC’S, Analyzers, Instruments, etc.</a:t>
            </a:r>
            <a:endParaRPr lang="en-US" altLang="en-US" sz="5400" dirty="0"/>
          </a:p>
        </p:txBody>
      </p:sp>
      <p:sp>
        <p:nvSpPr>
          <p:cNvPr id="6204" name="Rectangle 61">
            <a:extLst>
              <a:ext uri="{FF2B5EF4-FFF2-40B4-BE49-F238E27FC236}">
                <a16:creationId xmlns:a16="http://schemas.microsoft.com/office/drawing/2014/main" id="{B55D051D-64DF-420B-832B-C8D76FA98A5C}"/>
              </a:ext>
            </a:extLst>
          </p:cNvPr>
          <p:cNvSpPr>
            <a:spLocks noChangeArrowheads="1"/>
          </p:cNvSpPr>
          <p:nvPr/>
        </p:nvSpPr>
        <p:spPr bwMode="auto">
          <a:xfrm>
            <a:off x="7397891" y="5354395"/>
            <a:ext cx="924933"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PROPRIETARY</a:t>
            </a:r>
            <a:endParaRPr lang="en-US" altLang="en-US" sz="2659"/>
          </a:p>
        </p:txBody>
      </p:sp>
      <p:sp>
        <p:nvSpPr>
          <p:cNvPr id="6205" name="Rectangle 62">
            <a:extLst>
              <a:ext uri="{FF2B5EF4-FFF2-40B4-BE49-F238E27FC236}">
                <a16:creationId xmlns:a16="http://schemas.microsoft.com/office/drawing/2014/main" id="{B2414A32-8C81-4F7E-AF10-BC011711F64D}"/>
              </a:ext>
            </a:extLst>
          </p:cNvPr>
          <p:cNvSpPr>
            <a:spLocks noChangeArrowheads="1"/>
          </p:cNvSpPr>
          <p:nvPr/>
        </p:nvSpPr>
        <p:spPr bwMode="auto">
          <a:xfrm>
            <a:off x="7517486" y="5533787"/>
            <a:ext cx="876843"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DCS AND PLC</a:t>
            </a:r>
            <a:endParaRPr lang="en-US" altLang="en-US" sz="2659"/>
          </a:p>
        </p:txBody>
      </p:sp>
      <p:sp>
        <p:nvSpPr>
          <p:cNvPr id="6206" name="Rectangle 63">
            <a:extLst>
              <a:ext uri="{FF2B5EF4-FFF2-40B4-BE49-F238E27FC236}">
                <a16:creationId xmlns:a16="http://schemas.microsoft.com/office/drawing/2014/main" id="{BCB83B67-0A83-44F7-8A99-F9E507752BAD}"/>
              </a:ext>
            </a:extLst>
          </p:cNvPr>
          <p:cNvSpPr>
            <a:spLocks noChangeArrowheads="1"/>
          </p:cNvSpPr>
          <p:nvPr/>
        </p:nvSpPr>
        <p:spPr bwMode="auto">
          <a:xfrm>
            <a:off x="5660252" y="6182764"/>
            <a:ext cx="212807" cy="223360"/>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07" name="Line 64">
            <a:extLst>
              <a:ext uri="{FF2B5EF4-FFF2-40B4-BE49-F238E27FC236}">
                <a16:creationId xmlns:a16="http://schemas.microsoft.com/office/drawing/2014/main" id="{676282B4-4853-44DA-B2AA-FBECB96CCBDF}"/>
              </a:ext>
            </a:extLst>
          </p:cNvPr>
          <p:cNvSpPr>
            <a:spLocks noChangeShapeType="1"/>
          </p:cNvSpPr>
          <p:nvPr/>
        </p:nvSpPr>
        <p:spPr bwMode="auto">
          <a:xfrm flipH="1">
            <a:off x="5611007" y="5204903"/>
            <a:ext cx="1058764" cy="17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08" name="Line 65">
            <a:extLst>
              <a:ext uri="{FF2B5EF4-FFF2-40B4-BE49-F238E27FC236}">
                <a16:creationId xmlns:a16="http://schemas.microsoft.com/office/drawing/2014/main" id="{0337D219-31F5-4E80-AF1D-B11AD906532A}"/>
              </a:ext>
            </a:extLst>
          </p:cNvPr>
          <p:cNvSpPr>
            <a:spLocks noChangeShapeType="1"/>
          </p:cNvSpPr>
          <p:nvPr/>
        </p:nvSpPr>
        <p:spPr bwMode="auto">
          <a:xfrm>
            <a:off x="5185391" y="6006891"/>
            <a:ext cx="2075318" cy="17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09" name="Line 66">
            <a:extLst>
              <a:ext uri="{FF2B5EF4-FFF2-40B4-BE49-F238E27FC236}">
                <a16:creationId xmlns:a16="http://schemas.microsoft.com/office/drawing/2014/main" id="{304824E8-DF6B-49C8-949F-F02EC0DA8F50}"/>
              </a:ext>
            </a:extLst>
          </p:cNvPr>
          <p:cNvSpPr>
            <a:spLocks noChangeShapeType="1"/>
          </p:cNvSpPr>
          <p:nvPr/>
        </p:nvSpPr>
        <p:spPr bwMode="auto">
          <a:xfrm flipH="1">
            <a:off x="5137905" y="5287563"/>
            <a:ext cx="362301" cy="56279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0" name="Freeform 67">
            <a:extLst>
              <a:ext uri="{FF2B5EF4-FFF2-40B4-BE49-F238E27FC236}">
                <a16:creationId xmlns:a16="http://schemas.microsoft.com/office/drawing/2014/main" id="{E22FED3F-5B5A-44A2-9A15-171FC64B1704}"/>
              </a:ext>
            </a:extLst>
          </p:cNvPr>
          <p:cNvSpPr>
            <a:spLocks/>
          </p:cNvSpPr>
          <p:nvPr/>
        </p:nvSpPr>
        <p:spPr bwMode="auto">
          <a:xfrm>
            <a:off x="5106246" y="5852121"/>
            <a:ext cx="91455" cy="154769"/>
          </a:xfrm>
          <a:custGeom>
            <a:avLst/>
            <a:gdLst>
              <a:gd name="T0" fmla="*/ 2147483646 w 106"/>
              <a:gd name="T1" fmla="*/ 0 h 176"/>
              <a:gd name="T2" fmla="*/ 2147483646 w 106"/>
              <a:gd name="T3" fmla="*/ 2147483646 h 176"/>
              <a:gd name="T4" fmla="*/ 2147483646 w 106"/>
              <a:gd name="T5" fmla="*/ 2147483646 h 176"/>
              <a:gd name="T6" fmla="*/ 2147483646 w 106"/>
              <a:gd name="T7" fmla="*/ 2147483646 h 176"/>
              <a:gd name="T8" fmla="*/ 2147483646 w 106"/>
              <a:gd name="T9" fmla="*/ 2147483646 h 176"/>
              <a:gd name="T10" fmla="*/ 2147483646 w 106"/>
              <a:gd name="T11" fmla="*/ 2147483646 h 176"/>
              <a:gd name="T12" fmla="*/ 2147483646 w 106"/>
              <a:gd name="T13" fmla="*/ 2147483646 h 176"/>
              <a:gd name="T14" fmla="*/ 2147483646 w 106"/>
              <a:gd name="T15" fmla="*/ 2147483646 h 176"/>
              <a:gd name="T16" fmla="*/ 2147483646 w 106"/>
              <a:gd name="T17" fmla="*/ 2147483646 h 176"/>
              <a:gd name="T18" fmla="*/ 2147483646 w 106"/>
              <a:gd name="T19" fmla="*/ 2147483646 h 176"/>
              <a:gd name="T20" fmla="*/ 2147483646 w 106"/>
              <a:gd name="T21" fmla="*/ 2147483646 h 176"/>
              <a:gd name="T22" fmla="*/ 2147483646 w 106"/>
              <a:gd name="T23" fmla="*/ 2147483646 h 176"/>
              <a:gd name="T24" fmla="*/ 2147483646 w 106"/>
              <a:gd name="T25" fmla="*/ 2147483646 h 176"/>
              <a:gd name="T26" fmla="*/ 2147483646 w 106"/>
              <a:gd name="T27" fmla="*/ 2147483646 h 176"/>
              <a:gd name="T28" fmla="*/ 2147483646 w 106"/>
              <a:gd name="T29" fmla="*/ 2147483646 h 176"/>
              <a:gd name="T30" fmla="*/ 2147483646 w 106"/>
              <a:gd name="T31" fmla="*/ 2147483646 h 176"/>
              <a:gd name="T32" fmla="*/ 2147483646 w 106"/>
              <a:gd name="T33" fmla="*/ 2147483646 h 176"/>
              <a:gd name="T34" fmla="*/ 2147483646 w 106"/>
              <a:gd name="T35" fmla="*/ 2147483646 h 176"/>
              <a:gd name="T36" fmla="*/ 2147483646 w 106"/>
              <a:gd name="T37" fmla="*/ 2147483646 h 176"/>
              <a:gd name="T38" fmla="*/ 0 w 106"/>
              <a:gd name="T39" fmla="*/ 2147483646 h 176"/>
              <a:gd name="T40" fmla="*/ 2147483646 w 106"/>
              <a:gd name="T41" fmla="*/ 2147483646 h 176"/>
              <a:gd name="T42" fmla="*/ 2147483646 w 106"/>
              <a:gd name="T43" fmla="*/ 2147483646 h 176"/>
              <a:gd name="T44" fmla="*/ 2147483646 w 106"/>
              <a:gd name="T45" fmla="*/ 2147483646 h 176"/>
              <a:gd name="T46" fmla="*/ 2147483646 w 106"/>
              <a:gd name="T47" fmla="*/ 2147483646 h 176"/>
              <a:gd name="T48" fmla="*/ 2147483646 w 106"/>
              <a:gd name="T49" fmla="*/ 2147483646 h 176"/>
              <a:gd name="T50" fmla="*/ 2147483646 w 106"/>
              <a:gd name="T51" fmla="*/ 2147483646 h 176"/>
              <a:gd name="T52" fmla="*/ 2147483646 w 106"/>
              <a:gd name="T53" fmla="*/ 2147483646 h 176"/>
              <a:gd name="T54" fmla="*/ 2147483646 w 106"/>
              <a:gd name="T55" fmla="*/ 2147483646 h 176"/>
              <a:gd name="T56" fmla="*/ 2147483646 w 106"/>
              <a:gd name="T57" fmla="*/ 2147483646 h 176"/>
              <a:gd name="T58" fmla="*/ 2147483646 w 106"/>
              <a:gd name="T59" fmla="*/ 2147483646 h 176"/>
              <a:gd name="T60" fmla="*/ 2147483646 w 106"/>
              <a:gd name="T61" fmla="*/ 2147483646 h 176"/>
              <a:gd name="T62" fmla="*/ 2147483646 w 106"/>
              <a:gd name="T63" fmla="*/ 2147483646 h 176"/>
              <a:gd name="T64" fmla="*/ 2147483646 w 106"/>
              <a:gd name="T65" fmla="*/ 2147483646 h 176"/>
              <a:gd name="T66" fmla="*/ 2147483646 w 106"/>
              <a:gd name="T67" fmla="*/ 2147483646 h 176"/>
              <a:gd name="T68" fmla="*/ 2147483646 w 106"/>
              <a:gd name="T69" fmla="*/ 2147483646 h 176"/>
              <a:gd name="T70" fmla="*/ 2147483646 w 106"/>
              <a:gd name="T71" fmla="*/ 2147483646 h 176"/>
              <a:gd name="T72" fmla="*/ 2147483646 w 106"/>
              <a:gd name="T73" fmla="*/ 2147483646 h 176"/>
              <a:gd name="T74" fmla="*/ 2147483646 w 106"/>
              <a:gd name="T75" fmla="*/ 2147483646 h 176"/>
              <a:gd name="T76" fmla="*/ 2147483646 w 106"/>
              <a:gd name="T77" fmla="*/ 2147483646 h 176"/>
              <a:gd name="T78" fmla="*/ 2147483646 w 106"/>
              <a:gd name="T79" fmla="*/ 2147483646 h 176"/>
              <a:gd name="T80" fmla="*/ 2147483646 w 106"/>
              <a:gd name="T81" fmla="*/ 2147483646 h 176"/>
              <a:gd name="T82" fmla="*/ 2147483646 w 106"/>
              <a:gd name="T83" fmla="*/ 2147483646 h 176"/>
              <a:gd name="T84" fmla="*/ 2147483646 w 106"/>
              <a:gd name="T85" fmla="*/ 2147483646 h 176"/>
              <a:gd name="T86" fmla="*/ 2147483646 w 106"/>
              <a:gd name="T87" fmla="*/ 2147483646 h 176"/>
              <a:gd name="T88" fmla="*/ 2147483646 w 106"/>
              <a:gd name="T89" fmla="*/ 2147483646 h 176"/>
              <a:gd name="T90" fmla="*/ 2147483646 w 106"/>
              <a:gd name="T91" fmla="*/ 2147483646 h 176"/>
              <a:gd name="T92" fmla="*/ 2147483646 w 106"/>
              <a:gd name="T93" fmla="*/ 2147483646 h 176"/>
              <a:gd name="T94" fmla="*/ 2147483646 w 106"/>
              <a:gd name="T95" fmla="*/ 2147483646 h 176"/>
              <a:gd name="T96" fmla="*/ 2147483646 w 106"/>
              <a:gd name="T97" fmla="*/ 2147483646 h 176"/>
              <a:gd name="T98" fmla="*/ 2147483646 w 106"/>
              <a:gd name="T99" fmla="*/ 2147483646 h 176"/>
              <a:gd name="T100" fmla="*/ 2147483646 w 106"/>
              <a:gd name="T101" fmla="*/ 2147483646 h 176"/>
              <a:gd name="T102" fmla="*/ 2147483646 w 106"/>
              <a:gd name="T103" fmla="*/ 2147483646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6" h="176">
                <a:moveTo>
                  <a:pt x="32" y="0"/>
                </a:moveTo>
                <a:lnTo>
                  <a:pt x="30" y="6"/>
                </a:lnTo>
                <a:lnTo>
                  <a:pt x="26" y="11"/>
                </a:lnTo>
                <a:lnTo>
                  <a:pt x="25" y="13"/>
                </a:lnTo>
                <a:lnTo>
                  <a:pt x="20" y="17"/>
                </a:lnTo>
                <a:lnTo>
                  <a:pt x="17" y="20"/>
                </a:lnTo>
                <a:lnTo>
                  <a:pt x="15" y="24"/>
                </a:lnTo>
                <a:lnTo>
                  <a:pt x="11" y="28"/>
                </a:lnTo>
                <a:lnTo>
                  <a:pt x="11" y="34"/>
                </a:lnTo>
                <a:lnTo>
                  <a:pt x="10" y="39"/>
                </a:lnTo>
                <a:lnTo>
                  <a:pt x="6" y="43"/>
                </a:lnTo>
                <a:lnTo>
                  <a:pt x="3" y="48"/>
                </a:lnTo>
                <a:lnTo>
                  <a:pt x="2" y="52"/>
                </a:lnTo>
                <a:lnTo>
                  <a:pt x="2" y="58"/>
                </a:lnTo>
                <a:lnTo>
                  <a:pt x="2" y="63"/>
                </a:lnTo>
                <a:lnTo>
                  <a:pt x="2" y="68"/>
                </a:lnTo>
                <a:lnTo>
                  <a:pt x="2" y="72"/>
                </a:lnTo>
                <a:lnTo>
                  <a:pt x="2" y="79"/>
                </a:lnTo>
                <a:lnTo>
                  <a:pt x="2" y="84"/>
                </a:lnTo>
                <a:lnTo>
                  <a:pt x="0" y="87"/>
                </a:lnTo>
                <a:lnTo>
                  <a:pt x="2" y="93"/>
                </a:lnTo>
                <a:lnTo>
                  <a:pt x="2" y="100"/>
                </a:lnTo>
                <a:lnTo>
                  <a:pt x="2" y="105"/>
                </a:lnTo>
                <a:lnTo>
                  <a:pt x="3" y="109"/>
                </a:lnTo>
                <a:lnTo>
                  <a:pt x="6" y="114"/>
                </a:lnTo>
                <a:lnTo>
                  <a:pt x="7" y="118"/>
                </a:lnTo>
                <a:lnTo>
                  <a:pt x="10" y="123"/>
                </a:lnTo>
                <a:lnTo>
                  <a:pt x="11" y="127"/>
                </a:lnTo>
                <a:lnTo>
                  <a:pt x="13" y="131"/>
                </a:lnTo>
                <a:lnTo>
                  <a:pt x="17" y="136"/>
                </a:lnTo>
                <a:lnTo>
                  <a:pt x="19" y="139"/>
                </a:lnTo>
                <a:lnTo>
                  <a:pt x="24" y="144"/>
                </a:lnTo>
                <a:lnTo>
                  <a:pt x="28" y="147"/>
                </a:lnTo>
                <a:lnTo>
                  <a:pt x="31" y="149"/>
                </a:lnTo>
                <a:lnTo>
                  <a:pt x="33" y="155"/>
                </a:lnTo>
                <a:lnTo>
                  <a:pt x="38" y="158"/>
                </a:lnTo>
                <a:lnTo>
                  <a:pt x="41" y="159"/>
                </a:lnTo>
                <a:lnTo>
                  <a:pt x="45" y="161"/>
                </a:lnTo>
                <a:lnTo>
                  <a:pt x="50" y="166"/>
                </a:lnTo>
                <a:lnTo>
                  <a:pt x="53" y="168"/>
                </a:lnTo>
                <a:lnTo>
                  <a:pt x="57" y="169"/>
                </a:lnTo>
                <a:lnTo>
                  <a:pt x="61" y="171"/>
                </a:lnTo>
                <a:lnTo>
                  <a:pt x="68" y="171"/>
                </a:lnTo>
                <a:lnTo>
                  <a:pt x="72" y="172"/>
                </a:lnTo>
                <a:lnTo>
                  <a:pt x="76" y="172"/>
                </a:lnTo>
                <a:lnTo>
                  <a:pt x="81" y="176"/>
                </a:lnTo>
                <a:lnTo>
                  <a:pt x="87" y="176"/>
                </a:lnTo>
                <a:lnTo>
                  <a:pt x="90" y="172"/>
                </a:lnTo>
                <a:lnTo>
                  <a:pt x="96" y="176"/>
                </a:lnTo>
                <a:lnTo>
                  <a:pt x="100" y="176"/>
                </a:lnTo>
                <a:lnTo>
                  <a:pt x="105" y="172"/>
                </a:lnTo>
                <a:lnTo>
                  <a:pt x="106" y="17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11" name="Line 68">
            <a:extLst>
              <a:ext uri="{FF2B5EF4-FFF2-40B4-BE49-F238E27FC236}">
                <a16:creationId xmlns:a16="http://schemas.microsoft.com/office/drawing/2014/main" id="{FDF06F37-0207-4F58-8487-CE022EDD0886}"/>
              </a:ext>
            </a:extLst>
          </p:cNvPr>
          <p:cNvSpPr>
            <a:spLocks noChangeShapeType="1"/>
          </p:cNvSpPr>
          <p:nvPr/>
        </p:nvSpPr>
        <p:spPr bwMode="auto">
          <a:xfrm flipV="1">
            <a:off x="5419303" y="6012166"/>
            <a:ext cx="1759" cy="15301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2" name="Line 69">
            <a:extLst>
              <a:ext uri="{FF2B5EF4-FFF2-40B4-BE49-F238E27FC236}">
                <a16:creationId xmlns:a16="http://schemas.microsoft.com/office/drawing/2014/main" id="{3AD46557-7DA3-444F-9405-BDE996B1404D}"/>
              </a:ext>
            </a:extLst>
          </p:cNvPr>
          <p:cNvSpPr>
            <a:spLocks noChangeShapeType="1"/>
          </p:cNvSpPr>
          <p:nvPr/>
        </p:nvSpPr>
        <p:spPr bwMode="auto">
          <a:xfrm flipV="1">
            <a:off x="6114008" y="6003373"/>
            <a:ext cx="1758" cy="1653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3" name="Line 70">
            <a:extLst>
              <a:ext uri="{FF2B5EF4-FFF2-40B4-BE49-F238E27FC236}">
                <a16:creationId xmlns:a16="http://schemas.microsoft.com/office/drawing/2014/main" id="{BD9FCA6B-4171-42B9-B22C-E1067AB3AAD8}"/>
              </a:ext>
            </a:extLst>
          </p:cNvPr>
          <p:cNvSpPr>
            <a:spLocks noChangeShapeType="1"/>
          </p:cNvSpPr>
          <p:nvPr/>
        </p:nvSpPr>
        <p:spPr bwMode="auto">
          <a:xfrm flipV="1">
            <a:off x="6462239" y="6001613"/>
            <a:ext cx="1758" cy="16180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4" name="Line 71">
            <a:extLst>
              <a:ext uri="{FF2B5EF4-FFF2-40B4-BE49-F238E27FC236}">
                <a16:creationId xmlns:a16="http://schemas.microsoft.com/office/drawing/2014/main" id="{83704498-9CFD-4762-A438-5F98CA61BFCF}"/>
              </a:ext>
            </a:extLst>
          </p:cNvPr>
          <p:cNvSpPr>
            <a:spLocks noChangeShapeType="1"/>
          </p:cNvSpPr>
          <p:nvPr/>
        </p:nvSpPr>
        <p:spPr bwMode="auto">
          <a:xfrm flipV="1">
            <a:off x="5894164" y="5203143"/>
            <a:ext cx="1759" cy="21984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5" name="Line 72">
            <a:extLst>
              <a:ext uri="{FF2B5EF4-FFF2-40B4-BE49-F238E27FC236}">
                <a16:creationId xmlns:a16="http://schemas.microsoft.com/office/drawing/2014/main" id="{EE983698-DD65-4817-B5A1-0708B6CB74D1}"/>
              </a:ext>
            </a:extLst>
          </p:cNvPr>
          <p:cNvSpPr>
            <a:spLocks noChangeShapeType="1"/>
          </p:cNvSpPr>
          <p:nvPr/>
        </p:nvSpPr>
        <p:spPr bwMode="auto">
          <a:xfrm flipV="1">
            <a:off x="6474550" y="5213696"/>
            <a:ext cx="1759" cy="20401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6" name="Line 73">
            <a:extLst>
              <a:ext uri="{FF2B5EF4-FFF2-40B4-BE49-F238E27FC236}">
                <a16:creationId xmlns:a16="http://schemas.microsoft.com/office/drawing/2014/main" id="{BBBA4517-B8D1-456A-B645-2E1A2AB7D4DE}"/>
              </a:ext>
            </a:extLst>
          </p:cNvPr>
          <p:cNvSpPr>
            <a:spLocks noChangeShapeType="1"/>
          </p:cNvSpPr>
          <p:nvPr/>
        </p:nvSpPr>
        <p:spPr bwMode="auto">
          <a:xfrm flipV="1">
            <a:off x="5767534" y="6017442"/>
            <a:ext cx="1759" cy="14773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7" name="Freeform 74">
            <a:extLst>
              <a:ext uri="{FF2B5EF4-FFF2-40B4-BE49-F238E27FC236}">
                <a16:creationId xmlns:a16="http://schemas.microsoft.com/office/drawing/2014/main" id="{8DE447FF-76F8-49E2-AD14-17FFE4C43DB9}"/>
              </a:ext>
            </a:extLst>
          </p:cNvPr>
          <p:cNvSpPr>
            <a:spLocks/>
          </p:cNvSpPr>
          <p:nvPr/>
        </p:nvSpPr>
        <p:spPr bwMode="auto">
          <a:xfrm>
            <a:off x="5505482" y="5203144"/>
            <a:ext cx="96730" cy="75627"/>
          </a:xfrm>
          <a:custGeom>
            <a:avLst/>
            <a:gdLst>
              <a:gd name="T0" fmla="*/ 0 w 111"/>
              <a:gd name="T1" fmla="*/ 2147483646 h 85"/>
              <a:gd name="T2" fmla="*/ 2147483646 w 111"/>
              <a:gd name="T3" fmla="*/ 2147483646 h 85"/>
              <a:gd name="T4" fmla="*/ 2147483646 w 111"/>
              <a:gd name="T5" fmla="*/ 0 h 85"/>
              <a:gd name="T6" fmla="*/ 0 60000 65536"/>
              <a:gd name="T7" fmla="*/ 0 60000 65536"/>
              <a:gd name="T8" fmla="*/ 0 60000 65536"/>
            </a:gdLst>
            <a:ahLst/>
            <a:cxnLst>
              <a:cxn ang="T6">
                <a:pos x="T0" y="T1"/>
              </a:cxn>
              <a:cxn ang="T7">
                <a:pos x="T2" y="T3"/>
              </a:cxn>
              <a:cxn ang="T8">
                <a:pos x="T4" y="T5"/>
              </a:cxn>
            </a:cxnLst>
            <a:rect l="0" t="0" r="r" b="b"/>
            <a:pathLst>
              <a:path w="111" h="85">
                <a:moveTo>
                  <a:pt x="0" y="85"/>
                </a:moveTo>
                <a:lnTo>
                  <a:pt x="45" y="27"/>
                </a:lnTo>
                <a:lnTo>
                  <a:pt x="11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18" name="Line 75">
            <a:extLst>
              <a:ext uri="{FF2B5EF4-FFF2-40B4-BE49-F238E27FC236}">
                <a16:creationId xmlns:a16="http://schemas.microsoft.com/office/drawing/2014/main" id="{2EFA5C03-BA80-4271-806E-097D8B00D347}"/>
              </a:ext>
            </a:extLst>
          </p:cNvPr>
          <p:cNvSpPr>
            <a:spLocks noChangeShapeType="1"/>
          </p:cNvSpPr>
          <p:nvPr/>
        </p:nvSpPr>
        <p:spPr bwMode="auto">
          <a:xfrm flipV="1">
            <a:off x="6099938" y="5057168"/>
            <a:ext cx="1758" cy="145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19" name="Rectangle 76">
            <a:extLst>
              <a:ext uri="{FF2B5EF4-FFF2-40B4-BE49-F238E27FC236}">
                <a16:creationId xmlns:a16="http://schemas.microsoft.com/office/drawing/2014/main" id="{BA13F07C-D9E5-48B1-9016-FEF2BCFB8C1B}"/>
              </a:ext>
            </a:extLst>
          </p:cNvPr>
          <p:cNvSpPr>
            <a:spLocks noChangeArrowheads="1"/>
          </p:cNvSpPr>
          <p:nvPr/>
        </p:nvSpPr>
        <p:spPr bwMode="auto">
          <a:xfrm>
            <a:off x="7070765" y="4577031"/>
            <a:ext cx="673261"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TANK FARM</a:t>
            </a:r>
            <a:endParaRPr lang="en-US" altLang="en-US" sz="2659"/>
          </a:p>
        </p:txBody>
      </p:sp>
      <p:sp>
        <p:nvSpPr>
          <p:cNvPr id="6220" name="Rectangle 77">
            <a:extLst>
              <a:ext uri="{FF2B5EF4-FFF2-40B4-BE49-F238E27FC236}">
                <a16:creationId xmlns:a16="http://schemas.microsoft.com/office/drawing/2014/main" id="{3DB63933-838D-4FBC-A3C0-88AE0039FC33}"/>
              </a:ext>
            </a:extLst>
          </p:cNvPr>
          <p:cNvSpPr>
            <a:spLocks noChangeArrowheads="1"/>
          </p:cNvSpPr>
          <p:nvPr/>
        </p:nvSpPr>
        <p:spPr bwMode="auto">
          <a:xfrm>
            <a:off x="7139355" y="4853154"/>
            <a:ext cx="461665"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(OMMS).</a:t>
            </a:r>
            <a:endParaRPr lang="en-US" altLang="en-US" sz="2659"/>
          </a:p>
        </p:txBody>
      </p:sp>
      <p:sp>
        <p:nvSpPr>
          <p:cNvPr id="6221" name="Rectangle 78">
            <a:extLst>
              <a:ext uri="{FF2B5EF4-FFF2-40B4-BE49-F238E27FC236}">
                <a16:creationId xmlns:a16="http://schemas.microsoft.com/office/drawing/2014/main" id="{69C429AA-1C7E-4924-ADB3-275C522C30CF}"/>
              </a:ext>
            </a:extLst>
          </p:cNvPr>
          <p:cNvSpPr>
            <a:spLocks noChangeArrowheads="1"/>
          </p:cNvSpPr>
          <p:nvPr/>
        </p:nvSpPr>
        <p:spPr bwMode="auto">
          <a:xfrm>
            <a:off x="7139355" y="4705420"/>
            <a:ext cx="389530"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SUPRV</a:t>
            </a:r>
            <a:endParaRPr lang="en-US" altLang="en-US" sz="2659"/>
          </a:p>
        </p:txBody>
      </p:sp>
      <p:sp>
        <p:nvSpPr>
          <p:cNvPr id="6222" name="Rectangle 79">
            <a:extLst>
              <a:ext uri="{FF2B5EF4-FFF2-40B4-BE49-F238E27FC236}">
                <a16:creationId xmlns:a16="http://schemas.microsoft.com/office/drawing/2014/main" id="{C5ADDDE9-F06F-42F7-9D82-D50314CB2759}"/>
              </a:ext>
            </a:extLst>
          </p:cNvPr>
          <p:cNvSpPr>
            <a:spLocks noChangeArrowheads="1"/>
          </p:cNvSpPr>
          <p:nvPr/>
        </p:nvSpPr>
        <p:spPr bwMode="auto">
          <a:xfrm>
            <a:off x="8242089" y="4545373"/>
            <a:ext cx="664805" cy="443204"/>
          </a:xfrm>
          <a:prstGeom prst="rect">
            <a:avLst/>
          </a:prstGeom>
          <a:solidFill>
            <a:srgbClr val="FFED2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23" name="Rectangle 80">
            <a:extLst>
              <a:ext uri="{FF2B5EF4-FFF2-40B4-BE49-F238E27FC236}">
                <a16:creationId xmlns:a16="http://schemas.microsoft.com/office/drawing/2014/main" id="{D54CD564-B438-4253-9F7F-E2334EFFE14E}"/>
              </a:ext>
            </a:extLst>
          </p:cNvPr>
          <p:cNvSpPr>
            <a:spLocks noChangeArrowheads="1"/>
          </p:cNvSpPr>
          <p:nvPr/>
        </p:nvSpPr>
        <p:spPr bwMode="auto">
          <a:xfrm>
            <a:off x="8273746" y="4770492"/>
            <a:ext cx="594715"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76" b="1">
                <a:solidFill>
                  <a:srgbClr val="000000"/>
                </a:solidFill>
                <a:latin typeface="Arial" panose="020B0604020202020204" pitchFamily="34" charset="0"/>
              </a:rPr>
              <a:t>AUTOMAT'N</a:t>
            </a:r>
            <a:endParaRPr lang="en-US" altLang="en-US" sz="2659"/>
          </a:p>
        </p:txBody>
      </p:sp>
      <p:sp>
        <p:nvSpPr>
          <p:cNvPr id="6224" name="Rectangle 81">
            <a:extLst>
              <a:ext uri="{FF2B5EF4-FFF2-40B4-BE49-F238E27FC236}">
                <a16:creationId xmlns:a16="http://schemas.microsoft.com/office/drawing/2014/main" id="{F03F058D-076E-4CA0-BC64-617FEF0505CE}"/>
              </a:ext>
            </a:extLst>
          </p:cNvPr>
          <p:cNvSpPr>
            <a:spLocks noChangeArrowheads="1"/>
          </p:cNvSpPr>
          <p:nvPr/>
        </p:nvSpPr>
        <p:spPr bwMode="auto">
          <a:xfrm>
            <a:off x="8275504" y="4605170"/>
            <a:ext cx="532197"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76" b="1" dirty="0">
                <a:solidFill>
                  <a:srgbClr val="000000"/>
                </a:solidFill>
                <a:latin typeface="Arial" panose="020B0604020202020204" pitchFamily="34" charset="0"/>
              </a:rPr>
              <a:t>WAREH'SE</a:t>
            </a:r>
            <a:endParaRPr lang="en-US" altLang="en-US" sz="2659" dirty="0"/>
          </a:p>
        </p:txBody>
      </p:sp>
      <p:sp>
        <p:nvSpPr>
          <p:cNvPr id="6225" name="Rectangle 82">
            <a:extLst>
              <a:ext uri="{FF2B5EF4-FFF2-40B4-BE49-F238E27FC236}">
                <a16:creationId xmlns:a16="http://schemas.microsoft.com/office/drawing/2014/main" id="{9C900FFE-B66B-467E-AD5C-4A539D829014}"/>
              </a:ext>
            </a:extLst>
          </p:cNvPr>
          <p:cNvSpPr>
            <a:spLocks noChangeArrowheads="1"/>
          </p:cNvSpPr>
          <p:nvPr/>
        </p:nvSpPr>
        <p:spPr bwMode="auto">
          <a:xfrm>
            <a:off x="5734118" y="4559444"/>
            <a:ext cx="724603" cy="483655"/>
          </a:xfrm>
          <a:prstGeom prst="rect">
            <a:avLst/>
          </a:prstGeom>
          <a:solidFill>
            <a:srgbClr val="FFED2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26" name="Rectangle 83">
            <a:extLst>
              <a:ext uri="{FF2B5EF4-FFF2-40B4-BE49-F238E27FC236}">
                <a16:creationId xmlns:a16="http://schemas.microsoft.com/office/drawing/2014/main" id="{E84C55BB-E4C9-4E74-BDA7-844A9443EA0B}"/>
              </a:ext>
            </a:extLst>
          </p:cNvPr>
          <p:cNvSpPr>
            <a:spLocks noChangeArrowheads="1"/>
          </p:cNvSpPr>
          <p:nvPr/>
        </p:nvSpPr>
        <p:spPr bwMode="auto">
          <a:xfrm>
            <a:off x="5781605" y="4575273"/>
            <a:ext cx="553037"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PROCESS</a:t>
            </a:r>
            <a:endParaRPr lang="en-US" altLang="en-US" sz="2216"/>
          </a:p>
        </p:txBody>
      </p:sp>
      <p:sp>
        <p:nvSpPr>
          <p:cNvPr id="6227" name="Rectangle 84">
            <a:extLst>
              <a:ext uri="{FF2B5EF4-FFF2-40B4-BE49-F238E27FC236}">
                <a16:creationId xmlns:a16="http://schemas.microsoft.com/office/drawing/2014/main" id="{FAA62C4B-887E-4874-9180-71AB5175204F}"/>
              </a:ext>
            </a:extLst>
          </p:cNvPr>
          <p:cNvSpPr>
            <a:spLocks noChangeArrowheads="1"/>
          </p:cNvSpPr>
          <p:nvPr/>
        </p:nvSpPr>
        <p:spPr bwMode="auto">
          <a:xfrm>
            <a:off x="5836126" y="4886569"/>
            <a:ext cx="35266"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a:t>
            </a:r>
            <a:endParaRPr lang="en-US" altLang="en-US" sz="2659"/>
          </a:p>
        </p:txBody>
      </p:sp>
      <p:sp>
        <p:nvSpPr>
          <p:cNvPr id="6228" name="Rectangle 85">
            <a:extLst>
              <a:ext uri="{FF2B5EF4-FFF2-40B4-BE49-F238E27FC236}">
                <a16:creationId xmlns:a16="http://schemas.microsoft.com/office/drawing/2014/main" id="{C12D435A-40C1-4765-BD7A-5E1ABC527A91}"/>
              </a:ext>
            </a:extLst>
          </p:cNvPr>
          <p:cNvSpPr>
            <a:spLocks noChangeArrowheads="1"/>
          </p:cNvSpPr>
          <p:nvPr/>
        </p:nvSpPr>
        <p:spPr bwMode="auto">
          <a:xfrm>
            <a:off x="5836126" y="4726524"/>
            <a:ext cx="450444"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AREA 2</a:t>
            </a:r>
            <a:r>
              <a:rPr lang="en-US" altLang="en-US" sz="997" b="1">
                <a:solidFill>
                  <a:srgbClr val="000000"/>
                </a:solidFill>
                <a:latin typeface="Arial" panose="020B0604020202020204" pitchFamily="34" charset="0"/>
              </a:rPr>
              <a:t> </a:t>
            </a:r>
            <a:endParaRPr lang="en-US" altLang="en-US" sz="2659"/>
          </a:p>
        </p:txBody>
      </p:sp>
      <p:sp>
        <p:nvSpPr>
          <p:cNvPr id="6229" name="Rectangle 86">
            <a:extLst>
              <a:ext uri="{FF2B5EF4-FFF2-40B4-BE49-F238E27FC236}">
                <a16:creationId xmlns:a16="http://schemas.microsoft.com/office/drawing/2014/main" id="{B9AD99B6-474E-4098-B582-ED054A8CF41F}"/>
              </a:ext>
            </a:extLst>
          </p:cNvPr>
          <p:cNvSpPr>
            <a:spLocks noChangeArrowheads="1"/>
          </p:cNvSpPr>
          <p:nvPr/>
        </p:nvSpPr>
        <p:spPr bwMode="auto">
          <a:xfrm>
            <a:off x="5767535" y="4867224"/>
            <a:ext cx="585097"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dirty="0">
                <a:solidFill>
                  <a:srgbClr val="000000"/>
                </a:solidFill>
                <a:latin typeface="Arial" panose="020B0604020202020204" pitchFamily="34" charset="0"/>
              </a:rPr>
              <a:t>DCS HOST</a:t>
            </a:r>
            <a:endParaRPr lang="en-US" altLang="en-US" sz="2216" dirty="0"/>
          </a:p>
        </p:txBody>
      </p:sp>
      <p:sp>
        <p:nvSpPr>
          <p:cNvPr id="6230" name="Rectangle 87">
            <a:extLst>
              <a:ext uri="{FF2B5EF4-FFF2-40B4-BE49-F238E27FC236}">
                <a16:creationId xmlns:a16="http://schemas.microsoft.com/office/drawing/2014/main" id="{5E0BD863-2134-40C1-87B5-97EC1E567463}"/>
              </a:ext>
            </a:extLst>
          </p:cNvPr>
          <p:cNvSpPr>
            <a:spLocks noChangeArrowheads="1"/>
          </p:cNvSpPr>
          <p:nvPr/>
        </p:nvSpPr>
        <p:spPr bwMode="auto">
          <a:xfrm>
            <a:off x="5312020" y="3595652"/>
            <a:ext cx="765053" cy="441445"/>
          </a:xfrm>
          <a:prstGeom prst="rect">
            <a:avLst/>
          </a:prstGeom>
          <a:solidFill>
            <a:srgbClr val="00E700"/>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31" name="Rectangle 88">
            <a:extLst>
              <a:ext uri="{FF2B5EF4-FFF2-40B4-BE49-F238E27FC236}">
                <a16:creationId xmlns:a16="http://schemas.microsoft.com/office/drawing/2014/main" id="{1ED1A449-22B3-47F4-8A61-8E936100058E}"/>
              </a:ext>
            </a:extLst>
          </p:cNvPr>
          <p:cNvSpPr>
            <a:spLocks noChangeArrowheads="1"/>
          </p:cNvSpPr>
          <p:nvPr/>
        </p:nvSpPr>
        <p:spPr bwMode="auto">
          <a:xfrm>
            <a:off x="5378853" y="3618516"/>
            <a:ext cx="436017"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PROD'N</a:t>
            </a:r>
            <a:endParaRPr lang="en-US" altLang="en-US" sz="2659"/>
          </a:p>
        </p:txBody>
      </p:sp>
      <p:sp>
        <p:nvSpPr>
          <p:cNvPr id="6232" name="Rectangle 89">
            <a:extLst>
              <a:ext uri="{FF2B5EF4-FFF2-40B4-BE49-F238E27FC236}">
                <a16:creationId xmlns:a16="http://schemas.microsoft.com/office/drawing/2014/main" id="{68D60297-F14F-4FFB-AB9F-C6B84E291D9F}"/>
              </a:ext>
            </a:extLst>
          </p:cNvPr>
          <p:cNvSpPr>
            <a:spLocks noChangeArrowheads="1"/>
          </p:cNvSpPr>
          <p:nvPr/>
        </p:nvSpPr>
        <p:spPr bwMode="auto">
          <a:xfrm>
            <a:off x="5371818" y="3769768"/>
            <a:ext cx="471283"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REPORT</a:t>
            </a:r>
            <a:endParaRPr lang="en-US" altLang="en-US" sz="2659"/>
          </a:p>
        </p:txBody>
      </p:sp>
      <p:sp>
        <p:nvSpPr>
          <p:cNvPr id="6233" name="Line 90">
            <a:extLst>
              <a:ext uri="{FF2B5EF4-FFF2-40B4-BE49-F238E27FC236}">
                <a16:creationId xmlns:a16="http://schemas.microsoft.com/office/drawing/2014/main" id="{C6220EF0-4FB0-4198-AF00-7F4C75B35858}"/>
              </a:ext>
            </a:extLst>
          </p:cNvPr>
          <p:cNvSpPr>
            <a:spLocks noChangeShapeType="1"/>
          </p:cNvSpPr>
          <p:nvPr/>
        </p:nvSpPr>
        <p:spPr bwMode="auto">
          <a:xfrm flipH="1" flipV="1">
            <a:off x="5621560" y="4047649"/>
            <a:ext cx="1758" cy="1811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34" name="Rectangle 91">
            <a:extLst>
              <a:ext uri="{FF2B5EF4-FFF2-40B4-BE49-F238E27FC236}">
                <a16:creationId xmlns:a16="http://schemas.microsoft.com/office/drawing/2014/main" id="{D502B17F-47BE-4DE7-BCA6-49259F355EFE}"/>
              </a:ext>
            </a:extLst>
          </p:cNvPr>
          <p:cNvSpPr>
            <a:spLocks noChangeArrowheads="1"/>
          </p:cNvSpPr>
          <p:nvPr/>
        </p:nvSpPr>
        <p:spPr bwMode="auto">
          <a:xfrm>
            <a:off x="5380611" y="3906950"/>
            <a:ext cx="509755"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&amp; SCHED</a:t>
            </a:r>
            <a:endParaRPr lang="en-US" altLang="en-US" sz="2659"/>
          </a:p>
        </p:txBody>
      </p:sp>
      <p:sp>
        <p:nvSpPr>
          <p:cNvPr id="6235" name="Rectangle 92">
            <a:extLst>
              <a:ext uri="{FF2B5EF4-FFF2-40B4-BE49-F238E27FC236}">
                <a16:creationId xmlns:a16="http://schemas.microsoft.com/office/drawing/2014/main" id="{F5675537-D056-4735-8A56-98F17FA3691A}"/>
              </a:ext>
            </a:extLst>
          </p:cNvPr>
          <p:cNvSpPr>
            <a:spLocks noChangeArrowheads="1"/>
          </p:cNvSpPr>
          <p:nvPr/>
        </p:nvSpPr>
        <p:spPr bwMode="auto">
          <a:xfrm>
            <a:off x="6708463" y="6182764"/>
            <a:ext cx="211049" cy="223360"/>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36" name="Rectangle 93">
            <a:extLst>
              <a:ext uri="{FF2B5EF4-FFF2-40B4-BE49-F238E27FC236}">
                <a16:creationId xmlns:a16="http://schemas.microsoft.com/office/drawing/2014/main" id="{76B51FAF-1FAC-4E46-9C03-325E38BBCCCC}"/>
              </a:ext>
            </a:extLst>
          </p:cNvPr>
          <p:cNvSpPr>
            <a:spLocks noChangeArrowheads="1"/>
          </p:cNvSpPr>
          <p:nvPr/>
        </p:nvSpPr>
        <p:spPr bwMode="auto">
          <a:xfrm>
            <a:off x="7061970" y="6182764"/>
            <a:ext cx="211049" cy="223360"/>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37" name="Line 94">
            <a:extLst>
              <a:ext uri="{FF2B5EF4-FFF2-40B4-BE49-F238E27FC236}">
                <a16:creationId xmlns:a16="http://schemas.microsoft.com/office/drawing/2014/main" id="{D530A5AF-3513-4D03-AFB4-A3D8CF3F0F50}"/>
              </a:ext>
            </a:extLst>
          </p:cNvPr>
          <p:cNvSpPr>
            <a:spLocks noChangeShapeType="1"/>
          </p:cNvSpPr>
          <p:nvPr/>
        </p:nvSpPr>
        <p:spPr bwMode="auto">
          <a:xfrm flipH="1">
            <a:off x="7127045" y="5653382"/>
            <a:ext cx="376371" cy="24974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38" name="Freeform 95">
            <a:extLst>
              <a:ext uri="{FF2B5EF4-FFF2-40B4-BE49-F238E27FC236}">
                <a16:creationId xmlns:a16="http://schemas.microsoft.com/office/drawing/2014/main" id="{61E951FD-DAB9-4D56-AF03-E2A38F165C9C}"/>
              </a:ext>
            </a:extLst>
          </p:cNvPr>
          <p:cNvSpPr>
            <a:spLocks/>
          </p:cNvSpPr>
          <p:nvPr/>
        </p:nvSpPr>
        <p:spPr bwMode="auto">
          <a:xfrm rot="20559839">
            <a:off x="6926547" y="5883778"/>
            <a:ext cx="218084" cy="105525"/>
          </a:xfrm>
          <a:custGeom>
            <a:avLst/>
            <a:gdLst>
              <a:gd name="T0" fmla="*/ 2147483646 w 246"/>
              <a:gd name="T1" fmla="*/ 2147483646 h 120"/>
              <a:gd name="T2" fmla="*/ 0 w 246"/>
              <a:gd name="T3" fmla="*/ 2147483646 h 120"/>
              <a:gd name="T4" fmla="*/ 2147483646 w 246"/>
              <a:gd name="T5" fmla="*/ 0 h 120"/>
              <a:gd name="T6" fmla="*/ 2147483646 w 246"/>
              <a:gd name="T7" fmla="*/ 2147483646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6" h="120">
                <a:moveTo>
                  <a:pt x="246" y="116"/>
                </a:moveTo>
                <a:lnTo>
                  <a:pt x="0" y="120"/>
                </a:lnTo>
                <a:lnTo>
                  <a:pt x="215" y="0"/>
                </a:lnTo>
                <a:lnTo>
                  <a:pt x="246" y="116"/>
                </a:lnTo>
                <a:close/>
              </a:path>
            </a:pathLst>
          </a:custGeom>
          <a:solidFill>
            <a:srgbClr val="000000"/>
          </a:solidFill>
          <a:ln w="1588">
            <a:solidFill>
              <a:srgbClr val="000000"/>
            </a:solidFill>
            <a:prstDash val="solid"/>
            <a:round/>
            <a:headEnd/>
            <a:tailEnd/>
          </a:ln>
        </p:spPr>
        <p:txBody>
          <a:bodyPr/>
          <a:lstStyle/>
          <a:p>
            <a:endParaRPr lang="en-US" sz="2659"/>
          </a:p>
        </p:txBody>
      </p:sp>
      <p:sp>
        <p:nvSpPr>
          <p:cNvPr id="6239" name="Line 96">
            <a:extLst>
              <a:ext uri="{FF2B5EF4-FFF2-40B4-BE49-F238E27FC236}">
                <a16:creationId xmlns:a16="http://schemas.microsoft.com/office/drawing/2014/main" id="{399F1F1B-AE23-40D3-ACC2-8BFC785ED7F7}"/>
              </a:ext>
            </a:extLst>
          </p:cNvPr>
          <p:cNvSpPr>
            <a:spLocks noChangeShapeType="1"/>
          </p:cNvSpPr>
          <p:nvPr/>
        </p:nvSpPr>
        <p:spPr bwMode="auto">
          <a:xfrm flipH="1" flipV="1">
            <a:off x="6821023" y="6001613"/>
            <a:ext cx="1758" cy="16356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40" name="Line 97">
            <a:extLst>
              <a:ext uri="{FF2B5EF4-FFF2-40B4-BE49-F238E27FC236}">
                <a16:creationId xmlns:a16="http://schemas.microsoft.com/office/drawing/2014/main" id="{1A179EE1-443C-4296-8909-4311988D4223}"/>
              </a:ext>
            </a:extLst>
          </p:cNvPr>
          <p:cNvSpPr>
            <a:spLocks noChangeShapeType="1"/>
          </p:cNvSpPr>
          <p:nvPr/>
        </p:nvSpPr>
        <p:spPr bwMode="auto">
          <a:xfrm flipV="1">
            <a:off x="7155185" y="6001614"/>
            <a:ext cx="1758" cy="16532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41" name="Oval 98">
            <a:extLst>
              <a:ext uri="{FF2B5EF4-FFF2-40B4-BE49-F238E27FC236}">
                <a16:creationId xmlns:a16="http://schemas.microsoft.com/office/drawing/2014/main" id="{9AB3CF38-BF08-4775-BB00-5C6906D84C79}"/>
              </a:ext>
            </a:extLst>
          </p:cNvPr>
          <p:cNvSpPr>
            <a:spLocks noChangeArrowheads="1"/>
          </p:cNvSpPr>
          <p:nvPr/>
        </p:nvSpPr>
        <p:spPr bwMode="auto">
          <a:xfrm>
            <a:off x="6267018" y="3527060"/>
            <a:ext cx="946204" cy="582144"/>
          </a:xfrm>
          <a:prstGeom prst="ellipse">
            <a:avLst/>
          </a:prstGeom>
          <a:solidFill>
            <a:srgbClr val="00E700"/>
          </a:solidFill>
          <a:ln w="20638">
            <a:solidFill>
              <a:srgbClr val="000000"/>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42" name="Freeform 99">
            <a:extLst>
              <a:ext uri="{FF2B5EF4-FFF2-40B4-BE49-F238E27FC236}">
                <a16:creationId xmlns:a16="http://schemas.microsoft.com/office/drawing/2014/main" id="{99213CCD-E866-4025-831A-E34C31A6A168}"/>
              </a:ext>
            </a:extLst>
          </p:cNvPr>
          <p:cNvSpPr>
            <a:spLocks/>
          </p:cNvSpPr>
          <p:nvPr/>
        </p:nvSpPr>
        <p:spPr bwMode="auto">
          <a:xfrm>
            <a:off x="6745397" y="2489401"/>
            <a:ext cx="1074593" cy="745708"/>
          </a:xfrm>
          <a:custGeom>
            <a:avLst/>
            <a:gdLst>
              <a:gd name="T0" fmla="*/ 2147483646 w 1223"/>
              <a:gd name="T1" fmla="*/ 2147483646 h 847"/>
              <a:gd name="T2" fmla="*/ 2147483646 w 1223"/>
              <a:gd name="T3" fmla="*/ 2147483646 h 847"/>
              <a:gd name="T4" fmla="*/ 2147483646 w 1223"/>
              <a:gd name="T5" fmla="*/ 2147483646 h 847"/>
              <a:gd name="T6" fmla="*/ 0 w 1223"/>
              <a:gd name="T7" fmla="*/ 2147483646 h 847"/>
              <a:gd name="T8" fmla="*/ 2147483646 w 1223"/>
              <a:gd name="T9" fmla="*/ 2147483646 h 847"/>
              <a:gd name="T10" fmla="*/ 2147483646 w 1223"/>
              <a:gd name="T11" fmla="*/ 2147483646 h 847"/>
              <a:gd name="T12" fmla="*/ 2147483646 w 1223"/>
              <a:gd name="T13" fmla="*/ 2147483646 h 847"/>
              <a:gd name="T14" fmla="*/ 2147483646 w 1223"/>
              <a:gd name="T15" fmla="*/ 2147483646 h 847"/>
              <a:gd name="T16" fmla="*/ 2147483646 w 1223"/>
              <a:gd name="T17" fmla="*/ 2147483646 h 847"/>
              <a:gd name="T18" fmla="*/ 2147483646 w 1223"/>
              <a:gd name="T19" fmla="*/ 2147483646 h 847"/>
              <a:gd name="T20" fmla="*/ 2147483646 w 1223"/>
              <a:gd name="T21" fmla="*/ 0 h 847"/>
              <a:gd name="T22" fmla="*/ 2147483646 w 1223"/>
              <a:gd name="T23" fmla="*/ 0 h 847"/>
              <a:gd name="T24" fmla="*/ 2147483646 w 1223"/>
              <a:gd name="T25" fmla="*/ 0 h 847"/>
              <a:gd name="T26" fmla="*/ 2147483646 w 1223"/>
              <a:gd name="T27" fmla="*/ 2147483646 h 847"/>
              <a:gd name="T28" fmla="*/ 2147483646 w 1223"/>
              <a:gd name="T29" fmla="*/ 2147483646 h 847"/>
              <a:gd name="T30" fmla="*/ 2147483646 w 1223"/>
              <a:gd name="T31" fmla="*/ 2147483646 h 847"/>
              <a:gd name="T32" fmla="*/ 2147483646 w 1223"/>
              <a:gd name="T33" fmla="*/ 2147483646 h 847"/>
              <a:gd name="T34" fmla="*/ 2147483646 w 1223"/>
              <a:gd name="T35" fmla="*/ 2147483646 h 847"/>
              <a:gd name="T36" fmla="*/ 2147483646 w 1223"/>
              <a:gd name="T37" fmla="*/ 2147483646 h 847"/>
              <a:gd name="T38" fmla="*/ 2147483646 w 1223"/>
              <a:gd name="T39" fmla="*/ 2147483646 h 847"/>
              <a:gd name="T40" fmla="*/ 2147483646 w 1223"/>
              <a:gd name="T41" fmla="*/ 2147483646 h 847"/>
              <a:gd name="T42" fmla="*/ 2147483646 w 1223"/>
              <a:gd name="T43" fmla="*/ 2147483646 h 847"/>
              <a:gd name="T44" fmla="*/ 2147483646 w 1223"/>
              <a:gd name="T45" fmla="*/ 2147483646 h 847"/>
              <a:gd name="T46" fmla="*/ 2147483646 w 1223"/>
              <a:gd name="T47" fmla="*/ 2147483646 h 847"/>
              <a:gd name="T48" fmla="*/ 2147483646 w 1223"/>
              <a:gd name="T49" fmla="*/ 2147483646 h 847"/>
              <a:gd name="T50" fmla="*/ 2147483646 w 1223"/>
              <a:gd name="T51" fmla="*/ 2147483646 h 847"/>
              <a:gd name="T52" fmla="*/ 2147483646 w 1223"/>
              <a:gd name="T53" fmla="*/ 2147483646 h 847"/>
              <a:gd name="T54" fmla="*/ 2147483646 w 1223"/>
              <a:gd name="T55" fmla="*/ 2147483646 h 847"/>
              <a:gd name="T56" fmla="*/ 2147483646 w 1223"/>
              <a:gd name="T57" fmla="*/ 2147483646 h 847"/>
              <a:gd name="T58" fmla="*/ 2147483646 w 1223"/>
              <a:gd name="T59" fmla="*/ 2147483646 h 847"/>
              <a:gd name="T60" fmla="*/ 2147483646 w 1223"/>
              <a:gd name="T61" fmla="*/ 2147483646 h 847"/>
              <a:gd name="T62" fmla="*/ 2147483646 w 1223"/>
              <a:gd name="T63" fmla="*/ 2147483646 h 847"/>
              <a:gd name="T64" fmla="*/ 2147483646 w 1223"/>
              <a:gd name="T65" fmla="*/ 2147483646 h 847"/>
              <a:gd name="T66" fmla="*/ 2147483646 w 1223"/>
              <a:gd name="T67" fmla="*/ 2147483646 h 847"/>
              <a:gd name="T68" fmla="*/ 2147483646 w 1223"/>
              <a:gd name="T69" fmla="*/ 2147483646 h 847"/>
              <a:gd name="T70" fmla="*/ 2147483646 w 1223"/>
              <a:gd name="T71" fmla="*/ 2147483646 h 847"/>
              <a:gd name="T72" fmla="*/ 2147483646 w 1223"/>
              <a:gd name="T73" fmla="*/ 2147483646 h 847"/>
              <a:gd name="T74" fmla="*/ 2147483646 w 1223"/>
              <a:gd name="T75" fmla="*/ 2147483646 h 847"/>
              <a:gd name="T76" fmla="*/ 2147483646 w 1223"/>
              <a:gd name="T77" fmla="*/ 2147483646 h 847"/>
              <a:gd name="T78" fmla="*/ 2147483646 w 1223"/>
              <a:gd name="T79" fmla="*/ 2147483646 h 847"/>
              <a:gd name="T80" fmla="*/ 2147483646 w 1223"/>
              <a:gd name="T81" fmla="*/ 2147483646 h 847"/>
              <a:gd name="T82" fmla="*/ 2147483646 w 1223"/>
              <a:gd name="T83" fmla="*/ 2147483646 h 847"/>
              <a:gd name="T84" fmla="*/ 2147483646 w 1223"/>
              <a:gd name="T85" fmla="*/ 2147483646 h 847"/>
              <a:gd name="T86" fmla="*/ 2147483646 w 1223"/>
              <a:gd name="T87" fmla="*/ 2147483646 h 847"/>
              <a:gd name="T88" fmla="*/ 2147483646 w 1223"/>
              <a:gd name="T89" fmla="*/ 2147483646 h 847"/>
              <a:gd name="T90" fmla="*/ 2147483646 w 1223"/>
              <a:gd name="T91" fmla="*/ 2147483646 h 847"/>
              <a:gd name="T92" fmla="*/ 2147483646 w 1223"/>
              <a:gd name="T93" fmla="*/ 2147483646 h 847"/>
              <a:gd name="T94" fmla="*/ 2147483646 w 1223"/>
              <a:gd name="T95" fmla="*/ 2147483646 h 847"/>
              <a:gd name="T96" fmla="*/ 2147483646 w 1223"/>
              <a:gd name="T97" fmla="*/ 2147483646 h 847"/>
              <a:gd name="T98" fmla="*/ 2147483646 w 1223"/>
              <a:gd name="T99" fmla="*/ 2147483646 h 847"/>
              <a:gd name="T100" fmla="*/ 2147483646 w 1223"/>
              <a:gd name="T101" fmla="*/ 2147483646 h 847"/>
              <a:gd name="T102" fmla="*/ 2147483646 w 1223"/>
              <a:gd name="T103" fmla="*/ 2147483646 h 847"/>
              <a:gd name="T104" fmla="*/ 2147483646 w 1223"/>
              <a:gd name="T105" fmla="*/ 2147483646 h 847"/>
              <a:gd name="T106" fmla="*/ 2147483646 w 1223"/>
              <a:gd name="T107" fmla="*/ 2147483646 h 847"/>
              <a:gd name="T108" fmla="*/ 2147483646 w 1223"/>
              <a:gd name="T109" fmla="*/ 2147483646 h 847"/>
              <a:gd name="T110" fmla="*/ 2147483646 w 1223"/>
              <a:gd name="T111" fmla="*/ 2147483646 h 8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23" h="847">
                <a:moveTo>
                  <a:pt x="19" y="93"/>
                </a:moveTo>
                <a:lnTo>
                  <a:pt x="14" y="89"/>
                </a:lnTo>
                <a:lnTo>
                  <a:pt x="12" y="86"/>
                </a:lnTo>
                <a:lnTo>
                  <a:pt x="5" y="81"/>
                </a:lnTo>
                <a:lnTo>
                  <a:pt x="4" y="74"/>
                </a:lnTo>
                <a:lnTo>
                  <a:pt x="2" y="69"/>
                </a:lnTo>
                <a:lnTo>
                  <a:pt x="1" y="63"/>
                </a:lnTo>
                <a:lnTo>
                  <a:pt x="0" y="55"/>
                </a:lnTo>
                <a:lnTo>
                  <a:pt x="0" y="48"/>
                </a:lnTo>
                <a:lnTo>
                  <a:pt x="1" y="44"/>
                </a:lnTo>
                <a:lnTo>
                  <a:pt x="2" y="39"/>
                </a:lnTo>
                <a:lnTo>
                  <a:pt x="4" y="31"/>
                </a:lnTo>
                <a:lnTo>
                  <a:pt x="5" y="25"/>
                </a:lnTo>
                <a:lnTo>
                  <a:pt x="12" y="22"/>
                </a:lnTo>
                <a:lnTo>
                  <a:pt x="14" y="15"/>
                </a:lnTo>
                <a:lnTo>
                  <a:pt x="20" y="12"/>
                </a:lnTo>
                <a:lnTo>
                  <a:pt x="24" y="8"/>
                </a:lnTo>
                <a:lnTo>
                  <a:pt x="30" y="5"/>
                </a:lnTo>
                <a:lnTo>
                  <a:pt x="35" y="2"/>
                </a:lnTo>
                <a:lnTo>
                  <a:pt x="42" y="2"/>
                </a:lnTo>
                <a:lnTo>
                  <a:pt x="46" y="1"/>
                </a:lnTo>
                <a:lnTo>
                  <a:pt x="53" y="0"/>
                </a:lnTo>
                <a:lnTo>
                  <a:pt x="1171" y="0"/>
                </a:lnTo>
                <a:lnTo>
                  <a:pt x="1172" y="0"/>
                </a:lnTo>
                <a:lnTo>
                  <a:pt x="1174" y="0"/>
                </a:lnTo>
                <a:lnTo>
                  <a:pt x="1175" y="0"/>
                </a:lnTo>
                <a:lnTo>
                  <a:pt x="1176" y="1"/>
                </a:lnTo>
                <a:lnTo>
                  <a:pt x="1177" y="1"/>
                </a:lnTo>
                <a:lnTo>
                  <a:pt x="1182" y="1"/>
                </a:lnTo>
                <a:lnTo>
                  <a:pt x="1183" y="2"/>
                </a:lnTo>
                <a:lnTo>
                  <a:pt x="1184" y="2"/>
                </a:lnTo>
                <a:lnTo>
                  <a:pt x="1186" y="2"/>
                </a:lnTo>
                <a:lnTo>
                  <a:pt x="1187" y="3"/>
                </a:lnTo>
                <a:lnTo>
                  <a:pt x="1190" y="4"/>
                </a:lnTo>
                <a:lnTo>
                  <a:pt x="1192" y="5"/>
                </a:lnTo>
                <a:lnTo>
                  <a:pt x="1194" y="5"/>
                </a:lnTo>
                <a:lnTo>
                  <a:pt x="1195" y="6"/>
                </a:lnTo>
                <a:lnTo>
                  <a:pt x="1197" y="6"/>
                </a:lnTo>
                <a:lnTo>
                  <a:pt x="1198" y="9"/>
                </a:lnTo>
                <a:lnTo>
                  <a:pt x="1199" y="9"/>
                </a:lnTo>
                <a:lnTo>
                  <a:pt x="1202" y="12"/>
                </a:lnTo>
                <a:lnTo>
                  <a:pt x="1203" y="12"/>
                </a:lnTo>
                <a:lnTo>
                  <a:pt x="1204" y="13"/>
                </a:lnTo>
                <a:lnTo>
                  <a:pt x="1205" y="14"/>
                </a:lnTo>
                <a:lnTo>
                  <a:pt x="1206" y="15"/>
                </a:lnTo>
                <a:lnTo>
                  <a:pt x="1209" y="17"/>
                </a:lnTo>
                <a:lnTo>
                  <a:pt x="1210" y="21"/>
                </a:lnTo>
                <a:lnTo>
                  <a:pt x="1211" y="22"/>
                </a:lnTo>
                <a:lnTo>
                  <a:pt x="1212" y="22"/>
                </a:lnTo>
                <a:lnTo>
                  <a:pt x="1214" y="23"/>
                </a:lnTo>
                <a:lnTo>
                  <a:pt x="1214" y="24"/>
                </a:lnTo>
                <a:lnTo>
                  <a:pt x="1215" y="27"/>
                </a:lnTo>
                <a:lnTo>
                  <a:pt x="1216" y="29"/>
                </a:lnTo>
                <a:lnTo>
                  <a:pt x="1217" y="31"/>
                </a:lnTo>
                <a:lnTo>
                  <a:pt x="1217" y="32"/>
                </a:lnTo>
                <a:lnTo>
                  <a:pt x="1218" y="35"/>
                </a:lnTo>
                <a:lnTo>
                  <a:pt x="1220" y="37"/>
                </a:lnTo>
                <a:lnTo>
                  <a:pt x="1220" y="39"/>
                </a:lnTo>
                <a:lnTo>
                  <a:pt x="1220" y="42"/>
                </a:lnTo>
                <a:lnTo>
                  <a:pt x="1223" y="44"/>
                </a:lnTo>
                <a:lnTo>
                  <a:pt x="1223" y="46"/>
                </a:lnTo>
                <a:lnTo>
                  <a:pt x="1223" y="47"/>
                </a:lnTo>
                <a:lnTo>
                  <a:pt x="1223" y="49"/>
                </a:lnTo>
                <a:lnTo>
                  <a:pt x="1223" y="52"/>
                </a:lnTo>
                <a:lnTo>
                  <a:pt x="1223" y="54"/>
                </a:lnTo>
                <a:lnTo>
                  <a:pt x="1223" y="55"/>
                </a:lnTo>
                <a:lnTo>
                  <a:pt x="1223" y="58"/>
                </a:lnTo>
                <a:lnTo>
                  <a:pt x="1223" y="62"/>
                </a:lnTo>
                <a:lnTo>
                  <a:pt x="1223" y="63"/>
                </a:lnTo>
                <a:lnTo>
                  <a:pt x="1223" y="65"/>
                </a:lnTo>
                <a:lnTo>
                  <a:pt x="1220" y="69"/>
                </a:lnTo>
                <a:lnTo>
                  <a:pt x="1220" y="70"/>
                </a:lnTo>
                <a:lnTo>
                  <a:pt x="1219" y="71"/>
                </a:lnTo>
                <a:lnTo>
                  <a:pt x="1218" y="74"/>
                </a:lnTo>
                <a:lnTo>
                  <a:pt x="1217" y="76"/>
                </a:lnTo>
                <a:lnTo>
                  <a:pt x="1217" y="78"/>
                </a:lnTo>
                <a:lnTo>
                  <a:pt x="1216" y="80"/>
                </a:lnTo>
                <a:lnTo>
                  <a:pt x="1215" y="81"/>
                </a:lnTo>
                <a:lnTo>
                  <a:pt x="1214" y="83"/>
                </a:lnTo>
                <a:lnTo>
                  <a:pt x="1213" y="85"/>
                </a:lnTo>
                <a:lnTo>
                  <a:pt x="1212" y="86"/>
                </a:lnTo>
                <a:lnTo>
                  <a:pt x="1210" y="87"/>
                </a:lnTo>
                <a:lnTo>
                  <a:pt x="1209" y="88"/>
                </a:lnTo>
                <a:lnTo>
                  <a:pt x="1208" y="90"/>
                </a:lnTo>
                <a:lnTo>
                  <a:pt x="1206" y="92"/>
                </a:lnTo>
                <a:lnTo>
                  <a:pt x="1204" y="93"/>
                </a:lnTo>
                <a:lnTo>
                  <a:pt x="1204" y="94"/>
                </a:lnTo>
                <a:lnTo>
                  <a:pt x="711" y="806"/>
                </a:lnTo>
                <a:lnTo>
                  <a:pt x="711" y="808"/>
                </a:lnTo>
                <a:lnTo>
                  <a:pt x="705" y="814"/>
                </a:lnTo>
                <a:lnTo>
                  <a:pt x="700" y="820"/>
                </a:lnTo>
                <a:lnTo>
                  <a:pt x="694" y="825"/>
                </a:lnTo>
                <a:lnTo>
                  <a:pt x="691" y="830"/>
                </a:lnTo>
                <a:lnTo>
                  <a:pt x="682" y="833"/>
                </a:lnTo>
                <a:lnTo>
                  <a:pt x="675" y="838"/>
                </a:lnTo>
                <a:lnTo>
                  <a:pt x="667" y="842"/>
                </a:lnTo>
                <a:lnTo>
                  <a:pt x="661" y="844"/>
                </a:lnTo>
                <a:lnTo>
                  <a:pt x="653" y="846"/>
                </a:lnTo>
                <a:lnTo>
                  <a:pt x="645" y="847"/>
                </a:lnTo>
                <a:lnTo>
                  <a:pt x="637" y="847"/>
                </a:lnTo>
                <a:lnTo>
                  <a:pt x="630" y="847"/>
                </a:lnTo>
                <a:lnTo>
                  <a:pt x="622" y="846"/>
                </a:lnTo>
                <a:lnTo>
                  <a:pt x="616" y="844"/>
                </a:lnTo>
                <a:lnTo>
                  <a:pt x="608" y="841"/>
                </a:lnTo>
                <a:lnTo>
                  <a:pt x="599" y="837"/>
                </a:lnTo>
                <a:lnTo>
                  <a:pt x="594" y="833"/>
                </a:lnTo>
                <a:lnTo>
                  <a:pt x="588" y="829"/>
                </a:lnTo>
                <a:lnTo>
                  <a:pt x="581" y="824"/>
                </a:lnTo>
                <a:lnTo>
                  <a:pt x="577" y="818"/>
                </a:lnTo>
                <a:lnTo>
                  <a:pt x="570" y="812"/>
                </a:lnTo>
                <a:lnTo>
                  <a:pt x="567" y="806"/>
                </a:lnTo>
                <a:lnTo>
                  <a:pt x="20" y="93"/>
                </a:lnTo>
                <a:lnTo>
                  <a:pt x="19" y="93"/>
                </a:lnTo>
                <a:close/>
              </a:path>
            </a:pathLst>
          </a:custGeom>
          <a:solidFill>
            <a:srgbClr val="00BEF7"/>
          </a:solidFill>
          <a:ln w="20638">
            <a:solidFill>
              <a:srgbClr val="000000"/>
            </a:solidFill>
            <a:prstDash val="solid"/>
            <a:round/>
            <a:headEnd/>
            <a:tailEnd/>
          </a:ln>
        </p:spPr>
        <p:txBody>
          <a:bodyPr/>
          <a:lstStyle/>
          <a:p>
            <a:endParaRPr lang="en-US" sz="2659"/>
          </a:p>
        </p:txBody>
      </p:sp>
      <p:sp>
        <p:nvSpPr>
          <p:cNvPr id="6243" name="Line 100">
            <a:extLst>
              <a:ext uri="{FF2B5EF4-FFF2-40B4-BE49-F238E27FC236}">
                <a16:creationId xmlns:a16="http://schemas.microsoft.com/office/drawing/2014/main" id="{F6B36D58-87DD-4A51-B1C7-0493C7780B01}"/>
              </a:ext>
            </a:extLst>
          </p:cNvPr>
          <p:cNvSpPr>
            <a:spLocks noChangeShapeType="1"/>
          </p:cNvSpPr>
          <p:nvPr/>
        </p:nvSpPr>
        <p:spPr bwMode="auto">
          <a:xfrm>
            <a:off x="7577283" y="4248146"/>
            <a:ext cx="1570558" cy="209114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44" name="Line 101">
            <a:extLst>
              <a:ext uri="{FF2B5EF4-FFF2-40B4-BE49-F238E27FC236}">
                <a16:creationId xmlns:a16="http://schemas.microsoft.com/office/drawing/2014/main" id="{6D23A9B1-09A7-467E-997E-DF0ED81ACB9A}"/>
              </a:ext>
            </a:extLst>
          </p:cNvPr>
          <p:cNvSpPr>
            <a:spLocks noChangeShapeType="1"/>
          </p:cNvSpPr>
          <p:nvPr/>
        </p:nvSpPr>
        <p:spPr bwMode="auto">
          <a:xfrm>
            <a:off x="8011693" y="6587276"/>
            <a:ext cx="1039418" cy="17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45" name="Freeform 102">
            <a:extLst>
              <a:ext uri="{FF2B5EF4-FFF2-40B4-BE49-F238E27FC236}">
                <a16:creationId xmlns:a16="http://schemas.microsoft.com/office/drawing/2014/main" id="{959D6956-6DB9-4CEF-96C2-E165702A36B8}"/>
              </a:ext>
            </a:extLst>
          </p:cNvPr>
          <p:cNvSpPr>
            <a:spLocks/>
          </p:cNvSpPr>
          <p:nvPr/>
        </p:nvSpPr>
        <p:spPr bwMode="auto">
          <a:xfrm>
            <a:off x="9049351" y="6341052"/>
            <a:ext cx="140700" cy="247982"/>
          </a:xfrm>
          <a:custGeom>
            <a:avLst/>
            <a:gdLst>
              <a:gd name="T0" fmla="*/ 2147483646 w 161"/>
              <a:gd name="T1" fmla="*/ 0 h 283"/>
              <a:gd name="T2" fmla="*/ 2147483646 w 161"/>
              <a:gd name="T3" fmla="*/ 2147483646 h 283"/>
              <a:gd name="T4" fmla="*/ 2147483646 w 161"/>
              <a:gd name="T5" fmla="*/ 2147483646 h 283"/>
              <a:gd name="T6" fmla="*/ 2147483646 w 161"/>
              <a:gd name="T7" fmla="*/ 2147483646 h 283"/>
              <a:gd name="T8" fmla="*/ 2147483646 w 161"/>
              <a:gd name="T9" fmla="*/ 2147483646 h 283"/>
              <a:gd name="T10" fmla="*/ 2147483646 w 161"/>
              <a:gd name="T11" fmla="*/ 2147483646 h 283"/>
              <a:gd name="T12" fmla="*/ 2147483646 w 161"/>
              <a:gd name="T13" fmla="*/ 2147483646 h 283"/>
              <a:gd name="T14" fmla="*/ 2147483646 w 161"/>
              <a:gd name="T15" fmla="*/ 2147483646 h 283"/>
              <a:gd name="T16" fmla="*/ 2147483646 w 161"/>
              <a:gd name="T17" fmla="*/ 2147483646 h 283"/>
              <a:gd name="T18" fmla="*/ 2147483646 w 161"/>
              <a:gd name="T19" fmla="*/ 2147483646 h 283"/>
              <a:gd name="T20" fmla="*/ 0 w 161"/>
              <a:gd name="T21" fmla="*/ 2147483646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 h="283">
                <a:moveTo>
                  <a:pt x="110" y="0"/>
                </a:moveTo>
                <a:lnTo>
                  <a:pt x="147" y="54"/>
                </a:lnTo>
                <a:lnTo>
                  <a:pt x="161" y="121"/>
                </a:lnTo>
                <a:lnTo>
                  <a:pt x="161" y="137"/>
                </a:lnTo>
                <a:lnTo>
                  <a:pt x="158" y="154"/>
                </a:lnTo>
                <a:lnTo>
                  <a:pt x="149" y="185"/>
                </a:lnTo>
                <a:lnTo>
                  <a:pt x="113" y="238"/>
                </a:lnTo>
                <a:lnTo>
                  <a:pt x="62" y="273"/>
                </a:lnTo>
                <a:lnTo>
                  <a:pt x="33" y="281"/>
                </a:lnTo>
                <a:lnTo>
                  <a:pt x="17" y="282"/>
                </a:lnTo>
                <a:lnTo>
                  <a:pt x="0" y="283"/>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46" name="Freeform 103">
            <a:extLst>
              <a:ext uri="{FF2B5EF4-FFF2-40B4-BE49-F238E27FC236}">
                <a16:creationId xmlns:a16="http://schemas.microsoft.com/office/drawing/2014/main" id="{454217A4-BAE2-47DC-919B-5853529EE341}"/>
              </a:ext>
            </a:extLst>
          </p:cNvPr>
          <p:cNvSpPr>
            <a:spLocks/>
          </p:cNvSpPr>
          <p:nvPr/>
        </p:nvSpPr>
        <p:spPr bwMode="auto">
          <a:xfrm>
            <a:off x="7163978" y="4116240"/>
            <a:ext cx="411546" cy="117836"/>
          </a:xfrm>
          <a:custGeom>
            <a:avLst/>
            <a:gdLst>
              <a:gd name="T0" fmla="*/ 0 w 468"/>
              <a:gd name="T1" fmla="*/ 2147483646 h 135"/>
              <a:gd name="T2" fmla="*/ 2147483646 w 468"/>
              <a:gd name="T3" fmla="*/ 2147483646 h 135"/>
              <a:gd name="T4" fmla="*/ 2147483646 w 468"/>
              <a:gd name="T5" fmla="*/ 2147483646 h 135"/>
              <a:gd name="T6" fmla="*/ 2147483646 w 468"/>
              <a:gd name="T7" fmla="*/ 2147483646 h 135"/>
              <a:gd name="T8" fmla="*/ 2147483646 w 468"/>
              <a:gd name="T9" fmla="*/ 0 h 135"/>
              <a:gd name="T10" fmla="*/ 2147483646 w 468"/>
              <a:gd name="T11" fmla="*/ 0 h 135"/>
              <a:gd name="T12" fmla="*/ 2147483646 w 468"/>
              <a:gd name="T13" fmla="*/ 2147483646 h 135"/>
              <a:gd name="T14" fmla="*/ 2147483646 w 468"/>
              <a:gd name="T15" fmla="*/ 2147483646 h 135"/>
              <a:gd name="T16" fmla="*/ 2147483646 w 468"/>
              <a:gd name="T17" fmla="*/ 2147483646 h 135"/>
              <a:gd name="T18" fmla="*/ 2147483646 w 468"/>
              <a:gd name="T19" fmla="*/ 2147483646 h 135"/>
              <a:gd name="T20" fmla="*/ 2147483646 w 468"/>
              <a:gd name="T21" fmla="*/ 2147483646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8" h="135">
                <a:moveTo>
                  <a:pt x="0" y="135"/>
                </a:moveTo>
                <a:lnTo>
                  <a:pt x="47" y="77"/>
                </a:lnTo>
                <a:lnTo>
                  <a:pt x="103" y="35"/>
                </a:lnTo>
                <a:lnTo>
                  <a:pt x="165" y="10"/>
                </a:lnTo>
                <a:lnTo>
                  <a:pt x="234" y="0"/>
                </a:lnTo>
                <a:lnTo>
                  <a:pt x="249" y="0"/>
                </a:lnTo>
                <a:lnTo>
                  <a:pt x="265" y="1"/>
                </a:lnTo>
                <a:lnTo>
                  <a:pt x="299" y="8"/>
                </a:lnTo>
                <a:lnTo>
                  <a:pt x="362" y="33"/>
                </a:lnTo>
                <a:lnTo>
                  <a:pt x="419" y="74"/>
                </a:lnTo>
                <a:lnTo>
                  <a:pt x="468" y="135"/>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47" name="Line 104">
            <a:extLst>
              <a:ext uri="{FF2B5EF4-FFF2-40B4-BE49-F238E27FC236}">
                <a16:creationId xmlns:a16="http://schemas.microsoft.com/office/drawing/2014/main" id="{E9E43282-6ED9-4C4E-BDA4-4B749F6F676C}"/>
              </a:ext>
            </a:extLst>
          </p:cNvPr>
          <p:cNvSpPr>
            <a:spLocks noChangeShapeType="1"/>
          </p:cNvSpPr>
          <p:nvPr/>
        </p:nvSpPr>
        <p:spPr bwMode="auto">
          <a:xfrm flipH="1">
            <a:off x="6778813" y="4248146"/>
            <a:ext cx="386924" cy="56455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48" name="Line 105">
            <a:extLst>
              <a:ext uri="{FF2B5EF4-FFF2-40B4-BE49-F238E27FC236}">
                <a16:creationId xmlns:a16="http://schemas.microsoft.com/office/drawing/2014/main" id="{36CD69E5-5EC0-4079-814A-F9D839D1EFD5}"/>
              </a:ext>
            </a:extLst>
          </p:cNvPr>
          <p:cNvSpPr>
            <a:spLocks noChangeShapeType="1"/>
          </p:cNvSpPr>
          <p:nvPr/>
        </p:nvSpPr>
        <p:spPr bwMode="auto">
          <a:xfrm>
            <a:off x="8766194" y="4242870"/>
            <a:ext cx="1500208" cy="203838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49" name="Line 106">
            <a:extLst>
              <a:ext uri="{FF2B5EF4-FFF2-40B4-BE49-F238E27FC236}">
                <a16:creationId xmlns:a16="http://schemas.microsoft.com/office/drawing/2014/main" id="{AE107EB2-54CD-44FE-91CB-2D62EAC0CB1C}"/>
              </a:ext>
            </a:extLst>
          </p:cNvPr>
          <p:cNvSpPr>
            <a:spLocks noChangeShapeType="1"/>
          </p:cNvSpPr>
          <p:nvPr/>
        </p:nvSpPr>
        <p:spPr bwMode="auto">
          <a:xfrm>
            <a:off x="9177740" y="6511649"/>
            <a:ext cx="965550" cy="52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50" name="Freeform 107">
            <a:extLst>
              <a:ext uri="{FF2B5EF4-FFF2-40B4-BE49-F238E27FC236}">
                <a16:creationId xmlns:a16="http://schemas.microsoft.com/office/drawing/2014/main" id="{AC337676-23D2-41DE-BA8F-5ACE768B9354}"/>
              </a:ext>
            </a:extLst>
          </p:cNvPr>
          <p:cNvSpPr>
            <a:spLocks/>
          </p:cNvSpPr>
          <p:nvPr/>
        </p:nvSpPr>
        <p:spPr bwMode="auto">
          <a:xfrm>
            <a:off x="8363441" y="4116239"/>
            <a:ext cx="399235" cy="114319"/>
          </a:xfrm>
          <a:custGeom>
            <a:avLst/>
            <a:gdLst>
              <a:gd name="T0" fmla="*/ 0 w 455"/>
              <a:gd name="T1" fmla="*/ 2147483646 h 130"/>
              <a:gd name="T2" fmla="*/ 2147483646 w 455"/>
              <a:gd name="T3" fmla="*/ 2147483646 h 130"/>
              <a:gd name="T4" fmla="*/ 2147483646 w 455"/>
              <a:gd name="T5" fmla="*/ 2147483646 h 130"/>
              <a:gd name="T6" fmla="*/ 2147483646 w 455"/>
              <a:gd name="T7" fmla="*/ 2147483646 h 130"/>
              <a:gd name="T8" fmla="*/ 2147483646 w 455"/>
              <a:gd name="T9" fmla="*/ 0 h 130"/>
              <a:gd name="T10" fmla="*/ 2147483646 w 455"/>
              <a:gd name="T11" fmla="*/ 0 h 130"/>
              <a:gd name="T12" fmla="*/ 2147483646 w 455"/>
              <a:gd name="T13" fmla="*/ 2147483646 h 130"/>
              <a:gd name="T14" fmla="*/ 2147483646 w 455"/>
              <a:gd name="T15" fmla="*/ 2147483646 h 130"/>
              <a:gd name="T16" fmla="*/ 2147483646 w 455"/>
              <a:gd name="T17" fmla="*/ 2147483646 h 130"/>
              <a:gd name="T18" fmla="*/ 2147483646 w 455"/>
              <a:gd name="T19" fmla="*/ 2147483646 h 130"/>
              <a:gd name="T20" fmla="*/ 2147483646 w 455"/>
              <a:gd name="T21" fmla="*/ 2147483646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5" h="130">
                <a:moveTo>
                  <a:pt x="0" y="130"/>
                </a:moveTo>
                <a:lnTo>
                  <a:pt x="44" y="74"/>
                </a:lnTo>
                <a:lnTo>
                  <a:pt x="99" y="34"/>
                </a:lnTo>
                <a:lnTo>
                  <a:pt x="160" y="10"/>
                </a:lnTo>
                <a:lnTo>
                  <a:pt x="226" y="0"/>
                </a:lnTo>
                <a:lnTo>
                  <a:pt x="241" y="0"/>
                </a:lnTo>
                <a:lnTo>
                  <a:pt x="257" y="1"/>
                </a:lnTo>
                <a:lnTo>
                  <a:pt x="289" y="7"/>
                </a:lnTo>
                <a:lnTo>
                  <a:pt x="352" y="31"/>
                </a:lnTo>
                <a:lnTo>
                  <a:pt x="407" y="71"/>
                </a:lnTo>
                <a:lnTo>
                  <a:pt x="455" y="13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51" name="Line 108">
            <a:extLst>
              <a:ext uri="{FF2B5EF4-FFF2-40B4-BE49-F238E27FC236}">
                <a16:creationId xmlns:a16="http://schemas.microsoft.com/office/drawing/2014/main" id="{4C4AA3F2-C3D1-4AA9-9B1C-F376CF957FA0}"/>
              </a:ext>
            </a:extLst>
          </p:cNvPr>
          <p:cNvSpPr>
            <a:spLocks noChangeShapeType="1"/>
          </p:cNvSpPr>
          <p:nvPr/>
        </p:nvSpPr>
        <p:spPr bwMode="auto">
          <a:xfrm flipH="1">
            <a:off x="7992347" y="4242869"/>
            <a:ext cx="376371" cy="54697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52" name="Rectangle 109">
            <a:extLst>
              <a:ext uri="{FF2B5EF4-FFF2-40B4-BE49-F238E27FC236}">
                <a16:creationId xmlns:a16="http://schemas.microsoft.com/office/drawing/2014/main" id="{7C205EFB-0A07-4DF5-9E6C-D9B69923DD7F}"/>
              </a:ext>
            </a:extLst>
          </p:cNvPr>
          <p:cNvSpPr>
            <a:spLocks noChangeArrowheads="1"/>
          </p:cNvSpPr>
          <p:nvPr/>
        </p:nvSpPr>
        <p:spPr bwMode="auto">
          <a:xfrm>
            <a:off x="3365090" y="4557685"/>
            <a:ext cx="657770" cy="444962"/>
          </a:xfrm>
          <a:prstGeom prst="rect">
            <a:avLst/>
          </a:prstGeom>
          <a:solidFill>
            <a:srgbClr val="FFED2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53" name="Rectangle 110">
            <a:extLst>
              <a:ext uri="{FF2B5EF4-FFF2-40B4-BE49-F238E27FC236}">
                <a16:creationId xmlns:a16="http://schemas.microsoft.com/office/drawing/2014/main" id="{DD4F7307-4F23-4768-96E0-3E66BBC83376}"/>
              </a:ext>
            </a:extLst>
          </p:cNvPr>
          <p:cNvSpPr>
            <a:spLocks noChangeArrowheads="1"/>
          </p:cNvSpPr>
          <p:nvPr/>
        </p:nvSpPr>
        <p:spPr bwMode="auto">
          <a:xfrm>
            <a:off x="3467097" y="4584066"/>
            <a:ext cx="428002"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POWER</a:t>
            </a:r>
            <a:endParaRPr lang="en-US" altLang="en-US" sz="2659"/>
          </a:p>
        </p:txBody>
      </p:sp>
      <p:sp>
        <p:nvSpPr>
          <p:cNvPr id="6254" name="Rectangle 111">
            <a:extLst>
              <a:ext uri="{FF2B5EF4-FFF2-40B4-BE49-F238E27FC236}">
                <a16:creationId xmlns:a16="http://schemas.microsoft.com/office/drawing/2014/main" id="{2FC9A032-6B96-4657-A225-A419B08E4D16}"/>
              </a:ext>
            </a:extLst>
          </p:cNvPr>
          <p:cNvSpPr>
            <a:spLocks noChangeArrowheads="1"/>
          </p:cNvSpPr>
          <p:nvPr/>
        </p:nvSpPr>
        <p:spPr bwMode="auto">
          <a:xfrm>
            <a:off x="3465339" y="4863707"/>
            <a:ext cx="421590"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SUPRV.</a:t>
            </a:r>
            <a:endParaRPr lang="en-US" altLang="en-US" sz="2659"/>
          </a:p>
        </p:txBody>
      </p:sp>
      <p:sp>
        <p:nvSpPr>
          <p:cNvPr id="6255" name="Rectangle 112">
            <a:extLst>
              <a:ext uri="{FF2B5EF4-FFF2-40B4-BE49-F238E27FC236}">
                <a16:creationId xmlns:a16="http://schemas.microsoft.com/office/drawing/2014/main" id="{5DE4A969-E883-43C2-81D4-71EAD20DEFD4}"/>
              </a:ext>
            </a:extLst>
          </p:cNvPr>
          <p:cNvSpPr>
            <a:spLocks noChangeArrowheads="1"/>
          </p:cNvSpPr>
          <p:nvPr/>
        </p:nvSpPr>
        <p:spPr bwMode="auto">
          <a:xfrm>
            <a:off x="3465339" y="4717730"/>
            <a:ext cx="402354"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HOUSE</a:t>
            </a:r>
            <a:endParaRPr lang="en-US" altLang="en-US" sz="2659"/>
          </a:p>
        </p:txBody>
      </p:sp>
      <p:sp>
        <p:nvSpPr>
          <p:cNvPr id="6256" name="Line 113">
            <a:extLst>
              <a:ext uri="{FF2B5EF4-FFF2-40B4-BE49-F238E27FC236}">
                <a16:creationId xmlns:a16="http://schemas.microsoft.com/office/drawing/2014/main" id="{3722DFB0-C72E-46C2-9C68-2E148C35CE41}"/>
              </a:ext>
            </a:extLst>
          </p:cNvPr>
          <p:cNvSpPr>
            <a:spLocks noChangeShapeType="1"/>
          </p:cNvSpPr>
          <p:nvPr/>
        </p:nvSpPr>
        <p:spPr bwMode="auto">
          <a:xfrm flipH="1">
            <a:off x="3141730" y="4248146"/>
            <a:ext cx="1528348" cy="209114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57" name="Line 114">
            <a:extLst>
              <a:ext uri="{FF2B5EF4-FFF2-40B4-BE49-F238E27FC236}">
                <a16:creationId xmlns:a16="http://schemas.microsoft.com/office/drawing/2014/main" id="{83B29274-0938-4FBA-9180-DB27E862C63D}"/>
              </a:ext>
            </a:extLst>
          </p:cNvPr>
          <p:cNvSpPr>
            <a:spLocks noChangeShapeType="1"/>
          </p:cNvSpPr>
          <p:nvPr/>
        </p:nvSpPr>
        <p:spPr bwMode="auto">
          <a:xfrm flipH="1" flipV="1">
            <a:off x="3236702" y="6589034"/>
            <a:ext cx="1097456" cy="175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58" name="Freeform 115">
            <a:extLst>
              <a:ext uri="{FF2B5EF4-FFF2-40B4-BE49-F238E27FC236}">
                <a16:creationId xmlns:a16="http://schemas.microsoft.com/office/drawing/2014/main" id="{CFA9493E-C835-4033-BB6A-5053605FE208}"/>
              </a:ext>
            </a:extLst>
          </p:cNvPr>
          <p:cNvSpPr>
            <a:spLocks/>
          </p:cNvSpPr>
          <p:nvPr/>
        </p:nvSpPr>
        <p:spPr bwMode="auto">
          <a:xfrm>
            <a:off x="3101279" y="6341052"/>
            <a:ext cx="137182" cy="247982"/>
          </a:xfrm>
          <a:custGeom>
            <a:avLst/>
            <a:gdLst>
              <a:gd name="T0" fmla="*/ 2147483646 w 155"/>
              <a:gd name="T1" fmla="*/ 2147483646 h 283"/>
              <a:gd name="T2" fmla="*/ 2147483646 w 155"/>
              <a:gd name="T3" fmla="*/ 2147483646 h 283"/>
              <a:gd name="T4" fmla="*/ 2147483646 w 155"/>
              <a:gd name="T5" fmla="*/ 2147483646 h 283"/>
              <a:gd name="T6" fmla="*/ 2147483646 w 155"/>
              <a:gd name="T7" fmla="*/ 2147483646 h 283"/>
              <a:gd name="T8" fmla="*/ 2147483646 w 155"/>
              <a:gd name="T9" fmla="*/ 2147483646 h 283"/>
              <a:gd name="T10" fmla="*/ 0 w 155"/>
              <a:gd name="T11" fmla="*/ 2147483646 h 283"/>
              <a:gd name="T12" fmla="*/ 2147483646 w 155"/>
              <a:gd name="T13" fmla="*/ 2147483646 h 283"/>
              <a:gd name="T14" fmla="*/ 2147483646 w 155"/>
              <a:gd name="T15" fmla="*/ 0 h 2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283">
                <a:moveTo>
                  <a:pt x="155" y="283"/>
                </a:moveTo>
                <a:lnTo>
                  <a:pt x="126" y="282"/>
                </a:lnTo>
                <a:lnTo>
                  <a:pt x="96" y="274"/>
                </a:lnTo>
                <a:lnTo>
                  <a:pt x="46" y="240"/>
                </a:lnTo>
                <a:lnTo>
                  <a:pt x="13" y="187"/>
                </a:lnTo>
                <a:lnTo>
                  <a:pt x="0" y="121"/>
                </a:lnTo>
                <a:lnTo>
                  <a:pt x="13" y="56"/>
                </a:lnTo>
                <a:lnTo>
                  <a:pt x="51"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59" name="Freeform 116">
            <a:extLst>
              <a:ext uri="{FF2B5EF4-FFF2-40B4-BE49-F238E27FC236}">
                <a16:creationId xmlns:a16="http://schemas.microsoft.com/office/drawing/2014/main" id="{EE35429E-48C0-42E0-81C7-6119ADE31E4B}"/>
              </a:ext>
            </a:extLst>
          </p:cNvPr>
          <p:cNvSpPr>
            <a:spLocks/>
          </p:cNvSpPr>
          <p:nvPr/>
        </p:nvSpPr>
        <p:spPr bwMode="auto">
          <a:xfrm>
            <a:off x="4670078" y="4116239"/>
            <a:ext cx="400994" cy="119595"/>
          </a:xfrm>
          <a:custGeom>
            <a:avLst/>
            <a:gdLst>
              <a:gd name="T0" fmla="*/ 0 w 457"/>
              <a:gd name="T1" fmla="*/ 2147483646 h 136"/>
              <a:gd name="T2" fmla="*/ 2147483646 w 457"/>
              <a:gd name="T3" fmla="*/ 2147483646 h 136"/>
              <a:gd name="T4" fmla="*/ 2147483646 w 457"/>
              <a:gd name="T5" fmla="*/ 2147483646 h 136"/>
              <a:gd name="T6" fmla="*/ 2147483646 w 457"/>
              <a:gd name="T7" fmla="*/ 2147483646 h 136"/>
              <a:gd name="T8" fmla="*/ 2147483646 w 457"/>
              <a:gd name="T9" fmla="*/ 0 h 136"/>
              <a:gd name="T10" fmla="*/ 2147483646 w 457"/>
              <a:gd name="T11" fmla="*/ 0 h 136"/>
              <a:gd name="T12" fmla="*/ 2147483646 w 457"/>
              <a:gd name="T13" fmla="*/ 2147483646 h 136"/>
              <a:gd name="T14" fmla="*/ 2147483646 w 457"/>
              <a:gd name="T15" fmla="*/ 2147483646 h 136"/>
              <a:gd name="T16" fmla="*/ 2147483646 w 457"/>
              <a:gd name="T17" fmla="*/ 2147483646 h 136"/>
              <a:gd name="T18" fmla="*/ 2147483646 w 457"/>
              <a:gd name="T19" fmla="*/ 2147483646 h 136"/>
              <a:gd name="T20" fmla="*/ 2147483646 w 457"/>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7" h="136">
                <a:moveTo>
                  <a:pt x="0" y="136"/>
                </a:moveTo>
                <a:lnTo>
                  <a:pt x="45" y="77"/>
                </a:lnTo>
                <a:lnTo>
                  <a:pt x="100" y="35"/>
                </a:lnTo>
                <a:lnTo>
                  <a:pt x="162" y="10"/>
                </a:lnTo>
                <a:lnTo>
                  <a:pt x="227" y="0"/>
                </a:lnTo>
                <a:lnTo>
                  <a:pt x="243" y="0"/>
                </a:lnTo>
                <a:lnTo>
                  <a:pt x="259" y="1"/>
                </a:lnTo>
                <a:lnTo>
                  <a:pt x="291" y="8"/>
                </a:lnTo>
                <a:lnTo>
                  <a:pt x="354" y="33"/>
                </a:lnTo>
                <a:lnTo>
                  <a:pt x="409" y="75"/>
                </a:lnTo>
                <a:lnTo>
                  <a:pt x="457" y="136"/>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60" name="Line 117">
            <a:extLst>
              <a:ext uri="{FF2B5EF4-FFF2-40B4-BE49-F238E27FC236}">
                <a16:creationId xmlns:a16="http://schemas.microsoft.com/office/drawing/2014/main" id="{DCBD24C2-559D-48D7-8223-1CE104BD7EAA}"/>
              </a:ext>
            </a:extLst>
          </p:cNvPr>
          <p:cNvSpPr>
            <a:spLocks noChangeShapeType="1"/>
          </p:cNvSpPr>
          <p:nvPr/>
        </p:nvSpPr>
        <p:spPr bwMode="auto">
          <a:xfrm>
            <a:off x="5069314" y="4248146"/>
            <a:ext cx="378129" cy="56455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61" name="Line 118">
            <a:extLst>
              <a:ext uri="{FF2B5EF4-FFF2-40B4-BE49-F238E27FC236}">
                <a16:creationId xmlns:a16="http://schemas.microsoft.com/office/drawing/2014/main" id="{33EAA5C8-60D0-4DF2-ADA4-E5EF76986D31}"/>
              </a:ext>
            </a:extLst>
          </p:cNvPr>
          <p:cNvSpPr>
            <a:spLocks noChangeShapeType="1"/>
          </p:cNvSpPr>
          <p:nvPr/>
        </p:nvSpPr>
        <p:spPr bwMode="auto">
          <a:xfrm flipH="1">
            <a:off x="3074898" y="4242869"/>
            <a:ext cx="437927" cy="61380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62" name="Line 119">
            <a:extLst>
              <a:ext uri="{FF2B5EF4-FFF2-40B4-BE49-F238E27FC236}">
                <a16:creationId xmlns:a16="http://schemas.microsoft.com/office/drawing/2014/main" id="{F03976E3-0347-4F79-AD8A-995C2E28A78B}"/>
              </a:ext>
            </a:extLst>
          </p:cNvPr>
          <p:cNvSpPr>
            <a:spLocks noChangeShapeType="1"/>
          </p:cNvSpPr>
          <p:nvPr/>
        </p:nvSpPr>
        <p:spPr bwMode="auto">
          <a:xfrm flipH="1">
            <a:off x="2948268" y="6511649"/>
            <a:ext cx="153010" cy="175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63" name="Freeform 120">
            <a:extLst>
              <a:ext uri="{FF2B5EF4-FFF2-40B4-BE49-F238E27FC236}">
                <a16:creationId xmlns:a16="http://schemas.microsoft.com/office/drawing/2014/main" id="{4BF2FCB1-5C61-42CD-91A6-576A680550ED}"/>
              </a:ext>
            </a:extLst>
          </p:cNvPr>
          <p:cNvSpPr>
            <a:spLocks/>
          </p:cNvSpPr>
          <p:nvPr/>
        </p:nvSpPr>
        <p:spPr bwMode="auto">
          <a:xfrm>
            <a:off x="3516342" y="4116239"/>
            <a:ext cx="388683" cy="114319"/>
          </a:xfrm>
          <a:custGeom>
            <a:avLst/>
            <a:gdLst>
              <a:gd name="T0" fmla="*/ 0 w 441"/>
              <a:gd name="T1" fmla="*/ 2147483646 h 130"/>
              <a:gd name="T2" fmla="*/ 2147483646 w 441"/>
              <a:gd name="T3" fmla="*/ 2147483646 h 130"/>
              <a:gd name="T4" fmla="*/ 2147483646 w 441"/>
              <a:gd name="T5" fmla="*/ 2147483646 h 130"/>
              <a:gd name="T6" fmla="*/ 2147483646 w 441"/>
              <a:gd name="T7" fmla="*/ 2147483646 h 130"/>
              <a:gd name="T8" fmla="*/ 2147483646 w 441"/>
              <a:gd name="T9" fmla="*/ 0 h 130"/>
              <a:gd name="T10" fmla="*/ 2147483646 w 441"/>
              <a:gd name="T11" fmla="*/ 0 h 130"/>
              <a:gd name="T12" fmla="*/ 2147483646 w 441"/>
              <a:gd name="T13" fmla="*/ 2147483646 h 130"/>
              <a:gd name="T14" fmla="*/ 2147483646 w 441"/>
              <a:gd name="T15" fmla="*/ 2147483646 h 130"/>
              <a:gd name="T16" fmla="*/ 2147483646 w 441"/>
              <a:gd name="T17" fmla="*/ 2147483646 h 130"/>
              <a:gd name="T18" fmla="*/ 2147483646 w 441"/>
              <a:gd name="T19" fmla="*/ 2147483646 h 130"/>
              <a:gd name="T20" fmla="*/ 2147483646 w 441"/>
              <a:gd name="T21" fmla="*/ 2147483646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1" h="130">
                <a:moveTo>
                  <a:pt x="0" y="130"/>
                </a:moveTo>
                <a:lnTo>
                  <a:pt x="44" y="74"/>
                </a:lnTo>
                <a:lnTo>
                  <a:pt x="97" y="34"/>
                </a:lnTo>
                <a:lnTo>
                  <a:pt x="157" y="10"/>
                </a:lnTo>
                <a:lnTo>
                  <a:pt x="220" y="0"/>
                </a:lnTo>
                <a:lnTo>
                  <a:pt x="235" y="0"/>
                </a:lnTo>
                <a:lnTo>
                  <a:pt x="251" y="1"/>
                </a:lnTo>
                <a:lnTo>
                  <a:pt x="282" y="7"/>
                </a:lnTo>
                <a:lnTo>
                  <a:pt x="342" y="31"/>
                </a:lnTo>
                <a:lnTo>
                  <a:pt x="395" y="71"/>
                </a:lnTo>
                <a:lnTo>
                  <a:pt x="441" y="13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264" name="Line 121">
            <a:extLst>
              <a:ext uri="{FF2B5EF4-FFF2-40B4-BE49-F238E27FC236}">
                <a16:creationId xmlns:a16="http://schemas.microsoft.com/office/drawing/2014/main" id="{624E4E9A-80D0-4B1D-871B-9FF1A338B6DD}"/>
              </a:ext>
            </a:extLst>
          </p:cNvPr>
          <p:cNvSpPr>
            <a:spLocks noChangeShapeType="1"/>
          </p:cNvSpPr>
          <p:nvPr/>
        </p:nvSpPr>
        <p:spPr bwMode="auto">
          <a:xfrm>
            <a:off x="3899748" y="4242869"/>
            <a:ext cx="367578" cy="54697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65" name="Rectangle 122">
            <a:extLst>
              <a:ext uri="{FF2B5EF4-FFF2-40B4-BE49-F238E27FC236}">
                <a16:creationId xmlns:a16="http://schemas.microsoft.com/office/drawing/2014/main" id="{93075B05-C30A-4853-9E82-9CCB980C1865}"/>
              </a:ext>
            </a:extLst>
          </p:cNvPr>
          <p:cNvSpPr>
            <a:spLocks noChangeArrowheads="1"/>
          </p:cNvSpPr>
          <p:nvPr/>
        </p:nvSpPr>
        <p:spPr bwMode="auto">
          <a:xfrm>
            <a:off x="4100245" y="5461680"/>
            <a:ext cx="371096" cy="402752"/>
          </a:xfrm>
          <a:prstGeom prst="rect">
            <a:avLst/>
          </a:prstGeom>
          <a:solidFill>
            <a:srgbClr val="FB921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66" name="Rectangle 123">
            <a:extLst>
              <a:ext uri="{FF2B5EF4-FFF2-40B4-BE49-F238E27FC236}">
                <a16:creationId xmlns:a16="http://schemas.microsoft.com/office/drawing/2014/main" id="{9D5D48EA-62BE-4035-A92F-DFC735108775}"/>
              </a:ext>
            </a:extLst>
          </p:cNvPr>
          <p:cNvSpPr>
            <a:spLocks noChangeArrowheads="1"/>
          </p:cNvSpPr>
          <p:nvPr/>
        </p:nvSpPr>
        <p:spPr bwMode="auto">
          <a:xfrm>
            <a:off x="3709804" y="6182764"/>
            <a:ext cx="202256" cy="211049"/>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67" name="Rectangle 124">
            <a:extLst>
              <a:ext uri="{FF2B5EF4-FFF2-40B4-BE49-F238E27FC236}">
                <a16:creationId xmlns:a16="http://schemas.microsoft.com/office/drawing/2014/main" id="{B9D0E518-02F5-4C02-B178-9DD66A061C7B}"/>
              </a:ext>
            </a:extLst>
          </p:cNvPr>
          <p:cNvSpPr>
            <a:spLocks noChangeArrowheads="1"/>
          </p:cNvSpPr>
          <p:nvPr/>
        </p:nvSpPr>
        <p:spPr bwMode="auto">
          <a:xfrm>
            <a:off x="4049242" y="6182764"/>
            <a:ext cx="200497" cy="211049"/>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68" name="Line 125">
            <a:extLst>
              <a:ext uri="{FF2B5EF4-FFF2-40B4-BE49-F238E27FC236}">
                <a16:creationId xmlns:a16="http://schemas.microsoft.com/office/drawing/2014/main" id="{96B9E1BC-0F97-4A00-B5B0-283E63FE2083}"/>
              </a:ext>
            </a:extLst>
          </p:cNvPr>
          <p:cNvSpPr>
            <a:spLocks noChangeShapeType="1"/>
          </p:cNvSpPr>
          <p:nvPr/>
        </p:nvSpPr>
        <p:spPr bwMode="auto">
          <a:xfrm flipH="1">
            <a:off x="4274361" y="5238319"/>
            <a:ext cx="879372" cy="351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69" name="Line 126">
            <a:extLst>
              <a:ext uri="{FF2B5EF4-FFF2-40B4-BE49-F238E27FC236}">
                <a16:creationId xmlns:a16="http://schemas.microsoft.com/office/drawing/2014/main" id="{EB737BF8-DB5D-48BF-AB9F-D1521C135973}"/>
              </a:ext>
            </a:extLst>
          </p:cNvPr>
          <p:cNvSpPr>
            <a:spLocks noChangeShapeType="1"/>
          </p:cNvSpPr>
          <p:nvPr/>
        </p:nvSpPr>
        <p:spPr bwMode="auto">
          <a:xfrm flipV="1">
            <a:off x="3817088" y="6017442"/>
            <a:ext cx="1758" cy="145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70" name="Line 127">
            <a:extLst>
              <a:ext uri="{FF2B5EF4-FFF2-40B4-BE49-F238E27FC236}">
                <a16:creationId xmlns:a16="http://schemas.microsoft.com/office/drawing/2014/main" id="{ED5E833D-71E6-4E3B-A519-45791D430BB5}"/>
              </a:ext>
            </a:extLst>
          </p:cNvPr>
          <p:cNvSpPr>
            <a:spLocks noChangeShapeType="1"/>
          </p:cNvSpPr>
          <p:nvPr/>
        </p:nvSpPr>
        <p:spPr bwMode="auto">
          <a:xfrm flipV="1">
            <a:off x="4270844" y="5247113"/>
            <a:ext cx="1758" cy="20401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71" name="Line 128">
            <a:extLst>
              <a:ext uri="{FF2B5EF4-FFF2-40B4-BE49-F238E27FC236}">
                <a16:creationId xmlns:a16="http://schemas.microsoft.com/office/drawing/2014/main" id="{6320FA01-801B-4CAF-A1BC-3D0F25A3D7DF}"/>
              </a:ext>
            </a:extLst>
          </p:cNvPr>
          <p:cNvSpPr>
            <a:spLocks noChangeShapeType="1"/>
          </p:cNvSpPr>
          <p:nvPr/>
        </p:nvSpPr>
        <p:spPr bwMode="auto">
          <a:xfrm flipV="1">
            <a:off x="4149490" y="6019201"/>
            <a:ext cx="1759" cy="14421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72" name="Line 129">
            <a:extLst>
              <a:ext uri="{FF2B5EF4-FFF2-40B4-BE49-F238E27FC236}">
                <a16:creationId xmlns:a16="http://schemas.microsoft.com/office/drawing/2014/main" id="{697725D4-CDA1-48F6-9D9A-E94645A580F4}"/>
              </a:ext>
            </a:extLst>
          </p:cNvPr>
          <p:cNvSpPr>
            <a:spLocks noChangeShapeType="1"/>
          </p:cNvSpPr>
          <p:nvPr/>
        </p:nvSpPr>
        <p:spPr bwMode="auto">
          <a:xfrm flipV="1">
            <a:off x="4868817" y="5057169"/>
            <a:ext cx="1758" cy="17939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73" name="Line 130">
            <a:extLst>
              <a:ext uri="{FF2B5EF4-FFF2-40B4-BE49-F238E27FC236}">
                <a16:creationId xmlns:a16="http://schemas.microsoft.com/office/drawing/2014/main" id="{75C3B395-90DD-4752-A2CF-119539F029DA}"/>
              </a:ext>
            </a:extLst>
          </p:cNvPr>
          <p:cNvSpPr>
            <a:spLocks noChangeShapeType="1"/>
          </p:cNvSpPr>
          <p:nvPr/>
        </p:nvSpPr>
        <p:spPr bwMode="auto">
          <a:xfrm flipV="1">
            <a:off x="4291949" y="5876743"/>
            <a:ext cx="1758" cy="1424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74" name="Line 131">
            <a:extLst>
              <a:ext uri="{FF2B5EF4-FFF2-40B4-BE49-F238E27FC236}">
                <a16:creationId xmlns:a16="http://schemas.microsoft.com/office/drawing/2014/main" id="{EF614E84-9F41-453C-A003-0D5505F42507}"/>
              </a:ext>
            </a:extLst>
          </p:cNvPr>
          <p:cNvSpPr>
            <a:spLocks noChangeShapeType="1"/>
          </p:cNvSpPr>
          <p:nvPr/>
        </p:nvSpPr>
        <p:spPr bwMode="auto">
          <a:xfrm flipH="1">
            <a:off x="3815329" y="6019201"/>
            <a:ext cx="476620" cy="175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75" name="Rectangle 132">
            <a:extLst>
              <a:ext uri="{FF2B5EF4-FFF2-40B4-BE49-F238E27FC236}">
                <a16:creationId xmlns:a16="http://schemas.microsoft.com/office/drawing/2014/main" id="{AB28FB01-606F-4C61-BF25-873EE316D3A5}"/>
              </a:ext>
            </a:extLst>
          </p:cNvPr>
          <p:cNvSpPr>
            <a:spLocks noChangeArrowheads="1"/>
          </p:cNvSpPr>
          <p:nvPr/>
        </p:nvSpPr>
        <p:spPr bwMode="auto">
          <a:xfrm>
            <a:off x="4144215" y="5503889"/>
            <a:ext cx="39754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OPER.</a:t>
            </a:r>
            <a:endParaRPr lang="en-US" altLang="en-US" sz="2659"/>
          </a:p>
        </p:txBody>
      </p:sp>
      <p:sp>
        <p:nvSpPr>
          <p:cNvPr id="6276" name="Rectangle 133">
            <a:extLst>
              <a:ext uri="{FF2B5EF4-FFF2-40B4-BE49-F238E27FC236}">
                <a16:creationId xmlns:a16="http://schemas.microsoft.com/office/drawing/2014/main" id="{C5085A84-3256-436E-B3D5-5AF913CF6946}"/>
              </a:ext>
            </a:extLst>
          </p:cNvPr>
          <p:cNvSpPr>
            <a:spLocks noChangeArrowheads="1"/>
          </p:cNvSpPr>
          <p:nvPr/>
        </p:nvSpPr>
        <p:spPr bwMode="auto">
          <a:xfrm>
            <a:off x="4144214" y="5676246"/>
            <a:ext cx="33342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DISP.</a:t>
            </a:r>
            <a:endParaRPr lang="en-US" altLang="en-US" sz="2659"/>
          </a:p>
        </p:txBody>
      </p:sp>
      <p:sp>
        <p:nvSpPr>
          <p:cNvPr id="6277" name="Rectangle 134">
            <a:extLst>
              <a:ext uri="{FF2B5EF4-FFF2-40B4-BE49-F238E27FC236}">
                <a16:creationId xmlns:a16="http://schemas.microsoft.com/office/drawing/2014/main" id="{D0F978AC-FE6C-4447-A1DD-4B2AFF1B871F}"/>
              </a:ext>
            </a:extLst>
          </p:cNvPr>
          <p:cNvSpPr>
            <a:spLocks noChangeArrowheads="1"/>
          </p:cNvSpPr>
          <p:nvPr/>
        </p:nvSpPr>
        <p:spPr bwMode="auto">
          <a:xfrm>
            <a:off x="3055551" y="5419470"/>
            <a:ext cx="409788" cy="402752"/>
          </a:xfrm>
          <a:prstGeom prst="rect">
            <a:avLst/>
          </a:prstGeom>
          <a:solidFill>
            <a:srgbClr val="FB921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78" name="Rectangle 135">
            <a:extLst>
              <a:ext uri="{FF2B5EF4-FFF2-40B4-BE49-F238E27FC236}">
                <a16:creationId xmlns:a16="http://schemas.microsoft.com/office/drawing/2014/main" id="{6D22F4E6-FEA8-49AE-9F5D-FD1239827AAD}"/>
              </a:ext>
            </a:extLst>
          </p:cNvPr>
          <p:cNvSpPr>
            <a:spLocks noChangeArrowheads="1"/>
          </p:cNvSpPr>
          <p:nvPr/>
        </p:nvSpPr>
        <p:spPr bwMode="auto">
          <a:xfrm>
            <a:off x="3094244" y="5461679"/>
            <a:ext cx="39754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OPER.</a:t>
            </a:r>
            <a:endParaRPr lang="en-US" altLang="en-US" sz="2659"/>
          </a:p>
        </p:txBody>
      </p:sp>
      <p:sp>
        <p:nvSpPr>
          <p:cNvPr id="6279" name="Rectangle 136">
            <a:extLst>
              <a:ext uri="{FF2B5EF4-FFF2-40B4-BE49-F238E27FC236}">
                <a16:creationId xmlns:a16="http://schemas.microsoft.com/office/drawing/2014/main" id="{391BC0F6-5382-4A9D-8BCF-1DDEDDE988AC}"/>
              </a:ext>
            </a:extLst>
          </p:cNvPr>
          <p:cNvSpPr>
            <a:spLocks noChangeArrowheads="1"/>
          </p:cNvSpPr>
          <p:nvPr/>
        </p:nvSpPr>
        <p:spPr bwMode="auto">
          <a:xfrm>
            <a:off x="3094243" y="5634036"/>
            <a:ext cx="33342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DISP.</a:t>
            </a:r>
            <a:endParaRPr lang="en-US" altLang="en-US" sz="2659"/>
          </a:p>
        </p:txBody>
      </p:sp>
      <p:sp>
        <p:nvSpPr>
          <p:cNvPr id="6280" name="Line 137">
            <a:extLst>
              <a:ext uri="{FF2B5EF4-FFF2-40B4-BE49-F238E27FC236}">
                <a16:creationId xmlns:a16="http://schemas.microsoft.com/office/drawing/2014/main" id="{ABA7C36B-B70F-4FE6-833F-D54DD9486D39}"/>
              </a:ext>
            </a:extLst>
          </p:cNvPr>
          <p:cNvSpPr>
            <a:spLocks noChangeShapeType="1"/>
          </p:cNvSpPr>
          <p:nvPr/>
        </p:nvSpPr>
        <p:spPr bwMode="auto">
          <a:xfrm flipV="1">
            <a:off x="3229667" y="5025511"/>
            <a:ext cx="284917" cy="36581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1" name="Line 138">
            <a:extLst>
              <a:ext uri="{FF2B5EF4-FFF2-40B4-BE49-F238E27FC236}">
                <a16:creationId xmlns:a16="http://schemas.microsoft.com/office/drawing/2014/main" id="{0B0F79C2-3FD7-4DAF-8A72-7179F8C9751A}"/>
              </a:ext>
            </a:extLst>
          </p:cNvPr>
          <p:cNvSpPr>
            <a:spLocks noChangeShapeType="1"/>
          </p:cNvSpPr>
          <p:nvPr/>
        </p:nvSpPr>
        <p:spPr bwMode="auto">
          <a:xfrm>
            <a:off x="3841711" y="5025511"/>
            <a:ext cx="109042" cy="16004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2" name="Rectangle 139">
            <a:extLst>
              <a:ext uri="{FF2B5EF4-FFF2-40B4-BE49-F238E27FC236}">
                <a16:creationId xmlns:a16="http://schemas.microsoft.com/office/drawing/2014/main" id="{95CA3FAB-22E9-49DA-AFD8-20E21AC0A21E}"/>
              </a:ext>
            </a:extLst>
          </p:cNvPr>
          <p:cNvSpPr>
            <a:spLocks noChangeArrowheads="1"/>
          </p:cNvSpPr>
          <p:nvPr/>
        </p:nvSpPr>
        <p:spPr bwMode="auto">
          <a:xfrm>
            <a:off x="9008900" y="5417711"/>
            <a:ext cx="386924" cy="418581"/>
          </a:xfrm>
          <a:prstGeom prst="rect">
            <a:avLst/>
          </a:prstGeom>
          <a:solidFill>
            <a:srgbClr val="FB9214"/>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83" name="Rectangle 140">
            <a:extLst>
              <a:ext uri="{FF2B5EF4-FFF2-40B4-BE49-F238E27FC236}">
                <a16:creationId xmlns:a16="http://schemas.microsoft.com/office/drawing/2014/main" id="{BAE31C39-BA30-4DDD-827F-756C1F57AB81}"/>
              </a:ext>
            </a:extLst>
          </p:cNvPr>
          <p:cNvSpPr>
            <a:spLocks noChangeArrowheads="1"/>
          </p:cNvSpPr>
          <p:nvPr/>
        </p:nvSpPr>
        <p:spPr bwMode="auto">
          <a:xfrm>
            <a:off x="9255125" y="6188040"/>
            <a:ext cx="211049" cy="221602"/>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84" name="Line 141">
            <a:extLst>
              <a:ext uri="{FF2B5EF4-FFF2-40B4-BE49-F238E27FC236}">
                <a16:creationId xmlns:a16="http://schemas.microsoft.com/office/drawing/2014/main" id="{0176BFD8-6508-4CF9-B5F4-4195423D507A}"/>
              </a:ext>
            </a:extLst>
          </p:cNvPr>
          <p:cNvSpPr>
            <a:spLocks noChangeShapeType="1"/>
          </p:cNvSpPr>
          <p:nvPr/>
        </p:nvSpPr>
        <p:spPr bwMode="auto">
          <a:xfrm flipH="1">
            <a:off x="8301886" y="5197868"/>
            <a:ext cx="916305" cy="175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5" name="Line 142">
            <a:extLst>
              <a:ext uri="{FF2B5EF4-FFF2-40B4-BE49-F238E27FC236}">
                <a16:creationId xmlns:a16="http://schemas.microsoft.com/office/drawing/2014/main" id="{CCAA39AF-FEF2-48C7-8FD4-C4C480AE2CAD}"/>
              </a:ext>
            </a:extLst>
          </p:cNvPr>
          <p:cNvSpPr>
            <a:spLocks noChangeShapeType="1"/>
          </p:cNvSpPr>
          <p:nvPr/>
        </p:nvSpPr>
        <p:spPr bwMode="auto">
          <a:xfrm>
            <a:off x="8929756" y="6019201"/>
            <a:ext cx="865302" cy="52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6" name="Line 143">
            <a:extLst>
              <a:ext uri="{FF2B5EF4-FFF2-40B4-BE49-F238E27FC236}">
                <a16:creationId xmlns:a16="http://schemas.microsoft.com/office/drawing/2014/main" id="{26B28BBC-4008-419F-B50B-1E91B6320631}"/>
              </a:ext>
            </a:extLst>
          </p:cNvPr>
          <p:cNvSpPr>
            <a:spLocks noChangeShapeType="1"/>
          </p:cNvSpPr>
          <p:nvPr/>
        </p:nvSpPr>
        <p:spPr bwMode="auto">
          <a:xfrm flipV="1">
            <a:off x="9358890" y="6019200"/>
            <a:ext cx="1759" cy="15652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7" name="Line 144">
            <a:extLst>
              <a:ext uri="{FF2B5EF4-FFF2-40B4-BE49-F238E27FC236}">
                <a16:creationId xmlns:a16="http://schemas.microsoft.com/office/drawing/2014/main" id="{1F8E1716-5AA4-47C5-B46A-920091A412CC}"/>
              </a:ext>
            </a:extLst>
          </p:cNvPr>
          <p:cNvSpPr>
            <a:spLocks noChangeShapeType="1"/>
          </p:cNvSpPr>
          <p:nvPr/>
        </p:nvSpPr>
        <p:spPr bwMode="auto">
          <a:xfrm flipV="1">
            <a:off x="9218191" y="5210178"/>
            <a:ext cx="1759" cy="17763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8" name="Line 145">
            <a:extLst>
              <a:ext uri="{FF2B5EF4-FFF2-40B4-BE49-F238E27FC236}">
                <a16:creationId xmlns:a16="http://schemas.microsoft.com/office/drawing/2014/main" id="{179AA46A-518A-490A-A746-750810312926}"/>
              </a:ext>
            </a:extLst>
          </p:cNvPr>
          <p:cNvSpPr>
            <a:spLocks noChangeShapeType="1"/>
          </p:cNvSpPr>
          <p:nvPr/>
        </p:nvSpPr>
        <p:spPr bwMode="auto">
          <a:xfrm flipV="1">
            <a:off x="8565697" y="5006164"/>
            <a:ext cx="1758" cy="19170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89" name="Rectangle 146">
            <a:extLst>
              <a:ext uri="{FF2B5EF4-FFF2-40B4-BE49-F238E27FC236}">
                <a16:creationId xmlns:a16="http://schemas.microsoft.com/office/drawing/2014/main" id="{A568327F-6BF1-4A3D-90B3-3CE31032549B}"/>
              </a:ext>
            </a:extLst>
          </p:cNvPr>
          <p:cNvSpPr>
            <a:spLocks noChangeArrowheads="1"/>
          </p:cNvSpPr>
          <p:nvPr/>
        </p:nvSpPr>
        <p:spPr bwMode="auto">
          <a:xfrm>
            <a:off x="9606874" y="6188040"/>
            <a:ext cx="211049" cy="221602"/>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290" name="Line 147">
            <a:extLst>
              <a:ext uri="{FF2B5EF4-FFF2-40B4-BE49-F238E27FC236}">
                <a16:creationId xmlns:a16="http://schemas.microsoft.com/office/drawing/2014/main" id="{106E778C-4867-40E7-93C5-B1DA88F36356}"/>
              </a:ext>
            </a:extLst>
          </p:cNvPr>
          <p:cNvSpPr>
            <a:spLocks noChangeShapeType="1"/>
          </p:cNvSpPr>
          <p:nvPr/>
        </p:nvSpPr>
        <p:spPr bwMode="auto">
          <a:xfrm flipV="1">
            <a:off x="9715916" y="6019200"/>
            <a:ext cx="1758" cy="15652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91" name="Line 148">
            <a:extLst>
              <a:ext uri="{FF2B5EF4-FFF2-40B4-BE49-F238E27FC236}">
                <a16:creationId xmlns:a16="http://schemas.microsoft.com/office/drawing/2014/main" id="{99C649A7-4D3E-4780-9CE6-1180E7D5BB87}"/>
              </a:ext>
            </a:extLst>
          </p:cNvPr>
          <p:cNvSpPr>
            <a:spLocks noChangeShapeType="1"/>
          </p:cNvSpPr>
          <p:nvPr/>
        </p:nvSpPr>
        <p:spPr bwMode="auto">
          <a:xfrm>
            <a:off x="9218191" y="5852120"/>
            <a:ext cx="1759" cy="16708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92" name="Line 149">
            <a:extLst>
              <a:ext uri="{FF2B5EF4-FFF2-40B4-BE49-F238E27FC236}">
                <a16:creationId xmlns:a16="http://schemas.microsoft.com/office/drawing/2014/main" id="{968E149E-3DFF-4C65-BE8F-C4EE5096CF43}"/>
              </a:ext>
            </a:extLst>
          </p:cNvPr>
          <p:cNvSpPr>
            <a:spLocks noChangeShapeType="1"/>
          </p:cNvSpPr>
          <p:nvPr/>
        </p:nvSpPr>
        <p:spPr bwMode="auto">
          <a:xfrm flipH="1">
            <a:off x="7860441" y="3203452"/>
            <a:ext cx="103766" cy="16883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293" name="Rectangle 150">
            <a:extLst>
              <a:ext uri="{FF2B5EF4-FFF2-40B4-BE49-F238E27FC236}">
                <a16:creationId xmlns:a16="http://schemas.microsoft.com/office/drawing/2014/main" id="{12BD87C0-3CFA-4DA0-B2DE-85CB38DC0F29}"/>
              </a:ext>
            </a:extLst>
          </p:cNvPr>
          <p:cNvSpPr>
            <a:spLocks noChangeArrowheads="1"/>
          </p:cNvSpPr>
          <p:nvPr/>
        </p:nvSpPr>
        <p:spPr bwMode="auto">
          <a:xfrm>
            <a:off x="7496381" y="2155240"/>
            <a:ext cx="567463"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DP &amp; MIS</a:t>
            </a:r>
            <a:endParaRPr lang="en-US" altLang="en-US" sz="2659"/>
          </a:p>
        </p:txBody>
      </p:sp>
      <p:sp>
        <p:nvSpPr>
          <p:cNvPr id="6294" name="Rectangle 151">
            <a:extLst>
              <a:ext uri="{FF2B5EF4-FFF2-40B4-BE49-F238E27FC236}">
                <a16:creationId xmlns:a16="http://schemas.microsoft.com/office/drawing/2014/main" id="{46C07DDA-D5D7-4299-BB4A-28951E115F3B}"/>
              </a:ext>
            </a:extLst>
          </p:cNvPr>
          <p:cNvSpPr>
            <a:spLocks noChangeArrowheads="1"/>
          </p:cNvSpPr>
          <p:nvPr/>
        </p:nvSpPr>
        <p:spPr bwMode="auto">
          <a:xfrm>
            <a:off x="8991313" y="1910774"/>
            <a:ext cx="440826"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ENG. &amp;</a:t>
            </a:r>
            <a:endParaRPr lang="en-US" altLang="en-US" sz="2659"/>
          </a:p>
        </p:txBody>
      </p:sp>
      <p:sp>
        <p:nvSpPr>
          <p:cNvPr id="6295" name="Rectangle 152">
            <a:extLst>
              <a:ext uri="{FF2B5EF4-FFF2-40B4-BE49-F238E27FC236}">
                <a16:creationId xmlns:a16="http://schemas.microsoft.com/office/drawing/2014/main" id="{DEB9908C-DB75-44FA-A5A2-DAF3F2F881BB}"/>
              </a:ext>
            </a:extLst>
          </p:cNvPr>
          <p:cNvSpPr>
            <a:spLocks noChangeArrowheads="1"/>
          </p:cNvSpPr>
          <p:nvPr/>
        </p:nvSpPr>
        <p:spPr bwMode="auto">
          <a:xfrm>
            <a:off x="9008901" y="2088408"/>
            <a:ext cx="34945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TECH</a:t>
            </a:r>
            <a:endParaRPr lang="en-US" altLang="en-US" sz="2659"/>
          </a:p>
        </p:txBody>
      </p:sp>
      <p:sp>
        <p:nvSpPr>
          <p:cNvPr id="6296" name="Rectangle 153">
            <a:extLst>
              <a:ext uri="{FF2B5EF4-FFF2-40B4-BE49-F238E27FC236}">
                <a16:creationId xmlns:a16="http://schemas.microsoft.com/office/drawing/2014/main" id="{2171FDF1-8B33-4E88-864F-C33F7DDEABA4}"/>
              </a:ext>
            </a:extLst>
          </p:cNvPr>
          <p:cNvSpPr>
            <a:spLocks noChangeArrowheads="1"/>
          </p:cNvSpPr>
          <p:nvPr/>
        </p:nvSpPr>
        <p:spPr bwMode="auto">
          <a:xfrm>
            <a:off x="2804051" y="2060269"/>
            <a:ext cx="371897"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19" b="1">
                <a:solidFill>
                  <a:srgbClr val="000000"/>
                </a:solidFill>
                <a:latin typeface="Arial" panose="020B0604020202020204" pitchFamily="34" charset="0"/>
              </a:rPr>
              <a:t>6 &amp; 7</a:t>
            </a:r>
            <a:endParaRPr lang="en-US" altLang="en-US" sz="2659"/>
          </a:p>
        </p:txBody>
      </p:sp>
      <p:sp>
        <p:nvSpPr>
          <p:cNvPr id="6297" name="Rectangle 154">
            <a:extLst>
              <a:ext uri="{FF2B5EF4-FFF2-40B4-BE49-F238E27FC236}">
                <a16:creationId xmlns:a16="http://schemas.microsoft.com/office/drawing/2014/main" id="{D70434A5-21C8-4E7B-A8F2-0B2174F79A5E}"/>
              </a:ext>
            </a:extLst>
          </p:cNvPr>
          <p:cNvSpPr>
            <a:spLocks noChangeArrowheads="1"/>
          </p:cNvSpPr>
          <p:nvPr/>
        </p:nvSpPr>
        <p:spPr bwMode="auto">
          <a:xfrm>
            <a:off x="2784704" y="2832357"/>
            <a:ext cx="86562"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19" b="1">
                <a:solidFill>
                  <a:srgbClr val="000000"/>
                </a:solidFill>
                <a:latin typeface="Arial" panose="020B0604020202020204" pitchFamily="34" charset="0"/>
              </a:rPr>
              <a:t>5</a:t>
            </a:r>
            <a:endParaRPr lang="en-US" altLang="en-US" sz="2659"/>
          </a:p>
        </p:txBody>
      </p:sp>
      <p:sp>
        <p:nvSpPr>
          <p:cNvPr id="6298" name="Rectangle 155">
            <a:extLst>
              <a:ext uri="{FF2B5EF4-FFF2-40B4-BE49-F238E27FC236}">
                <a16:creationId xmlns:a16="http://schemas.microsoft.com/office/drawing/2014/main" id="{CEFB032C-0DE1-4F11-8CE5-5369BE6A4F8B}"/>
              </a:ext>
            </a:extLst>
          </p:cNvPr>
          <p:cNvSpPr>
            <a:spLocks noChangeArrowheads="1"/>
          </p:cNvSpPr>
          <p:nvPr/>
        </p:nvSpPr>
        <p:spPr bwMode="auto">
          <a:xfrm>
            <a:off x="2795257" y="3683589"/>
            <a:ext cx="86562"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19" b="1">
                <a:solidFill>
                  <a:srgbClr val="000000"/>
                </a:solidFill>
                <a:latin typeface="Arial" panose="020B0604020202020204" pitchFamily="34" charset="0"/>
              </a:rPr>
              <a:t>4</a:t>
            </a:r>
            <a:endParaRPr lang="en-US" altLang="en-US" sz="2659"/>
          </a:p>
        </p:txBody>
      </p:sp>
      <p:sp>
        <p:nvSpPr>
          <p:cNvPr id="6299" name="Rectangle 156">
            <a:extLst>
              <a:ext uri="{FF2B5EF4-FFF2-40B4-BE49-F238E27FC236}">
                <a16:creationId xmlns:a16="http://schemas.microsoft.com/office/drawing/2014/main" id="{EF374D4A-301E-4D00-B549-75C4D76ADDC6}"/>
              </a:ext>
            </a:extLst>
          </p:cNvPr>
          <p:cNvSpPr>
            <a:spLocks noChangeArrowheads="1"/>
          </p:cNvSpPr>
          <p:nvPr/>
        </p:nvSpPr>
        <p:spPr bwMode="auto">
          <a:xfrm>
            <a:off x="2795257" y="4657933"/>
            <a:ext cx="86562"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19" b="1">
                <a:solidFill>
                  <a:srgbClr val="000000"/>
                </a:solidFill>
                <a:latin typeface="Arial" panose="020B0604020202020204" pitchFamily="34" charset="0"/>
              </a:rPr>
              <a:t>3</a:t>
            </a:r>
            <a:endParaRPr lang="en-US" altLang="en-US" sz="2659"/>
          </a:p>
        </p:txBody>
      </p:sp>
      <p:sp>
        <p:nvSpPr>
          <p:cNvPr id="6300" name="Rectangle 157">
            <a:extLst>
              <a:ext uri="{FF2B5EF4-FFF2-40B4-BE49-F238E27FC236}">
                <a16:creationId xmlns:a16="http://schemas.microsoft.com/office/drawing/2014/main" id="{2C34AAC1-9B24-401C-810C-77225208D399}"/>
              </a:ext>
            </a:extLst>
          </p:cNvPr>
          <p:cNvSpPr>
            <a:spLocks noChangeArrowheads="1"/>
          </p:cNvSpPr>
          <p:nvPr/>
        </p:nvSpPr>
        <p:spPr bwMode="auto">
          <a:xfrm>
            <a:off x="2795257" y="6223215"/>
            <a:ext cx="86562"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19" b="1" dirty="0">
                <a:solidFill>
                  <a:srgbClr val="000000"/>
                </a:solidFill>
                <a:latin typeface="Arial" panose="020B0604020202020204" pitchFamily="34" charset="0"/>
              </a:rPr>
              <a:t>1</a:t>
            </a:r>
            <a:endParaRPr lang="en-US" altLang="en-US" sz="2659" dirty="0"/>
          </a:p>
        </p:txBody>
      </p:sp>
      <p:sp>
        <p:nvSpPr>
          <p:cNvPr id="6301" name="Rectangle 158">
            <a:extLst>
              <a:ext uri="{FF2B5EF4-FFF2-40B4-BE49-F238E27FC236}">
                <a16:creationId xmlns:a16="http://schemas.microsoft.com/office/drawing/2014/main" id="{1224FE6F-F347-4338-9441-F101979763AE}"/>
              </a:ext>
            </a:extLst>
          </p:cNvPr>
          <p:cNvSpPr>
            <a:spLocks noChangeArrowheads="1"/>
          </p:cNvSpPr>
          <p:nvPr/>
        </p:nvSpPr>
        <p:spPr bwMode="auto">
          <a:xfrm>
            <a:off x="2795257" y="5524995"/>
            <a:ext cx="86562" cy="1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19" b="1">
                <a:solidFill>
                  <a:srgbClr val="000000"/>
                </a:solidFill>
                <a:latin typeface="Arial" panose="020B0604020202020204" pitchFamily="34" charset="0"/>
              </a:rPr>
              <a:t>2</a:t>
            </a:r>
            <a:endParaRPr lang="en-US" altLang="en-US" sz="2659"/>
          </a:p>
        </p:txBody>
      </p:sp>
      <p:sp>
        <p:nvSpPr>
          <p:cNvPr id="6302" name="Rectangle 159">
            <a:extLst>
              <a:ext uri="{FF2B5EF4-FFF2-40B4-BE49-F238E27FC236}">
                <a16:creationId xmlns:a16="http://schemas.microsoft.com/office/drawing/2014/main" id="{72B467D8-A6CF-45EA-A00B-8DC103CDE132}"/>
              </a:ext>
            </a:extLst>
          </p:cNvPr>
          <p:cNvSpPr>
            <a:spLocks noChangeArrowheads="1"/>
          </p:cNvSpPr>
          <p:nvPr/>
        </p:nvSpPr>
        <p:spPr bwMode="auto">
          <a:xfrm>
            <a:off x="9044076" y="5493336"/>
            <a:ext cx="39754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OPER.</a:t>
            </a:r>
            <a:endParaRPr lang="en-US" altLang="en-US" sz="2659"/>
          </a:p>
        </p:txBody>
      </p:sp>
      <p:sp>
        <p:nvSpPr>
          <p:cNvPr id="6303" name="Rectangle 160">
            <a:extLst>
              <a:ext uri="{FF2B5EF4-FFF2-40B4-BE49-F238E27FC236}">
                <a16:creationId xmlns:a16="http://schemas.microsoft.com/office/drawing/2014/main" id="{D3131786-88BC-45C7-8AD3-9962AD31061F}"/>
              </a:ext>
            </a:extLst>
          </p:cNvPr>
          <p:cNvSpPr>
            <a:spLocks noChangeArrowheads="1"/>
          </p:cNvSpPr>
          <p:nvPr/>
        </p:nvSpPr>
        <p:spPr bwMode="auto">
          <a:xfrm>
            <a:off x="9044076" y="5669211"/>
            <a:ext cx="333425"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DISP.</a:t>
            </a:r>
            <a:endParaRPr lang="en-US" altLang="en-US" sz="2659"/>
          </a:p>
        </p:txBody>
      </p:sp>
      <p:sp>
        <p:nvSpPr>
          <p:cNvPr id="6304" name="Line 161">
            <a:extLst>
              <a:ext uri="{FF2B5EF4-FFF2-40B4-BE49-F238E27FC236}">
                <a16:creationId xmlns:a16="http://schemas.microsoft.com/office/drawing/2014/main" id="{D1B700EF-A3FB-47E6-8CA8-ADCF3629286A}"/>
              </a:ext>
            </a:extLst>
          </p:cNvPr>
          <p:cNvSpPr>
            <a:spLocks noChangeShapeType="1"/>
          </p:cNvSpPr>
          <p:nvPr/>
        </p:nvSpPr>
        <p:spPr bwMode="auto">
          <a:xfrm flipV="1">
            <a:off x="6717256" y="3377567"/>
            <a:ext cx="1759" cy="13718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305" name="Rectangle 162">
            <a:extLst>
              <a:ext uri="{FF2B5EF4-FFF2-40B4-BE49-F238E27FC236}">
                <a16:creationId xmlns:a16="http://schemas.microsoft.com/office/drawing/2014/main" id="{5F30DBAF-91BD-4BB7-B6AE-CF116F3EC0EF}"/>
              </a:ext>
            </a:extLst>
          </p:cNvPr>
          <p:cNvSpPr>
            <a:spLocks noChangeArrowheads="1"/>
          </p:cNvSpPr>
          <p:nvPr/>
        </p:nvSpPr>
        <p:spPr bwMode="auto">
          <a:xfrm>
            <a:off x="6420030" y="3660725"/>
            <a:ext cx="588303"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dirty="0">
                <a:solidFill>
                  <a:srgbClr val="000000"/>
                </a:solidFill>
                <a:latin typeface="Arial" panose="020B0604020202020204" pitchFamily="34" charset="0"/>
              </a:rPr>
              <a:t>PROCESS</a:t>
            </a:r>
            <a:r>
              <a:rPr lang="en-US" altLang="en-US" sz="997" b="1" dirty="0">
                <a:solidFill>
                  <a:srgbClr val="000000"/>
                </a:solidFill>
                <a:latin typeface="Arial" panose="020B0604020202020204" pitchFamily="34" charset="0"/>
              </a:rPr>
              <a:t> </a:t>
            </a:r>
            <a:endParaRPr lang="en-US" altLang="en-US" sz="2659" dirty="0"/>
          </a:p>
        </p:txBody>
      </p:sp>
      <p:sp>
        <p:nvSpPr>
          <p:cNvPr id="6306" name="Rectangle 163">
            <a:extLst>
              <a:ext uri="{FF2B5EF4-FFF2-40B4-BE49-F238E27FC236}">
                <a16:creationId xmlns:a16="http://schemas.microsoft.com/office/drawing/2014/main" id="{27BE5D6D-A937-4807-B95F-A1A954B1BA79}"/>
              </a:ext>
            </a:extLst>
          </p:cNvPr>
          <p:cNvSpPr>
            <a:spLocks noChangeArrowheads="1"/>
          </p:cNvSpPr>
          <p:nvPr/>
        </p:nvSpPr>
        <p:spPr bwMode="auto">
          <a:xfrm>
            <a:off x="6405959" y="3848911"/>
            <a:ext cx="623569" cy="13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dirty="0">
                <a:solidFill>
                  <a:srgbClr val="000000"/>
                </a:solidFill>
                <a:latin typeface="Arial" panose="020B0604020202020204" pitchFamily="34" charset="0"/>
              </a:rPr>
              <a:t>HISTORIAN</a:t>
            </a:r>
            <a:endParaRPr lang="en-US" altLang="en-US" sz="2659" dirty="0"/>
          </a:p>
        </p:txBody>
      </p:sp>
      <p:sp>
        <p:nvSpPr>
          <p:cNvPr id="6307" name="Rectangle 164">
            <a:extLst>
              <a:ext uri="{FF2B5EF4-FFF2-40B4-BE49-F238E27FC236}">
                <a16:creationId xmlns:a16="http://schemas.microsoft.com/office/drawing/2014/main" id="{493E35F1-8742-4833-89FE-14F38B23A24B}"/>
              </a:ext>
            </a:extLst>
          </p:cNvPr>
          <p:cNvSpPr>
            <a:spLocks noChangeArrowheads="1"/>
          </p:cNvSpPr>
          <p:nvPr/>
        </p:nvSpPr>
        <p:spPr bwMode="auto">
          <a:xfrm>
            <a:off x="7090110" y="2587891"/>
            <a:ext cx="442429"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LOCAL</a:t>
            </a:r>
            <a:endParaRPr lang="en-US" altLang="en-US" sz="2659"/>
          </a:p>
        </p:txBody>
      </p:sp>
      <p:sp>
        <p:nvSpPr>
          <p:cNvPr id="6308" name="Rectangle 165">
            <a:extLst>
              <a:ext uri="{FF2B5EF4-FFF2-40B4-BE49-F238E27FC236}">
                <a16:creationId xmlns:a16="http://schemas.microsoft.com/office/drawing/2014/main" id="{6648FB27-A03F-4020-953C-07236417510F}"/>
              </a:ext>
            </a:extLst>
          </p:cNvPr>
          <p:cNvSpPr>
            <a:spLocks noChangeArrowheads="1"/>
          </p:cNvSpPr>
          <p:nvPr/>
        </p:nvSpPr>
        <p:spPr bwMode="auto">
          <a:xfrm>
            <a:off x="7076041" y="2763765"/>
            <a:ext cx="439223"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DP/MIS</a:t>
            </a:r>
            <a:endParaRPr lang="en-US" altLang="en-US" sz="2659"/>
          </a:p>
        </p:txBody>
      </p:sp>
      <p:sp>
        <p:nvSpPr>
          <p:cNvPr id="6309" name="Line 166">
            <a:extLst>
              <a:ext uri="{FF2B5EF4-FFF2-40B4-BE49-F238E27FC236}">
                <a16:creationId xmlns:a16="http://schemas.microsoft.com/office/drawing/2014/main" id="{689C991D-C51B-42D3-A196-9440F083239F}"/>
              </a:ext>
            </a:extLst>
          </p:cNvPr>
          <p:cNvSpPr>
            <a:spLocks noChangeShapeType="1"/>
          </p:cNvSpPr>
          <p:nvPr/>
        </p:nvSpPr>
        <p:spPr bwMode="auto">
          <a:xfrm flipV="1">
            <a:off x="1132114" y="926859"/>
            <a:ext cx="11030857" cy="0"/>
          </a:xfrm>
          <a:prstGeom prst="line">
            <a:avLst/>
          </a:prstGeom>
          <a:noFill/>
          <a:ln w="20638">
            <a:solidFill>
              <a:srgbClr val="F32D3B"/>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310" name="Rectangle 167">
            <a:extLst>
              <a:ext uri="{FF2B5EF4-FFF2-40B4-BE49-F238E27FC236}">
                <a16:creationId xmlns:a16="http://schemas.microsoft.com/office/drawing/2014/main" id="{A8A4BB39-E673-4EB9-AC91-3658E8A96847}"/>
              </a:ext>
            </a:extLst>
          </p:cNvPr>
          <p:cNvSpPr>
            <a:spLocks noChangeArrowheads="1"/>
          </p:cNvSpPr>
          <p:nvPr/>
        </p:nvSpPr>
        <p:spPr bwMode="auto">
          <a:xfrm>
            <a:off x="3156276" y="1206614"/>
            <a:ext cx="4275145" cy="28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83" b="1" dirty="0">
                <a:solidFill>
                  <a:srgbClr val="000000"/>
                </a:solidFill>
                <a:latin typeface="Arial" panose="020B0604020202020204" pitchFamily="34" charset="0"/>
              </a:rPr>
              <a:t>TYPICAL PHYSICAL ARCHITECTURE</a:t>
            </a:r>
            <a:endParaRPr lang="en-US" altLang="en-US" sz="2659" dirty="0"/>
          </a:p>
        </p:txBody>
      </p:sp>
      <p:sp>
        <p:nvSpPr>
          <p:cNvPr id="6311" name="Rectangle 52">
            <a:extLst>
              <a:ext uri="{FF2B5EF4-FFF2-40B4-BE49-F238E27FC236}">
                <a16:creationId xmlns:a16="http://schemas.microsoft.com/office/drawing/2014/main" id="{2CC5A39F-ED9A-4148-AD08-83EA2AFD7282}"/>
              </a:ext>
            </a:extLst>
          </p:cNvPr>
          <p:cNvSpPr>
            <a:spLocks noChangeArrowheads="1"/>
          </p:cNvSpPr>
          <p:nvPr/>
        </p:nvSpPr>
        <p:spPr bwMode="auto">
          <a:xfrm>
            <a:off x="6652183" y="4190106"/>
            <a:ext cx="163506" cy="153440"/>
          </a:xfrm>
          <a:prstGeom prst="rect">
            <a:avLst/>
          </a:prstGeom>
          <a:solidFill>
            <a:srgbClr val="FFFF00"/>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dirty="0">
                <a:solidFill>
                  <a:srgbClr val="000000"/>
                </a:solidFill>
                <a:latin typeface="Arial" panose="020B0604020202020204" pitchFamily="34" charset="0"/>
              </a:rPr>
              <a:t> R </a:t>
            </a:r>
            <a:endParaRPr lang="en-US" altLang="en-US" sz="2659" dirty="0"/>
          </a:p>
        </p:txBody>
      </p:sp>
      <p:sp>
        <p:nvSpPr>
          <p:cNvPr id="6312" name="Rectangle 52">
            <a:extLst>
              <a:ext uri="{FF2B5EF4-FFF2-40B4-BE49-F238E27FC236}">
                <a16:creationId xmlns:a16="http://schemas.microsoft.com/office/drawing/2014/main" id="{51525FAE-365B-4668-8DC3-E89E345EE662}"/>
              </a:ext>
            </a:extLst>
          </p:cNvPr>
          <p:cNvSpPr>
            <a:spLocks noChangeArrowheads="1"/>
          </p:cNvSpPr>
          <p:nvPr/>
        </p:nvSpPr>
        <p:spPr bwMode="auto">
          <a:xfrm>
            <a:off x="4620833" y="4425778"/>
            <a:ext cx="170599" cy="153440"/>
          </a:xfrm>
          <a:prstGeom prst="rect">
            <a:avLst/>
          </a:prstGeom>
          <a:solidFill>
            <a:srgbClr val="FFFF00"/>
          </a:solidFill>
          <a:ln w="25400">
            <a:solidFill>
              <a:srgbClr val="000000"/>
            </a:solidFill>
            <a:miter lim="800000"/>
            <a:headEnd/>
            <a:tailEnd/>
          </a:ln>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13" name="Rectangle 52">
            <a:extLst>
              <a:ext uri="{FF2B5EF4-FFF2-40B4-BE49-F238E27FC236}">
                <a16:creationId xmlns:a16="http://schemas.microsoft.com/office/drawing/2014/main" id="{F99D956D-1D6B-4D62-9547-1768FCE479D3}"/>
              </a:ext>
            </a:extLst>
          </p:cNvPr>
          <p:cNvSpPr>
            <a:spLocks noChangeArrowheads="1"/>
          </p:cNvSpPr>
          <p:nvPr/>
        </p:nvSpPr>
        <p:spPr bwMode="auto">
          <a:xfrm>
            <a:off x="7134079" y="4399398"/>
            <a:ext cx="169918" cy="153440"/>
          </a:xfrm>
          <a:prstGeom prst="rect">
            <a:avLst/>
          </a:prstGeom>
          <a:solidFill>
            <a:srgbClr val="FFFF00"/>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14" name="Rectangle 52">
            <a:extLst>
              <a:ext uri="{FF2B5EF4-FFF2-40B4-BE49-F238E27FC236}">
                <a16:creationId xmlns:a16="http://schemas.microsoft.com/office/drawing/2014/main" id="{2A5127F4-2AAA-48C4-B689-72760AF8E915}"/>
              </a:ext>
            </a:extLst>
          </p:cNvPr>
          <p:cNvSpPr>
            <a:spLocks noChangeArrowheads="1"/>
          </p:cNvSpPr>
          <p:nvPr/>
        </p:nvSpPr>
        <p:spPr bwMode="auto">
          <a:xfrm>
            <a:off x="6300434" y="3491886"/>
            <a:ext cx="169918" cy="153440"/>
          </a:xfrm>
          <a:prstGeom prst="rect">
            <a:avLst/>
          </a:prstGeom>
          <a:solidFill>
            <a:srgbClr val="00E700"/>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15" name="Rectangle 52">
            <a:extLst>
              <a:ext uri="{FF2B5EF4-FFF2-40B4-BE49-F238E27FC236}">
                <a16:creationId xmlns:a16="http://schemas.microsoft.com/office/drawing/2014/main" id="{DFCE0634-C7D8-44FB-9A52-9FB0D8F78EFF}"/>
              </a:ext>
            </a:extLst>
          </p:cNvPr>
          <p:cNvSpPr>
            <a:spLocks noChangeArrowheads="1"/>
          </p:cNvSpPr>
          <p:nvPr/>
        </p:nvSpPr>
        <p:spPr bwMode="auto">
          <a:xfrm>
            <a:off x="7260709" y="5929505"/>
            <a:ext cx="169918" cy="153440"/>
          </a:xfrm>
          <a:prstGeom prst="rect">
            <a:avLst/>
          </a:prstGeom>
          <a:solidFill>
            <a:srgbClr val="F32D3B"/>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16" name="Rectangle 52">
            <a:extLst>
              <a:ext uri="{FF2B5EF4-FFF2-40B4-BE49-F238E27FC236}">
                <a16:creationId xmlns:a16="http://schemas.microsoft.com/office/drawing/2014/main" id="{05345CB9-2F9C-413B-99FA-E6C72EA062B1}"/>
              </a:ext>
            </a:extLst>
          </p:cNvPr>
          <p:cNvSpPr>
            <a:spLocks noChangeArrowheads="1"/>
          </p:cNvSpPr>
          <p:nvPr/>
        </p:nvSpPr>
        <p:spPr bwMode="auto">
          <a:xfrm>
            <a:off x="9802094" y="5948851"/>
            <a:ext cx="169918" cy="153440"/>
          </a:xfrm>
          <a:prstGeom prst="rect">
            <a:avLst/>
          </a:prstGeom>
          <a:solidFill>
            <a:srgbClr val="F32D3B"/>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dirty="0">
                <a:solidFill>
                  <a:srgbClr val="000000"/>
                </a:solidFill>
                <a:latin typeface="Arial" panose="020B0604020202020204" pitchFamily="34" charset="0"/>
              </a:rPr>
              <a:t> G </a:t>
            </a:r>
            <a:endParaRPr lang="en-US" altLang="en-US" sz="2659" dirty="0"/>
          </a:p>
        </p:txBody>
      </p:sp>
      <p:sp>
        <p:nvSpPr>
          <p:cNvPr id="6317" name="Rectangle 52">
            <a:extLst>
              <a:ext uri="{FF2B5EF4-FFF2-40B4-BE49-F238E27FC236}">
                <a16:creationId xmlns:a16="http://schemas.microsoft.com/office/drawing/2014/main" id="{586CE11B-37B1-46E3-A256-4A65DBEDE077}"/>
              </a:ext>
            </a:extLst>
          </p:cNvPr>
          <p:cNvSpPr>
            <a:spLocks noChangeArrowheads="1"/>
          </p:cNvSpPr>
          <p:nvPr/>
        </p:nvSpPr>
        <p:spPr bwMode="auto">
          <a:xfrm>
            <a:off x="5294433" y="2821803"/>
            <a:ext cx="169918" cy="153440"/>
          </a:xfrm>
          <a:prstGeom prst="rect">
            <a:avLst/>
          </a:prstGeom>
          <a:solidFill>
            <a:srgbClr val="00BEF7"/>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18" name="Freeform 3">
            <a:extLst>
              <a:ext uri="{FF2B5EF4-FFF2-40B4-BE49-F238E27FC236}">
                <a16:creationId xmlns:a16="http://schemas.microsoft.com/office/drawing/2014/main" id="{8D620492-4F98-4593-AA09-2C738B31F74C}"/>
              </a:ext>
            </a:extLst>
          </p:cNvPr>
          <p:cNvSpPr>
            <a:spLocks/>
          </p:cNvSpPr>
          <p:nvPr/>
        </p:nvSpPr>
        <p:spPr bwMode="auto">
          <a:xfrm rot="5680227">
            <a:off x="5620680" y="2750574"/>
            <a:ext cx="506518" cy="874096"/>
          </a:xfrm>
          <a:custGeom>
            <a:avLst/>
            <a:gdLst>
              <a:gd name="T0" fmla="*/ 0 w 577"/>
              <a:gd name="T1" fmla="*/ 2147483646 h 735"/>
              <a:gd name="T2" fmla="*/ 2147483646 w 577"/>
              <a:gd name="T3" fmla="*/ 2147483646 h 735"/>
              <a:gd name="T4" fmla="*/ 2147483646 w 577"/>
              <a:gd name="T5" fmla="*/ 2147483646 h 735"/>
              <a:gd name="T6" fmla="*/ 2147483646 w 577"/>
              <a:gd name="T7" fmla="*/ 0 h 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735">
                <a:moveTo>
                  <a:pt x="0" y="735"/>
                </a:moveTo>
                <a:lnTo>
                  <a:pt x="200" y="353"/>
                </a:lnTo>
                <a:lnTo>
                  <a:pt x="249" y="648"/>
                </a:lnTo>
                <a:lnTo>
                  <a:pt x="57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319" name="Rectangle 52">
            <a:extLst>
              <a:ext uri="{FF2B5EF4-FFF2-40B4-BE49-F238E27FC236}">
                <a16:creationId xmlns:a16="http://schemas.microsoft.com/office/drawing/2014/main" id="{40D6136A-A0BA-4007-B002-4375EE9546C1}"/>
              </a:ext>
            </a:extLst>
          </p:cNvPr>
          <p:cNvSpPr>
            <a:spLocks noChangeArrowheads="1"/>
          </p:cNvSpPr>
          <p:nvPr/>
        </p:nvSpPr>
        <p:spPr bwMode="auto">
          <a:xfrm>
            <a:off x="6949411" y="3498920"/>
            <a:ext cx="163506" cy="153440"/>
          </a:xfrm>
          <a:prstGeom prst="rect">
            <a:avLst/>
          </a:prstGeom>
          <a:solidFill>
            <a:srgbClr val="F8A9FF"/>
          </a:solidFill>
          <a:ln w="25400">
            <a:solidFill>
              <a:schemeClr val="tx1"/>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R </a:t>
            </a:r>
            <a:endParaRPr lang="en-US" altLang="en-US" sz="2659"/>
          </a:p>
        </p:txBody>
      </p:sp>
      <p:sp>
        <p:nvSpPr>
          <p:cNvPr id="6320" name="Rectangle 55">
            <a:extLst>
              <a:ext uri="{FF2B5EF4-FFF2-40B4-BE49-F238E27FC236}">
                <a16:creationId xmlns:a16="http://schemas.microsoft.com/office/drawing/2014/main" id="{E41DFC11-FA58-4BD2-A0FF-FFF758094379}"/>
              </a:ext>
            </a:extLst>
          </p:cNvPr>
          <p:cNvSpPr>
            <a:spLocks noChangeArrowheads="1"/>
          </p:cNvSpPr>
          <p:nvPr/>
        </p:nvSpPr>
        <p:spPr bwMode="auto">
          <a:xfrm>
            <a:off x="5591660" y="2781353"/>
            <a:ext cx="506549"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OPC-UA</a:t>
            </a:r>
            <a:endParaRPr lang="en-US" altLang="en-US" sz="2659"/>
          </a:p>
        </p:txBody>
      </p:sp>
      <p:sp>
        <p:nvSpPr>
          <p:cNvPr id="6321" name="Rectangle 31">
            <a:extLst>
              <a:ext uri="{FF2B5EF4-FFF2-40B4-BE49-F238E27FC236}">
                <a16:creationId xmlns:a16="http://schemas.microsoft.com/office/drawing/2014/main" id="{F1E8DEF4-1374-4543-A320-7072D4D02DC9}"/>
              </a:ext>
            </a:extLst>
          </p:cNvPr>
          <p:cNvSpPr>
            <a:spLocks noChangeArrowheads="1"/>
          </p:cNvSpPr>
          <p:nvPr/>
        </p:nvSpPr>
        <p:spPr bwMode="auto">
          <a:xfrm>
            <a:off x="3354537" y="2640654"/>
            <a:ext cx="768572" cy="517071"/>
          </a:xfrm>
          <a:prstGeom prst="rect">
            <a:avLst/>
          </a:prstGeom>
          <a:solidFill>
            <a:srgbClr val="00BEF7"/>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dirty="0">
                <a:solidFill>
                  <a:srgbClr val="000000"/>
                </a:solidFill>
                <a:latin typeface="Arial" panose="020B0604020202020204" pitchFamily="34" charset="0"/>
              </a:rPr>
              <a:t>MAINT.</a:t>
            </a:r>
          </a:p>
          <a:p>
            <a:pPr eaLnBrk="1" hangingPunct="1">
              <a:spcBef>
                <a:spcPct val="0"/>
              </a:spcBef>
              <a:buFontTx/>
              <a:buNone/>
            </a:pPr>
            <a:r>
              <a:rPr lang="en-US" altLang="en-US" sz="997" b="1" dirty="0">
                <a:solidFill>
                  <a:srgbClr val="000000"/>
                </a:solidFill>
                <a:latin typeface="Arial" panose="020B0604020202020204" pitchFamily="34" charset="0"/>
              </a:rPr>
              <a:t>MANAGEMENT</a:t>
            </a:r>
          </a:p>
        </p:txBody>
      </p:sp>
      <p:sp>
        <p:nvSpPr>
          <p:cNvPr id="6322" name="Line 15">
            <a:extLst>
              <a:ext uri="{FF2B5EF4-FFF2-40B4-BE49-F238E27FC236}">
                <a16:creationId xmlns:a16="http://schemas.microsoft.com/office/drawing/2014/main" id="{68A851DE-E384-40AC-A0EC-182DCCB866C6}"/>
              </a:ext>
            </a:extLst>
          </p:cNvPr>
          <p:cNvSpPr>
            <a:spLocks noChangeShapeType="1"/>
          </p:cNvSpPr>
          <p:nvPr/>
        </p:nvSpPr>
        <p:spPr bwMode="auto">
          <a:xfrm>
            <a:off x="3762566" y="3157725"/>
            <a:ext cx="0" cy="21984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323" name="Freeform 3">
            <a:extLst>
              <a:ext uri="{FF2B5EF4-FFF2-40B4-BE49-F238E27FC236}">
                <a16:creationId xmlns:a16="http://schemas.microsoft.com/office/drawing/2014/main" id="{CD084C49-8E32-4C13-B526-9444BBAF44EC}"/>
              </a:ext>
            </a:extLst>
          </p:cNvPr>
          <p:cNvSpPr>
            <a:spLocks/>
          </p:cNvSpPr>
          <p:nvPr/>
        </p:nvSpPr>
        <p:spPr bwMode="auto">
          <a:xfrm rot="20014297">
            <a:off x="4420337" y="3221040"/>
            <a:ext cx="1227603" cy="1002484"/>
          </a:xfrm>
          <a:custGeom>
            <a:avLst/>
            <a:gdLst>
              <a:gd name="T0" fmla="*/ 0 w 577"/>
              <a:gd name="T1" fmla="*/ 2147483646 h 735"/>
              <a:gd name="T2" fmla="*/ 2147483646 w 577"/>
              <a:gd name="T3" fmla="*/ 2147483646 h 735"/>
              <a:gd name="T4" fmla="*/ 2147483646 w 577"/>
              <a:gd name="T5" fmla="*/ 2147483646 h 735"/>
              <a:gd name="T6" fmla="*/ 2147483646 w 577"/>
              <a:gd name="T7" fmla="*/ 0 h 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735">
                <a:moveTo>
                  <a:pt x="0" y="735"/>
                </a:moveTo>
                <a:lnTo>
                  <a:pt x="200" y="353"/>
                </a:lnTo>
                <a:lnTo>
                  <a:pt x="249" y="648"/>
                </a:lnTo>
                <a:lnTo>
                  <a:pt x="57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324" name="Freeform 3">
            <a:extLst>
              <a:ext uri="{FF2B5EF4-FFF2-40B4-BE49-F238E27FC236}">
                <a16:creationId xmlns:a16="http://schemas.microsoft.com/office/drawing/2014/main" id="{783E0FDB-E2EF-4C6F-B57F-489155D59B21}"/>
              </a:ext>
            </a:extLst>
          </p:cNvPr>
          <p:cNvSpPr>
            <a:spLocks/>
          </p:cNvSpPr>
          <p:nvPr/>
        </p:nvSpPr>
        <p:spPr bwMode="auto">
          <a:xfrm>
            <a:off x="9900583" y="5285805"/>
            <a:ext cx="506518" cy="645459"/>
          </a:xfrm>
          <a:custGeom>
            <a:avLst/>
            <a:gdLst>
              <a:gd name="T0" fmla="*/ 0 w 577"/>
              <a:gd name="T1" fmla="*/ 2147483646 h 735"/>
              <a:gd name="T2" fmla="*/ 2147483646 w 577"/>
              <a:gd name="T3" fmla="*/ 2147483646 h 735"/>
              <a:gd name="T4" fmla="*/ 2147483646 w 577"/>
              <a:gd name="T5" fmla="*/ 2147483646 h 735"/>
              <a:gd name="T6" fmla="*/ 2147483646 w 577"/>
              <a:gd name="T7" fmla="*/ 0 h 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735">
                <a:moveTo>
                  <a:pt x="0" y="735"/>
                </a:moveTo>
                <a:lnTo>
                  <a:pt x="200" y="353"/>
                </a:lnTo>
                <a:lnTo>
                  <a:pt x="249" y="648"/>
                </a:lnTo>
                <a:lnTo>
                  <a:pt x="57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325" name="Rectangle 55">
            <a:extLst>
              <a:ext uri="{FF2B5EF4-FFF2-40B4-BE49-F238E27FC236}">
                <a16:creationId xmlns:a16="http://schemas.microsoft.com/office/drawing/2014/main" id="{96C4DAD4-B8BC-439B-8912-CA5F7B47D62F}"/>
              </a:ext>
            </a:extLst>
          </p:cNvPr>
          <p:cNvSpPr>
            <a:spLocks noChangeArrowheads="1"/>
          </p:cNvSpPr>
          <p:nvPr/>
        </p:nvSpPr>
        <p:spPr bwMode="auto">
          <a:xfrm>
            <a:off x="10014902" y="5368465"/>
            <a:ext cx="206788" cy="1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FDI</a:t>
            </a:r>
            <a:endParaRPr lang="en-US" altLang="en-US" sz="2659"/>
          </a:p>
        </p:txBody>
      </p:sp>
      <p:sp>
        <p:nvSpPr>
          <p:cNvPr id="6326" name="Rectangle 52">
            <a:extLst>
              <a:ext uri="{FF2B5EF4-FFF2-40B4-BE49-F238E27FC236}">
                <a16:creationId xmlns:a16="http://schemas.microsoft.com/office/drawing/2014/main" id="{00DF0EBC-CEFD-4996-8C26-A076DF3F4932}"/>
              </a:ext>
            </a:extLst>
          </p:cNvPr>
          <p:cNvSpPr>
            <a:spLocks noChangeArrowheads="1"/>
          </p:cNvSpPr>
          <p:nvPr/>
        </p:nvSpPr>
        <p:spPr bwMode="auto">
          <a:xfrm>
            <a:off x="4536413" y="3497161"/>
            <a:ext cx="169918" cy="153440"/>
          </a:xfrm>
          <a:prstGeom prst="rect">
            <a:avLst/>
          </a:prstGeom>
          <a:solidFill>
            <a:srgbClr val="00E700"/>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27" name="Rectangle 52">
            <a:extLst>
              <a:ext uri="{FF2B5EF4-FFF2-40B4-BE49-F238E27FC236}">
                <a16:creationId xmlns:a16="http://schemas.microsoft.com/office/drawing/2014/main" id="{9EEBE007-9FCC-458C-9F53-6005BD8C0D9C}"/>
              </a:ext>
            </a:extLst>
          </p:cNvPr>
          <p:cNvSpPr>
            <a:spLocks noChangeArrowheads="1"/>
          </p:cNvSpPr>
          <p:nvPr/>
        </p:nvSpPr>
        <p:spPr bwMode="auto">
          <a:xfrm>
            <a:off x="4114315" y="2821803"/>
            <a:ext cx="169918" cy="153440"/>
          </a:xfrm>
          <a:prstGeom prst="rect">
            <a:avLst/>
          </a:prstGeom>
          <a:solidFill>
            <a:srgbClr val="00E700"/>
          </a:solidFill>
          <a:ln w="25400">
            <a:solidFill>
              <a:srgbClr val="000000"/>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 G </a:t>
            </a:r>
            <a:endParaRPr lang="en-US" altLang="en-US" sz="2659"/>
          </a:p>
        </p:txBody>
      </p:sp>
      <p:sp>
        <p:nvSpPr>
          <p:cNvPr id="6328" name="Freeform 3">
            <a:extLst>
              <a:ext uri="{FF2B5EF4-FFF2-40B4-BE49-F238E27FC236}">
                <a16:creationId xmlns:a16="http://schemas.microsoft.com/office/drawing/2014/main" id="{661AC629-F385-41DC-B945-FBEEFA4BEA05}"/>
              </a:ext>
            </a:extLst>
          </p:cNvPr>
          <p:cNvSpPr>
            <a:spLocks/>
          </p:cNvSpPr>
          <p:nvPr/>
        </p:nvSpPr>
        <p:spPr bwMode="auto">
          <a:xfrm rot="5680227">
            <a:off x="4182026" y="3031974"/>
            <a:ext cx="508278" cy="467826"/>
          </a:xfrm>
          <a:custGeom>
            <a:avLst/>
            <a:gdLst>
              <a:gd name="T0" fmla="*/ 0 w 577"/>
              <a:gd name="T1" fmla="*/ 2147483646 h 735"/>
              <a:gd name="T2" fmla="*/ 2147483646 w 577"/>
              <a:gd name="T3" fmla="*/ 2147483646 h 735"/>
              <a:gd name="T4" fmla="*/ 2147483646 w 577"/>
              <a:gd name="T5" fmla="*/ 2147483646 h 735"/>
              <a:gd name="T6" fmla="*/ 2147483646 w 577"/>
              <a:gd name="T7" fmla="*/ 0 h 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735">
                <a:moveTo>
                  <a:pt x="0" y="735"/>
                </a:moveTo>
                <a:lnTo>
                  <a:pt x="200" y="353"/>
                </a:lnTo>
                <a:lnTo>
                  <a:pt x="249" y="648"/>
                </a:lnTo>
                <a:lnTo>
                  <a:pt x="57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329" name="Rectangle 140">
            <a:extLst>
              <a:ext uri="{FF2B5EF4-FFF2-40B4-BE49-F238E27FC236}">
                <a16:creationId xmlns:a16="http://schemas.microsoft.com/office/drawing/2014/main" id="{6742759C-E633-499F-8E69-D5ED1B907ABA}"/>
              </a:ext>
            </a:extLst>
          </p:cNvPr>
          <p:cNvSpPr>
            <a:spLocks noChangeArrowheads="1"/>
          </p:cNvSpPr>
          <p:nvPr/>
        </p:nvSpPr>
        <p:spPr bwMode="auto">
          <a:xfrm>
            <a:off x="8006416" y="6191558"/>
            <a:ext cx="211049" cy="221602"/>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330" name="Line 142">
            <a:extLst>
              <a:ext uri="{FF2B5EF4-FFF2-40B4-BE49-F238E27FC236}">
                <a16:creationId xmlns:a16="http://schemas.microsoft.com/office/drawing/2014/main" id="{CE758956-828A-4D09-8D37-0E1C518C4AB2}"/>
              </a:ext>
            </a:extLst>
          </p:cNvPr>
          <p:cNvSpPr>
            <a:spLocks noChangeShapeType="1"/>
          </p:cNvSpPr>
          <p:nvPr/>
        </p:nvSpPr>
        <p:spPr bwMode="auto">
          <a:xfrm>
            <a:off x="7681048" y="6022719"/>
            <a:ext cx="865302" cy="527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331" name="Line 143">
            <a:extLst>
              <a:ext uri="{FF2B5EF4-FFF2-40B4-BE49-F238E27FC236}">
                <a16:creationId xmlns:a16="http://schemas.microsoft.com/office/drawing/2014/main" id="{893CDFBA-CDD9-4C1E-BD4B-8238E3432BF5}"/>
              </a:ext>
            </a:extLst>
          </p:cNvPr>
          <p:cNvSpPr>
            <a:spLocks noChangeShapeType="1"/>
          </p:cNvSpPr>
          <p:nvPr/>
        </p:nvSpPr>
        <p:spPr bwMode="auto">
          <a:xfrm flipV="1">
            <a:off x="8110182" y="6022718"/>
            <a:ext cx="1759" cy="15652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332" name="Rectangle 146">
            <a:extLst>
              <a:ext uri="{FF2B5EF4-FFF2-40B4-BE49-F238E27FC236}">
                <a16:creationId xmlns:a16="http://schemas.microsoft.com/office/drawing/2014/main" id="{69CFD8DD-7E54-48AF-B44D-28C89418A93D}"/>
              </a:ext>
            </a:extLst>
          </p:cNvPr>
          <p:cNvSpPr>
            <a:spLocks noChangeArrowheads="1"/>
          </p:cNvSpPr>
          <p:nvPr/>
        </p:nvSpPr>
        <p:spPr bwMode="auto">
          <a:xfrm>
            <a:off x="8358165" y="6191558"/>
            <a:ext cx="211049" cy="221602"/>
          </a:xfrm>
          <a:prstGeom prst="rect">
            <a:avLst/>
          </a:prstGeom>
          <a:solidFill>
            <a:srgbClr val="F32D3B"/>
          </a:solidFill>
          <a:ln w="20638">
            <a:solidFill>
              <a:srgbClr val="F32D3B"/>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659"/>
          </a:p>
        </p:txBody>
      </p:sp>
      <p:sp>
        <p:nvSpPr>
          <p:cNvPr id="6333" name="Line 147">
            <a:extLst>
              <a:ext uri="{FF2B5EF4-FFF2-40B4-BE49-F238E27FC236}">
                <a16:creationId xmlns:a16="http://schemas.microsoft.com/office/drawing/2014/main" id="{463F0ACF-255F-4633-B08F-E2BDD1DA7F85}"/>
              </a:ext>
            </a:extLst>
          </p:cNvPr>
          <p:cNvSpPr>
            <a:spLocks noChangeShapeType="1"/>
          </p:cNvSpPr>
          <p:nvPr/>
        </p:nvSpPr>
        <p:spPr bwMode="auto">
          <a:xfrm flipV="1">
            <a:off x="8467208" y="6022718"/>
            <a:ext cx="1758" cy="15652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6334" name="Freeform 102">
            <a:extLst>
              <a:ext uri="{FF2B5EF4-FFF2-40B4-BE49-F238E27FC236}">
                <a16:creationId xmlns:a16="http://schemas.microsoft.com/office/drawing/2014/main" id="{6774FA63-B088-435B-954D-03FFDDE5CFE2}"/>
              </a:ext>
            </a:extLst>
          </p:cNvPr>
          <p:cNvSpPr>
            <a:spLocks/>
          </p:cNvSpPr>
          <p:nvPr/>
        </p:nvSpPr>
        <p:spPr bwMode="auto">
          <a:xfrm>
            <a:off x="10143290" y="6275977"/>
            <a:ext cx="154769" cy="247983"/>
          </a:xfrm>
          <a:custGeom>
            <a:avLst/>
            <a:gdLst>
              <a:gd name="T0" fmla="*/ 2147483646 w 161"/>
              <a:gd name="T1" fmla="*/ 0 h 283"/>
              <a:gd name="T2" fmla="*/ 2147483646 w 161"/>
              <a:gd name="T3" fmla="*/ 2147483646 h 283"/>
              <a:gd name="T4" fmla="*/ 2147483646 w 161"/>
              <a:gd name="T5" fmla="*/ 2147483646 h 283"/>
              <a:gd name="T6" fmla="*/ 2147483646 w 161"/>
              <a:gd name="T7" fmla="*/ 2147483646 h 283"/>
              <a:gd name="T8" fmla="*/ 2147483646 w 161"/>
              <a:gd name="T9" fmla="*/ 2147483646 h 283"/>
              <a:gd name="T10" fmla="*/ 2147483646 w 161"/>
              <a:gd name="T11" fmla="*/ 2147483646 h 283"/>
              <a:gd name="T12" fmla="*/ 2147483646 w 161"/>
              <a:gd name="T13" fmla="*/ 2147483646 h 283"/>
              <a:gd name="T14" fmla="*/ 2147483646 w 161"/>
              <a:gd name="T15" fmla="*/ 2147483646 h 283"/>
              <a:gd name="T16" fmla="*/ 2147483646 w 161"/>
              <a:gd name="T17" fmla="*/ 2147483646 h 283"/>
              <a:gd name="T18" fmla="*/ 2147483646 w 161"/>
              <a:gd name="T19" fmla="*/ 2147483646 h 283"/>
              <a:gd name="T20" fmla="*/ 0 w 161"/>
              <a:gd name="T21" fmla="*/ 2147483646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 h="283">
                <a:moveTo>
                  <a:pt x="110" y="0"/>
                </a:moveTo>
                <a:lnTo>
                  <a:pt x="147" y="54"/>
                </a:lnTo>
                <a:lnTo>
                  <a:pt x="161" y="121"/>
                </a:lnTo>
                <a:lnTo>
                  <a:pt x="161" y="137"/>
                </a:lnTo>
                <a:lnTo>
                  <a:pt x="158" y="154"/>
                </a:lnTo>
                <a:lnTo>
                  <a:pt x="149" y="185"/>
                </a:lnTo>
                <a:lnTo>
                  <a:pt x="113" y="238"/>
                </a:lnTo>
                <a:lnTo>
                  <a:pt x="62" y="273"/>
                </a:lnTo>
                <a:lnTo>
                  <a:pt x="33" y="281"/>
                </a:lnTo>
                <a:lnTo>
                  <a:pt x="17" y="282"/>
                </a:lnTo>
                <a:lnTo>
                  <a:pt x="0" y="283"/>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335" name="Rectangle 31">
            <a:extLst>
              <a:ext uri="{FF2B5EF4-FFF2-40B4-BE49-F238E27FC236}">
                <a16:creationId xmlns:a16="http://schemas.microsoft.com/office/drawing/2014/main" id="{5C54F1AE-3DC6-4901-BF4B-31ADC32F0D59}"/>
              </a:ext>
            </a:extLst>
          </p:cNvPr>
          <p:cNvSpPr>
            <a:spLocks noChangeArrowheads="1"/>
          </p:cNvSpPr>
          <p:nvPr/>
        </p:nvSpPr>
        <p:spPr bwMode="auto">
          <a:xfrm>
            <a:off x="5231119" y="2236142"/>
            <a:ext cx="605007" cy="279640"/>
          </a:xfrm>
          <a:prstGeom prst="rect">
            <a:avLst/>
          </a:prstGeom>
          <a:solidFill>
            <a:srgbClr val="00BEF7"/>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665" b="1">
                <a:solidFill>
                  <a:srgbClr val="000000"/>
                </a:solidFill>
                <a:latin typeface="Arial" panose="020B0604020202020204" pitchFamily="34" charset="0"/>
              </a:rPr>
              <a:t>Tablets</a:t>
            </a:r>
          </a:p>
        </p:txBody>
      </p:sp>
      <p:sp>
        <p:nvSpPr>
          <p:cNvPr id="6336" name="Freeform 3">
            <a:extLst>
              <a:ext uri="{FF2B5EF4-FFF2-40B4-BE49-F238E27FC236}">
                <a16:creationId xmlns:a16="http://schemas.microsoft.com/office/drawing/2014/main" id="{F60E8793-4583-47CB-B438-818E8D82B097}"/>
              </a:ext>
            </a:extLst>
          </p:cNvPr>
          <p:cNvSpPr>
            <a:spLocks/>
          </p:cNvSpPr>
          <p:nvPr/>
        </p:nvSpPr>
        <p:spPr bwMode="auto">
          <a:xfrm>
            <a:off x="5412268" y="2496437"/>
            <a:ext cx="189944" cy="334161"/>
          </a:xfrm>
          <a:custGeom>
            <a:avLst/>
            <a:gdLst>
              <a:gd name="T0" fmla="*/ 0 w 577"/>
              <a:gd name="T1" fmla="*/ 2147483646 h 735"/>
              <a:gd name="T2" fmla="*/ 2147483646 w 577"/>
              <a:gd name="T3" fmla="*/ 2147483646 h 735"/>
              <a:gd name="T4" fmla="*/ 2147483646 w 577"/>
              <a:gd name="T5" fmla="*/ 2147483646 h 735"/>
              <a:gd name="T6" fmla="*/ 2147483646 w 577"/>
              <a:gd name="T7" fmla="*/ 0 h 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735">
                <a:moveTo>
                  <a:pt x="0" y="735"/>
                </a:moveTo>
                <a:lnTo>
                  <a:pt x="200" y="353"/>
                </a:lnTo>
                <a:lnTo>
                  <a:pt x="249" y="648"/>
                </a:lnTo>
                <a:lnTo>
                  <a:pt x="577" y="0"/>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659"/>
          </a:p>
        </p:txBody>
      </p:sp>
      <p:sp>
        <p:nvSpPr>
          <p:cNvPr id="6337" name="Rectangle 31">
            <a:extLst>
              <a:ext uri="{FF2B5EF4-FFF2-40B4-BE49-F238E27FC236}">
                <a16:creationId xmlns:a16="http://schemas.microsoft.com/office/drawing/2014/main" id="{0DE394A7-9E48-4A93-8A1F-71B44D3E23C4}"/>
              </a:ext>
            </a:extLst>
          </p:cNvPr>
          <p:cNvSpPr>
            <a:spLocks noChangeArrowheads="1"/>
          </p:cNvSpPr>
          <p:nvPr/>
        </p:nvSpPr>
        <p:spPr bwMode="auto">
          <a:xfrm>
            <a:off x="5312021" y="2158757"/>
            <a:ext cx="587420" cy="279640"/>
          </a:xfrm>
          <a:prstGeom prst="rect">
            <a:avLst/>
          </a:prstGeom>
          <a:solidFill>
            <a:srgbClr val="00BEF7"/>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dirty="0">
                <a:solidFill>
                  <a:srgbClr val="000000"/>
                </a:solidFill>
                <a:latin typeface="Arial" panose="020B0604020202020204" pitchFamily="34" charset="0"/>
              </a:rPr>
              <a:t>Tablet</a:t>
            </a:r>
            <a:endParaRPr lang="en-US" altLang="en-US" sz="900" b="1" dirty="0">
              <a:solidFill>
                <a:srgbClr val="000000"/>
              </a:solidFill>
              <a:latin typeface="Arial" panose="020B0604020202020204" pitchFamily="34" charset="0"/>
            </a:endParaRPr>
          </a:p>
        </p:txBody>
      </p:sp>
      <p:sp>
        <p:nvSpPr>
          <p:cNvPr id="6338" name="Rectangle 31">
            <a:extLst>
              <a:ext uri="{FF2B5EF4-FFF2-40B4-BE49-F238E27FC236}">
                <a16:creationId xmlns:a16="http://schemas.microsoft.com/office/drawing/2014/main" id="{71875CDB-4C58-4021-90D0-72CF01F94D1B}"/>
              </a:ext>
            </a:extLst>
          </p:cNvPr>
          <p:cNvSpPr>
            <a:spLocks noChangeArrowheads="1"/>
          </p:cNvSpPr>
          <p:nvPr/>
        </p:nvSpPr>
        <p:spPr bwMode="auto">
          <a:xfrm>
            <a:off x="10363134" y="4970990"/>
            <a:ext cx="487172" cy="341196"/>
          </a:xfrm>
          <a:prstGeom prst="rect">
            <a:avLst/>
          </a:prstGeom>
          <a:solidFill>
            <a:srgbClr val="F32D3B"/>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97" b="1">
                <a:solidFill>
                  <a:srgbClr val="000000"/>
                </a:solidFill>
                <a:latin typeface="Arial" panose="020B0604020202020204" pitchFamily="34" charset="0"/>
              </a:rPr>
              <a:t>FDI Host</a:t>
            </a:r>
          </a:p>
        </p:txBody>
      </p:sp>
      <p:sp>
        <p:nvSpPr>
          <p:cNvPr id="6339" name="Rectangle 26">
            <a:extLst>
              <a:ext uri="{FF2B5EF4-FFF2-40B4-BE49-F238E27FC236}">
                <a16:creationId xmlns:a16="http://schemas.microsoft.com/office/drawing/2014/main" id="{F7C15FA5-28C1-43BA-8577-2CB7F08E7B38}"/>
              </a:ext>
            </a:extLst>
          </p:cNvPr>
          <p:cNvSpPr>
            <a:spLocks noChangeArrowheads="1"/>
          </p:cNvSpPr>
          <p:nvPr/>
        </p:nvSpPr>
        <p:spPr bwMode="auto">
          <a:xfrm>
            <a:off x="9466174" y="3597411"/>
            <a:ext cx="696463" cy="439686"/>
          </a:xfrm>
          <a:prstGeom prst="rect">
            <a:avLst/>
          </a:prstGeom>
          <a:solidFill>
            <a:srgbClr val="00E700"/>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86" b="1">
                <a:solidFill>
                  <a:srgbClr val="000000"/>
                </a:solidFill>
                <a:latin typeface="Arial" panose="020B0604020202020204" pitchFamily="34" charset="0"/>
              </a:rPr>
              <a:t>EIS</a:t>
            </a:r>
          </a:p>
          <a:p>
            <a:pPr eaLnBrk="1" hangingPunct="1">
              <a:spcBef>
                <a:spcPct val="0"/>
              </a:spcBef>
              <a:buFontTx/>
              <a:buNone/>
            </a:pPr>
            <a:r>
              <a:rPr lang="en-US" altLang="en-US" sz="886" b="1">
                <a:solidFill>
                  <a:srgbClr val="000000"/>
                </a:solidFill>
                <a:latin typeface="Arial" panose="020B0604020202020204" pitchFamily="34" charset="0"/>
              </a:rPr>
              <a:t>(LOCAL)</a:t>
            </a:r>
          </a:p>
        </p:txBody>
      </p:sp>
      <p:sp>
        <p:nvSpPr>
          <p:cNvPr id="6340" name="Line 48">
            <a:extLst>
              <a:ext uri="{FF2B5EF4-FFF2-40B4-BE49-F238E27FC236}">
                <a16:creationId xmlns:a16="http://schemas.microsoft.com/office/drawing/2014/main" id="{6E361174-A879-47BF-B74D-BFE34ED17EF3}"/>
              </a:ext>
            </a:extLst>
          </p:cNvPr>
          <p:cNvSpPr>
            <a:spLocks noChangeShapeType="1"/>
          </p:cNvSpPr>
          <p:nvPr/>
        </p:nvSpPr>
        <p:spPr bwMode="auto">
          <a:xfrm flipV="1">
            <a:off x="9841591" y="4054684"/>
            <a:ext cx="1759" cy="1864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59"/>
          </a:p>
        </p:txBody>
      </p:sp>
      <p:sp>
        <p:nvSpPr>
          <p:cNvPr id="3" name="Rectangle 2">
            <a:extLst>
              <a:ext uri="{FF2B5EF4-FFF2-40B4-BE49-F238E27FC236}">
                <a16:creationId xmlns:a16="http://schemas.microsoft.com/office/drawing/2014/main" id="{4788DF8F-45B5-440C-ACE0-D71A7A46DCB0}"/>
              </a:ext>
            </a:extLst>
          </p:cNvPr>
          <p:cNvSpPr/>
          <p:nvPr/>
        </p:nvSpPr>
        <p:spPr>
          <a:xfrm>
            <a:off x="5161580" y="6885450"/>
            <a:ext cx="3563796" cy="461665"/>
          </a:xfrm>
          <a:prstGeom prst="rect">
            <a:avLst/>
          </a:prstGeom>
        </p:spPr>
        <p:txBody>
          <a:bodyPr wrap="none">
            <a:spAutoFit/>
          </a:bodyPr>
          <a:lstStyle/>
          <a:p>
            <a:r>
              <a:rPr lang="en-US" b="1" dirty="0">
                <a:solidFill>
                  <a:srgbClr val="F9CF24"/>
                </a:solidFill>
              </a:rPr>
              <a:t>Process IIoT &amp; IoT </a:t>
            </a:r>
            <a:endParaRPr lang="en-US" dirty="0"/>
          </a:p>
        </p:txBody>
      </p:sp>
      <p:cxnSp>
        <p:nvCxnSpPr>
          <p:cNvPr id="199" name="Straight Connector 198">
            <a:extLst>
              <a:ext uri="{FF2B5EF4-FFF2-40B4-BE49-F238E27FC236}">
                <a16:creationId xmlns:a16="http://schemas.microsoft.com/office/drawing/2014/main" id="{B5C5308F-60E5-45D4-9AFC-534E3BAB88C8}"/>
              </a:ext>
            </a:extLst>
          </p:cNvPr>
          <p:cNvCxnSpPr>
            <a:cxnSpLocks/>
          </p:cNvCxnSpPr>
          <p:nvPr/>
        </p:nvCxnSpPr>
        <p:spPr>
          <a:xfrm flipV="1">
            <a:off x="8671169" y="7079610"/>
            <a:ext cx="2530833" cy="25389"/>
          </a:xfrm>
          <a:prstGeom prst="line">
            <a:avLst/>
          </a:prstGeom>
          <a:ln w="47625">
            <a:solidFill>
              <a:srgbClr val="F9CF24"/>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3CCAB1C9-4D89-456B-BB06-EDDDD25A655E}"/>
              </a:ext>
            </a:extLst>
          </p:cNvPr>
          <p:cNvCxnSpPr>
            <a:cxnSpLocks/>
          </p:cNvCxnSpPr>
          <p:nvPr/>
        </p:nvCxnSpPr>
        <p:spPr>
          <a:xfrm flipH="1">
            <a:off x="2319934" y="7104999"/>
            <a:ext cx="2690406" cy="0"/>
          </a:xfrm>
          <a:prstGeom prst="line">
            <a:avLst/>
          </a:prstGeom>
          <a:ln w="47625">
            <a:solidFill>
              <a:srgbClr val="F9CF24"/>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84ECA686-7E8C-4DC3-9F79-6A6D5559185A}"/>
              </a:ext>
            </a:extLst>
          </p:cNvPr>
          <p:cNvSpPr/>
          <p:nvPr/>
        </p:nvSpPr>
        <p:spPr>
          <a:xfrm>
            <a:off x="563881" y="320742"/>
            <a:ext cx="12471198" cy="584775"/>
          </a:xfrm>
          <a:prstGeom prst="rect">
            <a:avLst/>
          </a:prstGeom>
        </p:spPr>
        <p:txBody>
          <a:bodyPr wrap="square">
            <a:spAutoFit/>
          </a:bodyPr>
          <a:lstStyle/>
          <a:p>
            <a:pPr>
              <a:spcBef>
                <a:spcPct val="0"/>
              </a:spcBef>
            </a:pPr>
            <a:r>
              <a:rPr lang="en-US" sz="3200" b="1" dirty="0">
                <a:solidFill>
                  <a:srgbClr val="777A80"/>
                </a:solidFill>
                <a:latin typeface="Verdana"/>
                <a:ea typeface="Verdana" panose="020B0604030504040204" pitchFamily="34" charset="0"/>
                <a:cs typeface="Verdana"/>
              </a:rPr>
              <a:t>How Does this Fit in Control &amp; Information Systems?</a:t>
            </a:r>
          </a:p>
        </p:txBody>
      </p:sp>
      <p:sp>
        <p:nvSpPr>
          <p:cNvPr id="4" name="Oval 3">
            <a:extLst>
              <a:ext uri="{FF2B5EF4-FFF2-40B4-BE49-F238E27FC236}">
                <a16:creationId xmlns:a16="http://schemas.microsoft.com/office/drawing/2014/main" id="{8CDD6DE1-5BA3-4B91-A7F4-515C435EFD01}"/>
              </a:ext>
            </a:extLst>
          </p:cNvPr>
          <p:cNvSpPr/>
          <p:nvPr/>
        </p:nvSpPr>
        <p:spPr>
          <a:xfrm>
            <a:off x="1766346" y="6967817"/>
            <a:ext cx="311843" cy="27436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1</a:t>
            </a:r>
            <a:endParaRPr lang="en-US" dirty="0">
              <a:solidFill>
                <a:schemeClr val="tx1"/>
              </a:solidFill>
            </a:endParaRPr>
          </a:p>
        </p:txBody>
      </p:sp>
      <p:sp>
        <p:nvSpPr>
          <p:cNvPr id="203" name="Oval 202">
            <a:extLst>
              <a:ext uri="{FF2B5EF4-FFF2-40B4-BE49-F238E27FC236}">
                <a16:creationId xmlns:a16="http://schemas.microsoft.com/office/drawing/2014/main" id="{2017F585-DF02-4005-A7D3-1E8AD5376B07}"/>
              </a:ext>
            </a:extLst>
          </p:cNvPr>
          <p:cNvSpPr/>
          <p:nvPr/>
        </p:nvSpPr>
        <p:spPr>
          <a:xfrm>
            <a:off x="11457842" y="6922067"/>
            <a:ext cx="311843" cy="27436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2</a:t>
            </a:r>
            <a:endParaRPr lang="en-US" dirty="0">
              <a:solidFill>
                <a:schemeClr val="tx1"/>
              </a:solidFill>
            </a:endParaRPr>
          </a:p>
        </p:txBody>
      </p:sp>
      <p:sp>
        <p:nvSpPr>
          <p:cNvPr id="205" name="Oval 204">
            <a:extLst>
              <a:ext uri="{FF2B5EF4-FFF2-40B4-BE49-F238E27FC236}">
                <a16:creationId xmlns:a16="http://schemas.microsoft.com/office/drawing/2014/main" id="{2F00F516-0CC8-4A38-A177-FAE188AA0CB0}"/>
              </a:ext>
            </a:extLst>
          </p:cNvPr>
          <p:cNvSpPr/>
          <p:nvPr/>
        </p:nvSpPr>
        <p:spPr>
          <a:xfrm>
            <a:off x="3518435" y="3637861"/>
            <a:ext cx="311843" cy="27436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3</a:t>
            </a:r>
            <a:endParaRPr lang="en-US" dirty="0">
              <a:solidFill>
                <a:schemeClr val="tx1"/>
              </a:solidFill>
            </a:endParaRPr>
          </a:p>
        </p:txBody>
      </p:sp>
      <p:sp>
        <p:nvSpPr>
          <p:cNvPr id="206" name="Oval 205">
            <a:extLst>
              <a:ext uri="{FF2B5EF4-FFF2-40B4-BE49-F238E27FC236}">
                <a16:creationId xmlns:a16="http://schemas.microsoft.com/office/drawing/2014/main" id="{ED214AA2-BA3E-4D92-9EB7-9F5FFE6026D2}"/>
              </a:ext>
            </a:extLst>
          </p:cNvPr>
          <p:cNvSpPr/>
          <p:nvPr/>
        </p:nvSpPr>
        <p:spPr>
          <a:xfrm>
            <a:off x="10273744" y="3637363"/>
            <a:ext cx="311843" cy="27436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4</a:t>
            </a:r>
            <a:endParaRPr lang="en-US" dirty="0">
              <a:solidFill>
                <a:schemeClr val="tx1"/>
              </a:solidFill>
            </a:endParaRPr>
          </a:p>
        </p:txBody>
      </p:sp>
      <p:sp>
        <p:nvSpPr>
          <p:cNvPr id="207" name="Oval 206">
            <a:extLst>
              <a:ext uri="{FF2B5EF4-FFF2-40B4-BE49-F238E27FC236}">
                <a16:creationId xmlns:a16="http://schemas.microsoft.com/office/drawing/2014/main" id="{9B4E73F3-A57F-44A3-A253-03E0ABA9E5A5}"/>
              </a:ext>
            </a:extLst>
          </p:cNvPr>
          <p:cNvSpPr/>
          <p:nvPr/>
        </p:nvSpPr>
        <p:spPr>
          <a:xfrm>
            <a:off x="10998042" y="4914069"/>
            <a:ext cx="311843" cy="27436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5</a:t>
            </a:r>
            <a:endParaRPr lang="en-US" dirty="0">
              <a:solidFill>
                <a:schemeClr val="tx1"/>
              </a:solidFill>
            </a:endParaRPr>
          </a:p>
        </p:txBody>
      </p:sp>
      <p:sp>
        <p:nvSpPr>
          <p:cNvPr id="208" name="Oval 207">
            <a:extLst>
              <a:ext uri="{FF2B5EF4-FFF2-40B4-BE49-F238E27FC236}">
                <a16:creationId xmlns:a16="http://schemas.microsoft.com/office/drawing/2014/main" id="{110CB48B-6205-42CA-B5AC-28C2161C7108}"/>
              </a:ext>
            </a:extLst>
          </p:cNvPr>
          <p:cNvSpPr/>
          <p:nvPr/>
        </p:nvSpPr>
        <p:spPr>
          <a:xfrm>
            <a:off x="5999881" y="2161901"/>
            <a:ext cx="311843" cy="27436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rPr>
              <a:t>6</a:t>
            </a:r>
            <a:endParaRPr lang="en-US" dirty="0">
              <a:solidFill>
                <a:schemeClr val="tx1"/>
              </a:solidFill>
            </a:endParaRPr>
          </a:p>
        </p:txBody>
      </p:sp>
      <p:sp>
        <p:nvSpPr>
          <p:cNvPr id="6" name="Rectangle 5">
            <a:extLst>
              <a:ext uri="{FF2B5EF4-FFF2-40B4-BE49-F238E27FC236}">
                <a16:creationId xmlns:a16="http://schemas.microsoft.com/office/drawing/2014/main" id="{8395AFC2-E7C0-4833-AA52-C8E21CA51432}"/>
              </a:ext>
            </a:extLst>
          </p:cNvPr>
          <p:cNvSpPr/>
          <p:nvPr/>
        </p:nvSpPr>
        <p:spPr>
          <a:xfrm>
            <a:off x="9410165" y="1275838"/>
            <a:ext cx="2377347" cy="430887"/>
          </a:xfrm>
          <a:prstGeom prst="rect">
            <a:avLst/>
          </a:prstGeom>
        </p:spPr>
        <p:txBody>
          <a:bodyPr wrap="square">
            <a:spAutoFit/>
          </a:bodyPr>
          <a:lstStyle/>
          <a:p>
            <a:r>
              <a:rPr lang="en-US" sz="1100" b="1" dirty="0"/>
              <a:t>Internet or Private Cloud Servers and BIG DATA</a:t>
            </a:r>
            <a:endParaRPr lang="en-US" sz="1100" dirty="0"/>
          </a:p>
        </p:txBody>
      </p:sp>
    </p:spTree>
    <p:extLst>
      <p:ext uri="{BB962C8B-B14F-4D97-AF65-F5344CB8AC3E}">
        <p14:creationId xmlns:p14="http://schemas.microsoft.com/office/powerpoint/2010/main" val="2325637518"/>
      </p:ext>
    </p:extLst>
  </p:cSld>
  <p:clrMapOvr>
    <a:masterClrMapping/>
  </p:clrMapOvr>
</p:sld>
</file>

<file path=ppt/theme/theme1.xml><?xml version="1.0" encoding="utf-8"?>
<a:theme xmlns:a="http://schemas.openxmlformats.org/drawingml/2006/main" name="Default Theme">
  <a:themeElements>
    <a:clrScheme name="Datum360 Theme">
      <a:dk1>
        <a:srgbClr val="1C3E7D"/>
      </a:dk1>
      <a:lt1>
        <a:sysClr val="window" lastClr="FFFFFF"/>
      </a:lt1>
      <a:dk2>
        <a:srgbClr val="1F497D"/>
      </a:dk2>
      <a:lt2>
        <a:srgbClr val="EEECE1"/>
      </a:lt2>
      <a:accent1>
        <a:srgbClr val="1C3E7D"/>
      </a:accent1>
      <a:accent2>
        <a:srgbClr val="28853A"/>
      </a:accent2>
      <a:accent3>
        <a:srgbClr val="009FEA"/>
      </a:accent3>
      <a:accent4>
        <a:srgbClr val="CD2032"/>
      </a:accent4>
      <a:accent5>
        <a:srgbClr val="EC5F2A"/>
      </a:accent5>
      <a:accent6>
        <a:srgbClr val="764895"/>
      </a:accent6>
      <a:hlink>
        <a:srgbClr val="800080"/>
      </a:hlink>
      <a:folHlink>
        <a:srgbClr val="FE19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8182</TotalTime>
  <Words>3169</Words>
  <Application>Microsoft Office PowerPoint</Application>
  <PresentationFormat>Custom</PresentationFormat>
  <Paragraphs>417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vt:lpstr>
      <vt:lpstr>Verdana</vt:lpstr>
      <vt:lpstr>Wingdings</vt:lpstr>
      <vt:lpstr>Default Theme</vt:lpstr>
      <vt:lpstr>PowerPoint Presentation</vt:lpstr>
      <vt:lpstr>What is Industry 4.0 ?      According to Wikipedia</vt:lpstr>
      <vt:lpstr>How has the Human Role Changed ?</vt:lpstr>
      <vt:lpstr>How has the use of Standards developed?</vt:lpstr>
      <vt:lpstr>Let’s define Some Terms</vt:lpstr>
      <vt:lpstr>How Quickly Should You Move Toward Industry 4.0?</vt:lpstr>
      <vt:lpstr>What Should You do to Move toward Industry 4.0?</vt:lpstr>
      <vt:lpstr>Standards will Impact all Enterprise Phases</vt:lpstr>
      <vt:lpstr>PowerPoint Presentation</vt:lpstr>
      <vt:lpstr>PowerPoint Presentation</vt:lpstr>
      <vt:lpstr>Use of New Standards – IID Configuration Management</vt:lpstr>
      <vt:lpstr>Engineering with Industry 4.0</vt:lpstr>
      <vt:lpstr>e-Cl@ss example</vt:lpstr>
      <vt:lpstr>Each IID will Require an FDI Device Package</vt:lpstr>
      <vt:lpstr>Take-away Messages</vt:lpstr>
      <vt:lpstr>PowerPoint Presentation</vt:lpstr>
    </vt:vector>
  </TitlesOfParts>
  <Company>Cool Blue Brand Communication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Gary Rathwell</dc:creator>
  <cp:lastModifiedBy>Gary Rathwell</cp:lastModifiedBy>
  <cp:revision>306</cp:revision>
  <cp:lastPrinted>2018-03-05T16:06:03Z</cp:lastPrinted>
  <dcterms:created xsi:type="dcterms:W3CDTF">2016-11-30T16:12:20Z</dcterms:created>
  <dcterms:modified xsi:type="dcterms:W3CDTF">2025-10-05T02:34:45Z</dcterms:modified>
</cp:coreProperties>
</file>