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ink/ink1.xml" ContentType="application/inkml+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12"/>
  </p:notesMasterIdLst>
  <p:sldIdLst>
    <p:sldId id="491" r:id="rId3"/>
    <p:sldId id="283" r:id="rId4"/>
    <p:sldId id="490" r:id="rId5"/>
    <p:sldId id="487" r:id="rId6"/>
    <p:sldId id="485" r:id="rId7"/>
    <p:sldId id="484" r:id="rId8"/>
    <p:sldId id="370" r:id="rId9"/>
    <p:sldId id="427" r:id="rId10"/>
    <p:sldId id="388" r:id="rId1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700"/>
    <a:srgbClr val="7FF37F"/>
    <a:srgbClr val="CC99FF"/>
    <a:srgbClr val="99CCFF"/>
    <a:srgbClr val="75D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5" autoAdjust="0"/>
    <p:restoredTop sz="60610" autoAdjust="0"/>
  </p:normalViewPr>
  <p:slideViewPr>
    <p:cSldViewPr snapToGrid="0">
      <p:cViewPr varScale="1">
        <p:scale>
          <a:sx n="51" d="100"/>
          <a:sy n="51" d="100"/>
        </p:scale>
        <p:origin x="1320" y="48"/>
      </p:cViewPr>
      <p:guideLst/>
    </p:cSldViewPr>
  </p:slideViewPr>
  <p:notesTextViewPr>
    <p:cViewPr>
      <p:scale>
        <a:sx n="1" d="1"/>
        <a:sy n="1" d="1"/>
      </p:scale>
      <p:origin x="0" y="0"/>
    </p:cViewPr>
  </p:notesTextViewPr>
  <p:notesViewPr>
    <p:cSldViewPr snapToGrid="0">
      <p:cViewPr varScale="1">
        <p:scale>
          <a:sx n="71" d="100"/>
          <a:sy n="71" d="100"/>
        </p:scale>
        <p:origin x="271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7-03T19:59:03.593"/>
    </inkml:context>
    <inkml:brush xml:id="br0">
      <inkml:brushProperty name="width" value="0.05" units="cm"/>
      <inkml:brushProperty name="height" value="0.05" units="cm"/>
      <inkml:brushProperty name="color" value="#CC0066"/>
    </inkml:brush>
  </inkml:definitions>
  <inkml:trace contextRef="#ctx0" brushRef="#br0">0 0 1313,'0'0'4645,"0"0"-5094,0 0-191,0 3 544,0 5-1,0 2-928,0 2-1057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31520" y="551329"/>
            <a:ext cx="5852160" cy="3350824"/>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055801"/>
            <a:ext cx="5852160" cy="4994070"/>
          </a:xfrm>
          <a:prstGeom prst="rect">
            <a:avLst/>
          </a:prstGeom>
        </p:spPr>
        <p:txBody>
          <a:bodyPr vert="horz" lIns="96661" tIns="48331" rIns="96661" bIns="4833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05882" y="9119474"/>
            <a:ext cx="3064037" cy="347255"/>
          </a:xfrm>
          <a:prstGeom prst="rect">
            <a:avLst/>
          </a:prstGeom>
        </p:spPr>
        <p:txBody>
          <a:bodyPr vert="horz" lIns="96661" tIns="48331" rIns="96661" bIns="48331" rtlCol="0" anchor="b"/>
          <a:lstStyle>
            <a:lvl1pPr algn="l">
              <a:defRPr sz="13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143587" y="9119474"/>
            <a:ext cx="3064037" cy="347255"/>
          </a:xfrm>
          <a:prstGeom prst="rect">
            <a:avLst/>
          </a:prstGeom>
        </p:spPr>
        <p:txBody>
          <a:bodyPr vert="horz" lIns="96661" tIns="48331" rIns="96661" bIns="48331" rtlCol="0" anchor="b"/>
          <a:lstStyle>
            <a:lvl1pPr algn="r">
              <a:defRPr sz="1300">
                <a:latin typeface="Arial" panose="020B0604020202020204" pitchFamily="34" charset="0"/>
              </a:defRPr>
            </a:lvl1pPr>
          </a:lstStyle>
          <a:p>
            <a:fld id="{0FDC63F9-AE46-4D1C-BB44-41C92F2D01CA}" type="slidenum">
              <a:rPr lang="en-US" smtClean="0"/>
              <a:pPr/>
              <a:t>‹#›</a:t>
            </a:fld>
            <a:endParaRPr lang="en-US" dirty="0"/>
          </a:p>
        </p:txBody>
      </p:sp>
    </p:spTree>
    <p:extLst>
      <p:ext uri="{BB962C8B-B14F-4D97-AF65-F5344CB8AC3E}">
        <p14:creationId xmlns:p14="http://schemas.microsoft.com/office/powerpoint/2010/main" val="1072161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a:defRPr sz="12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D543683-61DF-4FE5-95DC-D73197FDC1FE}"/>
              </a:ext>
            </a:extLst>
          </p:cNvPr>
          <p:cNvSpPr>
            <a:spLocks noGrp="1" noRot="1" noChangeAspect="1" noChangeArrowheads="1" noTextEdit="1"/>
          </p:cNvSpPr>
          <p:nvPr>
            <p:ph type="sldImg"/>
          </p:nvPr>
        </p:nvSpPr>
        <p:spPr>
          <a:xfrm>
            <a:off x="803275" y="654050"/>
            <a:ext cx="5770563" cy="3246438"/>
          </a:xfrm>
          <a:ln/>
        </p:spPr>
      </p:sp>
      <p:sp>
        <p:nvSpPr>
          <p:cNvPr id="7171" name="Rectangle 3">
            <a:extLst>
              <a:ext uri="{FF2B5EF4-FFF2-40B4-BE49-F238E27FC236}">
                <a16:creationId xmlns:a16="http://schemas.microsoft.com/office/drawing/2014/main" id="{225B9A1F-4D05-40A9-B6E9-B014CBBA8FCB}"/>
              </a:ext>
            </a:extLst>
          </p:cNvPr>
          <p:cNvSpPr>
            <a:spLocks noGrp="1" noChangeArrowheads="1"/>
          </p:cNvSpPr>
          <p:nvPr>
            <p:ph type="body" idx="1"/>
          </p:nvPr>
        </p:nvSpPr>
        <p:spPr>
          <a:xfrm>
            <a:off x="803275" y="3900487"/>
            <a:ext cx="5770563" cy="514938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MLM provides an introduction to the use of Secure Analyzer Gateways and Remote Operations Centers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is intended for Online Analyzer Specialists, design and plant Control Engineers.</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lvl="0">
              <a:buNone/>
              <a:defRPr/>
            </a:pPr>
            <a:r>
              <a:rPr lang="en-US" dirty="0">
                <a:latin typeface="Arial" panose="020B0604020202020204" pitchFamily="34" charset="0"/>
                <a:cs typeface="Arial" panose="020B0604020202020204" pitchFamily="34" charset="0"/>
              </a:rPr>
              <a:t>Click the START button when you are ready to advance to the next slide.</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565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1050" y="557213"/>
            <a:ext cx="5775325" cy="3249612"/>
          </a:xfrm>
        </p:spPr>
      </p:sp>
      <p:sp>
        <p:nvSpPr>
          <p:cNvPr id="3" name="Notes Placeholder 2"/>
          <p:cNvSpPr>
            <a:spLocks noGrp="1"/>
          </p:cNvSpPr>
          <p:nvPr>
            <p:ph type="body" idx="1"/>
          </p:nvPr>
        </p:nvSpPr>
        <p:spPr/>
        <p:txBody>
          <a:bodyPr/>
          <a:lstStyle/>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A Secure Analyzer Gateway is a standardized device that interfaces with sophisticated analyzers and enables:</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Secure remote support by the analyzer integrator or supplier</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AI-based device monitoring and reporting</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Secure communication interface for site optimizers </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Secure communication interface for the Quality Laboratory</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Local interface for operators and maintenance staff.</a:t>
            </a:r>
          </a:p>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73037D3B-55B4-4F09-93AE-BB395E5C5317}" type="slidenum">
              <a:rPr lang="en-US" smtClean="0"/>
              <a:t>2</a:t>
            </a:fld>
            <a:endParaRPr lang="en-US"/>
          </a:p>
        </p:txBody>
      </p:sp>
    </p:spTree>
    <p:extLst>
      <p:ext uri="{BB962C8B-B14F-4D97-AF65-F5344CB8AC3E}">
        <p14:creationId xmlns:p14="http://schemas.microsoft.com/office/powerpoint/2010/main" val="2981742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2034D-7E24-202F-8C22-DD704861A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CEC00-B4BD-8876-0D41-062C51393400}"/>
              </a:ext>
            </a:extLst>
          </p:cNvPr>
          <p:cNvSpPr>
            <a:spLocks noGrp="1" noRot="1" noChangeAspect="1"/>
          </p:cNvSpPr>
          <p:nvPr>
            <p:ph type="sldImg"/>
          </p:nvPr>
        </p:nvSpPr>
        <p:spPr>
          <a:xfrm>
            <a:off x="781050" y="557213"/>
            <a:ext cx="5775325" cy="3249612"/>
          </a:xfrm>
        </p:spPr>
      </p:sp>
      <p:sp>
        <p:nvSpPr>
          <p:cNvPr id="3" name="Notes Placeholder 2">
            <a:extLst>
              <a:ext uri="{FF2B5EF4-FFF2-40B4-BE49-F238E27FC236}">
                <a16:creationId xmlns:a16="http://schemas.microsoft.com/office/drawing/2014/main" id="{6D383220-A468-3C72-FDA7-3538951707AD}"/>
              </a:ext>
            </a:extLst>
          </p:cNvPr>
          <p:cNvSpPr>
            <a:spLocks noGrp="1"/>
          </p:cNvSpPr>
          <p:nvPr>
            <p:ph type="body" idx="1"/>
          </p:nvPr>
        </p:nvSpPr>
        <p:spPr/>
        <p:txBody>
          <a:bodyPr/>
          <a:lstStyle/>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Secure Analyzer Gateways are needed to provide more effective maintenance and optimization support.  This is because:</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Gas Chromatographs have slower response times (often several minutes) and are difficult to maintain.</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New, faster, lower-cost analyzers, including UV and Infrared Spectrometers, Raman, and Mass spectrometers, require even more sophisticated design and support staff.</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More sophisticated analyzer models and optimization algorithms are required to effectively use the results of existing and improved analyzers.</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Increased cybersecurity requirements make remote maintenance and optimization support difficult or impossible.</a:t>
            </a:r>
          </a:p>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p:txBody>
      </p:sp>
      <p:sp>
        <p:nvSpPr>
          <p:cNvPr id="4" name="Slide Number Placeholder 3">
            <a:extLst>
              <a:ext uri="{FF2B5EF4-FFF2-40B4-BE49-F238E27FC236}">
                <a16:creationId xmlns:a16="http://schemas.microsoft.com/office/drawing/2014/main" id="{CDDD239B-709B-CC8F-DD83-810062132966}"/>
              </a:ext>
            </a:extLst>
          </p:cNvPr>
          <p:cNvSpPr>
            <a:spLocks noGrp="1"/>
          </p:cNvSpPr>
          <p:nvPr>
            <p:ph type="sldNum" sz="quarter" idx="5"/>
          </p:nvPr>
        </p:nvSpPr>
        <p:spPr/>
        <p:txBody>
          <a:bodyPr/>
          <a:lstStyle/>
          <a:p>
            <a:fld id="{73037D3B-55B4-4F09-93AE-BB395E5C5317}" type="slidenum">
              <a:rPr lang="en-US" smtClean="0"/>
              <a:t>3</a:t>
            </a:fld>
            <a:endParaRPr lang="en-US"/>
          </a:p>
        </p:txBody>
      </p:sp>
    </p:spTree>
    <p:extLst>
      <p:ext uri="{BB962C8B-B14F-4D97-AF65-F5344CB8AC3E}">
        <p14:creationId xmlns:p14="http://schemas.microsoft.com/office/powerpoint/2010/main" val="2626255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7AD88-9E94-AB03-6686-C9A7A5B66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A73CA-F9AC-298F-2EC4-47170B2AB5E8}"/>
              </a:ext>
            </a:extLst>
          </p:cNvPr>
          <p:cNvSpPr>
            <a:spLocks noGrp="1" noRot="1" noChangeAspect="1"/>
          </p:cNvSpPr>
          <p:nvPr>
            <p:ph type="sldImg"/>
          </p:nvPr>
        </p:nvSpPr>
        <p:spPr>
          <a:xfrm>
            <a:off x="781050" y="557213"/>
            <a:ext cx="5775325" cy="3249612"/>
          </a:xfrm>
        </p:spPr>
      </p:sp>
      <p:sp>
        <p:nvSpPr>
          <p:cNvPr id="3" name="Notes Placeholder 2">
            <a:extLst>
              <a:ext uri="{FF2B5EF4-FFF2-40B4-BE49-F238E27FC236}">
                <a16:creationId xmlns:a16="http://schemas.microsoft.com/office/drawing/2014/main" id="{1699980B-B7D5-BF16-AAC6-BDC3ABE9789A}"/>
              </a:ext>
            </a:extLst>
          </p:cNvPr>
          <p:cNvSpPr>
            <a:spLocks noGrp="1"/>
          </p:cNvSpPr>
          <p:nvPr>
            <p:ph type="body" idx="1"/>
          </p:nvPr>
        </p:nvSpPr>
        <p:spPr/>
        <p:txBody>
          <a:bodyPr/>
          <a:lstStyle/>
          <a:p>
            <a:pPr>
              <a:lnSpc>
                <a:spcPct val="115000"/>
              </a:lnSpc>
            </a:pPr>
            <a:r>
              <a:rPr lang="en-US" u="none" dirty="0"/>
              <a:t> </a:t>
            </a:r>
          </a:p>
          <a:p>
            <a:pPr>
              <a:lnSpc>
                <a:spcPct val="115000"/>
              </a:lnSpc>
            </a:pPr>
            <a:r>
              <a:rPr lang="en-US" u="none" dirty="0"/>
              <a:t>Secure Analyzer Gateways require the following standard features:</a:t>
            </a:r>
          </a:p>
          <a:p>
            <a:pPr marL="285750" lvl="0" indent="-285750">
              <a:buFont typeface="Arial" panose="020B0604020202020204" pitchFamily="34" charset="0"/>
              <a:buChar char="•"/>
            </a:pPr>
            <a:r>
              <a:rPr lang="en-US" dirty="0"/>
              <a:t>Modular commodity “edge devices” </a:t>
            </a:r>
          </a:p>
          <a:p>
            <a:pPr marL="285750" lvl="0" indent="-285750">
              <a:buFont typeface="Arial" panose="020B0604020202020204" pitchFamily="34" charset="0"/>
              <a:buChar char="•"/>
            </a:pPr>
            <a:r>
              <a:rPr lang="en-US" dirty="0"/>
              <a:t> Supports many Analyzer Interfaces</a:t>
            </a:r>
          </a:p>
          <a:p>
            <a:pPr marL="285750" lvl="0" indent="-285750">
              <a:buFont typeface="Arial" panose="020B0604020202020204" pitchFamily="34" charset="0"/>
              <a:buChar char="•"/>
            </a:pPr>
            <a:r>
              <a:rPr lang="en-US" dirty="0"/>
              <a:t>OPC UA, MQTT, Modbus, and Ethernet TCP/IP communication protocols</a:t>
            </a:r>
          </a:p>
          <a:p>
            <a:pPr marL="285750" lvl="0" indent="-285750">
              <a:buFont typeface="Arial" panose="020B0604020202020204" pitchFamily="34" charset="0"/>
              <a:buChar char="•"/>
            </a:pPr>
            <a:r>
              <a:rPr lang="en-US" dirty="0"/>
              <a:t>Supports common PLCs for process optimization </a:t>
            </a:r>
          </a:p>
          <a:p>
            <a:pPr marL="285750" lvl="0" indent="-285750">
              <a:buFont typeface="Arial" panose="020B0604020202020204" pitchFamily="34" charset="0"/>
              <a:buChar char="•"/>
            </a:pPr>
            <a:r>
              <a:rPr lang="en-US" dirty="0"/>
              <a:t>Communicates to Central Analyzer Remote Operations Center (ROC)</a:t>
            </a:r>
          </a:p>
          <a:p>
            <a:pPr marL="285750" lvl="0" indent="-285750">
              <a:buFont typeface="Arial" panose="020B0604020202020204" pitchFamily="34" charset="0"/>
              <a:buChar char="•"/>
            </a:pPr>
            <a:r>
              <a:rPr lang="en-US" dirty="0"/>
              <a:t>Certified Cybersecurity</a:t>
            </a:r>
          </a:p>
          <a:p>
            <a:pPr>
              <a:lnSpc>
                <a:spcPct val="115000"/>
              </a:lnSpc>
            </a:pPr>
            <a:endParaRPr lang="en-US" u="none" dirty="0"/>
          </a:p>
        </p:txBody>
      </p:sp>
      <p:sp>
        <p:nvSpPr>
          <p:cNvPr id="4" name="Slide Number Placeholder 3">
            <a:extLst>
              <a:ext uri="{FF2B5EF4-FFF2-40B4-BE49-F238E27FC236}">
                <a16:creationId xmlns:a16="http://schemas.microsoft.com/office/drawing/2014/main" id="{4815181D-09FF-88A2-EB8D-03163CBD8CE0}"/>
              </a:ext>
            </a:extLst>
          </p:cNvPr>
          <p:cNvSpPr>
            <a:spLocks noGrp="1"/>
          </p:cNvSpPr>
          <p:nvPr>
            <p:ph type="sldNum" sz="quarter" idx="5"/>
          </p:nvPr>
        </p:nvSpPr>
        <p:spPr/>
        <p:txBody>
          <a:bodyPr/>
          <a:lstStyle/>
          <a:p>
            <a:fld id="{73037D3B-55B4-4F09-93AE-BB395E5C5317}" type="slidenum">
              <a:rPr lang="en-US" smtClean="0"/>
              <a:t>4</a:t>
            </a:fld>
            <a:endParaRPr lang="en-US"/>
          </a:p>
        </p:txBody>
      </p:sp>
    </p:spTree>
    <p:extLst>
      <p:ext uri="{BB962C8B-B14F-4D97-AF65-F5344CB8AC3E}">
        <p14:creationId xmlns:p14="http://schemas.microsoft.com/office/powerpoint/2010/main" val="3278922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88524-3A7E-4742-4F93-C3EC85511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45501-CBE9-2F4E-2E48-B111BD83CD91}"/>
              </a:ext>
            </a:extLst>
          </p:cNvPr>
          <p:cNvSpPr>
            <a:spLocks noGrp="1" noRot="1" noChangeAspect="1"/>
          </p:cNvSpPr>
          <p:nvPr>
            <p:ph type="sldImg"/>
          </p:nvPr>
        </p:nvSpPr>
        <p:spPr>
          <a:xfrm>
            <a:off x="781050" y="557213"/>
            <a:ext cx="5775325" cy="3249612"/>
          </a:xfrm>
        </p:spPr>
      </p:sp>
      <p:sp>
        <p:nvSpPr>
          <p:cNvPr id="3" name="Notes Placeholder 2">
            <a:extLst>
              <a:ext uri="{FF2B5EF4-FFF2-40B4-BE49-F238E27FC236}">
                <a16:creationId xmlns:a16="http://schemas.microsoft.com/office/drawing/2014/main" id="{BD213170-87F8-57E4-97E1-606721501BFA}"/>
              </a:ext>
            </a:extLst>
          </p:cNvPr>
          <p:cNvSpPr>
            <a:spLocks noGrp="1"/>
          </p:cNvSpPr>
          <p:nvPr>
            <p:ph type="body" idx="1"/>
          </p:nvPr>
        </p:nvSpPr>
        <p:spPr/>
        <p:txBody>
          <a:bodyPr/>
          <a:lstStyle/>
          <a:p>
            <a:pPr>
              <a:lnSpc>
                <a:spcPct val="115000"/>
              </a:lnSpc>
            </a:pPr>
            <a:endParaRPr lang="en-US" u="none" dirty="0"/>
          </a:p>
          <a:p>
            <a:pPr>
              <a:lnSpc>
                <a:spcPct val="115000"/>
              </a:lnSpc>
            </a:pPr>
            <a:r>
              <a:rPr lang="en-US" u="none" dirty="0"/>
              <a:t>Local SAG systems support Modbus, Ethernet  and other Fieldbus Interfaces to Analyzers and HMI.</a:t>
            </a:r>
          </a:p>
          <a:p>
            <a:pPr>
              <a:lnSpc>
                <a:spcPct val="115000"/>
              </a:lnSpc>
            </a:pPr>
            <a:endParaRPr lang="en-US" u="none" dirty="0"/>
          </a:p>
          <a:p>
            <a:pPr>
              <a:lnSpc>
                <a:spcPct val="115000"/>
              </a:lnSpc>
            </a:pPr>
            <a:r>
              <a:rPr lang="en-US" u="none" dirty="0"/>
              <a:t>Remote connections to ROC support MQTT interfaces</a:t>
            </a:r>
          </a:p>
          <a:p>
            <a:pPr>
              <a:lnSpc>
                <a:spcPct val="115000"/>
              </a:lnSpc>
            </a:pPr>
            <a:endParaRPr lang="en-US" u="none" dirty="0"/>
          </a:p>
          <a:p>
            <a:pPr>
              <a:lnSpc>
                <a:spcPct val="115000"/>
              </a:lnSpc>
            </a:pPr>
            <a:r>
              <a:rPr lang="en-US" u="none" dirty="0"/>
              <a:t>Maintenance support and troubleshooting, operating information and optimization is shared across multiple company facilities.</a:t>
            </a:r>
          </a:p>
          <a:p>
            <a:pPr>
              <a:lnSpc>
                <a:spcPct val="115000"/>
              </a:lnSpc>
            </a:pPr>
            <a:endParaRPr lang="en-US" u="none" dirty="0"/>
          </a:p>
        </p:txBody>
      </p:sp>
      <p:sp>
        <p:nvSpPr>
          <p:cNvPr id="4" name="Slide Number Placeholder 3">
            <a:extLst>
              <a:ext uri="{FF2B5EF4-FFF2-40B4-BE49-F238E27FC236}">
                <a16:creationId xmlns:a16="http://schemas.microsoft.com/office/drawing/2014/main" id="{9979E980-B8B7-A5A1-29EC-841E03534D80}"/>
              </a:ext>
            </a:extLst>
          </p:cNvPr>
          <p:cNvSpPr>
            <a:spLocks noGrp="1"/>
          </p:cNvSpPr>
          <p:nvPr>
            <p:ph type="sldNum" sz="quarter" idx="5"/>
          </p:nvPr>
        </p:nvSpPr>
        <p:spPr/>
        <p:txBody>
          <a:bodyPr/>
          <a:lstStyle/>
          <a:p>
            <a:fld id="{73037D3B-55B4-4F09-93AE-BB395E5C5317}" type="slidenum">
              <a:rPr lang="en-US" smtClean="0"/>
              <a:t>5</a:t>
            </a:fld>
            <a:endParaRPr lang="en-US"/>
          </a:p>
        </p:txBody>
      </p:sp>
    </p:spTree>
    <p:extLst>
      <p:ext uri="{BB962C8B-B14F-4D97-AF65-F5344CB8AC3E}">
        <p14:creationId xmlns:p14="http://schemas.microsoft.com/office/powerpoint/2010/main" val="2246152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AE553-0A5F-F6D8-4036-3B238805F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16326-1603-8437-F364-783366A53202}"/>
              </a:ext>
            </a:extLst>
          </p:cNvPr>
          <p:cNvSpPr>
            <a:spLocks noGrp="1" noRot="1" noChangeAspect="1"/>
          </p:cNvSpPr>
          <p:nvPr>
            <p:ph type="sldImg"/>
          </p:nvPr>
        </p:nvSpPr>
        <p:spPr>
          <a:xfrm>
            <a:off x="781050" y="557213"/>
            <a:ext cx="5775325" cy="3249612"/>
          </a:xfrm>
        </p:spPr>
      </p:sp>
      <p:sp>
        <p:nvSpPr>
          <p:cNvPr id="3" name="Notes Placeholder 2">
            <a:extLst>
              <a:ext uri="{FF2B5EF4-FFF2-40B4-BE49-F238E27FC236}">
                <a16:creationId xmlns:a16="http://schemas.microsoft.com/office/drawing/2014/main" id="{DD428DE9-CC87-3247-946B-71E8F71C7ADF}"/>
              </a:ext>
            </a:extLst>
          </p:cNvPr>
          <p:cNvSpPr>
            <a:spLocks noGrp="1"/>
          </p:cNvSpPr>
          <p:nvPr>
            <p:ph type="body" idx="1"/>
          </p:nvPr>
        </p:nvSpPr>
        <p:spPr/>
        <p:txBody>
          <a:bodyPr/>
          <a:lstStyle/>
          <a:p>
            <a:pPr>
              <a:lnSpc>
                <a:spcPct val="115000"/>
              </a:lnSpc>
            </a:pPr>
            <a:endParaRPr lang="en-US" u="none" dirty="0"/>
          </a:p>
          <a:p>
            <a:pPr>
              <a:lnSpc>
                <a:spcPct val="115000"/>
              </a:lnSpc>
            </a:pPr>
            <a:r>
              <a:rPr lang="en-US" u="none" dirty="0"/>
              <a:t>Large company sites may require:</a:t>
            </a:r>
          </a:p>
          <a:p>
            <a:pPr marL="171450" indent="-171450">
              <a:lnSpc>
                <a:spcPct val="115000"/>
              </a:lnSpc>
              <a:buFont typeface="Arial" panose="020B0604020202020204" pitchFamily="34" charset="0"/>
              <a:buChar char="•"/>
            </a:pPr>
            <a:r>
              <a:rPr lang="en-US" u="none" dirty="0"/>
              <a:t>SAG support of OPC UA, MQTT, and Ethernet TCP/IP interfaces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u="none" dirty="0"/>
              <a:t>Support for existing Sitewide Industrial Networks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u="none" dirty="0"/>
              <a:t>Interfaces with Process Data Historians and/or Quality Laboratory</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u="none" dirty="0"/>
              <a:t>Interfaces to Engineering and Process Optimizer Models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u="none" dirty="0"/>
              <a:t>Interfaces to Instrument and Analyzer Maintenance Systems</a:t>
            </a:r>
          </a:p>
          <a:p>
            <a:pPr marL="171450" indent="-171450">
              <a:lnSpc>
                <a:spcPct val="115000"/>
              </a:lnSpc>
              <a:buFont typeface="Arial" panose="020B0604020202020204" pitchFamily="34" charset="0"/>
              <a:buChar char="•"/>
            </a:pPr>
            <a:endParaRPr lang="en-US" u="none" dirty="0"/>
          </a:p>
          <a:p>
            <a:pPr>
              <a:lnSpc>
                <a:spcPct val="115000"/>
              </a:lnSpc>
            </a:pPr>
            <a:endParaRPr lang="en-US" u="none" dirty="0"/>
          </a:p>
        </p:txBody>
      </p:sp>
      <p:sp>
        <p:nvSpPr>
          <p:cNvPr id="4" name="Slide Number Placeholder 3">
            <a:extLst>
              <a:ext uri="{FF2B5EF4-FFF2-40B4-BE49-F238E27FC236}">
                <a16:creationId xmlns:a16="http://schemas.microsoft.com/office/drawing/2014/main" id="{774A4076-C2F3-3D0B-3477-D94650C30CF5}"/>
              </a:ext>
            </a:extLst>
          </p:cNvPr>
          <p:cNvSpPr>
            <a:spLocks noGrp="1"/>
          </p:cNvSpPr>
          <p:nvPr>
            <p:ph type="sldNum" sz="quarter" idx="5"/>
          </p:nvPr>
        </p:nvSpPr>
        <p:spPr/>
        <p:txBody>
          <a:bodyPr/>
          <a:lstStyle/>
          <a:p>
            <a:fld id="{73037D3B-55B4-4F09-93AE-BB395E5C5317}" type="slidenum">
              <a:rPr lang="en-US" smtClean="0"/>
              <a:t>6</a:t>
            </a:fld>
            <a:endParaRPr lang="en-US"/>
          </a:p>
        </p:txBody>
      </p:sp>
    </p:spTree>
    <p:extLst>
      <p:ext uri="{BB962C8B-B14F-4D97-AF65-F5344CB8AC3E}">
        <p14:creationId xmlns:p14="http://schemas.microsoft.com/office/powerpoint/2010/main" val="2081869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1050" y="557213"/>
            <a:ext cx="5775325" cy="3249612"/>
          </a:xfrm>
        </p:spPr>
      </p:sp>
      <p:sp>
        <p:nvSpPr>
          <p:cNvPr id="3" name="Notes Placeholder 2"/>
          <p:cNvSpPr>
            <a:spLocks noGrp="1"/>
          </p:cNvSpPr>
          <p:nvPr>
            <p:ph type="body" idx="1"/>
          </p:nvPr>
        </p:nvSpPr>
        <p:spPr/>
        <p:txBody>
          <a:bodyPr/>
          <a:lstStyle/>
          <a:p>
            <a:pPr>
              <a:lnSpc>
                <a:spcPct val="115000"/>
              </a:lnSpc>
            </a:pPr>
            <a:endParaRPr lang="en-US" b="1" u="none"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b="1" u="none" dirty="0">
                <a:latin typeface="Arial" panose="020B0604020202020204" pitchFamily="34" charset="0"/>
                <a:ea typeface="MS Mincho" panose="02020609040205080304" pitchFamily="49" charset="-128"/>
                <a:cs typeface="Arial" panose="020B0604020202020204" pitchFamily="34" charset="0"/>
              </a:rPr>
              <a:t>Remote Operations Center (ROC)</a:t>
            </a:r>
          </a:p>
          <a:p>
            <a:pPr>
              <a:lnSpc>
                <a:spcPct val="115000"/>
              </a:lnSpc>
            </a:pPr>
            <a:endParaRPr lang="en-US" u="none"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An ROC can improve production, maintenance, and support across multiple Process Units and Plant Sites.  </a:t>
            </a:r>
          </a:p>
          <a:p>
            <a:pPr>
              <a:lnSpc>
                <a:spcPct val="115000"/>
              </a:lnSpc>
            </a:pPr>
            <a:endParaRPr lang="en-US" u="none"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This involves interfaces to the following:</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Multiple Process Analyzer Types,</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Multiple analyzer controllers (perhaps with Local HMIs), </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Multiple human-machine interface systems (</a:t>
            </a:r>
            <a:r>
              <a:rPr lang="en-US" u="none" dirty="0" err="1">
                <a:latin typeface="Arial" panose="020B0604020202020204" pitchFamily="34" charset="0"/>
                <a:ea typeface="MS Mincho" panose="02020609040205080304" pitchFamily="49" charset="-128"/>
                <a:cs typeface="Arial" panose="020B0604020202020204" pitchFamily="34" charset="0"/>
              </a:rPr>
              <a:t>eg.</a:t>
            </a:r>
            <a:r>
              <a:rPr lang="en-US" u="none" dirty="0">
                <a:latin typeface="Arial" panose="020B0604020202020204" pitchFamily="34" charset="0"/>
                <a:ea typeface="MS Mincho" panose="02020609040205080304" pitchFamily="49" charset="-128"/>
                <a:cs typeface="Arial" panose="020B0604020202020204" pitchFamily="34" charset="0"/>
              </a:rPr>
              <a:t>, a DCS or SCADA host).</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Process Plant Optimization Mathematical Models, and</a:t>
            </a:r>
          </a:p>
          <a:p>
            <a:pPr marL="171450" indent="-171450">
              <a:lnSpc>
                <a:spcPct val="115000"/>
              </a:lnSpc>
              <a:buFont typeface="Arial" panose="020B0604020202020204" pitchFamily="34" charset="0"/>
              <a:buChar char="•"/>
            </a:pPr>
            <a:r>
              <a:rPr lang="en-US" u="none" dirty="0">
                <a:latin typeface="Arial" panose="020B0604020202020204" pitchFamily="34" charset="0"/>
                <a:ea typeface="MS Mincho" panose="02020609040205080304" pitchFamily="49" charset="-128"/>
                <a:cs typeface="Arial" panose="020B0604020202020204" pitchFamily="34" charset="0"/>
              </a:rPr>
              <a:t>A central analyzer maintenance system to monitor analyzer performance and reliability.</a:t>
            </a:r>
          </a:p>
          <a:p>
            <a:pPr>
              <a:lnSpc>
                <a:spcPct val="115000"/>
              </a:lnSpc>
            </a:pPr>
            <a:endParaRPr lang="en-US" u="none"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It may also be desirable to support the Analyzer Systems, Process Plant Optimizers, and Analyzer maintenance using local plant and/or remote expert staff.</a:t>
            </a:r>
          </a:p>
          <a:p>
            <a:pPr>
              <a:lnSpc>
                <a:spcPct val="115000"/>
              </a:lnSpc>
            </a:pPr>
            <a:endParaRPr lang="en-US" u="none"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Note that remote support capability will require special cybersecurity precautions for personnel, including Zero Trust access. </a:t>
            </a:r>
            <a:endParaRPr lang="en-US" u="none" dirty="0"/>
          </a:p>
        </p:txBody>
      </p:sp>
      <p:sp>
        <p:nvSpPr>
          <p:cNvPr id="4" name="Slide Number Placeholder 3"/>
          <p:cNvSpPr>
            <a:spLocks noGrp="1"/>
          </p:cNvSpPr>
          <p:nvPr>
            <p:ph type="sldNum" sz="quarter" idx="5"/>
          </p:nvPr>
        </p:nvSpPr>
        <p:spPr/>
        <p:txBody>
          <a:bodyPr/>
          <a:lstStyle/>
          <a:p>
            <a:fld id="{73037D3B-55B4-4F09-93AE-BB395E5C5317}" type="slidenum">
              <a:rPr lang="en-US" smtClean="0"/>
              <a:t>7</a:t>
            </a:fld>
            <a:endParaRPr lang="en-US"/>
          </a:p>
        </p:txBody>
      </p:sp>
    </p:spTree>
    <p:extLst>
      <p:ext uri="{BB962C8B-B14F-4D97-AF65-F5344CB8AC3E}">
        <p14:creationId xmlns:p14="http://schemas.microsoft.com/office/powerpoint/2010/main" val="1448641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661988"/>
            <a:ext cx="5759450" cy="3240087"/>
          </a:xfrm>
        </p:spPr>
      </p:sp>
      <p:sp>
        <p:nvSpPr>
          <p:cNvPr id="3" name="Notes Placeholder 2"/>
          <p:cNvSpPr>
            <a:spLocks noGrp="1"/>
          </p:cNvSpPr>
          <p:nvPr>
            <p:ph type="body" idx="1"/>
          </p:nvPr>
        </p:nvSpPr>
        <p:spPr>
          <a:xfrm>
            <a:off x="777874" y="3996994"/>
            <a:ext cx="5805805" cy="4942218"/>
          </a:xfrm>
        </p:spPr>
        <p:txBody>
          <a:bodyPr/>
          <a:lstStyle/>
          <a:p>
            <a:endParaRPr lang="en-US" b="1" dirty="0"/>
          </a:p>
          <a:p>
            <a:pPr>
              <a:buNone/>
            </a:pPr>
            <a:r>
              <a:rPr lang="en-US" sz="1200" dirty="0">
                <a:latin typeface="Arial" panose="020B0604020202020204" pitchFamily="34" charset="0"/>
                <a:cs typeface="Arial" panose="020B0604020202020204" pitchFamily="34" charset="0"/>
              </a:rPr>
              <a:t>Key messages include: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More sophisticated analyzers can bring improvements in process quality and throughput but need remote support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AI tools can provide process optimization strategies such as model-based control and multi-unit integration</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New analyzers often require advanced mathematical models that can be difficult to maintain and support at each plant site.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Any changes in raw materials, process facilities, or operations may require modification of analyzer control or process optimization models.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Certified SAG H/W, S/W, and MQTT Protocols support existing and future architectures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Cybersecure remote support is practical and profitable, but requires planned design and operation strategies</a:t>
            </a:r>
          </a:p>
          <a:p>
            <a:pPr>
              <a:buNone/>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66612">
              <a:defRPr/>
            </a:pPr>
            <a:fld id="{938E238B-0027-441C-B6C6-5C79594C47B5}" type="slidenum">
              <a:rPr lang="en-US">
                <a:solidFill>
                  <a:prstClr val="black"/>
                </a:solidFill>
                <a:latin typeface="Calibri"/>
              </a:rPr>
              <a:pPr defTabSz="966612">
                <a:defRPr/>
              </a:pPr>
              <a:t>8</a:t>
            </a:fld>
            <a:endParaRPr lang="en-US">
              <a:solidFill>
                <a:prstClr val="black"/>
              </a:solidFill>
              <a:latin typeface="Calibri"/>
            </a:endParaRPr>
          </a:p>
        </p:txBody>
      </p:sp>
    </p:spTree>
    <p:extLst>
      <p:ext uri="{BB962C8B-B14F-4D97-AF65-F5344CB8AC3E}">
        <p14:creationId xmlns:p14="http://schemas.microsoft.com/office/powerpoint/2010/main" val="3950231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04850"/>
            <a:ext cx="5759450" cy="3240088"/>
          </a:xfrm>
        </p:spPr>
      </p:sp>
      <p:sp>
        <p:nvSpPr>
          <p:cNvPr id="3" name="Notes Placeholder 2"/>
          <p:cNvSpPr>
            <a:spLocks noGrp="1"/>
          </p:cNvSpPr>
          <p:nvPr>
            <p:ph type="body" idx="1"/>
          </p:nvPr>
        </p:nvSpPr>
        <p:spPr>
          <a:xfrm>
            <a:off x="824228" y="4105874"/>
            <a:ext cx="5713097" cy="4790476"/>
          </a:xfrm>
        </p:spPr>
        <p:txBody>
          <a:bodyPr/>
          <a:lstStyle/>
          <a:p>
            <a:pPr>
              <a:spcAft>
                <a:spcPts val="1121"/>
              </a:spcAft>
            </a:pPr>
            <a:endParaRPr lang="en-US"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761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0419" name="Rectangle 3"/>
          <p:cNvSpPr>
            <a:spLocks noGrp="1" noChangeArrowheads="1"/>
          </p:cNvSpPr>
          <p:nvPr>
            <p:ph type="ctrTitle"/>
          </p:nvPr>
        </p:nvSpPr>
        <p:spPr bwMode="auto">
          <a:xfrm>
            <a:off x="1242398" y="1977552"/>
            <a:ext cx="7048501" cy="1371320"/>
          </a:xfrm>
        </p:spPr>
        <p:txBody>
          <a:bodyPr/>
          <a:lstStyle>
            <a:lvl1pPr algn="ctr">
              <a:defRPr sz="3177">
                <a:solidFill>
                  <a:srgbClr val="002060"/>
                </a:solidFill>
              </a:defRPr>
            </a:lvl1pPr>
          </a:lstStyle>
          <a:p>
            <a:pPr lvl="0"/>
            <a:r>
              <a:rPr lang="en-US" altLang="en-US" noProof="0" dirty="0"/>
              <a:t>Click to edit Master title style</a:t>
            </a:r>
          </a:p>
        </p:txBody>
      </p:sp>
      <p:sp>
        <p:nvSpPr>
          <p:cNvPr id="60420" name="Rectangle 4"/>
          <p:cNvSpPr>
            <a:spLocks noGrp="1" noChangeArrowheads="1"/>
          </p:cNvSpPr>
          <p:nvPr>
            <p:ph type="subTitle" idx="1"/>
          </p:nvPr>
        </p:nvSpPr>
        <p:spPr bwMode="auto">
          <a:xfrm>
            <a:off x="3879273" y="4496361"/>
            <a:ext cx="7048501" cy="1294279"/>
          </a:xfrm>
        </p:spPr>
        <p:txBody>
          <a:bodyPr/>
          <a:lstStyle>
            <a:lvl1pPr marL="0" indent="0">
              <a:buFontTx/>
              <a:buNone/>
              <a:defRPr/>
            </a:lvl1pPr>
          </a:lstStyle>
          <a:p>
            <a:pPr lvl="0"/>
            <a:r>
              <a:rPr lang="en-US" altLang="en-US" noProof="0" dirty="0"/>
              <a:t>Click to edit Master subtitle style</a:t>
            </a:r>
          </a:p>
        </p:txBody>
      </p:sp>
      <p:sp>
        <p:nvSpPr>
          <p:cNvPr id="5" name="Date Placeholder 5">
            <a:extLst>
              <a:ext uri="{FF2B5EF4-FFF2-40B4-BE49-F238E27FC236}">
                <a16:creationId xmlns:a16="http://schemas.microsoft.com/office/drawing/2014/main" id="{F415BB7A-1662-4831-80E2-75EDF4639B6F}"/>
              </a:ext>
            </a:extLst>
          </p:cNvPr>
          <p:cNvSpPr>
            <a:spLocks noGrp="1" noChangeArrowheads="1"/>
          </p:cNvSpPr>
          <p:nvPr>
            <p:ph type="dt" sz="half" idx="10"/>
          </p:nvPr>
        </p:nvSpPr>
        <p:spPr bwMode="auto">
          <a:xfrm>
            <a:off x="3879273" y="6256274"/>
            <a:ext cx="2540000" cy="458041"/>
          </a:xfrm>
          <a:prstGeom prst="rect">
            <a:avLst/>
          </a:prstGeom>
        </p:spPr>
        <p:txBody>
          <a:bodyPr vert="horz" wrap="square" lIns="101870" tIns="50935" rIns="101870" bIns="50935" numCol="1" anchor="t" anchorCtr="0" compatLnSpc="1">
            <a:prstTxWarp prst="textNoShape">
              <a:avLst/>
            </a:prstTxWarp>
          </a:bodyPr>
          <a:lstStyle>
            <a:lvl1pPr defTabSz="899320">
              <a:defRPr lang="en-US" altLang="en-US" sz="1059" kern="1200" dirty="0">
                <a:solidFill>
                  <a:schemeClr val="tx1"/>
                </a:solidFill>
                <a:latin typeface="Abadi" panose="020B0604020104020204" pitchFamily="34" charset="0"/>
                <a:ea typeface="+mn-ea"/>
                <a:cs typeface="+mn-cs"/>
              </a:defRPr>
            </a:lvl1pPr>
          </a:lstStyle>
          <a:p>
            <a:pPr>
              <a:defRPr/>
            </a:pPr>
            <a:endParaRPr lang="en-US" dirty="0"/>
          </a:p>
        </p:txBody>
      </p:sp>
      <p:sp>
        <p:nvSpPr>
          <p:cNvPr id="6" name="Slide Number Placeholder 6">
            <a:extLst>
              <a:ext uri="{FF2B5EF4-FFF2-40B4-BE49-F238E27FC236}">
                <a16:creationId xmlns:a16="http://schemas.microsoft.com/office/drawing/2014/main" id="{609B4D88-08EA-41F5-A2BD-84F92E54B182}"/>
              </a:ext>
            </a:extLst>
          </p:cNvPr>
          <p:cNvSpPr>
            <a:spLocks noGrp="1" noChangeArrowheads="1"/>
          </p:cNvSpPr>
          <p:nvPr>
            <p:ph type="sldNum" sz="quarter" idx="11"/>
          </p:nvPr>
        </p:nvSpPr>
        <p:spPr bwMode="black">
          <a:xfrm>
            <a:off x="8927577" y="6266890"/>
            <a:ext cx="2540000" cy="458041"/>
          </a:xfrm>
          <a:prstGeom prst="rect">
            <a:avLst/>
          </a:prstGeom>
        </p:spPr>
        <p:txBody>
          <a:bodyPr vert="horz" wrap="square" lIns="101870" tIns="50935" rIns="101870" bIns="50935" numCol="1" anchor="t" anchorCtr="0" compatLnSpc="1">
            <a:prstTxWarp prst="textNoShape">
              <a:avLst/>
            </a:prstTxWarp>
          </a:bodyPr>
          <a:lstStyle>
            <a:lvl1pPr algn="r" defTabSz="899320">
              <a:defRPr sz="971">
                <a:latin typeface="Arial" panose="020B0604020202020204" pitchFamily="34" charset="0"/>
              </a:defRPr>
            </a:lvl1pPr>
          </a:lstStyle>
          <a:p>
            <a:pPr>
              <a:defRPr/>
            </a:pPr>
            <a:fld id="{3F9BFECF-A7EE-41A2-85EB-1E98BD6C3CFB}" type="slidenum">
              <a:rPr lang="en-US" altLang="en-US"/>
              <a:pPr>
                <a:defRPr/>
              </a:pPr>
              <a:t>‹#›</a:t>
            </a:fld>
            <a:endParaRPr lang="en-US" altLang="en-US" dirty="0"/>
          </a:p>
        </p:txBody>
      </p:sp>
      <p:pic>
        <p:nvPicPr>
          <p:cNvPr id="3" name="Picture 2" descr="A diagram of a diagram&#10;&#10;Description automatically generated with medium confidence">
            <a:extLst>
              <a:ext uri="{FF2B5EF4-FFF2-40B4-BE49-F238E27FC236}">
                <a16:creationId xmlns:a16="http://schemas.microsoft.com/office/drawing/2014/main" id="{461098F5-F551-793F-7B9D-0D40E9E4A7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27030" y="261016"/>
            <a:ext cx="953000" cy="893414"/>
          </a:xfrm>
          <a:prstGeom prst="rect">
            <a:avLst/>
          </a:prstGeom>
        </p:spPr>
      </p:pic>
    </p:spTree>
    <p:custDataLst>
      <p:tags r:id="rId1"/>
    </p:custDataLst>
    <p:extLst>
      <p:ext uri="{BB962C8B-B14F-4D97-AF65-F5344CB8AC3E}">
        <p14:creationId xmlns:p14="http://schemas.microsoft.com/office/powerpoint/2010/main" val="3623914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3105" y="301887"/>
            <a:ext cx="9938713" cy="537882"/>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683107" y="1344706"/>
            <a:ext cx="10776247" cy="46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82468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7943" y="251460"/>
            <a:ext cx="9259314" cy="908350"/>
          </a:xfrm>
        </p:spPr>
        <p:txBody>
          <a:bodyPr/>
          <a:lstStyle>
            <a:lvl1pPr algn="ctr">
              <a:defRPr/>
            </a:lvl1pPr>
          </a:lstStyle>
          <a:p>
            <a:r>
              <a:rPr lang="en-US" dirty="0"/>
              <a:t>Click to edit Master title style</a:t>
            </a:r>
          </a:p>
        </p:txBody>
      </p:sp>
      <p:sp>
        <p:nvSpPr>
          <p:cNvPr id="3" name="Text Placeholder 2"/>
          <p:cNvSpPr>
            <a:spLocks noGrp="1"/>
          </p:cNvSpPr>
          <p:nvPr>
            <p:ph type="body" idx="1"/>
          </p:nvPr>
        </p:nvSpPr>
        <p:spPr>
          <a:xfrm>
            <a:off x="947942" y="1503111"/>
            <a:ext cx="5049922" cy="823632"/>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dirty="0"/>
              <a:t>Click to edit Master text styles</a:t>
            </a:r>
          </a:p>
        </p:txBody>
      </p:sp>
      <p:sp>
        <p:nvSpPr>
          <p:cNvPr id="4" name="Content Placeholder 3"/>
          <p:cNvSpPr>
            <a:spLocks noGrp="1"/>
          </p:cNvSpPr>
          <p:nvPr>
            <p:ph sz="half" idx="2" hasCustomPrompt="1"/>
          </p:nvPr>
        </p:nvSpPr>
        <p:spPr>
          <a:xfrm>
            <a:off x="947942" y="2326744"/>
            <a:ext cx="5049922" cy="3685335"/>
          </a:xfrm>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970" y="1503111"/>
            <a:ext cx="5181985" cy="823632"/>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hasCustomPrompt="1"/>
          </p:nvPr>
        </p:nvSpPr>
        <p:spPr>
          <a:xfrm>
            <a:off x="6172970" y="2326744"/>
            <a:ext cx="5181985" cy="3685335"/>
          </a:xfrm>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09080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895852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6278" y="268941"/>
            <a:ext cx="9200978" cy="605118"/>
          </a:xfrm>
        </p:spPr>
        <p:txBody>
          <a:bodyPr anchor="b"/>
          <a:lstStyle>
            <a:lvl1pPr>
              <a:defRPr sz="2824"/>
            </a:lvl1pPr>
          </a:lstStyle>
          <a:p>
            <a:r>
              <a:rPr lang="en-US" dirty="0"/>
              <a:t>Click to edit Master title style</a:t>
            </a:r>
          </a:p>
        </p:txBody>
      </p:sp>
      <p:sp>
        <p:nvSpPr>
          <p:cNvPr id="3" name="Content Placeholder 2"/>
          <p:cNvSpPr>
            <a:spLocks noGrp="1"/>
          </p:cNvSpPr>
          <p:nvPr>
            <p:ph idx="1"/>
          </p:nvPr>
        </p:nvSpPr>
        <p:spPr>
          <a:xfrm>
            <a:off x="5183910" y="1479176"/>
            <a:ext cx="6171046" cy="4571999"/>
          </a:xfrm>
        </p:spPr>
        <p:txBody>
          <a:bodyPr/>
          <a:lstStyle>
            <a:lvl1pPr>
              <a:defRPr sz="2824"/>
            </a:lvl1pPr>
            <a:lvl2pPr>
              <a:defRPr sz="2471"/>
            </a:lvl2pPr>
            <a:lvl3pPr>
              <a:defRPr sz="2118"/>
            </a:lvl3pPr>
            <a:lvl4pPr>
              <a:defRPr sz="1765"/>
            </a:lvl4pPr>
            <a:lvl5pPr>
              <a:defRPr sz="1765"/>
            </a:lvl5pPr>
            <a:lvl6pPr>
              <a:defRPr sz="1765"/>
            </a:lvl6pPr>
            <a:lvl7pPr>
              <a:defRPr sz="1765"/>
            </a:lvl7pPr>
            <a:lvl8pPr>
              <a:defRPr sz="1765"/>
            </a:lvl8pPr>
            <a:lvl9pPr>
              <a:defRPr sz="17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013980" y="1479176"/>
            <a:ext cx="3933152" cy="4572000"/>
          </a:xfrm>
        </p:spPr>
        <p:txBody>
          <a:bodyPr/>
          <a:lstStyle>
            <a:lvl1pPr marL="0" indent="0">
              <a:buNone/>
              <a:defRPr sz="1412"/>
            </a:lvl1pPr>
            <a:lvl2pPr marL="403433" indent="0">
              <a:buNone/>
              <a:defRPr sz="1235"/>
            </a:lvl2pPr>
            <a:lvl3pPr marL="806867" indent="0">
              <a:buNone/>
              <a:defRPr sz="1059"/>
            </a:lvl3pPr>
            <a:lvl4pPr marL="1210300" indent="0">
              <a:buNone/>
              <a:defRPr sz="882"/>
            </a:lvl4pPr>
            <a:lvl5pPr marL="1613733" indent="0">
              <a:buNone/>
              <a:defRPr sz="882"/>
            </a:lvl5pPr>
            <a:lvl6pPr marL="2017166" indent="0">
              <a:buNone/>
              <a:defRPr sz="882"/>
            </a:lvl6pPr>
            <a:lvl7pPr marL="2420600" indent="0">
              <a:buNone/>
              <a:defRPr sz="882"/>
            </a:lvl7pPr>
            <a:lvl8pPr marL="2824033" indent="0">
              <a:buNone/>
              <a:defRPr sz="882"/>
            </a:lvl8pPr>
            <a:lvl9pPr marL="3227466" indent="0">
              <a:buNone/>
              <a:defRPr sz="882"/>
            </a:lvl9pPr>
          </a:lstStyle>
          <a:p>
            <a:pPr lvl="0"/>
            <a:r>
              <a:rPr lang="en-US" dirty="0"/>
              <a:t>Click to edit Master text styles</a:t>
            </a:r>
          </a:p>
        </p:txBody>
      </p:sp>
    </p:spTree>
    <p:custDataLst>
      <p:tags r:id="rId1"/>
    </p:custDataLst>
    <p:extLst>
      <p:ext uri="{BB962C8B-B14F-4D97-AF65-F5344CB8AC3E}">
        <p14:creationId xmlns:p14="http://schemas.microsoft.com/office/powerpoint/2010/main" val="1057579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5756-FD1A-D2B5-E75E-0C500B0952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D005F3-0D94-0F66-6A0A-60B804D54E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4858C5-6FCE-E976-BD4F-1A228159A714}"/>
              </a:ext>
            </a:extLst>
          </p:cNvPr>
          <p:cNvSpPr>
            <a:spLocks noGrp="1"/>
          </p:cNvSpPr>
          <p:nvPr>
            <p:ph type="dt" sz="half" idx="10"/>
          </p:nvPr>
        </p:nvSpPr>
        <p:spPr/>
        <p:txBody>
          <a:bodyPr/>
          <a:lstStyle/>
          <a:p>
            <a:fld id="{75F8D6AE-4437-4473-9449-CFC432BAC0A3}" type="datetimeFigureOut">
              <a:rPr lang="en-US" smtClean="0"/>
              <a:t>9/26/2026</a:t>
            </a:fld>
            <a:endParaRPr lang="en-US"/>
          </a:p>
        </p:txBody>
      </p:sp>
      <p:sp>
        <p:nvSpPr>
          <p:cNvPr id="5" name="Footer Placeholder 4">
            <a:extLst>
              <a:ext uri="{FF2B5EF4-FFF2-40B4-BE49-F238E27FC236}">
                <a16:creationId xmlns:a16="http://schemas.microsoft.com/office/drawing/2014/main" id="{CC3F86E8-DF1B-0497-AE1B-DCF7648195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75EF32-E325-85C6-700C-412C19AED6B0}"/>
              </a:ext>
            </a:extLst>
          </p:cNvPr>
          <p:cNvSpPr>
            <a:spLocks noGrp="1"/>
          </p:cNvSpPr>
          <p:nvPr>
            <p:ph type="sldNum" sz="quarter" idx="12"/>
          </p:nvPr>
        </p:nvSpPr>
        <p:spPr/>
        <p:txBody>
          <a:bodyPr/>
          <a:lstStyle/>
          <a:p>
            <a:fld id="{A7F83B6A-93BD-4D01-A3DB-20BFE661BA76}" type="slidenum">
              <a:rPr lang="en-US" smtClean="0"/>
              <a:t>‹#›</a:t>
            </a:fld>
            <a:endParaRPr lang="en-US"/>
          </a:p>
        </p:txBody>
      </p:sp>
    </p:spTree>
    <p:extLst>
      <p:ext uri="{BB962C8B-B14F-4D97-AF65-F5344CB8AC3E}">
        <p14:creationId xmlns:p14="http://schemas.microsoft.com/office/powerpoint/2010/main" val="3619138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FF3BB-535E-8C73-5E6C-9A477E771A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DC9C68-6B91-4C6E-FB73-B57781EEDA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E342FE-0EF2-54F2-7072-E98F2A6669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2D7D35-0F3B-7F98-B0F4-DF8B1913ED72}"/>
              </a:ext>
            </a:extLst>
          </p:cNvPr>
          <p:cNvSpPr>
            <a:spLocks noGrp="1"/>
          </p:cNvSpPr>
          <p:nvPr>
            <p:ph type="dt" sz="half" idx="10"/>
          </p:nvPr>
        </p:nvSpPr>
        <p:spPr/>
        <p:txBody>
          <a:bodyPr/>
          <a:lstStyle/>
          <a:p>
            <a:fld id="{75F8D6AE-4437-4473-9449-CFC432BAC0A3}" type="datetimeFigureOut">
              <a:rPr lang="en-US" smtClean="0"/>
              <a:t>9/26/2026</a:t>
            </a:fld>
            <a:endParaRPr lang="en-US"/>
          </a:p>
        </p:txBody>
      </p:sp>
      <p:sp>
        <p:nvSpPr>
          <p:cNvPr id="6" name="Footer Placeholder 5">
            <a:extLst>
              <a:ext uri="{FF2B5EF4-FFF2-40B4-BE49-F238E27FC236}">
                <a16:creationId xmlns:a16="http://schemas.microsoft.com/office/drawing/2014/main" id="{763D504B-B5D8-ABCF-3FEE-5F787DA23C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98EA96-A998-4CF6-4673-1D67EB98FC3F}"/>
              </a:ext>
            </a:extLst>
          </p:cNvPr>
          <p:cNvSpPr>
            <a:spLocks noGrp="1"/>
          </p:cNvSpPr>
          <p:nvPr>
            <p:ph type="sldNum" sz="quarter" idx="12"/>
          </p:nvPr>
        </p:nvSpPr>
        <p:spPr/>
        <p:txBody>
          <a:bodyPr/>
          <a:lstStyle/>
          <a:p>
            <a:fld id="{A7F83B6A-93BD-4D01-A3DB-20BFE661BA76}" type="slidenum">
              <a:rPr lang="en-US" smtClean="0"/>
              <a:t>‹#›</a:t>
            </a:fld>
            <a:endParaRPr lang="en-US"/>
          </a:p>
        </p:txBody>
      </p:sp>
    </p:spTree>
    <p:extLst>
      <p:ext uri="{BB962C8B-B14F-4D97-AF65-F5344CB8AC3E}">
        <p14:creationId xmlns:p14="http://schemas.microsoft.com/office/powerpoint/2010/main" val="348091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777B-8347-EB53-B764-BCCE842C7F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952379-D25D-5AD0-A426-88E8B9E4EE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3926C7-AE77-289A-A490-78DDF95269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0AA264-B82D-31CA-F8C2-5BA0900062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46AE47-0EEE-CE04-D0B5-B637E2C388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E464F2-4A9D-DC7A-23C1-F13EB89C3B7B}"/>
              </a:ext>
            </a:extLst>
          </p:cNvPr>
          <p:cNvSpPr>
            <a:spLocks noGrp="1"/>
          </p:cNvSpPr>
          <p:nvPr>
            <p:ph type="dt" sz="half" idx="10"/>
          </p:nvPr>
        </p:nvSpPr>
        <p:spPr/>
        <p:txBody>
          <a:bodyPr/>
          <a:lstStyle/>
          <a:p>
            <a:fld id="{75F8D6AE-4437-4473-9449-CFC432BAC0A3}" type="datetimeFigureOut">
              <a:rPr lang="en-US" smtClean="0"/>
              <a:t>9/26/2026</a:t>
            </a:fld>
            <a:endParaRPr lang="en-US"/>
          </a:p>
        </p:txBody>
      </p:sp>
      <p:sp>
        <p:nvSpPr>
          <p:cNvPr id="8" name="Footer Placeholder 7">
            <a:extLst>
              <a:ext uri="{FF2B5EF4-FFF2-40B4-BE49-F238E27FC236}">
                <a16:creationId xmlns:a16="http://schemas.microsoft.com/office/drawing/2014/main" id="{9DB491AA-49D2-51B4-AB9F-982533C00F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C19285-774D-E16C-8F9B-2DC5FB314975}"/>
              </a:ext>
            </a:extLst>
          </p:cNvPr>
          <p:cNvSpPr>
            <a:spLocks noGrp="1"/>
          </p:cNvSpPr>
          <p:nvPr>
            <p:ph type="sldNum" sz="quarter" idx="12"/>
          </p:nvPr>
        </p:nvSpPr>
        <p:spPr/>
        <p:txBody>
          <a:bodyPr/>
          <a:lstStyle/>
          <a:p>
            <a:fld id="{A7F83B6A-93BD-4D01-A3DB-20BFE661BA76}" type="slidenum">
              <a:rPr lang="en-US" smtClean="0"/>
              <a:t>‹#›</a:t>
            </a:fld>
            <a:endParaRPr lang="en-US"/>
          </a:p>
        </p:txBody>
      </p:sp>
    </p:spTree>
    <p:extLst>
      <p:ext uri="{BB962C8B-B14F-4D97-AF65-F5344CB8AC3E}">
        <p14:creationId xmlns:p14="http://schemas.microsoft.com/office/powerpoint/2010/main" val="89302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8D409-A116-D876-E47C-D32A495026AA}"/>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A7F6CB51-EF04-CF92-6823-5911FBDB95EA}"/>
              </a:ext>
            </a:extLst>
          </p:cNvPr>
          <p:cNvSpPr>
            <a:spLocks noGrp="1"/>
          </p:cNvSpPr>
          <p:nvPr>
            <p:ph type="dt" sz="half" idx="10"/>
          </p:nvPr>
        </p:nvSpPr>
        <p:spPr/>
        <p:txBody>
          <a:bodyPr/>
          <a:lstStyle/>
          <a:p>
            <a:fld id="{75F8D6AE-4437-4473-9449-CFC432BAC0A3}" type="datetimeFigureOut">
              <a:rPr lang="en-US" smtClean="0"/>
              <a:t>9/26/2026</a:t>
            </a:fld>
            <a:endParaRPr lang="en-US"/>
          </a:p>
        </p:txBody>
      </p:sp>
      <p:sp>
        <p:nvSpPr>
          <p:cNvPr id="4" name="Footer Placeholder 3">
            <a:extLst>
              <a:ext uri="{FF2B5EF4-FFF2-40B4-BE49-F238E27FC236}">
                <a16:creationId xmlns:a16="http://schemas.microsoft.com/office/drawing/2014/main" id="{BECAC003-9BDB-27E9-48D8-F55887B357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2C52FA-6BC3-A963-A857-86D4D214CA94}"/>
              </a:ext>
            </a:extLst>
          </p:cNvPr>
          <p:cNvSpPr>
            <a:spLocks noGrp="1"/>
          </p:cNvSpPr>
          <p:nvPr>
            <p:ph type="sldNum" sz="quarter" idx="12"/>
          </p:nvPr>
        </p:nvSpPr>
        <p:spPr/>
        <p:txBody>
          <a:bodyPr/>
          <a:lstStyle/>
          <a:p>
            <a:fld id="{A7F83B6A-93BD-4D01-A3DB-20BFE661BA76}" type="slidenum">
              <a:rPr lang="en-US" smtClean="0"/>
              <a:t>‹#›</a:t>
            </a:fld>
            <a:endParaRPr lang="en-US"/>
          </a:p>
        </p:txBody>
      </p:sp>
    </p:spTree>
    <p:extLst>
      <p:ext uri="{BB962C8B-B14F-4D97-AF65-F5344CB8AC3E}">
        <p14:creationId xmlns:p14="http://schemas.microsoft.com/office/powerpoint/2010/main" val="1907795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A0861E-9565-C19A-A22B-232780D49580}"/>
              </a:ext>
            </a:extLst>
          </p:cNvPr>
          <p:cNvSpPr>
            <a:spLocks noGrp="1"/>
          </p:cNvSpPr>
          <p:nvPr>
            <p:ph type="dt" sz="half" idx="10"/>
          </p:nvPr>
        </p:nvSpPr>
        <p:spPr/>
        <p:txBody>
          <a:bodyPr/>
          <a:lstStyle/>
          <a:p>
            <a:fld id="{75F8D6AE-4437-4473-9449-CFC432BAC0A3}" type="datetimeFigureOut">
              <a:rPr lang="en-US" smtClean="0"/>
              <a:t>9/26/2026</a:t>
            </a:fld>
            <a:endParaRPr lang="en-US"/>
          </a:p>
        </p:txBody>
      </p:sp>
      <p:sp>
        <p:nvSpPr>
          <p:cNvPr id="3" name="Footer Placeholder 2">
            <a:extLst>
              <a:ext uri="{FF2B5EF4-FFF2-40B4-BE49-F238E27FC236}">
                <a16:creationId xmlns:a16="http://schemas.microsoft.com/office/drawing/2014/main" id="{D4A49C78-2590-101E-1A98-87A494A954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98F871-846E-0C84-CF6D-B90293C1D80E}"/>
              </a:ext>
            </a:extLst>
          </p:cNvPr>
          <p:cNvSpPr>
            <a:spLocks noGrp="1"/>
          </p:cNvSpPr>
          <p:nvPr>
            <p:ph type="sldNum" sz="quarter" idx="12"/>
          </p:nvPr>
        </p:nvSpPr>
        <p:spPr/>
        <p:txBody>
          <a:bodyPr/>
          <a:lstStyle/>
          <a:p>
            <a:fld id="{A7F83B6A-93BD-4D01-A3DB-20BFE661BA76}" type="slidenum">
              <a:rPr lang="en-US" smtClean="0"/>
              <a:t>‹#›</a:t>
            </a:fld>
            <a:endParaRPr lang="en-US"/>
          </a:p>
        </p:txBody>
      </p:sp>
    </p:spTree>
    <p:extLst>
      <p:ext uri="{BB962C8B-B14F-4D97-AF65-F5344CB8AC3E}">
        <p14:creationId xmlns:p14="http://schemas.microsoft.com/office/powerpoint/2010/main" val="2142807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hyperlink" Target="https://creativecommons.org/share-your-work/cclicenses/" TargetMode="External"/><Relationship Id="rId3" Type="http://schemas.openxmlformats.org/officeDocument/2006/relationships/slideLayout" Target="../slideLayouts/slideLayout3.xml"/><Relationship Id="rId7" Type="http://schemas.openxmlformats.org/officeDocument/2006/relationships/tags" Target="../tags/tag1.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1.png"/><Relationship Id="rId5" Type="http://schemas.openxmlformats.org/officeDocument/2006/relationships/slideLayout" Target="../slideLayouts/slideLayout5.xml"/><Relationship Id="rId4" Type="http://schemas.openxmlformats.org/officeDocument/2006/relationships/slideLayout" Target="../slideLayouts/slideLayout4.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6F6C7780-C851-4520-B02E-3053AE2CF5CD}"/>
              </a:ext>
            </a:extLst>
          </p:cNvPr>
          <p:cNvSpPr>
            <a:spLocks noGrp="1" noChangeArrowheads="1"/>
          </p:cNvSpPr>
          <p:nvPr>
            <p:ph type="title"/>
          </p:nvPr>
        </p:nvSpPr>
        <p:spPr bwMode="black">
          <a:xfrm>
            <a:off x="993072" y="293711"/>
            <a:ext cx="9536383" cy="53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70" tIns="50935" rIns="101870" bIns="50935" numCol="1" anchor="t" anchorCtr="0" compatLnSpc="1">
            <a:prstTxWarp prst="textNoShape">
              <a:avLst/>
            </a:prstTxWarp>
          </a:bodyPr>
          <a:lstStyle/>
          <a:p>
            <a:pPr lvl="0"/>
            <a:r>
              <a:rPr lang="en-US" altLang="en-US" dirty="0"/>
              <a:t>Click to edit Master title style</a:t>
            </a:r>
          </a:p>
        </p:txBody>
      </p:sp>
      <p:sp>
        <p:nvSpPr>
          <p:cNvPr id="1028" name="Rectangle 4">
            <a:extLst>
              <a:ext uri="{FF2B5EF4-FFF2-40B4-BE49-F238E27FC236}">
                <a16:creationId xmlns:a16="http://schemas.microsoft.com/office/drawing/2014/main" id="{BFE21187-D957-4EBC-A84A-B0E3991B5A2F}"/>
              </a:ext>
            </a:extLst>
          </p:cNvPr>
          <p:cNvSpPr>
            <a:spLocks noGrp="1" noChangeArrowheads="1"/>
          </p:cNvSpPr>
          <p:nvPr>
            <p:ph type="body" idx="1"/>
          </p:nvPr>
        </p:nvSpPr>
        <p:spPr bwMode="black">
          <a:xfrm>
            <a:off x="993071" y="1371320"/>
            <a:ext cx="10484779" cy="4649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70" tIns="50935" rIns="101870" bIns="50935"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Text Box 6">
            <a:extLst>
              <a:ext uri="{FF2B5EF4-FFF2-40B4-BE49-F238E27FC236}">
                <a16:creationId xmlns:a16="http://schemas.microsoft.com/office/drawing/2014/main" id="{F0633E3E-D016-4AD1-BB78-764691151E7F}"/>
              </a:ext>
            </a:extLst>
          </p:cNvPr>
          <p:cNvSpPr txBox="1">
            <a:spLocks noChangeArrowheads="1"/>
          </p:cNvSpPr>
          <p:nvPr userDrawn="1"/>
        </p:nvSpPr>
        <p:spPr bwMode="auto">
          <a:xfrm>
            <a:off x="11144593" y="6367321"/>
            <a:ext cx="711970" cy="309637"/>
          </a:xfrm>
          <a:prstGeom prst="rect">
            <a:avLst/>
          </a:prstGeom>
          <a:noFill/>
          <a:ln>
            <a:noFill/>
          </a:ln>
          <a:effec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fld id="{64458543-3D9D-4BFB-95C3-772B1AA483AD}" type="slidenum">
              <a:rPr lang="en-US" altLang="en-US" sz="1412" smtClean="0">
                <a:latin typeface="Abadi" panose="020B0604020104020204" pitchFamily="34" charset="0"/>
              </a:rPr>
              <a:pPr>
                <a:spcBef>
                  <a:spcPct val="50000"/>
                </a:spcBef>
                <a:defRPr/>
              </a:pPr>
              <a:t>‹#›</a:t>
            </a:fld>
            <a:endParaRPr lang="en-US" altLang="en-US" sz="1412" dirty="0">
              <a:latin typeface="Abadi" panose="020B0604020104020204" pitchFamily="34" charset="0"/>
            </a:endParaRPr>
          </a:p>
        </p:txBody>
      </p:sp>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5D474127-0F43-42B8-9839-50D8980947E6}"/>
                  </a:ext>
                </a:extLst>
              </p14:cNvPr>
              <p14:cNvContentPartPr/>
              <p14:nvPr userDrawn="1"/>
            </p14:nvContentPartPr>
            <p14:xfrm>
              <a:off x="12740325" y="5479562"/>
              <a:ext cx="436" cy="12071"/>
            </p14:xfrm>
          </p:contentPart>
        </mc:Choice>
        <mc:Fallback xmlns="">
          <p:pic>
            <p:nvPicPr>
              <p:cNvPr id="3" name="Ink 2">
                <a:extLst>
                  <a:ext uri="{FF2B5EF4-FFF2-40B4-BE49-F238E27FC236}">
                    <a16:creationId xmlns:a16="http://schemas.microsoft.com/office/drawing/2014/main" id="{5D474127-0F43-42B8-9839-50D8980947E6}"/>
                  </a:ext>
                </a:extLst>
              </p:cNvPr>
              <p:cNvPicPr/>
              <p:nvPr/>
            </p:nvPicPr>
            <p:blipFill>
              <a:blip r:embed="rId11"/>
              <a:stretch>
                <a:fillRect/>
              </a:stretch>
            </p:blipFill>
            <p:spPr>
              <a:xfrm>
                <a:off x="12729425" y="5470686"/>
                <a:ext cx="21800" cy="29467"/>
              </a:xfrm>
              <a:prstGeom prst="rect">
                <a:avLst/>
              </a:prstGeom>
            </p:spPr>
          </p:pic>
        </mc:Fallback>
      </mc:AlternateContent>
      <p:pic>
        <p:nvPicPr>
          <p:cNvPr id="4" name="Picture 3" descr="A diagram of a diagram&#10;&#10;Description automatically generated with medium confidence">
            <a:extLst>
              <a:ext uri="{FF2B5EF4-FFF2-40B4-BE49-F238E27FC236}">
                <a16:creationId xmlns:a16="http://schemas.microsoft.com/office/drawing/2014/main" id="{BA3C8928-4A64-E0FA-EB17-4FCB55402E9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529455" y="261015"/>
            <a:ext cx="950575" cy="961991"/>
          </a:xfrm>
          <a:prstGeom prst="rect">
            <a:avLst/>
          </a:prstGeom>
        </p:spPr>
      </p:pic>
      <p:cxnSp>
        <p:nvCxnSpPr>
          <p:cNvPr id="5" name="Straight Connector 4">
            <a:extLst>
              <a:ext uri="{FF2B5EF4-FFF2-40B4-BE49-F238E27FC236}">
                <a16:creationId xmlns:a16="http://schemas.microsoft.com/office/drawing/2014/main" id="{762467E6-E784-6337-5855-14FFEAA4CADD}"/>
              </a:ext>
            </a:extLst>
          </p:cNvPr>
          <p:cNvCxnSpPr/>
          <p:nvPr userDrawn="1"/>
        </p:nvCxnSpPr>
        <p:spPr bwMode="auto">
          <a:xfrm flipH="1">
            <a:off x="993072" y="1169518"/>
            <a:ext cx="9226417" cy="0"/>
          </a:xfrm>
          <a:prstGeom prst="line">
            <a:avLst/>
          </a:prstGeom>
          <a:solidFill>
            <a:schemeClr val="accent1"/>
          </a:solid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descr="CC BY SA image">
            <a:hlinkClick r:id="rId13"/>
            <a:extLst>
              <a:ext uri="{FF2B5EF4-FFF2-40B4-BE49-F238E27FC236}">
                <a16:creationId xmlns:a16="http://schemas.microsoft.com/office/drawing/2014/main" id="{9AA145BA-F87D-D462-EEB8-8BE224154350}"/>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05433" y="6252259"/>
            <a:ext cx="1570518" cy="400136"/>
          </a:xfrm>
          <a:prstGeom prst="rect">
            <a:avLst/>
          </a:prstGeom>
          <a:noFill/>
          <a:ln>
            <a:noFill/>
          </a:ln>
        </p:spPr>
      </p:pic>
    </p:spTree>
    <p:custDataLst>
      <p:tags r:id="rId7"/>
    </p:custDataLst>
    <p:extLst>
      <p:ext uri="{BB962C8B-B14F-4D97-AF65-F5344CB8AC3E}">
        <p14:creationId xmlns:p14="http://schemas.microsoft.com/office/powerpoint/2010/main" val="35917503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899320" rtl="0" eaLnBrk="0" fontAlgn="base" hangingPunct="0">
        <a:spcBef>
          <a:spcPct val="0"/>
        </a:spcBef>
        <a:spcAft>
          <a:spcPct val="0"/>
        </a:spcAft>
        <a:defRPr sz="3200" b="1" kern="1200">
          <a:solidFill>
            <a:srgbClr val="072B5F"/>
          </a:solidFill>
          <a:latin typeface="Arial" panose="020B0604020202020204" pitchFamily="34" charset="0"/>
          <a:ea typeface="+mj-ea"/>
          <a:cs typeface="Arial" panose="020B0604020202020204" pitchFamily="34" charset="0"/>
        </a:defRPr>
      </a:lvl1pPr>
      <a:lvl2pPr algn="l" defTabSz="899320" rtl="0" eaLnBrk="0" fontAlgn="base" hangingPunct="0">
        <a:spcBef>
          <a:spcPct val="0"/>
        </a:spcBef>
        <a:spcAft>
          <a:spcPct val="0"/>
        </a:spcAft>
        <a:defRPr sz="2471" b="1">
          <a:solidFill>
            <a:srgbClr val="072B5F"/>
          </a:solidFill>
          <a:latin typeface="Arial" panose="020B0604020202020204" pitchFamily="34" charset="0"/>
        </a:defRPr>
      </a:lvl2pPr>
      <a:lvl3pPr algn="l" defTabSz="899320" rtl="0" eaLnBrk="0" fontAlgn="base" hangingPunct="0">
        <a:spcBef>
          <a:spcPct val="0"/>
        </a:spcBef>
        <a:spcAft>
          <a:spcPct val="0"/>
        </a:spcAft>
        <a:defRPr sz="2471" b="1">
          <a:solidFill>
            <a:srgbClr val="072B5F"/>
          </a:solidFill>
          <a:latin typeface="Arial" panose="020B0604020202020204" pitchFamily="34" charset="0"/>
        </a:defRPr>
      </a:lvl3pPr>
      <a:lvl4pPr algn="l" defTabSz="899320" rtl="0" eaLnBrk="0" fontAlgn="base" hangingPunct="0">
        <a:spcBef>
          <a:spcPct val="0"/>
        </a:spcBef>
        <a:spcAft>
          <a:spcPct val="0"/>
        </a:spcAft>
        <a:defRPr sz="2471" b="1">
          <a:solidFill>
            <a:srgbClr val="072B5F"/>
          </a:solidFill>
          <a:latin typeface="Arial" panose="020B0604020202020204" pitchFamily="34" charset="0"/>
        </a:defRPr>
      </a:lvl4pPr>
      <a:lvl5pPr algn="l" defTabSz="899320" rtl="0" eaLnBrk="0" fontAlgn="base" hangingPunct="0">
        <a:spcBef>
          <a:spcPct val="0"/>
        </a:spcBef>
        <a:spcAft>
          <a:spcPct val="0"/>
        </a:spcAft>
        <a:defRPr sz="2471" b="1">
          <a:solidFill>
            <a:srgbClr val="072B5F"/>
          </a:solidFill>
          <a:latin typeface="Arial" panose="020B0604020202020204" pitchFamily="34" charset="0"/>
        </a:defRPr>
      </a:lvl5pPr>
      <a:lvl6pPr marL="403433" algn="l" defTabSz="899320" rtl="0" fontAlgn="base">
        <a:spcBef>
          <a:spcPct val="0"/>
        </a:spcBef>
        <a:spcAft>
          <a:spcPct val="0"/>
        </a:spcAft>
        <a:defRPr sz="2471" b="1">
          <a:solidFill>
            <a:srgbClr val="072B5F"/>
          </a:solidFill>
          <a:latin typeface="Arial" panose="020B0604020202020204" pitchFamily="34" charset="0"/>
        </a:defRPr>
      </a:lvl6pPr>
      <a:lvl7pPr marL="806867" algn="l" defTabSz="899320" rtl="0" fontAlgn="base">
        <a:spcBef>
          <a:spcPct val="0"/>
        </a:spcBef>
        <a:spcAft>
          <a:spcPct val="0"/>
        </a:spcAft>
        <a:defRPr sz="2471" b="1">
          <a:solidFill>
            <a:srgbClr val="072B5F"/>
          </a:solidFill>
          <a:latin typeface="Arial" panose="020B0604020202020204" pitchFamily="34" charset="0"/>
        </a:defRPr>
      </a:lvl7pPr>
      <a:lvl8pPr marL="1210300" algn="l" defTabSz="899320" rtl="0" fontAlgn="base">
        <a:spcBef>
          <a:spcPct val="0"/>
        </a:spcBef>
        <a:spcAft>
          <a:spcPct val="0"/>
        </a:spcAft>
        <a:defRPr sz="2471" b="1">
          <a:solidFill>
            <a:srgbClr val="072B5F"/>
          </a:solidFill>
          <a:latin typeface="Arial" panose="020B0604020202020204" pitchFamily="34" charset="0"/>
        </a:defRPr>
      </a:lvl8pPr>
      <a:lvl9pPr marL="1613733" algn="l" defTabSz="899320" rtl="0" fontAlgn="base">
        <a:spcBef>
          <a:spcPct val="0"/>
        </a:spcBef>
        <a:spcAft>
          <a:spcPct val="0"/>
        </a:spcAft>
        <a:defRPr sz="2471" b="1">
          <a:solidFill>
            <a:srgbClr val="072B5F"/>
          </a:solidFill>
          <a:latin typeface="Arial" panose="020B0604020202020204" pitchFamily="34" charset="0"/>
        </a:defRPr>
      </a:lvl9pPr>
    </p:titleStyle>
    <p:bodyStyle>
      <a:lvl1pPr marL="337596" indent="-337596" algn="l" defTabSz="899320" rtl="0" eaLnBrk="0" fontAlgn="base" hangingPunct="0">
        <a:spcBef>
          <a:spcPct val="20000"/>
        </a:spcBef>
        <a:spcAft>
          <a:spcPct val="0"/>
        </a:spcAft>
        <a:buChar char="•"/>
        <a:defRPr sz="2800" kern="1200">
          <a:solidFill>
            <a:srgbClr val="002060"/>
          </a:solidFill>
          <a:latin typeface="Abadi" panose="020B0604020104020204" pitchFamily="34" charset="0"/>
          <a:ea typeface="+mn-ea"/>
          <a:cs typeface="+mn-cs"/>
        </a:defRPr>
      </a:lvl1pPr>
      <a:lvl2pPr marL="729822" indent="-280162" algn="l" defTabSz="899320" rtl="0" eaLnBrk="0" fontAlgn="base" hangingPunct="0">
        <a:spcBef>
          <a:spcPct val="20000"/>
        </a:spcBef>
        <a:spcAft>
          <a:spcPct val="0"/>
        </a:spcAft>
        <a:buChar char="–"/>
        <a:defRPr sz="2400" kern="1200">
          <a:solidFill>
            <a:srgbClr val="002060"/>
          </a:solidFill>
          <a:latin typeface="Abadi" panose="020B0604020104020204" pitchFamily="34" charset="0"/>
          <a:ea typeface="+mn-ea"/>
          <a:cs typeface="+mn-cs"/>
        </a:defRPr>
      </a:lvl2pPr>
      <a:lvl3pPr marL="1123450" indent="-224130" algn="l" defTabSz="899320" rtl="0" eaLnBrk="0" fontAlgn="base" hangingPunct="0">
        <a:spcBef>
          <a:spcPct val="20000"/>
        </a:spcBef>
        <a:spcAft>
          <a:spcPct val="0"/>
        </a:spcAft>
        <a:buChar char="–"/>
        <a:defRPr sz="2000" kern="1200">
          <a:solidFill>
            <a:srgbClr val="002060"/>
          </a:solidFill>
          <a:latin typeface="Abadi" panose="020B0604020104020204" pitchFamily="34" charset="0"/>
          <a:ea typeface="+mn-ea"/>
          <a:cs typeface="+mn-cs"/>
        </a:defRPr>
      </a:lvl3pPr>
      <a:lvl4pPr marL="1573110" indent="-224130" algn="l" defTabSz="899320" rtl="0" eaLnBrk="0" fontAlgn="base" hangingPunct="0">
        <a:spcBef>
          <a:spcPct val="20000"/>
        </a:spcBef>
        <a:spcAft>
          <a:spcPct val="0"/>
        </a:spcAft>
        <a:buChar char="–"/>
        <a:defRPr sz="2000" kern="1200">
          <a:solidFill>
            <a:srgbClr val="002060"/>
          </a:solidFill>
          <a:latin typeface="Abadi" panose="020B0604020104020204" pitchFamily="34" charset="0"/>
          <a:ea typeface="+mn-ea"/>
          <a:cs typeface="+mn-cs"/>
        </a:defRPr>
      </a:lvl4pPr>
      <a:lvl5pPr marL="2022770" indent="-224130" algn="l" defTabSz="899320" rtl="0" eaLnBrk="0" fontAlgn="base" hangingPunct="0">
        <a:spcBef>
          <a:spcPct val="20000"/>
        </a:spcBef>
        <a:spcAft>
          <a:spcPct val="0"/>
        </a:spcAft>
        <a:buChar char="–"/>
        <a:defRPr kern="1200">
          <a:solidFill>
            <a:srgbClr val="002060"/>
          </a:solidFill>
          <a:latin typeface="Abadi" panose="020B0604020104020204" pitchFamily="34" charset="0"/>
          <a:ea typeface="+mn-ea"/>
          <a:cs typeface="+mn-cs"/>
        </a:defRPr>
      </a:lvl5pPr>
      <a:lvl6pPr marL="22188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6pPr>
      <a:lvl7pPr marL="26223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7pPr>
      <a:lvl8pPr marL="30257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8pPr>
      <a:lvl9pPr marL="34291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A6A5A4-35DB-2659-236D-8D2F25727E94}"/>
              </a:ext>
            </a:extLst>
          </p:cNvPr>
          <p:cNvSpPr>
            <a:spLocks noGrp="1"/>
          </p:cNvSpPr>
          <p:nvPr>
            <p:ph type="title"/>
          </p:nvPr>
        </p:nvSpPr>
        <p:spPr>
          <a:xfrm>
            <a:off x="838200" y="365125"/>
            <a:ext cx="10515600" cy="81508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3EF6B65-B64E-C954-69EA-B404C8910C6A}"/>
              </a:ext>
            </a:extLst>
          </p:cNvPr>
          <p:cNvSpPr>
            <a:spLocks noGrp="1"/>
          </p:cNvSpPr>
          <p:nvPr>
            <p:ph type="body" idx="1"/>
          </p:nvPr>
        </p:nvSpPr>
        <p:spPr>
          <a:xfrm>
            <a:off x="838200" y="1329070"/>
            <a:ext cx="10515600" cy="484789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5BEF28-0F04-95D3-C25F-978F4842E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F8D6AE-4437-4473-9449-CFC432BAC0A3}" type="datetimeFigureOut">
              <a:rPr lang="en-US" smtClean="0"/>
              <a:t>9/26/2026</a:t>
            </a:fld>
            <a:endParaRPr lang="en-US"/>
          </a:p>
        </p:txBody>
      </p:sp>
      <p:sp>
        <p:nvSpPr>
          <p:cNvPr id="5" name="Footer Placeholder 4">
            <a:extLst>
              <a:ext uri="{FF2B5EF4-FFF2-40B4-BE49-F238E27FC236}">
                <a16:creationId xmlns:a16="http://schemas.microsoft.com/office/drawing/2014/main" id="{7A57ACB8-C235-D7EA-9DD6-A7EC4EE3C6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9BD9430-84C6-EF75-3918-B9A2A5504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F83B6A-93BD-4D01-A3DB-20BFE661BA76}" type="slidenum">
              <a:rPr lang="en-US" smtClean="0"/>
              <a:t>‹#›</a:t>
            </a:fld>
            <a:endParaRPr lang="en-US"/>
          </a:p>
        </p:txBody>
      </p:sp>
    </p:spTree>
    <p:extLst>
      <p:ext uri="{BB962C8B-B14F-4D97-AF65-F5344CB8AC3E}">
        <p14:creationId xmlns:p14="http://schemas.microsoft.com/office/powerpoint/2010/main" val="3008688678"/>
      </p:ext>
    </p:extLst>
  </p:cSld>
  <p:clrMap bg1="lt1" tx1="dk1" bg2="lt2" tx2="dk2" accent1="accent1" accent2="accent2" accent3="accent3" accent4="accent4" accent5="accent5" accent6="accent6" hlink="hlink" folHlink="folHlink"/>
  <p:sldLayoutIdLst>
    <p:sldLayoutId id="2147483668" r:id="rId1"/>
    <p:sldLayoutId id="2147483670" r:id="rId2"/>
    <p:sldLayoutId id="2147483671" r:id="rId3"/>
    <p:sldLayoutId id="2147483672" r:id="rId4"/>
    <p:sldLayoutId id="2147483673" r:id="rId5"/>
  </p:sldLayoutIdLst>
  <p:txStyles>
    <p:titleStyle>
      <a:lvl1pPr algn="ctr" defTabSz="914400" rtl="0" eaLnBrk="1" latinLnBrk="0" hangingPunct="1">
        <a:lnSpc>
          <a:spcPct val="90000"/>
        </a:lnSpc>
        <a:spcBef>
          <a:spcPct val="0"/>
        </a:spcBef>
        <a:buNone/>
        <a:defRPr sz="3200" b="1" kern="1200">
          <a:solidFill>
            <a:srgbClr val="00206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0206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1CDD43D-D8F5-46AA-B4D0-2380709D2083}"/>
              </a:ext>
            </a:extLst>
          </p:cNvPr>
          <p:cNvSpPr txBox="1"/>
          <p:nvPr/>
        </p:nvSpPr>
        <p:spPr>
          <a:xfrm>
            <a:off x="1291083" y="595982"/>
            <a:ext cx="6346845" cy="1477328"/>
          </a:xfrm>
          <a:prstGeom prst="rect">
            <a:avLst/>
          </a:prstGeom>
          <a:noFill/>
        </p:spPr>
        <p:txBody>
          <a:bodyPr wrap="square" lIns="0" tIns="0" rIns="0" bIns="0" rtlCol="0">
            <a:spAutoFit/>
          </a:bodyPr>
          <a:lstStyle/>
          <a:p>
            <a:pPr algn="ctr"/>
            <a:r>
              <a:rPr lang="en-US" sz="3200" dirty="0">
                <a:solidFill>
                  <a:srgbClr val="003E6B"/>
                </a:solidFill>
                <a:latin typeface="Arial Black" panose="020B0A04020102020204" pitchFamily="34" charset="0"/>
              </a:rPr>
              <a:t>Secure Analyzer Gateways</a:t>
            </a:r>
          </a:p>
          <a:p>
            <a:pPr algn="ctr"/>
            <a:r>
              <a:rPr lang="en-US" sz="3200" dirty="0">
                <a:solidFill>
                  <a:srgbClr val="003E6B"/>
                </a:solidFill>
                <a:latin typeface="Arial Black" panose="020B0A04020102020204" pitchFamily="34" charset="0"/>
              </a:rPr>
              <a:t>And</a:t>
            </a:r>
          </a:p>
          <a:p>
            <a:pPr algn="ctr"/>
            <a:r>
              <a:rPr lang="en-US" sz="3200" dirty="0">
                <a:solidFill>
                  <a:srgbClr val="003E6B"/>
                </a:solidFill>
                <a:latin typeface="Arial Black" panose="020B0A04020102020204" pitchFamily="34" charset="0"/>
              </a:rPr>
              <a:t>Remote Operations Centers</a:t>
            </a:r>
          </a:p>
        </p:txBody>
      </p:sp>
      <p:sp>
        <p:nvSpPr>
          <p:cNvPr id="17" name="TextBox 16">
            <a:extLst>
              <a:ext uri="{FF2B5EF4-FFF2-40B4-BE49-F238E27FC236}">
                <a16:creationId xmlns:a16="http://schemas.microsoft.com/office/drawing/2014/main" id="{5DE5965B-8ACE-4192-B5D2-A3B7BCE516D2}"/>
              </a:ext>
            </a:extLst>
          </p:cNvPr>
          <p:cNvSpPr txBox="1"/>
          <p:nvPr/>
        </p:nvSpPr>
        <p:spPr>
          <a:xfrm>
            <a:off x="1291083" y="2713659"/>
            <a:ext cx="5934469" cy="2406043"/>
          </a:xfrm>
          <a:prstGeom prst="rect">
            <a:avLst/>
          </a:prstGeom>
          <a:noFill/>
        </p:spPr>
        <p:txBody>
          <a:bodyPr wrap="square" lIns="0" tIns="0" rIns="0" bIns="0" rtlCol="0">
            <a:spAutoFit/>
          </a:bodyPr>
          <a:lstStyle/>
          <a:p>
            <a:pPr algn="ctr"/>
            <a:r>
              <a:rPr lang="en-US" sz="2400" dirty="0">
                <a:solidFill>
                  <a:schemeClr val="tx2"/>
                </a:solidFill>
                <a:latin typeface="Arial Black" panose="020B0A04020102020204" pitchFamily="34" charset="0"/>
                <a:ea typeface="Open Sans Extrabold" panose="020B0906030804020204" pitchFamily="34" charset="0"/>
                <a:cs typeface="Open Sans Extrabold" panose="020B0906030804020204" pitchFamily="34" charset="0"/>
              </a:rPr>
              <a:t>MLM-085-B</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Industry 		–  All</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Principal Role 		–  All</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Professional Role	–  Analyzer Specialists +</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                                            Control Engineers</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Enterprise Phase 	–  All</a:t>
            </a:r>
          </a:p>
          <a:p>
            <a:endParaRPr lang="en-US" sz="1235" dirty="0">
              <a:solidFill>
                <a:schemeClr val="tx2"/>
              </a:solidFill>
              <a:latin typeface="Abadi" panose="020B0604020104020204" pitchFamily="34" charset="0"/>
            </a:endParaRPr>
          </a:p>
        </p:txBody>
      </p:sp>
      <p:pic>
        <p:nvPicPr>
          <p:cNvPr id="18" name="Picture 17" descr="Icon&#10;&#10;Description automatically generated">
            <a:extLst>
              <a:ext uri="{FF2B5EF4-FFF2-40B4-BE49-F238E27FC236}">
                <a16:creationId xmlns:a16="http://schemas.microsoft.com/office/drawing/2014/main" id="{5F21DABD-379B-468D-B8DE-DF42710494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978" y="5694044"/>
            <a:ext cx="686911" cy="627380"/>
          </a:xfrm>
          <a:prstGeom prst="rect">
            <a:avLst/>
          </a:prstGeom>
        </p:spPr>
      </p:pic>
      <p:sp>
        <p:nvSpPr>
          <p:cNvPr id="19" name="TextBox 18">
            <a:extLst>
              <a:ext uri="{FF2B5EF4-FFF2-40B4-BE49-F238E27FC236}">
                <a16:creationId xmlns:a16="http://schemas.microsoft.com/office/drawing/2014/main" id="{5E00BCE0-3B0B-45E1-9C9B-495C65EBD17E}"/>
              </a:ext>
            </a:extLst>
          </p:cNvPr>
          <p:cNvSpPr txBox="1"/>
          <p:nvPr/>
        </p:nvSpPr>
        <p:spPr>
          <a:xfrm>
            <a:off x="2645230" y="5708020"/>
            <a:ext cx="2759528" cy="553998"/>
          </a:xfrm>
          <a:prstGeom prst="rect">
            <a:avLst/>
          </a:prstGeom>
          <a:noFill/>
        </p:spPr>
        <p:txBody>
          <a:bodyPr wrap="square" lIns="0" tIns="0" rIns="0" bIns="0" rtlCol="0">
            <a:spAutoFit/>
          </a:bodyPr>
          <a:lstStyle/>
          <a:p>
            <a:r>
              <a:rPr lang="en-US" dirty="0">
                <a:latin typeface="Arial" panose="020B0604020202020204" pitchFamily="34" charset="0"/>
                <a:cs typeface="Arial" panose="020B0604020202020204" pitchFamily="34" charset="0"/>
              </a:rPr>
              <a:t>Turn on your audio and click start to begin video</a:t>
            </a:r>
          </a:p>
        </p:txBody>
      </p:sp>
      <p:pic>
        <p:nvPicPr>
          <p:cNvPr id="20" name="Picture 19">
            <a:extLst>
              <a:ext uri="{FF2B5EF4-FFF2-40B4-BE49-F238E27FC236}">
                <a16:creationId xmlns:a16="http://schemas.microsoft.com/office/drawing/2014/main" id="{F9324F00-E31A-446C-9531-DF1E5BED4D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1213" y="5783086"/>
            <a:ext cx="936031" cy="449295"/>
          </a:xfrm>
          <a:prstGeom prst="rect">
            <a:avLst/>
          </a:prstGeom>
        </p:spPr>
      </p:pic>
      <p:pic>
        <p:nvPicPr>
          <p:cNvPr id="3" name="Picture 2" descr="A shield with a computer and a bow tie&#10;&#10;AI-generated content may be incorrect.">
            <a:extLst>
              <a:ext uri="{FF2B5EF4-FFF2-40B4-BE49-F238E27FC236}">
                <a16:creationId xmlns:a16="http://schemas.microsoft.com/office/drawing/2014/main" id="{8895C4FA-1E16-A456-3249-C4DC634067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90955" y="2221858"/>
            <a:ext cx="2634149" cy="3024553"/>
          </a:xfrm>
          <a:prstGeom prst="rect">
            <a:avLst/>
          </a:prstGeom>
        </p:spPr>
      </p:pic>
    </p:spTree>
    <p:custDataLst>
      <p:tags r:id="rId1"/>
    </p:custDataLst>
    <p:extLst>
      <p:ext uri="{BB962C8B-B14F-4D97-AF65-F5344CB8AC3E}">
        <p14:creationId xmlns:p14="http://schemas.microsoft.com/office/powerpoint/2010/main" val="3291140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C594-CAE4-4561-BEDE-74DDBA491A69}"/>
              </a:ext>
            </a:extLst>
          </p:cNvPr>
          <p:cNvSpPr>
            <a:spLocks noGrp="1"/>
          </p:cNvSpPr>
          <p:nvPr>
            <p:ph type="title"/>
          </p:nvPr>
        </p:nvSpPr>
        <p:spPr>
          <a:xfrm>
            <a:off x="1143000" y="326372"/>
            <a:ext cx="9017000" cy="537882"/>
          </a:xfrm>
        </p:spPr>
        <p:txBody>
          <a:bodyPr/>
          <a:lstStyle/>
          <a:p>
            <a:r>
              <a:rPr lang="en-US" dirty="0"/>
              <a:t>What is a Secure Analyzer Gateway ?</a:t>
            </a:r>
          </a:p>
        </p:txBody>
      </p:sp>
      <p:sp>
        <p:nvSpPr>
          <p:cNvPr id="3" name="Content Placeholder 2">
            <a:extLst>
              <a:ext uri="{FF2B5EF4-FFF2-40B4-BE49-F238E27FC236}">
                <a16:creationId xmlns:a16="http://schemas.microsoft.com/office/drawing/2014/main" id="{0D9D834A-0C46-48F3-AA3D-AD2FE01D2210}"/>
              </a:ext>
            </a:extLst>
          </p:cNvPr>
          <p:cNvSpPr>
            <a:spLocks noGrp="1"/>
          </p:cNvSpPr>
          <p:nvPr>
            <p:ph idx="1"/>
          </p:nvPr>
        </p:nvSpPr>
        <p:spPr>
          <a:xfrm>
            <a:off x="1004125" y="1549381"/>
            <a:ext cx="9843169" cy="4061362"/>
          </a:xfrm>
        </p:spPr>
        <p:txBody>
          <a:bodyPr/>
          <a:lstStyle/>
          <a:p>
            <a:pPr marL="0" indent="0">
              <a:buNone/>
            </a:pPr>
            <a:r>
              <a:rPr lang="en-US" sz="2400" b="1" dirty="0"/>
              <a:t>A standardized device that interfaces with sophisticated analyzers, enabling:</a:t>
            </a:r>
          </a:p>
          <a:p>
            <a:pPr lvl="1"/>
            <a:r>
              <a:rPr lang="en-US" dirty="0"/>
              <a:t>Secure remote support by analyzer integrator or supplier</a:t>
            </a:r>
          </a:p>
          <a:p>
            <a:pPr lvl="1"/>
            <a:r>
              <a:rPr lang="en-US" dirty="0"/>
              <a:t>AI-based device monitoring and reporting</a:t>
            </a:r>
          </a:p>
          <a:p>
            <a:pPr lvl="1"/>
            <a:r>
              <a:rPr lang="en-US" dirty="0"/>
              <a:t>Secure communication interface for site optimizers </a:t>
            </a:r>
          </a:p>
          <a:p>
            <a:pPr lvl="1"/>
            <a:r>
              <a:rPr lang="en-US" dirty="0"/>
              <a:t>Secure communication interface for Quality Laboratory</a:t>
            </a:r>
          </a:p>
          <a:p>
            <a:pPr lvl="1"/>
            <a:r>
              <a:rPr lang="en-US" dirty="0"/>
              <a:t>Local interface for operators and maintenance staff.</a:t>
            </a:r>
          </a:p>
        </p:txBody>
      </p:sp>
    </p:spTree>
    <p:custDataLst>
      <p:tags r:id="rId1"/>
    </p:custDataLst>
    <p:extLst>
      <p:ext uri="{BB962C8B-B14F-4D97-AF65-F5344CB8AC3E}">
        <p14:creationId xmlns:p14="http://schemas.microsoft.com/office/powerpoint/2010/main" val="3487963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602A-F9BC-3A31-D573-C04A65951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0D390-B6E9-7B76-911C-30F2013840F8}"/>
              </a:ext>
            </a:extLst>
          </p:cNvPr>
          <p:cNvSpPr>
            <a:spLocks noGrp="1"/>
          </p:cNvSpPr>
          <p:nvPr>
            <p:ph type="title"/>
          </p:nvPr>
        </p:nvSpPr>
        <p:spPr>
          <a:xfrm>
            <a:off x="1143000" y="326372"/>
            <a:ext cx="9017000" cy="537882"/>
          </a:xfrm>
        </p:spPr>
        <p:txBody>
          <a:bodyPr/>
          <a:lstStyle/>
          <a:p>
            <a:r>
              <a:rPr lang="en-US" dirty="0"/>
              <a:t>Why are Secure Analyzer Gateways Needed ?</a:t>
            </a:r>
          </a:p>
        </p:txBody>
      </p:sp>
      <p:sp>
        <p:nvSpPr>
          <p:cNvPr id="3" name="Content Placeholder 2">
            <a:extLst>
              <a:ext uri="{FF2B5EF4-FFF2-40B4-BE49-F238E27FC236}">
                <a16:creationId xmlns:a16="http://schemas.microsoft.com/office/drawing/2014/main" id="{51E45F18-B515-C5FA-8223-6545805B1C4B}"/>
              </a:ext>
            </a:extLst>
          </p:cNvPr>
          <p:cNvSpPr>
            <a:spLocks noGrp="1"/>
          </p:cNvSpPr>
          <p:nvPr>
            <p:ph idx="1"/>
          </p:nvPr>
        </p:nvSpPr>
        <p:spPr>
          <a:xfrm>
            <a:off x="948784" y="1570338"/>
            <a:ext cx="10112991" cy="4272323"/>
          </a:xfrm>
        </p:spPr>
        <p:txBody>
          <a:bodyPr/>
          <a:lstStyle/>
          <a:p>
            <a:pPr marL="0" indent="0">
              <a:lnSpc>
                <a:spcPct val="115000"/>
              </a:lnSpc>
              <a:buNone/>
            </a:pPr>
            <a:r>
              <a:rPr lang="en-US" sz="2400" b="1" dirty="0">
                <a:latin typeface="Arial" panose="020B0604020202020204" pitchFamily="34" charset="0"/>
                <a:ea typeface="MS Mincho" panose="02020609040205080304" pitchFamily="49" charset="-128"/>
                <a:cs typeface="Arial" panose="020B0604020202020204" pitchFamily="34" charset="0"/>
              </a:rPr>
              <a:t>Secure Analyzer Gateways are needed to provide more effective maintenance and optimization support.  This is because:</a:t>
            </a:r>
          </a:p>
          <a:p>
            <a:pPr>
              <a:lnSpc>
                <a:spcPct val="115000"/>
              </a:lnSpc>
              <a:buFont typeface="Arial" panose="020B0604020202020204" pitchFamily="34" charset="0"/>
              <a:buChar char="•"/>
            </a:pPr>
            <a:r>
              <a:rPr lang="en-US" sz="2000" dirty="0">
                <a:latin typeface="Arial" panose="020B0604020202020204" pitchFamily="34" charset="0"/>
                <a:ea typeface="MS Mincho" panose="02020609040205080304" pitchFamily="49" charset="-128"/>
                <a:cs typeface="Arial" panose="020B0604020202020204" pitchFamily="34" charset="0"/>
              </a:rPr>
              <a:t>Gas Chromatographs have slower response times (often several minutes) and are difficult to maintain.</a:t>
            </a:r>
          </a:p>
          <a:p>
            <a:pPr>
              <a:lnSpc>
                <a:spcPct val="115000"/>
              </a:lnSpc>
              <a:buFont typeface="Arial" panose="020B0604020202020204" pitchFamily="34" charset="0"/>
              <a:buChar char="•"/>
            </a:pPr>
            <a:r>
              <a:rPr lang="en-US" sz="2000" dirty="0">
                <a:latin typeface="Arial" panose="020B0604020202020204" pitchFamily="34" charset="0"/>
                <a:ea typeface="MS Mincho" panose="02020609040205080304" pitchFamily="49" charset="-128"/>
                <a:cs typeface="Arial" panose="020B0604020202020204" pitchFamily="34" charset="0"/>
              </a:rPr>
              <a:t>New, faster, lower-cost analyzers, including UV and Infrared Spectrometers, Raman, and Mass spectrometers, require even more sophisticated design and support staff.</a:t>
            </a:r>
          </a:p>
          <a:p>
            <a:pPr>
              <a:lnSpc>
                <a:spcPct val="115000"/>
              </a:lnSpc>
              <a:buFont typeface="Arial" panose="020B0604020202020204" pitchFamily="34" charset="0"/>
              <a:buChar char="•"/>
            </a:pPr>
            <a:r>
              <a:rPr lang="en-US" sz="2000" dirty="0">
                <a:latin typeface="Arial" panose="020B0604020202020204" pitchFamily="34" charset="0"/>
                <a:ea typeface="MS Mincho" panose="02020609040205080304" pitchFamily="49" charset="-128"/>
                <a:cs typeface="Arial" panose="020B0604020202020204" pitchFamily="34" charset="0"/>
              </a:rPr>
              <a:t>More sophisticated analyzer models and optimization algorithms are required to effectively use the results of existing and improved analyzers.</a:t>
            </a:r>
          </a:p>
          <a:p>
            <a:pPr>
              <a:lnSpc>
                <a:spcPct val="115000"/>
              </a:lnSpc>
              <a:buFont typeface="Arial" panose="020B0604020202020204" pitchFamily="34" charset="0"/>
              <a:buChar char="•"/>
            </a:pPr>
            <a:r>
              <a:rPr lang="en-US" sz="2000" dirty="0">
                <a:latin typeface="Arial" panose="020B0604020202020204" pitchFamily="34" charset="0"/>
                <a:ea typeface="MS Mincho" panose="02020609040205080304" pitchFamily="49" charset="-128"/>
                <a:cs typeface="Arial" panose="020B0604020202020204" pitchFamily="34" charset="0"/>
              </a:rPr>
              <a:t>Increased cybersecurity requirements make remote maintenance and optimization support difficult or impossible.</a:t>
            </a:r>
          </a:p>
        </p:txBody>
      </p:sp>
    </p:spTree>
    <p:custDataLst>
      <p:tags r:id="rId1"/>
    </p:custDataLst>
    <p:extLst>
      <p:ext uri="{BB962C8B-B14F-4D97-AF65-F5344CB8AC3E}">
        <p14:creationId xmlns:p14="http://schemas.microsoft.com/office/powerpoint/2010/main" val="245921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0AD46-5EBA-AC36-A760-204B715B1ECD}"/>
            </a:ext>
          </a:extLst>
        </p:cNvPr>
        <p:cNvGrpSpPr/>
        <p:nvPr/>
      </p:nvGrpSpPr>
      <p:grpSpPr>
        <a:xfrm>
          <a:off x="0" y="0"/>
          <a:ext cx="0" cy="0"/>
          <a:chOff x="0" y="0"/>
          <a:chExt cx="0" cy="0"/>
        </a:xfrm>
      </p:grpSpPr>
      <p:sp>
        <p:nvSpPr>
          <p:cNvPr id="7171" name="Rectangle 2">
            <a:extLst>
              <a:ext uri="{FF2B5EF4-FFF2-40B4-BE49-F238E27FC236}">
                <a16:creationId xmlns:a16="http://schemas.microsoft.com/office/drawing/2014/main" id="{A4E3AF3C-9717-B2C6-7D51-42439DDF57F7}"/>
              </a:ext>
            </a:extLst>
          </p:cNvPr>
          <p:cNvSpPr>
            <a:spLocks noGrp="1" noChangeArrowheads="1"/>
          </p:cNvSpPr>
          <p:nvPr>
            <p:ph type="title"/>
          </p:nvPr>
        </p:nvSpPr>
        <p:spPr>
          <a:xfrm>
            <a:off x="1708485" y="331243"/>
            <a:ext cx="7880684" cy="537882"/>
          </a:xfrm>
        </p:spPr>
        <p:txBody>
          <a:bodyPr/>
          <a:lstStyle/>
          <a:p>
            <a:pPr algn="ctr"/>
            <a:r>
              <a:rPr lang="en-US" dirty="0"/>
              <a:t>Secure Analyzer Gateway (SAG)</a:t>
            </a:r>
          </a:p>
        </p:txBody>
      </p:sp>
      <p:sp>
        <p:nvSpPr>
          <p:cNvPr id="16" name="Rectangle 15">
            <a:extLst>
              <a:ext uri="{FF2B5EF4-FFF2-40B4-BE49-F238E27FC236}">
                <a16:creationId xmlns:a16="http://schemas.microsoft.com/office/drawing/2014/main" id="{8FD60BB5-49AF-29A5-6D93-B3C316C53D2B}"/>
              </a:ext>
            </a:extLst>
          </p:cNvPr>
          <p:cNvSpPr/>
          <p:nvPr/>
        </p:nvSpPr>
        <p:spPr>
          <a:xfrm>
            <a:off x="7036988" y="1715230"/>
            <a:ext cx="4579154" cy="4555093"/>
          </a:xfrm>
          <a:prstGeom prst="rect">
            <a:avLst/>
          </a:prstGeom>
        </p:spPr>
        <p:txBody>
          <a:bodyPr wrap="square">
            <a:spAutoFit/>
          </a:bodyPr>
          <a:lstStyle/>
          <a:p>
            <a:pPr algn="ctr"/>
            <a:r>
              <a:rPr lang="en-US" sz="2000" b="1" dirty="0"/>
              <a:t>Standard SAG Features:</a:t>
            </a:r>
            <a:br>
              <a:rPr lang="en-US" b="1" dirty="0"/>
            </a:br>
            <a:endParaRPr lang="en-US" b="1" dirty="0"/>
          </a:p>
          <a:p>
            <a:pPr marL="285750" indent="-285750">
              <a:buFont typeface="Arial" panose="020B0604020202020204" pitchFamily="34" charset="0"/>
              <a:buChar char="•"/>
            </a:pPr>
            <a:r>
              <a:rPr lang="en-US" dirty="0"/>
              <a:t>Modular commodity “edge devices” </a:t>
            </a:r>
            <a:br>
              <a:rPr lang="en-US" dirty="0"/>
            </a:br>
            <a:endParaRPr lang="en-US" dirty="0"/>
          </a:p>
          <a:p>
            <a:pPr marL="285750" indent="-285750">
              <a:buFont typeface="Arial" panose="020B0604020202020204" pitchFamily="34" charset="0"/>
              <a:buChar char="•"/>
            </a:pPr>
            <a:r>
              <a:rPr lang="en-US" dirty="0"/>
              <a:t> Supports many Analyzer Interfaces</a:t>
            </a:r>
            <a:br>
              <a:rPr lang="en-US" dirty="0"/>
            </a:br>
            <a:endParaRPr lang="en-US" dirty="0"/>
          </a:p>
          <a:p>
            <a:pPr marL="285750" indent="-285750">
              <a:buFont typeface="Arial" panose="020B0604020202020204" pitchFamily="34" charset="0"/>
              <a:buChar char="•"/>
            </a:pPr>
            <a:r>
              <a:rPr lang="en-US" dirty="0"/>
              <a:t>OPC UA, MQTT, Modbus, and Ethernet TCP/IP communication protocols</a:t>
            </a:r>
            <a:br>
              <a:rPr lang="en-US" dirty="0"/>
            </a:br>
            <a:endParaRPr lang="en-US" dirty="0"/>
          </a:p>
          <a:p>
            <a:pPr marL="285750" indent="-285750">
              <a:buFont typeface="Arial" panose="020B0604020202020204" pitchFamily="34" charset="0"/>
              <a:buChar char="•"/>
            </a:pPr>
            <a:r>
              <a:rPr lang="en-US" dirty="0"/>
              <a:t>Supports common PLCs for process optimization </a:t>
            </a:r>
            <a:br>
              <a:rPr lang="en-US" dirty="0"/>
            </a:br>
            <a:endParaRPr lang="en-US" dirty="0"/>
          </a:p>
          <a:p>
            <a:pPr marL="285750" indent="-285750">
              <a:buFont typeface="Arial" panose="020B0604020202020204" pitchFamily="34" charset="0"/>
              <a:buChar char="•"/>
            </a:pPr>
            <a:r>
              <a:rPr lang="en-US" dirty="0"/>
              <a:t>Communicates to Central Analyzer Remote Operations Center (ROC)</a:t>
            </a:r>
            <a:br>
              <a:rPr lang="en-US" dirty="0"/>
            </a:br>
            <a:endParaRPr lang="en-US" dirty="0"/>
          </a:p>
          <a:p>
            <a:pPr marL="285750" indent="-285750">
              <a:buFont typeface="Arial" panose="020B0604020202020204" pitchFamily="34" charset="0"/>
              <a:buChar char="•"/>
            </a:pPr>
            <a:r>
              <a:rPr lang="en-US" dirty="0"/>
              <a:t>Certified Cybersecurity</a:t>
            </a:r>
          </a:p>
        </p:txBody>
      </p:sp>
      <p:cxnSp>
        <p:nvCxnSpPr>
          <p:cNvPr id="25" name="Straight Connector 24">
            <a:extLst>
              <a:ext uri="{FF2B5EF4-FFF2-40B4-BE49-F238E27FC236}">
                <a16:creationId xmlns:a16="http://schemas.microsoft.com/office/drawing/2014/main" id="{1E85422C-9363-654A-32DD-908B6E6A21AF}"/>
              </a:ext>
            </a:extLst>
          </p:cNvPr>
          <p:cNvCxnSpPr>
            <a:cxnSpLocks/>
          </p:cNvCxnSpPr>
          <p:nvPr/>
        </p:nvCxnSpPr>
        <p:spPr bwMode="auto">
          <a:xfrm flipV="1">
            <a:off x="3091636" y="4353976"/>
            <a:ext cx="6362" cy="668702"/>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69E229D3-F3BE-AE8E-5320-6B50FC8369A2}"/>
              </a:ext>
            </a:extLst>
          </p:cNvPr>
          <p:cNvSpPr txBox="1"/>
          <p:nvPr/>
        </p:nvSpPr>
        <p:spPr>
          <a:xfrm>
            <a:off x="5103073" y="3524798"/>
            <a:ext cx="1631421" cy="1069780"/>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PLCs </a:t>
            </a:r>
          </a:p>
          <a:p>
            <a:pPr algn="ctr"/>
            <a:r>
              <a:rPr lang="en-US" sz="1588" dirty="0"/>
              <a:t>(for Sampling &amp; Process Optimization)</a:t>
            </a:r>
          </a:p>
        </p:txBody>
      </p:sp>
      <p:sp>
        <p:nvSpPr>
          <p:cNvPr id="43" name="TextBox 42">
            <a:extLst>
              <a:ext uri="{FF2B5EF4-FFF2-40B4-BE49-F238E27FC236}">
                <a16:creationId xmlns:a16="http://schemas.microsoft.com/office/drawing/2014/main" id="{EF369049-2345-4415-5334-48CD9F80E369}"/>
              </a:ext>
            </a:extLst>
          </p:cNvPr>
          <p:cNvSpPr txBox="1"/>
          <p:nvPr/>
        </p:nvSpPr>
        <p:spPr>
          <a:xfrm>
            <a:off x="4987853" y="1905949"/>
            <a:ext cx="1746641" cy="825419"/>
          </a:xfrm>
          <a:prstGeom prst="rect">
            <a:avLst/>
          </a:prstGeom>
          <a:solidFill>
            <a:srgbClr val="7FF37F"/>
          </a:solidFill>
          <a:ln w="25400">
            <a:solidFill>
              <a:schemeClr val="tx1"/>
            </a:solidFill>
          </a:ln>
        </p:spPr>
        <p:txBody>
          <a:bodyPr wrap="square" rtlCol="0">
            <a:spAutoFit/>
          </a:bodyPr>
          <a:lstStyle/>
          <a:p>
            <a:pPr algn="ctr"/>
            <a:r>
              <a:rPr lang="en-US" sz="1588" dirty="0"/>
              <a:t>Remote Operations Center (ROC)</a:t>
            </a:r>
          </a:p>
        </p:txBody>
      </p:sp>
      <p:sp>
        <p:nvSpPr>
          <p:cNvPr id="28" name="TextBox 27">
            <a:extLst>
              <a:ext uri="{FF2B5EF4-FFF2-40B4-BE49-F238E27FC236}">
                <a16:creationId xmlns:a16="http://schemas.microsoft.com/office/drawing/2014/main" id="{BE522D21-0FCA-8FA7-C618-45C783518697}"/>
              </a:ext>
            </a:extLst>
          </p:cNvPr>
          <p:cNvSpPr txBox="1"/>
          <p:nvPr/>
        </p:nvSpPr>
        <p:spPr>
          <a:xfrm>
            <a:off x="3138871" y="3188103"/>
            <a:ext cx="1985230" cy="336695"/>
          </a:xfrm>
          <a:prstGeom prst="rect">
            <a:avLst/>
          </a:prstGeom>
          <a:noFill/>
        </p:spPr>
        <p:txBody>
          <a:bodyPr wrap="square">
            <a:spAutoFit/>
          </a:bodyPr>
          <a:lstStyle/>
          <a:p>
            <a:r>
              <a:rPr lang="en-US" sz="1588" dirty="0"/>
              <a:t>MQTT (data diode)</a:t>
            </a:r>
          </a:p>
        </p:txBody>
      </p:sp>
      <p:cxnSp>
        <p:nvCxnSpPr>
          <p:cNvPr id="29" name="Straight Connector 28">
            <a:extLst>
              <a:ext uri="{FF2B5EF4-FFF2-40B4-BE49-F238E27FC236}">
                <a16:creationId xmlns:a16="http://schemas.microsoft.com/office/drawing/2014/main" id="{124FD706-9B0E-8C46-740A-99112C059CEE}"/>
              </a:ext>
            </a:extLst>
          </p:cNvPr>
          <p:cNvCxnSpPr>
            <a:cxnSpLocks/>
            <a:stCxn id="43" idx="1"/>
          </p:cNvCxnSpPr>
          <p:nvPr/>
        </p:nvCxnSpPr>
        <p:spPr bwMode="auto">
          <a:xfrm flipH="1">
            <a:off x="4058318" y="2318659"/>
            <a:ext cx="929535" cy="168347"/>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a:extLst>
              <a:ext uri="{FF2B5EF4-FFF2-40B4-BE49-F238E27FC236}">
                <a16:creationId xmlns:a16="http://schemas.microsoft.com/office/drawing/2014/main" id="{E213CA1C-BF82-91FD-8D3D-93BD8A1794DC}"/>
              </a:ext>
            </a:extLst>
          </p:cNvPr>
          <p:cNvSpPr txBox="1"/>
          <p:nvPr/>
        </p:nvSpPr>
        <p:spPr>
          <a:xfrm>
            <a:off x="1002783" y="3711792"/>
            <a:ext cx="1167057" cy="336695"/>
          </a:xfrm>
          <a:prstGeom prst="rect">
            <a:avLst/>
          </a:prstGeom>
          <a:noFill/>
        </p:spPr>
        <p:txBody>
          <a:bodyPr wrap="square">
            <a:spAutoFit/>
          </a:bodyPr>
          <a:lstStyle/>
          <a:p>
            <a:r>
              <a:rPr lang="en-US" sz="1588" dirty="0"/>
              <a:t>Ethernet </a:t>
            </a:r>
          </a:p>
        </p:txBody>
      </p:sp>
      <p:sp>
        <p:nvSpPr>
          <p:cNvPr id="13" name="TextBox 12">
            <a:extLst>
              <a:ext uri="{FF2B5EF4-FFF2-40B4-BE49-F238E27FC236}">
                <a16:creationId xmlns:a16="http://schemas.microsoft.com/office/drawing/2014/main" id="{46E42AD0-AE6B-0D01-B955-9CBA7DB40807}"/>
              </a:ext>
            </a:extLst>
          </p:cNvPr>
          <p:cNvSpPr txBox="1"/>
          <p:nvPr/>
        </p:nvSpPr>
        <p:spPr>
          <a:xfrm>
            <a:off x="2152791" y="3616144"/>
            <a:ext cx="1946638" cy="825419"/>
          </a:xfrm>
          <a:prstGeom prst="rect">
            <a:avLst/>
          </a:prstGeom>
          <a:solidFill>
            <a:srgbClr val="FFFF7F"/>
          </a:solidFill>
          <a:ln w="25400">
            <a:solidFill>
              <a:schemeClr val="tx1"/>
            </a:solidFill>
          </a:ln>
        </p:spPr>
        <p:txBody>
          <a:bodyPr wrap="square" rtlCol="0">
            <a:spAutoFit/>
          </a:bodyPr>
          <a:lstStyle/>
          <a:p>
            <a:pPr algn="ctr"/>
            <a:r>
              <a:rPr lang="en-US" sz="1588" b="1" dirty="0"/>
              <a:t>Secure Analyzer Gateway </a:t>
            </a:r>
          </a:p>
          <a:p>
            <a:pPr algn="ctr"/>
            <a:r>
              <a:rPr lang="en-US" sz="1588" b="1" dirty="0"/>
              <a:t>(SAG)</a:t>
            </a:r>
          </a:p>
        </p:txBody>
      </p:sp>
      <p:sp>
        <p:nvSpPr>
          <p:cNvPr id="47" name="Cloud 46">
            <a:extLst>
              <a:ext uri="{FF2B5EF4-FFF2-40B4-BE49-F238E27FC236}">
                <a16:creationId xmlns:a16="http://schemas.microsoft.com/office/drawing/2014/main" id="{E924A8BD-5DD8-BC6F-5C80-A14048FFCD94}"/>
              </a:ext>
            </a:extLst>
          </p:cNvPr>
          <p:cNvSpPr/>
          <p:nvPr/>
        </p:nvSpPr>
        <p:spPr bwMode="auto">
          <a:xfrm>
            <a:off x="2105663" y="2389371"/>
            <a:ext cx="2064787" cy="640468"/>
          </a:xfrm>
          <a:prstGeom prst="cloud">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2118" dirty="0">
                <a:latin typeface="Times" panose="02020603050405020304" pitchFamily="18" charset="0"/>
              </a:rPr>
              <a:t>Internet</a:t>
            </a:r>
          </a:p>
        </p:txBody>
      </p:sp>
      <p:sp>
        <p:nvSpPr>
          <p:cNvPr id="7176" name="TextBox 7175">
            <a:extLst>
              <a:ext uri="{FF2B5EF4-FFF2-40B4-BE49-F238E27FC236}">
                <a16:creationId xmlns:a16="http://schemas.microsoft.com/office/drawing/2014/main" id="{4C65E342-7815-30DD-7BA3-8AE9B46C0E70}"/>
              </a:ext>
            </a:extLst>
          </p:cNvPr>
          <p:cNvSpPr txBox="1"/>
          <p:nvPr/>
        </p:nvSpPr>
        <p:spPr>
          <a:xfrm>
            <a:off x="3138055" y="4432187"/>
            <a:ext cx="1144775" cy="581057"/>
          </a:xfrm>
          <a:prstGeom prst="rect">
            <a:avLst/>
          </a:prstGeom>
          <a:noFill/>
        </p:spPr>
        <p:txBody>
          <a:bodyPr wrap="square">
            <a:spAutoFit/>
          </a:bodyPr>
          <a:lstStyle/>
          <a:p>
            <a:r>
              <a:rPr lang="en-US" sz="1588" dirty="0"/>
              <a:t>Analyzer Interface</a:t>
            </a:r>
          </a:p>
        </p:txBody>
      </p:sp>
      <p:cxnSp>
        <p:nvCxnSpPr>
          <p:cNvPr id="2" name="Straight Connector 1">
            <a:extLst>
              <a:ext uri="{FF2B5EF4-FFF2-40B4-BE49-F238E27FC236}">
                <a16:creationId xmlns:a16="http://schemas.microsoft.com/office/drawing/2014/main" id="{30DE8CB9-EEFD-7657-12B5-8DD0782E1218}"/>
              </a:ext>
            </a:extLst>
          </p:cNvPr>
          <p:cNvCxnSpPr>
            <a:cxnSpLocks/>
            <a:endCxn id="13" idx="1"/>
          </p:cNvCxnSpPr>
          <p:nvPr/>
        </p:nvCxnSpPr>
        <p:spPr bwMode="auto">
          <a:xfrm>
            <a:off x="985734" y="4028854"/>
            <a:ext cx="1167057" cy="0"/>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a:extLst>
              <a:ext uri="{FF2B5EF4-FFF2-40B4-BE49-F238E27FC236}">
                <a16:creationId xmlns:a16="http://schemas.microsoft.com/office/drawing/2014/main" id="{7454BCEF-08A6-5649-2CCE-28F6997A6B4D}"/>
              </a:ext>
            </a:extLst>
          </p:cNvPr>
          <p:cNvCxnSpPr>
            <a:cxnSpLocks/>
          </p:cNvCxnSpPr>
          <p:nvPr/>
        </p:nvCxnSpPr>
        <p:spPr bwMode="auto">
          <a:xfrm>
            <a:off x="4063333" y="4037227"/>
            <a:ext cx="1060768" cy="0"/>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a:extLst>
              <a:ext uri="{FF2B5EF4-FFF2-40B4-BE49-F238E27FC236}">
                <a16:creationId xmlns:a16="http://schemas.microsoft.com/office/drawing/2014/main" id="{31BD9C66-92C8-26CD-1DAC-9EB33A886155}"/>
              </a:ext>
            </a:extLst>
          </p:cNvPr>
          <p:cNvSpPr txBox="1"/>
          <p:nvPr/>
        </p:nvSpPr>
        <p:spPr>
          <a:xfrm>
            <a:off x="2137677" y="5022678"/>
            <a:ext cx="1920641" cy="581057"/>
          </a:xfrm>
          <a:prstGeom prst="rect">
            <a:avLst/>
          </a:prstGeom>
          <a:solidFill>
            <a:srgbClr val="FF0066"/>
          </a:solidFill>
          <a:ln w="25400">
            <a:solidFill>
              <a:schemeClr val="tx1"/>
            </a:solidFill>
          </a:ln>
        </p:spPr>
        <p:txBody>
          <a:bodyPr wrap="square" rtlCol="0">
            <a:spAutoFit/>
          </a:bodyPr>
          <a:lstStyle/>
          <a:p>
            <a:pPr algn="ctr"/>
            <a:r>
              <a:rPr lang="en-US" sz="1588" dirty="0"/>
              <a:t>Online Analyzer Local HMI</a:t>
            </a:r>
          </a:p>
        </p:txBody>
      </p:sp>
      <p:sp>
        <p:nvSpPr>
          <p:cNvPr id="26" name="TextBox 25">
            <a:extLst>
              <a:ext uri="{FF2B5EF4-FFF2-40B4-BE49-F238E27FC236}">
                <a16:creationId xmlns:a16="http://schemas.microsoft.com/office/drawing/2014/main" id="{9209AD25-5D15-A9CA-18B5-3CDD62CFAE09}"/>
              </a:ext>
            </a:extLst>
          </p:cNvPr>
          <p:cNvSpPr txBox="1"/>
          <p:nvPr/>
        </p:nvSpPr>
        <p:spPr>
          <a:xfrm rot="20687288">
            <a:off x="3881983" y="1992321"/>
            <a:ext cx="974660" cy="336695"/>
          </a:xfrm>
          <a:prstGeom prst="rect">
            <a:avLst/>
          </a:prstGeom>
          <a:noFill/>
        </p:spPr>
        <p:txBody>
          <a:bodyPr wrap="square">
            <a:spAutoFit/>
          </a:bodyPr>
          <a:lstStyle/>
          <a:p>
            <a:r>
              <a:rPr lang="en-US" sz="1588" dirty="0"/>
              <a:t> MQTT</a:t>
            </a:r>
          </a:p>
        </p:txBody>
      </p:sp>
      <p:sp>
        <p:nvSpPr>
          <p:cNvPr id="32" name="TextBox 31">
            <a:extLst>
              <a:ext uri="{FF2B5EF4-FFF2-40B4-BE49-F238E27FC236}">
                <a16:creationId xmlns:a16="http://schemas.microsoft.com/office/drawing/2014/main" id="{E25F6158-C757-CD12-972D-11DE89756626}"/>
              </a:ext>
            </a:extLst>
          </p:cNvPr>
          <p:cNvSpPr txBox="1"/>
          <p:nvPr/>
        </p:nvSpPr>
        <p:spPr>
          <a:xfrm>
            <a:off x="4082726" y="3737090"/>
            <a:ext cx="1144775" cy="336695"/>
          </a:xfrm>
          <a:prstGeom prst="rect">
            <a:avLst/>
          </a:prstGeom>
          <a:noFill/>
        </p:spPr>
        <p:txBody>
          <a:bodyPr wrap="square">
            <a:spAutoFit/>
          </a:bodyPr>
          <a:lstStyle/>
          <a:p>
            <a:r>
              <a:rPr lang="en-US" sz="1588" dirty="0"/>
              <a:t> Modbus</a:t>
            </a:r>
          </a:p>
        </p:txBody>
      </p:sp>
      <p:cxnSp>
        <p:nvCxnSpPr>
          <p:cNvPr id="40" name="Straight Connector 39">
            <a:extLst>
              <a:ext uri="{FF2B5EF4-FFF2-40B4-BE49-F238E27FC236}">
                <a16:creationId xmlns:a16="http://schemas.microsoft.com/office/drawing/2014/main" id="{954C6667-DEBE-A122-E65E-80F6E050F94E}"/>
              </a:ext>
            </a:extLst>
          </p:cNvPr>
          <p:cNvCxnSpPr>
            <a:endCxn id="47" idx="1"/>
          </p:cNvCxnSpPr>
          <p:nvPr/>
        </p:nvCxnSpPr>
        <p:spPr bwMode="auto">
          <a:xfrm flipV="1">
            <a:off x="3131734" y="3029157"/>
            <a:ext cx="6323" cy="586987"/>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4046199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04B9-B54B-A32B-F8CC-07A1AD7E0BCB}"/>
            </a:ext>
          </a:extLst>
        </p:cNvPr>
        <p:cNvGrpSpPr/>
        <p:nvPr/>
      </p:nvGrpSpPr>
      <p:grpSpPr>
        <a:xfrm>
          <a:off x="0" y="0"/>
          <a:ext cx="0" cy="0"/>
          <a:chOff x="0" y="0"/>
          <a:chExt cx="0" cy="0"/>
        </a:xfrm>
      </p:grpSpPr>
      <p:sp>
        <p:nvSpPr>
          <p:cNvPr id="7171" name="Rectangle 2">
            <a:extLst>
              <a:ext uri="{FF2B5EF4-FFF2-40B4-BE49-F238E27FC236}">
                <a16:creationId xmlns:a16="http://schemas.microsoft.com/office/drawing/2014/main" id="{B3FF1CF8-C9D7-38EB-ECD6-73B3AC6B29D9}"/>
              </a:ext>
            </a:extLst>
          </p:cNvPr>
          <p:cNvSpPr>
            <a:spLocks noGrp="1" noChangeArrowheads="1"/>
          </p:cNvSpPr>
          <p:nvPr>
            <p:ph type="title"/>
          </p:nvPr>
        </p:nvSpPr>
        <p:spPr>
          <a:xfrm>
            <a:off x="1082842" y="331614"/>
            <a:ext cx="9252284" cy="537882"/>
          </a:xfrm>
        </p:spPr>
        <p:txBody>
          <a:bodyPr/>
          <a:lstStyle/>
          <a:p>
            <a:r>
              <a:rPr lang="en-US" dirty="0"/>
              <a:t>Typical Multi-site Company Configuration</a:t>
            </a:r>
          </a:p>
        </p:txBody>
      </p:sp>
      <p:sp>
        <p:nvSpPr>
          <p:cNvPr id="16" name="Rectangle 15">
            <a:extLst>
              <a:ext uri="{FF2B5EF4-FFF2-40B4-BE49-F238E27FC236}">
                <a16:creationId xmlns:a16="http://schemas.microsoft.com/office/drawing/2014/main" id="{ADA67A81-2E72-E356-FD3A-FE3E08C5C2FE}"/>
              </a:ext>
            </a:extLst>
          </p:cNvPr>
          <p:cNvSpPr/>
          <p:nvPr/>
        </p:nvSpPr>
        <p:spPr>
          <a:xfrm>
            <a:off x="8835168" y="4177146"/>
            <a:ext cx="3412217" cy="907171"/>
          </a:xfrm>
          <a:prstGeom prst="rect">
            <a:avLst/>
          </a:prstGeom>
        </p:spPr>
        <p:txBody>
          <a:bodyPr wrap="square">
            <a:spAutoFit/>
          </a:bodyPr>
          <a:lstStyle/>
          <a:p>
            <a:r>
              <a:rPr lang="en-US" sz="1765" b="1" dirty="0"/>
              <a:t>Secure Analyzer Gateways </a:t>
            </a:r>
          </a:p>
          <a:p>
            <a:r>
              <a:rPr lang="en-US" sz="1765" b="1" dirty="0"/>
              <a:t>support Modbus, Ethernet </a:t>
            </a:r>
          </a:p>
          <a:p>
            <a:r>
              <a:rPr lang="en-US" sz="1765" b="1" dirty="0"/>
              <a:t>&amp; MQTT interfaces</a:t>
            </a:r>
          </a:p>
        </p:txBody>
      </p:sp>
      <p:sp>
        <p:nvSpPr>
          <p:cNvPr id="15" name="TextBox 14">
            <a:extLst>
              <a:ext uri="{FF2B5EF4-FFF2-40B4-BE49-F238E27FC236}">
                <a16:creationId xmlns:a16="http://schemas.microsoft.com/office/drawing/2014/main" id="{B683A184-770C-E0A8-C2C3-3AA89CFF8A04}"/>
              </a:ext>
            </a:extLst>
          </p:cNvPr>
          <p:cNvSpPr txBox="1"/>
          <p:nvPr/>
        </p:nvSpPr>
        <p:spPr>
          <a:xfrm>
            <a:off x="4443018" y="4268140"/>
            <a:ext cx="1946639" cy="581057"/>
          </a:xfrm>
          <a:prstGeom prst="rect">
            <a:avLst/>
          </a:prstGeom>
          <a:solidFill>
            <a:srgbClr val="FFFF7F"/>
          </a:solidFill>
          <a:ln w="25400">
            <a:solidFill>
              <a:schemeClr val="tx1"/>
            </a:solidFill>
          </a:ln>
        </p:spPr>
        <p:txBody>
          <a:bodyPr wrap="square" rtlCol="0">
            <a:spAutoFit/>
          </a:bodyPr>
          <a:lstStyle/>
          <a:p>
            <a:pPr algn="ctr"/>
            <a:r>
              <a:rPr lang="en-US" sz="1588" dirty="0"/>
              <a:t>Secure Analyzer Gateway (SAG)</a:t>
            </a:r>
          </a:p>
        </p:txBody>
      </p:sp>
      <p:sp>
        <p:nvSpPr>
          <p:cNvPr id="17" name="TextBox 16">
            <a:extLst>
              <a:ext uri="{FF2B5EF4-FFF2-40B4-BE49-F238E27FC236}">
                <a16:creationId xmlns:a16="http://schemas.microsoft.com/office/drawing/2014/main" id="{19AAE1F1-8A97-2EA9-8C7F-937692F52B76}"/>
              </a:ext>
            </a:extLst>
          </p:cNvPr>
          <p:cNvSpPr txBox="1"/>
          <p:nvPr/>
        </p:nvSpPr>
        <p:spPr>
          <a:xfrm>
            <a:off x="4443018" y="5303921"/>
            <a:ext cx="1920641" cy="825419"/>
          </a:xfrm>
          <a:prstGeom prst="rect">
            <a:avLst/>
          </a:prstGeom>
          <a:solidFill>
            <a:srgbClr val="FF0066"/>
          </a:solidFill>
          <a:ln w="25400">
            <a:solidFill>
              <a:schemeClr val="tx1"/>
            </a:solidFill>
          </a:ln>
        </p:spPr>
        <p:txBody>
          <a:bodyPr wrap="square" rtlCol="0">
            <a:spAutoFit/>
          </a:bodyPr>
          <a:lstStyle/>
          <a:p>
            <a:pPr algn="ctr"/>
            <a:r>
              <a:rPr lang="en-US" sz="1588" dirty="0"/>
              <a:t> InfraRed Analyzer &amp; </a:t>
            </a:r>
          </a:p>
          <a:p>
            <a:pPr algn="ctr"/>
            <a:r>
              <a:rPr lang="en-US" sz="1588" dirty="0"/>
              <a:t>Local HMI</a:t>
            </a:r>
          </a:p>
        </p:txBody>
      </p:sp>
      <p:cxnSp>
        <p:nvCxnSpPr>
          <p:cNvPr id="18" name="Straight Connector 17">
            <a:extLst>
              <a:ext uri="{FF2B5EF4-FFF2-40B4-BE49-F238E27FC236}">
                <a16:creationId xmlns:a16="http://schemas.microsoft.com/office/drawing/2014/main" id="{D74EAD50-5A8F-78AA-AC0D-5530B8885832}"/>
              </a:ext>
            </a:extLst>
          </p:cNvPr>
          <p:cNvCxnSpPr>
            <a:cxnSpLocks/>
            <a:stCxn id="17" idx="0"/>
          </p:cNvCxnSpPr>
          <p:nvPr/>
        </p:nvCxnSpPr>
        <p:spPr bwMode="auto">
          <a:xfrm flipV="1">
            <a:off x="5403339" y="5303920"/>
            <a:ext cx="86999"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58068063-47B3-29E6-527C-B48D128B4A10}"/>
              </a:ext>
            </a:extLst>
          </p:cNvPr>
          <p:cNvCxnSpPr>
            <a:cxnSpLocks/>
            <a:stCxn id="17" idx="0"/>
            <a:endCxn id="15" idx="2"/>
          </p:cNvCxnSpPr>
          <p:nvPr/>
        </p:nvCxnSpPr>
        <p:spPr bwMode="auto">
          <a:xfrm flipV="1">
            <a:off x="5403339" y="4849197"/>
            <a:ext cx="12999" cy="454724"/>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a:extLst>
              <a:ext uri="{FF2B5EF4-FFF2-40B4-BE49-F238E27FC236}">
                <a16:creationId xmlns:a16="http://schemas.microsoft.com/office/drawing/2014/main" id="{26D8576C-B6AC-15C0-F677-4E74CDDCB453}"/>
              </a:ext>
            </a:extLst>
          </p:cNvPr>
          <p:cNvSpPr txBox="1"/>
          <p:nvPr/>
        </p:nvSpPr>
        <p:spPr>
          <a:xfrm>
            <a:off x="4363656" y="4918011"/>
            <a:ext cx="1122742" cy="338971"/>
          </a:xfrm>
          <a:prstGeom prst="rect">
            <a:avLst/>
          </a:prstGeom>
          <a:noFill/>
        </p:spPr>
        <p:txBody>
          <a:bodyPr wrap="square">
            <a:spAutoFit/>
          </a:bodyPr>
          <a:lstStyle/>
          <a:p>
            <a:r>
              <a:rPr lang="en-US" sz="1588" dirty="0"/>
              <a:t>Modbus</a:t>
            </a:r>
          </a:p>
        </p:txBody>
      </p:sp>
      <p:sp>
        <p:nvSpPr>
          <p:cNvPr id="21" name="TextBox 20">
            <a:extLst>
              <a:ext uri="{FF2B5EF4-FFF2-40B4-BE49-F238E27FC236}">
                <a16:creationId xmlns:a16="http://schemas.microsoft.com/office/drawing/2014/main" id="{D2A64B71-3E4A-5628-1D57-E2FB208B8884}"/>
              </a:ext>
            </a:extLst>
          </p:cNvPr>
          <p:cNvSpPr txBox="1"/>
          <p:nvPr/>
        </p:nvSpPr>
        <p:spPr>
          <a:xfrm>
            <a:off x="6669747" y="4268140"/>
            <a:ext cx="1946638" cy="581057"/>
          </a:xfrm>
          <a:prstGeom prst="rect">
            <a:avLst/>
          </a:prstGeom>
          <a:solidFill>
            <a:srgbClr val="FFFF7F"/>
          </a:solidFill>
          <a:ln w="25400">
            <a:solidFill>
              <a:schemeClr val="tx1"/>
            </a:solidFill>
          </a:ln>
        </p:spPr>
        <p:txBody>
          <a:bodyPr wrap="square" rtlCol="0">
            <a:spAutoFit/>
          </a:bodyPr>
          <a:lstStyle/>
          <a:p>
            <a:pPr algn="ctr"/>
            <a:r>
              <a:rPr lang="en-US" sz="1588" dirty="0"/>
              <a:t>Secure Analyzer Gateway (SAG)</a:t>
            </a:r>
          </a:p>
        </p:txBody>
      </p:sp>
      <p:sp>
        <p:nvSpPr>
          <p:cNvPr id="23" name="TextBox 22">
            <a:extLst>
              <a:ext uri="{FF2B5EF4-FFF2-40B4-BE49-F238E27FC236}">
                <a16:creationId xmlns:a16="http://schemas.microsoft.com/office/drawing/2014/main" id="{8E687944-59F6-2EB0-B284-167D27B4AAC4}"/>
              </a:ext>
            </a:extLst>
          </p:cNvPr>
          <p:cNvSpPr txBox="1"/>
          <p:nvPr/>
        </p:nvSpPr>
        <p:spPr>
          <a:xfrm>
            <a:off x="6669747" y="5303921"/>
            <a:ext cx="1946638" cy="825419"/>
          </a:xfrm>
          <a:prstGeom prst="rect">
            <a:avLst/>
          </a:prstGeom>
          <a:solidFill>
            <a:srgbClr val="FF0066"/>
          </a:solidFill>
          <a:ln w="25400">
            <a:solidFill>
              <a:schemeClr val="tx1"/>
            </a:solidFill>
          </a:ln>
        </p:spPr>
        <p:txBody>
          <a:bodyPr wrap="square" rtlCol="0">
            <a:spAutoFit/>
          </a:bodyPr>
          <a:lstStyle/>
          <a:p>
            <a:pPr algn="ctr"/>
            <a:r>
              <a:rPr lang="en-US" sz="1588" dirty="0"/>
              <a:t> Raman Analyzer &amp; </a:t>
            </a:r>
          </a:p>
          <a:p>
            <a:pPr algn="ctr"/>
            <a:r>
              <a:rPr lang="en-US" sz="1588" dirty="0"/>
              <a:t>Local HMI</a:t>
            </a:r>
          </a:p>
        </p:txBody>
      </p:sp>
      <p:cxnSp>
        <p:nvCxnSpPr>
          <p:cNvPr id="24" name="Straight Connector 23">
            <a:extLst>
              <a:ext uri="{FF2B5EF4-FFF2-40B4-BE49-F238E27FC236}">
                <a16:creationId xmlns:a16="http://schemas.microsoft.com/office/drawing/2014/main" id="{956867F9-8E44-6BBE-AE37-C507135C57F0}"/>
              </a:ext>
            </a:extLst>
          </p:cNvPr>
          <p:cNvCxnSpPr>
            <a:cxnSpLocks/>
            <a:stCxn id="23" idx="0"/>
          </p:cNvCxnSpPr>
          <p:nvPr/>
        </p:nvCxnSpPr>
        <p:spPr bwMode="auto">
          <a:xfrm flipH="1" flipV="1">
            <a:off x="7571391" y="5303920"/>
            <a:ext cx="71675"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DFB0763C-F7C0-C763-02BC-58DDDD527883}"/>
              </a:ext>
            </a:extLst>
          </p:cNvPr>
          <p:cNvCxnSpPr>
            <a:cxnSpLocks/>
            <a:stCxn id="23" idx="0"/>
            <a:endCxn id="21" idx="2"/>
          </p:cNvCxnSpPr>
          <p:nvPr/>
        </p:nvCxnSpPr>
        <p:spPr bwMode="auto">
          <a:xfrm flipV="1">
            <a:off x="7643066" y="4849197"/>
            <a:ext cx="0" cy="454724"/>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TextBox 25">
            <a:extLst>
              <a:ext uri="{FF2B5EF4-FFF2-40B4-BE49-F238E27FC236}">
                <a16:creationId xmlns:a16="http://schemas.microsoft.com/office/drawing/2014/main" id="{0394537C-335A-5FA8-6708-28212D293D5E}"/>
              </a:ext>
            </a:extLst>
          </p:cNvPr>
          <p:cNvSpPr txBox="1"/>
          <p:nvPr/>
        </p:nvSpPr>
        <p:spPr>
          <a:xfrm>
            <a:off x="6556254" y="4920287"/>
            <a:ext cx="1004884" cy="336695"/>
          </a:xfrm>
          <a:prstGeom prst="rect">
            <a:avLst/>
          </a:prstGeom>
          <a:noFill/>
        </p:spPr>
        <p:txBody>
          <a:bodyPr wrap="square">
            <a:spAutoFit/>
          </a:bodyPr>
          <a:lstStyle/>
          <a:p>
            <a:r>
              <a:rPr lang="en-US" sz="1588" dirty="0"/>
              <a:t>Ethernet</a:t>
            </a:r>
          </a:p>
        </p:txBody>
      </p:sp>
      <p:cxnSp>
        <p:nvCxnSpPr>
          <p:cNvPr id="33" name="Straight Connector 32">
            <a:extLst>
              <a:ext uri="{FF2B5EF4-FFF2-40B4-BE49-F238E27FC236}">
                <a16:creationId xmlns:a16="http://schemas.microsoft.com/office/drawing/2014/main" id="{6D28EBED-AF90-0A77-F69F-1B4B6D9A23AD}"/>
              </a:ext>
            </a:extLst>
          </p:cNvPr>
          <p:cNvCxnSpPr>
            <a:stCxn id="21" idx="0"/>
          </p:cNvCxnSpPr>
          <p:nvPr/>
        </p:nvCxnSpPr>
        <p:spPr bwMode="auto">
          <a:xfrm flipH="1" flipV="1">
            <a:off x="7197573" y="3429000"/>
            <a:ext cx="445493" cy="839140"/>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271AE1D0-7E12-94A6-9A9B-9160CAAD6D0A}"/>
              </a:ext>
            </a:extLst>
          </p:cNvPr>
          <p:cNvCxnSpPr/>
          <p:nvPr/>
        </p:nvCxnSpPr>
        <p:spPr bwMode="auto">
          <a:xfrm flipV="1">
            <a:off x="5450809" y="3482320"/>
            <a:ext cx="799679" cy="783686"/>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xtBox 42">
            <a:extLst>
              <a:ext uri="{FF2B5EF4-FFF2-40B4-BE49-F238E27FC236}">
                <a16:creationId xmlns:a16="http://schemas.microsoft.com/office/drawing/2014/main" id="{059FD197-BB98-73AF-50A1-300A9511806D}"/>
              </a:ext>
            </a:extLst>
          </p:cNvPr>
          <p:cNvSpPr txBox="1"/>
          <p:nvPr/>
        </p:nvSpPr>
        <p:spPr>
          <a:xfrm>
            <a:off x="9090132" y="1726704"/>
            <a:ext cx="1920017" cy="825419"/>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Analyzer Remote Operations Center</a:t>
            </a:r>
          </a:p>
          <a:p>
            <a:pPr algn="ctr"/>
            <a:r>
              <a:rPr lang="en-US" sz="1588" dirty="0"/>
              <a:t>(ROC)</a:t>
            </a:r>
          </a:p>
        </p:txBody>
      </p:sp>
      <p:sp>
        <p:nvSpPr>
          <p:cNvPr id="57" name="TextBox 56">
            <a:extLst>
              <a:ext uri="{FF2B5EF4-FFF2-40B4-BE49-F238E27FC236}">
                <a16:creationId xmlns:a16="http://schemas.microsoft.com/office/drawing/2014/main" id="{823E8BD3-A044-2DDB-1BA5-DFB531F9DB7E}"/>
              </a:ext>
            </a:extLst>
          </p:cNvPr>
          <p:cNvSpPr txBox="1"/>
          <p:nvPr/>
        </p:nvSpPr>
        <p:spPr>
          <a:xfrm>
            <a:off x="7771156" y="3876171"/>
            <a:ext cx="974660" cy="336695"/>
          </a:xfrm>
          <a:prstGeom prst="rect">
            <a:avLst/>
          </a:prstGeom>
          <a:noFill/>
        </p:spPr>
        <p:txBody>
          <a:bodyPr wrap="square">
            <a:spAutoFit/>
          </a:bodyPr>
          <a:lstStyle/>
          <a:p>
            <a:r>
              <a:rPr lang="en-US" sz="1588" dirty="0"/>
              <a:t>MQTT</a:t>
            </a:r>
          </a:p>
        </p:txBody>
      </p:sp>
      <p:sp>
        <p:nvSpPr>
          <p:cNvPr id="7169" name="TextBox 7168">
            <a:extLst>
              <a:ext uri="{FF2B5EF4-FFF2-40B4-BE49-F238E27FC236}">
                <a16:creationId xmlns:a16="http://schemas.microsoft.com/office/drawing/2014/main" id="{79C4DFBB-C0E9-20BC-2805-27B3D0185F99}"/>
              </a:ext>
            </a:extLst>
          </p:cNvPr>
          <p:cNvSpPr txBox="1"/>
          <p:nvPr/>
        </p:nvSpPr>
        <p:spPr>
          <a:xfrm>
            <a:off x="4559082" y="3921007"/>
            <a:ext cx="974660" cy="336695"/>
          </a:xfrm>
          <a:prstGeom prst="rect">
            <a:avLst/>
          </a:prstGeom>
          <a:noFill/>
        </p:spPr>
        <p:txBody>
          <a:bodyPr wrap="square">
            <a:spAutoFit/>
          </a:bodyPr>
          <a:lstStyle/>
          <a:p>
            <a:r>
              <a:rPr lang="en-US" sz="1588" dirty="0"/>
              <a:t>MQTT</a:t>
            </a:r>
          </a:p>
        </p:txBody>
      </p:sp>
      <p:sp>
        <p:nvSpPr>
          <p:cNvPr id="7173" name="TextBox 7172">
            <a:extLst>
              <a:ext uri="{FF2B5EF4-FFF2-40B4-BE49-F238E27FC236}">
                <a16:creationId xmlns:a16="http://schemas.microsoft.com/office/drawing/2014/main" id="{0155446D-745E-3D5D-B6C8-EFA8B7963B99}"/>
              </a:ext>
            </a:extLst>
          </p:cNvPr>
          <p:cNvSpPr txBox="1"/>
          <p:nvPr/>
        </p:nvSpPr>
        <p:spPr>
          <a:xfrm>
            <a:off x="8307343" y="2624067"/>
            <a:ext cx="974660" cy="336695"/>
          </a:xfrm>
          <a:prstGeom prst="rect">
            <a:avLst/>
          </a:prstGeom>
          <a:noFill/>
        </p:spPr>
        <p:txBody>
          <a:bodyPr wrap="square">
            <a:spAutoFit/>
          </a:bodyPr>
          <a:lstStyle/>
          <a:p>
            <a:r>
              <a:rPr lang="en-US" sz="1588" dirty="0"/>
              <a:t>MQTT</a:t>
            </a:r>
          </a:p>
        </p:txBody>
      </p:sp>
      <p:sp>
        <p:nvSpPr>
          <p:cNvPr id="8" name="Cloud 7">
            <a:extLst>
              <a:ext uri="{FF2B5EF4-FFF2-40B4-BE49-F238E27FC236}">
                <a16:creationId xmlns:a16="http://schemas.microsoft.com/office/drawing/2014/main" id="{68B61D38-4240-9E14-3D54-EA824D40EBD0}"/>
              </a:ext>
            </a:extLst>
          </p:cNvPr>
          <p:cNvSpPr/>
          <p:nvPr/>
        </p:nvSpPr>
        <p:spPr bwMode="auto">
          <a:xfrm>
            <a:off x="4958865" y="2527553"/>
            <a:ext cx="3205714" cy="1044373"/>
          </a:xfrm>
          <a:prstGeom prst="cloud">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2118" dirty="0">
                <a:latin typeface="Times" panose="02020603050405020304" pitchFamily="18" charset="0"/>
              </a:rPr>
              <a:t>Internet or Private Networks </a:t>
            </a:r>
          </a:p>
        </p:txBody>
      </p:sp>
      <p:cxnSp>
        <p:nvCxnSpPr>
          <p:cNvPr id="29" name="Straight Connector 28">
            <a:extLst>
              <a:ext uri="{FF2B5EF4-FFF2-40B4-BE49-F238E27FC236}">
                <a16:creationId xmlns:a16="http://schemas.microsoft.com/office/drawing/2014/main" id="{901982C0-9407-1FB4-56EE-669F3CC6F6EB}"/>
              </a:ext>
            </a:extLst>
          </p:cNvPr>
          <p:cNvCxnSpPr>
            <a:cxnSpLocks/>
            <a:endCxn id="43" idx="1"/>
          </p:cNvCxnSpPr>
          <p:nvPr/>
        </p:nvCxnSpPr>
        <p:spPr bwMode="auto">
          <a:xfrm flipV="1">
            <a:off x="7979079" y="2139414"/>
            <a:ext cx="1111053" cy="578223"/>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Arrow: Curved Right 35">
            <a:extLst>
              <a:ext uri="{FF2B5EF4-FFF2-40B4-BE49-F238E27FC236}">
                <a16:creationId xmlns:a16="http://schemas.microsoft.com/office/drawing/2014/main" id="{F6A08EB4-8440-92DE-EF31-06D392CDD08C}"/>
              </a:ext>
            </a:extLst>
          </p:cNvPr>
          <p:cNvSpPr/>
          <p:nvPr/>
        </p:nvSpPr>
        <p:spPr bwMode="auto">
          <a:xfrm rot="12084413">
            <a:off x="8783296" y="2727319"/>
            <a:ext cx="533346" cy="1510003"/>
          </a:xfrm>
          <a:prstGeom prst="curvedRightArrow">
            <a:avLst>
              <a:gd name="adj1" fmla="val 25000"/>
              <a:gd name="adj2" fmla="val 50000"/>
              <a:gd name="adj3" fmla="val 23223"/>
            </a:avLst>
          </a:prstGeom>
          <a:solidFill>
            <a:srgbClr val="FFFF00"/>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a:latin typeface="Times" panose="02020603050405020304" pitchFamily="18" charset="0"/>
            </a:endParaRPr>
          </a:p>
        </p:txBody>
      </p:sp>
      <p:sp>
        <p:nvSpPr>
          <p:cNvPr id="2" name="TextBox 1">
            <a:extLst>
              <a:ext uri="{FF2B5EF4-FFF2-40B4-BE49-F238E27FC236}">
                <a16:creationId xmlns:a16="http://schemas.microsoft.com/office/drawing/2014/main" id="{0D2B47CA-4D64-A4FC-F437-86C114D1273B}"/>
              </a:ext>
            </a:extLst>
          </p:cNvPr>
          <p:cNvSpPr txBox="1"/>
          <p:nvPr/>
        </p:nvSpPr>
        <p:spPr>
          <a:xfrm>
            <a:off x="9374218" y="3075065"/>
            <a:ext cx="1293479" cy="581057"/>
          </a:xfrm>
          <a:prstGeom prst="rect">
            <a:avLst/>
          </a:prstGeom>
          <a:noFill/>
        </p:spPr>
        <p:txBody>
          <a:bodyPr wrap="square">
            <a:spAutoFit/>
          </a:bodyPr>
          <a:lstStyle/>
          <a:p>
            <a:r>
              <a:rPr lang="en-US" sz="1588" dirty="0"/>
              <a:t>One Way</a:t>
            </a:r>
          </a:p>
          <a:p>
            <a:r>
              <a:rPr lang="en-US" sz="1588" dirty="0"/>
              <a:t>Data Link</a:t>
            </a:r>
          </a:p>
        </p:txBody>
      </p:sp>
      <p:sp>
        <p:nvSpPr>
          <p:cNvPr id="4" name="TextBox 3">
            <a:extLst>
              <a:ext uri="{FF2B5EF4-FFF2-40B4-BE49-F238E27FC236}">
                <a16:creationId xmlns:a16="http://schemas.microsoft.com/office/drawing/2014/main" id="{A10C0985-49D7-75C6-7B35-155A82AE17B7}"/>
              </a:ext>
            </a:extLst>
          </p:cNvPr>
          <p:cNvSpPr txBox="1"/>
          <p:nvPr/>
        </p:nvSpPr>
        <p:spPr>
          <a:xfrm>
            <a:off x="8835168" y="5536547"/>
            <a:ext cx="3317786" cy="363946"/>
          </a:xfrm>
          <a:prstGeom prst="rect">
            <a:avLst/>
          </a:prstGeom>
          <a:noFill/>
        </p:spPr>
        <p:txBody>
          <a:bodyPr wrap="square">
            <a:spAutoFit/>
          </a:bodyPr>
          <a:lstStyle/>
          <a:p>
            <a:r>
              <a:rPr lang="en-US" sz="1765" b="1" dirty="0"/>
              <a:t>Multiple analyzer systems</a:t>
            </a:r>
            <a:endParaRPr lang="en-US" dirty="0"/>
          </a:p>
        </p:txBody>
      </p:sp>
      <p:sp>
        <p:nvSpPr>
          <p:cNvPr id="3" name="TextBox 2">
            <a:extLst>
              <a:ext uri="{FF2B5EF4-FFF2-40B4-BE49-F238E27FC236}">
                <a16:creationId xmlns:a16="http://schemas.microsoft.com/office/drawing/2014/main" id="{9EE944FD-88D8-51BA-68D7-FAA338D2AB80}"/>
              </a:ext>
            </a:extLst>
          </p:cNvPr>
          <p:cNvSpPr txBox="1"/>
          <p:nvPr/>
        </p:nvSpPr>
        <p:spPr>
          <a:xfrm>
            <a:off x="2212579" y="4257702"/>
            <a:ext cx="1946638" cy="581057"/>
          </a:xfrm>
          <a:prstGeom prst="rect">
            <a:avLst/>
          </a:prstGeom>
          <a:solidFill>
            <a:srgbClr val="FFFF7F"/>
          </a:solidFill>
          <a:ln w="25400">
            <a:solidFill>
              <a:schemeClr val="tx1"/>
            </a:solidFill>
          </a:ln>
        </p:spPr>
        <p:txBody>
          <a:bodyPr wrap="square" rtlCol="0">
            <a:spAutoFit/>
          </a:bodyPr>
          <a:lstStyle/>
          <a:p>
            <a:pPr algn="ctr"/>
            <a:r>
              <a:rPr lang="en-US" sz="1588" dirty="0"/>
              <a:t>Secure Analyzer Gateway (SAG)</a:t>
            </a:r>
          </a:p>
        </p:txBody>
      </p:sp>
      <p:sp>
        <p:nvSpPr>
          <p:cNvPr id="5" name="TextBox 4">
            <a:extLst>
              <a:ext uri="{FF2B5EF4-FFF2-40B4-BE49-F238E27FC236}">
                <a16:creationId xmlns:a16="http://schemas.microsoft.com/office/drawing/2014/main" id="{9FE81D32-AFBA-4AF2-5B51-C36B228D5CA7}"/>
              </a:ext>
            </a:extLst>
          </p:cNvPr>
          <p:cNvSpPr txBox="1"/>
          <p:nvPr/>
        </p:nvSpPr>
        <p:spPr>
          <a:xfrm>
            <a:off x="2212579" y="5293483"/>
            <a:ext cx="1946638" cy="825419"/>
          </a:xfrm>
          <a:prstGeom prst="rect">
            <a:avLst/>
          </a:prstGeom>
          <a:solidFill>
            <a:srgbClr val="FF0066"/>
          </a:solidFill>
          <a:ln w="25400">
            <a:solidFill>
              <a:schemeClr val="tx1"/>
            </a:solidFill>
          </a:ln>
        </p:spPr>
        <p:txBody>
          <a:bodyPr wrap="square" rtlCol="0">
            <a:spAutoFit/>
          </a:bodyPr>
          <a:lstStyle/>
          <a:p>
            <a:pPr algn="ctr"/>
            <a:r>
              <a:rPr lang="en-US" sz="1588" dirty="0"/>
              <a:t> Raman Analyzer &amp; </a:t>
            </a:r>
          </a:p>
          <a:p>
            <a:pPr algn="ctr"/>
            <a:r>
              <a:rPr lang="en-US" sz="1588" dirty="0"/>
              <a:t>Local HMI</a:t>
            </a:r>
          </a:p>
        </p:txBody>
      </p:sp>
      <p:cxnSp>
        <p:nvCxnSpPr>
          <p:cNvPr id="6" name="Straight Connector 5">
            <a:extLst>
              <a:ext uri="{FF2B5EF4-FFF2-40B4-BE49-F238E27FC236}">
                <a16:creationId xmlns:a16="http://schemas.microsoft.com/office/drawing/2014/main" id="{2CDB9DF9-E790-0D2B-B95B-904B6B6D71FB}"/>
              </a:ext>
            </a:extLst>
          </p:cNvPr>
          <p:cNvCxnSpPr>
            <a:cxnSpLocks/>
            <a:stCxn id="5" idx="0"/>
          </p:cNvCxnSpPr>
          <p:nvPr/>
        </p:nvCxnSpPr>
        <p:spPr bwMode="auto">
          <a:xfrm flipH="1" flipV="1">
            <a:off x="3114223" y="5293482"/>
            <a:ext cx="71675"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a:extLst>
              <a:ext uri="{FF2B5EF4-FFF2-40B4-BE49-F238E27FC236}">
                <a16:creationId xmlns:a16="http://schemas.microsoft.com/office/drawing/2014/main" id="{0393EB4C-DBD9-B604-2939-23BA4B28D42C}"/>
              </a:ext>
            </a:extLst>
          </p:cNvPr>
          <p:cNvCxnSpPr>
            <a:cxnSpLocks/>
            <a:stCxn id="5" idx="0"/>
            <a:endCxn id="3" idx="2"/>
          </p:cNvCxnSpPr>
          <p:nvPr/>
        </p:nvCxnSpPr>
        <p:spPr bwMode="auto">
          <a:xfrm flipV="1">
            <a:off x="3185898" y="4838759"/>
            <a:ext cx="0" cy="454724"/>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a:extLst>
              <a:ext uri="{FF2B5EF4-FFF2-40B4-BE49-F238E27FC236}">
                <a16:creationId xmlns:a16="http://schemas.microsoft.com/office/drawing/2014/main" id="{D3B3AFC1-0583-829D-B12D-2D4E9AF200AF}"/>
              </a:ext>
            </a:extLst>
          </p:cNvPr>
          <p:cNvSpPr txBox="1"/>
          <p:nvPr/>
        </p:nvSpPr>
        <p:spPr>
          <a:xfrm>
            <a:off x="2099086" y="4909849"/>
            <a:ext cx="1004884" cy="336695"/>
          </a:xfrm>
          <a:prstGeom prst="rect">
            <a:avLst/>
          </a:prstGeom>
          <a:noFill/>
        </p:spPr>
        <p:txBody>
          <a:bodyPr wrap="square">
            <a:spAutoFit/>
          </a:bodyPr>
          <a:lstStyle/>
          <a:p>
            <a:r>
              <a:rPr lang="en-US" sz="1588" dirty="0"/>
              <a:t>Fieldbus</a:t>
            </a:r>
          </a:p>
        </p:txBody>
      </p:sp>
      <p:cxnSp>
        <p:nvCxnSpPr>
          <p:cNvPr id="10" name="Straight Connector 9">
            <a:extLst>
              <a:ext uri="{FF2B5EF4-FFF2-40B4-BE49-F238E27FC236}">
                <a16:creationId xmlns:a16="http://schemas.microsoft.com/office/drawing/2014/main" id="{741FD491-FCDF-A902-01F9-1CECAEE38256}"/>
              </a:ext>
            </a:extLst>
          </p:cNvPr>
          <p:cNvCxnSpPr>
            <a:stCxn id="3" idx="0"/>
          </p:cNvCxnSpPr>
          <p:nvPr/>
        </p:nvCxnSpPr>
        <p:spPr bwMode="auto">
          <a:xfrm flipV="1">
            <a:off x="3185898" y="3319397"/>
            <a:ext cx="1815838" cy="938305"/>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a:extLst>
              <a:ext uri="{FF2B5EF4-FFF2-40B4-BE49-F238E27FC236}">
                <a16:creationId xmlns:a16="http://schemas.microsoft.com/office/drawing/2014/main" id="{4E500AF4-3F55-7B3F-8B49-96F118D21C53}"/>
              </a:ext>
            </a:extLst>
          </p:cNvPr>
          <p:cNvSpPr txBox="1"/>
          <p:nvPr/>
        </p:nvSpPr>
        <p:spPr>
          <a:xfrm>
            <a:off x="2570478" y="3840451"/>
            <a:ext cx="974660" cy="336695"/>
          </a:xfrm>
          <a:prstGeom prst="rect">
            <a:avLst/>
          </a:prstGeom>
          <a:noFill/>
        </p:spPr>
        <p:txBody>
          <a:bodyPr wrap="square">
            <a:spAutoFit/>
          </a:bodyPr>
          <a:lstStyle/>
          <a:p>
            <a:r>
              <a:rPr lang="en-US" sz="1588" dirty="0"/>
              <a:t>MQTT</a:t>
            </a:r>
          </a:p>
        </p:txBody>
      </p:sp>
    </p:spTree>
    <p:custDataLst>
      <p:tags r:id="rId1"/>
    </p:custDataLst>
    <p:extLst>
      <p:ext uri="{BB962C8B-B14F-4D97-AF65-F5344CB8AC3E}">
        <p14:creationId xmlns:p14="http://schemas.microsoft.com/office/powerpoint/2010/main" val="2207264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FAC17-20D3-D47E-EB23-6615511A3655}"/>
            </a:ext>
          </a:extLst>
        </p:cNvPr>
        <p:cNvGrpSpPr/>
        <p:nvPr/>
      </p:nvGrpSpPr>
      <p:grpSpPr>
        <a:xfrm>
          <a:off x="0" y="0"/>
          <a:ext cx="0" cy="0"/>
          <a:chOff x="0" y="0"/>
          <a:chExt cx="0" cy="0"/>
        </a:xfrm>
      </p:grpSpPr>
      <p:sp>
        <p:nvSpPr>
          <p:cNvPr id="7171" name="Rectangle 2">
            <a:extLst>
              <a:ext uri="{FF2B5EF4-FFF2-40B4-BE49-F238E27FC236}">
                <a16:creationId xmlns:a16="http://schemas.microsoft.com/office/drawing/2014/main" id="{6F450CD5-E465-C799-ED5B-6BB1F605C8C2}"/>
              </a:ext>
            </a:extLst>
          </p:cNvPr>
          <p:cNvSpPr>
            <a:spLocks noGrp="1" noChangeArrowheads="1"/>
          </p:cNvSpPr>
          <p:nvPr>
            <p:ph type="title"/>
          </p:nvPr>
        </p:nvSpPr>
        <p:spPr>
          <a:xfrm>
            <a:off x="893382" y="331243"/>
            <a:ext cx="9518383" cy="537882"/>
          </a:xfrm>
        </p:spPr>
        <p:txBody>
          <a:bodyPr/>
          <a:lstStyle/>
          <a:p>
            <a:pPr algn="ctr"/>
            <a:r>
              <a:rPr lang="en-US" dirty="0"/>
              <a:t>Example Large Process Plant Site Configuration</a:t>
            </a:r>
          </a:p>
        </p:txBody>
      </p:sp>
      <p:sp>
        <p:nvSpPr>
          <p:cNvPr id="7" name="TextBox 6">
            <a:extLst>
              <a:ext uri="{FF2B5EF4-FFF2-40B4-BE49-F238E27FC236}">
                <a16:creationId xmlns:a16="http://schemas.microsoft.com/office/drawing/2014/main" id="{6D2FA246-6DDF-C1A1-AB90-18F9884C86CB}"/>
              </a:ext>
            </a:extLst>
          </p:cNvPr>
          <p:cNvSpPr txBox="1"/>
          <p:nvPr/>
        </p:nvSpPr>
        <p:spPr>
          <a:xfrm>
            <a:off x="2973243" y="5469527"/>
            <a:ext cx="1946639" cy="581057"/>
          </a:xfrm>
          <a:prstGeom prst="rect">
            <a:avLst/>
          </a:prstGeom>
          <a:solidFill>
            <a:srgbClr val="FF0066"/>
          </a:solidFill>
          <a:ln w="25400">
            <a:solidFill>
              <a:schemeClr val="tx1"/>
            </a:solidFill>
          </a:ln>
        </p:spPr>
        <p:txBody>
          <a:bodyPr wrap="square" rtlCol="0">
            <a:spAutoFit/>
          </a:bodyPr>
          <a:lstStyle/>
          <a:p>
            <a:pPr algn="ctr"/>
            <a:r>
              <a:rPr lang="en-US" sz="1588" dirty="0"/>
              <a:t>Online Analyzer Local HMI</a:t>
            </a:r>
          </a:p>
        </p:txBody>
      </p:sp>
      <p:cxnSp>
        <p:nvCxnSpPr>
          <p:cNvPr id="9" name="Straight Connector 8">
            <a:extLst>
              <a:ext uri="{FF2B5EF4-FFF2-40B4-BE49-F238E27FC236}">
                <a16:creationId xmlns:a16="http://schemas.microsoft.com/office/drawing/2014/main" id="{D420133D-2368-9DB1-12F5-BCA5AEE8D861}"/>
              </a:ext>
            </a:extLst>
          </p:cNvPr>
          <p:cNvCxnSpPr>
            <a:endCxn id="31" idx="3"/>
          </p:cNvCxnSpPr>
          <p:nvPr/>
        </p:nvCxnSpPr>
        <p:spPr bwMode="auto">
          <a:xfrm flipH="1">
            <a:off x="3953489" y="4883359"/>
            <a:ext cx="4415554" cy="15743"/>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1E0829B3-152D-0F43-8C64-9EBBDEED42D3}"/>
              </a:ext>
            </a:extLst>
          </p:cNvPr>
          <p:cNvCxnSpPr>
            <a:cxnSpLocks/>
            <a:stCxn id="7" idx="0"/>
          </p:cNvCxnSpPr>
          <p:nvPr/>
        </p:nvCxnSpPr>
        <p:spPr bwMode="auto">
          <a:xfrm flipH="1">
            <a:off x="3933763" y="5469527"/>
            <a:ext cx="12800"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43117FEC-A18C-5D19-358E-6D426A231E93}"/>
              </a:ext>
            </a:extLst>
          </p:cNvPr>
          <p:cNvCxnSpPr>
            <a:cxnSpLocks/>
            <a:stCxn id="7" idx="0"/>
            <a:endCxn id="31" idx="3"/>
          </p:cNvCxnSpPr>
          <p:nvPr/>
        </p:nvCxnSpPr>
        <p:spPr bwMode="auto">
          <a:xfrm flipV="1">
            <a:off x="3946563" y="4899102"/>
            <a:ext cx="6926" cy="570425"/>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Box 30">
            <a:extLst>
              <a:ext uri="{FF2B5EF4-FFF2-40B4-BE49-F238E27FC236}">
                <a16:creationId xmlns:a16="http://schemas.microsoft.com/office/drawing/2014/main" id="{D6FF548D-7677-05EB-68D2-C1E87674CBFA}"/>
              </a:ext>
            </a:extLst>
          </p:cNvPr>
          <p:cNvSpPr txBox="1"/>
          <p:nvPr/>
        </p:nvSpPr>
        <p:spPr>
          <a:xfrm>
            <a:off x="1174760" y="4730754"/>
            <a:ext cx="2778729" cy="336695"/>
          </a:xfrm>
          <a:prstGeom prst="rect">
            <a:avLst/>
          </a:prstGeom>
          <a:noFill/>
        </p:spPr>
        <p:txBody>
          <a:bodyPr wrap="square">
            <a:spAutoFit/>
          </a:bodyPr>
          <a:lstStyle/>
          <a:p>
            <a:r>
              <a:rPr lang="en-US" sz="1588" dirty="0"/>
              <a:t>Existing Industrial Network</a:t>
            </a:r>
          </a:p>
        </p:txBody>
      </p:sp>
      <p:sp>
        <p:nvSpPr>
          <p:cNvPr id="16" name="Rectangle 15">
            <a:extLst>
              <a:ext uri="{FF2B5EF4-FFF2-40B4-BE49-F238E27FC236}">
                <a16:creationId xmlns:a16="http://schemas.microsoft.com/office/drawing/2014/main" id="{79A5492F-EE43-AB2B-14DC-86246EB5F73F}"/>
              </a:ext>
            </a:extLst>
          </p:cNvPr>
          <p:cNvSpPr/>
          <p:nvPr/>
        </p:nvSpPr>
        <p:spPr>
          <a:xfrm>
            <a:off x="893382" y="1382025"/>
            <a:ext cx="7456466" cy="646331"/>
          </a:xfrm>
          <a:prstGeom prst="rect">
            <a:avLst/>
          </a:prstGeom>
        </p:spPr>
        <p:txBody>
          <a:bodyPr wrap="square">
            <a:spAutoFit/>
          </a:bodyPr>
          <a:lstStyle/>
          <a:p>
            <a:pPr marL="285750" indent="-285750">
              <a:buFont typeface="Arial" panose="020B0604020202020204" pitchFamily="34" charset="0"/>
              <a:buChar char="•"/>
            </a:pPr>
            <a:r>
              <a:rPr lang="en-US" b="1" dirty="0"/>
              <a:t>Multiple similar Analyzers with OPC UA Interfaces</a:t>
            </a:r>
          </a:p>
          <a:p>
            <a:pPr marL="285750" indent="-285750">
              <a:buFont typeface="Arial" panose="020B0604020202020204" pitchFamily="34" charset="0"/>
              <a:buChar char="•"/>
            </a:pPr>
            <a:r>
              <a:rPr lang="en-US" b="1" dirty="0"/>
              <a:t>Requires SAG support of OPC UA, MQTT, and Ethernet TCP/IP</a:t>
            </a:r>
          </a:p>
        </p:txBody>
      </p:sp>
      <p:sp>
        <p:nvSpPr>
          <p:cNvPr id="17" name="TextBox 16">
            <a:extLst>
              <a:ext uri="{FF2B5EF4-FFF2-40B4-BE49-F238E27FC236}">
                <a16:creationId xmlns:a16="http://schemas.microsoft.com/office/drawing/2014/main" id="{3613C9F9-C4EC-3A45-228C-CD29750FFE45}"/>
              </a:ext>
            </a:extLst>
          </p:cNvPr>
          <p:cNvSpPr txBox="1"/>
          <p:nvPr/>
        </p:nvSpPr>
        <p:spPr>
          <a:xfrm>
            <a:off x="5168995" y="5479872"/>
            <a:ext cx="1920641" cy="581057"/>
          </a:xfrm>
          <a:prstGeom prst="rect">
            <a:avLst/>
          </a:prstGeom>
          <a:solidFill>
            <a:srgbClr val="FF0066"/>
          </a:solidFill>
          <a:ln w="25400">
            <a:solidFill>
              <a:schemeClr val="tx1"/>
            </a:solidFill>
          </a:ln>
        </p:spPr>
        <p:txBody>
          <a:bodyPr wrap="square" rtlCol="0">
            <a:spAutoFit/>
          </a:bodyPr>
          <a:lstStyle/>
          <a:p>
            <a:pPr algn="ctr"/>
            <a:r>
              <a:rPr lang="en-US" sz="1588" dirty="0"/>
              <a:t>Online Analyzer Local HMI</a:t>
            </a:r>
          </a:p>
        </p:txBody>
      </p:sp>
      <p:cxnSp>
        <p:nvCxnSpPr>
          <p:cNvPr id="18" name="Straight Connector 17">
            <a:extLst>
              <a:ext uri="{FF2B5EF4-FFF2-40B4-BE49-F238E27FC236}">
                <a16:creationId xmlns:a16="http://schemas.microsoft.com/office/drawing/2014/main" id="{FA4286E4-E5F3-2FF5-753B-AE170B12897A}"/>
              </a:ext>
            </a:extLst>
          </p:cNvPr>
          <p:cNvCxnSpPr>
            <a:cxnSpLocks/>
            <a:stCxn id="17" idx="0"/>
          </p:cNvCxnSpPr>
          <p:nvPr/>
        </p:nvCxnSpPr>
        <p:spPr bwMode="auto">
          <a:xfrm flipV="1">
            <a:off x="6129316" y="5479871"/>
            <a:ext cx="86999"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FA81383F-DC27-CD5C-0A18-D88EA28701DD}"/>
              </a:ext>
            </a:extLst>
          </p:cNvPr>
          <p:cNvCxnSpPr>
            <a:cxnSpLocks/>
            <a:stCxn id="17" idx="0"/>
            <a:endCxn id="27" idx="2"/>
          </p:cNvCxnSpPr>
          <p:nvPr/>
        </p:nvCxnSpPr>
        <p:spPr bwMode="auto">
          <a:xfrm flipV="1">
            <a:off x="6129316" y="4534100"/>
            <a:ext cx="12999" cy="945772"/>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Box 22">
            <a:extLst>
              <a:ext uri="{FF2B5EF4-FFF2-40B4-BE49-F238E27FC236}">
                <a16:creationId xmlns:a16="http://schemas.microsoft.com/office/drawing/2014/main" id="{B807B263-07DB-7573-8A8F-F326A8B44CCA}"/>
              </a:ext>
            </a:extLst>
          </p:cNvPr>
          <p:cNvSpPr txBox="1"/>
          <p:nvPr/>
        </p:nvSpPr>
        <p:spPr>
          <a:xfrm>
            <a:off x="7395724" y="5479872"/>
            <a:ext cx="1946638" cy="581057"/>
          </a:xfrm>
          <a:prstGeom prst="rect">
            <a:avLst/>
          </a:prstGeom>
          <a:solidFill>
            <a:srgbClr val="FF0066"/>
          </a:solidFill>
          <a:ln w="25400">
            <a:solidFill>
              <a:schemeClr val="tx1"/>
            </a:solidFill>
          </a:ln>
        </p:spPr>
        <p:txBody>
          <a:bodyPr wrap="square" rtlCol="0">
            <a:spAutoFit/>
          </a:bodyPr>
          <a:lstStyle/>
          <a:p>
            <a:pPr algn="ctr"/>
            <a:r>
              <a:rPr lang="en-US" sz="1588" dirty="0"/>
              <a:t>Online Analyzer &amp; Local HMI</a:t>
            </a:r>
          </a:p>
        </p:txBody>
      </p:sp>
      <p:cxnSp>
        <p:nvCxnSpPr>
          <p:cNvPr id="24" name="Straight Connector 23">
            <a:extLst>
              <a:ext uri="{FF2B5EF4-FFF2-40B4-BE49-F238E27FC236}">
                <a16:creationId xmlns:a16="http://schemas.microsoft.com/office/drawing/2014/main" id="{30AD4EA8-3C04-D789-0A24-60D52F6E7A51}"/>
              </a:ext>
            </a:extLst>
          </p:cNvPr>
          <p:cNvCxnSpPr>
            <a:cxnSpLocks/>
            <a:stCxn id="23" idx="0"/>
          </p:cNvCxnSpPr>
          <p:nvPr/>
        </p:nvCxnSpPr>
        <p:spPr bwMode="auto">
          <a:xfrm flipH="1" flipV="1">
            <a:off x="8297368" y="5479871"/>
            <a:ext cx="71675"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9888E08B-CCBF-A291-E823-7BA82C611EFD}"/>
              </a:ext>
            </a:extLst>
          </p:cNvPr>
          <p:cNvCxnSpPr>
            <a:cxnSpLocks/>
            <a:stCxn id="23" idx="0"/>
          </p:cNvCxnSpPr>
          <p:nvPr/>
        </p:nvCxnSpPr>
        <p:spPr bwMode="auto">
          <a:xfrm flipV="1">
            <a:off x="8369043" y="4558494"/>
            <a:ext cx="0" cy="921378"/>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B0BB4DCC-B2FF-36D4-40C5-6C28D35F6C9F}"/>
              </a:ext>
            </a:extLst>
          </p:cNvPr>
          <p:cNvSpPr txBox="1"/>
          <p:nvPr/>
        </p:nvSpPr>
        <p:spPr>
          <a:xfrm>
            <a:off x="5268994" y="3953043"/>
            <a:ext cx="1746641" cy="581057"/>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Process</a:t>
            </a:r>
          </a:p>
          <a:p>
            <a:pPr algn="ctr"/>
            <a:r>
              <a:rPr lang="en-US" sz="1588" dirty="0"/>
              <a:t>Data Historian</a:t>
            </a:r>
          </a:p>
        </p:txBody>
      </p:sp>
      <p:sp>
        <p:nvSpPr>
          <p:cNvPr id="37" name="TextBox 36">
            <a:extLst>
              <a:ext uri="{FF2B5EF4-FFF2-40B4-BE49-F238E27FC236}">
                <a16:creationId xmlns:a16="http://schemas.microsoft.com/office/drawing/2014/main" id="{6DFDC3B0-A46F-97CE-8BA8-B18B946FB4A3}"/>
              </a:ext>
            </a:extLst>
          </p:cNvPr>
          <p:cNvSpPr txBox="1"/>
          <p:nvPr/>
        </p:nvSpPr>
        <p:spPr>
          <a:xfrm>
            <a:off x="3113566" y="2477833"/>
            <a:ext cx="1746641" cy="825419"/>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Instrument &amp;</a:t>
            </a:r>
          </a:p>
          <a:p>
            <a:pPr algn="ctr"/>
            <a:r>
              <a:rPr lang="en-US" sz="1588" dirty="0"/>
              <a:t>Analyzer </a:t>
            </a:r>
            <a:r>
              <a:rPr lang="en-US" sz="1588" dirty="0" err="1"/>
              <a:t>Maint</a:t>
            </a:r>
            <a:endParaRPr lang="en-US" sz="1588" dirty="0"/>
          </a:p>
          <a:p>
            <a:pPr algn="ctr"/>
            <a:r>
              <a:rPr lang="en-US" sz="1588" dirty="0"/>
              <a:t>System (IAMS)</a:t>
            </a:r>
          </a:p>
        </p:txBody>
      </p:sp>
      <p:sp>
        <p:nvSpPr>
          <p:cNvPr id="43" name="TextBox 42">
            <a:extLst>
              <a:ext uri="{FF2B5EF4-FFF2-40B4-BE49-F238E27FC236}">
                <a16:creationId xmlns:a16="http://schemas.microsoft.com/office/drawing/2014/main" id="{AC9DA069-C705-C5DA-EA8B-C3580B432CEC}"/>
              </a:ext>
            </a:extLst>
          </p:cNvPr>
          <p:cNvSpPr txBox="1"/>
          <p:nvPr/>
        </p:nvSpPr>
        <p:spPr>
          <a:xfrm>
            <a:off x="9568598" y="1468006"/>
            <a:ext cx="1965815" cy="581057"/>
          </a:xfrm>
          <a:prstGeom prst="rect">
            <a:avLst/>
          </a:prstGeom>
          <a:solidFill>
            <a:srgbClr val="92D050">
              <a:alpha val="50000"/>
            </a:srgbClr>
          </a:solidFill>
          <a:ln w="25400">
            <a:solidFill>
              <a:schemeClr val="tx1"/>
            </a:solidFill>
          </a:ln>
        </p:spPr>
        <p:txBody>
          <a:bodyPr wrap="square" rtlCol="0">
            <a:spAutoFit/>
          </a:bodyPr>
          <a:lstStyle/>
          <a:p>
            <a:pPr algn="ctr"/>
            <a:r>
              <a:rPr lang="en-US" sz="1588" dirty="0"/>
              <a:t>Analyzer Remote Operations Center</a:t>
            </a:r>
          </a:p>
        </p:txBody>
      </p:sp>
      <p:cxnSp>
        <p:nvCxnSpPr>
          <p:cNvPr id="44" name="Straight Connector 43">
            <a:extLst>
              <a:ext uri="{FF2B5EF4-FFF2-40B4-BE49-F238E27FC236}">
                <a16:creationId xmlns:a16="http://schemas.microsoft.com/office/drawing/2014/main" id="{F309817E-6C3E-8E45-CBEF-EEC318DFF5C8}"/>
              </a:ext>
            </a:extLst>
          </p:cNvPr>
          <p:cNvCxnSpPr/>
          <p:nvPr/>
        </p:nvCxnSpPr>
        <p:spPr bwMode="auto">
          <a:xfrm flipV="1">
            <a:off x="6144882" y="2864096"/>
            <a:ext cx="0" cy="316535"/>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a:extLst>
              <a:ext uri="{FF2B5EF4-FFF2-40B4-BE49-F238E27FC236}">
                <a16:creationId xmlns:a16="http://schemas.microsoft.com/office/drawing/2014/main" id="{266BD704-2FD5-A6E5-1867-F8E5E1D8C33C}"/>
              </a:ext>
            </a:extLst>
          </p:cNvPr>
          <p:cNvSpPr txBox="1"/>
          <p:nvPr/>
        </p:nvSpPr>
        <p:spPr>
          <a:xfrm>
            <a:off x="5217231" y="2485289"/>
            <a:ext cx="1850581" cy="825419"/>
          </a:xfrm>
          <a:prstGeom prst="rect">
            <a:avLst/>
          </a:prstGeom>
          <a:solidFill>
            <a:srgbClr val="00E700"/>
          </a:solidFill>
          <a:ln w="25400">
            <a:solidFill>
              <a:schemeClr val="tx1"/>
            </a:solidFill>
          </a:ln>
        </p:spPr>
        <p:txBody>
          <a:bodyPr wrap="square" rtlCol="0">
            <a:spAutoFit/>
          </a:bodyPr>
          <a:lstStyle/>
          <a:p>
            <a:pPr algn="ctr"/>
            <a:r>
              <a:rPr lang="en-US" sz="1588" dirty="0"/>
              <a:t>Process Optimizer</a:t>
            </a:r>
          </a:p>
          <a:p>
            <a:pPr algn="ctr"/>
            <a:r>
              <a:rPr lang="en-US" sz="1588" dirty="0"/>
              <a:t>Model(s)</a:t>
            </a:r>
          </a:p>
        </p:txBody>
      </p:sp>
      <p:cxnSp>
        <p:nvCxnSpPr>
          <p:cNvPr id="58" name="Straight Connector 57">
            <a:extLst>
              <a:ext uri="{FF2B5EF4-FFF2-40B4-BE49-F238E27FC236}">
                <a16:creationId xmlns:a16="http://schemas.microsoft.com/office/drawing/2014/main" id="{71E0DBBD-92A1-EF1A-F56E-5445412BEFDE}"/>
              </a:ext>
            </a:extLst>
          </p:cNvPr>
          <p:cNvCxnSpPr/>
          <p:nvPr/>
        </p:nvCxnSpPr>
        <p:spPr bwMode="auto">
          <a:xfrm>
            <a:off x="3933763" y="3619161"/>
            <a:ext cx="3489541"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69" name="TextBox 7168">
            <a:extLst>
              <a:ext uri="{FF2B5EF4-FFF2-40B4-BE49-F238E27FC236}">
                <a16:creationId xmlns:a16="http://schemas.microsoft.com/office/drawing/2014/main" id="{D1AF7DB4-AE40-B9C1-677A-E61FC6666F2B}"/>
              </a:ext>
            </a:extLst>
          </p:cNvPr>
          <p:cNvSpPr txBox="1"/>
          <p:nvPr/>
        </p:nvSpPr>
        <p:spPr>
          <a:xfrm>
            <a:off x="5178062" y="5109283"/>
            <a:ext cx="974660" cy="336695"/>
          </a:xfrm>
          <a:prstGeom prst="rect">
            <a:avLst/>
          </a:prstGeom>
          <a:noFill/>
        </p:spPr>
        <p:txBody>
          <a:bodyPr wrap="square">
            <a:spAutoFit/>
          </a:bodyPr>
          <a:lstStyle/>
          <a:p>
            <a:r>
              <a:rPr lang="en-US" sz="1588" dirty="0"/>
              <a:t>OPC UA</a:t>
            </a:r>
          </a:p>
        </p:txBody>
      </p:sp>
      <p:sp>
        <p:nvSpPr>
          <p:cNvPr id="7170" name="TextBox 7169">
            <a:extLst>
              <a:ext uri="{FF2B5EF4-FFF2-40B4-BE49-F238E27FC236}">
                <a16:creationId xmlns:a16="http://schemas.microsoft.com/office/drawing/2014/main" id="{E04AF823-332D-CBFA-5E44-B82F2EE7765C}"/>
              </a:ext>
            </a:extLst>
          </p:cNvPr>
          <p:cNvSpPr txBox="1"/>
          <p:nvPr/>
        </p:nvSpPr>
        <p:spPr>
          <a:xfrm>
            <a:off x="3020643" y="5095688"/>
            <a:ext cx="974660" cy="336695"/>
          </a:xfrm>
          <a:prstGeom prst="rect">
            <a:avLst/>
          </a:prstGeom>
          <a:noFill/>
        </p:spPr>
        <p:txBody>
          <a:bodyPr wrap="square">
            <a:spAutoFit/>
          </a:bodyPr>
          <a:lstStyle/>
          <a:p>
            <a:r>
              <a:rPr lang="en-US" sz="1588" dirty="0"/>
              <a:t>OPC UA</a:t>
            </a:r>
          </a:p>
        </p:txBody>
      </p:sp>
      <p:sp>
        <p:nvSpPr>
          <p:cNvPr id="7173" name="TextBox 7172">
            <a:extLst>
              <a:ext uri="{FF2B5EF4-FFF2-40B4-BE49-F238E27FC236}">
                <a16:creationId xmlns:a16="http://schemas.microsoft.com/office/drawing/2014/main" id="{F8BBB4B9-D7C8-FDE1-B225-C6E5C034B7AF}"/>
              </a:ext>
            </a:extLst>
          </p:cNvPr>
          <p:cNvSpPr txBox="1"/>
          <p:nvPr/>
        </p:nvSpPr>
        <p:spPr>
          <a:xfrm>
            <a:off x="7400772" y="5091133"/>
            <a:ext cx="974660" cy="336695"/>
          </a:xfrm>
          <a:prstGeom prst="rect">
            <a:avLst/>
          </a:prstGeom>
          <a:noFill/>
        </p:spPr>
        <p:txBody>
          <a:bodyPr wrap="square">
            <a:spAutoFit/>
          </a:bodyPr>
          <a:lstStyle/>
          <a:p>
            <a:r>
              <a:rPr lang="en-US" sz="1588" dirty="0"/>
              <a:t>OPC UA</a:t>
            </a:r>
          </a:p>
        </p:txBody>
      </p:sp>
      <p:cxnSp>
        <p:nvCxnSpPr>
          <p:cNvPr id="7174" name="Straight Connector 7173">
            <a:extLst>
              <a:ext uri="{FF2B5EF4-FFF2-40B4-BE49-F238E27FC236}">
                <a16:creationId xmlns:a16="http://schemas.microsoft.com/office/drawing/2014/main" id="{5516702D-2FDB-7CB5-E2BA-5F13DB18306E}"/>
              </a:ext>
            </a:extLst>
          </p:cNvPr>
          <p:cNvCxnSpPr>
            <a:stCxn id="27" idx="0"/>
            <a:endCxn id="5" idx="2"/>
          </p:cNvCxnSpPr>
          <p:nvPr/>
        </p:nvCxnSpPr>
        <p:spPr bwMode="auto">
          <a:xfrm flipV="1">
            <a:off x="6142315" y="3310708"/>
            <a:ext cx="207" cy="642335"/>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a:extLst>
              <a:ext uri="{FF2B5EF4-FFF2-40B4-BE49-F238E27FC236}">
                <a16:creationId xmlns:a16="http://schemas.microsoft.com/office/drawing/2014/main" id="{F4AD73F8-57B7-D492-D8FE-FA20B6A8587B}"/>
              </a:ext>
            </a:extLst>
          </p:cNvPr>
          <p:cNvSpPr txBox="1"/>
          <p:nvPr/>
        </p:nvSpPr>
        <p:spPr>
          <a:xfrm>
            <a:off x="8423764" y="2978216"/>
            <a:ext cx="960640" cy="336695"/>
          </a:xfrm>
          <a:prstGeom prst="rect">
            <a:avLst/>
          </a:prstGeom>
          <a:noFill/>
        </p:spPr>
        <p:txBody>
          <a:bodyPr wrap="square">
            <a:spAutoFit/>
          </a:bodyPr>
          <a:lstStyle/>
          <a:p>
            <a:r>
              <a:rPr lang="en-US" sz="1588" dirty="0"/>
              <a:t>MQTT</a:t>
            </a:r>
          </a:p>
        </p:txBody>
      </p:sp>
      <p:cxnSp>
        <p:nvCxnSpPr>
          <p:cNvPr id="29" name="Straight Connector 28">
            <a:extLst>
              <a:ext uri="{FF2B5EF4-FFF2-40B4-BE49-F238E27FC236}">
                <a16:creationId xmlns:a16="http://schemas.microsoft.com/office/drawing/2014/main" id="{2EB505DD-136F-C3B5-C030-C0D3A09FC931}"/>
              </a:ext>
            </a:extLst>
          </p:cNvPr>
          <p:cNvCxnSpPr>
            <a:cxnSpLocks/>
          </p:cNvCxnSpPr>
          <p:nvPr/>
        </p:nvCxnSpPr>
        <p:spPr bwMode="auto">
          <a:xfrm flipH="1">
            <a:off x="9425270" y="2100699"/>
            <a:ext cx="986495" cy="358389"/>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Arrow: Curved Right 38">
            <a:extLst>
              <a:ext uri="{FF2B5EF4-FFF2-40B4-BE49-F238E27FC236}">
                <a16:creationId xmlns:a16="http://schemas.microsoft.com/office/drawing/2014/main" id="{B6B09F1F-22F3-AEE1-F267-350A4378A49B}"/>
              </a:ext>
            </a:extLst>
          </p:cNvPr>
          <p:cNvSpPr/>
          <p:nvPr/>
        </p:nvSpPr>
        <p:spPr bwMode="auto">
          <a:xfrm rot="14469702">
            <a:off x="9860685" y="2075907"/>
            <a:ext cx="363092" cy="1536649"/>
          </a:xfrm>
          <a:prstGeom prst="curvedRightArrow">
            <a:avLst/>
          </a:prstGeom>
          <a:solidFill>
            <a:srgbClr val="FFFF00"/>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a:latin typeface="Times" panose="02020603050405020304" pitchFamily="18" charset="0"/>
            </a:endParaRPr>
          </a:p>
        </p:txBody>
      </p:sp>
      <p:sp>
        <p:nvSpPr>
          <p:cNvPr id="12" name="TextBox 11">
            <a:extLst>
              <a:ext uri="{FF2B5EF4-FFF2-40B4-BE49-F238E27FC236}">
                <a16:creationId xmlns:a16="http://schemas.microsoft.com/office/drawing/2014/main" id="{7A17847C-C5DA-26A2-EDEC-B042AE7BDB1C}"/>
              </a:ext>
            </a:extLst>
          </p:cNvPr>
          <p:cNvSpPr txBox="1"/>
          <p:nvPr/>
        </p:nvSpPr>
        <p:spPr>
          <a:xfrm>
            <a:off x="1204535" y="3481347"/>
            <a:ext cx="2669493" cy="336695"/>
          </a:xfrm>
          <a:prstGeom prst="rect">
            <a:avLst/>
          </a:prstGeom>
          <a:noFill/>
        </p:spPr>
        <p:txBody>
          <a:bodyPr wrap="square">
            <a:spAutoFit/>
          </a:bodyPr>
          <a:lstStyle/>
          <a:p>
            <a:r>
              <a:rPr lang="en-US" sz="1588" dirty="0"/>
              <a:t>Secure Ethernet Network</a:t>
            </a:r>
          </a:p>
        </p:txBody>
      </p:sp>
      <p:sp>
        <p:nvSpPr>
          <p:cNvPr id="13" name="TextBox 12">
            <a:extLst>
              <a:ext uri="{FF2B5EF4-FFF2-40B4-BE49-F238E27FC236}">
                <a16:creationId xmlns:a16="http://schemas.microsoft.com/office/drawing/2014/main" id="{C46CE912-8F01-4BCD-D013-5D6EB04FDCB0}"/>
              </a:ext>
            </a:extLst>
          </p:cNvPr>
          <p:cNvSpPr txBox="1"/>
          <p:nvPr/>
        </p:nvSpPr>
        <p:spPr>
          <a:xfrm>
            <a:off x="7435868" y="3327386"/>
            <a:ext cx="1946638" cy="581057"/>
          </a:xfrm>
          <a:prstGeom prst="rect">
            <a:avLst/>
          </a:prstGeom>
          <a:solidFill>
            <a:srgbClr val="FFFF7F"/>
          </a:solidFill>
          <a:ln w="25400">
            <a:solidFill>
              <a:schemeClr val="tx1"/>
            </a:solidFill>
          </a:ln>
        </p:spPr>
        <p:txBody>
          <a:bodyPr wrap="square" rtlCol="0">
            <a:spAutoFit/>
          </a:bodyPr>
          <a:lstStyle/>
          <a:p>
            <a:pPr algn="ctr"/>
            <a:r>
              <a:rPr lang="en-US" sz="1588" dirty="0"/>
              <a:t>Secure Analyzer Gateway (SAG)</a:t>
            </a:r>
          </a:p>
        </p:txBody>
      </p:sp>
      <p:cxnSp>
        <p:nvCxnSpPr>
          <p:cNvPr id="30" name="Straight Connector 29">
            <a:extLst>
              <a:ext uri="{FF2B5EF4-FFF2-40B4-BE49-F238E27FC236}">
                <a16:creationId xmlns:a16="http://schemas.microsoft.com/office/drawing/2014/main" id="{6312287A-5F07-A800-7B1E-C976C165C024}"/>
              </a:ext>
            </a:extLst>
          </p:cNvPr>
          <p:cNvCxnSpPr/>
          <p:nvPr/>
        </p:nvCxnSpPr>
        <p:spPr bwMode="auto">
          <a:xfrm flipV="1">
            <a:off x="8365027" y="3908443"/>
            <a:ext cx="0" cy="970317"/>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a:extLst>
              <a:ext uri="{FF2B5EF4-FFF2-40B4-BE49-F238E27FC236}">
                <a16:creationId xmlns:a16="http://schemas.microsoft.com/office/drawing/2014/main" id="{0B805726-5BCF-4120-BED7-459A21ADB0DC}"/>
              </a:ext>
            </a:extLst>
          </p:cNvPr>
          <p:cNvCxnSpPr/>
          <p:nvPr/>
        </p:nvCxnSpPr>
        <p:spPr bwMode="auto">
          <a:xfrm flipV="1">
            <a:off x="8410809" y="2942571"/>
            <a:ext cx="0" cy="410773"/>
          </a:xfrm>
          <a:prstGeom prst="line">
            <a:avLst/>
          </a:prstGeom>
          <a:solidFill>
            <a:schemeClr val="accent1"/>
          </a:solidFill>
          <a:ln w="2857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Cloud 46">
            <a:extLst>
              <a:ext uri="{FF2B5EF4-FFF2-40B4-BE49-F238E27FC236}">
                <a16:creationId xmlns:a16="http://schemas.microsoft.com/office/drawing/2014/main" id="{8899941C-B407-04B6-8EDE-249FB64370CB}"/>
              </a:ext>
            </a:extLst>
          </p:cNvPr>
          <p:cNvSpPr/>
          <p:nvPr/>
        </p:nvSpPr>
        <p:spPr bwMode="auto">
          <a:xfrm>
            <a:off x="7424836" y="2293117"/>
            <a:ext cx="2064787" cy="640468"/>
          </a:xfrm>
          <a:prstGeom prst="cloud">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2118" dirty="0">
                <a:latin typeface="Times" panose="02020603050405020304" pitchFamily="18" charset="0"/>
              </a:rPr>
              <a:t>Internet</a:t>
            </a:r>
          </a:p>
        </p:txBody>
      </p:sp>
      <p:sp>
        <p:nvSpPr>
          <p:cNvPr id="50" name="TextBox 49">
            <a:extLst>
              <a:ext uri="{FF2B5EF4-FFF2-40B4-BE49-F238E27FC236}">
                <a16:creationId xmlns:a16="http://schemas.microsoft.com/office/drawing/2014/main" id="{148880E3-45F1-4FCA-1B19-0E0FE628E8A1}"/>
              </a:ext>
            </a:extLst>
          </p:cNvPr>
          <p:cNvSpPr txBox="1"/>
          <p:nvPr/>
        </p:nvSpPr>
        <p:spPr>
          <a:xfrm>
            <a:off x="10240934" y="3010331"/>
            <a:ext cx="1293479" cy="581057"/>
          </a:xfrm>
          <a:prstGeom prst="rect">
            <a:avLst/>
          </a:prstGeom>
          <a:noFill/>
        </p:spPr>
        <p:txBody>
          <a:bodyPr wrap="square">
            <a:spAutoFit/>
          </a:bodyPr>
          <a:lstStyle/>
          <a:p>
            <a:r>
              <a:rPr lang="en-US" sz="1588" dirty="0"/>
              <a:t>One Way</a:t>
            </a:r>
          </a:p>
          <a:p>
            <a:r>
              <a:rPr lang="en-US" sz="1588" dirty="0"/>
              <a:t>Data Link</a:t>
            </a:r>
          </a:p>
        </p:txBody>
      </p:sp>
      <p:sp>
        <p:nvSpPr>
          <p:cNvPr id="7176" name="TextBox 7175">
            <a:extLst>
              <a:ext uri="{FF2B5EF4-FFF2-40B4-BE49-F238E27FC236}">
                <a16:creationId xmlns:a16="http://schemas.microsoft.com/office/drawing/2014/main" id="{395B668B-A186-FB22-5FA7-6412225F1D06}"/>
              </a:ext>
            </a:extLst>
          </p:cNvPr>
          <p:cNvSpPr txBox="1"/>
          <p:nvPr/>
        </p:nvSpPr>
        <p:spPr>
          <a:xfrm>
            <a:off x="8369043" y="3975742"/>
            <a:ext cx="974660" cy="336695"/>
          </a:xfrm>
          <a:prstGeom prst="rect">
            <a:avLst/>
          </a:prstGeom>
          <a:noFill/>
        </p:spPr>
        <p:txBody>
          <a:bodyPr wrap="square">
            <a:spAutoFit/>
          </a:bodyPr>
          <a:lstStyle/>
          <a:p>
            <a:r>
              <a:rPr lang="en-US" sz="1588" dirty="0"/>
              <a:t>OPC UA</a:t>
            </a:r>
          </a:p>
        </p:txBody>
      </p:sp>
      <p:cxnSp>
        <p:nvCxnSpPr>
          <p:cNvPr id="7180" name="Straight Connector 7179">
            <a:extLst>
              <a:ext uri="{FF2B5EF4-FFF2-40B4-BE49-F238E27FC236}">
                <a16:creationId xmlns:a16="http://schemas.microsoft.com/office/drawing/2014/main" id="{05D42C0D-4080-D092-B20E-6547CD1A78AF}"/>
              </a:ext>
            </a:extLst>
          </p:cNvPr>
          <p:cNvCxnSpPr>
            <a:stCxn id="3" idx="0"/>
          </p:cNvCxnSpPr>
          <p:nvPr/>
        </p:nvCxnSpPr>
        <p:spPr bwMode="auto">
          <a:xfrm flipV="1">
            <a:off x="3932041" y="3294660"/>
            <a:ext cx="28746" cy="650105"/>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B59B86A9-CDFC-DB15-C343-26B2570A2848}"/>
              </a:ext>
            </a:extLst>
          </p:cNvPr>
          <p:cNvSpPr txBox="1"/>
          <p:nvPr/>
        </p:nvSpPr>
        <p:spPr>
          <a:xfrm>
            <a:off x="3058720" y="3944765"/>
            <a:ext cx="1746641" cy="581057"/>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Quality</a:t>
            </a:r>
          </a:p>
          <a:p>
            <a:pPr algn="ctr"/>
            <a:r>
              <a:rPr lang="en-US" sz="1588" dirty="0"/>
              <a:t>Laboratory</a:t>
            </a:r>
          </a:p>
        </p:txBody>
      </p:sp>
    </p:spTree>
    <p:custDataLst>
      <p:tags r:id="rId1"/>
    </p:custDataLst>
    <p:extLst>
      <p:ext uri="{BB962C8B-B14F-4D97-AF65-F5344CB8AC3E}">
        <p14:creationId xmlns:p14="http://schemas.microsoft.com/office/powerpoint/2010/main" val="3169728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Rectangle 7179">
            <a:extLst>
              <a:ext uri="{FF2B5EF4-FFF2-40B4-BE49-F238E27FC236}">
                <a16:creationId xmlns:a16="http://schemas.microsoft.com/office/drawing/2014/main" id="{038454A9-0521-B7E4-A2BA-DA64D06895A4}"/>
              </a:ext>
            </a:extLst>
          </p:cNvPr>
          <p:cNvSpPr/>
          <p:nvPr/>
        </p:nvSpPr>
        <p:spPr bwMode="auto">
          <a:xfrm>
            <a:off x="8386011" y="4226215"/>
            <a:ext cx="3465092" cy="2186460"/>
          </a:xfrm>
          <a:prstGeom prst="rect">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anose="02020603050405020304" pitchFamily="18" charset="0"/>
              </a:rPr>
              <a:t>      </a:t>
            </a:r>
            <a:r>
              <a:rPr lang="en-US" sz="1588" dirty="0"/>
              <a:t>Test &amp; Development SAG</a:t>
            </a:r>
          </a:p>
        </p:txBody>
      </p:sp>
      <p:sp>
        <p:nvSpPr>
          <p:cNvPr id="7171" name="Rectangle 2"/>
          <p:cNvSpPr>
            <a:spLocks noGrp="1" noChangeArrowheads="1"/>
          </p:cNvSpPr>
          <p:nvPr>
            <p:ph type="title"/>
          </p:nvPr>
        </p:nvSpPr>
        <p:spPr>
          <a:xfrm>
            <a:off x="1054388" y="303949"/>
            <a:ext cx="9198591" cy="537882"/>
          </a:xfrm>
        </p:spPr>
        <p:txBody>
          <a:bodyPr/>
          <a:lstStyle/>
          <a:p>
            <a:r>
              <a:rPr lang="en-US" dirty="0"/>
              <a:t>Remote Operations Center (ROC)</a:t>
            </a:r>
          </a:p>
        </p:txBody>
      </p:sp>
      <p:sp>
        <p:nvSpPr>
          <p:cNvPr id="16" name="Rectangle 15">
            <a:extLst>
              <a:ext uri="{FF2B5EF4-FFF2-40B4-BE49-F238E27FC236}">
                <a16:creationId xmlns:a16="http://schemas.microsoft.com/office/drawing/2014/main" id="{DE6FCFEC-B896-499A-901D-CD235810D1E4}"/>
              </a:ext>
            </a:extLst>
          </p:cNvPr>
          <p:cNvSpPr/>
          <p:nvPr/>
        </p:nvSpPr>
        <p:spPr>
          <a:xfrm>
            <a:off x="999796" y="1330127"/>
            <a:ext cx="9822878" cy="635559"/>
          </a:xfrm>
          <a:prstGeom prst="rect">
            <a:avLst/>
          </a:prstGeom>
        </p:spPr>
        <p:txBody>
          <a:bodyPr wrap="square">
            <a:spAutoFit/>
          </a:bodyPr>
          <a:lstStyle/>
          <a:p>
            <a:r>
              <a:rPr lang="en-US" sz="1765" dirty="0"/>
              <a:t>Supports multiple analyzer systems, including Analyzer Diagnostics, Reporting, Analyzer FFT and Loop Optimizers, Data Historian, and a test/development system.</a:t>
            </a:r>
          </a:p>
        </p:txBody>
      </p:sp>
      <p:cxnSp>
        <p:nvCxnSpPr>
          <p:cNvPr id="25" name="Straight Connector 24">
            <a:extLst>
              <a:ext uri="{FF2B5EF4-FFF2-40B4-BE49-F238E27FC236}">
                <a16:creationId xmlns:a16="http://schemas.microsoft.com/office/drawing/2014/main" id="{DD3EEBE0-EE6F-4B48-A2A2-4E729ECE1CC8}"/>
              </a:ext>
            </a:extLst>
          </p:cNvPr>
          <p:cNvCxnSpPr>
            <a:cxnSpLocks/>
          </p:cNvCxnSpPr>
          <p:nvPr/>
        </p:nvCxnSpPr>
        <p:spPr bwMode="auto">
          <a:xfrm flipV="1">
            <a:off x="2037851" y="2655000"/>
            <a:ext cx="0" cy="373012"/>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E0AFAC31-5DE5-4F7E-BD10-1D2A9D490A89}"/>
              </a:ext>
            </a:extLst>
          </p:cNvPr>
          <p:cNvSpPr txBox="1"/>
          <p:nvPr/>
        </p:nvSpPr>
        <p:spPr>
          <a:xfrm>
            <a:off x="2018585" y="5217501"/>
            <a:ext cx="1746641" cy="581057"/>
          </a:xfrm>
          <a:prstGeom prst="rect">
            <a:avLst/>
          </a:prstGeom>
          <a:solidFill>
            <a:srgbClr val="00E700">
              <a:alpha val="50000"/>
            </a:srgbClr>
          </a:solidFill>
          <a:ln w="38100">
            <a:solidFill>
              <a:schemeClr val="tx1"/>
            </a:solidFill>
            <a:prstDash val="lgDash"/>
          </a:ln>
        </p:spPr>
        <p:txBody>
          <a:bodyPr wrap="square" rtlCol="0">
            <a:spAutoFit/>
          </a:bodyPr>
          <a:lstStyle/>
          <a:p>
            <a:pPr algn="ctr"/>
            <a:r>
              <a:rPr lang="en-US" sz="1588" dirty="0"/>
              <a:t>Process</a:t>
            </a:r>
          </a:p>
          <a:p>
            <a:pPr algn="ctr"/>
            <a:r>
              <a:rPr lang="en-US" sz="1588" dirty="0"/>
              <a:t>Data Historian</a:t>
            </a:r>
          </a:p>
        </p:txBody>
      </p:sp>
      <p:cxnSp>
        <p:nvCxnSpPr>
          <p:cNvPr id="34" name="Straight Connector 33">
            <a:extLst>
              <a:ext uri="{FF2B5EF4-FFF2-40B4-BE49-F238E27FC236}">
                <a16:creationId xmlns:a16="http://schemas.microsoft.com/office/drawing/2014/main" id="{6D930194-CB7D-40F5-92B3-A47BF7A3B021}"/>
              </a:ext>
            </a:extLst>
          </p:cNvPr>
          <p:cNvCxnSpPr/>
          <p:nvPr/>
        </p:nvCxnSpPr>
        <p:spPr bwMode="auto">
          <a:xfrm flipV="1">
            <a:off x="3946579" y="3410945"/>
            <a:ext cx="5912" cy="404193"/>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Box 36">
            <a:extLst>
              <a:ext uri="{FF2B5EF4-FFF2-40B4-BE49-F238E27FC236}">
                <a16:creationId xmlns:a16="http://schemas.microsoft.com/office/drawing/2014/main" id="{E7083DEF-7032-45E6-BA7C-BF8DEA7507A6}"/>
              </a:ext>
            </a:extLst>
          </p:cNvPr>
          <p:cNvSpPr txBox="1"/>
          <p:nvPr/>
        </p:nvSpPr>
        <p:spPr>
          <a:xfrm>
            <a:off x="7087148" y="2811862"/>
            <a:ext cx="1850580" cy="581057"/>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Analyzer FFT Model</a:t>
            </a:r>
          </a:p>
        </p:txBody>
      </p:sp>
      <p:cxnSp>
        <p:nvCxnSpPr>
          <p:cNvPr id="38" name="Straight Connector 37">
            <a:extLst>
              <a:ext uri="{FF2B5EF4-FFF2-40B4-BE49-F238E27FC236}">
                <a16:creationId xmlns:a16="http://schemas.microsoft.com/office/drawing/2014/main" id="{DE4B520D-B933-4FA8-93B8-EBBF401377E9}"/>
              </a:ext>
            </a:extLst>
          </p:cNvPr>
          <p:cNvCxnSpPr/>
          <p:nvPr/>
        </p:nvCxnSpPr>
        <p:spPr bwMode="auto">
          <a:xfrm flipV="1">
            <a:off x="5950843" y="3398173"/>
            <a:ext cx="0" cy="428023"/>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a:extLst>
              <a:ext uri="{FF2B5EF4-FFF2-40B4-BE49-F238E27FC236}">
                <a16:creationId xmlns:a16="http://schemas.microsoft.com/office/drawing/2014/main" id="{EE1D2E3D-542E-46C0-AC15-9582512FBE6E}"/>
              </a:ext>
            </a:extLst>
          </p:cNvPr>
          <p:cNvSpPr txBox="1"/>
          <p:nvPr/>
        </p:nvSpPr>
        <p:spPr>
          <a:xfrm>
            <a:off x="1404175" y="3041288"/>
            <a:ext cx="1142934" cy="336695"/>
          </a:xfrm>
          <a:prstGeom prst="rect">
            <a:avLst/>
          </a:prstGeom>
          <a:solidFill>
            <a:srgbClr val="FFFF00">
              <a:alpha val="50000"/>
            </a:srgbClr>
          </a:solidFill>
          <a:ln w="25400">
            <a:solidFill>
              <a:schemeClr val="tx1"/>
            </a:solidFill>
          </a:ln>
        </p:spPr>
        <p:txBody>
          <a:bodyPr wrap="square" rtlCol="0">
            <a:spAutoFit/>
          </a:bodyPr>
          <a:lstStyle/>
          <a:p>
            <a:pPr algn="ctr"/>
            <a:r>
              <a:rPr lang="en-US" sz="1588" dirty="0"/>
              <a:t>Firewall</a:t>
            </a:r>
          </a:p>
        </p:txBody>
      </p:sp>
      <p:sp>
        <p:nvSpPr>
          <p:cNvPr id="43" name="TextBox 42">
            <a:extLst>
              <a:ext uri="{FF2B5EF4-FFF2-40B4-BE49-F238E27FC236}">
                <a16:creationId xmlns:a16="http://schemas.microsoft.com/office/drawing/2014/main" id="{B4E8CBEA-7169-4764-97A3-F566062A607A}"/>
              </a:ext>
            </a:extLst>
          </p:cNvPr>
          <p:cNvSpPr txBox="1"/>
          <p:nvPr/>
        </p:nvSpPr>
        <p:spPr>
          <a:xfrm>
            <a:off x="2030618" y="4248039"/>
            <a:ext cx="1746641" cy="581057"/>
          </a:xfrm>
          <a:prstGeom prst="rect">
            <a:avLst/>
          </a:prstGeom>
          <a:solidFill>
            <a:srgbClr val="FFFF00">
              <a:alpha val="50000"/>
            </a:srgbClr>
          </a:solidFill>
          <a:ln w="25400">
            <a:solidFill>
              <a:schemeClr val="tx1"/>
            </a:solidFill>
          </a:ln>
        </p:spPr>
        <p:txBody>
          <a:bodyPr wrap="square" rtlCol="0">
            <a:spAutoFit/>
          </a:bodyPr>
          <a:lstStyle/>
          <a:p>
            <a:pPr algn="ctr"/>
            <a:r>
              <a:rPr lang="en-US" sz="1588" dirty="0"/>
              <a:t>Secure Analyzer Remote Support</a:t>
            </a:r>
          </a:p>
        </p:txBody>
      </p:sp>
      <p:sp>
        <p:nvSpPr>
          <p:cNvPr id="5" name="TextBox 4">
            <a:extLst>
              <a:ext uri="{FF2B5EF4-FFF2-40B4-BE49-F238E27FC236}">
                <a16:creationId xmlns:a16="http://schemas.microsoft.com/office/drawing/2014/main" id="{8028FDF6-F384-52F7-EC21-6D07974F3BD5}"/>
              </a:ext>
            </a:extLst>
          </p:cNvPr>
          <p:cNvSpPr txBox="1"/>
          <p:nvPr/>
        </p:nvSpPr>
        <p:spPr>
          <a:xfrm>
            <a:off x="5013521" y="2827777"/>
            <a:ext cx="1850581" cy="581057"/>
          </a:xfrm>
          <a:prstGeom prst="rect">
            <a:avLst/>
          </a:prstGeom>
          <a:solidFill>
            <a:srgbClr val="00E700"/>
          </a:solidFill>
          <a:ln w="25400">
            <a:solidFill>
              <a:schemeClr val="tx1"/>
            </a:solidFill>
          </a:ln>
        </p:spPr>
        <p:txBody>
          <a:bodyPr wrap="square" rtlCol="0">
            <a:spAutoFit/>
          </a:bodyPr>
          <a:lstStyle/>
          <a:p>
            <a:pPr algn="ctr"/>
            <a:r>
              <a:rPr lang="en-US" sz="1588" dirty="0"/>
              <a:t>Analyzer Diagnostics (AI)</a:t>
            </a:r>
          </a:p>
        </p:txBody>
      </p:sp>
      <p:cxnSp>
        <p:nvCxnSpPr>
          <p:cNvPr id="58" name="Straight Connector 57">
            <a:extLst>
              <a:ext uri="{FF2B5EF4-FFF2-40B4-BE49-F238E27FC236}">
                <a16:creationId xmlns:a16="http://schemas.microsoft.com/office/drawing/2014/main" id="{ECAF6195-3BCE-459F-3515-2046FDBE3596}"/>
              </a:ext>
            </a:extLst>
          </p:cNvPr>
          <p:cNvCxnSpPr/>
          <p:nvPr/>
        </p:nvCxnSpPr>
        <p:spPr bwMode="auto">
          <a:xfrm>
            <a:off x="2032189" y="3812037"/>
            <a:ext cx="865274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6" name="TextBox 7175">
            <a:extLst>
              <a:ext uri="{FF2B5EF4-FFF2-40B4-BE49-F238E27FC236}">
                <a16:creationId xmlns:a16="http://schemas.microsoft.com/office/drawing/2014/main" id="{8C972E34-6510-7063-6761-35A9E3CD0AE8}"/>
              </a:ext>
            </a:extLst>
          </p:cNvPr>
          <p:cNvSpPr txBox="1"/>
          <p:nvPr/>
        </p:nvSpPr>
        <p:spPr>
          <a:xfrm>
            <a:off x="255691" y="3636856"/>
            <a:ext cx="1840532" cy="336695"/>
          </a:xfrm>
          <a:prstGeom prst="rect">
            <a:avLst/>
          </a:prstGeom>
          <a:noFill/>
        </p:spPr>
        <p:txBody>
          <a:bodyPr wrap="square">
            <a:spAutoFit/>
          </a:bodyPr>
          <a:lstStyle/>
          <a:p>
            <a:r>
              <a:rPr lang="en-US" sz="1588" dirty="0"/>
              <a:t>Office Network</a:t>
            </a:r>
          </a:p>
        </p:txBody>
      </p:sp>
      <p:cxnSp>
        <p:nvCxnSpPr>
          <p:cNvPr id="7182" name="Straight Connector 7181">
            <a:extLst>
              <a:ext uri="{FF2B5EF4-FFF2-40B4-BE49-F238E27FC236}">
                <a16:creationId xmlns:a16="http://schemas.microsoft.com/office/drawing/2014/main" id="{A1B0A08E-BFE2-CDEB-E47C-0C26A04ED0B4}"/>
              </a:ext>
            </a:extLst>
          </p:cNvPr>
          <p:cNvCxnSpPr/>
          <p:nvPr/>
        </p:nvCxnSpPr>
        <p:spPr bwMode="auto">
          <a:xfrm flipV="1">
            <a:off x="2898024" y="3814012"/>
            <a:ext cx="0" cy="41805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AB2FEC72-64CA-49C3-93FB-422FF4035704}"/>
              </a:ext>
            </a:extLst>
          </p:cNvPr>
          <p:cNvSpPr txBox="1"/>
          <p:nvPr/>
        </p:nvSpPr>
        <p:spPr>
          <a:xfrm>
            <a:off x="3090279" y="2853651"/>
            <a:ext cx="1746641" cy="581698"/>
          </a:xfrm>
          <a:prstGeom prst="rect">
            <a:avLst/>
          </a:prstGeom>
          <a:solidFill>
            <a:srgbClr val="FFC000">
              <a:alpha val="50000"/>
            </a:srgbClr>
          </a:solidFill>
          <a:ln w="25400">
            <a:solidFill>
              <a:schemeClr val="tx1"/>
            </a:solidFill>
          </a:ln>
        </p:spPr>
        <p:txBody>
          <a:bodyPr wrap="square" rtlCol="0">
            <a:spAutoFit/>
          </a:bodyPr>
          <a:lstStyle/>
          <a:p>
            <a:pPr algn="ctr"/>
            <a:r>
              <a:rPr lang="en-US" sz="1590" dirty="0"/>
              <a:t>Central Analyzer Archive Server</a:t>
            </a:r>
            <a:endParaRPr lang="en-US" sz="1600" dirty="0"/>
          </a:p>
        </p:txBody>
      </p:sp>
      <p:sp>
        <p:nvSpPr>
          <p:cNvPr id="8" name="Cloud 7">
            <a:extLst>
              <a:ext uri="{FF2B5EF4-FFF2-40B4-BE49-F238E27FC236}">
                <a16:creationId xmlns:a16="http://schemas.microsoft.com/office/drawing/2014/main" id="{1EAD7FE4-FAAF-DE13-6087-5D7F43F1CCF1}"/>
              </a:ext>
            </a:extLst>
          </p:cNvPr>
          <p:cNvSpPr/>
          <p:nvPr/>
        </p:nvSpPr>
        <p:spPr bwMode="auto">
          <a:xfrm>
            <a:off x="999796" y="2029304"/>
            <a:ext cx="2064787" cy="640468"/>
          </a:xfrm>
          <a:prstGeom prst="cloud">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0682" tIns="40341" rIns="80682" bIns="40341" numCol="1" rtlCol="0" anchor="t" anchorCtr="0" compatLnSpc="1">
            <a:prstTxWarp prst="textNoShape">
              <a:avLst/>
            </a:prstTxWarp>
          </a:bodyPr>
          <a:lstStyle/>
          <a:p>
            <a:pPr algn="ctr" defTabSz="806867" eaLnBrk="0" fontAlgn="base" hangingPunct="0">
              <a:spcBef>
                <a:spcPct val="0"/>
              </a:spcBef>
              <a:spcAft>
                <a:spcPct val="0"/>
              </a:spcAft>
            </a:pPr>
            <a:r>
              <a:rPr lang="en-US" sz="2118" dirty="0">
                <a:latin typeface="Times" panose="02020603050405020304" pitchFamily="18" charset="0"/>
              </a:rPr>
              <a:t>Internet</a:t>
            </a:r>
          </a:p>
        </p:txBody>
      </p:sp>
      <p:cxnSp>
        <p:nvCxnSpPr>
          <p:cNvPr id="13" name="Straight Connector 12">
            <a:extLst>
              <a:ext uri="{FF2B5EF4-FFF2-40B4-BE49-F238E27FC236}">
                <a16:creationId xmlns:a16="http://schemas.microsoft.com/office/drawing/2014/main" id="{C15AA433-C60C-6E3B-BEB3-38AEC26D2899}"/>
              </a:ext>
            </a:extLst>
          </p:cNvPr>
          <p:cNvCxnSpPr/>
          <p:nvPr/>
        </p:nvCxnSpPr>
        <p:spPr bwMode="auto">
          <a:xfrm flipV="1">
            <a:off x="2015702" y="3388888"/>
            <a:ext cx="0" cy="418055"/>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536517E8-D527-AB18-7676-8311989FA8AC}"/>
              </a:ext>
            </a:extLst>
          </p:cNvPr>
          <p:cNvCxnSpPr/>
          <p:nvPr/>
        </p:nvCxnSpPr>
        <p:spPr bwMode="auto">
          <a:xfrm flipV="1">
            <a:off x="2894008" y="4820664"/>
            <a:ext cx="0" cy="41805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a:extLst>
              <a:ext uri="{FF2B5EF4-FFF2-40B4-BE49-F238E27FC236}">
                <a16:creationId xmlns:a16="http://schemas.microsoft.com/office/drawing/2014/main" id="{39B159AE-C2C6-E56B-45BB-CA6604983262}"/>
              </a:ext>
            </a:extLst>
          </p:cNvPr>
          <p:cNvSpPr txBox="1"/>
          <p:nvPr/>
        </p:nvSpPr>
        <p:spPr>
          <a:xfrm>
            <a:off x="4096038" y="5213491"/>
            <a:ext cx="1746641" cy="581057"/>
          </a:xfrm>
          <a:prstGeom prst="rect">
            <a:avLst/>
          </a:prstGeom>
          <a:solidFill>
            <a:srgbClr val="00E700">
              <a:alpha val="50000"/>
            </a:srgbClr>
          </a:solidFill>
          <a:ln w="38100">
            <a:solidFill>
              <a:schemeClr val="tx1"/>
            </a:solidFill>
            <a:prstDash val="lgDash"/>
          </a:ln>
        </p:spPr>
        <p:txBody>
          <a:bodyPr wrap="square" rtlCol="0">
            <a:spAutoFit/>
          </a:bodyPr>
          <a:lstStyle/>
          <a:p>
            <a:pPr algn="ctr"/>
            <a:r>
              <a:rPr lang="en-US" sz="1588" dirty="0"/>
              <a:t>Process</a:t>
            </a:r>
          </a:p>
          <a:p>
            <a:pPr algn="ctr"/>
            <a:r>
              <a:rPr lang="en-US" sz="1588" dirty="0"/>
              <a:t>Data Historian</a:t>
            </a:r>
          </a:p>
        </p:txBody>
      </p:sp>
      <p:sp>
        <p:nvSpPr>
          <p:cNvPr id="29" name="TextBox 28">
            <a:extLst>
              <a:ext uri="{FF2B5EF4-FFF2-40B4-BE49-F238E27FC236}">
                <a16:creationId xmlns:a16="http://schemas.microsoft.com/office/drawing/2014/main" id="{0BB3F702-29BF-58BF-9EE7-05352C03BC9A}"/>
              </a:ext>
            </a:extLst>
          </p:cNvPr>
          <p:cNvSpPr txBox="1"/>
          <p:nvPr/>
        </p:nvSpPr>
        <p:spPr>
          <a:xfrm>
            <a:off x="4108071" y="4244029"/>
            <a:ext cx="1746641" cy="581057"/>
          </a:xfrm>
          <a:prstGeom prst="rect">
            <a:avLst/>
          </a:prstGeom>
          <a:solidFill>
            <a:srgbClr val="FFFF00">
              <a:alpha val="50000"/>
            </a:srgbClr>
          </a:solidFill>
          <a:ln w="25400">
            <a:solidFill>
              <a:schemeClr val="tx1"/>
            </a:solidFill>
          </a:ln>
        </p:spPr>
        <p:txBody>
          <a:bodyPr wrap="square" rtlCol="0">
            <a:spAutoFit/>
          </a:bodyPr>
          <a:lstStyle/>
          <a:p>
            <a:pPr algn="ctr"/>
            <a:r>
              <a:rPr lang="en-US" sz="1588" dirty="0"/>
              <a:t>Secure Analyzer Remote Support</a:t>
            </a:r>
          </a:p>
        </p:txBody>
      </p:sp>
      <p:cxnSp>
        <p:nvCxnSpPr>
          <p:cNvPr id="30" name="Straight Connector 29">
            <a:extLst>
              <a:ext uri="{FF2B5EF4-FFF2-40B4-BE49-F238E27FC236}">
                <a16:creationId xmlns:a16="http://schemas.microsoft.com/office/drawing/2014/main" id="{F05F5D4A-4EB0-757E-5E4A-7B5F0B962120}"/>
              </a:ext>
            </a:extLst>
          </p:cNvPr>
          <p:cNvCxnSpPr/>
          <p:nvPr/>
        </p:nvCxnSpPr>
        <p:spPr bwMode="auto">
          <a:xfrm flipV="1">
            <a:off x="4975477" y="3810002"/>
            <a:ext cx="0" cy="41805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A73B3F4A-14D3-A6E1-6FD6-F6AB66CD35BB}"/>
              </a:ext>
            </a:extLst>
          </p:cNvPr>
          <p:cNvCxnSpPr/>
          <p:nvPr/>
        </p:nvCxnSpPr>
        <p:spPr bwMode="auto">
          <a:xfrm flipV="1">
            <a:off x="4971461" y="4816654"/>
            <a:ext cx="0" cy="41805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35">
            <a:extLst>
              <a:ext uri="{FF2B5EF4-FFF2-40B4-BE49-F238E27FC236}">
                <a16:creationId xmlns:a16="http://schemas.microsoft.com/office/drawing/2014/main" id="{B478B5FC-9153-4B4D-1313-522BDF0466B0}"/>
              </a:ext>
            </a:extLst>
          </p:cNvPr>
          <p:cNvSpPr txBox="1"/>
          <p:nvPr/>
        </p:nvSpPr>
        <p:spPr>
          <a:xfrm>
            <a:off x="6237660" y="5213485"/>
            <a:ext cx="1746641" cy="581057"/>
          </a:xfrm>
          <a:prstGeom prst="rect">
            <a:avLst/>
          </a:prstGeom>
          <a:solidFill>
            <a:srgbClr val="00E700">
              <a:alpha val="50000"/>
            </a:srgbClr>
          </a:solidFill>
          <a:ln w="38100">
            <a:solidFill>
              <a:schemeClr val="tx1"/>
            </a:solidFill>
            <a:prstDash val="lgDash"/>
          </a:ln>
        </p:spPr>
        <p:txBody>
          <a:bodyPr wrap="square" rtlCol="0">
            <a:spAutoFit/>
          </a:bodyPr>
          <a:lstStyle/>
          <a:p>
            <a:pPr algn="ctr"/>
            <a:r>
              <a:rPr lang="en-US" sz="1588" dirty="0"/>
              <a:t>Process</a:t>
            </a:r>
          </a:p>
          <a:p>
            <a:pPr algn="ctr"/>
            <a:r>
              <a:rPr lang="en-US" sz="1588" dirty="0"/>
              <a:t>Data Historian</a:t>
            </a:r>
          </a:p>
        </p:txBody>
      </p:sp>
      <p:sp>
        <p:nvSpPr>
          <p:cNvPr id="39" name="TextBox 38">
            <a:extLst>
              <a:ext uri="{FF2B5EF4-FFF2-40B4-BE49-F238E27FC236}">
                <a16:creationId xmlns:a16="http://schemas.microsoft.com/office/drawing/2014/main" id="{B0078326-5A38-BDA3-7530-B614592E8158}"/>
              </a:ext>
            </a:extLst>
          </p:cNvPr>
          <p:cNvSpPr txBox="1"/>
          <p:nvPr/>
        </p:nvSpPr>
        <p:spPr>
          <a:xfrm>
            <a:off x="6249693" y="4244023"/>
            <a:ext cx="1746641" cy="581057"/>
          </a:xfrm>
          <a:prstGeom prst="rect">
            <a:avLst/>
          </a:prstGeom>
          <a:solidFill>
            <a:srgbClr val="FFFF00">
              <a:alpha val="50000"/>
            </a:srgbClr>
          </a:solidFill>
          <a:ln w="25400">
            <a:solidFill>
              <a:schemeClr val="tx1"/>
            </a:solidFill>
          </a:ln>
        </p:spPr>
        <p:txBody>
          <a:bodyPr wrap="square" rtlCol="0">
            <a:spAutoFit/>
          </a:bodyPr>
          <a:lstStyle/>
          <a:p>
            <a:pPr algn="ctr"/>
            <a:r>
              <a:rPr lang="en-US" sz="1588" dirty="0"/>
              <a:t>Secure Analyzer Remote Support</a:t>
            </a:r>
          </a:p>
        </p:txBody>
      </p:sp>
      <p:cxnSp>
        <p:nvCxnSpPr>
          <p:cNvPr id="41" name="Straight Connector 40">
            <a:extLst>
              <a:ext uri="{FF2B5EF4-FFF2-40B4-BE49-F238E27FC236}">
                <a16:creationId xmlns:a16="http://schemas.microsoft.com/office/drawing/2014/main" id="{A2D0E9D2-6006-84DB-F697-9C441DC6FE1A}"/>
              </a:ext>
            </a:extLst>
          </p:cNvPr>
          <p:cNvCxnSpPr/>
          <p:nvPr/>
        </p:nvCxnSpPr>
        <p:spPr bwMode="auto">
          <a:xfrm flipV="1">
            <a:off x="7117099" y="3809996"/>
            <a:ext cx="0" cy="41805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a:extLst>
              <a:ext uri="{FF2B5EF4-FFF2-40B4-BE49-F238E27FC236}">
                <a16:creationId xmlns:a16="http://schemas.microsoft.com/office/drawing/2014/main" id="{A3BEF84F-7CD6-6126-5B2B-AD8E760B6F22}"/>
              </a:ext>
            </a:extLst>
          </p:cNvPr>
          <p:cNvCxnSpPr/>
          <p:nvPr/>
        </p:nvCxnSpPr>
        <p:spPr bwMode="auto">
          <a:xfrm flipV="1">
            <a:off x="7113083" y="4816648"/>
            <a:ext cx="0" cy="41805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TextBox 44">
            <a:extLst>
              <a:ext uri="{FF2B5EF4-FFF2-40B4-BE49-F238E27FC236}">
                <a16:creationId xmlns:a16="http://schemas.microsoft.com/office/drawing/2014/main" id="{78A927B4-843A-B7C5-2644-777340F9502C}"/>
              </a:ext>
            </a:extLst>
          </p:cNvPr>
          <p:cNvSpPr txBox="1"/>
          <p:nvPr/>
        </p:nvSpPr>
        <p:spPr>
          <a:xfrm>
            <a:off x="1945052" y="3919368"/>
            <a:ext cx="974660" cy="336695"/>
          </a:xfrm>
          <a:prstGeom prst="rect">
            <a:avLst/>
          </a:prstGeom>
          <a:noFill/>
        </p:spPr>
        <p:txBody>
          <a:bodyPr wrap="square">
            <a:spAutoFit/>
          </a:bodyPr>
          <a:lstStyle/>
          <a:p>
            <a:r>
              <a:rPr lang="en-US" sz="1588" dirty="0"/>
              <a:t>Site 1</a:t>
            </a:r>
          </a:p>
        </p:txBody>
      </p:sp>
      <p:sp>
        <p:nvSpPr>
          <p:cNvPr id="46" name="TextBox 45">
            <a:extLst>
              <a:ext uri="{FF2B5EF4-FFF2-40B4-BE49-F238E27FC236}">
                <a16:creationId xmlns:a16="http://schemas.microsoft.com/office/drawing/2014/main" id="{539457B5-05AC-0114-D683-4BC63BF80D88}"/>
              </a:ext>
            </a:extLst>
          </p:cNvPr>
          <p:cNvSpPr txBox="1"/>
          <p:nvPr/>
        </p:nvSpPr>
        <p:spPr>
          <a:xfrm>
            <a:off x="4094703" y="3915358"/>
            <a:ext cx="974660" cy="336695"/>
          </a:xfrm>
          <a:prstGeom prst="rect">
            <a:avLst/>
          </a:prstGeom>
          <a:noFill/>
        </p:spPr>
        <p:txBody>
          <a:bodyPr wrap="square">
            <a:spAutoFit/>
          </a:bodyPr>
          <a:lstStyle/>
          <a:p>
            <a:r>
              <a:rPr lang="en-US" sz="1588" dirty="0"/>
              <a:t>Site 2</a:t>
            </a:r>
          </a:p>
        </p:txBody>
      </p:sp>
      <p:sp>
        <p:nvSpPr>
          <p:cNvPr id="47" name="TextBox 46">
            <a:extLst>
              <a:ext uri="{FF2B5EF4-FFF2-40B4-BE49-F238E27FC236}">
                <a16:creationId xmlns:a16="http://schemas.microsoft.com/office/drawing/2014/main" id="{97E7323F-F6A5-64D6-174A-B2A24959DDB3}"/>
              </a:ext>
            </a:extLst>
          </p:cNvPr>
          <p:cNvSpPr txBox="1"/>
          <p:nvPr/>
        </p:nvSpPr>
        <p:spPr>
          <a:xfrm>
            <a:off x="6172155" y="3923610"/>
            <a:ext cx="974660" cy="336695"/>
          </a:xfrm>
          <a:prstGeom prst="rect">
            <a:avLst/>
          </a:prstGeom>
          <a:noFill/>
        </p:spPr>
        <p:txBody>
          <a:bodyPr wrap="square">
            <a:spAutoFit/>
          </a:bodyPr>
          <a:lstStyle/>
          <a:p>
            <a:r>
              <a:rPr lang="en-US" sz="1588" dirty="0"/>
              <a:t>Site 3</a:t>
            </a:r>
          </a:p>
        </p:txBody>
      </p:sp>
      <p:sp>
        <p:nvSpPr>
          <p:cNvPr id="51" name="TextBox 50">
            <a:extLst>
              <a:ext uri="{FF2B5EF4-FFF2-40B4-BE49-F238E27FC236}">
                <a16:creationId xmlns:a16="http://schemas.microsoft.com/office/drawing/2014/main" id="{D7738E28-F3D7-902C-E37D-AD9A96285671}"/>
              </a:ext>
            </a:extLst>
          </p:cNvPr>
          <p:cNvSpPr txBox="1"/>
          <p:nvPr/>
        </p:nvSpPr>
        <p:spPr>
          <a:xfrm>
            <a:off x="9139990" y="2831895"/>
            <a:ext cx="1746641" cy="581057"/>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IAMS </a:t>
            </a:r>
          </a:p>
          <a:p>
            <a:pPr algn="ctr"/>
            <a:r>
              <a:rPr lang="en-US" sz="1588" dirty="0"/>
              <a:t>(</a:t>
            </a:r>
            <a:r>
              <a:rPr lang="en-US" sz="1588" dirty="0" err="1"/>
              <a:t>Maint</a:t>
            </a:r>
            <a:r>
              <a:rPr lang="en-US" sz="1588" dirty="0"/>
              <a:t> Mgt)</a:t>
            </a:r>
          </a:p>
        </p:txBody>
      </p:sp>
      <p:cxnSp>
        <p:nvCxnSpPr>
          <p:cNvPr id="52" name="Straight Connector 51">
            <a:extLst>
              <a:ext uri="{FF2B5EF4-FFF2-40B4-BE49-F238E27FC236}">
                <a16:creationId xmlns:a16="http://schemas.microsoft.com/office/drawing/2014/main" id="{0216A157-B874-076B-A32B-F5F0400CB02C}"/>
              </a:ext>
            </a:extLst>
          </p:cNvPr>
          <p:cNvCxnSpPr>
            <a:cxnSpLocks/>
            <a:stCxn id="7172" idx="0"/>
            <a:endCxn id="7178" idx="2"/>
          </p:cNvCxnSpPr>
          <p:nvPr/>
        </p:nvCxnSpPr>
        <p:spPr bwMode="auto">
          <a:xfrm flipV="1">
            <a:off x="9498804" y="5375336"/>
            <a:ext cx="12998" cy="367841"/>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TextBox 52">
            <a:extLst>
              <a:ext uri="{FF2B5EF4-FFF2-40B4-BE49-F238E27FC236}">
                <a16:creationId xmlns:a16="http://schemas.microsoft.com/office/drawing/2014/main" id="{500F9DFA-53C0-3610-8059-74E351682A6F}"/>
              </a:ext>
            </a:extLst>
          </p:cNvPr>
          <p:cNvSpPr txBox="1"/>
          <p:nvPr/>
        </p:nvSpPr>
        <p:spPr>
          <a:xfrm>
            <a:off x="10822674" y="4794279"/>
            <a:ext cx="853772" cy="581057"/>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Test </a:t>
            </a:r>
          </a:p>
          <a:p>
            <a:pPr algn="ctr"/>
            <a:r>
              <a:rPr lang="en-US" sz="1588" dirty="0"/>
              <a:t>PLC </a:t>
            </a:r>
          </a:p>
        </p:txBody>
      </p:sp>
      <p:sp>
        <p:nvSpPr>
          <p:cNvPr id="7172" name="TextBox 7171">
            <a:extLst>
              <a:ext uri="{FF2B5EF4-FFF2-40B4-BE49-F238E27FC236}">
                <a16:creationId xmlns:a16="http://schemas.microsoft.com/office/drawing/2014/main" id="{381E213F-18F5-4B7B-C064-AC2BBC25119D}"/>
              </a:ext>
            </a:extLst>
          </p:cNvPr>
          <p:cNvSpPr txBox="1"/>
          <p:nvPr/>
        </p:nvSpPr>
        <p:spPr>
          <a:xfrm>
            <a:off x="8538483" y="5743177"/>
            <a:ext cx="1920641" cy="581057"/>
          </a:xfrm>
          <a:prstGeom prst="rect">
            <a:avLst/>
          </a:prstGeom>
          <a:solidFill>
            <a:srgbClr val="FF0066"/>
          </a:solidFill>
          <a:ln w="25400">
            <a:solidFill>
              <a:schemeClr val="tx1"/>
            </a:solidFill>
          </a:ln>
        </p:spPr>
        <p:txBody>
          <a:bodyPr wrap="square" rtlCol="0">
            <a:spAutoFit/>
          </a:bodyPr>
          <a:lstStyle/>
          <a:p>
            <a:pPr algn="ctr"/>
            <a:r>
              <a:rPr lang="en-US" sz="1588" dirty="0"/>
              <a:t>Online Analyzer Local HMI</a:t>
            </a:r>
          </a:p>
        </p:txBody>
      </p:sp>
      <p:sp>
        <p:nvSpPr>
          <p:cNvPr id="7178" name="TextBox 7177">
            <a:extLst>
              <a:ext uri="{FF2B5EF4-FFF2-40B4-BE49-F238E27FC236}">
                <a16:creationId xmlns:a16="http://schemas.microsoft.com/office/drawing/2014/main" id="{1A443155-7C09-5A04-0E4A-93E6942BF556}"/>
              </a:ext>
            </a:extLst>
          </p:cNvPr>
          <p:cNvSpPr txBox="1"/>
          <p:nvPr/>
        </p:nvSpPr>
        <p:spPr>
          <a:xfrm>
            <a:off x="8538483" y="4794279"/>
            <a:ext cx="1946638" cy="581057"/>
          </a:xfrm>
          <a:prstGeom prst="rect">
            <a:avLst/>
          </a:prstGeom>
          <a:solidFill>
            <a:srgbClr val="FFFF7F"/>
          </a:solidFill>
          <a:ln w="25400">
            <a:solidFill>
              <a:schemeClr val="tx1"/>
            </a:solidFill>
          </a:ln>
        </p:spPr>
        <p:txBody>
          <a:bodyPr wrap="square" rtlCol="0">
            <a:spAutoFit/>
          </a:bodyPr>
          <a:lstStyle/>
          <a:p>
            <a:pPr algn="ctr"/>
            <a:r>
              <a:rPr lang="en-US" sz="1588" dirty="0"/>
              <a:t>Secure Analyzer Gateway (SAG)</a:t>
            </a:r>
          </a:p>
        </p:txBody>
      </p:sp>
      <p:cxnSp>
        <p:nvCxnSpPr>
          <p:cNvPr id="7183" name="Straight Connector 7182">
            <a:extLst>
              <a:ext uri="{FF2B5EF4-FFF2-40B4-BE49-F238E27FC236}">
                <a16:creationId xmlns:a16="http://schemas.microsoft.com/office/drawing/2014/main" id="{97EBF747-28F0-8EB6-4558-6D9CAEB561A8}"/>
              </a:ext>
            </a:extLst>
          </p:cNvPr>
          <p:cNvCxnSpPr/>
          <p:nvPr/>
        </p:nvCxnSpPr>
        <p:spPr bwMode="auto">
          <a:xfrm flipV="1">
            <a:off x="9989450" y="3406189"/>
            <a:ext cx="0" cy="428023"/>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4" name="Straight Connector 7183">
            <a:extLst>
              <a:ext uri="{FF2B5EF4-FFF2-40B4-BE49-F238E27FC236}">
                <a16:creationId xmlns:a16="http://schemas.microsoft.com/office/drawing/2014/main" id="{C5AEA668-47A0-FDF9-C29D-E4EFC0B8E7A4}"/>
              </a:ext>
            </a:extLst>
          </p:cNvPr>
          <p:cNvCxnSpPr/>
          <p:nvPr/>
        </p:nvCxnSpPr>
        <p:spPr bwMode="auto">
          <a:xfrm flipV="1">
            <a:off x="8084442" y="3390151"/>
            <a:ext cx="0" cy="428023"/>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86" name="Straight Connector 7185">
            <a:extLst>
              <a:ext uri="{FF2B5EF4-FFF2-40B4-BE49-F238E27FC236}">
                <a16:creationId xmlns:a16="http://schemas.microsoft.com/office/drawing/2014/main" id="{AD23C065-F228-D2AC-35F5-0CEFDB25C7D2}"/>
              </a:ext>
            </a:extLst>
          </p:cNvPr>
          <p:cNvCxnSpPr>
            <a:cxnSpLocks/>
            <a:endCxn id="53" idx="1"/>
          </p:cNvCxnSpPr>
          <p:nvPr/>
        </p:nvCxnSpPr>
        <p:spPr bwMode="auto">
          <a:xfrm flipV="1">
            <a:off x="10459124" y="5084808"/>
            <a:ext cx="363550" cy="21198"/>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Straight Connector 2">
            <a:extLst>
              <a:ext uri="{FF2B5EF4-FFF2-40B4-BE49-F238E27FC236}">
                <a16:creationId xmlns:a16="http://schemas.microsoft.com/office/drawing/2014/main" id="{541C0AE2-2EA8-2701-8DD6-4C1F13BFD59F}"/>
              </a:ext>
            </a:extLst>
          </p:cNvPr>
          <p:cNvCxnSpPr/>
          <p:nvPr/>
        </p:nvCxnSpPr>
        <p:spPr bwMode="auto">
          <a:xfrm flipV="1">
            <a:off x="10252979" y="3429000"/>
            <a:ext cx="0" cy="797215"/>
          </a:xfrm>
          <a:prstGeom prst="line">
            <a:avLst/>
          </a:prstGeom>
          <a:solidFill>
            <a:schemeClr val="accent1"/>
          </a:solidFill>
          <a:ln w="28575" cap="flat" cmpd="sng" algn="ctr">
            <a:solidFill>
              <a:schemeClr val="tx1"/>
            </a:solidFill>
            <a:prstDash val="solid"/>
            <a:round/>
            <a:headEnd type="triangle" w="lg" len="lg"/>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a:extLst>
              <a:ext uri="{FF2B5EF4-FFF2-40B4-BE49-F238E27FC236}">
                <a16:creationId xmlns:a16="http://schemas.microsoft.com/office/drawing/2014/main" id="{2F9667A8-AAF6-E957-3014-E036723863DE}"/>
              </a:ext>
            </a:extLst>
          </p:cNvPr>
          <p:cNvSpPr txBox="1"/>
          <p:nvPr/>
        </p:nvSpPr>
        <p:spPr>
          <a:xfrm>
            <a:off x="8101199" y="2066795"/>
            <a:ext cx="1850580" cy="581057"/>
          </a:xfrm>
          <a:prstGeom prst="rect">
            <a:avLst/>
          </a:prstGeom>
          <a:solidFill>
            <a:srgbClr val="00E700">
              <a:alpha val="50000"/>
            </a:srgbClr>
          </a:solidFill>
          <a:ln w="25400">
            <a:solidFill>
              <a:schemeClr val="tx1"/>
            </a:solidFill>
          </a:ln>
        </p:spPr>
        <p:txBody>
          <a:bodyPr wrap="square" rtlCol="0">
            <a:spAutoFit/>
          </a:bodyPr>
          <a:lstStyle/>
          <a:p>
            <a:pPr algn="ctr"/>
            <a:r>
              <a:rPr lang="en-US" sz="1588" dirty="0"/>
              <a:t>Analysis Loop Optimizer</a:t>
            </a:r>
          </a:p>
        </p:txBody>
      </p:sp>
      <p:sp>
        <p:nvSpPr>
          <p:cNvPr id="9" name="TextBox 8">
            <a:extLst>
              <a:ext uri="{FF2B5EF4-FFF2-40B4-BE49-F238E27FC236}">
                <a16:creationId xmlns:a16="http://schemas.microsoft.com/office/drawing/2014/main" id="{AFE0BE17-3686-1FCF-C07B-DB89E22528ED}"/>
              </a:ext>
            </a:extLst>
          </p:cNvPr>
          <p:cNvSpPr txBox="1"/>
          <p:nvPr/>
        </p:nvSpPr>
        <p:spPr>
          <a:xfrm>
            <a:off x="6027572" y="2065777"/>
            <a:ext cx="1850581" cy="581057"/>
          </a:xfrm>
          <a:prstGeom prst="rect">
            <a:avLst/>
          </a:prstGeom>
          <a:solidFill>
            <a:srgbClr val="00E700"/>
          </a:solidFill>
          <a:ln w="25400">
            <a:solidFill>
              <a:schemeClr val="tx1"/>
            </a:solidFill>
          </a:ln>
        </p:spPr>
        <p:txBody>
          <a:bodyPr wrap="square" rtlCol="0">
            <a:spAutoFit/>
          </a:bodyPr>
          <a:lstStyle/>
          <a:p>
            <a:pPr algn="ctr"/>
            <a:r>
              <a:rPr lang="en-US" sz="1588" dirty="0"/>
              <a:t>Analyzer Reporting (AI)</a:t>
            </a:r>
          </a:p>
        </p:txBody>
      </p:sp>
      <p:cxnSp>
        <p:nvCxnSpPr>
          <p:cNvPr id="10" name="Straight Connector 9">
            <a:extLst>
              <a:ext uri="{FF2B5EF4-FFF2-40B4-BE49-F238E27FC236}">
                <a16:creationId xmlns:a16="http://schemas.microsoft.com/office/drawing/2014/main" id="{719FD067-6254-59E8-053F-2507B58EFF99}"/>
              </a:ext>
            </a:extLst>
          </p:cNvPr>
          <p:cNvCxnSpPr/>
          <p:nvPr/>
        </p:nvCxnSpPr>
        <p:spPr bwMode="auto">
          <a:xfrm flipV="1">
            <a:off x="6976379" y="2649413"/>
            <a:ext cx="0" cy="1164599"/>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C27B2DD7-FD93-03C7-F944-C99C728DFCE3}"/>
              </a:ext>
            </a:extLst>
          </p:cNvPr>
          <p:cNvCxnSpPr/>
          <p:nvPr/>
        </p:nvCxnSpPr>
        <p:spPr bwMode="auto">
          <a:xfrm flipV="1">
            <a:off x="9063087" y="2661133"/>
            <a:ext cx="0" cy="1164599"/>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Rectangle 17">
            <a:extLst>
              <a:ext uri="{FF2B5EF4-FFF2-40B4-BE49-F238E27FC236}">
                <a16:creationId xmlns:a16="http://schemas.microsoft.com/office/drawing/2014/main" id="{E26CF7D0-9C6D-A71B-F9C4-C3472979B91F}"/>
              </a:ext>
            </a:extLst>
          </p:cNvPr>
          <p:cNvSpPr/>
          <p:nvPr/>
        </p:nvSpPr>
        <p:spPr bwMode="auto">
          <a:xfrm>
            <a:off x="10484572" y="3521560"/>
            <a:ext cx="1366531" cy="596047"/>
          </a:xfrm>
          <a:prstGeom prst="rect">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588" dirty="0"/>
              <a:t>Security System</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75A9-5F53-4AB9-900E-140675A89616}"/>
              </a:ext>
            </a:extLst>
          </p:cNvPr>
          <p:cNvSpPr>
            <a:spLocks noGrp="1"/>
          </p:cNvSpPr>
          <p:nvPr>
            <p:ph type="title"/>
          </p:nvPr>
        </p:nvSpPr>
        <p:spPr>
          <a:xfrm>
            <a:off x="2513465" y="338888"/>
            <a:ext cx="6533025" cy="549007"/>
          </a:xfrm>
        </p:spPr>
        <p:txBody>
          <a:bodyPr>
            <a:noAutofit/>
          </a:bodyPr>
          <a:lstStyle/>
          <a:p>
            <a:pPr algn="ctr"/>
            <a:r>
              <a:rPr lang="en-US" sz="3200" dirty="0">
                <a:latin typeface="Calibri" panose="020F0502020204030204" pitchFamily="34" charset="0"/>
                <a:ea typeface="Calibri" panose="020F0502020204030204" pitchFamily="34" charset="0"/>
                <a:cs typeface="Calibri" panose="020F0502020204030204" pitchFamily="34" charset="0"/>
              </a:rPr>
              <a:t>Key “Take-away” Messages</a:t>
            </a:r>
          </a:p>
        </p:txBody>
      </p:sp>
      <p:sp>
        <p:nvSpPr>
          <p:cNvPr id="3" name="Content Placeholder 2">
            <a:extLst>
              <a:ext uri="{FF2B5EF4-FFF2-40B4-BE49-F238E27FC236}">
                <a16:creationId xmlns:a16="http://schemas.microsoft.com/office/drawing/2014/main" id="{8E6B3B00-9DB4-4B7C-A930-214059C7C7F2}"/>
              </a:ext>
            </a:extLst>
          </p:cNvPr>
          <p:cNvSpPr>
            <a:spLocks noGrp="1"/>
          </p:cNvSpPr>
          <p:nvPr>
            <p:ph idx="1"/>
          </p:nvPr>
        </p:nvSpPr>
        <p:spPr>
          <a:xfrm>
            <a:off x="917124" y="1436501"/>
            <a:ext cx="9998306" cy="4710299"/>
          </a:xfrm>
        </p:spPr>
        <p:txBody>
          <a:bodyPr>
            <a:no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More sophisticated analyzers can bring dramatic improvements in process quality and throughput</a:t>
            </a:r>
          </a:p>
          <a:p>
            <a:r>
              <a:rPr lang="en-US" sz="2400" dirty="0">
                <a:latin typeface="Calibri" panose="020F0502020204030204" pitchFamily="34" charset="0"/>
                <a:ea typeface="Calibri" panose="020F0502020204030204" pitchFamily="34" charset="0"/>
                <a:cs typeface="Calibri" panose="020F0502020204030204" pitchFamily="34" charset="0"/>
              </a:rPr>
              <a:t>AI tools can provide process optimization strategies such as model-based control and multi-unit integration</a:t>
            </a:r>
          </a:p>
          <a:p>
            <a:r>
              <a:rPr lang="en-US" sz="2400" dirty="0">
                <a:latin typeface="Calibri" panose="020F0502020204030204" pitchFamily="34" charset="0"/>
                <a:ea typeface="Calibri" panose="020F0502020204030204" pitchFamily="34" charset="0"/>
                <a:cs typeface="Calibri" panose="020F0502020204030204" pitchFamily="34" charset="0"/>
              </a:rPr>
              <a:t>New analyzers often require advanced mathematical models that can be difficult to maintain and support at plant sites.</a:t>
            </a:r>
          </a:p>
          <a:p>
            <a:r>
              <a:rPr lang="en-US" sz="2400" dirty="0">
                <a:latin typeface="Calibri" panose="020F0502020204030204" pitchFamily="34" charset="0"/>
                <a:ea typeface="Calibri" panose="020F0502020204030204" pitchFamily="34" charset="0"/>
                <a:cs typeface="Calibri" panose="020F0502020204030204" pitchFamily="34" charset="0"/>
              </a:rPr>
              <a:t>Any changes in raw materials, process facilities, or operations may require modification of analyzer control or process optimization models.</a:t>
            </a:r>
          </a:p>
          <a:p>
            <a:r>
              <a:rPr lang="en-US" sz="2400" dirty="0">
                <a:latin typeface="Calibri" panose="020F0502020204030204" pitchFamily="34" charset="0"/>
                <a:ea typeface="Calibri" panose="020F0502020204030204" pitchFamily="34" charset="0"/>
                <a:cs typeface="Calibri" panose="020F0502020204030204" pitchFamily="34" charset="0"/>
              </a:rPr>
              <a:t>Certified SAG H/W, S/W, and MQTT Protocol support many architectures</a:t>
            </a:r>
          </a:p>
          <a:p>
            <a:r>
              <a:rPr lang="en-US" sz="2400" dirty="0">
                <a:latin typeface="Calibri" panose="020F0502020204030204" pitchFamily="34" charset="0"/>
                <a:ea typeface="Calibri" panose="020F0502020204030204" pitchFamily="34" charset="0"/>
                <a:cs typeface="Calibri" panose="020F0502020204030204" pitchFamily="34" charset="0"/>
              </a:rPr>
              <a:t>Cybersecure remote support is practical and profitable, but requires carefully planned design and operation strategies</a:t>
            </a:r>
          </a:p>
        </p:txBody>
      </p:sp>
    </p:spTree>
    <p:custDataLst>
      <p:tags r:id="rId1"/>
    </p:custDataLst>
    <p:extLst>
      <p:ext uri="{BB962C8B-B14F-4D97-AF65-F5344CB8AC3E}">
        <p14:creationId xmlns:p14="http://schemas.microsoft.com/office/powerpoint/2010/main" val="388917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DBBF-E539-4CF5-BE3F-5130527A502F}"/>
              </a:ext>
            </a:extLst>
          </p:cNvPr>
          <p:cNvSpPr txBox="1">
            <a:spLocks/>
          </p:cNvSpPr>
          <p:nvPr/>
        </p:nvSpPr>
        <p:spPr>
          <a:xfrm>
            <a:off x="2788528" y="291520"/>
            <a:ext cx="6201703" cy="557611"/>
          </a:xfrm>
          <a:prstGeom prst="rect">
            <a:avLst/>
          </a:prstGeom>
          <a:solidFill>
            <a:schemeClr val="accent3">
              <a:lumMod val="20000"/>
              <a:lumOff val="80000"/>
            </a:schemeClr>
          </a:solidFill>
        </p:spPr>
        <p:txBody>
          <a:bodyPr/>
          <a:lstStyle>
            <a:lvl1pPr algn="l" defTabSz="1019175" rtl="0" eaLnBrk="0" fontAlgn="base" hangingPunct="0">
              <a:spcBef>
                <a:spcPct val="0"/>
              </a:spcBef>
              <a:spcAft>
                <a:spcPct val="0"/>
              </a:spcAft>
              <a:defRPr sz="2800" b="1" kern="1200">
                <a:solidFill>
                  <a:srgbClr val="072B5F"/>
                </a:solidFill>
                <a:latin typeface="+mj-lt"/>
                <a:ea typeface="+mj-ea"/>
                <a:cs typeface="+mj-cs"/>
              </a:defRPr>
            </a:lvl1pPr>
            <a:lvl2pPr algn="l" defTabSz="1019175" rtl="0" eaLnBrk="0" fontAlgn="base" hangingPunct="0">
              <a:spcBef>
                <a:spcPct val="0"/>
              </a:spcBef>
              <a:spcAft>
                <a:spcPct val="0"/>
              </a:spcAft>
              <a:defRPr sz="2800" b="1">
                <a:solidFill>
                  <a:srgbClr val="072B5F"/>
                </a:solidFill>
                <a:latin typeface="Arial" panose="020B0604020202020204" pitchFamily="34" charset="0"/>
              </a:defRPr>
            </a:lvl2pPr>
            <a:lvl3pPr algn="l" defTabSz="1019175" rtl="0" eaLnBrk="0" fontAlgn="base" hangingPunct="0">
              <a:spcBef>
                <a:spcPct val="0"/>
              </a:spcBef>
              <a:spcAft>
                <a:spcPct val="0"/>
              </a:spcAft>
              <a:defRPr sz="2800" b="1">
                <a:solidFill>
                  <a:srgbClr val="072B5F"/>
                </a:solidFill>
                <a:latin typeface="Arial" panose="020B0604020202020204" pitchFamily="34" charset="0"/>
              </a:defRPr>
            </a:lvl3pPr>
            <a:lvl4pPr algn="l" defTabSz="1019175" rtl="0" eaLnBrk="0" fontAlgn="base" hangingPunct="0">
              <a:spcBef>
                <a:spcPct val="0"/>
              </a:spcBef>
              <a:spcAft>
                <a:spcPct val="0"/>
              </a:spcAft>
              <a:defRPr sz="2800" b="1">
                <a:solidFill>
                  <a:srgbClr val="072B5F"/>
                </a:solidFill>
                <a:latin typeface="Arial" panose="020B0604020202020204" pitchFamily="34" charset="0"/>
              </a:defRPr>
            </a:lvl4pPr>
            <a:lvl5pPr algn="l" defTabSz="1019175" rtl="0" eaLnBrk="0" fontAlgn="base" hangingPunct="0">
              <a:spcBef>
                <a:spcPct val="0"/>
              </a:spcBef>
              <a:spcAft>
                <a:spcPct val="0"/>
              </a:spcAft>
              <a:defRPr sz="2800" b="1">
                <a:solidFill>
                  <a:srgbClr val="072B5F"/>
                </a:solidFill>
                <a:latin typeface="Arial" panose="020B0604020202020204" pitchFamily="34" charset="0"/>
              </a:defRPr>
            </a:lvl5pPr>
            <a:lvl6pPr marL="457200" algn="l" defTabSz="1019175" rtl="0" fontAlgn="base">
              <a:spcBef>
                <a:spcPct val="0"/>
              </a:spcBef>
              <a:spcAft>
                <a:spcPct val="0"/>
              </a:spcAft>
              <a:defRPr sz="2800" b="1">
                <a:solidFill>
                  <a:srgbClr val="072B5F"/>
                </a:solidFill>
                <a:latin typeface="Arial" panose="020B0604020202020204" pitchFamily="34" charset="0"/>
              </a:defRPr>
            </a:lvl6pPr>
            <a:lvl7pPr marL="914400" algn="l" defTabSz="1019175" rtl="0" fontAlgn="base">
              <a:spcBef>
                <a:spcPct val="0"/>
              </a:spcBef>
              <a:spcAft>
                <a:spcPct val="0"/>
              </a:spcAft>
              <a:defRPr sz="2800" b="1">
                <a:solidFill>
                  <a:srgbClr val="072B5F"/>
                </a:solidFill>
                <a:latin typeface="Arial" panose="020B0604020202020204" pitchFamily="34" charset="0"/>
              </a:defRPr>
            </a:lvl7pPr>
            <a:lvl8pPr marL="1371600" algn="l" defTabSz="1019175" rtl="0" fontAlgn="base">
              <a:spcBef>
                <a:spcPct val="0"/>
              </a:spcBef>
              <a:spcAft>
                <a:spcPct val="0"/>
              </a:spcAft>
              <a:defRPr sz="2800" b="1">
                <a:solidFill>
                  <a:srgbClr val="072B5F"/>
                </a:solidFill>
                <a:latin typeface="Arial" panose="020B0604020202020204" pitchFamily="34" charset="0"/>
              </a:defRPr>
            </a:lvl8pPr>
            <a:lvl9pPr marL="1828800" algn="l" defTabSz="1019175" rtl="0" fontAlgn="base">
              <a:spcBef>
                <a:spcPct val="0"/>
              </a:spcBef>
              <a:spcAft>
                <a:spcPct val="0"/>
              </a:spcAft>
              <a:defRPr sz="2800" b="1">
                <a:solidFill>
                  <a:srgbClr val="072B5F"/>
                </a:solidFill>
                <a:latin typeface="Arial" panose="020B0604020202020204" pitchFamily="34" charset="0"/>
              </a:defRPr>
            </a:lvl9pPr>
          </a:lstStyle>
          <a:p>
            <a:pPr algn="ctr"/>
            <a:r>
              <a:rPr lang="en-US" sz="3200" dirty="0">
                <a:solidFill>
                  <a:srgbClr val="003F6B"/>
                </a:solidFill>
                <a:latin typeface="Calibri" panose="020F0502020204030204" pitchFamily="34" charset="0"/>
                <a:ea typeface="Calibri" panose="020F0502020204030204" pitchFamily="34" charset="0"/>
                <a:cs typeface="Calibri" panose="020F0502020204030204" pitchFamily="34" charset="0"/>
              </a:rPr>
              <a:t>Author</a:t>
            </a:r>
          </a:p>
        </p:txBody>
      </p:sp>
      <p:pic>
        <p:nvPicPr>
          <p:cNvPr id="4" name="Picture 3" descr="A person wearing a suit and tie&#10;&#10;Description generated with very high confidence">
            <a:extLst>
              <a:ext uri="{FF2B5EF4-FFF2-40B4-BE49-F238E27FC236}">
                <a16:creationId xmlns:a16="http://schemas.microsoft.com/office/drawing/2014/main" id="{88B0676C-020B-3B84-3F94-43F4816BCBE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84670" y="2311247"/>
            <a:ext cx="2455398" cy="2455398"/>
          </a:xfrm>
          <a:prstGeom prst="rect">
            <a:avLst/>
          </a:prstGeom>
        </p:spPr>
      </p:pic>
      <p:sp>
        <p:nvSpPr>
          <p:cNvPr id="10" name="TextBox 9">
            <a:extLst>
              <a:ext uri="{FF2B5EF4-FFF2-40B4-BE49-F238E27FC236}">
                <a16:creationId xmlns:a16="http://schemas.microsoft.com/office/drawing/2014/main" id="{50E93500-1BF3-3153-2A39-B4BF748C7839}"/>
              </a:ext>
            </a:extLst>
          </p:cNvPr>
          <p:cNvSpPr txBox="1"/>
          <p:nvPr/>
        </p:nvSpPr>
        <p:spPr>
          <a:xfrm>
            <a:off x="3872585" y="1711447"/>
            <a:ext cx="7586663" cy="4252446"/>
          </a:xfrm>
          <a:prstGeom prst="rect">
            <a:avLst/>
          </a:prstGeom>
          <a:noFill/>
        </p:spPr>
        <p:txBody>
          <a:bodyPr wrap="square">
            <a:spAutoFit/>
          </a:bodyPr>
          <a:lstStyle/>
          <a:p>
            <a:pPr marL="0" marR="0">
              <a:spcBef>
                <a:spcPts val="0"/>
              </a:spcBef>
              <a:spcAft>
                <a:spcPts val="1060"/>
              </a:spcAft>
            </a:pPr>
            <a:r>
              <a:rPr lang="en-AU"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Gary has m</a:t>
            </a:r>
            <a:r>
              <a:rPr lang="en-US"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ore than 40 years of experience with enterprise integration and optimization projects, including PERA master planning and project management. </a:t>
            </a:r>
            <a:endParaRPr lang="en-US" dirty="0">
              <a:effectLst/>
              <a:latin typeface="Arial" panose="020B0604020202020204" pitchFamily="34" charset="0"/>
              <a:ea typeface="Arial" panose="020B0604020202020204" pitchFamily="34" charset="0"/>
              <a:cs typeface="Arial" panose="020B0604020202020204" pitchFamily="34" charset="0"/>
            </a:endParaRPr>
          </a:p>
          <a:p>
            <a:pPr marL="0" marR="0">
              <a:spcBef>
                <a:spcPts val="0"/>
              </a:spcBef>
              <a:spcAft>
                <a:spcPts val="1060"/>
              </a:spcAft>
            </a:pPr>
            <a:r>
              <a:rPr lang="en-US"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As one of the initial authors of the PERA Handbook of Master Planning, he has used PERA Enterprise Architecture and Master Planning methodologies throughout his career including control and information systems for oil production, pipelines, refining and marine loading, petrochemicals, coal, gas, and oil-fired power plants, polyethylene, ammonia, explosives, paint, pulp and paper, food and beverage</a:t>
            </a: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en-US"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and pharmaceuticals</a:t>
            </a: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en-US"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LNG facilities included world-scale arctic, European, and US Gulf coast complexes.</a:t>
            </a:r>
            <a:endParaRPr lang="en-US" dirty="0">
              <a:solidFill>
                <a:srgbClr val="000000"/>
              </a:solidFill>
              <a:latin typeface="Arial" panose="020B0604020202020204" pitchFamily="34" charset="0"/>
              <a:ea typeface="Arial" panose="020B0604020202020204" pitchFamily="34" charset="0"/>
              <a:cs typeface="Arial" panose="020B0604020202020204" pitchFamily="34" charset="0"/>
            </a:endParaRPr>
          </a:p>
          <a:p>
            <a:pPr marL="0" marR="0">
              <a:spcBef>
                <a:spcPts val="0"/>
              </a:spcBef>
              <a:spcAft>
                <a:spcPts val="1060"/>
              </a:spcAft>
            </a:pPr>
            <a:r>
              <a:rPr lang="en-US" kern="1200" dirty="0">
                <a:solidFill>
                  <a:srgbClr val="000000"/>
                </a:solidFill>
                <a:effectLst/>
                <a:latin typeface="Arial" panose="020B0604020202020204" pitchFamily="34" charset="0"/>
                <a:ea typeface="Arial" panose="020B0604020202020204" pitchFamily="34" charset="0"/>
                <a:cs typeface="Arial" panose="020B0604020202020204" pitchFamily="34" charset="0"/>
              </a:rPr>
              <a:t>Secure infrastructure facilities included SOC and Emergency Response systems for major industry and municipal facilities, as well as emissions reporting and trading systems for more than 100 US Power Plants.</a:t>
            </a:r>
            <a:endParaRPr lang="en-US" dirty="0">
              <a:effectLst/>
              <a:latin typeface="Arial" panose="020B0604020202020204" pitchFamily="34" charset="0"/>
              <a:ea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9554585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ISPRING_SLIDE_INDENT_LEVEL" val="0"/>
  <p:tag name="ISPRING_PRESENTER_ID" val="{D305227C-98B0-4AB0-B5E1-D25CE20F7A3B}"/>
  <p:tag name="ISPRING_CUSTOM_TIMING_USED" val="0"/>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ISPRING_SLIDE_ID_2" val="{D37473ED-8277-4FFC-ABBC-AD311EBD6F93}"/>
  <p:tag name="ISPRING_SLIDE_INDENT_LEVEL" val="0"/>
  <p:tag name="ISPRING_PRESENTER_ID" val="{D305227C-98B0-4AB0-B5E1-D25CE20F7A3B}"/>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MAC_Blue">
  <a:themeElements>
    <a:clrScheme name="OMAC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OMAC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MAC_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MAC_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MAC_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MAC_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MAC_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MAC_Blu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MAC_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MAC_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MAC_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MAC_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MAC_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7512</TotalTime>
  <Words>1388</Words>
  <Application>Microsoft Office PowerPoint</Application>
  <PresentationFormat>Widescreen</PresentationFormat>
  <Paragraphs>206</Paragraphs>
  <Slides>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Abadi</vt:lpstr>
      <vt:lpstr>Aptos</vt:lpstr>
      <vt:lpstr>Arial</vt:lpstr>
      <vt:lpstr>Arial Black</vt:lpstr>
      <vt:lpstr>Calibri</vt:lpstr>
      <vt:lpstr>Times</vt:lpstr>
      <vt:lpstr>OMAC_Blue</vt:lpstr>
      <vt:lpstr>Custom Design</vt:lpstr>
      <vt:lpstr>PowerPoint Presentation</vt:lpstr>
      <vt:lpstr>What is a Secure Analyzer Gateway ?</vt:lpstr>
      <vt:lpstr>Why are Secure Analyzer Gateways Needed ?</vt:lpstr>
      <vt:lpstr>Secure Analyzer Gateway (SAG)</vt:lpstr>
      <vt:lpstr>Typical Multi-site Company Configuration</vt:lpstr>
      <vt:lpstr>Example Large Process Plant Site Configuration</vt:lpstr>
      <vt:lpstr>Remote Operations Center (ROC)</vt:lpstr>
      <vt:lpstr>Key “Take-away” Messages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Gary Rathwell</dc:creator>
  <cp:lastModifiedBy>Gary Rathwell</cp:lastModifiedBy>
  <cp:revision>50</cp:revision>
  <cp:lastPrinted>2026-09-26T07:08:20Z</cp:lastPrinted>
  <dcterms:created xsi:type="dcterms:W3CDTF">2024-08-05T20:06:21Z</dcterms:created>
  <dcterms:modified xsi:type="dcterms:W3CDTF">2026-09-26T07:08:44Z</dcterms:modified>
</cp:coreProperties>
</file>