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tags/tag16.xml" ContentType="application/vnd.openxmlformats-officedocument.presentationml.tags+xml"/>
  <Override PartName="/ppt/notesSlides/notesSlide11.xml" ContentType="application/vnd.openxmlformats-officedocument.presentationml.notesSlide+xml"/>
  <Override PartName="/ppt/tags/tag17.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5"/>
  </p:notesMasterIdLst>
  <p:sldIdLst>
    <p:sldId id="421" r:id="rId3"/>
    <p:sldId id="410" r:id="rId4"/>
    <p:sldId id="416" r:id="rId5"/>
    <p:sldId id="422" r:id="rId6"/>
    <p:sldId id="423" r:id="rId7"/>
    <p:sldId id="425" r:id="rId8"/>
    <p:sldId id="424" r:id="rId9"/>
    <p:sldId id="426" r:id="rId10"/>
    <p:sldId id="427" r:id="rId11"/>
    <p:sldId id="284" r:id="rId12"/>
    <p:sldId id="430" r:id="rId13"/>
    <p:sldId id="38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65" d="100"/>
          <a:sy n="65" d="100"/>
        </p:scale>
        <p:origin x="1716" y="288"/>
      </p:cViewPr>
      <p:guideLst/>
    </p:cSldViewPr>
  </p:slideViewPr>
  <p:notesTextViewPr>
    <p:cViewPr>
      <p:scale>
        <a:sx n="1" d="1"/>
        <a:sy n="1" d="1"/>
      </p:scale>
      <p:origin x="0" y="0"/>
    </p:cViewPr>
  </p:notesTextViewPr>
  <p:notesViewPr>
    <p:cSldViewPr snapToGrid="0">
      <p:cViewPr varScale="1">
        <p:scale>
          <a:sx n="74" d="100"/>
          <a:sy n="74" d="100"/>
        </p:scale>
        <p:origin x="367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8A505-7228-4715-92D7-CBF23D4AFF12}" type="datetimeFigureOut">
              <a:rPr lang="en-US" smtClean="0"/>
              <a:t>8/25/2025</a:t>
            </a:fld>
            <a:endParaRPr lang="en-US"/>
          </a:p>
        </p:txBody>
      </p:sp>
      <p:sp>
        <p:nvSpPr>
          <p:cNvPr id="4" name="Slide Image Placeholder 3"/>
          <p:cNvSpPr>
            <a:spLocks noGrp="1" noRot="1" noChangeAspect="1"/>
          </p:cNvSpPr>
          <p:nvPr>
            <p:ph type="sldImg" idx="2"/>
          </p:nvPr>
        </p:nvSpPr>
        <p:spPr>
          <a:xfrm>
            <a:off x="685800" y="614138"/>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3953814"/>
            <a:ext cx="5486400" cy="4576048"/>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52488" y="617538"/>
            <a:ext cx="5313362" cy="2989262"/>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52488" y="3899080"/>
            <a:ext cx="5407025" cy="462738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a:buNone/>
            </a:pPr>
            <a:br>
              <a:rPr lang="en-US" altLang="en-US" dirty="0"/>
            </a:br>
            <a:r>
              <a:rPr lang="en-US" altLang="en-US" dirty="0"/>
              <a:t>This MLM describes how Artificial Intelligence (AI) and Human beings may be interfaced in Process Plants.  The intended audience is Engineers and Technicians who may encounter AI in their work.</a:t>
            </a: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685800" y="657225"/>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685800" y="3988425"/>
            <a:ext cx="5486400" cy="4498349"/>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r>
              <a:rPr lang="en-US" baseline="0" dirty="0"/>
              <a:t>The Line of Automation must be carefully considered and documented during the Preliminary Engineering Phase and during any subsequent Phase whenever human roles are changed.</a:t>
            </a:r>
          </a:p>
          <a:p>
            <a:pPr>
              <a:buNone/>
            </a:pPr>
            <a:endParaRPr lang="en-US" baseline="0" dirty="0"/>
          </a:p>
          <a:p>
            <a:pPr>
              <a:buNone/>
            </a:pPr>
            <a:r>
              <a:rPr lang="en-US" baseline="0" dirty="0"/>
              <a:t>Operating procedures have evolved over many years to ensure that operators can always intervene to maintain safe operations. There can be serious unintended consequences if the role of the Plant Operator is modified </a:t>
            </a:r>
          </a:p>
          <a:p>
            <a:pPr>
              <a:buNone/>
            </a:pPr>
            <a:endParaRPr lang="en-US" baseline="0" dirty="0"/>
          </a:p>
          <a:p>
            <a:pPr>
              <a:buNone/>
            </a:pPr>
            <a:r>
              <a:rPr lang="en-US" baseline="0" dirty="0"/>
              <a:t>At the very least, AI agents or humanoid robots must inform the operator “after the fact” of any initiative that it has taken and the reasons for its actions.</a:t>
            </a:r>
          </a:p>
          <a:p>
            <a:pPr>
              <a:buNone/>
            </a:pPr>
            <a:endParaRPr lang="en-US" baseline="0" dirty="0"/>
          </a:p>
          <a:p>
            <a:pPr>
              <a:buNone/>
            </a:pPr>
            <a:r>
              <a:rPr lang="en-US" baseline="0" dirty="0"/>
              <a:t>It has been suggested that truthfulness must be the first law of AI. (Elon Musk).</a:t>
            </a:r>
          </a:p>
          <a:p>
            <a:pPr>
              <a:buNone/>
            </a:pPr>
            <a:br>
              <a:rPr lang="en-US" baseline="0" dirty="0"/>
            </a:br>
            <a:endParaRPr lang="en-US" baseline="0" dirty="0"/>
          </a:p>
          <a:p>
            <a:pPr algn="ctr">
              <a:buNone/>
            </a:pPr>
            <a:endParaRPr lang="en-US" baseline="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38200" y="685800"/>
            <a:ext cx="5678488" cy="319405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792480" y="4035504"/>
            <a:ext cx="5852160"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None/>
            </a:pPr>
            <a:r>
              <a:rPr lang="en-US" baseline="0" dirty="0"/>
              <a:t>: </a:t>
            </a:r>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r>
              <a:rPr lang="en-AU" sz="1300" dirty="0">
                <a:solidFill>
                  <a:srgbClr val="000000"/>
                </a:solidFill>
                <a:latin typeface="Arial" panose="020B0604020202020204" pitchFamily="34" charset="0"/>
                <a:ea typeface="Arial" panose="020B0604020202020204" pitchFamily="34" charset="0"/>
                <a:cs typeface="Arial" panose="020B0604020202020204" pitchFamily="34" charset="0"/>
              </a:rPr>
              <a:t>Gary has m</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latin typeface="Arial" panose="020B0604020202020204" pitchFamily="34" charset="0"/>
              <a:ea typeface="Arial" panose="020B0604020202020204" pitchFamily="34" charset="0"/>
              <a:cs typeface="Arial" panose="020B0604020202020204" pitchFamily="34" charset="0"/>
            </a:endParaRP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 </a:t>
            </a:r>
            <a:endParaRPr lang="en-US"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6600" y="630238"/>
            <a:ext cx="5403850" cy="3040062"/>
          </a:xfrm>
        </p:spPr>
      </p:sp>
      <p:sp>
        <p:nvSpPr>
          <p:cNvPr id="3" name="Notes Placeholder 2"/>
          <p:cNvSpPr>
            <a:spLocks noGrp="1"/>
          </p:cNvSpPr>
          <p:nvPr>
            <p:ph type="body" idx="1"/>
          </p:nvPr>
        </p:nvSpPr>
        <p:spPr>
          <a:xfrm>
            <a:off x="736600" y="3988426"/>
            <a:ext cx="5486400" cy="4525336"/>
          </a:xfrm>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100" dirty="0">
                <a:solidFill>
                  <a:srgbClr val="000000"/>
                </a:solidFill>
                <a:latin typeface="Arial" panose="020B0604020202020204" pitchFamily="34" charset="0"/>
                <a:cs typeface="Arial" panose="020B0604020202020204" pitchFamily="34" charset="0"/>
              </a:rPr>
              <a:t>An enterprise consists of three major components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100" dirty="0">
                <a:solidFill>
                  <a:srgbClr val="000000"/>
                </a:solidFill>
                <a:latin typeface="Arial" panose="020B0604020202020204" pitchFamily="34" charset="0"/>
                <a:cs typeface="Arial" panose="020B0604020202020204" pitchFamily="34" charset="0"/>
              </a:rPr>
              <a:t>People and Organizations People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100" dirty="0">
                <a:solidFill>
                  <a:srgbClr val="000000"/>
                </a:solidFill>
                <a:latin typeface="Arial" panose="020B0604020202020204" pitchFamily="34" charset="0"/>
                <a:cs typeface="Arial" panose="020B0604020202020204" pitchFamily="34" charset="0"/>
              </a:rPr>
              <a:t>Production Facilities and Control and Information Systems.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altLang="en-US" sz="1100" dirty="0">
                <a:solidFill>
                  <a:srgbClr val="000000"/>
                </a:solidFill>
                <a:latin typeface="Arial" panose="020B0604020202020204" pitchFamily="34" charset="0"/>
                <a:cs typeface="Arial" panose="020B0604020202020204" pitchFamily="34" charset="0"/>
              </a:rPr>
              <a:t>Each of these have interfaces with the other two, across which information must flow.</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100" dirty="0">
              <a:solidFill>
                <a:srgbClr val="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100" dirty="0">
                <a:latin typeface="Arial" panose="020B0604020202020204" pitchFamily="34" charset="0"/>
                <a:cs typeface="Arial" panose="020B0604020202020204" pitchFamily="34" charset="0"/>
              </a:rPr>
              <a:t>Automation is the process of reducing the role of People in the Enterprise and thereby increasing the role of Control &amp; Information Systems and Facilities equipment. However, the degree of automation that is implemented is a conscious design decision (usually based on a cost/benefit or safety analysis).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8E238B-0027-441C-B6C6-5C79594C47B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92281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8363" y="604838"/>
            <a:ext cx="5303837" cy="2984500"/>
          </a:xfrm>
        </p:spPr>
      </p:sp>
      <p:sp>
        <p:nvSpPr>
          <p:cNvPr id="3" name="Notes Placeholder 2"/>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This requires establishing a “Line of Automation” between the maximum and minimum feasible level of automation between</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People and Equipment, and</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People and Control &amp; Information Systems</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There are thus two ”Lines of Automation”:</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Replacing people with conveyors, robots or other equipment.</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Replacing people with control and &amp; information systems.</a:t>
            </a:r>
          </a:p>
          <a:p>
            <a:pPr>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221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DCD4C-A469-AE72-40EC-6098DB9BF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F11F8-1457-7840-CCD9-9B33EFB21010}"/>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FBD282CD-83F8-D66D-8FA6-727F83B5A036}"/>
              </a:ext>
            </a:extLst>
          </p:cNvPr>
          <p:cNvSpPr>
            <a:spLocks noGrp="1"/>
          </p:cNvSpPr>
          <p:nvPr>
            <p:ph type="body" idx="1"/>
          </p:nvPr>
        </p:nvSpPr>
        <p:spPr>
          <a:xfrm>
            <a:off x="868363" y="3754438"/>
            <a:ext cx="5403648" cy="4784724"/>
          </a:xfrm>
        </p:spPr>
        <p:txBody>
          <a:bodyPr/>
          <a:lstStyle/>
          <a:p>
            <a:pPr>
              <a:spcBef>
                <a:spcPct val="0"/>
              </a:spcBef>
              <a:spcAft>
                <a:spcPct val="15000"/>
              </a:spcAft>
              <a:buFontTx/>
              <a:buNone/>
            </a:pPr>
            <a:r>
              <a:rPr lang="en-US" altLang="en-US" sz="1100" dirty="0">
                <a:solidFill>
                  <a:srgbClr val="000000"/>
                </a:solidFill>
                <a:latin typeface="Arial MT" charset="0"/>
              </a:rPr>
              <a:t>The Line Automation is established early in the design, typically during the Preliminary Engineering Phase.</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Lines of automation are important because most problems and errors occur at human interfaces with control systems and facilities (red arrows).</a:t>
            </a:r>
          </a:p>
          <a:p>
            <a:pPr>
              <a:buNone/>
            </a:pPr>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It should be recognized that the introduction of AI in the human interface to control and Information systems or plant facilities may have major consequences.</a:t>
            </a:r>
          </a:p>
          <a:p>
            <a:pPr>
              <a:buNone/>
            </a:pPr>
            <a:endParaRPr lang="en-US" dirty="0">
              <a:latin typeface="Arial" panose="020B0604020202020204" pitchFamily="34" charset="0"/>
              <a:cs typeface="Arial" panose="020B0604020202020204" pitchFamily="34" charset="0"/>
            </a:endParaRPr>
          </a:p>
          <a:p>
            <a:pPr>
              <a:buNone/>
            </a:pPr>
            <a:endParaRPr lang="en-US" dirty="0">
              <a:latin typeface="Arial" panose="020B0604020202020204" pitchFamily="34" charset="0"/>
              <a:cs typeface="Arial" panose="020B0604020202020204" pitchFamily="34" charset="0"/>
            </a:endParaRPr>
          </a:p>
          <a:p>
            <a:pPr>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6836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91339-B038-948B-2543-97E1B890F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6ACCBC-1F4B-6711-FC4E-AAE1099C998B}"/>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111A8E5F-2642-1260-696E-E2AC24E315D6}"/>
              </a:ext>
            </a:extLst>
          </p:cNvPr>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The Line Automation is typically established during the Preliminary Engineering Phase, but may be revised during Operations, Maintenance Turnaround, or Upgrades.</a:t>
            </a:r>
          </a:p>
          <a:p>
            <a:pPr>
              <a:buNone/>
            </a:pPr>
            <a:endParaRPr lang="en-US" dirty="0">
              <a:latin typeface="Arial" panose="020B0604020202020204" pitchFamily="34" charset="0"/>
              <a:cs typeface="Arial" panose="020B0604020202020204" pitchFamily="34" charset="0"/>
            </a:endParaRPr>
          </a:p>
          <a:p>
            <a:pPr>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5748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C8022-0976-6CAA-C2F8-E459A9DAF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EE9383-8904-ECD8-268C-5A68C6E2CDBD}"/>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A3982CBE-9C27-C0E1-A4FC-C23C7D1AC1B6}"/>
              </a:ext>
            </a:extLst>
          </p:cNvPr>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Hazard and risk assessment (H&amp;RA) allows the identification of hazardous events and assessment of risk for the control of which requirements are elicited for safety-related systems. These requirements included in a specification for the safety-related systems form the baseline of the safety strategy for the identified risks.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Cybersecurity requirements, however, ensure that, when possible, the operational environment, </a:t>
            </a:r>
            <a:r>
              <a:rPr lang="en-AU" dirty="0">
                <a:latin typeface="Arial" panose="020B0604020202020204" pitchFamily="34" charset="0"/>
                <a:cs typeface="Arial" panose="020B0604020202020204" pitchFamily="34" charset="0"/>
              </a:rPr>
              <a:t>including</a:t>
            </a:r>
            <a:r>
              <a:rPr lang="en-US" dirty="0">
                <a:latin typeface="Arial" panose="020B0604020202020204" pitchFamily="34" charset="0"/>
                <a:cs typeface="Arial" panose="020B0604020202020204" pitchFamily="34" charset="0"/>
              </a:rPr>
              <a:t> safety-related systems, provides suitable security countermeasures based on the known threats and vulnerabilities of the system at the time.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As a result, cybersecurity risk evolves as new threats materialize, new threat vectors and surfaces are discovered and new vulnerabilities are exploited, which may lead to the need for revised security countermeasures, whereas safety requirements remain reasonably stable between modifications to the system. </a:t>
            </a:r>
          </a:p>
        </p:txBody>
      </p:sp>
    </p:spTree>
    <p:extLst>
      <p:ext uri="{BB962C8B-B14F-4D97-AF65-F5344CB8AC3E}">
        <p14:creationId xmlns:p14="http://schemas.microsoft.com/office/powerpoint/2010/main" val="24601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2CA1A-2559-A4A9-6D91-62153AB612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4E21A7-0D3C-9EF8-A6DC-ACB5BB130F14}"/>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ED7FD8C1-E673-2A24-2FDD-80674E6E200D}"/>
              </a:ext>
            </a:extLst>
          </p:cNvPr>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We have learned that as the Response and Resolution of the interface between facilities and control systems is improved, a dramatic improvement in the quality of control is possible.</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This is related to the stability of control loops (see Bode Plots), but the same mathematics applies to the Response &amp; Resolution of any interface.  </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Thus, if the AI response is improved (compared to humans), the whole process may run better !</a:t>
            </a:r>
          </a:p>
        </p:txBody>
      </p:sp>
    </p:spTree>
    <p:extLst>
      <p:ext uri="{BB962C8B-B14F-4D97-AF65-F5344CB8AC3E}">
        <p14:creationId xmlns:p14="http://schemas.microsoft.com/office/powerpoint/2010/main" val="3200693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5CA79-CCDB-7657-1253-61BF9EEE35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5EF158-9757-66E8-4F03-120970553A69}"/>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F25B914B-EA6C-20B4-8544-BE1C42E6ED1D}"/>
              </a:ext>
            </a:extLst>
          </p:cNvPr>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The new AI interfaces (shown as black arrows) may be faster and better than a human. </a:t>
            </a:r>
          </a:p>
          <a:p>
            <a:pPr>
              <a:buNone/>
            </a:pPr>
            <a:r>
              <a:rPr lang="en-US" dirty="0">
                <a:latin typeface="Arial" panose="020B0604020202020204" pitchFamily="34" charset="0"/>
                <a:cs typeface="Arial" panose="020B0604020202020204" pitchFamily="34" charset="0"/>
              </a:rPr>
              <a:t>For example, an AI Agent might communicate with a control system at millions of Bits Per Second (BPS); </a:t>
            </a:r>
          </a:p>
          <a:p>
            <a:pPr>
              <a:buNone/>
            </a:pPr>
            <a:r>
              <a:rPr lang="en-US" dirty="0">
                <a:latin typeface="Arial" panose="020B0604020202020204" pitchFamily="34" charset="0"/>
                <a:cs typeface="Arial" panose="020B0604020202020204" pitchFamily="34" charset="0"/>
              </a:rPr>
              <a:t>while an Operator with a screen and keyboard might manage only a few BPS.</a:t>
            </a:r>
          </a:p>
          <a:p>
            <a:pPr>
              <a:buNone/>
            </a:pPr>
            <a:r>
              <a:rPr lang="en-US" dirty="0">
                <a:latin typeface="Arial" panose="020B0604020202020204" pitchFamily="34" charset="0"/>
                <a:cs typeface="Arial" panose="020B0604020202020204" pitchFamily="34" charset="0"/>
              </a:rPr>
              <a:t>Similarly, an AI agent monitoring network traffic might detect and respond to an intrusion more quickly than a human.</a:t>
            </a:r>
          </a:p>
          <a:p>
            <a:pPr>
              <a:buNone/>
            </a:pPr>
            <a:endParaRPr lang="en-US" dirty="0">
              <a:latin typeface="Arial" panose="020B0604020202020204" pitchFamily="34" charset="0"/>
              <a:cs typeface="Arial" panose="020B0604020202020204" pitchFamily="34" charset="0"/>
            </a:endParaRPr>
          </a:p>
          <a:p>
            <a:pPr>
              <a:buNone/>
            </a:pPr>
            <a:r>
              <a:rPr lang="en-US" dirty="0">
                <a:latin typeface="Arial" panose="020B0604020202020204" pitchFamily="34" charset="0"/>
                <a:cs typeface="Arial" panose="020B0604020202020204" pitchFamily="34" charset="0"/>
              </a:rPr>
              <a:t>This changes the interface for human operators (crimson). Traditional user interfaces to Control and Information systems and to plant equipment have evolved over many years and are thoroughly understood and well-documented in plant design.  However, the reliability, Response, Resolution, and Repairability of these new AI interfaces may not be known and may even be unpredictable.</a:t>
            </a:r>
          </a:p>
          <a:p>
            <a:pPr>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1544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E1EB2-6339-D1C6-6CD5-C6A92CE52F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EEF9C5-3457-74A8-64FC-66720541E570}"/>
              </a:ext>
            </a:extLst>
          </p:cNvPr>
          <p:cNvSpPr>
            <a:spLocks noGrp="1" noRot="1" noChangeAspect="1"/>
          </p:cNvSpPr>
          <p:nvPr>
            <p:ph type="sldImg"/>
          </p:nvPr>
        </p:nvSpPr>
        <p:spPr>
          <a:xfrm>
            <a:off x="868363" y="604838"/>
            <a:ext cx="5303837" cy="2984500"/>
          </a:xfrm>
        </p:spPr>
      </p:sp>
      <p:sp>
        <p:nvSpPr>
          <p:cNvPr id="3" name="Notes Placeholder 2">
            <a:extLst>
              <a:ext uri="{FF2B5EF4-FFF2-40B4-BE49-F238E27FC236}">
                <a16:creationId xmlns:a16="http://schemas.microsoft.com/office/drawing/2014/main" id="{F6A73AAC-F262-7874-9C31-A789B44053AD}"/>
              </a:ext>
            </a:extLst>
          </p:cNvPr>
          <p:cNvSpPr>
            <a:spLocks noGrp="1"/>
          </p:cNvSpPr>
          <p:nvPr>
            <p:ph type="body" idx="1"/>
          </p:nvPr>
        </p:nvSpPr>
        <p:spPr>
          <a:xfrm>
            <a:off x="868363" y="3754438"/>
            <a:ext cx="5403648" cy="4784724"/>
          </a:xfrm>
        </p:spPr>
        <p:txBody>
          <a:bodyPr/>
          <a:lstStyle/>
          <a:p>
            <a:pPr>
              <a:buNone/>
            </a:pPr>
            <a:r>
              <a:rPr lang="en-US" dirty="0">
                <a:latin typeface="Arial" panose="020B0604020202020204" pitchFamily="34" charset="0"/>
                <a:cs typeface="Arial" panose="020B0604020202020204" pitchFamily="34" charset="0"/>
              </a:rPr>
              <a:t>As the role of AI Agents and Humanoid Robots increase, humans must find a way to understand what is happening, as interfaces that are hundreds of times faster, more accurate, and eventually more intelligent, take over.</a:t>
            </a:r>
          </a:p>
        </p:txBody>
      </p:sp>
    </p:spTree>
    <p:extLst>
      <p:ext uri="{BB962C8B-B14F-4D97-AF65-F5344CB8AC3E}">
        <p14:creationId xmlns:p14="http://schemas.microsoft.com/office/powerpoint/2010/main" val="12907026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64443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mn-lt"/>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mn-lt"/>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100083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mn-lt"/>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553849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mn-lt"/>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270376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44083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slideLayout" Target="../slideLayouts/slideLayout8.xml"/><Relationship Id="rId7" Type="http://schemas.openxmlformats.org/officeDocument/2006/relationships/tags" Target="../tags/tag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10" Type="http://schemas.openxmlformats.org/officeDocument/2006/relationships/image" Target="../media/image1.gif"/><Relationship Id="rId4" Type="http://schemas.openxmlformats.org/officeDocument/2006/relationships/slideLayout" Target="../slideLayouts/slideLayout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4">
            <a:extLst>
              <a:ext uri="{FF2B5EF4-FFF2-40B4-BE49-F238E27FC236}">
                <a16:creationId xmlns:a16="http://schemas.microsoft.com/office/drawing/2014/main" id="{06E38647-BB14-FD99-4902-A437D1C8983B}"/>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993071" y="6183914"/>
            <a:ext cx="1538287" cy="53821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ustDataLst>
      <p:tags r:id="rId7"/>
    </p:custDataLst>
    <p:extLst>
      <p:ext uri="{BB962C8B-B14F-4D97-AF65-F5344CB8AC3E}">
        <p14:creationId xmlns:p14="http://schemas.microsoft.com/office/powerpoint/2010/main" val="322692810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899320" rtl="0" eaLnBrk="0" fontAlgn="base" hangingPunct="0">
        <a:spcBef>
          <a:spcPct val="0"/>
        </a:spcBef>
        <a:spcAft>
          <a:spcPct val="0"/>
        </a:spcAft>
        <a:defRPr sz="2471" b="1" kern="1200">
          <a:solidFill>
            <a:srgbClr val="072B5F"/>
          </a:solidFill>
          <a:latin typeface="+mn-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hyperlink" Target="https://www.pera.net/MLMs/MLM-090-A.pdf"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17.xml"/><Relationship Id="rId6" Type="http://schemas.openxmlformats.org/officeDocument/2006/relationships/image" Target="../media/image17.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804284" y="1300598"/>
            <a:ext cx="6501511" cy="430887"/>
          </a:xfrm>
          <a:prstGeom prst="rect">
            <a:avLst/>
          </a:prstGeom>
          <a:noFill/>
        </p:spPr>
        <p:txBody>
          <a:bodyPr wrap="square" lIns="0" tIns="0" rIns="0" bIns="0" rtlCol="0">
            <a:spAutoFit/>
          </a:bodyPr>
          <a:lstStyle/>
          <a:p>
            <a:pPr algn="ctr"/>
            <a:r>
              <a:rPr lang="en-US" sz="2800" dirty="0">
                <a:solidFill>
                  <a:srgbClr val="003E6B"/>
                </a:solidFill>
                <a:latin typeface="Montserrat ExtraBold" panose="00000900000000000000" pitchFamily="2" charset="0"/>
              </a:rPr>
              <a:t>Plant AI and Human  Interfaces</a:t>
            </a:r>
          </a:p>
        </p:txBody>
      </p:sp>
      <p:pic>
        <p:nvPicPr>
          <p:cNvPr id="18" name="Picture 17" descr="Icon&#10;&#10;Description automatically generated">
            <a:extLst>
              <a:ext uri="{FF2B5EF4-FFF2-40B4-BE49-F238E27FC236}">
                <a16:creationId xmlns:a16="http://schemas.microsoft.com/office/drawing/2014/main" id="{5F21DABD-379B-468D-B8DE-DF42710494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2221" y="5806864"/>
            <a:ext cx="516357" cy="471607"/>
          </a:xfrm>
          <a:prstGeom prst="rect">
            <a:avLst/>
          </a:prstGeom>
        </p:spPr>
      </p:pic>
      <p:sp>
        <p:nvSpPr>
          <p:cNvPr id="19" name="TextBox 18">
            <a:extLst>
              <a:ext uri="{FF2B5EF4-FFF2-40B4-BE49-F238E27FC236}">
                <a16:creationId xmlns:a16="http://schemas.microsoft.com/office/drawing/2014/main" id="{5E00BCE0-3B0B-45E1-9C9B-495C65EBD17E}"/>
              </a:ext>
            </a:extLst>
          </p:cNvPr>
          <p:cNvSpPr txBox="1"/>
          <p:nvPr/>
        </p:nvSpPr>
        <p:spPr>
          <a:xfrm>
            <a:off x="1734296" y="5823267"/>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20" name="Picture 19">
            <a:extLst>
              <a:ext uri="{FF2B5EF4-FFF2-40B4-BE49-F238E27FC236}">
                <a16:creationId xmlns:a16="http://schemas.microsoft.com/office/drawing/2014/main" id="{F9324F00-E31A-446C-9531-DF1E5BED4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40532" y="5897633"/>
            <a:ext cx="936031" cy="449295"/>
          </a:xfrm>
          <a:prstGeom prst="rect">
            <a:avLst/>
          </a:prstGeom>
        </p:spPr>
      </p:pic>
      <p:sp>
        <p:nvSpPr>
          <p:cNvPr id="3" name="TextBox 2">
            <a:extLst>
              <a:ext uri="{FF2B5EF4-FFF2-40B4-BE49-F238E27FC236}">
                <a16:creationId xmlns:a16="http://schemas.microsoft.com/office/drawing/2014/main" id="{B9028814-14E9-A1AF-A201-98088BE88883}"/>
              </a:ext>
            </a:extLst>
          </p:cNvPr>
          <p:cNvSpPr txBox="1"/>
          <p:nvPr/>
        </p:nvSpPr>
        <p:spPr>
          <a:xfrm>
            <a:off x="1005899" y="2688482"/>
            <a:ext cx="6098282" cy="2036711"/>
          </a:xfrm>
          <a:prstGeom prst="rect">
            <a:avLst/>
          </a:prstGeom>
          <a:noFill/>
        </p:spPr>
        <p:txBody>
          <a:bodyPr wrap="square" lIns="0" tIns="0" rIns="0" bIns="0" rtlCol="0">
            <a:spAutoFit/>
          </a:bodyPr>
          <a:lstStyle/>
          <a:p>
            <a:pPr algn="ctr"/>
            <a:r>
              <a:rPr lang="en-US" sz="2400" dirty="0">
                <a:solidFill>
                  <a:schemeClr val="tx2"/>
                </a:solidFill>
                <a:latin typeface="Arial Black" panose="020B0A04020102020204" pitchFamily="34" charset="0"/>
                <a:ea typeface="Open Sans Extrabold" panose="020B0906030804020204" pitchFamily="34" charset="0"/>
                <a:cs typeface="Open Sans Extrabold" panose="020B0906030804020204" pitchFamily="34" charset="0"/>
              </a:rPr>
              <a:t>MLM-091-A</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Industry 		–  Generic Process Industry</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Principal Role 		–  Owner + EPC</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Professional Role	–  Control Engineer</a:t>
            </a:r>
          </a:p>
          <a:p>
            <a:r>
              <a:rPr lang="en-US" sz="2400" dirty="0">
                <a:solidFill>
                  <a:schemeClr val="tx2"/>
                </a:solidFill>
                <a:latin typeface="Calibri" panose="020F0502020204030204" pitchFamily="34" charset="0"/>
                <a:ea typeface="Calibri" panose="020F0502020204030204" pitchFamily="34" charset="0"/>
                <a:cs typeface="Calibri" panose="020F0502020204030204" pitchFamily="34" charset="0"/>
              </a:rPr>
              <a:t>Enterprise Phase 	–  Design &amp; Operations</a:t>
            </a:r>
          </a:p>
          <a:p>
            <a:endParaRPr lang="en-US" sz="1235" dirty="0">
              <a:solidFill>
                <a:schemeClr val="tx2"/>
              </a:solidFill>
            </a:endParaRPr>
          </a:p>
        </p:txBody>
      </p:sp>
      <p:pic>
        <p:nvPicPr>
          <p:cNvPr id="4" name="Picture 3" descr="A shield with a computer and a bow tie&#10;&#10;AI-generated content may be incorrect.">
            <a:extLst>
              <a:ext uri="{FF2B5EF4-FFF2-40B4-BE49-F238E27FC236}">
                <a16:creationId xmlns:a16="http://schemas.microsoft.com/office/drawing/2014/main" id="{17B08FE5-A3F3-80F3-2A4E-5141B308C5B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24299" y="2110156"/>
            <a:ext cx="2634149" cy="3024553"/>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462786" y="304530"/>
            <a:ext cx="6759656" cy="537882"/>
          </a:xfrm>
        </p:spPr>
        <p:txBody>
          <a:bodyPr>
            <a:normAutofit/>
          </a:bodyPr>
          <a:lstStyle/>
          <a:p>
            <a:pPr algn="ctr"/>
            <a:r>
              <a:rPr lang="en-US" altLang="en-US" sz="2800" dirty="0"/>
              <a:t>Key Messages</a:t>
            </a:r>
          </a:p>
        </p:txBody>
      </p:sp>
      <p:sp>
        <p:nvSpPr>
          <p:cNvPr id="7" name="Rectangle 3">
            <a:extLst>
              <a:ext uri="{FF2B5EF4-FFF2-40B4-BE49-F238E27FC236}">
                <a16:creationId xmlns:a16="http://schemas.microsoft.com/office/drawing/2014/main" id="{6237228E-167A-4C63-85AC-9DC10B7FD938}"/>
              </a:ext>
            </a:extLst>
          </p:cNvPr>
          <p:cNvSpPr>
            <a:spLocks noChangeArrowheads="1"/>
          </p:cNvSpPr>
          <p:nvPr/>
        </p:nvSpPr>
        <p:spPr bwMode="auto">
          <a:xfrm>
            <a:off x="2181786" y="3033551"/>
            <a:ext cx="163004" cy="570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0682" tIns="40341" rIns="80682" bIns="40341" numCol="1" anchor="ctr" anchorCtr="0" compatLnSpc="1">
            <a:prstTxWarp prst="textNoShape">
              <a:avLst/>
            </a:prstTxWarp>
            <a:spAutoFit/>
          </a:bodyPr>
          <a:lstStyle/>
          <a:p>
            <a:pPr defTabSz="806867" eaLnBrk="0" fontAlgn="base" hangingPunct="0">
              <a:spcBef>
                <a:spcPct val="0"/>
              </a:spcBef>
              <a:spcAft>
                <a:spcPct val="0"/>
              </a:spcAft>
            </a:pPr>
            <a:br>
              <a:rPr lang="en-US" altLang="en-US" sz="1588">
                <a:latin typeface="Arial" panose="020B0604020202020204" pitchFamily="34" charset="0"/>
              </a:rPr>
            </a:br>
            <a:endParaRPr lang="en-US" altLang="en-US" sz="1588">
              <a:latin typeface="Arial" panose="020B0604020202020204" pitchFamily="34" charset="0"/>
            </a:endParaRPr>
          </a:p>
        </p:txBody>
      </p:sp>
      <p:sp>
        <p:nvSpPr>
          <p:cNvPr id="8" name="Text Box 2">
            <a:extLst>
              <a:ext uri="{FF2B5EF4-FFF2-40B4-BE49-F238E27FC236}">
                <a16:creationId xmlns:a16="http://schemas.microsoft.com/office/drawing/2014/main" id="{830436E1-0C63-CE70-1230-41FE6D69E8A9}"/>
              </a:ext>
            </a:extLst>
          </p:cNvPr>
          <p:cNvSpPr txBox="1">
            <a:spLocks noChangeArrowheads="1"/>
          </p:cNvSpPr>
          <p:nvPr/>
        </p:nvSpPr>
        <p:spPr bwMode="auto">
          <a:xfrm>
            <a:off x="980297" y="1744317"/>
            <a:ext cx="10515017" cy="40287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200" dirty="0">
                <a:solidFill>
                  <a:srgbClr val="000000"/>
                </a:solidFill>
                <a:latin typeface="Arial MT" charset="0"/>
              </a:rPr>
              <a:t>The Line of Automation must be carefully considered and documented during the Preliminary Engineering Phase and later whenever human roles are changed.</a:t>
            </a:r>
          </a:p>
          <a:p>
            <a:pPr>
              <a:spcBef>
                <a:spcPct val="0"/>
              </a:spcBef>
              <a:spcAft>
                <a:spcPct val="15000"/>
              </a:spcAft>
              <a:buFontTx/>
              <a:buNone/>
            </a:pPr>
            <a:endParaRPr lang="en-US" altLang="en-US" sz="2200" dirty="0">
              <a:solidFill>
                <a:srgbClr val="000000"/>
              </a:solidFill>
              <a:latin typeface="Arial MT" charset="0"/>
            </a:endParaRPr>
          </a:p>
          <a:p>
            <a:pPr>
              <a:spcBef>
                <a:spcPct val="0"/>
              </a:spcBef>
              <a:spcAft>
                <a:spcPct val="15000"/>
              </a:spcAft>
              <a:buFontTx/>
              <a:buNone/>
            </a:pPr>
            <a:r>
              <a:rPr lang="en-US" altLang="en-US" sz="2200" dirty="0">
                <a:solidFill>
                  <a:srgbClr val="000000"/>
                </a:solidFill>
                <a:latin typeface="Arial MT" charset="0"/>
              </a:rPr>
              <a:t>Operating procedures have evolved over many years to ensure that operators can always intervene to maintain safe operations. There can be serious unintended consequences when the role of the Plant Operator is modified. </a:t>
            </a:r>
          </a:p>
          <a:p>
            <a:pPr>
              <a:spcBef>
                <a:spcPct val="0"/>
              </a:spcBef>
              <a:spcAft>
                <a:spcPct val="15000"/>
              </a:spcAft>
              <a:buFontTx/>
              <a:buNone/>
            </a:pPr>
            <a:endParaRPr lang="en-US" altLang="en-US" sz="2200" dirty="0">
              <a:solidFill>
                <a:srgbClr val="000000"/>
              </a:solidFill>
              <a:latin typeface="Arial MT" charset="0"/>
            </a:endParaRPr>
          </a:p>
          <a:p>
            <a:pPr>
              <a:spcBef>
                <a:spcPct val="0"/>
              </a:spcBef>
              <a:spcAft>
                <a:spcPct val="15000"/>
              </a:spcAft>
              <a:buFontTx/>
              <a:buNone/>
            </a:pPr>
            <a:r>
              <a:rPr lang="en-US" altLang="en-US" sz="2200" dirty="0">
                <a:solidFill>
                  <a:srgbClr val="000000"/>
                </a:solidFill>
                <a:latin typeface="Arial MT" charset="0"/>
              </a:rPr>
              <a:t>At the very least, AI agents or humanoid robots must inform the operator “after the fact” of any initiative that was taken, and the reasons for its actions.</a:t>
            </a:r>
          </a:p>
          <a:p>
            <a:pPr>
              <a:spcBef>
                <a:spcPct val="0"/>
              </a:spcBef>
              <a:spcAft>
                <a:spcPct val="15000"/>
              </a:spcAft>
              <a:buFontTx/>
              <a:buNone/>
            </a:pPr>
            <a:endParaRPr lang="en-US" altLang="en-US" sz="2200" dirty="0">
              <a:solidFill>
                <a:srgbClr val="000000"/>
              </a:solidFill>
              <a:latin typeface="Arial MT" charset="0"/>
            </a:endParaRPr>
          </a:p>
          <a:p>
            <a:pPr>
              <a:spcBef>
                <a:spcPct val="0"/>
              </a:spcBef>
              <a:spcAft>
                <a:spcPct val="15000"/>
              </a:spcAft>
              <a:buFontTx/>
              <a:buNone/>
            </a:pPr>
            <a:r>
              <a:rPr lang="en-US" altLang="en-US" sz="2200" dirty="0">
                <a:solidFill>
                  <a:srgbClr val="000000"/>
                </a:solidFill>
                <a:latin typeface="Arial MT" charset="0"/>
              </a:rPr>
              <a:t>It has been suggested that truthfulness must be the first law of AI. (Elon Musk).</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628065" y="404085"/>
            <a:ext cx="6759656" cy="537882"/>
          </a:xfrm>
        </p:spPr>
        <p:txBody>
          <a:bodyPr/>
          <a:lstStyle/>
          <a:p>
            <a:pPr algn="ctr"/>
            <a:r>
              <a:rPr lang="en-US" altLang="en-US" sz="3200" dirty="0">
                <a:latin typeface="Calibri" panose="020F0502020204030204" pitchFamily="34" charset="0"/>
                <a:ea typeface="Calibri" panose="020F0502020204030204" pitchFamily="34" charset="0"/>
                <a:cs typeface="Calibri" panose="020F0502020204030204" pitchFamily="34" charset="0"/>
              </a:rPr>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1571625" y="1344706"/>
            <a:ext cx="8872537" cy="4275509"/>
          </a:xfrm>
        </p:spPr>
        <p:txBody>
          <a:bodyPr/>
          <a:lstStyle/>
          <a:p>
            <a:pPr marL="0" indent="0" eaLnBrk="1" hangingPunct="1">
              <a:spcBef>
                <a:spcPts val="441"/>
              </a:spcBef>
              <a:spcAft>
                <a:spcPts val="441"/>
              </a:spcAft>
              <a:buNone/>
            </a:pPr>
            <a:r>
              <a:rPr lang="en-US" altLang="en-US" sz="2400" b="1" dirty="0">
                <a:latin typeface="Calibri" panose="020F0502020204030204" pitchFamily="34" charset="0"/>
                <a:ea typeface="Calibri" panose="020F0502020204030204" pitchFamily="34" charset="0"/>
                <a:cs typeface="Calibri" panose="020F0502020204030204" pitchFamily="34" charset="0"/>
              </a:rPr>
              <a:t>Related MLMs:</a:t>
            </a:r>
          </a:p>
          <a:p>
            <a:pPr eaLnBrk="1" hangingPunct="1">
              <a:spcBef>
                <a:spcPts val="441"/>
              </a:spcBef>
              <a:spcAft>
                <a:spcPts val="441"/>
              </a:spcAft>
            </a:pPr>
            <a:r>
              <a:rPr lang="en-US" altLang="en-US" sz="2400" dirty="0">
                <a:latin typeface="Calibri" panose="020F0502020204030204" pitchFamily="34" charset="0"/>
                <a:ea typeface="Calibri" panose="020F0502020204030204" pitchFamily="34" charset="0"/>
                <a:cs typeface="Calibri" panose="020F0502020204030204" pitchFamily="34" charset="0"/>
                <a:hlinkClick r:id="rId4"/>
              </a:rPr>
              <a:t>MLM-090-A</a:t>
            </a:r>
            <a:r>
              <a:rPr lang="en-US" altLang="en-US" sz="2400" dirty="0">
                <a:latin typeface="Calibri" panose="020F0502020204030204" pitchFamily="34" charset="0"/>
                <a:ea typeface="Calibri" panose="020F0502020204030204" pitchFamily="34" charset="0"/>
                <a:cs typeface="Calibri" panose="020F0502020204030204" pitchFamily="34" charset="0"/>
              </a:rPr>
              <a:t> An Engineer’s View of AI.</a:t>
            </a:r>
          </a:p>
          <a:p>
            <a:pPr eaLnBrk="1" hangingPunct="1">
              <a:spcBef>
                <a:spcPts val="441"/>
              </a:spcBef>
              <a:spcAft>
                <a:spcPts val="441"/>
              </a:spcAft>
            </a:pPr>
            <a:r>
              <a:rPr lang="en-US" altLang="en-US" sz="2400" dirty="0">
                <a:latin typeface="Calibri" panose="020F0502020204030204" pitchFamily="34" charset="0"/>
                <a:ea typeface="Calibri" panose="020F0502020204030204" pitchFamily="34" charset="0"/>
                <a:cs typeface="Calibri" panose="020F0502020204030204" pitchFamily="34" charset="0"/>
              </a:rPr>
              <a:t>MLM-090-B AI Applications in Process Industry.</a:t>
            </a:r>
          </a:p>
          <a:p>
            <a:pPr marL="0" indent="0">
              <a:spcAft>
                <a:spcPts val="1059"/>
              </a:spcAft>
              <a:buNone/>
            </a:pPr>
            <a:endParaRPr lang="en-US" sz="2400" b="1" dirty="0">
              <a:latin typeface="Calibri" panose="020F0502020204030204" pitchFamily="34" charset="0"/>
              <a:ea typeface="Calibri" panose="020F0502020204030204" pitchFamily="34" charset="0"/>
              <a:cs typeface="Calibri" panose="020F0502020204030204" pitchFamily="34" charset="0"/>
            </a:endParaRPr>
          </a:p>
          <a:p>
            <a:pPr marL="0" indent="0">
              <a:spcAft>
                <a:spcPts val="1059"/>
              </a:spcAft>
              <a:buNone/>
            </a:pPr>
            <a:r>
              <a:rPr lang="en-US" sz="2400" b="1" dirty="0"/>
              <a:t>References </a:t>
            </a:r>
          </a:p>
          <a:p>
            <a:pPr marL="337596" lvl="1" indent="-337596" eaLnBrk="1" hangingPunct="1">
              <a:spcBef>
                <a:spcPts val="441"/>
              </a:spcBef>
              <a:spcAft>
                <a:spcPts val="441"/>
              </a:spcAft>
              <a:buChar char="•"/>
            </a:pPr>
            <a:r>
              <a:rPr lang="en-AU" sz="2400" dirty="0">
                <a:latin typeface="Calibri" panose="020F0502020204030204" pitchFamily="34" charset="0"/>
                <a:ea typeface="Calibri" panose="020F0502020204030204" pitchFamily="34" charset="0"/>
                <a:cs typeface="Calibri" panose="020F0502020204030204" pitchFamily="34" charset="0"/>
              </a:rPr>
              <a:t>ISA TR84.00.09-2017, ‘Cybersecurity Related To The Functional Safety Lifecycle’ </a:t>
            </a:r>
          </a:p>
          <a:p>
            <a:pPr marL="337596" lvl="1" indent="-337596" eaLnBrk="1" hangingPunct="1">
              <a:spcBef>
                <a:spcPts val="441"/>
              </a:spcBef>
              <a:spcAft>
                <a:spcPts val="441"/>
              </a:spcAft>
              <a:buChar char="•"/>
            </a:pPr>
            <a:r>
              <a:rPr lang="en-AU" sz="2400" dirty="0">
                <a:latin typeface="Calibri" panose="020F0502020204030204" pitchFamily="34" charset="0"/>
                <a:ea typeface="Calibri" panose="020F0502020204030204" pitchFamily="34" charset="0"/>
                <a:cs typeface="Calibri" panose="020F0502020204030204" pitchFamily="34" charset="0"/>
              </a:rPr>
              <a:t>IEC PAS 63325 Ed1, ‘Lifecycle Requirements for Functional Safety and Security of IACS’</a:t>
            </a:r>
            <a:br>
              <a:rPr lang="en-US" altLang="en-US" dirty="0"/>
            </a:br>
            <a:endParaRPr lang="en-US" altLang="en-US" dirty="0"/>
          </a:p>
          <a:p>
            <a:pPr marL="0" indent="0">
              <a:buNone/>
            </a:pPr>
            <a:endParaRPr lang="en-US" altLang="en-US"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47394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821094" y="363964"/>
            <a:ext cx="9423917" cy="500289"/>
          </a:xfrm>
        </p:spPr>
        <p:txBody>
          <a:bodyPr>
            <a:noAutofit/>
          </a:bodyPr>
          <a:lstStyle/>
          <a:p>
            <a:pPr algn="ctr"/>
            <a:r>
              <a:rPr lang="en-US" sz="2800" dirty="0">
                <a:solidFill>
                  <a:srgbClr val="003F6B"/>
                </a:solidFill>
              </a:rPr>
              <a:t>An Enterprise Consists of 3 Major Components</a:t>
            </a:r>
            <a:br>
              <a:rPr lang="en-US" sz="2800" dirty="0">
                <a:solidFill>
                  <a:srgbClr val="003F6B"/>
                </a:solidFill>
              </a:rPr>
            </a:br>
            <a:endParaRPr lang="en-US" sz="2800" dirty="0">
              <a:solidFill>
                <a:srgbClr val="003F6B"/>
              </a:solidFill>
            </a:endParaRPr>
          </a:p>
        </p:txBody>
      </p:sp>
      <p:pic>
        <p:nvPicPr>
          <p:cNvPr id="6" name="Picture 2" descr="A close up of a sign&#10;&#10;Description automatically generated">
            <a:extLst>
              <a:ext uri="{FF2B5EF4-FFF2-40B4-BE49-F238E27FC236}">
                <a16:creationId xmlns:a16="http://schemas.microsoft.com/office/drawing/2014/main" id="{F96EAEF7-36E7-4BF5-8712-3C9C80D97D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5835" y="2268010"/>
            <a:ext cx="1446852"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2">
            <a:extLst>
              <a:ext uri="{FF2B5EF4-FFF2-40B4-BE49-F238E27FC236}">
                <a16:creationId xmlns:a16="http://schemas.microsoft.com/office/drawing/2014/main" id="{13698817-FF61-4B55-9C22-02C79DA4482C}"/>
              </a:ext>
            </a:extLst>
          </p:cNvPr>
          <p:cNvSpPr txBox="1">
            <a:spLocks noChangeArrowheads="1"/>
          </p:cNvSpPr>
          <p:nvPr/>
        </p:nvSpPr>
        <p:spPr bwMode="auto">
          <a:xfrm>
            <a:off x="989045" y="3883214"/>
            <a:ext cx="9866994" cy="2148280"/>
          </a:xfrm>
          <a:prstGeom prst="rect">
            <a:avLst/>
          </a:prstGeom>
          <a:noFill/>
          <a:ln>
            <a:noFill/>
          </a:ln>
          <a:effectLst/>
        </p:spPr>
        <p:txBody>
          <a:bodyPr wrap="square" lIns="0" tIns="0" rIns="0" bIns="0" anchor="ctr">
            <a:spAutoFit/>
          </a:bodyPr>
          <a:lstStyle/>
          <a:p>
            <a:pPr>
              <a:spcAft>
                <a:spcPct val="15000"/>
              </a:spcAft>
              <a:defRPr/>
            </a:pPr>
            <a:r>
              <a:rPr lang="en-US" altLang="en-US" sz="2400" dirty="0">
                <a:solidFill>
                  <a:srgbClr val="000000"/>
                </a:solidFill>
                <a:latin typeface="Arial MT" charset="0"/>
              </a:rPr>
              <a:t>Automation is the process of reducing the role of People in the Enterprise and thereby increasing the role of Control &amp; Information Systems and Facilities equipment. However, the degree of automation that is implemented is a conscious design decision (usually based on a cost/benefit or safety analysis).  </a:t>
            </a:r>
          </a:p>
          <a:p>
            <a:pPr>
              <a:spcAft>
                <a:spcPct val="15000"/>
              </a:spcAft>
              <a:defRPr/>
            </a:pPr>
            <a:endParaRPr lang="en-US" altLang="en-US" sz="1600" dirty="0">
              <a:solidFill>
                <a:srgbClr val="000000"/>
              </a:solidFill>
              <a:latin typeface="Arial MT" charset="0"/>
            </a:endParaRPr>
          </a:p>
        </p:txBody>
      </p:sp>
      <p:sp>
        <p:nvSpPr>
          <p:cNvPr id="9" name="TextBox 8">
            <a:extLst>
              <a:ext uri="{FF2B5EF4-FFF2-40B4-BE49-F238E27FC236}">
                <a16:creationId xmlns:a16="http://schemas.microsoft.com/office/drawing/2014/main" id="{70332063-1275-9171-A801-8F11B25BBE71}"/>
              </a:ext>
            </a:extLst>
          </p:cNvPr>
          <p:cNvSpPr txBox="1"/>
          <p:nvPr/>
        </p:nvSpPr>
        <p:spPr>
          <a:xfrm>
            <a:off x="902673" y="1530318"/>
            <a:ext cx="10200756" cy="830997"/>
          </a:xfrm>
          <a:prstGeom prst="rect">
            <a:avLst/>
          </a:prstGeom>
          <a:noFill/>
        </p:spPr>
        <p:txBody>
          <a:bodyPr wrap="square">
            <a:spAutoFit/>
          </a:bodyPr>
          <a:lstStyle/>
          <a:p>
            <a:r>
              <a:rPr lang="en-US" altLang="en-US" sz="2400" dirty="0">
                <a:solidFill>
                  <a:srgbClr val="000000"/>
                </a:solidFill>
                <a:latin typeface="Arial MT" charset="0"/>
              </a:rPr>
              <a:t>These components are: People, Facilities and Systems, and each have interfaces with the other two.</a:t>
            </a:r>
            <a:endParaRPr lang="en-US" sz="2400" dirty="0"/>
          </a:p>
        </p:txBody>
      </p:sp>
    </p:spTree>
    <p:custDataLst>
      <p:tags r:id="rId1"/>
    </p:custDataLst>
    <p:extLst>
      <p:ext uri="{BB962C8B-B14F-4D97-AF65-F5344CB8AC3E}">
        <p14:creationId xmlns:p14="http://schemas.microsoft.com/office/powerpoint/2010/main" val="383988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E5804-F2F2-43BA-8A61-D86CF6DC7F81}"/>
              </a:ext>
            </a:extLst>
          </p:cNvPr>
          <p:cNvSpPr>
            <a:spLocks noGrp="1"/>
          </p:cNvSpPr>
          <p:nvPr>
            <p:ph type="title"/>
          </p:nvPr>
        </p:nvSpPr>
        <p:spPr>
          <a:xfrm>
            <a:off x="2314937" y="327854"/>
            <a:ext cx="7303625" cy="484763"/>
          </a:xfrm>
        </p:spPr>
        <p:txBody>
          <a:bodyPr>
            <a:noAutofit/>
          </a:bodyPr>
          <a:lstStyle/>
          <a:p>
            <a:pPr algn="ctr"/>
            <a:r>
              <a:rPr lang="en-US" sz="2800" dirty="0"/>
              <a:t>Line of Automation</a:t>
            </a:r>
          </a:p>
        </p:txBody>
      </p:sp>
      <p:sp>
        <p:nvSpPr>
          <p:cNvPr id="7" name="TextBox 6">
            <a:extLst>
              <a:ext uri="{FF2B5EF4-FFF2-40B4-BE49-F238E27FC236}">
                <a16:creationId xmlns:a16="http://schemas.microsoft.com/office/drawing/2014/main" id="{992AC130-237A-4D48-FDDA-CBF3F704AF42}"/>
              </a:ext>
            </a:extLst>
          </p:cNvPr>
          <p:cNvSpPr txBox="1"/>
          <p:nvPr/>
        </p:nvSpPr>
        <p:spPr>
          <a:xfrm>
            <a:off x="881742" y="1483852"/>
            <a:ext cx="10035073" cy="1680460"/>
          </a:xfrm>
          <a:prstGeom prst="rect">
            <a:avLst/>
          </a:prstGeom>
          <a:noFill/>
        </p:spPr>
        <p:txBody>
          <a:bodyPr wrap="square">
            <a:spAutoFit/>
          </a:bodyPr>
          <a:lstStyle/>
          <a:p>
            <a:pPr>
              <a:spcAft>
                <a:spcPct val="15000"/>
              </a:spcAft>
              <a:defRPr/>
            </a:pPr>
            <a:r>
              <a:rPr lang="en-US" altLang="en-US" sz="2400" dirty="0">
                <a:solidFill>
                  <a:srgbClr val="000000"/>
                </a:solidFill>
                <a:latin typeface="Arial MT" charset="0"/>
              </a:rPr>
              <a:t>This requires establishing a “</a:t>
            </a:r>
            <a:r>
              <a:rPr lang="en-US" altLang="en-US" sz="2400" dirty="0">
                <a:solidFill>
                  <a:srgbClr val="FF0000"/>
                </a:solidFill>
                <a:latin typeface="Arial MT" charset="0"/>
              </a:rPr>
              <a:t>Line of Automation</a:t>
            </a:r>
            <a:r>
              <a:rPr lang="en-US" altLang="en-US" sz="2400" dirty="0">
                <a:solidFill>
                  <a:srgbClr val="000000"/>
                </a:solidFill>
                <a:latin typeface="Arial MT" charset="0"/>
              </a:rPr>
              <a:t>” between the maximum and minimum feasible level of automation between</a:t>
            </a:r>
          </a:p>
          <a:p>
            <a:pPr marL="285750" indent="-285750">
              <a:spcAft>
                <a:spcPct val="15000"/>
              </a:spcAft>
              <a:buFont typeface="Arial" panose="020B0604020202020204" pitchFamily="34" charset="0"/>
              <a:buChar char="•"/>
              <a:defRPr/>
            </a:pPr>
            <a:r>
              <a:rPr lang="en-US" altLang="en-US" sz="2400" dirty="0">
                <a:solidFill>
                  <a:srgbClr val="000000"/>
                </a:solidFill>
                <a:latin typeface="Arial MT" charset="0"/>
              </a:rPr>
              <a:t>People and Equipment, and</a:t>
            </a:r>
          </a:p>
          <a:p>
            <a:pPr marL="285750" indent="-285750">
              <a:spcAft>
                <a:spcPct val="15000"/>
              </a:spcAft>
              <a:buFont typeface="Arial" panose="020B0604020202020204" pitchFamily="34" charset="0"/>
              <a:buChar char="•"/>
              <a:defRPr/>
            </a:pPr>
            <a:r>
              <a:rPr lang="en-US" altLang="en-US" sz="2400" dirty="0">
                <a:solidFill>
                  <a:srgbClr val="000000"/>
                </a:solidFill>
                <a:latin typeface="Arial MT" charset="0"/>
              </a:rPr>
              <a:t>People and Control &amp; Information Systems</a:t>
            </a:r>
          </a:p>
        </p:txBody>
      </p:sp>
      <p:pic>
        <p:nvPicPr>
          <p:cNvPr id="8" name="Picture 4" descr="A close up of a sign&#10;&#10;Description automatically generated">
            <a:extLst>
              <a:ext uri="{FF2B5EF4-FFF2-40B4-BE49-F238E27FC236}">
                <a16:creationId xmlns:a16="http://schemas.microsoft.com/office/drawing/2014/main" id="{D680C0E7-058F-D161-772A-D0A3EE5552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5288" y="3429000"/>
            <a:ext cx="4902200"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
            <a:extLst>
              <a:ext uri="{FF2B5EF4-FFF2-40B4-BE49-F238E27FC236}">
                <a16:creationId xmlns:a16="http://schemas.microsoft.com/office/drawing/2014/main" id="{251BF6DD-DF6F-84EA-364B-409A2A04F703}"/>
              </a:ext>
            </a:extLst>
          </p:cNvPr>
          <p:cNvSpPr txBox="1">
            <a:spLocks noChangeArrowheads="1"/>
          </p:cNvSpPr>
          <p:nvPr/>
        </p:nvSpPr>
        <p:spPr bwMode="auto">
          <a:xfrm>
            <a:off x="1058847" y="4878961"/>
            <a:ext cx="9815804" cy="1218795"/>
          </a:xfrm>
          <a:prstGeom prst="rect">
            <a:avLst/>
          </a:prstGeom>
          <a:noFill/>
          <a:ln>
            <a:noFill/>
          </a:ln>
          <a:effectLst/>
        </p:spPr>
        <p:txBody>
          <a:bodyPr wrap="square" lIns="0" tIns="0" rIns="0" bIns="0" anchor="ctr">
            <a:spAutoFit/>
          </a:bodyPr>
          <a:lstStyle/>
          <a:p>
            <a:pPr>
              <a:spcAft>
                <a:spcPct val="15000"/>
              </a:spcAft>
              <a:defRPr/>
            </a:pPr>
            <a:r>
              <a:rPr lang="en-US" altLang="en-US" sz="2400" dirty="0">
                <a:solidFill>
                  <a:srgbClr val="000000"/>
                </a:solidFill>
                <a:latin typeface="Arial MT" charset="0"/>
              </a:rPr>
              <a:t>There are thus two </a:t>
            </a:r>
            <a:r>
              <a:rPr lang="en-US" altLang="en-US" sz="2400" dirty="0">
                <a:solidFill>
                  <a:srgbClr val="FF0000"/>
                </a:solidFill>
                <a:latin typeface="Arial MT" charset="0"/>
              </a:rPr>
              <a:t>”Lines of Automation”</a:t>
            </a:r>
            <a:r>
              <a:rPr lang="en-US" altLang="en-US" sz="2400" dirty="0">
                <a:solidFill>
                  <a:srgbClr val="000000"/>
                </a:solidFill>
                <a:latin typeface="Arial MT" charset="0"/>
              </a:rPr>
              <a:t>:</a:t>
            </a:r>
          </a:p>
          <a:p>
            <a:pPr marL="285750" indent="-285750">
              <a:spcAft>
                <a:spcPct val="15000"/>
              </a:spcAft>
              <a:buFont typeface="Arial" panose="020B0604020202020204" pitchFamily="34" charset="0"/>
              <a:buChar char="•"/>
              <a:defRPr/>
            </a:pPr>
            <a:r>
              <a:rPr lang="en-US" altLang="en-US" sz="2400" dirty="0">
                <a:solidFill>
                  <a:srgbClr val="000000"/>
                </a:solidFill>
                <a:latin typeface="Arial MT" charset="0"/>
              </a:rPr>
              <a:t>Replacing people with conveyors, robots or other equipment.</a:t>
            </a:r>
          </a:p>
          <a:p>
            <a:pPr marL="285750" indent="-285750">
              <a:spcAft>
                <a:spcPct val="15000"/>
              </a:spcAft>
              <a:buFont typeface="Arial" panose="020B0604020202020204" pitchFamily="34" charset="0"/>
              <a:buChar char="•"/>
              <a:defRPr/>
            </a:pPr>
            <a:r>
              <a:rPr lang="en-US" altLang="en-US" sz="2400" dirty="0">
                <a:solidFill>
                  <a:srgbClr val="000000"/>
                </a:solidFill>
                <a:latin typeface="Arial MT" charset="0"/>
              </a:rPr>
              <a:t>Replacing people with control and &amp; information systems.</a:t>
            </a:r>
          </a:p>
        </p:txBody>
      </p:sp>
    </p:spTree>
    <p:extLst>
      <p:ext uri="{BB962C8B-B14F-4D97-AF65-F5344CB8AC3E}">
        <p14:creationId xmlns:p14="http://schemas.microsoft.com/office/powerpoint/2010/main" val="2105038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C74BC-5A9B-4F88-75E9-2DBC90A6D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EA672C-0A3C-FEA9-2784-FC5E0B5A4AE2}"/>
              </a:ext>
            </a:extLst>
          </p:cNvPr>
          <p:cNvSpPr>
            <a:spLocks noGrp="1"/>
          </p:cNvSpPr>
          <p:nvPr>
            <p:ph type="title"/>
          </p:nvPr>
        </p:nvSpPr>
        <p:spPr>
          <a:xfrm>
            <a:off x="1645920" y="327854"/>
            <a:ext cx="8412479" cy="484763"/>
          </a:xfrm>
        </p:spPr>
        <p:txBody>
          <a:bodyPr>
            <a:noAutofit/>
          </a:bodyPr>
          <a:lstStyle/>
          <a:p>
            <a:pPr algn="ctr"/>
            <a:r>
              <a:rPr lang="en-US" sz="2800" dirty="0"/>
              <a:t>When is the Line of Automation Established?</a:t>
            </a:r>
          </a:p>
        </p:txBody>
      </p:sp>
      <p:sp>
        <p:nvSpPr>
          <p:cNvPr id="3" name="TextBox 1">
            <a:extLst>
              <a:ext uri="{FF2B5EF4-FFF2-40B4-BE49-F238E27FC236}">
                <a16:creationId xmlns:a16="http://schemas.microsoft.com/office/drawing/2014/main" id="{E4A87922-FC7A-D228-8C3A-F3147A83E8E8}"/>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sp>
        <p:nvSpPr>
          <p:cNvPr id="4" name="TextBox 1">
            <a:extLst>
              <a:ext uri="{FF2B5EF4-FFF2-40B4-BE49-F238E27FC236}">
                <a16:creationId xmlns:a16="http://schemas.microsoft.com/office/drawing/2014/main" id="{1B20AE5C-96A8-F576-E78E-37E261199475}"/>
              </a:ext>
            </a:extLst>
          </p:cNvPr>
          <p:cNvSpPr txBox="1">
            <a:spLocks noChangeArrowheads="1"/>
          </p:cNvSpPr>
          <p:nvPr/>
        </p:nvSpPr>
        <p:spPr bwMode="auto">
          <a:xfrm>
            <a:off x="1011415" y="4794519"/>
            <a:ext cx="1016916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400" dirty="0">
                <a:solidFill>
                  <a:srgbClr val="000000"/>
                </a:solidFill>
                <a:latin typeface="Arial MT" charset="0"/>
              </a:rPr>
              <a:t>Lines of automation are important because most problems and errors occur at human interfaces with control systems and facilities.</a:t>
            </a:r>
          </a:p>
        </p:txBody>
      </p:sp>
      <p:pic>
        <p:nvPicPr>
          <p:cNvPr id="5" name="Picture 4">
            <a:extLst>
              <a:ext uri="{FF2B5EF4-FFF2-40B4-BE49-F238E27FC236}">
                <a16:creationId xmlns:a16="http://schemas.microsoft.com/office/drawing/2014/main" id="{20A38B66-AABE-A552-2A1E-5F0D1609C7F4}"/>
              </a:ext>
            </a:extLst>
          </p:cNvPr>
          <p:cNvPicPr>
            <a:picLocks noChangeAspect="1"/>
          </p:cNvPicPr>
          <p:nvPr/>
        </p:nvPicPr>
        <p:blipFill>
          <a:blip r:embed="rId3"/>
          <a:stretch>
            <a:fillRect/>
          </a:stretch>
        </p:blipFill>
        <p:spPr>
          <a:xfrm>
            <a:off x="4667613" y="2710703"/>
            <a:ext cx="2598271" cy="1938647"/>
          </a:xfrm>
          <a:prstGeom prst="rect">
            <a:avLst/>
          </a:prstGeom>
        </p:spPr>
      </p:pic>
      <p:sp>
        <p:nvSpPr>
          <p:cNvPr id="7" name="TextBox 6">
            <a:extLst>
              <a:ext uri="{FF2B5EF4-FFF2-40B4-BE49-F238E27FC236}">
                <a16:creationId xmlns:a16="http://schemas.microsoft.com/office/drawing/2014/main" id="{77443FF7-5F4A-13F8-AFE8-C8E830E70125}"/>
              </a:ext>
            </a:extLst>
          </p:cNvPr>
          <p:cNvSpPr txBox="1"/>
          <p:nvPr/>
        </p:nvSpPr>
        <p:spPr>
          <a:xfrm>
            <a:off x="934259" y="1418912"/>
            <a:ext cx="10530910" cy="830997"/>
          </a:xfrm>
          <a:prstGeom prst="rect">
            <a:avLst/>
          </a:prstGeom>
          <a:noFill/>
        </p:spPr>
        <p:txBody>
          <a:bodyPr wrap="square">
            <a:spAutoFit/>
          </a:bodyPr>
          <a:lstStyle/>
          <a:p>
            <a:pPr>
              <a:spcBef>
                <a:spcPct val="0"/>
              </a:spcBef>
              <a:spcAft>
                <a:spcPct val="15000"/>
              </a:spcAft>
              <a:buFontTx/>
              <a:buNone/>
            </a:pPr>
            <a:r>
              <a:rPr lang="en-US" altLang="en-US" sz="2400" dirty="0">
                <a:solidFill>
                  <a:srgbClr val="000000"/>
                </a:solidFill>
                <a:latin typeface="Arial MT" charset="0"/>
              </a:rPr>
              <a:t>The Line Automation is established early in the design, typically during the Preliminary Engineering Phase.</a:t>
            </a:r>
          </a:p>
        </p:txBody>
      </p:sp>
    </p:spTree>
    <p:extLst>
      <p:ext uri="{BB962C8B-B14F-4D97-AF65-F5344CB8AC3E}">
        <p14:creationId xmlns:p14="http://schemas.microsoft.com/office/powerpoint/2010/main" val="1344235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CFA66-E38D-7E38-64D8-C7BDAEC4D8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02D4CF-8470-FF13-AEBA-5E2E9A11DFDD}"/>
              </a:ext>
            </a:extLst>
          </p:cNvPr>
          <p:cNvSpPr>
            <a:spLocks noGrp="1"/>
          </p:cNvSpPr>
          <p:nvPr>
            <p:ph type="title"/>
          </p:nvPr>
        </p:nvSpPr>
        <p:spPr>
          <a:xfrm>
            <a:off x="914401" y="327854"/>
            <a:ext cx="9172134" cy="484763"/>
          </a:xfrm>
        </p:spPr>
        <p:txBody>
          <a:bodyPr>
            <a:noAutofit/>
          </a:bodyPr>
          <a:lstStyle/>
          <a:p>
            <a:pPr algn="ctr"/>
            <a:r>
              <a:rPr lang="en-US" sz="2800" dirty="0"/>
              <a:t>Line of Automation has a Major Effect on Design</a:t>
            </a:r>
          </a:p>
        </p:txBody>
      </p:sp>
      <p:sp>
        <p:nvSpPr>
          <p:cNvPr id="3" name="TextBox 1">
            <a:extLst>
              <a:ext uri="{FF2B5EF4-FFF2-40B4-BE49-F238E27FC236}">
                <a16:creationId xmlns:a16="http://schemas.microsoft.com/office/drawing/2014/main" id="{7B692478-E151-E3DD-5FE5-10AED74F9444}"/>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pic>
        <p:nvPicPr>
          <p:cNvPr id="8" name="Picture 7">
            <a:extLst>
              <a:ext uri="{FF2B5EF4-FFF2-40B4-BE49-F238E27FC236}">
                <a16:creationId xmlns:a16="http://schemas.microsoft.com/office/drawing/2014/main" id="{D1262845-3897-D9E5-B733-C5EC9D8087BC}"/>
              </a:ext>
            </a:extLst>
          </p:cNvPr>
          <p:cNvPicPr>
            <a:picLocks noChangeAspect="1"/>
          </p:cNvPicPr>
          <p:nvPr/>
        </p:nvPicPr>
        <p:blipFill>
          <a:blip r:embed="rId3"/>
          <a:stretch>
            <a:fillRect/>
          </a:stretch>
        </p:blipFill>
        <p:spPr>
          <a:xfrm>
            <a:off x="1096866" y="1492899"/>
            <a:ext cx="4945511" cy="4477164"/>
          </a:xfrm>
          <a:prstGeom prst="rect">
            <a:avLst/>
          </a:prstGeom>
        </p:spPr>
      </p:pic>
      <p:sp>
        <p:nvSpPr>
          <p:cNvPr id="9" name="Text Box 2">
            <a:extLst>
              <a:ext uri="{FF2B5EF4-FFF2-40B4-BE49-F238E27FC236}">
                <a16:creationId xmlns:a16="http://schemas.microsoft.com/office/drawing/2014/main" id="{BB1EC5EF-6140-0226-7290-1549056D9AB8}"/>
              </a:ext>
            </a:extLst>
          </p:cNvPr>
          <p:cNvSpPr txBox="1">
            <a:spLocks noChangeArrowheads="1"/>
          </p:cNvSpPr>
          <p:nvPr/>
        </p:nvSpPr>
        <p:spPr bwMode="auto">
          <a:xfrm>
            <a:off x="6419171" y="2529297"/>
            <a:ext cx="5113465" cy="158504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000" dirty="0">
                <a:solidFill>
                  <a:srgbClr val="000000"/>
                </a:solidFill>
                <a:latin typeface="Arial MT" charset="0"/>
              </a:rPr>
              <a:t>The Line Automation is typically established during the Preliminary Engineering Phase.  After this, Detail Engineering &amp; Construction develop the facility based on this.</a:t>
            </a:r>
          </a:p>
          <a:p>
            <a:pPr>
              <a:spcBef>
                <a:spcPct val="0"/>
              </a:spcBef>
              <a:spcAft>
                <a:spcPct val="15000"/>
              </a:spcAft>
              <a:buFontTx/>
              <a:buNone/>
            </a:pPr>
            <a:endParaRPr lang="en-US" altLang="en-US" sz="2000" dirty="0">
              <a:solidFill>
                <a:srgbClr val="000000"/>
              </a:solidFill>
              <a:latin typeface="Arial MT" charset="0"/>
            </a:endParaRPr>
          </a:p>
        </p:txBody>
      </p:sp>
      <p:sp>
        <p:nvSpPr>
          <p:cNvPr id="10" name="Text Box 2">
            <a:extLst>
              <a:ext uri="{FF2B5EF4-FFF2-40B4-BE49-F238E27FC236}">
                <a16:creationId xmlns:a16="http://schemas.microsoft.com/office/drawing/2014/main" id="{F81B4729-3DD6-474F-74DB-3327AB8DADE7}"/>
              </a:ext>
            </a:extLst>
          </p:cNvPr>
          <p:cNvSpPr txBox="1">
            <a:spLocks noChangeArrowheads="1"/>
          </p:cNvSpPr>
          <p:nvPr/>
        </p:nvSpPr>
        <p:spPr bwMode="auto">
          <a:xfrm>
            <a:off x="6419171" y="4082059"/>
            <a:ext cx="4945511" cy="21544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000" dirty="0">
                <a:solidFill>
                  <a:srgbClr val="000000"/>
                </a:solidFill>
                <a:latin typeface="Arial MT" charset="0"/>
              </a:rPr>
              <a:t>However, if a “simple” replacement of Human Activities by AI Agents or Humanoid Robots is introduced during Operations or Maintenance, the analysis and documentation done during Detail Engineering, Procurement, and Construction should be repeated.</a:t>
            </a:r>
          </a:p>
        </p:txBody>
      </p:sp>
    </p:spTree>
    <p:extLst>
      <p:ext uri="{BB962C8B-B14F-4D97-AF65-F5344CB8AC3E}">
        <p14:creationId xmlns:p14="http://schemas.microsoft.com/office/powerpoint/2010/main" val="2082370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61BC45-6438-9E9B-0281-1C7D088FBB91}"/>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9ED5833-B85B-4103-8A3B-CAB0308E6C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FA277B-E79A-11DF-1FA9-C81F2DE71E3E}"/>
              </a:ext>
            </a:extLst>
          </p:cNvPr>
          <p:cNvSpPr>
            <a:spLocks noGrp="1"/>
          </p:cNvSpPr>
          <p:nvPr>
            <p:ph type="title"/>
          </p:nvPr>
        </p:nvSpPr>
        <p:spPr>
          <a:xfrm>
            <a:off x="1198181" y="560881"/>
            <a:ext cx="9795638" cy="1114380"/>
          </a:xfrm>
        </p:spPr>
        <p:txBody>
          <a:bodyPr vert="horz" lIns="91440" tIns="45720" rIns="91440" bIns="45720" rtlCol="0" anchor="b">
            <a:normAutofit/>
          </a:bodyPr>
          <a:lstStyle/>
          <a:p>
            <a:pPr algn="ctr" defTabSz="914400" eaLnBrk="1" hangingPunct="1">
              <a:lnSpc>
                <a:spcPct val="90000"/>
              </a:lnSpc>
            </a:pPr>
            <a:r>
              <a:rPr lang="en-US" sz="3600" dirty="0">
                <a:solidFill>
                  <a:schemeClr val="tx1"/>
                </a:solidFill>
                <a:latin typeface="+mj-lt"/>
              </a:rPr>
              <a:t>Changes in Human Roles have Major Effects on the Entire Design</a:t>
            </a:r>
          </a:p>
        </p:txBody>
      </p:sp>
      <p:pic>
        <p:nvPicPr>
          <p:cNvPr id="5" name="Picture 4" descr="A screenshot of a computer screen&#10;&#10;Description automatically generated">
            <a:extLst>
              <a:ext uri="{FF2B5EF4-FFF2-40B4-BE49-F238E27FC236}">
                <a16:creationId xmlns:a16="http://schemas.microsoft.com/office/drawing/2014/main" id="{AC1BAD3A-7F60-21E4-D62D-DBFB98D38622}"/>
              </a:ext>
            </a:extLst>
          </p:cNvPr>
          <p:cNvPicPr>
            <a:picLocks noChangeAspect="1"/>
          </p:cNvPicPr>
          <p:nvPr/>
        </p:nvPicPr>
        <p:blipFill>
          <a:blip r:embed="rId3"/>
          <a:stretch>
            <a:fillRect/>
          </a:stretch>
        </p:blipFill>
        <p:spPr>
          <a:xfrm>
            <a:off x="6560051" y="2236142"/>
            <a:ext cx="5051132" cy="3346376"/>
          </a:xfrm>
          <a:prstGeom prst="rect">
            <a:avLst/>
          </a:prstGeom>
        </p:spPr>
      </p:pic>
      <p:pic>
        <p:nvPicPr>
          <p:cNvPr id="4" name="Picture 3" descr="A screenshot of a computer&#10;&#10;Description automatically generated">
            <a:extLst>
              <a:ext uri="{FF2B5EF4-FFF2-40B4-BE49-F238E27FC236}">
                <a16:creationId xmlns:a16="http://schemas.microsoft.com/office/drawing/2014/main" id="{4A7BF3F9-ADF4-11E1-100B-2A65066BF58F}"/>
              </a:ext>
            </a:extLst>
          </p:cNvPr>
          <p:cNvPicPr>
            <a:picLocks noChangeAspect="1"/>
          </p:cNvPicPr>
          <p:nvPr/>
        </p:nvPicPr>
        <p:blipFill>
          <a:blip r:embed="rId4"/>
          <a:stretch>
            <a:fillRect/>
          </a:stretch>
        </p:blipFill>
        <p:spPr>
          <a:xfrm>
            <a:off x="580817" y="2236142"/>
            <a:ext cx="5290711" cy="3346376"/>
          </a:xfrm>
          <a:prstGeom prst="rect">
            <a:avLst/>
          </a:prstGeom>
        </p:spPr>
      </p:pic>
      <p:sp>
        <p:nvSpPr>
          <p:cNvPr id="3" name="TextBox 1">
            <a:extLst>
              <a:ext uri="{FF2B5EF4-FFF2-40B4-BE49-F238E27FC236}">
                <a16:creationId xmlns:a16="http://schemas.microsoft.com/office/drawing/2014/main" id="{01F2303F-DA02-9124-CCB9-33B5C0A100A6}"/>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sp>
        <p:nvSpPr>
          <p:cNvPr id="7" name="TextBox 6">
            <a:extLst>
              <a:ext uri="{FF2B5EF4-FFF2-40B4-BE49-F238E27FC236}">
                <a16:creationId xmlns:a16="http://schemas.microsoft.com/office/drawing/2014/main" id="{386323BA-CED7-D8B0-A2A4-43CC2E6BE825}"/>
              </a:ext>
            </a:extLst>
          </p:cNvPr>
          <p:cNvSpPr txBox="1"/>
          <p:nvPr/>
        </p:nvSpPr>
        <p:spPr>
          <a:xfrm>
            <a:off x="572049" y="5850927"/>
            <a:ext cx="11039133" cy="369332"/>
          </a:xfrm>
          <a:prstGeom prst="rect">
            <a:avLst/>
          </a:prstGeom>
          <a:noFill/>
        </p:spPr>
        <p:txBody>
          <a:bodyPr wrap="square">
            <a:spAutoFit/>
          </a:bodyPr>
          <a:lstStyle/>
          <a:p>
            <a:r>
              <a:rPr lang="en-US" dirty="0">
                <a:solidFill>
                  <a:srgbClr val="000000"/>
                </a:solidFill>
                <a:latin typeface="Arial MT" charset="0"/>
              </a:rPr>
              <a:t>The amount of effort (shown in green) involved in changing the role of humans can be very substantial!</a:t>
            </a:r>
            <a:endParaRPr lang="en-US" dirty="0"/>
          </a:p>
        </p:txBody>
      </p:sp>
    </p:spTree>
    <p:extLst>
      <p:ext uri="{BB962C8B-B14F-4D97-AF65-F5344CB8AC3E}">
        <p14:creationId xmlns:p14="http://schemas.microsoft.com/office/powerpoint/2010/main" val="73021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21FBB-BDA0-94FF-C2D9-3B74DF11F7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B6755-3A60-45D7-8DA5-939FB2A11244}"/>
              </a:ext>
            </a:extLst>
          </p:cNvPr>
          <p:cNvSpPr>
            <a:spLocks noGrp="1"/>
          </p:cNvSpPr>
          <p:nvPr>
            <p:ph type="title"/>
          </p:nvPr>
        </p:nvSpPr>
        <p:spPr>
          <a:xfrm>
            <a:off x="1055077" y="327854"/>
            <a:ext cx="9003323" cy="484763"/>
          </a:xfrm>
        </p:spPr>
        <p:txBody>
          <a:bodyPr>
            <a:noAutofit/>
          </a:bodyPr>
          <a:lstStyle/>
          <a:p>
            <a:pPr algn="ctr"/>
            <a:r>
              <a:rPr lang="en-US" sz="2800" dirty="0"/>
              <a:t>Speed of Interfaces has a Major Effect on Control</a:t>
            </a:r>
          </a:p>
        </p:txBody>
      </p:sp>
      <p:sp>
        <p:nvSpPr>
          <p:cNvPr id="3" name="TextBox 1">
            <a:extLst>
              <a:ext uri="{FF2B5EF4-FFF2-40B4-BE49-F238E27FC236}">
                <a16:creationId xmlns:a16="http://schemas.microsoft.com/office/drawing/2014/main" id="{E37B73F2-03CA-2C50-C487-B99CA8D86B64}"/>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sp>
        <p:nvSpPr>
          <p:cNvPr id="6" name="TextBox 1">
            <a:extLst>
              <a:ext uri="{FF2B5EF4-FFF2-40B4-BE49-F238E27FC236}">
                <a16:creationId xmlns:a16="http://schemas.microsoft.com/office/drawing/2014/main" id="{9EB7555A-AC7B-1501-F61E-F6B13C1F4694}"/>
              </a:ext>
            </a:extLst>
          </p:cNvPr>
          <p:cNvSpPr txBox="1">
            <a:spLocks noChangeArrowheads="1"/>
          </p:cNvSpPr>
          <p:nvPr/>
        </p:nvSpPr>
        <p:spPr bwMode="auto">
          <a:xfrm>
            <a:off x="951722" y="1417142"/>
            <a:ext cx="1000241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400" dirty="0">
                <a:solidFill>
                  <a:srgbClr val="000000"/>
                </a:solidFill>
                <a:latin typeface="Arial MT" charset="0"/>
              </a:rPr>
              <a:t>We have learned that as the Response and Resolution of the interface between facilities and control systems is improved, a dramatic improvement in the quality of control is possible.</a:t>
            </a:r>
          </a:p>
        </p:txBody>
      </p:sp>
      <p:pic>
        <p:nvPicPr>
          <p:cNvPr id="7" name="Picture 6">
            <a:extLst>
              <a:ext uri="{FF2B5EF4-FFF2-40B4-BE49-F238E27FC236}">
                <a16:creationId xmlns:a16="http://schemas.microsoft.com/office/drawing/2014/main" id="{56A51DFA-AA35-768B-AD9B-84065458CCB7}"/>
              </a:ext>
            </a:extLst>
          </p:cNvPr>
          <p:cNvPicPr>
            <a:picLocks noChangeAspect="1"/>
          </p:cNvPicPr>
          <p:nvPr/>
        </p:nvPicPr>
        <p:blipFill>
          <a:blip r:embed="rId3"/>
          <a:stretch>
            <a:fillRect/>
          </a:stretch>
        </p:blipFill>
        <p:spPr>
          <a:xfrm>
            <a:off x="5348947" y="2726287"/>
            <a:ext cx="1766682" cy="2179988"/>
          </a:xfrm>
          <a:prstGeom prst="rect">
            <a:avLst/>
          </a:prstGeom>
        </p:spPr>
      </p:pic>
      <p:sp>
        <p:nvSpPr>
          <p:cNvPr id="5" name="TextBox 4">
            <a:extLst>
              <a:ext uri="{FF2B5EF4-FFF2-40B4-BE49-F238E27FC236}">
                <a16:creationId xmlns:a16="http://schemas.microsoft.com/office/drawing/2014/main" id="{C6E68821-DB78-3D97-5300-879700E5B643}"/>
              </a:ext>
            </a:extLst>
          </p:cNvPr>
          <p:cNvSpPr txBox="1"/>
          <p:nvPr/>
        </p:nvSpPr>
        <p:spPr>
          <a:xfrm>
            <a:off x="1055077" y="4977644"/>
            <a:ext cx="10255348" cy="830997"/>
          </a:xfrm>
          <a:prstGeom prst="rect">
            <a:avLst/>
          </a:prstGeom>
          <a:noFill/>
        </p:spPr>
        <p:txBody>
          <a:bodyPr wrap="square">
            <a:spAutoFit/>
          </a:bodyPr>
          <a:lstStyle/>
          <a:p>
            <a:pPr>
              <a:spcBef>
                <a:spcPct val="0"/>
              </a:spcBef>
              <a:spcAft>
                <a:spcPct val="15000"/>
              </a:spcAft>
              <a:buFontTx/>
              <a:buNone/>
            </a:pPr>
            <a:r>
              <a:rPr lang="en-US" altLang="en-US" sz="2400" dirty="0">
                <a:solidFill>
                  <a:srgbClr val="000000"/>
                </a:solidFill>
                <a:latin typeface="Arial MT" charset="0"/>
              </a:rPr>
              <a:t>This is related to the stability of control loops (see Bode Plots), but the same mathematics applies to the Response &amp; Resolution of any interface.</a:t>
            </a:r>
          </a:p>
        </p:txBody>
      </p:sp>
    </p:spTree>
    <p:extLst>
      <p:ext uri="{BB962C8B-B14F-4D97-AF65-F5344CB8AC3E}">
        <p14:creationId xmlns:p14="http://schemas.microsoft.com/office/powerpoint/2010/main" val="3021416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0056D-ED13-4552-1690-CAE3A32807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FB948C-52BD-73ED-4BD0-15612179B91D}"/>
              </a:ext>
            </a:extLst>
          </p:cNvPr>
          <p:cNvSpPr>
            <a:spLocks noGrp="1"/>
          </p:cNvSpPr>
          <p:nvPr>
            <p:ph type="title"/>
          </p:nvPr>
        </p:nvSpPr>
        <p:spPr>
          <a:xfrm>
            <a:off x="1959429" y="187174"/>
            <a:ext cx="7659133" cy="839764"/>
          </a:xfrm>
        </p:spPr>
        <p:txBody>
          <a:bodyPr>
            <a:noAutofit/>
          </a:bodyPr>
          <a:lstStyle/>
          <a:p>
            <a:pPr algn="ctr"/>
            <a:r>
              <a:rPr lang="en-US" sz="2800" dirty="0"/>
              <a:t>Artificial Intelligence Introduces new Human Interface Problems</a:t>
            </a:r>
            <a:br>
              <a:rPr lang="en-US" sz="2800" dirty="0"/>
            </a:br>
            <a:endParaRPr lang="en-US" sz="2800" dirty="0"/>
          </a:p>
        </p:txBody>
      </p:sp>
      <p:sp>
        <p:nvSpPr>
          <p:cNvPr id="3" name="TextBox 1">
            <a:extLst>
              <a:ext uri="{FF2B5EF4-FFF2-40B4-BE49-F238E27FC236}">
                <a16:creationId xmlns:a16="http://schemas.microsoft.com/office/drawing/2014/main" id="{390EC199-CBAB-AF33-CEE9-038E19048447}"/>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sp>
        <p:nvSpPr>
          <p:cNvPr id="5" name="Text Box 2">
            <a:extLst>
              <a:ext uri="{FF2B5EF4-FFF2-40B4-BE49-F238E27FC236}">
                <a16:creationId xmlns:a16="http://schemas.microsoft.com/office/drawing/2014/main" id="{406D582B-7AAA-2F5F-D094-8D1F33099773}"/>
              </a:ext>
            </a:extLst>
          </p:cNvPr>
          <p:cNvSpPr txBox="1">
            <a:spLocks noChangeArrowheads="1"/>
          </p:cNvSpPr>
          <p:nvPr/>
        </p:nvSpPr>
        <p:spPr bwMode="auto">
          <a:xfrm>
            <a:off x="933966" y="1364094"/>
            <a:ext cx="1011364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400" dirty="0">
                <a:solidFill>
                  <a:srgbClr val="000000"/>
                </a:solidFill>
                <a:latin typeface="Arial MT" charset="0"/>
              </a:rPr>
              <a:t>The new AI interfaces (shown as black arrows) may be faster and better than a human. </a:t>
            </a:r>
          </a:p>
        </p:txBody>
      </p:sp>
      <p:pic>
        <p:nvPicPr>
          <p:cNvPr id="8" name="Picture 7">
            <a:extLst>
              <a:ext uri="{FF2B5EF4-FFF2-40B4-BE49-F238E27FC236}">
                <a16:creationId xmlns:a16="http://schemas.microsoft.com/office/drawing/2014/main" id="{4D0FF903-B0E3-03D0-B07E-BF8AF7BA02C4}"/>
              </a:ext>
            </a:extLst>
          </p:cNvPr>
          <p:cNvPicPr>
            <a:picLocks noChangeAspect="1"/>
          </p:cNvPicPr>
          <p:nvPr/>
        </p:nvPicPr>
        <p:blipFill>
          <a:blip r:embed="rId3"/>
          <a:stretch>
            <a:fillRect/>
          </a:stretch>
        </p:blipFill>
        <p:spPr>
          <a:xfrm>
            <a:off x="8488091" y="1729784"/>
            <a:ext cx="2559522" cy="2305947"/>
          </a:xfrm>
          <a:prstGeom prst="rect">
            <a:avLst/>
          </a:prstGeom>
        </p:spPr>
      </p:pic>
      <p:sp>
        <p:nvSpPr>
          <p:cNvPr id="9" name="Text Box 2">
            <a:extLst>
              <a:ext uri="{FF2B5EF4-FFF2-40B4-BE49-F238E27FC236}">
                <a16:creationId xmlns:a16="http://schemas.microsoft.com/office/drawing/2014/main" id="{89D4E015-46F8-6DA7-CAF6-A6E3E2B9FDA2}"/>
              </a:ext>
            </a:extLst>
          </p:cNvPr>
          <p:cNvSpPr txBox="1">
            <a:spLocks noChangeArrowheads="1"/>
          </p:cNvSpPr>
          <p:nvPr/>
        </p:nvSpPr>
        <p:spPr bwMode="auto">
          <a:xfrm>
            <a:off x="933966" y="4099188"/>
            <a:ext cx="11079843"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400" dirty="0">
                <a:solidFill>
                  <a:srgbClr val="000000"/>
                </a:solidFill>
                <a:latin typeface="Arial MT" charset="0"/>
              </a:rPr>
              <a:t>This also changes the interface for human operators (crimson). Traditional user interfaces to Control and Information systems and to plant equipment have evolved over many years and are thoroughly understood and well-documented.  However, the reliability, Response, Resolution, and Repairability of new AI interfaces may not be known, and may even be unpredictable.</a:t>
            </a:r>
          </a:p>
        </p:txBody>
      </p:sp>
      <p:sp>
        <p:nvSpPr>
          <p:cNvPr id="7" name="TextBox 6">
            <a:extLst>
              <a:ext uri="{FF2B5EF4-FFF2-40B4-BE49-F238E27FC236}">
                <a16:creationId xmlns:a16="http://schemas.microsoft.com/office/drawing/2014/main" id="{B116E2E7-8324-EA0B-A45F-75BD5D2DF92D}"/>
              </a:ext>
            </a:extLst>
          </p:cNvPr>
          <p:cNvSpPr txBox="1"/>
          <p:nvPr/>
        </p:nvSpPr>
        <p:spPr>
          <a:xfrm>
            <a:off x="933966" y="2316143"/>
            <a:ext cx="7394108" cy="1569660"/>
          </a:xfrm>
          <a:prstGeom prst="rect">
            <a:avLst/>
          </a:prstGeom>
          <a:noFill/>
        </p:spPr>
        <p:txBody>
          <a:bodyPr wrap="square">
            <a:spAutoFit/>
          </a:bodyPr>
          <a:lstStyle/>
          <a:p>
            <a:pPr>
              <a:spcBef>
                <a:spcPct val="0"/>
              </a:spcBef>
              <a:spcAft>
                <a:spcPct val="15000"/>
              </a:spcAft>
              <a:buFontTx/>
              <a:buNone/>
            </a:pPr>
            <a:r>
              <a:rPr lang="en-US" altLang="en-US" sz="2400" dirty="0">
                <a:solidFill>
                  <a:srgbClr val="000000"/>
                </a:solidFill>
                <a:latin typeface="Arial MT" charset="0"/>
              </a:rPr>
              <a:t>For example, an AI Agent might communicate with a control system at millions of Bits Per Second (BPS); while an Operator with a screen and keyboard might manage only a few BPS.</a:t>
            </a:r>
          </a:p>
        </p:txBody>
      </p:sp>
    </p:spTree>
    <p:extLst>
      <p:ext uri="{BB962C8B-B14F-4D97-AF65-F5344CB8AC3E}">
        <p14:creationId xmlns:p14="http://schemas.microsoft.com/office/powerpoint/2010/main" val="3181803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F2A13-6D8F-1FAB-6A99-30ABBBC0C0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0F8640-7C4A-CC8E-AC06-D39BB8832691}"/>
              </a:ext>
            </a:extLst>
          </p:cNvPr>
          <p:cNvSpPr>
            <a:spLocks noGrp="1"/>
          </p:cNvSpPr>
          <p:nvPr>
            <p:ph type="title"/>
          </p:nvPr>
        </p:nvSpPr>
        <p:spPr>
          <a:xfrm>
            <a:off x="1959429" y="159038"/>
            <a:ext cx="7659133" cy="968501"/>
          </a:xfrm>
        </p:spPr>
        <p:txBody>
          <a:bodyPr>
            <a:noAutofit/>
          </a:bodyPr>
          <a:lstStyle/>
          <a:p>
            <a:pPr algn="ctr"/>
            <a:r>
              <a:rPr lang="en-US" sz="2800" dirty="0"/>
              <a:t>Artificial Intelligence Introduces new Human Interface Problems</a:t>
            </a:r>
            <a:br>
              <a:rPr lang="en-US" sz="2800" dirty="0"/>
            </a:br>
            <a:endParaRPr lang="en-US" sz="2800" dirty="0"/>
          </a:p>
        </p:txBody>
      </p:sp>
      <p:sp>
        <p:nvSpPr>
          <p:cNvPr id="3" name="TextBox 1">
            <a:extLst>
              <a:ext uri="{FF2B5EF4-FFF2-40B4-BE49-F238E27FC236}">
                <a16:creationId xmlns:a16="http://schemas.microsoft.com/office/drawing/2014/main" id="{AE28679F-09EF-19E1-FF69-F0F2130A7C8F}"/>
              </a:ext>
            </a:extLst>
          </p:cNvPr>
          <p:cNvSpPr txBox="1">
            <a:spLocks noChangeArrowheads="1"/>
          </p:cNvSpPr>
          <p:nvPr/>
        </p:nvSpPr>
        <p:spPr bwMode="auto">
          <a:xfrm>
            <a:off x="744538" y="9001125"/>
            <a:ext cx="62404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1600" dirty="0">
                <a:solidFill>
                  <a:srgbClr val="000000"/>
                </a:solidFill>
                <a:latin typeface="Arial MT" charset="0"/>
              </a:rPr>
              <a:t>Where the lines of automation are established is important because most problems and errors occur at human interfaces</a:t>
            </a:r>
          </a:p>
        </p:txBody>
      </p:sp>
      <p:sp>
        <p:nvSpPr>
          <p:cNvPr id="6" name="Text Box 2">
            <a:extLst>
              <a:ext uri="{FF2B5EF4-FFF2-40B4-BE49-F238E27FC236}">
                <a16:creationId xmlns:a16="http://schemas.microsoft.com/office/drawing/2014/main" id="{E502E60D-103F-7FDE-EBB2-2BB5408F9692}"/>
              </a:ext>
            </a:extLst>
          </p:cNvPr>
          <p:cNvSpPr txBox="1">
            <a:spLocks noChangeArrowheads="1"/>
          </p:cNvSpPr>
          <p:nvPr/>
        </p:nvSpPr>
        <p:spPr bwMode="auto">
          <a:xfrm>
            <a:off x="958850" y="4230728"/>
            <a:ext cx="10405836"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en-US" altLang="en-US" sz="2400" dirty="0">
                <a:solidFill>
                  <a:srgbClr val="000000"/>
                </a:solidFill>
                <a:latin typeface="Arial MT" charset="0"/>
              </a:rPr>
              <a:t>As the role of AI Agents and Humanoid Robots increase, humans must find a way to understand what is happening, as interfaces that are hundreds of times faster, more accurate, and eventually more intelligent, take over.</a:t>
            </a:r>
          </a:p>
        </p:txBody>
      </p:sp>
      <p:pic>
        <p:nvPicPr>
          <p:cNvPr id="4" name="Picture 2" descr="A close up of a sign&#10;&#10;Description automatically generated">
            <a:extLst>
              <a:ext uri="{FF2B5EF4-FFF2-40B4-BE49-F238E27FC236}">
                <a16:creationId xmlns:a16="http://schemas.microsoft.com/office/drawing/2014/main" id="{83758369-15BE-5588-6CC3-F3D2CA7A91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6787" y="2533354"/>
            <a:ext cx="1330325"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Isosceles Triangle 4">
            <a:extLst>
              <a:ext uri="{FF2B5EF4-FFF2-40B4-BE49-F238E27FC236}">
                <a16:creationId xmlns:a16="http://schemas.microsoft.com/office/drawing/2014/main" id="{AC8A3A12-432C-6218-3A61-9A970B98BD7E}"/>
              </a:ext>
            </a:extLst>
          </p:cNvPr>
          <p:cNvSpPr>
            <a:spLocks noChangeArrowheads="1"/>
          </p:cNvSpPr>
          <p:nvPr/>
        </p:nvSpPr>
        <p:spPr bwMode="auto">
          <a:xfrm rot="2454974" flipV="1">
            <a:off x="5785600" y="2693692"/>
            <a:ext cx="387350" cy="627062"/>
          </a:xfrm>
          <a:prstGeom prst="triangle">
            <a:avLst>
              <a:gd name="adj" fmla="val 50000"/>
            </a:avLst>
          </a:prstGeom>
          <a:blipFill dpi="0" rotWithShape="0">
            <a:blip r:embed="rId4"/>
            <a:srcRect/>
            <a:tile tx="0" ty="0" sx="100000" sy="100000" flip="none" algn="tl"/>
          </a:blipFill>
          <a:ln w="9525" algn="ctr">
            <a:solidFill>
              <a:schemeClr val="tx1"/>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sp>
        <p:nvSpPr>
          <p:cNvPr id="8" name="Isosceles Triangle 12">
            <a:extLst>
              <a:ext uri="{FF2B5EF4-FFF2-40B4-BE49-F238E27FC236}">
                <a16:creationId xmlns:a16="http://schemas.microsoft.com/office/drawing/2014/main" id="{45033952-087F-3EDF-399A-797C99DD836D}"/>
              </a:ext>
            </a:extLst>
          </p:cNvPr>
          <p:cNvSpPr>
            <a:spLocks noChangeArrowheads="1"/>
          </p:cNvSpPr>
          <p:nvPr/>
        </p:nvSpPr>
        <p:spPr bwMode="auto">
          <a:xfrm rot="19433800" flipV="1">
            <a:off x="5407775" y="2693692"/>
            <a:ext cx="374650" cy="633412"/>
          </a:xfrm>
          <a:prstGeom prst="triangle">
            <a:avLst>
              <a:gd name="adj" fmla="val 65449"/>
            </a:avLst>
          </a:prstGeom>
          <a:blipFill dpi="0" rotWithShape="0">
            <a:blip r:embed="rId5"/>
            <a:srcRect/>
            <a:tile tx="0" ty="0" sx="100000" sy="100000" flip="none" algn="tl"/>
          </a:blipFill>
          <a:ln w="9525" algn="ctr">
            <a:solidFill>
              <a:schemeClr val="tx1"/>
            </a:solidFill>
            <a:round/>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2400"/>
          </a:p>
        </p:txBody>
      </p:sp>
      <p:cxnSp>
        <p:nvCxnSpPr>
          <p:cNvPr id="9" name="Straight Arrow Connector 2">
            <a:extLst>
              <a:ext uri="{FF2B5EF4-FFF2-40B4-BE49-F238E27FC236}">
                <a16:creationId xmlns:a16="http://schemas.microsoft.com/office/drawing/2014/main" id="{0CEC243B-05F8-D218-E51D-40DC8CF1FFC9}"/>
              </a:ext>
            </a:extLst>
          </p:cNvPr>
          <p:cNvCxnSpPr>
            <a:cxnSpLocks noChangeShapeType="1"/>
            <a:stCxn id="4" idx="0"/>
          </p:cNvCxnSpPr>
          <p:nvPr/>
        </p:nvCxnSpPr>
        <p:spPr bwMode="auto">
          <a:xfrm flipH="1" flipV="1">
            <a:off x="5779250" y="2111079"/>
            <a:ext cx="12700" cy="422275"/>
          </a:xfrm>
          <a:prstGeom prst="straightConnector1">
            <a:avLst/>
          </a:prstGeom>
          <a:noFill/>
          <a:ln w="25400" algn="ctr">
            <a:solidFill>
              <a:srgbClr val="FF000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3">
            <a:extLst>
              <a:ext uri="{FF2B5EF4-FFF2-40B4-BE49-F238E27FC236}">
                <a16:creationId xmlns:a16="http://schemas.microsoft.com/office/drawing/2014/main" id="{BE6161DC-CD43-E734-85C9-BCC03F5AD843}"/>
              </a:ext>
            </a:extLst>
          </p:cNvPr>
          <p:cNvSpPr txBox="1">
            <a:spLocks noChangeArrowheads="1"/>
          </p:cNvSpPr>
          <p:nvPr/>
        </p:nvSpPr>
        <p:spPr bwMode="auto">
          <a:xfrm>
            <a:off x="5576050" y="1663404"/>
            <a:ext cx="431800" cy="523875"/>
          </a:xfrm>
          <a:prstGeom prst="rect">
            <a:avLst/>
          </a:prstGeom>
          <a:noFill/>
          <a:ln w="9525">
            <a:solidFill>
              <a:srgbClr val="7030A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b="1">
                <a:solidFill>
                  <a:srgbClr val="7030A0"/>
                </a:solidFill>
              </a:rPr>
              <a:t>?</a:t>
            </a:r>
          </a:p>
        </p:txBody>
      </p:sp>
    </p:spTree>
    <p:extLst>
      <p:ext uri="{BB962C8B-B14F-4D97-AF65-F5344CB8AC3E}">
        <p14:creationId xmlns:p14="http://schemas.microsoft.com/office/powerpoint/2010/main" val="42667018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 name="ISPRING_SLIDE_INDENT_LEVEL" val="0"/>
  <p:tag name="ISPRING_PRESENTER_ID" val="{D305227C-98B0-4AB0-B5E1-D25CE20F7A3B}"/>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3274</TotalTime>
  <Words>1945</Words>
  <Application>Microsoft Office PowerPoint</Application>
  <PresentationFormat>Widescreen</PresentationFormat>
  <Paragraphs>113</Paragraphs>
  <Slides>12</Slides>
  <Notes>12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Aptos</vt:lpstr>
      <vt:lpstr>Arial</vt:lpstr>
      <vt:lpstr>Arial Black</vt:lpstr>
      <vt:lpstr>Arial MT</vt:lpstr>
      <vt:lpstr>Calibri</vt:lpstr>
      <vt:lpstr>Montserrat ExtraBold</vt:lpstr>
      <vt:lpstr>Open Sans</vt:lpstr>
      <vt:lpstr>OMAC_Blue</vt:lpstr>
      <vt:lpstr>1_OMAC_Blue</vt:lpstr>
      <vt:lpstr>PowerPoint Presentation</vt:lpstr>
      <vt:lpstr>An Enterprise Consists of 3 Major Components </vt:lpstr>
      <vt:lpstr>Line of Automation</vt:lpstr>
      <vt:lpstr>When is the Line of Automation Established?</vt:lpstr>
      <vt:lpstr>Line of Automation has a Major Effect on Design</vt:lpstr>
      <vt:lpstr>Changes in Human Roles have Major Effects on the Entire Design</vt:lpstr>
      <vt:lpstr>Speed of Interfaces has a Major Effect on Control</vt:lpstr>
      <vt:lpstr>Artificial Intelligence Introduces new Human Interface Problems </vt:lpstr>
      <vt:lpstr>Artificial Intelligence Introduces new Human Interface Problems </vt:lpstr>
      <vt:lpstr>Key Messages</vt:lpstr>
      <vt:lpstr>More Reading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20</cp:revision>
  <dcterms:created xsi:type="dcterms:W3CDTF">2024-08-05T20:06:21Z</dcterms:created>
  <dcterms:modified xsi:type="dcterms:W3CDTF">2025-08-25T17:35:09Z</dcterms:modified>
</cp:coreProperties>
</file>